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3" r:id="rId5"/>
    <p:sldId id="264" r:id="rId6"/>
    <p:sldId id="265" r:id="rId7"/>
    <p:sldId id="268" r:id="rId8"/>
    <p:sldId id="267" r:id="rId9"/>
    <p:sldId id="266" r:id="rId10"/>
    <p:sldId id="272" r:id="rId11"/>
    <p:sldId id="271" r:id="rId12"/>
    <p:sldId id="270" r:id="rId13"/>
    <p:sldId id="269" r:id="rId14"/>
    <p:sldId id="276" r:id="rId15"/>
    <p:sldId id="275" r:id="rId16"/>
    <p:sldId id="274" r:id="rId17"/>
    <p:sldId id="273" r:id="rId18"/>
    <p:sldId id="279" r:id="rId19"/>
    <p:sldId id="278" r:id="rId20"/>
    <p:sldId id="277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66B2-EF8F-40E8-8E92-F0A11A8C36E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0569-EDEE-405B-B61F-55240C7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66B2-EF8F-40E8-8E92-F0A11A8C36E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0569-EDEE-405B-B61F-55240C7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8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66B2-EF8F-40E8-8E92-F0A11A8C36E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0569-EDEE-405B-B61F-55240C7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66B2-EF8F-40E8-8E92-F0A11A8C36E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0569-EDEE-405B-B61F-55240C7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66B2-EF8F-40E8-8E92-F0A11A8C36E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0569-EDEE-405B-B61F-55240C7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5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66B2-EF8F-40E8-8E92-F0A11A8C36E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0569-EDEE-405B-B61F-55240C7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6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66B2-EF8F-40E8-8E92-F0A11A8C36E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0569-EDEE-405B-B61F-55240C7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68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66B2-EF8F-40E8-8E92-F0A11A8C36E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0569-EDEE-405B-B61F-55240C7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66B2-EF8F-40E8-8E92-F0A11A8C36E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0569-EDEE-405B-B61F-55240C7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59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66B2-EF8F-40E8-8E92-F0A11A8C36E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0569-EDEE-405B-B61F-55240C7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6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C66B2-EF8F-40E8-8E92-F0A11A8C36E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0569-EDEE-405B-B61F-55240C7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5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C66B2-EF8F-40E8-8E92-F0A11A8C36E9}" type="datetimeFigureOut">
              <a:rPr lang="en-US" smtClean="0"/>
              <a:t>5/26/2014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C0569-EDEE-405B-B61F-55240C7C4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3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orton@hess.com" TargetMode="External"/><Relationship Id="rId2" Type="http://schemas.openxmlformats.org/officeDocument/2006/relationships/hyperlink" Target="mailto:aweglein@uh.edu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548DD4"/>
                </a:solidFill>
                <a:effectLst/>
                <a:latin typeface="Times New Roman"/>
                <a:ea typeface="Times New Roman"/>
              </a:rPr>
              <a:t>Wednesday, May 28, 2014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914400" indent="-91440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8:30 </a:t>
            </a:r>
            <a:r>
              <a:rPr lang="en-US" b="1" dirty="0">
                <a:solidFill>
                  <a:srgbClr val="92D050"/>
                </a:solidFill>
              </a:rPr>
              <a:t>AM</a:t>
            </a:r>
            <a:r>
              <a:rPr lang="en-US" dirty="0"/>
              <a:t>	Welcome, program goals, objectives and overall strategy: Tutorial on the inverse scattering series and Green’s theorem for preprocessing, one-way wave equation migration and for RTM</a:t>
            </a:r>
          </a:p>
          <a:p>
            <a:pPr marL="0" indent="0">
              <a:buNone/>
            </a:pPr>
            <a:r>
              <a:rPr lang="en-US" i="1" dirty="0" smtClean="0"/>
              <a:t>	Arthur </a:t>
            </a:r>
            <a:r>
              <a:rPr lang="en-US" i="1" dirty="0"/>
              <a:t>B. </a:t>
            </a:r>
            <a:r>
              <a:rPr lang="en-US" i="1" dirty="0" err="1"/>
              <a:t>Weglein</a:t>
            </a:r>
            <a:r>
              <a:rPr lang="en-US" i="1" dirty="0"/>
              <a:t>*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Multiples</a:t>
            </a:r>
            <a:r>
              <a:rPr lang="en-US" b="1" dirty="0"/>
              <a:t>: part I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914400" indent="-914400">
              <a:buNone/>
            </a:pPr>
            <a:r>
              <a:rPr lang="en-US" b="1" dirty="0">
                <a:solidFill>
                  <a:srgbClr val="92D050"/>
                </a:solidFill>
              </a:rPr>
              <a:t>10:00 AM</a:t>
            </a:r>
            <a:r>
              <a:rPr lang="en-US" dirty="0"/>
              <a:t>	Multiple attenuation: recent progress, and a plan to address open, prioritized and pressing issues and challenges </a:t>
            </a:r>
          </a:p>
          <a:p>
            <a:pPr marL="0" indent="0">
              <a:buNone/>
            </a:pPr>
            <a:r>
              <a:rPr lang="en-US" i="1" dirty="0" smtClean="0"/>
              <a:t>	Arthur </a:t>
            </a:r>
            <a:r>
              <a:rPr lang="en-US" i="1" dirty="0"/>
              <a:t>B. </a:t>
            </a:r>
            <a:r>
              <a:rPr lang="en-US" i="1" dirty="0" err="1"/>
              <a:t>Weglein</a:t>
            </a:r>
            <a:r>
              <a:rPr lang="en-US" i="1" dirty="0"/>
              <a:t>*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10:45 AM</a:t>
            </a:r>
            <a:r>
              <a:rPr lang="en-US" dirty="0"/>
              <a:t>	Multiple removal and prerequisite satisfaction: Current status and future plans</a:t>
            </a:r>
          </a:p>
          <a:p>
            <a:pPr marL="0" indent="0">
              <a:buNone/>
            </a:pPr>
            <a:r>
              <a:rPr lang="en-US" i="1" dirty="0" smtClean="0"/>
              <a:t>	James </a:t>
            </a:r>
            <a:r>
              <a:rPr lang="en-US" i="1" dirty="0"/>
              <a:t>D. </a:t>
            </a:r>
            <a:r>
              <a:rPr lang="en-US" i="1" dirty="0" err="1"/>
              <a:t>Mayhan</a:t>
            </a:r>
            <a:r>
              <a:rPr lang="en-US" i="1" dirty="0"/>
              <a:t>* and Arthur B. </a:t>
            </a:r>
            <a:r>
              <a:rPr lang="en-US" i="1" dirty="0" err="1"/>
              <a:t>Weglein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12:00 PM</a:t>
            </a:r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Lunch: Hill Country Dining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914400" indent="-914400">
              <a:buNone/>
            </a:pPr>
            <a:r>
              <a:rPr lang="en-US" b="1" dirty="0">
                <a:solidFill>
                  <a:srgbClr val="92D050"/>
                </a:solidFill>
              </a:rPr>
              <a:t>1:00 PM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	Predicting reference medium properties from invariances in Green’s theorem reference wave prediction: towards an on-shore near surface medium and reference wave prediction</a:t>
            </a:r>
          </a:p>
          <a:p>
            <a:pPr marL="0" indent="0">
              <a:buNone/>
            </a:pPr>
            <a:r>
              <a:rPr lang="en-US" i="1" dirty="0" smtClean="0"/>
              <a:t>	Lin </a:t>
            </a:r>
            <a:r>
              <a:rPr lang="en-US" i="1" dirty="0"/>
              <a:t>Tang* and Arthur B. </a:t>
            </a:r>
            <a:r>
              <a:rPr lang="en-US" i="1" dirty="0" err="1" smtClean="0"/>
              <a:t>Weglein</a:t>
            </a:r>
            <a:endParaRPr 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5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6" name="TextBox 5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2410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0"/>
          <p:cNvSpPr/>
          <p:nvPr/>
        </p:nvSpPr>
        <p:spPr>
          <a:xfrm>
            <a:off x="1371600" y="1295400"/>
            <a:ext cx="72390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2:15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Elastic Green’s theorem preprocessing for on-shore internal multiple attenuation: theory and initial synthetic data tests</a:t>
            </a:r>
          </a:p>
          <a:p>
            <a:pPr marL="914400" indent="-860425">
              <a:buNone/>
            </a:pPr>
            <a:r>
              <a:rPr lang="en-US" sz="1500" i="1" dirty="0" smtClean="0"/>
              <a:t>	Jing </a:t>
            </a:r>
            <a:r>
              <a:rPr lang="en-US" sz="1500" i="1" dirty="0"/>
              <a:t>Wu*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3:00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Incorporating the source wavelet and radiation pattern into the ISS internal multiple attenuation algorithm</a:t>
            </a:r>
          </a:p>
          <a:p>
            <a:pPr marL="914400" indent="-860425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Jinlong</a:t>
            </a:r>
            <a:r>
              <a:rPr lang="en-US" sz="1500" i="1" dirty="0" smtClean="0"/>
              <a:t> </a:t>
            </a:r>
            <a:r>
              <a:rPr lang="en-US" sz="1500" i="1" dirty="0"/>
              <a:t>Yang*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3:45 PM</a:t>
            </a:r>
            <a:r>
              <a:rPr lang="en-US" sz="1500" dirty="0"/>
              <a:t>	Internal multiple attenuation on </a:t>
            </a:r>
            <a:r>
              <a:rPr lang="en-US" sz="1500" dirty="0" err="1"/>
              <a:t>Encana</a:t>
            </a:r>
            <a:r>
              <a:rPr lang="en-US" sz="1500" dirty="0"/>
              <a:t> Data</a:t>
            </a:r>
          </a:p>
          <a:p>
            <a:pPr marL="914400" indent="-860425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Qiang</a:t>
            </a:r>
            <a:r>
              <a:rPr lang="en-US" sz="1500" i="1" dirty="0" smtClean="0"/>
              <a:t> </a:t>
            </a:r>
            <a:r>
              <a:rPr lang="en-US" sz="1500" i="1" dirty="0"/>
              <a:t>Fu*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i="1" dirty="0">
                <a:solidFill>
                  <a:srgbClr val="548DD4"/>
                </a:solidFill>
                <a:latin typeface="Times New Roman"/>
                <a:ea typeface="Times New Roman"/>
              </a:rPr>
              <a:t>Thursday, May 29, 2014 </a:t>
            </a:r>
          </a:p>
          <a:p>
            <a:pPr marL="914400" indent="-860425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 smtClean="0"/>
              <a:t>	Multiples</a:t>
            </a:r>
            <a:r>
              <a:rPr lang="en-US" sz="1500" b="1" dirty="0"/>
              <a:t>: part II: ISS for internal multiple elimination in elastic and inelastic media, directly and without subsurface (elastic or inelastic) information 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8:30 AM</a:t>
            </a:r>
            <a:r>
              <a:rPr lang="en-US" sz="1500" dirty="0"/>
              <a:t>	Including higher order terms to address a serious shortcoming/problem of the internal multiple attenuator: </a:t>
            </a:r>
            <a:r>
              <a:rPr lang="en-US" sz="1500" dirty="0" smtClean="0"/>
              <a:t>examining </a:t>
            </a:r>
            <a:r>
              <a:rPr lang="en-US" sz="1500" dirty="0"/>
              <a:t>the problem and its resolution</a:t>
            </a:r>
          </a:p>
          <a:p>
            <a:pPr marL="53975" indent="0">
              <a:buNone/>
            </a:pPr>
            <a:r>
              <a:rPr lang="en-US" sz="1500" dirty="0"/>
              <a:t>	</a:t>
            </a:r>
            <a:r>
              <a:rPr lang="en-US" sz="1500" i="1" dirty="0" smtClean="0"/>
              <a:t>Chao </a:t>
            </a:r>
            <a:r>
              <a:rPr lang="en-US" sz="1500" i="1" dirty="0"/>
              <a:t>Ma* and Arthur B. </a:t>
            </a:r>
            <a:r>
              <a:rPr lang="en-US" sz="1500" i="1" dirty="0" err="1" smtClean="0"/>
              <a:t>Weglein</a:t>
            </a:r>
            <a:endParaRPr lang="en-US" sz="1500" dirty="0"/>
          </a:p>
          <a:p>
            <a:pPr marL="53975" indent="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53975" indent="0">
              <a:buNone/>
            </a:pPr>
            <a:endParaRPr lang="en-US" sz="1500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7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8" name="TextBox 7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10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1" name="TextBox 10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2833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0"/>
          <p:cNvSpPr/>
          <p:nvPr/>
        </p:nvSpPr>
        <p:spPr>
          <a:xfrm>
            <a:off x="1371600" y="2362200"/>
            <a:ext cx="72390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2:15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Elastic Green’s theorem preprocessing for on-shore internal multiple attenuation: theory and initial synthetic data tests</a:t>
            </a:r>
          </a:p>
          <a:p>
            <a:pPr marL="914400" indent="-860425">
              <a:buNone/>
            </a:pPr>
            <a:r>
              <a:rPr lang="en-US" sz="1500" i="1" dirty="0" smtClean="0"/>
              <a:t>	Jing </a:t>
            </a:r>
            <a:r>
              <a:rPr lang="en-US" sz="1500" i="1" dirty="0"/>
              <a:t>Wu*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3:00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Incorporating the source wavelet and radiation pattern into the ISS internal multiple attenuation algorithm</a:t>
            </a:r>
          </a:p>
          <a:p>
            <a:pPr marL="914400" indent="-860425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Jinlong</a:t>
            </a:r>
            <a:r>
              <a:rPr lang="en-US" sz="1500" i="1" dirty="0" smtClean="0"/>
              <a:t> </a:t>
            </a:r>
            <a:r>
              <a:rPr lang="en-US" sz="1500" i="1" dirty="0"/>
              <a:t>Yang*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3:45 PM</a:t>
            </a:r>
            <a:r>
              <a:rPr lang="en-US" sz="1500" dirty="0"/>
              <a:t>	Internal multiple attenuation on </a:t>
            </a:r>
            <a:r>
              <a:rPr lang="en-US" sz="1500" dirty="0" err="1"/>
              <a:t>Encana</a:t>
            </a:r>
            <a:r>
              <a:rPr lang="en-US" sz="1500" dirty="0"/>
              <a:t> Data</a:t>
            </a:r>
          </a:p>
          <a:p>
            <a:pPr marL="914400" indent="-860425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Qiang</a:t>
            </a:r>
            <a:r>
              <a:rPr lang="en-US" sz="1500" i="1" dirty="0" smtClean="0"/>
              <a:t> </a:t>
            </a:r>
            <a:r>
              <a:rPr lang="en-US" sz="1500" i="1" dirty="0"/>
              <a:t>Fu*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i="1" dirty="0">
                <a:solidFill>
                  <a:srgbClr val="548DD4"/>
                </a:solidFill>
                <a:latin typeface="Times New Roman"/>
                <a:ea typeface="Times New Roman"/>
              </a:rPr>
              <a:t>Thursday, May 29, 2014 </a:t>
            </a:r>
          </a:p>
          <a:p>
            <a:pPr marL="914400" indent="-860425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 smtClean="0"/>
              <a:t>	Multiples</a:t>
            </a:r>
            <a:r>
              <a:rPr lang="en-US" sz="1500" b="1" dirty="0"/>
              <a:t>: part II: ISS for internal multiple elimination in elastic and inelastic media, directly and without subsurface (elastic or inelastic) information 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8:30 AM</a:t>
            </a:r>
            <a:r>
              <a:rPr lang="en-US" sz="1500" dirty="0"/>
              <a:t>	Including higher order terms to address a serious shortcoming/problem of the internal multiple attenuator: </a:t>
            </a:r>
            <a:r>
              <a:rPr lang="en-US" sz="1500" dirty="0" smtClean="0"/>
              <a:t>examining </a:t>
            </a:r>
            <a:r>
              <a:rPr lang="en-US" sz="1500" dirty="0"/>
              <a:t>the problem and its resolution</a:t>
            </a:r>
          </a:p>
          <a:p>
            <a:pPr marL="53975" indent="0">
              <a:buNone/>
            </a:pPr>
            <a:r>
              <a:rPr lang="en-US" sz="1500" dirty="0"/>
              <a:t>	</a:t>
            </a:r>
            <a:r>
              <a:rPr lang="en-US" sz="1500" i="1" dirty="0" smtClean="0"/>
              <a:t>Chao </a:t>
            </a:r>
            <a:r>
              <a:rPr lang="en-US" sz="1500" i="1" dirty="0"/>
              <a:t>Ma* and Arthur B. </a:t>
            </a:r>
            <a:r>
              <a:rPr lang="en-US" sz="1500" i="1" dirty="0" err="1" smtClean="0"/>
              <a:t>Weglein</a:t>
            </a:r>
            <a:endParaRPr lang="en-US" sz="1500" dirty="0"/>
          </a:p>
          <a:p>
            <a:pPr marL="53975" indent="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53975" indent="0">
              <a:buNone/>
            </a:pPr>
            <a:endParaRPr lang="en-US" sz="1500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7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8" name="TextBox 7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10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1" name="TextBox 10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9066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0"/>
          <p:cNvSpPr/>
          <p:nvPr/>
        </p:nvSpPr>
        <p:spPr>
          <a:xfrm>
            <a:off x="1371600" y="3429000"/>
            <a:ext cx="72390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2:15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Elastic Green’s theorem preprocessing for on-shore internal multiple attenuation: theory and initial synthetic data tests</a:t>
            </a:r>
          </a:p>
          <a:p>
            <a:pPr marL="914400" indent="-860425">
              <a:buNone/>
            </a:pPr>
            <a:r>
              <a:rPr lang="en-US" sz="1500" i="1" dirty="0" smtClean="0"/>
              <a:t>	Jing </a:t>
            </a:r>
            <a:r>
              <a:rPr lang="en-US" sz="1500" i="1" dirty="0"/>
              <a:t>Wu*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3:00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Incorporating the source wavelet and radiation pattern into the ISS internal multiple attenuation algorithm</a:t>
            </a:r>
          </a:p>
          <a:p>
            <a:pPr marL="914400" indent="-860425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Jinlong</a:t>
            </a:r>
            <a:r>
              <a:rPr lang="en-US" sz="1500" i="1" dirty="0" smtClean="0"/>
              <a:t> </a:t>
            </a:r>
            <a:r>
              <a:rPr lang="en-US" sz="1500" i="1" dirty="0"/>
              <a:t>Yang*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3:45 PM</a:t>
            </a:r>
            <a:r>
              <a:rPr lang="en-US" sz="1500" dirty="0"/>
              <a:t>	Internal multiple attenuation on </a:t>
            </a:r>
            <a:r>
              <a:rPr lang="en-US" sz="1500" dirty="0" err="1"/>
              <a:t>Encana</a:t>
            </a:r>
            <a:r>
              <a:rPr lang="en-US" sz="1500" dirty="0"/>
              <a:t> Data</a:t>
            </a:r>
          </a:p>
          <a:p>
            <a:pPr marL="914400" indent="-860425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Qiang</a:t>
            </a:r>
            <a:r>
              <a:rPr lang="en-US" sz="1500" i="1" dirty="0" smtClean="0"/>
              <a:t> </a:t>
            </a:r>
            <a:r>
              <a:rPr lang="en-US" sz="1500" i="1" dirty="0"/>
              <a:t>Fu*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i="1" dirty="0">
                <a:solidFill>
                  <a:srgbClr val="548DD4"/>
                </a:solidFill>
                <a:latin typeface="Times New Roman"/>
                <a:ea typeface="Times New Roman"/>
              </a:rPr>
              <a:t>Thursday, May 29, 2014 </a:t>
            </a:r>
          </a:p>
          <a:p>
            <a:pPr marL="914400" indent="-860425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 smtClean="0"/>
              <a:t>	Multiples</a:t>
            </a:r>
            <a:r>
              <a:rPr lang="en-US" sz="1500" b="1" dirty="0"/>
              <a:t>: part II: ISS for internal multiple elimination in elastic and inelastic media, directly and without subsurface (elastic or inelastic) information 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8:30 AM</a:t>
            </a:r>
            <a:r>
              <a:rPr lang="en-US" sz="1500" dirty="0"/>
              <a:t>	Including higher order terms to address a serious shortcoming/problem of the internal multiple attenuator: </a:t>
            </a:r>
            <a:r>
              <a:rPr lang="en-US" sz="1500" dirty="0" smtClean="0"/>
              <a:t>examining </a:t>
            </a:r>
            <a:r>
              <a:rPr lang="en-US" sz="1500" dirty="0"/>
              <a:t>the problem and its resolution</a:t>
            </a:r>
          </a:p>
          <a:p>
            <a:pPr marL="53975" indent="0">
              <a:buNone/>
            </a:pPr>
            <a:r>
              <a:rPr lang="en-US" sz="1500" dirty="0"/>
              <a:t>	</a:t>
            </a:r>
            <a:r>
              <a:rPr lang="en-US" sz="1500" i="1" dirty="0" smtClean="0"/>
              <a:t>Chao </a:t>
            </a:r>
            <a:r>
              <a:rPr lang="en-US" sz="1500" i="1" dirty="0"/>
              <a:t>Ma* and Arthur B. </a:t>
            </a:r>
            <a:r>
              <a:rPr lang="en-US" sz="1500" i="1" dirty="0" err="1" smtClean="0"/>
              <a:t>Weglein</a:t>
            </a:r>
            <a:endParaRPr lang="en-US" sz="1500" dirty="0"/>
          </a:p>
          <a:p>
            <a:pPr marL="53975" indent="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53975" indent="0">
              <a:buNone/>
            </a:pPr>
            <a:endParaRPr lang="en-US" sz="1500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7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8" name="TextBox 7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10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1" name="TextBox 10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1011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0"/>
          <p:cNvSpPr/>
          <p:nvPr/>
        </p:nvSpPr>
        <p:spPr>
          <a:xfrm>
            <a:off x="1371600" y="5562600"/>
            <a:ext cx="72390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2:15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Elastic Green’s theorem preprocessing for on-shore internal multiple attenuation: theory and initial synthetic data tests</a:t>
            </a:r>
          </a:p>
          <a:p>
            <a:pPr marL="914400" indent="-860425">
              <a:buNone/>
            </a:pPr>
            <a:r>
              <a:rPr lang="en-US" sz="1500" i="1" dirty="0" smtClean="0"/>
              <a:t>	Jing </a:t>
            </a:r>
            <a:r>
              <a:rPr lang="en-US" sz="1500" i="1" dirty="0"/>
              <a:t>Wu*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3:00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Incorporating the source wavelet and radiation pattern into the ISS internal multiple attenuation algorithm</a:t>
            </a:r>
          </a:p>
          <a:p>
            <a:pPr marL="914400" indent="-860425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Jinlong</a:t>
            </a:r>
            <a:r>
              <a:rPr lang="en-US" sz="1500" i="1" dirty="0" smtClean="0"/>
              <a:t> </a:t>
            </a:r>
            <a:r>
              <a:rPr lang="en-US" sz="1500" i="1" dirty="0"/>
              <a:t>Yang*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3:45 PM</a:t>
            </a:r>
            <a:r>
              <a:rPr lang="en-US" sz="1500" dirty="0"/>
              <a:t>	Internal multiple attenuation on </a:t>
            </a:r>
            <a:r>
              <a:rPr lang="en-US" sz="1500" dirty="0" err="1"/>
              <a:t>Encana</a:t>
            </a:r>
            <a:r>
              <a:rPr lang="en-US" sz="1500" dirty="0"/>
              <a:t> Data</a:t>
            </a:r>
          </a:p>
          <a:p>
            <a:pPr marL="914400" indent="-860425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Qiang</a:t>
            </a:r>
            <a:r>
              <a:rPr lang="en-US" sz="1500" i="1" dirty="0" smtClean="0"/>
              <a:t> </a:t>
            </a:r>
            <a:r>
              <a:rPr lang="en-US" sz="1500" i="1" dirty="0"/>
              <a:t>Fu*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i="1" dirty="0">
                <a:solidFill>
                  <a:srgbClr val="548DD4"/>
                </a:solidFill>
                <a:latin typeface="Times New Roman"/>
                <a:ea typeface="Times New Roman"/>
              </a:rPr>
              <a:t>Thursday, May 29, 2014 </a:t>
            </a:r>
          </a:p>
          <a:p>
            <a:pPr marL="914400" indent="-860425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 smtClean="0"/>
              <a:t>	Multiples</a:t>
            </a:r>
            <a:r>
              <a:rPr lang="en-US" sz="1500" b="1" dirty="0"/>
              <a:t>: part II: ISS for internal multiple elimination in elastic and inelastic media, directly and without subsurface (elastic or inelastic) information 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8:30 AM</a:t>
            </a:r>
            <a:r>
              <a:rPr lang="en-US" sz="1500" dirty="0"/>
              <a:t>	Including higher order terms to address a serious shortcoming/problem of the internal multiple attenuator: </a:t>
            </a:r>
            <a:r>
              <a:rPr lang="en-US" sz="1500" dirty="0" smtClean="0"/>
              <a:t>examining </a:t>
            </a:r>
            <a:r>
              <a:rPr lang="en-US" sz="1500" dirty="0"/>
              <a:t>the problem and its resolution</a:t>
            </a:r>
          </a:p>
          <a:p>
            <a:pPr marL="53975" indent="0">
              <a:buNone/>
            </a:pPr>
            <a:r>
              <a:rPr lang="en-US" sz="1500" dirty="0"/>
              <a:t>	</a:t>
            </a:r>
            <a:r>
              <a:rPr lang="en-US" sz="1500" i="1" dirty="0" smtClean="0"/>
              <a:t>Chao </a:t>
            </a:r>
            <a:r>
              <a:rPr lang="en-US" sz="1500" i="1" dirty="0"/>
              <a:t>Ma* and Arthur B. </a:t>
            </a:r>
            <a:r>
              <a:rPr lang="en-US" sz="1500" i="1" dirty="0" err="1" smtClean="0"/>
              <a:t>Weglein</a:t>
            </a:r>
            <a:endParaRPr lang="en-US" sz="1500" dirty="0"/>
          </a:p>
          <a:p>
            <a:pPr marL="53975" indent="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53975" indent="0">
              <a:buNone/>
            </a:pPr>
            <a:endParaRPr lang="en-US" sz="1500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7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8" name="TextBox 7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10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1" name="TextBox 10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1961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1295400"/>
            <a:ext cx="7239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lvl="0" indent="-914400">
              <a:buNone/>
            </a:pPr>
            <a:r>
              <a:rPr lang="en-US" sz="1500" b="1" dirty="0" smtClean="0">
                <a:solidFill>
                  <a:srgbClr val="92D050"/>
                </a:solidFill>
              </a:rPr>
              <a:t>9:15 </a:t>
            </a:r>
            <a:r>
              <a:rPr lang="en-US" sz="1500" b="1" dirty="0">
                <a:solidFill>
                  <a:srgbClr val="92D050"/>
                </a:solidFill>
              </a:rPr>
              <a:t>AM</a:t>
            </a:r>
            <a:r>
              <a:rPr lang="en-US" sz="1500" dirty="0">
                <a:solidFill>
                  <a:prstClr val="black"/>
                </a:solidFill>
              </a:rPr>
              <a:t>	</a:t>
            </a:r>
            <a:r>
              <a:rPr lang="en-US" sz="1500" dirty="0" smtClean="0">
                <a:solidFill>
                  <a:prstClr val="black"/>
                </a:solidFill>
              </a:rPr>
              <a:t>The </a:t>
            </a:r>
            <a:r>
              <a:rPr lang="en-US" sz="1500" dirty="0">
                <a:solidFill>
                  <a:prstClr val="black"/>
                </a:solidFill>
              </a:rPr>
              <a:t>internal multiple elimination algorithm for all reflectors in a 1D earth: part 1, strengths and limitations</a:t>
            </a:r>
          </a:p>
          <a:p>
            <a:pPr marL="0" lvl="0" indent="0">
              <a:buNone/>
            </a:pPr>
            <a:r>
              <a:rPr lang="en-US" sz="1500" dirty="0" smtClean="0">
                <a:solidFill>
                  <a:prstClr val="black"/>
                </a:solidFill>
              </a:rPr>
              <a:t>	</a:t>
            </a:r>
            <a:r>
              <a:rPr lang="en-US" sz="1500" i="1" dirty="0" err="1" smtClean="0">
                <a:solidFill>
                  <a:prstClr val="black"/>
                </a:solidFill>
              </a:rPr>
              <a:t>Yanglei</a:t>
            </a:r>
            <a:r>
              <a:rPr lang="en-US" sz="1500" i="1" dirty="0" smtClean="0">
                <a:solidFill>
                  <a:prstClr val="black"/>
                </a:solidFill>
              </a:rPr>
              <a:t> </a:t>
            </a:r>
            <a:r>
              <a:rPr lang="en-US" sz="1500" i="1" dirty="0" err="1">
                <a:solidFill>
                  <a:prstClr val="black"/>
                </a:solidFill>
              </a:rPr>
              <a:t>Zou</a:t>
            </a:r>
            <a:r>
              <a:rPr lang="en-US" sz="1500" i="1" dirty="0">
                <a:solidFill>
                  <a:prstClr val="black"/>
                </a:solidFill>
              </a:rPr>
              <a:t>* and Arthur B. </a:t>
            </a:r>
            <a:r>
              <a:rPr lang="en-US" sz="1500" i="1" dirty="0" err="1">
                <a:solidFill>
                  <a:prstClr val="black"/>
                </a:solidFill>
              </a:rPr>
              <a:t>Weglein</a:t>
            </a:r>
            <a:endParaRPr lang="en-US" sz="15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500" b="1" dirty="0">
                <a:solidFill>
                  <a:prstClr val="black"/>
                </a:solidFill>
              </a:rPr>
              <a:t> </a:t>
            </a:r>
            <a:endParaRPr lang="en-US" sz="1500" dirty="0">
              <a:solidFill>
                <a:prstClr val="black"/>
              </a:solidFill>
            </a:endParaRPr>
          </a:p>
          <a:p>
            <a:pPr marL="914400" lvl="0" indent="0">
              <a:buNone/>
            </a:pPr>
            <a:r>
              <a:rPr lang="en-US" sz="1500" dirty="0" smtClean="0">
                <a:solidFill>
                  <a:prstClr val="black"/>
                </a:solidFill>
              </a:rPr>
              <a:t>The </a:t>
            </a:r>
            <a:r>
              <a:rPr lang="en-US" sz="1500" dirty="0">
                <a:solidFill>
                  <a:prstClr val="black"/>
                </a:solidFill>
              </a:rPr>
              <a:t>internal multiple elimination algorithm for all reflectors in a 1D earth: part 2, addressing the limitations </a:t>
            </a:r>
          </a:p>
          <a:p>
            <a:pPr marL="0" lvl="0" indent="0">
              <a:buNone/>
            </a:pPr>
            <a:r>
              <a:rPr lang="en-US" sz="1500" dirty="0">
                <a:solidFill>
                  <a:prstClr val="black"/>
                </a:solidFill>
              </a:rPr>
              <a:t>	</a:t>
            </a:r>
            <a:r>
              <a:rPr lang="en-US" sz="1500" i="1" dirty="0" err="1">
                <a:solidFill>
                  <a:prstClr val="black"/>
                </a:solidFill>
              </a:rPr>
              <a:t>Yanglei</a:t>
            </a:r>
            <a:r>
              <a:rPr lang="en-US" sz="1500" i="1" dirty="0">
                <a:solidFill>
                  <a:prstClr val="black"/>
                </a:solidFill>
              </a:rPr>
              <a:t> </a:t>
            </a:r>
            <a:r>
              <a:rPr lang="en-US" sz="1500" i="1" dirty="0" err="1">
                <a:solidFill>
                  <a:prstClr val="black"/>
                </a:solidFill>
              </a:rPr>
              <a:t>Zou</a:t>
            </a:r>
            <a:r>
              <a:rPr lang="en-US" sz="1500" i="1" dirty="0">
                <a:solidFill>
                  <a:prstClr val="black"/>
                </a:solidFill>
              </a:rPr>
              <a:t>* and Arthur B. </a:t>
            </a:r>
            <a:r>
              <a:rPr lang="en-US" sz="1500" i="1" dirty="0" err="1" smtClean="0">
                <a:solidFill>
                  <a:prstClr val="black"/>
                </a:solidFill>
              </a:rPr>
              <a:t>Weglein</a:t>
            </a:r>
            <a:endParaRPr lang="en-US" sz="1500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500" i="1" dirty="0" smtClean="0">
              <a:solidFill>
                <a:prstClr val="black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10:35 AM	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ISS internal multiple attenuation algorithm for a 3D source and one dimensional subsurface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	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Xinglu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 Lin* and Arthur B.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Weglein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effectLst/>
                <a:latin typeface="+mj-lt"/>
                <a:ea typeface="Times New Roman"/>
              </a:rPr>
              <a:t> 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11:20 AM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	The first test and evaluation of the inverse scattering series internal multiple attenuation algorithm for an attenuating medium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	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Jing Wu* and Arthur B.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Weglein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12:05 PM</a:t>
            </a:r>
            <a:r>
              <a:rPr lang="en-US" sz="1500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	Lunch: Hill Country Dining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 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1:20 PM	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Invited Guest Presentation: The Leadership Computing Alliance: addressing the HPC challenges of M-OSRP algorithms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i="1" dirty="0">
                <a:latin typeface="+mj-lt"/>
                <a:ea typeface="Times New Roman"/>
              </a:rPr>
              <a:t>	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Michael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Perrone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*, IBM 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lvl="0" indent="0">
              <a:buNone/>
            </a:pPr>
            <a:endParaRPr lang="en-US" sz="1500" dirty="0" smtClean="0">
              <a:solidFill>
                <a:prstClr val="black"/>
              </a:solidFill>
            </a:endParaRPr>
          </a:p>
          <a:p>
            <a:endParaRPr lang="en-US" sz="1500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7" name="TextBox 6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0836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3352800"/>
            <a:ext cx="72390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lvl="0" indent="-914400">
              <a:buNone/>
            </a:pPr>
            <a:r>
              <a:rPr lang="en-US" sz="1500" b="1" dirty="0" smtClean="0">
                <a:solidFill>
                  <a:srgbClr val="92D050"/>
                </a:solidFill>
              </a:rPr>
              <a:t>9:15 </a:t>
            </a:r>
            <a:r>
              <a:rPr lang="en-US" sz="1500" b="1" dirty="0">
                <a:solidFill>
                  <a:srgbClr val="92D050"/>
                </a:solidFill>
              </a:rPr>
              <a:t>AM</a:t>
            </a:r>
            <a:r>
              <a:rPr lang="en-US" sz="1500" dirty="0">
                <a:solidFill>
                  <a:prstClr val="black"/>
                </a:solidFill>
              </a:rPr>
              <a:t>	</a:t>
            </a:r>
            <a:r>
              <a:rPr lang="en-US" sz="1500" dirty="0" smtClean="0">
                <a:solidFill>
                  <a:prstClr val="black"/>
                </a:solidFill>
              </a:rPr>
              <a:t>The </a:t>
            </a:r>
            <a:r>
              <a:rPr lang="en-US" sz="1500" dirty="0">
                <a:solidFill>
                  <a:prstClr val="black"/>
                </a:solidFill>
              </a:rPr>
              <a:t>internal multiple elimination algorithm for all reflectors in a 1D earth: part 1, strengths and limitations</a:t>
            </a:r>
          </a:p>
          <a:p>
            <a:pPr marL="0" lvl="0" indent="0">
              <a:buNone/>
            </a:pPr>
            <a:r>
              <a:rPr lang="en-US" sz="1500" dirty="0" smtClean="0">
                <a:solidFill>
                  <a:prstClr val="black"/>
                </a:solidFill>
              </a:rPr>
              <a:t>	</a:t>
            </a:r>
            <a:r>
              <a:rPr lang="en-US" sz="1500" i="1" dirty="0" err="1" smtClean="0">
                <a:solidFill>
                  <a:prstClr val="black"/>
                </a:solidFill>
              </a:rPr>
              <a:t>Yanglei</a:t>
            </a:r>
            <a:r>
              <a:rPr lang="en-US" sz="1500" i="1" dirty="0" smtClean="0">
                <a:solidFill>
                  <a:prstClr val="black"/>
                </a:solidFill>
              </a:rPr>
              <a:t> </a:t>
            </a:r>
            <a:r>
              <a:rPr lang="en-US" sz="1500" i="1" dirty="0" err="1">
                <a:solidFill>
                  <a:prstClr val="black"/>
                </a:solidFill>
              </a:rPr>
              <a:t>Zou</a:t>
            </a:r>
            <a:r>
              <a:rPr lang="en-US" sz="1500" i="1" dirty="0">
                <a:solidFill>
                  <a:prstClr val="black"/>
                </a:solidFill>
              </a:rPr>
              <a:t>* and Arthur B. </a:t>
            </a:r>
            <a:r>
              <a:rPr lang="en-US" sz="1500" i="1" dirty="0" err="1">
                <a:solidFill>
                  <a:prstClr val="black"/>
                </a:solidFill>
              </a:rPr>
              <a:t>Weglein</a:t>
            </a:r>
            <a:endParaRPr lang="en-US" sz="15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500" b="1" dirty="0">
                <a:solidFill>
                  <a:prstClr val="black"/>
                </a:solidFill>
              </a:rPr>
              <a:t> </a:t>
            </a:r>
            <a:endParaRPr lang="en-US" sz="1500" dirty="0">
              <a:solidFill>
                <a:prstClr val="black"/>
              </a:solidFill>
            </a:endParaRPr>
          </a:p>
          <a:p>
            <a:pPr marL="914400" lvl="0" indent="0">
              <a:buNone/>
            </a:pPr>
            <a:r>
              <a:rPr lang="en-US" sz="1500" dirty="0" smtClean="0">
                <a:solidFill>
                  <a:prstClr val="black"/>
                </a:solidFill>
              </a:rPr>
              <a:t>The </a:t>
            </a:r>
            <a:r>
              <a:rPr lang="en-US" sz="1500" dirty="0">
                <a:solidFill>
                  <a:prstClr val="black"/>
                </a:solidFill>
              </a:rPr>
              <a:t>internal multiple elimination algorithm for all reflectors in a 1D earth: part 2, addressing the limitations </a:t>
            </a:r>
          </a:p>
          <a:p>
            <a:pPr marL="0" lvl="0" indent="0">
              <a:buNone/>
            </a:pPr>
            <a:r>
              <a:rPr lang="en-US" sz="1500" dirty="0">
                <a:solidFill>
                  <a:prstClr val="black"/>
                </a:solidFill>
              </a:rPr>
              <a:t>	</a:t>
            </a:r>
            <a:r>
              <a:rPr lang="en-US" sz="1500" i="1" dirty="0" err="1">
                <a:solidFill>
                  <a:prstClr val="black"/>
                </a:solidFill>
              </a:rPr>
              <a:t>Yanglei</a:t>
            </a:r>
            <a:r>
              <a:rPr lang="en-US" sz="1500" i="1" dirty="0">
                <a:solidFill>
                  <a:prstClr val="black"/>
                </a:solidFill>
              </a:rPr>
              <a:t> </a:t>
            </a:r>
            <a:r>
              <a:rPr lang="en-US" sz="1500" i="1" dirty="0" err="1">
                <a:solidFill>
                  <a:prstClr val="black"/>
                </a:solidFill>
              </a:rPr>
              <a:t>Zou</a:t>
            </a:r>
            <a:r>
              <a:rPr lang="en-US" sz="1500" i="1" dirty="0">
                <a:solidFill>
                  <a:prstClr val="black"/>
                </a:solidFill>
              </a:rPr>
              <a:t>* and Arthur B. </a:t>
            </a:r>
            <a:r>
              <a:rPr lang="en-US" sz="1500" i="1" dirty="0" err="1" smtClean="0">
                <a:solidFill>
                  <a:prstClr val="black"/>
                </a:solidFill>
              </a:rPr>
              <a:t>Weglein</a:t>
            </a:r>
            <a:endParaRPr lang="en-US" sz="1500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500" i="1" dirty="0" smtClean="0">
              <a:solidFill>
                <a:prstClr val="black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10:35 AM	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ISS internal multiple attenuation algorithm for a 3D source and one dimensional subsurface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	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Xinglu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 Lin* and Arthur B.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Weglein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effectLst/>
                <a:latin typeface="+mj-lt"/>
                <a:ea typeface="Times New Roman"/>
              </a:rPr>
              <a:t> 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11:20 AM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	The first test and evaluation of the inverse scattering series internal multiple attenuation algorithm for an attenuating medium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	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Jing Wu* and Arthur B.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Weglein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12:05 PM</a:t>
            </a:r>
            <a:r>
              <a:rPr lang="en-US" sz="1500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	Lunch: Hill Country Dining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 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1:20 PM	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Invited Guest Presentation: The Leadership Computing Alliance: addressing the HPC challenges of M-OSRP algorithms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i="1" dirty="0">
                <a:latin typeface="+mj-lt"/>
                <a:ea typeface="Times New Roman"/>
              </a:rPr>
              <a:t>	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Michael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Perrone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*, IBM 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lvl="0" indent="0">
              <a:buNone/>
            </a:pPr>
            <a:endParaRPr lang="en-US" sz="1500" dirty="0" smtClean="0">
              <a:solidFill>
                <a:prstClr val="black"/>
              </a:solidFill>
            </a:endParaRPr>
          </a:p>
          <a:p>
            <a:endParaRPr lang="en-US" sz="1500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7" name="TextBox 6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48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4114800"/>
            <a:ext cx="7239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lvl="0" indent="-914400">
              <a:buNone/>
            </a:pPr>
            <a:r>
              <a:rPr lang="en-US" sz="1500" b="1" dirty="0" smtClean="0">
                <a:solidFill>
                  <a:srgbClr val="92D050"/>
                </a:solidFill>
              </a:rPr>
              <a:t>9:15 </a:t>
            </a:r>
            <a:r>
              <a:rPr lang="en-US" sz="1500" b="1" dirty="0">
                <a:solidFill>
                  <a:srgbClr val="92D050"/>
                </a:solidFill>
              </a:rPr>
              <a:t>AM</a:t>
            </a:r>
            <a:r>
              <a:rPr lang="en-US" sz="1500" dirty="0">
                <a:solidFill>
                  <a:prstClr val="black"/>
                </a:solidFill>
              </a:rPr>
              <a:t>	</a:t>
            </a:r>
            <a:r>
              <a:rPr lang="en-US" sz="1500" dirty="0" smtClean="0">
                <a:solidFill>
                  <a:prstClr val="black"/>
                </a:solidFill>
              </a:rPr>
              <a:t>The </a:t>
            </a:r>
            <a:r>
              <a:rPr lang="en-US" sz="1500" dirty="0">
                <a:solidFill>
                  <a:prstClr val="black"/>
                </a:solidFill>
              </a:rPr>
              <a:t>internal multiple elimination algorithm for all reflectors in a 1D earth: part 1, strengths and limitations</a:t>
            </a:r>
          </a:p>
          <a:p>
            <a:pPr marL="0" lvl="0" indent="0">
              <a:buNone/>
            </a:pPr>
            <a:r>
              <a:rPr lang="en-US" sz="1500" dirty="0" smtClean="0">
                <a:solidFill>
                  <a:prstClr val="black"/>
                </a:solidFill>
              </a:rPr>
              <a:t>	</a:t>
            </a:r>
            <a:r>
              <a:rPr lang="en-US" sz="1500" i="1" dirty="0" err="1" smtClean="0">
                <a:solidFill>
                  <a:prstClr val="black"/>
                </a:solidFill>
              </a:rPr>
              <a:t>Yanglei</a:t>
            </a:r>
            <a:r>
              <a:rPr lang="en-US" sz="1500" i="1" dirty="0" smtClean="0">
                <a:solidFill>
                  <a:prstClr val="black"/>
                </a:solidFill>
              </a:rPr>
              <a:t> </a:t>
            </a:r>
            <a:r>
              <a:rPr lang="en-US" sz="1500" i="1" dirty="0" err="1">
                <a:solidFill>
                  <a:prstClr val="black"/>
                </a:solidFill>
              </a:rPr>
              <a:t>Zou</a:t>
            </a:r>
            <a:r>
              <a:rPr lang="en-US" sz="1500" i="1" dirty="0">
                <a:solidFill>
                  <a:prstClr val="black"/>
                </a:solidFill>
              </a:rPr>
              <a:t>* and Arthur B. </a:t>
            </a:r>
            <a:r>
              <a:rPr lang="en-US" sz="1500" i="1" dirty="0" err="1">
                <a:solidFill>
                  <a:prstClr val="black"/>
                </a:solidFill>
              </a:rPr>
              <a:t>Weglein</a:t>
            </a:r>
            <a:endParaRPr lang="en-US" sz="15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500" b="1" dirty="0">
                <a:solidFill>
                  <a:prstClr val="black"/>
                </a:solidFill>
              </a:rPr>
              <a:t> </a:t>
            </a:r>
            <a:endParaRPr lang="en-US" sz="1500" dirty="0">
              <a:solidFill>
                <a:prstClr val="black"/>
              </a:solidFill>
            </a:endParaRPr>
          </a:p>
          <a:p>
            <a:pPr marL="914400" lvl="0" indent="0">
              <a:buNone/>
            </a:pPr>
            <a:r>
              <a:rPr lang="en-US" sz="1500" dirty="0" smtClean="0">
                <a:solidFill>
                  <a:prstClr val="black"/>
                </a:solidFill>
              </a:rPr>
              <a:t>The </a:t>
            </a:r>
            <a:r>
              <a:rPr lang="en-US" sz="1500" dirty="0">
                <a:solidFill>
                  <a:prstClr val="black"/>
                </a:solidFill>
              </a:rPr>
              <a:t>internal multiple elimination algorithm for all reflectors in a 1D earth: part 2, addressing the limitations </a:t>
            </a:r>
          </a:p>
          <a:p>
            <a:pPr marL="0" lvl="0" indent="0">
              <a:buNone/>
            </a:pPr>
            <a:r>
              <a:rPr lang="en-US" sz="1500" dirty="0">
                <a:solidFill>
                  <a:prstClr val="black"/>
                </a:solidFill>
              </a:rPr>
              <a:t>	</a:t>
            </a:r>
            <a:r>
              <a:rPr lang="en-US" sz="1500" i="1" dirty="0" err="1">
                <a:solidFill>
                  <a:prstClr val="black"/>
                </a:solidFill>
              </a:rPr>
              <a:t>Yanglei</a:t>
            </a:r>
            <a:r>
              <a:rPr lang="en-US" sz="1500" i="1" dirty="0">
                <a:solidFill>
                  <a:prstClr val="black"/>
                </a:solidFill>
              </a:rPr>
              <a:t> </a:t>
            </a:r>
            <a:r>
              <a:rPr lang="en-US" sz="1500" i="1" dirty="0" err="1">
                <a:solidFill>
                  <a:prstClr val="black"/>
                </a:solidFill>
              </a:rPr>
              <a:t>Zou</a:t>
            </a:r>
            <a:r>
              <a:rPr lang="en-US" sz="1500" i="1" dirty="0">
                <a:solidFill>
                  <a:prstClr val="black"/>
                </a:solidFill>
              </a:rPr>
              <a:t>* and Arthur B. </a:t>
            </a:r>
            <a:r>
              <a:rPr lang="en-US" sz="1500" i="1" dirty="0" err="1" smtClean="0">
                <a:solidFill>
                  <a:prstClr val="black"/>
                </a:solidFill>
              </a:rPr>
              <a:t>Weglein</a:t>
            </a:r>
            <a:endParaRPr lang="en-US" sz="1500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500" i="1" dirty="0" smtClean="0">
              <a:solidFill>
                <a:prstClr val="black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10:35 AM	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ISS internal multiple attenuation algorithm for a 3D source and one dimensional subsurface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	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Xinglu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 Lin* and Arthur B.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Weglein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effectLst/>
                <a:latin typeface="+mj-lt"/>
                <a:ea typeface="Times New Roman"/>
              </a:rPr>
              <a:t> 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11:20 AM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	The first test and evaluation of the inverse scattering series internal multiple attenuation algorithm for an attenuating medium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	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Jing Wu* and Arthur B.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Weglein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12:05 PM</a:t>
            </a:r>
            <a:r>
              <a:rPr lang="en-US" sz="1500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	Lunch: Hill Country Dining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 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1:20 PM	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Invited Guest Presentation: The Leadership Computing Alliance: addressing the HPC challenges of M-OSRP algorithms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i="1" dirty="0">
                <a:latin typeface="+mj-lt"/>
                <a:ea typeface="Times New Roman"/>
              </a:rPr>
              <a:t>	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Michael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Perrone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*, IBM 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lvl="0" indent="0">
              <a:buNone/>
            </a:pPr>
            <a:endParaRPr lang="en-US" sz="1500" dirty="0" smtClean="0">
              <a:solidFill>
                <a:prstClr val="black"/>
              </a:solidFill>
            </a:endParaRPr>
          </a:p>
          <a:p>
            <a:endParaRPr lang="en-US" sz="1500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7" name="TextBox 6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021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5410200"/>
            <a:ext cx="72390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lvl="0" indent="-914400">
              <a:buNone/>
            </a:pPr>
            <a:r>
              <a:rPr lang="en-US" sz="1500" b="1" dirty="0" smtClean="0">
                <a:solidFill>
                  <a:srgbClr val="92D050"/>
                </a:solidFill>
              </a:rPr>
              <a:t>9:15 </a:t>
            </a:r>
            <a:r>
              <a:rPr lang="en-US" sz="1500" b="1" dirty="0">
                <a:solidFill>
                  <a:srgbClr val="92D050"/>
                </a:solidFill>
              </a:rPr>
              <a:t>AM</a:t>
            </a:r>
            <a:r>
              <a:rPr lang="en-US" sz="1500" dirty="0">
                <a:solidFill>
                  <a:prstClr val="black"/>
                </a:solidFill>
              </a:rPr>
              <a:t>	</a:t>
            </a:r>
            <a:r>
              <a:rPr lang="en-US" sz="1500" dirty="0" smtClean="0">
                <a:solidFill>
                  <a:prstClr val="black"/>
                </a:solidFill>
              </a:rPr>
              <a:t>The </a:t>
            </a:r>
            <a:r>
              <a:rPr lang="en-US" sz="1500" dirty="0">
                <a:solidFill>
                  <a:prstClr val="black"/>
                </a:solidFill>
              </a:rPr>
              <a:t>internal multiple elimination algorithm for all reflectors in a 1D earth: part 1, strengths and limitations</a:t>
            </a:r>
          </a:p>
          <a:p>
            <a:pPr marL="0" lvl="0" indent="0">
              <a:buNone/>
            </a:pPr>
            <a:r>
              <a:rPr lang="en-US" sz="1500" dirty="0" smtClean="0">
                <a:solidFill>
                  <a:prstClr val="black"/>
                </a:solidFill>
              </a:rPr>
              <a:t>	</a:t>
            </a:r>
            <a:r>
              <a:rPr lang="en-US" sz="1500" i="1" dirty="0" err="1" smtClean="0">
                <a:solidFill>
                  <a:prstClr val="black"/>
                </a:solidFill>
              </a:rPr>
              <a:t>Yanglei</a:t>
            </a:r>
            <a:r>
              <a:rPr lang="en-US" sz="1500" i="1" dirty="0" smtClean="0">
                <a:solidFill>
                  <a:prstClr val="black"/>
                </a:solidFill>
              </a:rPr>
              <a:t> </a:t>
            </a:r>
            <a:r>
              <a:rPr lang="en-US" sz="1500" i="1" dirty="0" err="1">
                <a:solidFill>
                  <a:prstClr val="black"/>
                </a:solidFill>
              </a:rPr>
              <a:t>Zou</a:t>
            </a:r>
            <a:r>
              <a:rPr lang="en-US" sz="1500" i="1" dirty="0">
                <a:solidFill>
                  <a:prstClr val="black"/>
                </a:solidFill>
              </a:rPr>
              <a:t>* and Arthur B. </a:t>
            </a:r>
            <a:r>
              <a:rPr lang="en-US" sz="1500" i="1" dirty="0" err="1">
                <a:solidFill>
                  <a:prstClr val="black"/>
                </a:solidFill>
              </a:rPr>
              <a:t>Weglein</a:t>
            </a:r>
            <a:endParaRPr lang="en-US" sz="15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500" b="1" dirty="0">
                <a:solidFill>
                  <a:prstClr val="black"/>
                </a:solidFill>
              </a:rPr>
              <a:t> </a:t>
            </a:r>
            <a:endParaRPr lang="en-US" sz="1500" dirty="0">
              <a:solidFill>
                <a:prstClr val="black"/>
              </a:solidFill>
            </a:endParaRPr>
          </a:p>
          <a:p>
            <a:pPr marL="914400" lvl="0" indent="0">
              <a:buNone/>
            </a:pPr>
            <a:r>
              <a:rPr lang="en-US" sz="1500" dirty="0" smtClean="0">
                <a:solidFill>
                  <a:prstClr val="black"/>
                </a:solidFill>
              </a:rPr>
              <a:t>The </a:t>
            </a:r>
            <a:r>
              <a:rPr lang="en-US" sz="1500" dirty="0">
                <a:solidFill>
                  <a:prstClr val="black"/>
                </a:solidFill>
              </a:rPr>
              <a:t>internal multiple elimination algorithm for all reflectors in a 1D earth: part 2, addressing the limitations </a:t>
            </a:r>
          </a:p>
          <a:p>
            <a:pPr marL="0" lvl="0" indent="0">
              <a:buNone/>
            </a:pPr>
            <a:r>
              <a:rPr lang="en-US" sz="1500" dirty="0">
                <a:solidFill>
                  <a:prstClr val="black"/>
                </a:solidFill>
              </a:rPr>
              <a:t>	</a:t>
            </a:r>
            <a:r>
              <a:rPr lang="en-US" sz="1500" i="1" dirty="0" err="1">
                <a:solidFill>
                  <a:prstClr val="black"/>
                </a:solidFill>
              </a:rPr>
              <a:t>Yanglei</a:t>
            </a:r>
            <a:r>
              <a:rPr lang="en-US" sz="1500" i="1" dirty="0">
                <a:solidFill>
                  <a:prstClr val="black"/>
                </a:solidFill>
              </a:rPr>
              <a:t> </a:t>
            </a:r>
            <a:r>
              <a:rPr lang="en-US" sz="1500" i="1" dirty="0" err="1">
                <a:solidFill>
                  <a:prstClr val="black"/>
                </a:solidFill>
              </a:rPr>
              <a:t>Zou</a:t>
            </a:r>
            <a:r>
              <a:rPr lang="en-US" sz="1500" i="1" dirty="0">
                <a:solidFill>
                  <a:prstClr val="black"/>
                </a:solidFill>
              </a:rPr>
              <a:t>* and Arthur B. </a:t>
            </a:r>
            <a:r>
              <a:rPr lang="en-US" sz="1500" i="1" dirty="0" err="1" smtClean="0">
                <a:solidFill>
                  <a:prstClr val="black"/>
                </a:solidFill>
              </a:rPr>
              <a:t>Weglein</a:t>
            </a:r>
            <a:endParaRPr lang="en-US" sz="1500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500" i="1" dirty="0" smtClean="0">
              <a:solidFill>
                <a:prstClr val="black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10:35 AM	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ISS internal multiple attenuation algorithm for a 3D source and one dimensional subsurface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	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Xinglu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 Lin* and Arthur B.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Weglein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effectLst/>
                <a:latin typeface="+mj-lt"/>
                <a:ea typeface="Times New Roman"/>
              </a:rPr>
              <a:t> 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11:20 AM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	The first test and evaluation of the inverse scattering series internal multiple attenuation algorithm for an attenuating medium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	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Jing Wu* and Arthur B.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Weglein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12:05 PM</a:t>
            </a:r>
            <a:r>
              <a:rPr lang="en-US" sz="1500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	Lunch: Hill Country Dining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 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1:20 PM	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Invited Guest Presentation: The Leadership Computing Alliance: addressing the HPC challenges of M-OSRP algorithms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i="1" dirty="0">
                <a:latin typeface="+mj-lt"/>
                <a:ea typeface="Times New Roman"/>
              </a:rPr>
              <a:t>	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Michael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Perrone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*, IBM 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lvl="0" indent="0">
              <a:buNone/>
            </a:pPr>
            <a:endParaRPr lang="en-US" sz="1500" dirty="0" smtClean="0">
              <a:solidFill>
                <a:prstClr val="black"/>
              </a:solidFill>
            </a:endParaRPr>
          </a:p>
          <a:p>
            <a:endParaRPr lang="en-US" sz="1500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7" name="TextBox 6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859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1905000"/>
            <a:ext cx="72390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indent="-914400">
              <a:buNone/>
            </a:pPr>
            <a:r>
              <a:rPr lang="en-US" sz="1500" b="1" dirty="0" smtClean="0"/>
              <a:t>	ISS </a:t>
            </a:r>
            <a:r>
              <a:rPr lang="en-US" sz="1500" b="1" dirty="0"/>
              <a:t>direct depth imaging without a velocity model  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>
                <a:solidFill>
                  <a:srgbClr val="92D050"/>
                </a:solidFill>
              </a:rPr>
              <a:t>2:15 PM</a:t>
            </a:r>
            <a:r>
              <a:rPr lang="en-US" sz="1500" b="1" dirty="0"/>
              <a:t>	</a:t>
            </a:r>
            <a:r>
              <a:rPr lang="en-US" sz="1500" dirty="0"/>
              <a:t>ISS direct depth imaging without a velocity model; update and </a:t>
            </a:r>
            <a:r>
              <a:rPr lang="en-US" sz="1500" dirty="0" err="1"/>
              <a:t>Marmousi</a:t>
            </a:r>
            <a:r>
              <a:rPr lang="en-US" sz="1500" dirty="0"/>
              <a:t> model tests</a:t>
            </a:r>
          </a:p>
          <a:p>
            <a:pPr marL="914400" indent="-914400">
              <a:buNone/>
            </a:pPr>
            <a:r>
              <a:rPr lang="en-US" sz="1500" i="1" dirty="0" smtClean="0"/>
              <a:t>	Fang </a:t>
            </a:r>
            <a:r>
              <a:rPr lang="en-US" sz="1500" i="1" dirty="0"/>
              <a:t>Liu*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 smtClean="0"/>
              <a:t>	Wave </a:t>
            </a:r>
            <a:r>
              <a:rPr lang="en-US" sz="1500" b="1" dirty="0"/>
              <a:t>equation RTM (with a velocity model)  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>
                <a:solidFill>
                  <a:srgbClr val="92D050"/>
                </a:solidFill>
              </a:rPr>
              <a:t>2:45 PM 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The first wave equation migration RTM with data consisting of primaries and internal multiples: theory and 1D examples</a:t>
            </a:r>
          </a:p>
          <a:p>
            <a:pPr marL="914400" indent="-914400">
              <a:buNone/>
            </a:pPr>
            <a:r>
              <a:rPr lang="en-US" sz="1500" i="1" dirty="0" smtClean="0"/>
              <a:t>	Fang </a:t>
            </a:r>
            <a:r>
              <a:rPr lang="en-US" sz="1500" i="1" dirty="0"/>
              <a:t>Liu*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  <a:p>
            <a:pPr marL="914400" indent="-914400">
              <a:buNone/>
            </a:pPr>
            <a:r>
              <a:rPr lang="en-US" sz="1500" b="1" dirty="0" smtClean="0"/>
              <a:t>	Asymptotic </a:t>
            </a:r>
            <a:r>
              <a:rPr lang="en-US" sz="1500" b="1" dirty="0"/>
              <a:t>(Kirchhoff) migration and Wave equation migration  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  <a:p>
            <a:pPr marL="914400" indent="-914400">
              <a:buNone/>
            </a:pPr>
            <a:r>
              <a:rPr lang="en-US" sz="1500" b="1" dirty="0">
                <a:solidFill>
                  <a:srgbClr val="92D050"/>
                </a:solidFill>
              </a:rPr>
              <a:t>3:15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Asymptotic (Kirchhoff) migration and Wave Equation Migration for one-way waves: comparison of the migrated images amplitude as a function of angle: implications for asymptotic and WEM RTM</a:t>
            </a:r>
          </a:p>
          <a:p>
            <a:pPr marL="914400" indent="-914400">
              <a:buNone/>
            </a:pPr>
            <a:r>
              <a:rPr lang="en-US" sz="1500" dirty="0"/>
              <a:t>	</a:t>
            </a:r>
            <a:r>
              <a:rPr lang="en-US" sz="1500" i="1" dirty="0" err="1" smtClean="0"/>
              <a:t>Qiang</a:t>
            </a:r>
            <a:r>
              <a:rPr lang="en-US" sz="1500" i="1" dirty="0" smtClean="0"/>
              <a:t> </a:t>
            </a:r>
            <a:r>
              <a:rPr lang="en-US" sz="1500" i="1" dirty="0"/>
              <a:t>Fu*, </a:t>
            </a:r>
            <a:r>
              <a:rPr lang="en-US" sz="1500" i="1" dirty="0" err="1"/>
              <a:t>Yanglei</a:t>
            </a:r>
            <a:r>
              <a:rPr lang="en-US" sz="1500" i="1" dirty="0"/>
              <a:t> </a:t>
            </a:r>
            <a:r>
              <a:rPr lang="en-US" sz="1500" i="1" dirty="0" err="1"/>
              <a:t>Zou</a:t>
            </a:r>
            <a:r>
              <a:rPr lang="en-US" sz="1500" i="1" dirty="0"/>
              <a:t>, Arthur B. </a:t>
            </a:r>
            <a:r>
              <a:rPr lang="en-US" sz="1500" i="1" dirty="0" err="1"/>
              <a:t>Weglein</a:t>
            </a:r>
            <a:r>
              <a:rPr lang="en-US" sz="1500" i="1" dirty="0"/>
              <a:t> and Robert H. </a:t>
            </a:r>
            <a:r>
              <a:rPr lang="en-US" sz="1500" i="1" dirty="0" err="1"/>
              <a:t>Stolt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7" name="TextBox 6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418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3276600"/>
            <a:ext cx="7239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indent="-914400">
              <a:buNone/>
            </a:pPr>
            <a:r>
              <a:rPr lang="en-US" sz="1500" b="1" dirty="0" smtClean="0"/>
              <a:t>	ISS </a:t>
            </a:r>
            <a:r>
              <a:rPr lang="en-US" sz="1500" b="1" dirty="0"/>
              <a:t>direct depth imaging without a velocity model  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>
                <a:solidFill>
                  <a:srgbClr val="92D050"/>
                </a:solidFill>
              </a:rPr>
              <a:t>2:15 PM</a:t>
            </a:r>
            <a:r>
              <a:rPr lang="en-US" sz="1500" b="1" dirty="0"/>
              <a:t>	</a:t>
            </a:r>
            <a:r>
              <a:rPr lang="en-US" sz="1500" dirty="0"/>
              <a:t>ISS direct depth imaging without a velocity model; update and </a:t>
            </a:r>
            <a:r>
              <a:rPr lang="en-US" sz="1500" dirty="0" err="1"/>
              <a:t>Marmousi</a:t>
            </a:r>
            <a:r>
              <a:rPr lang="en-US" sz="1500" dirty="0"/>
              <a:t> model tests</a:t>
            </a:r>
          </a:p>
          <a:p>
            <a:pPr marL="914400" indent="-914400">
              <a:buNone/>
            </a:pPr>
            <a:r>
              <a:rPr lang="en-US" sz="1500" i="1" dirty="0" smtClean="0"/>
              <a:t>	Fang </a:t>
            </a:r>
            <a:r>
              <a:rPr lang="en-US" sz="1500" i="1" dirty="0"/>
              <a:t>Liu*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 smtClean="0"/>
              <a:t>	Wave </a:t>
            </a:r>
            <a:r>
              <a:rPr lang="en-US" sz="1500" b="1" dirty="0"/>
              <a:t>equation RTM (with a velocity model)  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>
                <a:solidFill>
                  <a:srgbClr val="92D050"/>
                </a:solidFill>
              </a:rPr>
              <a:t>2:45 PM 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The first wave equation migration RTM with data consisting of primaries and internal multiples: theory and 1D examples</a:t>
            </a:r>
          </a:p>
          <a:p>
            <a:pPr marL="914400" indent="-914400">
              <a:buNone/>
            </a:pPr>
            <a:r>
              <a:rPr lang="en-US" sz="1500" i="1" dirty="0" smtClean="0"/>
              <a:t>	Fang </a:t>
            </a:r>
            <a:r>
              <a:rPr lang="en-US" sz="1500" i="1" dirty="0"/>
              <a:t>Liu*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  <a:p>
            <a:pPr marL="914400" indent="-914400">
              <a:buNone/>
            </a:pPr>
            <a:r>
              <a:rPr lang="en-US" sz="1500" b="1" dirty="0" smtClean="0"/>
              <a:t>	Asymptotic </a:t>
            </a:r>
            <a:r>
              <a:rPr lang="en-US" sz="1500" b="1" dirty="0"/>
              <a:t>(Kirchhoff) migration and Wave equation migration  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  <a:p>
            <a:pPr marL="914400" indent="-914400">
              <a:buNone/>
            </a:pPr>
            <a:r>
              <a:rPr lang="en-US" sz="1500" b="1" dirty="0">
                <a:solidFill>
                  <a:srgbClr val="92D050"/>
                </a:solidFill>
              </a:rPr>
              <a:t>3:15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Asymptotic (Kirchhoff) migration and Wave Equation Migration for one-way waves: comparison of the migrated images amplitude as a function of angle: implications for asymptotic and WEM RTM</a:t>
            </a:r>
          </a:p>
          <a:p>
            <a:pPr marL="914400" indent="-914400">
              <a:buNone/>
            </a:pPr>
            <a:r>
              <a:rPr lang="en-US" sz="1500" dirty="0"/>
              <a:t>	</a:t>
            </a:r>
            <a:r>
              <a:rPr lang="en-US" sz="1500" i="1" dirty="0" err="1" smtClean="0"/>
              <a:t>Qiang</a:t>
            </a:r>
            <a:r>
              <a:rPr lang="en-US" sz="1500" i="1" dirty="0" smtClean="0"/>
              <a:t> </a:t>
            </a:r>
            <a:r>
              <a:rPr lang="en-US" sz="1500" i="1" dirty="0"/>
              <a:t>Fu*, </a:t>
            </a:r>
            <a:r>
              <a:rPr lang="en-US" sz="1500" i="1" dirty="0" err="1"/>
              <a:t>Yanglei</a:t>
            </a:r>
            <a:r>
              <a:rPr lang="en-US" sz="1500" i="1" dirty="0"/>
              <a:t> </a:t>
            </a:r>
            <a:r>
              <a:rPr lang="en-US" sz="1500" i="1" dirty="0" err="1"/>
              <a:t>Zou</a:t>
            </a:r>
            <a:r>
              <a:rPr lang="en-US" sz="1500" i="1" dirty="0"/>
              <a:t>, Arthur B. </a:t>
            </a:r>
            <a:r>
              <a:rPr lang="en-US" sz="1500" i="1" dirty="0" err="1"/>
              <a:t>Weglein</a:t>
            </a:r>
            <a:r>
              <a:rPr lang="en-US" sz="1500" i="1" dirty="0"/>
              <a:t> and Robert H. </a:t>
            </a:r>
            <a:r>
              <a:rPr lang="en-US" sz="1500" i="1" dirty="0" err="1"/>
              <a:t>Stolt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7" name="TextBox 6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096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2:15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Elastic Green’s theorem preprocessing for on-shore internal multiple attenuation: theory and initial synthetic data tests</a:t>
            </a:r>
          </a:p>
          <a:p>
            <a:pPr marL="914400" indent="-860425">
              <a:buNone/>
            </a:pPr>
            <a:r>
              <a:rPr lang="en-US" sz="1500" i="1" dirty="0" smtClean="0"/>
              <a:t>	Jing </a:t>
            </a:r>
            <a:r>
              <a:rPr lang="en-US" sz="1500" i="1" dirty="0"/>
              <a:t>Wu*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3:00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Incorporating the source wavelet and radiation pattern into the ISS internal multiple attenuation algorithm</a:t>
            </a:r>
          </a:p>
          <a:p>
            <a:pPr marL="914400" indent="-860425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Jinlong</a:t>
            </a:r>
            <a:r>
              <a:rPr lang="en-US" sz="1500" i="1" dirty="0" smtClean="0"/>
              <a:t> </a:t>
            </a:r>
            <a:r>
              <a:rPr lang="en-US" sz="1500" i="1" dirty="0"/>
              <a:t>Yang*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3:45 PM</a:t>
            </a:r>
            <a:r>
              <a:rPr lang="en-US" sz="1500" dirty="0"/>
              <a:t>	Internal multiple attenuation on </a:t>
            </a:r>
            <a:r>
              <a:rPr lang="en-US" sz="1500" dirty="0" err="1"/>
              <a:t>Encana</a:t>
            </a:r>
            <a:r>
              <a:rPr lang="en-US" sz="1500" dirty="0"/>
              <a:t> Data</a:t>
            </a:r>
          </a:p>
          <a:p>
            <a:pPr marL="914400" indent="-860425">
              <a:buNone/>
            </a:pPr>
            <a:r>
              <a:rPr lang="en-US" sz="1500" i="1" dirty="0" smtClean="0"/>
              <a:t>	</a:t>
            </a:r>
            <a:r>
              <a:rPr lang="en-US" sz="1500" i="1" dirty="0" err="1" smtClean="0"/>
              <a:t>Qiang</a:t>
            </a:r>
            <a:r>
              <a:rPr lang="en-US" sz="1500" i="1" dirty="0" smtClean="0"/>
              <a:t> </a:t>
            </a:r>
            <a:r>
              <a:rPr lang="en-US" sz="1500" i="1" dirty="0"/>
              <a:t>Fu*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dirty="0"/>
              <a:t> </a:t>
            </a:r>
          </a:p>
          <a:p>
            <a:pPr marL="914400" indent="-860425">
              <a:buNone/>
            </a:pPr>
            <a:r>
              <a:rPr lang="en-US" sz="1500" b="1" i="1" dirty="0">
                <a:solidFill>
                  <a:srgbClr val="548DD4"/>
                </a:solidFill>
                <a:latin typeface="Times New Roman"/>
                <a:ea typeface="Times New Roman"/>
              </a:rPr>
              <a:t>Thursday, May 29, 2014 </a:t>
            </a:r>
          </a:p>
          <a:p>
            <a:pPr marL="914400" indent="-860425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 smtClean="0"/>
              <a:t>	Multiples</a:t>
            </a:r>
            <a:r>
              <a:rPr lang="en-US" sz="1500" b="1" dirty="0"/>
              <a:t>: part II: ISS for internal multiple elimination in elastic and inelastic media, directly and without subsurface (elastic or inelastic) information 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860425">
              <a:buNone/>
            </a:pPr>
            <a:r>
              <a:rPr lang="en-US" sz="1500" b="1" dirty="0">
                <a:solidFill>
                  <a:srgbClr val="92D050"/>
                </a:solidFill>
              </a:rPr>
              <a:t>8:30 AM</a:t>
            </a:r>
            <a:r>
              <a:rPr lang="en-US" sz="1500" dirty="0"/>
              <a:t>	Including higher order terms to address a serious shortcoming/problem of the internal multiple attenuator: </a:t>
            </a:r>
            <a:r>
              <a:rPr lang="en-US" sz="1500" dirty="0" smtClean="0"/>
              <a:t>examining </a:t>
            </a:r>
            <a:r>
              <a:rPr lang="en-US" sz="1500" dirty="0"/>
              <a:t>the problem and its resolution</a:t>
            </a:r>
          </a:p>
          <a:p>
            <a:pPr marL="53975" indent="0">
              <a:buNone/>
            </a:pPr>
            <a:r>
              <a:rPr lang="en-US" sz="1500" dirty="0"/>
              <a:t>	</a:t>
            </a:r>
            <a:r>
              <a:rPr lang="en-US" sz="1500" i="1" dirty="0" smtClean="0"/>
              <a:t>Chao </a:t>
            </a:r>
            <a:r>
              <a:rPr lang="en-US" sz="1500" i="1" dirty="0"/>
              <a:t>Ma* and Arthur B. </a:t>
            </a:r>
            <a:r>
              <a:rPr lang="en-US" sz="1500" i="1" dirty="0" err="1" smtClean="0"/>
              <a:t>Weglein</a:t>
            </a:r>
            <a:endParaRPr lang="en-US" sz="1500" dirty="0"/>
          </a:p>
          <a:p>
            <a:pPr marL="53975" indent="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53975" indent="0">
              <a:buNone/>
            </a:pPr>
            <a:endParaRPr lang="en-US" sz="1500" dirty="0"/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7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8" name="TextBox 7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10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1" name="TextBox 10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588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4876800"/>
            <a:ext cx="72390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indent="-914400">
              <a:buNone/>
            </a:pPr>
            <a:r>
              <a:rPr lang="en-US" sz="1500" b="1" dirty="0" smtClean="0"/>
              <a:t>	ISS </a:t>
            </a:r>
            <a:r>
              <a:rPr lang="en-US" sz="1500" b="1" dirty="0"/>
              <a:t>direct depth imaging without a velocity model  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>
                <a:solidFill>
                  <a:srgbClr val="92D050"/>
                </a:solidFill>
              </a:rPr>
              <a:t>2:15 PM</a:t>
            </a:r>
            <a:r>
              <a:rPr lang="en-US" sz="1500" b="1" dirty="0"/>
              <a:t>	</a:t>
            </a:r>
            <a:r>
              <a:rPr lang="en-US" sz="1500" dirty="0"/>
              <a:t>ISS direct depth imaging without a velocity model; update and </a:t>
            </a:r>
            <a:r>
              <a:rPr lang="en-US" sz="1500" dirty="0" err="1"/>
              <a:t>Marmousi</a:t>
            </a:r>
            <a:r>
              <a:rPr lang="en-US" sz="1500" dirty="0"/>
              <a:t> model tests</a:t>
            </a:r>
          </a:p>
          <a:p>
            <a:pPr marL="914400" indent="-914400">
              <a:buNone/>
            </a:pPr>
            <a:r>
              <a:rPr lang="en-US" sz="1500" i="1" dirty="0" smtClean="0"/>
              <a:t>	Fang </a:t>
            </a:r>
            <a:r>
              <a:rPr lang="en-US" sz="1500" i="1" dirty="0"/>
              <a:t>Liu*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 smtClean="0"/>
              <a:t>	Wave </a:t>
            </a:r>
            <a:r>
              <a:rPr lang="en-US" sz="1500" b="1" dirty="0"/>
              <a:t>equation RTM (with a velocity model)  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>
                <a:solidFill>
                  <a:srgbClr val="92D050"/>
                </a:solidFill>
              </a:rPr>
              <a:t>2:45 PM 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The first wave equation migration RTM with data consisting of primaries and internal multiples: theory and 1D examples</a:t>
            </a:r>
          </a:p>
          <a:p>
            <a:pPr marL="914400" indent="-914400">
              <a:buNone/>
            </a:pPr>
            <a:r>
              <a:rPr lang="en-US" sz="1500" i="1" dirty="0" smtClean="0"/>
              <a:t>	Fang </a:t>
            </a:r>
            <a:r>
              <a:rPr lang="en-US" sz="1500" i="1" dirty="0"/>
              <a:t>Liu*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  <a:p>
            <a:pPr marL="914400" indent="-914400">
              <a:buNone/>
            </a:pPr>
            <a:r>
              <a:rPr lang="en-US" sz="1500" b="1" dirty="0" smtClean="0"/>
              <a:t>	Asymptotic </a:t>
            </a:r>
            <a:r>
              <a:rPr lang="en-US" sz="1500" b="1" dirty="0"/>
              <a:t>(Kirchhoff) migration and Wave equation migration  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  <a:p>
            <a:pPr marL="914400" indent="-914400">
              <a:buNone/>
            </a:pPr>
            <a:r>
              <a:rPr lang="en-US" sz="1500" b="1" dirty="0">
                <a:solidFill>
                  <a:srgbClr val="92D050"/>
                </a:solidFill>
              </a:rPr>
              <a:t>3:15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Asymptotic (Kirchhoff) migration and Wave Equation Migration for one-way waves: comparison of the migrated images amplitude as a function of angle: implications for asymptotic and WEM RTM</a:t>
            </a:r>
          </a:p>
          <a:p>
            <a:pPr marL="914400" indent="-914400">
              <a:buNone/>
            </a:pPr>
            <a:r>
              <a:rPr lang="en-US" sz="1500" dirty="0"/>
              <a:t>	</a:t>
            </a:r>
            <a:r>
              <a:rPr lang="en-US" sz="1500" i="1" dirty="0" err="1" smtClean="0"/>
              <a:t>Qiang</a:t>
            </a:r>
            <a:r>
              <a:rPr lang="en-US" sz="1500" i="1" dirty="0" smtClean="0"/>
              <a:t> </a:t>
            </a:r>
            <a:r>
              <a:rPr lang="en-US" sz="1500" i="1" dirty="0"/>
              <a:t>Fu*, </a:t>
            </a:r>
            <a:r>
              <a:rPr lang="en-US" sz="1500" i="1" dirty="0" err="1"/>
              <a:t>Yanglei</a:t>
            </a:r>
            <a:r>
              <a:rPr lang="en-US" sz="1500" i="1" dirty="0"/>
              <a:t> </a:t>
            </a:r>
            <a:r>
              <a:rPr lang="en-US" sz="1500" i="1" dirty="0" err="1"/>
              <a:t>Zou</a:t>
            </a:r>
            <a:r>
              <a:rPr lang="en-US" sz="1500" i="1" dirty="0"/>
              <a:t>, Arthur B. </a:t>
            </a:r>
            <a:r>
              <a:rPr lang="en-US" sz="1500" i="1" dirty="0" err="1"/>
              <a:t>Weglein</a:t>
            </a:r>
            <a:r>
              <a:rPr lang="en-US" sz="1500" i="1" dirty="0"/>
              <a:t> and Robert H. </a:t>
            </a:r>
            <a:r>
              <a:rPr lang="en-US" sz="1500" i="1" dirty="0" err="1"/>
              <a:t>Stolt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7" name="TextBox 6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5822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1295400"/>
            <a:ext cx="72390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indent="-914400">
              <a:buNone/>
            </a:pPr>
            <a:r>
              <a:rPr lang="en-US" sz="1500" b="1" dirty="0" smtClean="0">
                <a:solidFill>
                  <a:srgbClr val="92D050"/>
                </a:solidFill>
              </a:rPr>
              <a:t>4:00 PM </a:t>
            </a:r>
            <a:r>
              <a:rPr lang="en-US" sz="1500" dirty="0" smtClean="0">
                <a:solidFill>
                  <a:srgbClr val="92D050"/>
                </a:solidFill>
              </a:rPr>
              <a:t> </a:t>
            </a:r>
            <a:r>
              <a:rPr lang="en-US" sz="1500" dirty="0" smtClean="0"/>
              <a:t>	Initial analysis and comparison of the wave equation and asymptotic prediction of a receiver experiment at depth for one-way propagating waves  </a:t>
            </a:r>
          </a:p>
          <a:p>
            <a:pPr marL="914400" indent="-914400">
              <a:buNone/>
            </a:pPr>
            <a:r>
              <a:rPr lang="en-US" sz="1500" dirty="0" smtClean="0"/>
              <a:t>	</a:t>
            </a:r>
            <a:r>
              <a:rPr lang="en-US" sz="1500" i="1" dirty="0" smtClean="0"/>
              <a:t>Chao Ma*, Jing Wu and Arthur B. </a:t>
            </a:r>
            <a:r>
              <a:rPr lang="en-US" sz="1500" i="1" dirty="0" err="1" smtClean="0"/>
              <a:t>Weglein</a:t>
            </a:r>
            <a:endParaRPr lang="en-US" sz="1500" dirty="0" smtClean="0"/>
          </a:p>
          <a:p>
            <a:pPr marL="914400" indent="-914400">
              <a:buNone/>
            </a:pPr>
            <a:r>
              <a:rPr lang="en-US" sz="1500" dirty="0" smtClean="0"/>
              <a:t> </a:t>
            </a:r>
          </a:p>
          <a:p>
            <a:pPr marL="914400" indent="-914400">
              <a:buNone/>
            </a:pPr>
            <a:r>
              <a:rPr lang="en-US" sz="1500" b="1" dirty="0" smtClean="0">
                <a:solidFill>
                  <a:srgbClr val="92D050"/>
                </a:solidFill>
              </a:rPr>
              <a:t>4:45 PM </a:t>
            </a:r>
            <a:r>
              <a:rPr lang="en-US" sz="1500" dirty="0" smtClean="0">
                <a:solidFill>
                  <a:srgbClr val="92D050"/>
                </a:solidFill>
              </a:rPr>
              <a:t> </a:t>
            </a:r>
            <a:r>
              <a:rPr lang="en-US" sz="1500" dirty="0" smtClean="0"/>
              <a:t>	Meeting overview and plans going forward  </a:t>
            </a:r>
          </a:p>
          <a:p>
            <a:pPr marL="914400" indent="-914400">
              <a:buNone/>
            </a:pPr>
            <a:r>
              <a:rPr lang="en-US" sz="1500" dirty="0" smtClean="0"/>
              <a:t>	</a:t>
            </a:r>
            <a:r>
              <a:rPr lang="en-US" sz="1500" i="1" dirty="0" smtClean="0"/>
              <a:t>Arthur B. </a:t>
            </a:r>
            <a:r>
              <a:rPr lang="en-US" sz="1500" i="1" dirty="0" err="1" smtClean="0"/>
              <a:t>Weglein</a:t>
            </a:r>
            <a:r>
              <a:rPr lang="en-US" sz="1500" i="1" dirty="0" smtClean="0"/>
              <a:t>*</a:t>
            </a:r>
            <a:endParaRPr lang="en-US" sz="1500" dirty="0" smtClean="0"/>
          </a:p>
          <a:p>
            <a:pPr marL="914400" indent="-914400">
              <a:buNone/>
            </a:pPr>
            <a:endParaRPr lang="en-US" sz="1500" dirty="0" smtClean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7" name="TextBox 6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6630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2438400"/>
            <a:ext cx="72390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indent="-914400">
              <a:buNone/>
            </a:pPr>
            <a:r>
              <a:rPr lang="en-US" sz="1500" b="1" dirty="0" smtClean="0">
                <a:solidFill>
                  <a:srgbClr val="92D050"/>
                </a:solidFill>
              </a:rPr>
              <a:t>4:00 PM </a:t>
            </a:r>
            <a:r>
              <a:rPr lang="en-US" sz="1500" dirty="0" smtClean="0">
                <a:solidFill>
                  <a:srgbClr val="92D050"/>
                </a:solidFill>
              </a:rPr>
              <a:t> </a:t>
            </a:r>
            <a:r>
              <a:rPr lang="en-US" sz="1500" dirty="0" smtClean="0"/>
              <a:t>	Initial analysis and comparison of the wave equation and asymptotic prediction of a receiver experiment at depth for one-way propagating waves  </a:t>
            </a:r>
          </a:p>
          <a:p>
            <a:pPr marL="914400" indent="-914400">
              <a:buNone/>
            </a:pPr>
            <a:r>
              <a:rPr lang="en-US" sz="1500" dirty="0" smtClean="0"/>
              <a:t>	</a:t>
            </a:r>
            <a:r>
              <a:rPr lang="en-US" sz="1500" i="1" dirty="0" smtClean="0"/>
              <a:t>Chao Ma*, Jing Wu and Arthur B. </a:t>
            </a:r>
            <a:r>
              <a:rPr lang="en-US" sz="1500" i="1" dirty="0" err="1" smtClean="0"/>
              <a:t>Weglein</a:t>
            </a:r>
            <a:endParaRPr lang="en-US" sz="1500" dirty="0" smtClean="0"/>
          </a:p>
          <a:p>
            <a:pPr marL="914400" indent="-914400">
              <a:buNone/>
            </a:pPr>
            <a:r>
              <a:rPr lang="en-US" sz="1500" dirty="0" smtClean="0"/>
              <a:t> </a:t>
            </a:r>
          </a:p>
          <a:p>
            <a:pPr marL="914400" indent="-914400">
              <a:buNone/>
            </a:pPr>
            <a:r>
              <a:rPr lang="en-US" sz="1500" b="1" dirty="0" smtClean="0">
                <a:solidFill>
                  <a:srgbClr val="92D050"/>
                </a:solidFill>
              </a:rPr>
              <a:t>4:45 PM </a:t>
            </a:r>
            <a:r>
              <a:rPr lang="en-US" sz="1500" dirty="0" smtClean="0">
                <a:solidFill>
                  <a:srgbClr val="92D050"/>
                </a:solidFill>
              </a:rPr>
              <a:t> </a:t>
            </a:r>
            <a:r>
              <a:rPr lang="en-US" sz="1500" dirty="0" smtClean="0"/>
              <a:t>	Meeting overview and plans going forward  </a:t>
            </a:r>
          </a:p>
          <a:p>
            <a:pPr marL="914400" indent="-914400">
              <a:buNone/>
            </a:pPr>
            <a:r>
              <a:rPr lang="en-US" sz="1500" dirty="0" smtClean="0"/>
              <a:t>	</a:t>
            </a:r>
            <a:r>
              <a:rPr lang="en-US" sz="1500" i="1" dirty="0" smtClean="0"/>
              <a:t>Arthur B. </a:t>
            </a:r>
            <a:r>
              <a:rPr lang="en-US" sz="1500" i="1" dirty="0" err="1" smtClean="0"/>
              <a:t>Weglein</a:t>
            </a:r>
            <a:r>
              <a:rPr lang="en-US" sz="1500" i="1" dirty="0" smtClean="0"/>
              <a:t>*</a:t>
            </a:r>
            <a:endParaRPr lang="en-US" sz="1500" dirty="0" smtClean="0"/>
          </a:p>
          <a:p>
            <a:pPr marL="914400" indent="-914400">
              <a:buNone/>
            </a:pPr>
            <a:endParaRPr lang="en-US" sz="1500" dirty="0" smtClean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7" name="TextBox 6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162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371600"/>
            <a:ext cx="792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Please feel free to contact me (</a:t>
            </a:r>
            <a:r>
              <a:rPr lang="en-US" sz="2800" b="1" dirty="0" smtClean="0">
                <a:solidFill>
                  <a:prstClr val="black"/>
                </a:solidFill>
                <a:latin typeface="Garamond" panose="02020404030301010803" pitchFamily="18" charset="0"/>
                <a:hlinkClick r:id="rId2"/>
              </a:rPr>
              <a:t>aweglein@uh.edu</a:t>
            </a:r>
            <a:r>
              <a:rPr lang="en-US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) and/or Scott Morton (</a:t>
            </a:r>
            <a:r>
              <a:rPr lang="en-US" sz="2800" b="1" dirty="0" smtClean="0">
                <a:solidFill>
                  <a:prstClr val="black"/>
                </a:solidFill>
                <a:latin typeface="Garamond" panose="02020404030301010803" pitchFamily="18" charset="0"/>
                <a:hlinkClick r:id="rId3"/>
              </a:rPr>
              <a:t>morton@hess.com</a:t>
            </a:r>
            <a:r>
              <a:rPr lang="en-US" sz="2800" b="1" dirty="0" smtClean="0">
                <a:solidFill>
                  <a:prstClr val="black"/>
                </a:solidFill>
                <a:latin typeface="Garamond" panose="02020404030301010803" pitchFamily="18" charset="0"/>
              </a:rPr>
              <a:t>), Chair, M-OSRP Sponsor Advisory Board, with feedback, comments and/or suggestions. </a:t>
            </a:r>
            <a:r>
              <a:rPr lang="en-US" sz="2800" b="1" smtClean="0">
                <a:solidFill>
                  <a:prstClr val="black"/>
                </a:solidFill>
                <a:latin typeface="Garamond" panose="02020404030301010803" pitchFamily="18" charset="0"/>
              </a:rPr>
              <a:t>Thank you.</a:t>
            </a:r>
            <a:endParaRPr lang="en-US" sz="2800" b="1" dirty="0">
              <a:solidFill>
                <a:prstClr val="black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01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lvl="0" indent="-914400">
              <a:buNone/>
            </a:pPr>
            <a:r>
              <a:rPr lang="en-US" sz="1500" b="1" dirty="0" smtClean="0">
                <a:solidFill>
                  <a:srgbClr val="92D050"/>
                </a:solidFill>
              </a:rPr>
              <a:t>9:15 </a:t>
            </a:r>
            <a:r>
              <a:rPr lang="en-US" sz="1500" b="1" dirty="0">
                <a:solidFill>
                  <a:srgbClr val="92D050"/>
                </a:solidFill>
              </a:rPr>
              <a:t>AM</a:t>
            </a:r>
            <a:r>
              <a:rPr lang="en-US" sz="1500" dirty="0">
                <a:solidFill>
                  <a:prstClr val="black"/>
                </a:solidFill>
              </a:rPr>
              <a:t>	</a:t>
            </a:r>
            <a:r>
              <a:rPr lang="en-US" sz="1500" dirty="0" smtClean="0">
                <a:solidFill>
                  <a:prstClr val="black"/>
                </a:solidFill>
              </a:rPr>
              <a:t>The </a:t>
            </a:r>
            <a:r>
              <a:rPr lang="en-US" sz="1500" dirty="0">
                <a:solidFill>
                  <a:prstClr val="black"/>
                </a:solidFill>
              </a:rPr>
              <a:t>internal multiple elimination algorithm for all reflectors in a 1D earth: part 1, strengths and limitations</a:t>
            </a:r>
          </a:p>
          <a:p>
            <a:pPr marL="0" lvl="0" indent="0">
              <a:buNone/>
            </a:pPr>
            <a:r>
              <a:rPr lang="en-US" sz="1500" dirty="0" smtClean="0">
                <a:solidFill>
                  <a:prstClr val="black"/>
                </a:solidFill>
              </a:rPr>
              <a:t>	</a:t>
            </a:r>
            <a:r>
              <a:rPr lang="en-US" sz="1500" i="1" dirty="0" err="1" smtClean="0">
                <a:solidFill>
                  <a:prstClr val="black"/>
                </a:solidFill>
              </a:rPr>
              <a:t>Yanglei</a:t>
            </a:r>
            <a:r>
              <a:rPr lang="en-US" sz="1500" i="1" dirty="0" smtClean="0">
                <a:solidFill>
                  <a:prstClr val="black"/>
                </a:solidFill>
              </a:rPr>
              <a:t> </a:t>
            </a:r>
            <a:r>
              <a:rPr lang="en-US" sz="1500" i="1" dirty="0" err="1">
                <a:solidFill>
                  <a:prstClr val="black"/>
                </a:solidFill>
              </a:rPr>
              <a:t>Zou</a:t>
            </a:r>
            <a:r>
              <a:rPr lang="en-US" sz="1500" i="1" dirty="0">
                <a:solidFill>
                  <a:prstClr val="black"/>
                </a:solidFill>
              </a:rPr>
              <a:t>* and Arthur B. </a:t>
            </a:r>
            <a:r>
              <a:rPr lang="en-US" sz="1500" i="1" dirty="0" err="1">
                <a:solidFill>
                  <a:prstClr val="black"/>
                </a:solidFill>
              </a:rPr>
              <a:t>Weglein</a:t>
            </a:r>
            <a:endParaRPr lang="en-US" sz="15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1500" b="1" dirty="0">
                <a:solidFill>
                  <a:prstClr val="black"/>
                </a:solidFill>
              </a:rPr>
              <a:t> </a:t>
            </a:r>
            <a:endParaRPr lang="en-US" sz="1500" dirty="0">
              <a:solidFill>
                <a:prstClr val="black"/>
              </a:solidFill>
            </a:endParaRPr>
          </a:p>
          <a:p>
            <a:pPr marL="914400" lvl="0" indent="0">
              <a:buNone/>
            </a:pPr>
            <a:r>
              <a:rPr lang="en-US" sz="1500" dirty="0" smtClean="0">
                <a:solidFill>
                  <a:prstClr val="black"/>
                </a:solidFill>
              </a:rPr>
              <a:t>The </a:t>
            </a:r>
            <a:r>
              <a:rPr lang="en-US" sz="1500" dirty="0">
                <a:solidFill>
                  <a:prstClr val="black"/>
                </a:solidFill>
              </a:rPr>
              <a:t>internal multiple elimination algorithm for all reflectors in a 1D earth: part 2, addressing the limitations </a:t>
            </a:r>
          </a:p>
          <a:p>
            <a:pPr marL="0" lvl="0" indent="0">
              <a:buNone/>
            </a:pPr>
            <a:r>
              <a:rPr lang="en-US" sz="1500" dirty="0">
                <a:solidFill>
                  <a:prstClr val="black"/>
                </a:solidFill>
              </a:rPr>
              <a:t>	</a:t>
            </a:r>
            <a:r>
              <a:rPr lang="en-US" sz="1500" i="1" dirty="0" err="1">
                <a:solidFill>
                  <a:prstClr val="black"/>
                </a:solidFill>
              </a:rPr>
              <a:t>Yanglei</a:t>
            </a:r>
            <a:r>
              <a:rPr lang="en-US" sz="1500" i="1" dirty="0">
                <a:solidFill>
                  <a:prstClr val="black"/>
                </a:solidFill>
              </a:rPr>
              <a:t> </a:t>
            </a:r>
            <a:r>
              <a:rPr lang="en-US" sz="1500" i="1" dirty="0" err="1">
                <a:solidFill>
                  <a:prstClr val="black"/>
                </a:solidFill>
              </a:rPr>
              <a:t>Zou</a:t>
            </a:r>
            <a:r>
              <a:rPr lang="en-US" sz="1500" i="1" dirty="0">
                <a:solidFill>
                  <a:prstClr val="black"/>
                </a:solidFill>
              </a:rPr>
              <a:t>* and Arthur B. </a:t>
            </a:r>
            <a:r>
              <a:rPr lang="en-US" sz="1500" i="1" dirty="0" err="1" smtClean="0">
                <a:solidFill>
                  <a:prstClr val="black"/>
                </a:solidFill>
              </a:rPr>
              <a:t>Weglein</a:t>
            </a:r>
            <a:endParaRPr lang="en-US" sz="1500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1500" i="1" dirty="0" smtClean="0">
              <a:solidFill>
                <a:prstClr val="black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10:35 AM	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ISS internal multiple attenuation algorithm for a 3D source and one dimensional subsurface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	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Xinglu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 Lin* and Arthur B.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Weglein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effectLst/>
                <a:latin typeface="+mj-lt"/>
                <a:ea typeface="Times New Roman"/>
              </a:rPr>
              <a:t> 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11:20 AM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	The first test and evaluation of the inverse scattering series internal multiple attenuation algorithm for an attenuating medium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	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Jing Wu* and Arthur B.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Weglein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12:05 PM</a:t>
            </a:r>
            <a:r>
              <a:rPr lang="en-US" sz="1500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	Lunch: Hill Country Dining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dirty="0" smtClean="0">
                <a:effectLst/>
                <a:latin typeface="+mj-lt"/>
                <a:ea typeface="Times New Roman"/>
              </a:rPr>
              <a:t> 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 dirty="0" smtClean="0">
                <a:solidFill>
                  <a:srgbClr val="92D050"/>
                </a:solidFill>
                <a:effectLst/>
                <a:latin typeface="+mj-lt"/>
                <a:ea typeface="Times New Roman"/>
              </a:rPr>
              <a:t>1:20 PM	</a:t>
            </a:r>
            <a:r>
              <a:rPr lang="en-US" sz="1500" dirty="0" smtClean="0">
                <a:effectLst/>
                <a:latin typeface="+mj-lt"/>
                <a:ea typeface="Times New Roman"/>
              </a:rPr>
              <a:t>Invited Guest Presentation: The Leadership Computing Alliance: addressing the HPC challenges of M-OSRP algorithms</a:t>
            </a:r>
          </a:p>
          <a:p>
            <a:pPr marL="914400" marR="0" indent="-91440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i="1" dirty="0">
                <a:latin typeface="+mj-lt"/>
                <a:ea typeface="Times New Roman"/>
              </a:rPr>
              <a:t>	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Michael </a:t>
            </a:r>
            <a:r>
              <a:rPr lang="en-US" sz="1500" i="1" dirty="0" err="1" smtClean="0">
                <a:effectLst/>
                <a:latin typeface="+mj-lt"/>
                <a:ea typeface="Times New Roman"/>
              </a:rPr>
              <a:t>Perrone</a:t>
            </a:r>
            <a:r>
              <a:rPr lang="en-US" sz="1500" i="1" dirty="0" smtClean="0">
                <a:effectLst/>
                <a:latin typeface="+mj-lt"/>
                <a:ea typeface="Times New Roman"/>
              </a:rPr>
              <a:t>*, IBM </a:t>
            </a:r>
            <a:endParaRPr lang="en-US" sz="1500" dirty="0" smtClean="0">
              <a:effectLst/>
              <a:latin typeface="+mj-lt"/>
              <a:ea typeface="Times New Roman"/>
            </a:endParaRPr>
          </a:p>
          <a:p>
            <a:pPr marL="0" lvl="0" indent="0">
              <a:buNone/>
            </a:pPr>
            <a:endParaRPr lang="en-US" sz="1500" dirty="0" smtClean="0">
              <a:solidFill>
                <a:prstClr val="black"/>
              </a:solidFill>
            </a:endParaRPr>
          </a:p>
          <a:p>
            <a:endParaRPr lang="en-US" sz="1500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7" name="TextBox 6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673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indent="-914400">
              <a:buNone/>
            </a:pPr>
            <a:r>
              <a:rPr lang="en-US" sz="1500" b="1" dirty="0" smtClean="0"/>
              <a:t>	ISS </a:t>
            </a:r>
            <a:r>
              <a:rPr lang="en-US" sz="1500" b="1" dirty="0"/>
              <a:t>direct depth imaging without a velocity model  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>
                <a:solidFill>
                  <a:srgbClr val="92D050"/>
                </a:solidFill>
              </a:rPr>
              <a:t>2:15 PM</a:t>
            </a:r>
            <a:r>
              <a:rPr lang="en-US" sz="1500" b="1" dirty="0"/>
              <a:t>	</a:t>
            </a:r>
            <a:r>
              <a:rPr lang="en-US" sz="1500" dirty="0"/>
              <a:t>ISS direct depth imaging without a velocity model; update and </a:t>
            </a:r>
            <a:r>
              <a:rPr lang="en-US" sz="1500" dirty="0" err="1"/>
              <a:t>Marmousi</a:t>
            </a:r>
            <a:r>
              <a:rPr lang="en-US" sz="1500" dirty="0"/>
              <a:t> model tests</a:t>
            </a:r>
          </a:p>
          <a:p>
            <a:pPr marL="914400" indent="-914400">
              <a:buNone/>
            </a:pPr>
            <a:r>
              <a:rPr lang="en-US" sz="1500" i="1" dirty="0" smtClean="0"/>
              <a:t>	Fang </a:t>
            </a:r>
            <a:r>
              <a:rPr lang="en-US" sz="1500" i="1" dirty="0"/>
              <a:t>Liu*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 smtClean="0"/>
              <a:t>	Wave </a:t>
            </a:r>
            <a:r>
              <a:rPr lang="en-US" sz="1500" b="1" dirty="0"/>
              <a:t>equation RTM (with a velocity model)  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/>
              <a:t> 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b="1" dirty="0">
                <a:solidFill>
                  <a:srgbClr val="92D050"/>
                </a:solidFill>
              </a:rPr>
              <a:t>2:45 PM 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The first wave equation migration RTM with data consisting of primaries and internal multiples: theory and 1D examples</a:t>
            </a:r>
          </a:p>
          <a:p>
            <a:pPr marL="914400" indent="-914400">
              <a:buNone/>
            </a:pPr>
            <a:r>
              <a:rPr lang="en-US" sz="1500" i="1" dirty="0" smtClean="0"/>
              <a:t>	Fang </a:t>
            </a:r>
            <a:r>
              <a:rPr lang="en-US" sz="1500" i="1" dirty="0"/>
              <a:t>Liu* and Arthur B. </a:t>
            </a:r>
            <a:r>
              <a:rPr lang="en-US" sz="1500" i="1" dirty="0" err="1"/>
              <a:t>Weglein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  <a:p>
            <a:pPr marL="914400" indent="-914400">
              <a:buNone/>
            </a:pPr>
            <a:r>
              <a:rPr lang="en-US" sz="1500" b="1" dirty="0" smtClean="0"/>
              <a:t>	Asymptotic </a:t>
            </a:r>
            <a:r>
              <a:rPr lang="en-US" sz="1500" b="1" dirty="0"/>
              <a:t>(Kirchhoff) migration and Wave equation migration  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  <a:p>
            <a:pPr marL="914400" indent="-914400">
              <a:buNone/>
            </a:pPr>
            <a:r>
              <a:rPr lang="en-US" sz="1500" b="1" dirty="0">
                <a:solidFill>
                  <a:srgbClr val="92D050"/>
                </a:solidFill>
              </a:rPr>
              <a:t>3:15 PM</a:t>
            </a:r>
            <a:r>
              <a:rPr lang="en-US" sz="1500" dirty="0">
                <a:solidFill>
                  <a:srgbClr val="92D050"/>
                </a:solidFill>
              </a:rPr>
              <a:t> </a:t>
            </a:r>
            <a:r>
              <a:rPr lang="en-US" sz="1500" dirty="0"/>
              <a:t>	Asymptotic (Kirchhoff) migration and Wave Equation Migration for one-way waves: comparison of the migrated images amplitude as a function of angle: implications for asymptotic and WEM RTM</a:t>
            </a:r>
          </a:p>
          <a:p>
            <a:pPr marL="914400" indent="-914400">
              <a:buNone/>
            </a:pPr>
            <a:r>
              <a:rPr lang="en-US" sz="1500" dirty="0"/>
              <a:t>	</a:t>
            </a:r>
            <a:r>
              <a:rPr lang="en-US" sz="1500" i="1" dirty="0" err="1" smtClean="0"/>
              <a:t>Qiang</a:t>
            </a:r>
            <a:r>
              <a:rPr lang="en-US" sz="1500" i="1" dirty="0" smtClean="0"/>
              <a:t> </a:t>
            </a:r>
            <a:r>
              <a:rPr lang="en-US" sz="1500" i="1" dirty="0"/>
              <a:t>Fu*, </a:t>
            </a:r>
            <a:r>
              <a:rPr lang="en-US" sz="1500" i="1" dirty="0" err="1"/>
              <a:t>Yanglei</a:t>
            </a:r>
            <a:r>
              <a:rPr lang="en-US" sz="1500" i="1" dirty="0"/>
              <a:t> </a:t>
            </a:r>
            <a:r>
              <a:rPr lang="en-US" sz="1500" i="1" dirty="0" err="1"/>
              <a:t>Zou</a:t>
            </a:r>
            <a:r>
              <a:rPr lang="en-US" sz="1500" i="1" dirty="0"/>
              <a:t>, Arthur B. </a:t>
            </a:r>
            <a:r>
              <a:rPr lang="en-US" sz="1500" i="1" dirty="0" err="1"/>
              <a:t>Weglein</a:t>
            </a:r>
            <a:r>
              <a:rPr lang="en-US" sz="1500" i="1" dirty="0"/>
              <a:t> and Robert H. </a:t>
            </a:r>
            <a:r>
              <a:rPr lang="en-US" sz="1500" i="1" dirty="0" err="1"/>
              <a:t>Stolt</a:t>
            </a:r>
            <a:endParaRPr lang="en-US" sz="1500" dirty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7" name="TextBox 6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387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914400" indent="-914400">
              <a:buNone/>
            </a:pPr>
            <a:r>
              <a:rPr lang="en-US" sz="1500" b="1" dirty="0" smtClean="0">
                <a:solidFill>
                  <a:srgbClr val="92D050"/>
                </a:solidFill>
              </a:rPr>
              <a:t>4:00 PM </a:t>
            </a:r>
            <a:r>
              <a:rPr lang="en-US" sz="1500" dirty="0" smtClean="0">
                <a:solidFill>
                  <a:srgbClr val="92D050"/>
                </a:solidFill>
              </a:rPr>
              <a:t> </a:t>
            </a:r>
            <a:r>
              <a:rPr lang="en-US" sz="1500" dirty="0" smtClean="0"/>
              <a:t>	Initial analysis and comparison of the wave equation and asymptotic prediction of a receiver experiment at depth for one-way propagating waves  </a:t>
            </a:r>
          </a:p>
          <a:p>
            <a:pPr marL="914400" indent="-914400">
              <a:buNone/>
            </a:pPr>
            <a:r>
              <a:rPr lang="en-US" sz="1500" dirty="0" smtClean="0"/>
              <a:t>	</a:t>
            </a:r>
            <a:r>
              <a:rPr lang="en-US" sz="1500" i="1" dirty="0" smtClean="0"/>
              <a:t>Chao Ma*, Jing Wu and Arthur B. </a:t>
            </a:r>
            <a:r>
              <a:rPr lang="en-US" sz="1500" i="1" dirty="0" err="1" smtClean="0"/>
              <a:t>Weglein</a:t>
            </a:r>
            <a:endParaRPr lang="en-US" sz="1500" dirty="0" smtClean="0"/>
          </a:p>
          <a:p>
            <a:pPr marL="914400" indent="-914400">
              <a:buNone/>
            </a:pPr>
            <a:r>
              <a:rPr lang="en-US" sz="1500" dirty="0" smtClean="0"/>
              <a:t> </a:t>
            </a:r>
          </a:p>
          <a:p>
            <a:pPr marL="914400" indent="-914400">
              <a:buNone/>
            </a:pPr>
            <a:r>
              <a:rPr lang="en-US" sz="1500" b="1" dirty="0" smtClean="0">
                <a:solidFill>
                  <a:srgbClr val="92D050"/>
                </a:solidFill>
              </a:rPr>
              <a:t>4:45 PM </a:t>
            </a:r>
            <a:r>
              <a:rPr lang="en-US" sz="1500" dirty="0" smtClean="0">
                <a:solidFill>
                  <a:srgbClr val="92D050"/>
                </a:solidFill>
              </a:rPr>
              <a:t> </a:t>
            </a:r>
            <a:r>
              <a:rPr lang="en-US" sz="1500" dirty="0" smtClean="0"/>
              <a:t>	Meeting overview and plans going forward  </a:t>
            </a:r>
          </a:p>
          <a:p>
            <a:pPr marL="914400" indent="-914400">
              <a:buNone/>
            </a:pPr>
            <a:r>
              <a:rPr lang="en-US" sz="1500" dirty="0" smtClean="0"/>
              <a:t>	</a:t>
            </a:r>
            <a:r>
              <a:rPr lang="en-US" sz="1500" i="1" dirty="0" smtClean="0"/>
              <a:t>Arthur B. </a:t>
            </a:r>
            <a:r>
              <a:rPr lang="en-US" sz="1500" i="1" dirty="0" err="1" smtClean="0"/>
              <a:t>Weglein</a:t>
            </a:r>
            <a:r>
              <a:rPr lang="en-US" sz="1500" i="1" dirty="0" smtClean="0"/>
              <a:t>*</a:t>
            </a:r>
            <a:endParaRPr lang="en-US" sz="1500" dirty="0" smtClean="0"/>
          </a:p>
          <a:p>
            <a:pPr marL="914400" indent="-914400">
              <a:buNone/>
            </a:pPr>
            <a:endParaRPr lang="en-US" sz="1500" dirty="0" smtClean="0"/>
          </a:p>
          <a:p>
            <a:pPr marL="914400" indent="-914400">
              <a:buNone/>
            </a:pPr>
            <a:r>
              <a:rPr lang="en-US" sz="1500" dirty="0"/>
              <a:t> 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7" name="TextBox 6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7794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1752600"/>
            <a:ext cx="72390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548DD4"/>
                </a:solidFill>
                <a:effectLst/>
                <a:latin typeface="Times New Roman"/>
                <a:ea typeface="Times New Roman"/>
              </a:rPr>
              <a:t>Wednesday, May 28, 2014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914400" indent="-91440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8:30 </a:t>
            </a:r>
            <a:r>
              <a:rPr lang="en-US" b="1" dirty="0">
                <a:solidFill>
                  <a:srgbClr val="92D050"/>
                </a:solidFill>
              </a:rPr>
              <a:t>AM</a:t>
            </a:r>
            <a:r>
              <a:rPr lang="en-US" dirty="0"/>
              <a:t>	Welcome, program goals, objectives and overall strategy: Tutorial on the inverse scattering series and Green’s theorem for preprocessing, one-way wave equation migration and for RTM</a:t>
            </a:r>
          </a:p>
          <a:p>
            <a:pPr marL="0" indent="0">
              <a:buNone/>
            </a:pPr>
            <a:r>
              <a:rPr lang="en-US" i="1" dirty="0" smtClean="0"/>
              <a:t>	Arthur </a:t>
            </a:r>
            <a:r>
              <a:rPr lang="en-US" i="1" dirty="0"/>
              <a:t>B. </a:t>
            </a:r>
            <a:r>
              <a:rPr lang="en-US" i="1" dirty="0" err="1"/>
              <a:t>Weglein</a:t>
            </a:r>
            <a:r>
              <a:rPr lang="en-US" i="1" dirty="0"/>
              <a:t>*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Multiples</a:t>
            </a:r>
            <a:r>
              <a:rPr lang="en-US" b="1" dirty="0"/>
              <a:t>: part I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914400" indent="-914400">
              <a:buNone/>
            </a:pPr>
            <a:r>
              <a:rPr lang="en-US" b="1" dirty="0">
                <a:solidFill>
                  <a:srgbClr val="92D050"/>
                </a:solidFill>
              </a:rPr>
              <a:t>10:00 AM</a:t>
            </a:r>
            <a:r>
              <a:rPr lang="en-US" dirty="0"/>
              <a:t>	Multiple attenuation: recent progress, and a plan to address open, prioritized and pressing issues and challenges </a:t>
            </a:r>
          </a:p>
          <a:p>
            <a:pPr marL="0" indent="0">
              <a:buNone/>
            </a:pPr>
            <a:r>
              <a:rPr lang="en-US" i="1" dirty="0" smtClean="0"/>
              <a:t>	Arthur </a:t>
            </a:r>
            <a:r>
              <a:rPr lang="en-US" i="1" dirty="0"/>
              <a:t>B. </a:t>
            </a:r>
            <a:r>
              <a:rPr lang="en-US" i="1" dirty="0" err="1"/>
              <a:t>Weglein</a:t>
            </a:r>
            <a:r>
              <a:rPr lang="en-US" i="1" dirty="0"/>
              <a:t>*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10:45 AM</a:t>
            </a:r>
            <a:r>
              <a:rPr lang="en-US" dirty="0"/>
              <a:t>	Multiple removal and prerequisite satisfaction: Current status and future plans</a:t>
            </a:r>
          </a:p>
          <a:p>
            <a:pPr marL="0" indent="0">
              <a:buNone/>
            </a:pPr>
            <a:r>
              <a:rPr lang="en-US" i="1" dirty="0" smtClean="0"/>
              <a:t>	James </a:t>
            </a:r>
            <a:r>
              <a:rPr lang="en-US" i="1" dirty="0"/>
              <a:t>D. </a:t>
            </a:r>
            <a:r>
              <a:rPr lang="en-US" i="1" dirty="0" err="1"/>
              <a:t>Mayhan</a:t>
            </a:r>
            <a:r>
              <a:rPr lang="en-US" i="1" dirty="0"/>
              <a:t>* and Arthur B. </a:t>
            </a:r>
            <a:r>
              <a:rPr lang="en-US" i="1" dirty="0" err="1"/>
              <a:t>Weglein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12:00 PM</a:t>
            </a:r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Lunch: Hill Country Dining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914400" indent="-914400">
              <a:buNone/>
            </a:pPr>
            <a:r>
              <a:rPr lang="en-US" b="1" dirty="0">
                <a:solidFill>
                  <a:srgbClr val="92D050"/>
                </a:solidFill>
              </a:rPr>
              <a:t>1:00 PM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	Predicting reference medium properties from invariances in Green’s theorem reference wave prediction: towards an on-shore near surface medium and reference wave prediction</a:t>
            </a:r>
          </a:p>
          <a:p>
            <a:pPr marL="0" indent="0">
              <a:buNone/>
            </a:pPr>
            <a:r>
              <a:rPr lang="en-US" i="1" dirty="0" smtClean="0"/>
              <a:t>	Lin </a:t>
            </a:r>
            <a:r>
              <a:rPr lang="en-US" i="1" dirty="0"/>
              <a:t>Tang* and Arthur B. </a:t>
            </a:r>
            <a:r>
              <a:rPr lang="en-US" i="1" dirty="0" err="1" smtClean="0"/>
              <a:t>Weglein</a:t>
            </a:r>
            <a:endParaRPr 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5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6" name="TextBox 5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9549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3276600"/>
            <a:ext cx="72390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548DD4"/>
                </a:solidFill>
                <a:effectLst/>
                <a:latin typeface="Times New Roman"/>
                <a:ea typeface="Times New Roman"/>
              </a:rPr>
              <a:t>Wednesday, May 28, 2014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914400" indent="-91440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8:30 </a:t>
            </a:r>
            <a:r>
              <a:rPr lang="en-US" b="1" dirty="0">
                <a:solidFill>
                  <a:srgbClr val="92D050"/>
                </a:solidFill>
              </a:rPr>
              <a:t>AM</a:t>
            </a:r>
            <a:r>
              <a:rPr lang="en-US" dirty="0"/>
              <a:t>	Welcome, program goals, objectives and overall strategy: Tutorial on the inverse scattering series and Green’s theorem for preprocessing, one-way wave equation migration and for RTM</a:t>
            </a:r>
          </a:p>
          <a:p>
            <a:pPr marL="0" indent="0">
              <a:buNone/>
            </a:pPr>
            <a:r>
              <a:rPr lang="en-US" i="1" dirty="0" smtClean="0"/>
              <a:t>	Arthur </a:t>
            </a:r>
            <a:r>
              <a:rPr lang="en-US" i="1" dirty="0"/>
              <a:t>B. </a:t>
            </a:r>
            <a:r>
              <a:rPr lang="en-US" i="1" dirty="0" err="1"/>
              <a:t>Weglein</a:t>
            </a:r>
            <a:r>
              <a:rPr lang="en-US" i="1" dirty="0"/>
              <a:t>*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Multiples</a:t>
            </a:r>
            <a:r>
              <a:rPr lang="en-US" b="1" dirty="0"/>
              <a:t>: part I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914400" indent="-914400">
              <a:buNone/>
            </a:pPr>
            <a:r>
              <a:rPr lang="en-US" b="1" dirty="0">
                <a:solidFill>
                  <a:srgbClr val="92D050"/>
                </a:solidFill>
              </a:rPr>
              <a:t>10:00 AM</a:t>
            </a:r>
            <a:r>
              <a:rPr lang="en-US" dirty="0"/>
              <a:t>	Multiple attenuation: recent progress, and a plan to address open, prioritized and pressing issues and challenges </a:t>
            </a:r>
          </a:p>
          <a:p>
            <a:pPr marL="0" indent="0">
              <a:buNone/>
            </a:pPr>
            <a:r>
              <a:rPr lang="en-US" i="1" dirty="0" smtClean="0"/>
              <a:t>	Arthur </a:t>
            </a:r>
            <a:r>
              <a:rPr lang="en-US" i="1" dirty="0"/>
              <a:t>B. </a:t>
            </a:r>
            <a:r>
              <a:rPr lang="en-US" i="1" dirty="0" err="1"/>
              <a:t>Weglein</a:t>
            </a:r>
            <a:r>
              <a:rPr lang="en-US" i="1" dirty="0"/>
              <a:t>*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10:45 AM</a:t>
            </a:r>
            <a:r>
              <a:rPr lang="en-US" dirty="0"/>
              <a:t>	Multiple removal and prerequisite satisfaction: Current status and future plans</a:t>
            </a:r>
          </a:p>
          <a:p>
            <a:pPr marL="0" indent="0">
              <a:buNone/>
            </a:pPr>
            <a:r>
              <a:rPr lang="en-US" i="1" dirty="0" smtClean="0"/>
              <a:t>	James </a:t>
            </a:r>
            <a:r>
              <a:rPr lang="en-US" i="1" dirty="0"/>
              <a:t>D. </a:t>
            </a:r>
            <a:r>
              <a:rPr lang="en-US" i="1" dirty="0" err="1"/>
              <a:t>Mayhan</a:t>
            </a:r>
            <a:r>
              <a:rPr lang="en-US" i="1" dirty="0"/>
              <a:t>* and Arthur B. </a:t>
            </a:r>
            <a:r>
              <a:rPr lang="en-US" i="1" dirty="0" err="1"/>
              <a:t>Weglein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12:00 PM</a:t>
            </a:r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Lunch: Hill Country Dining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914400" indent="-914400">
              <a:buNone/>
            </a:pPr>
            <a:r>
              <a:rPr lang="en-US" b="1" dirty="0">
                <a:solidFill>
                  <a:srgbClr val="92D050"/>
                </a:solidFill>
              </a:rPr>
              <a:t>1:00 PM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	Predicting reference medium properties from invariances in Green’s theorem reference wave prediction: towards an on-shore near surface medium and reference wave prediction</a:t>
            </a:r>
          </a:p>
          <a:p>
            <a:pPr marL="0" indent="0">
              <a:buNone/>
            </a:pPr>
            <a:r>
              <a:rPr lang="en-US" i="1" dirty="0" smtClean="0"/>
              <a:t>	Lin </a:t>
            </a:r>
            <a:r>
              <a:rPr lang="en-US" i="1" dirty="0"/>
              <a:t>Tang* and Arthur B. </a:t>
            </a:r>
            <a:r>
              <a:rPr lang="en-US" i="1" dirty="0" err="1" smtClean="0"/>
              <a:t>Weglein</a:t>
            </a:r>
            <a:endParaRPr 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5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6" name="TextBox 5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192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4114800"/>
            <a:ext cx="72390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548DD4"/>
                </a:solidFill>
                <a:effectLst/>
                <a:latin typeface="Times New Roman"/>
                <a:ea typeface="Times New Roman"/>
              </a:rPr>
              <a:t>Wednesday, May 28, 2014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914400" indent="-91440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8:30 </a:t>
            </a:r>
            <a:r>
              <a:rPr lang="en-US" b="1" dirty="0">
                <a:solidFill>
                  <a:srgbClr val="92D050"/>
                </a:solidFill>
              </a:rPr>
              <a:t>AM</a:t>
            </a:r>
            <a:r>
              <a:rPr lang="en-US" dirty="0"/>
              <a:t>	Welcome, program goals, objectives and overall strategy: Tutorial on the inverse scattering series and Green’s theorem for preprocessing, one-way wave equation migration and for RTM</a:t>
            </a:r>
          </a:p>
          <a:p>
            <a:pPr marL="0" indent="0">
              <a:buNone/>
            </a:pPr>
            <a:r>
              <a:rPr lang="en-US" i="1" dirty="0" smtClean="0"/>
              <a:t>	Arthur </a:t>
            </a:r>
            <a:r>
              <a:rPr lang="en-US" i="1" dirty="0"/>
              <a:t>B. </a:t>
            </a:r>
            <a:r>
              <a:rPr lang="en-US" i="1" dirty="0" err="1"/>
              <a:t>Weglein</a:t>
            </a:r>
            <a:r>
              <a:rPr lang="en-US" i="1" dirty="0"/>
              <a:t>*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Multiples</a:t>
            </a:r>
            <a:r>
              <a:rPr lang="en-US" b="1" dirty="0"/>
              <a:t>: part I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914400" indent="-914400">
              <a:buNone/>
            </a:pPr>
            <a:r>
              <a:rPr lang="en-US" b="1" dirty="0">
                <a:solidFill>
                  <a:srgbClr val="92D050"/>
                </a:solidFill>
              </a:rPr>
              <a:t>10:00 AM</a:t>
            </a:r>
            <a:r>
              <a:rPr lang="en-US" dirty="0"/>
              <a:t>	Multiple attenuation: recent progress, and a plan to address open, prioritized and pressing issues and challenges </a:t>
            </a:r>
          </a:p>
          <a:p>
            <a:pPr marL="0" indent="0">
              <a:buNone/>
            </a:pPr>
            <a:r>
              <a:rPr lang="en-US" i="1" dirty="0" smtClean="0"/>
              <a:t>	Arthur </a:t>
            </a:r>
            <a:r>
              <a:rPr lang="en-US" i="1" dirty="0"/>
              <a:t>B. </a:t>
            </a:r>
            <a:r>
              <a:rPr lang="en-US" i="1" dirty="0" err="1"/>
              <a:t>Weglein</a:t>
            </a:r>
            <a:r>
              <a:rPr lang="en-US" i="1" dirty="0"/>
              <a:t>*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10:45 AM</a:t>
            </a:r>
            <a:r>
              <a:rPr lang="en-US" dirty="0"/>
              <a:t>	Multiple removal and prerequisite satisfaction: Current status and future plans</a:t>
            </a:r>
          </a:p>
          <a:p>
            <a:pPr marL="0" indent="0">
              <a:buNone/>
            </a:pPr>
            <a:r>
              <a:rPr lang="en-US" i="1" dirty="0" smtClean="0"/>
              <a:t>	James </a:t>
            </a:r>
            <a:r>
              <a:rPr lang="en-US" i="1" dirty="0"/>
              <a:t>D. </a:t>
            </a:r>
            <a:r>
              <a:rPr lang="en-US" i="1" dirty="0" err="1"/>
              <a:t>Mayhan</a:t>
            </a:r>
            <a:r>
              <a:rPr lang="en-US" i="1" dirty="0"/>
              <a:t>* and Arthur B. </a:t>
            </a:r>
            <a:r>
              <a:rPr lang="en-US" i="1" dirty="0" err="1"/>
              <a:t>Weglein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12:00 PM</a:t>
            </a:r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Lunch: Hill Country Dining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914400" indent="-914400">
              <a:buNone/>
            </a:pPr>
            <a:r>
              <a:rPr lang="en-US" b="1" dirty="0">
                <a:solidFill>
                  <a:srgbClr val="92D050"/>
                </a:solidFill>
              </a:rPr>
              <a:t>1:00 PM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	Predicting reference medium properties from invariances in Green’s theorem reference wave prediction: towards an on-shore near surface medium and reference wave prediction</a:t>
            </a:r>
          </a:p>
          <a:p>
            <a:pPr marL="0" indent="0">
              <a:buNone/>
            </a:pPr>
            <a:r>
              <a:rPr lang="en-US" i="1" dirty="0" smtClean="0"/>
              <a:t>	Lin </a:t>
            </a:r>
            <a:r>
              <a:rPr lang="en-US" i="1" dirty="0"/>
              <a:t>Tang* and Arthur B. </a:t>
            </a:r>
            <a:r>
              <a:rPr lang="en-US" i="1" dirty="0" err="1" smtClean="0"/>
              <a:t>Weglein</a:t>
            </a:r>
            <a:endParaRPr 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5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6" name="TextBox 5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242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0"/>
          <p:cNvSpPr/>
          <p:nvPr/>
        </p:nvSpPr>
        <p:spPr>
          <a:xfrm>
            <a:off x="1371600" y="5295900"/>
            <a:ext cx="7239000" cy="609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i="1" dirty="0" smtClean="0">
                <a:solidFill>
                  <a:srgbClr val="548DD4"/>
                </a:solidFill>
                <a:effectLst/>
                <a:latin typeface="Times New Roman"/>
                <a:ea typeface="Times New Roman"/>
              </a:rPr>
              <a:t>Wednesday, May 28, 2014 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pPr marL="914400" indent="-91440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8:30 </a:t>
            </a:r>
            <a:r>
              <a:rPr lang="en-US" b="1" dirty="0">
                <a:solidFill>
                  <a:srgbClr val="92D050"/>
                </a:solidFill>
              </a:rPr>
              <a:t>AM</a:t>
            </a:r>
            <a:r>
              <a:rPr lang="en-US" dirty="0"/>
              <a:t>	Welcome, program goals, objectives and overall strategy: Tutorial on the inverse scattering series and Green’s theorem for preprocessing, one-way wave equation migration and for RTM</a:t>
            </a:r>
          </a:p>
          <a:p>
            <a:pPr marL="0" indent="0">
              <a:buNone/>
            </a:pPr>
            <a:r>
              <a:rPr lang="en-US" i="1" dirty="0" smtClean="0"/>
              <a:t>	Arthur </a:t>
            </a:r>
            <a:r>
              <a:rPr lang="en-US" i="1" dirty="0"/>
              <a:t>B. </a:t>
            </a:r>
            <a:r>
              <a:rPr lang="en-US" i="1" dirty="0" err="1"/>
              <a:t>Weglein</a:t>
            </a:r>
            <a:r>
              <a:rPr lang="en-US" i="1" dirty="0"/>
              <a:t>*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Multiples</a:t>
            </a:r>
            <a:r>
              <a:rPr lang="en-US" b="1" dirty="0"/>
              <a:t>: part I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914400" indent="-914400">
              <a:buNone/>
            </a:pPr>
            <a:r>
              <a:rPr lang="en-US" b="1" dirty="0">
                <a:solidFill>
                  <a:srgbClr val="92D050"/>
                </a:solidFill>
              </a:rPr>
              <a:t>10:00 AM</a:t>
            </a:r>
            <a:r>
              <a:rPr lang="en-US" dirty="0"/>
              <a:t>	Multiple attenuation: recent progress, and a plan to address open, prioritized and pressing issues and challenges </a:t>
            </a:r>
          </a:p>
          <a:p>
            <a:pPr marL="0" indent="0">
              <a:buNone/>
            </a:pPr>
            <a:r>
              <a:rPr lang="en-US" i="1" dirty="0" smtClean="0"/>
              <a:t>	Arthur </a:t>
            </a:r>
            <a:r>
              <a:rPr lang="en-US" i="1" dirty="0"/>
              <a:t>B. </a:t>
            </a:r>
            <a:r>
              <a:rPr lang="en-US" i="1" dirty="0" err="1"/>
              <a:t>Weglein</a:t>
            </a:r>
            <a:r>
              <a:rPr lang="en-US" i="1" dirty="0"/>
              <a:t>*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10:45 AM</a:t>
            </a:r>
            <a:r>
              <a:rPr lang="en-US" dirty="0"/>
              <a:t>	Multiple removal and prerequisite satisfaction: Current status and future plans</a:t>
            </a:r>
          </a:p>
          <a:p>
            <a:pPr marL="0" indent="0">
              <a:buNone/>
            </a:pPr>
            <a:r>
              <a:rPr lang="en-US" i="1" dirty="0" smtClean="0"/>
              <a:t>	James </a:t>
            </a:r>
            <a:r>
              <a:rPr lang="en-US" i="1" dirty="0"/>
              <a:t>D. </a:t>
            </a:r>
            <a:r>
              <a:rPr lang="en-US" i="1" dirty="0" err="1"/>
              <a:t>Mayhan</a:t>
            </a:r>
            <a:r>
              <a:rPr lang="en-US" i="1" dirty="0"/>
              <a:t>* and Arthur B. </a:t>
            </a:r>
            <a:r>
              <a:rPr lang="en-US" i="1" dirty="0" err="1"/>
              <a:t>Weglein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>
                <a:solidFill>
                  <a:srgbClr val="92D050"/>
                </a:solidFill>
              </a:rPr>
              <a:t>12:00 PM</a:t>
            </a:r>
            <a:r>
              <a:rPr lang="en-US" dirty="0"/>
              <a:t>	</a:t>
            </a:r>
            <a:r>
              <a:rPr lang="en-US" dirty="0">
                <a:solidFill>
                  <a:srgbClr val="92D050"/>
                </a:solidFill>
              </a:rPr>
              <a:t>Lunch: Hill Country Dining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914400" indent="-914400">
              <a:buNone/>
            </a:pPr>
            <a:r>
              <a:rPr lang="en-US" b="1" dirty="0">
                <a:solidFill>
                  <a:srgbClr val="92D050"/>
                </a:solidFill>
              </a:rPr>
              <a:t>1:00 PM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	Predicting reference medium properties from invariances in Green’s theorem reference wave prediction: towards an on-shore near surface medium and reference wave prediction</a:t>
            </a:r>
          </a:p>
          <a:p>
            <a:pPr marL="0" indent="0">
              <a:buNone/>
            </a:pPr>
            <a:r>
              <a:rPr lang="en-US" i="1" dirty="0" smtClean="0"/>
              <a:t>	Lin </a:t>
            </a:r>
            <a:r>
              <a:rPr lang="en-US" i="1" dirty="0"/>
              <a:t>Tang* and Arthur B. </a:t>
            </a:r>
            <a:r>
              <a:rPr lang="en-US" i="1" dirty="0" err="1" smtClean="0"/>
              <a:t>Weglein</a:t>
            </a:r>
            <a:endParaRPr 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0" y="152400"/>
            <a:ext cx="9144000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   </a:t>
            </a:r>
            <a:r>
              <a:rPr lang="en-US" altLang="zh-CN" sz="4000" dirty="0" smtClean="0">
                <a:solidFill>
                  <a:srgbClr val="C0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AGENDA</a:t>
            </a:r>
            <a:endParaRPr lang="zh-CN" altLang="en-US" sz="4000" dirty="0">
              <a:solidFill>
                <a:srgbClr val="C00000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5" name="组合 5"/>
          <p:cNvGrpSpPr/>
          <p:nvPr/>
        </p:nvGrpSpPr>
        <p:grpSpPr>
          <a:xfrm>
            <a:off x="0" y="0"/>
            <a:ext cx="9144000" cy="182880"/>
            <a:chOff x="0" y="228600"/>
            <a:chExt cx="9144000" cy="182880"/>
          </a:xfrm>
        </p:grpSpPr>
        <p:sp>
          <p:nvSpPr>
            <p:cNvPr id="6" name="TextBox 5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228600"/>
              <a:ext cx="48768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  <p:grpSp>
        <p:nvGrpSpPr>
          <p:cNvPr id="9" name="组合 6"/>
          <p:cNvGrpSpPr/>
          <p:nvPr/>
        </p:nvGrpSpPr>
        <p:grpSpPr>
          <a:xfrm>
            <a:off x="0" y="6675120"/>
            <a:ext cx="9144000" cy="182880"/>
            <a:chOff x="0" y="228600"/>
            <a:chExt cx="9144000" cy="182880"/>
          </a:xfrm>
        </p:grpSpPr>
        <p:sp>
          <p:nvSpPr>
            <p:cNvPr id="10" name="TextBox 9"/>
            <p:cNvSpPr txBox="1"/>
            <p:nvPr/>
          </p:nvSpPr>
          <p:spPr>
            <a:xfrm>
              <a:off x="0" y="228600"/>
              <a:ext cx="9144000" cy="18288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 flipV="1">
              <a:off x="0" y="228600"/>
              <a:ext cx="3200400" cy="18288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276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132</Words>
  <Application>Microsoft Office PowerPoint</Application>
  <PresentationFormat>On-screen Show (4:3)</PresentationFormat>
  <Paragraphs>349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</dc:creator>
  <cp:lastModifiedBy>Jim Mayhan</cp:lastModifiedBy>
  <cp:revision>6</cp:revision>
  <dcterms:created xsi:type="dcterms:W3CDTF">2014-05-26T18:18:07Z</dcterms:created>
  <dcterms:modified xsi:type="dcterms:W3CDTF">2014-05-26T23:24:57Z</dcterms:modified>
</cp:coreProperties>
</file>