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vml" ContentType="application/vnd.openxmlformats-officedocument.vmlDrawing"/>
  <Default Extension="tif" ContentType="image/tif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99" r:id="rId3"/>
    <p:sldMasterId id="2147483723" r:id="rId4"/>
    <p:sldMasterId id="2147483735" r:id="rId5"/>
    <p:sldMasterId id="2147483748" r:id="rId6"/>
  </p:sldMasterIdLst>
  <p:notesMasterIdLst>
    <p:notesMasterId r:id="rId53"/>
  </p:notesMasterIdLst>
  <p:sldIdLst>
    <p:sldId id="371" r:id="rId7"/>
    <p:sldId id="334" r:id="rId8"/>
    <p:sldId id="300" r:id="rId9"/>
    <p:sldId id="364" r:id="rId10"/>
    <p:sldId id="374" r:id="rId11"/>
    <p:sldId id="365" r:id="rId12"/>
    <p:sldId id="366" r:id="rId13"/>
    <p:sldId id="367" r:id="rId14"/>
    <p:sldId id="368" r:id="rId15"/>
    <p:sldId id="370" r:id="rId16"/>
    <p:sldId id="369" r:id="rId17"/>
    <p:sldId id="308" r:id="rId18"/>
    <p:sldId id="309" r:id="rId19"/>
    <p:sldId id="310" r:id="rId20"/>
    <p:sldId id="311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95" r:id="rId30"/>
    <p:sldId id="447" r:id="rId31"/>
    <p:sldId id="448" r:id="rId32"/>
    <p:sldId id="449" r:id="rId33"/>
    <p:sldId id="450" r:id="rId34"/>
    <p:sldId id="451" r:id="rId35"/>
    <p:sldId id="452" r:id="rId36"/>
    <p:sldId id="453" r:id="rId37"/>
    <p:sldId id="410" r:id="rId38"/>
    <p:sldId id="411" r:id="rId39"/>
    <p:sldId id="413" r:id="rId40"/>
    <p:sldId id="414" r:id="rId41"/>
    <p:sldId id="435" r:id="rId42"/>
    <p:sldId id="437" r:id="rId43"/>
    <p:sldId id="438" r:id="rId44"/>
    <p:sldId id="439" r:id="rId45"/>
    <p:sldId id="440" r:id="rId46"/>
    <p:sldId id="442" r:id="rId47"/>
    <p:sldId id="443" r:id="rId48"/>
    <p:sldId id="444" r:id="rId49"/>
    <p:sldId id="445" r:id="rId50"/>
    <p:sldId id="393" r:id="rId51"/>
    <p:sldId id="44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wmf"/><Relationship Id="rId1" Type="http://schemas.openxmlformats.org/officeDocument/2006/relationships/image" Target="../media/image21.e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5.wmf"/><Relationship Id="rId7" Type="http://schemas.openxmlformats.org/officeDocument/2006/relationships/image" Target="../media/image32.wmf"/><Relationship Id="rId2" Type="http://schemas.openxmlformats.org/officeDocument/2006/relationships/image" Target="../media/image44.wmf"/><Relationship Id="rId1" Type="http://schemas.openxmlformats.org/officeDocument/2006/relationships/image" Target="../media/image28.wmf"/><Relationship Id="rId6" Type="http://schemas.openxmlformats.org/officeDocument/2006/relationships/image" Target="../media/image29.wmf"/><Relationship Id="rId5" Type="http://schemas.openxmlformats.org/officeDocument/2006/relationships/image" Target="../media/image46.wmf"/><Relationship Id="rId4" Type="http://schemas.openxmlformats.org/officeDocument/2006/relationships/image" Target="../media/image31.wmf"/><Relationship Id="rId9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8A9F1-D3FA-46BA-9A15-3AD5CAA6ADEA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52CC5-D31F-4475-A1C8-237963B52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27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 txBox="1">
            <a:spLocks noGrp="1" noChangeArrowheads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>
            <a:prstTxWarp prst="textNoShape">
              <a:avLst/>
            </a:prstTxWarp>
          </a:bodyPr>
          <a:lstStyle/>
          <a:p>
            <a:pPr algn="r"/>
            <a:fld id="{80CCC1CD-6FB3-8C4A-B856-00CACF2AE715}" type="slidenum">
              <a:rPr lang="en-US" sz="1200">
                <a:solidFill>
                  <a:prstClr val="black"/>
                </a:solidFill>
              </a:rPr>
              <a:pPr algn="r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>
            <a:prstTxWarp prst="textNoShape">
              <a:avLst/>
            </a:prstTxWarp>
          </a:bodyPr>
          <a:lstStyle/>
          <a:p>
            <a:pPr algn="r"/>
            <a:fld id="{FC4A7CA0-65E4-1A41-BEC0-6B2CC0091471}" type="slidenum">
              <a:rPr lang="en-US" altLang="zh-CN" sz="1200">
                <a:solidFill>
                  <a:prstClr val="black"/>
                </a:solidFill>
                <a:cs typeface="宋体" charset="-122"/>
              </a:rPr>
              <a:pPr algn="r"/>
              <a:t>1</a:t>
            </a:fld>
            <a:endParaRPr lang="en-US" altLang="zh-CN" sz="1200">
              <a:solidFill>
                <a:prstClr val="black"/>
              </a:solidFill>
              <a:cs typeface="宋体" charset="-122"/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21930-776C-4CDF-BB6A-2E1156AAB7A8}" type="slidenum">
              <a:rPr lang="en-US" altLang="zh-CN" smtClean="0">
                <a:solidFill>
                  <a:prstClr val="black"/>
                </a:solidFill>
              </a:rPr>
              <a:pPr/>
              <a:t>36</a:t>
            </a:fld>
            <a:endParaRPr lang="en-US" altLang="zh-CN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21930-776C-4CDF-BB6A-2E1156AAB7A8}" type="slidenum">
              <a:rPr lang="en-US" altLang="zh-CN" smtClean="0">
                <a:solidFill>
                  <a:prstClr val="black"/>
                </a:solidFill>
              </a:rPr>
              <a:pPr/>
              <a:t>39</a:t>
            </a:fld>
            <a:endParaRPr lang="en-US" altLang="zh-CN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21930-776C-4CDF-BB6A-2E1156AAB7A8}" type="slidenum">
              <a:rPr lang="en-US" altLang="zh-CN" smtClean="0">
                <a:solidFill>
                  <a:prstClr val="black"/>
                </a:solidFill>
              </a:rPr>
              <a:pPr/>
              <a:t>40</a:t>
            </a:fld>
            <a:endParaRPr lang="en-US" altLang="zh-CN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62505D-D34F-4783-9A3E-1A63A39FD9D8}" type="slidenum">
              <a:rPr lang="zh-CN" altLang="en-US" smtClean="0">
                <a:solidFill>
                  <a:prstClr val="black"/>
                </a:solidFill>
                <a:latin typeface="Arial" pitchFamily="34" charset="0"/>
              </a:rPr>
              <a:pPr/>
              <a:t>2</a:t>
            </a:fld>
            <a:endParaRPr lang="en-US" altLang="zh-CN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38" y="4345914"/>
            <a:ext cx="5485928" cy="4111451"/>
          </a:xfrm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Here is a fault model Dr. Fang Liu had used. It has a fault which has a 45-degree dip angle.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D7801-030B-4D77-BCC7-9E106923C0FD}" type="slidenum">
              <a:rPr lang="en-US" altLang="zh-CN" smtClean="0">
                <a:cs typeface="Arial" charset="0"/>
              </a:rPr>
              <a:pPr/>
              <a:t>8</a:t>
            </a:fld>
            <a:endParaRPr lang="en-US" altLang="zh-CN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E5CAE9-9602-4828-BEF4-BB3885425433}" type="slidenum">
              <a:rPr lang="en-US" altLang="zh-CN" smtClean="0">
                <a:cs typeface="Arial" charset="0"/>
              </a:rPr>
              <a:pPr/>
              <a:t>9</a:t>
            </a:fld>
            <a:endParaRPr lang="en-US" altLang="zh-CN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1F6CE-7BF4-4271-85C4-67BD36E62CD2}" type="slidenum">
              <a:rPr lang="en-US" altLang="zh-CN" smtClean="0">
                <a:cs typeface="Arial" charset="0"/>
              </a:rPr>
              <a:pPr/>
              <a:t>10</a:t>
            </a:fld>
            <a:endParaRPr lang="en-US" altLang="zh-CN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4A7C61-13CA-4BC5-90DD-9A3818C8F16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AE3E57-9282-444E-9779-35FEE68FB36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 txBox="1">
            <a:spLocks noGrp="1" noChangeArrowheads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b">
            <a:prstTxWarp prst="textNoShape">
              <a:avLst/>
            </a:prstTxWarp>
          </a:bodyPr>
          <a:lstStyle/>
          <a:p>
            <a:pPr algn="r"/>
            <a:fld id="{80CCC1CD-6FB3-8C4A-B856-00CACF2AE715}" type="slidenum">
              <a:rPr lang="en-US" sz="1200">
                <a:solidFill>
                  <a:prstClr val="black"/>
                </a:solidFill>
              </a:rPr>
              <a:pPr algn="r"/>
              <a:t>34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b">
            <a:prstTxWarp prst="textNoShape">
              <a:avLst/>
            </a:prstTxWarp>
          </a:bodyPr>
          <a:lstStyle/>
          <a:p>
            <a:pPr algn="r"/>
            <a:fld id="{FC4A7CA0-65E4-1A41-BEC0-6B2CC0091471}" type="slidenum">
              <a:rPr lang="en-US" altLang="zh-CN" sz="1200">
                <a:solidFill>
                  <a:prstClr val="black"/>
                </a:solidFill>
                <a:cs typeface="宋体" charset="-122"/>
              </a:rPr>
              <a:pPr algn="r"/>
              <a:t>34</a:t>
            </a:fld>
            <a:endParaRPr lang="en-US" altLang="zh-CN" sz="1200">
              <a:solidFill>
                <a:prstClr val="black"/>
              </a:solidFill>
              <a:cs typeface="宋体" charset="-122"/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21930-776C-4CDF-BB6A-2E1156AAB7A8}" type="slidenum">
              <a:rPr lang="en-US" altLang="zh-CN" smtClean="0">
                <a:solidFill>
                  <a:prstClr val="black"/>
                </a:solidFill>
              </a:rPr>
              <a:pPr/>
              <a:t>35</a:t>
            </a:fld>
            <a:endParaRPr lang="en-US" altLang="zh-CN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9BF-60A8-4765-9AB6-C6E49E57A0E9}" type="datetime1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AB99-D7AE-4B42-99F2-547CC75BFD4B}" type="datetime1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8617-0D24-42D5-A2E6-8EB443870EB6}" type="datetime1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327D0-939D-422B-BAD7-8DC44FB11161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696E5-41DF-47AE-9BB7-3832A100CA1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89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105B-C14D-4061-9E99-A0B7B0972D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64E-5213-4987-A965-18346A4A7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35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7691-39F3-4996-A6FF-5C6B7C1979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64E-5213-4987-A965-18346A4A7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06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BA26-FDFB-4361-9345-452B8610ED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64E-5213-4987-A965-18346A4A7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08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E6EA-060B-4147-BB2E-4AA5904397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64E-5213-4987-A965-18346A4A7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20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721E-C369-414B-BCA3-BAB8C1270A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64E-5213-4987-A965-18346A4A7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15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4538-1119-4102-A1B3-14E313DAA2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64E-5213-4987-A965-18346A4A7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08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AC6D-AA53-4FD6-9874-5815118121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64E-5213-4987-A965-18346A4A7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2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6ABF-95F8-4A9E-9924-C91E3D8AAE4E}" type="datetime1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F892-2FA2-40F2-9415-299885F4A4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64E-5213-4987-A965-18346A4A7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55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DF53-9CB8-4B76-9BB3-881C227DD7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64E-5213-4987-A965-18346A4A7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15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4456-8217-4D71-BBB8-017C3665DB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64E-5213-4987-A965-18346A4A7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84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9E99-F477-4B68-937A-4FA2C34A9E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64E-5213-4987-A965-18346A4A7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91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843B-EC26-4057-B01E-CA7909F2E7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57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E357-6852-40D0-A394-359EA44076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27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08B8-7426-42E3-8C71-BE93B60A12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60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246B-63F5-4CA1-8C6A-2F294E27CA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520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E7B5-1CE8-4F6E-B86A-276997E1EA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75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02E2-D431-43DA-94FF-36A7E57E40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6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9821-6452-4BA9-9967-BA1313E0570E}" type="datetime1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68C8-4236-4C1F-9B0B-0B86F000B7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09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0A23-0850-450E-88FA-6169C1F304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91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2995-DCCF-4A9B-BD70-CF626FA501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82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8439-5552-4922-A0B0-F30ACF0B60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828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F1D-CACE-4970-837B-C8E66CA606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427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48D6-D05E-4230-B010-4D8D2CF773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A0A7-70EE-4AA5-9799-7A6AF295C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6766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A049-CD22-4CF5-9285-BE247CF374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A0A7-70EE-4AA5-9799-7A6AF295C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8786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24AA-0F5A-455D-93A2-F26CE2F227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A0A7-70EE-4AA5-9799-7A6AF295C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683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F2A2-1B4B-4B2D-8ACF-67CE5EDE45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A0A7-70EE-4AA5-9799-7A6AF295C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768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7D15-8067-4E9F-BBF0-CA9DB274A8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A0A7-70EE-4AA5-9799-7A6AF295C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2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4756-544E-4D60-B447-0850895DA951}" type="datetime1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B0A8-E4D9-4F1E-A318-BE0874AAAA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A0A7-70EE-4AA5-9799-7A6AF295C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62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5BA-82D7-4CF8-8487-C4E871111D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A0A7-70EE-4AA5-9799-7A6AF295C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815-C3EB-4E9D-BA93-02421DD9D7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A0A7-70EE-4AA5-9799-7A6AF295C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491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CA90D-E697-45D6-80B8-BFA7190E08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A0A7-70EE-4AA5-9799-7A6AF295C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271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1F39-062C-4245-BE08-C4BCF5AD93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A0A7-70EE-4AA5-9799-7A6AF295C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314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60D4-4ABE-4B4A-AE7B-E91743F894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A0A7-70EE-4AA5-9799-7A6AF295C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37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0050-C0E3-4117-963B-F204192AAA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706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4061-8D19-43DA-8CC1-7BA278DBFD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063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8F35-F625-41DA-B5FF-9675CA1335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86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04AA-7EBF-451B-BE47-3D36CE0307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1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63C8-9034-42F6-9CA5-8AE364D1F8F3}" type="datetime1">
              <a:rPr lang="en-US" smtClean="0"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2CD0-9A45-4D37-998D-1F26E12387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785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0128-385B-42C7-8F6A-F230029408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971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35B6-3FFA-43B9-BE0F-FCAAA6BF6C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219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1208-EF96-4D7E-88FE-4C0E0F9DE0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934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4899-662D-42F6-AFFE-4628B16962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254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0C67-8469-44CF-8272-5D51DD53C4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025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FBE3-4895-4C6D-A40C-0886ACE471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563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53391-BBEB-49B1-950A-42D45BBA6E2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696E5-41DF-47AE-9BB7-3832A100CA1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549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574BD-C3A8-4353-AE33-EAFC139DAB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215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5D3E-922B-4C90-A94D-B5631C1CDE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6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60A5-F0CA-4E69-B365-660E5BEB7C08}" type="datetime1">
              <a:rPr lang="en-US" smtClean="0"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918B-0D6B-477A-8DE6-DAD59A034E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321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3952-BC6E-4989-A6D7-4CCF663473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91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73F8-AEFF-42A8-8E7C-B1F74BE7FD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456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7761-A528-410E-BA9F-38A038DB49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468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57E-D683-4BD0-80BB-4EADBB676B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254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B175-D0CC-4484-AA52-991907DF2E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629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2F0E-C31A-49B5-924C-AE5AE2294C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33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906A-A861-4DDB-8417-5694B49771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935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7637-3A4E-4C67-8431-61DE81DA6A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652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44462-F938-4273-AAAE-8B0C53358141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696E5-41DF-47AE-9BB7-3832A100CA1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9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211E-5F3B-4F9E-B678-23E2163AC3C7}" type="datetime1">
              <a:rPr lang="en-US" smtClean="0"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1FBD-F04F-4851-8E1F-D1C0FFA13AAD}" type="datetime1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C29D0-417A-492A-A159-080AC502641B}" type="datetime1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1A35-1442-4542-8EA2-2000CBDF10A9}" type="datetime1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46B2-4442-4621-AC18-DCFADBA5B7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C64E-5213-4987-A965-18346A4A7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6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077AD-99EC-4501-BE06-1272C87C66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6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EECB7-9246-4486-AE56-7FF36F25A2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1A0A7-70EE-4AA5-9799-7A6AF295C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A8891-D86C-4D15-9E22-E22EB08850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0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F3973-0EAB-498F-8050-19C5551DBC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9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5.wmf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4.w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oleObject" Target="../embeddings/oleObject14.bin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34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video" Target="file:///C:\Users\Hong%20Liang\Desktop\M-OSRP%20Annual%20Meeting%20Thursday\Weglein_ISS_imaging\LO_IS_eg4_slow.avi" TargetMode="External"/><Relationship Id="rId7" Type="http://schemas.openxmlformats.org/officeDocument/2006/relationships/image" Target="../media/image4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21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png"/><Relationship Id="rId11" Type="http://schemas.openxmlformats.org/officeDocument/2006/relationships/image" Target="../media/image41.wmf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46.wmf"/><Relationship Id="rId18" Type="http://schemas.openxmlformats.org/officeDocument/2006/relationships/oleObject" Target="../embeddings/oleObject32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34.wmf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3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3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4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49.png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wmf"/><Relationship Id="rId11" Type="http://schemas.openxmlformats.org/officeDocument/2006/relationships/image" Target="../media/image41.wmf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50.png"/><Relationship Id="rId9" Type="http://schemas.openxmlformats.org/officeDocument/2006/relationships/image" Target="../media/image4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Hong%20Liang\Desktop\M-OSRP%20Annual%20Meeting%20Thursday\Weglein_ISS_imaging\example4.wmv" TargetMode="External"/><Relationship Id="rId7" Type="http://schemas.openxmlformats.org/officeDocument/2006/relationships/image" Target="../media/image8.pn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if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4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1752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 smtClean="0">
                <a:solidFill>
                  <a:prstClr val="black"/>
                </a:solidFill>
              </a:rPr>
              <a:t>Arthur </a:t>
            </a:r>
            <a:r>
              <a:rPr lang="en-US" altLang="zh-CN" sz="2400" dirty="0">
                <a:solidFill>
                  <a:prstClr val="black"/>
                </a:solidFill>
              </a:rPr>
              <a:t>B. </a:t>
            </a:r>
            <a:r>
              <a:rPr lang="en-US" altLang="zh-CN" sz="2400" dirty="0" err="1">
                <a:solidFill>
                  <a:prstClr val="black"/>
                </a:solidFill>
              </a:rPr>
              <a:t>Weglein</a:t>
            </a:r>
            <a:endParaRPr lang="en-US" altLang="zh-CN" sz="2400" dirty="0">
              <a:solidFill>
                <a:prstClr val="black"/>
              </a:solidFill>
            </a:endParaRPr>
          </a:p>
        </p:txBody>
      </p:sp>
      <p:sp>
        <p:nvSpPr>
          <p:cNvPr id="146435" name="Rectangle 4"/>
          <p:cNvSpPr>
            <a:spLocks noChangeArrowheads="1"/>
          </p:cNvSpPr>
          <p:nvPr/>
        </p:nvSpPr>
        <p:spPr bwMode="auto">
          <a:xfrm>
            <a:off x="0" y="1447800"/>
            <a:ext cx="9144000" cy="2308324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000" dirty="0" smtClean="0">
                <a:solidFill>
                  <a:prstClr val="black"/>
                </a:solidFill>
              </a:rPr>
              <a:t>I. Tutorial: ISS imaging </a:t>
            </a:r>
            <a:endParaRPr lang="en-US" altLang="zh-CN" sz="3000" dirty="0">
              <a:solidFill>
                <a:srgbClr val="0000CC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146441" name="Rectangle 7"/>
          <p:cNvSpPr>
            <a:spLocks noChangeArrowheads="1"/>
          </p:cNvSpPr>
          <p:nvPr/>
        </p:nvSpPr>
        <p:spPr bwMode="auto">
          <a:xfrm>
            <a:off x="2590800" y="5715000"/>
            <a:ext cx="350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2400" dirty="0">
                <a:solidFill>
                  <a:prstClr val="black"/>
                </a:solidFill>
              </a:rPr>
              <a:t>May </a:t>
            </a:r>
            <a:r>
              <a:rPr lang="en-US" altLang="zh-CN" sz="2400" dirty="0" smtClean="0">
                <a:solidFill>
                  <a:prstClr val="black"/>
                </a:solidFill>
              </a:rPr>
              <a:t>27-30, 2014</a:t>
            </a:r>
          </a:p>
          <a:p>
            <a:pPr algn="ctr"/>
            <a:r>
              <a:rPr lang="en-US" altLang="zh-CN" sz="2400" dirty="0" smtClean="0">
                <a:solidFill>
                  <a:prstClr val="black"/>
                </a:solidFill>
              </a:rPr>
              <a:t>Austin, TX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pic>
        <p:nvPicPr>
          <p:cNvPr id="49154" name="Picture 2" descr="http://i1209.photobucket.com/albums/cc382/illwauk/houston_u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r="52829" b="50000"/>
          <a:stretch/>
        </p:blipFill>
        <p:spPr bwMode="auto">
          <a:xfrm>
            <a:off x="7696199" y="76200"/>
            <a:ext cx="12423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M-OSR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2400"/>
            <a:ext cx="42195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4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Fault model - HOIS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zh-CN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8575"/>
            <a:ext cx="91440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6477000" y="57912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F. Liu et. al. (2009)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Fault model – HOIS+LE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zh-CN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8575"/>
            <a:ext cx="91440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5000" y="57912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err="1"/>
              <a:t>Zhiqiang</a:t>
            </a:r>
            <a:r>
              <a:rPr lang="en-US" altLang="zh-CN" dirty="0"/>
              <a:t> Wang et. al. (2011)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988" name="Line 3"/>
            <p:cNvSpPr>
              <a:spLocks noChangeShapeType="1"/>
            </p:cNvSpPr>
            <p:nvPr/>
          </p:nvSpPr>
          <p:spPr bwMode="auto">
            <a:xfrm>
              <a:off x="0" y="768"/>
              <a:ext cx="5760" cy="0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89" name="Line 4"/>
            <p:cNvSpPr>
              <a:spLocks noChangeShapeType="1"/>
            </p:cNvSpPr>
            <p:nvPr/>
          </p:nvSpPr>
          <p:spPr bwMode="auto">
            <a:xfrm flipV="1">
              <a:off x="432" y="0"/>
              <a:ext cx="0" cy="432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838200" y="25908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4800" b="1">
                <a:solidFill>
                  <a:srgbClr val="0000FF"/>
                </a:solidFill>
                <a:latin typeface="Tahoma" pitchFamily="34" charset="0"/>
                <a:ea typeface="宋体" pitchFamily="2" charset="-122"/>
              </a:rPr>
              <a:t>Multi-parameter imaging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2"/>
          <p:cNvSpPr>
            <a:spLocks noChangeShapeType="1"/>
          </p:cNvSpPr>
          <p:nvPr/>
        </p:nvSpPr>
        <p:spPr bwMode="auto">
          <a:xfrm flipV="1">
            <a:off x="685800" y="0"/>
            <a:ext cx="0" cy="68580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0000FF"/>
                </a:solidFill>
                <a:ea typeface="宋体" pitchFamily="2" charset="-122"/>
              </a:rPr>
              <a:t>Extending the imaging algorithm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ea typeface="宋体" pitchFamily="2" charset="-122"/>
              </a:rPr>
              <a:t>Fang Liu’s high-order imaging algorithm</a:t>
            </a:r>
          </a:p>
          <a:p>
            <a:pPr eaLnBrk="1" hangingPunct="1">
              <a:lnSpc>
                <a:spcPct val="90000"/>
              </a:lnSpc>
            </a:pPr>
            <a:endParaRPr lang="en-US" altLang="zh-CN" b="1" dirty="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ea typeface="宋体" pitchFamily="2" charset="-122"/>
              </a:rPr>
              <a:t>To extend HOIS to a multi-parameter earth where more than velocity can change.</a:t>
            </a: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86263"/>
            <a:ext cx="4225925" cy="86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4" y="3023229"/>
            <a:ext cx="8823802" cy="154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733425" y="381000"/>
            <a:ext cx="8410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Now let’s look at Haiyan Zhang’s 2 parameter acoustic equations with velocity and density both varying.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8072438" y="4473575"/>
            <a:ext cx="844550" cy="806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3309938" y="3743325"/>
            <a:ext cx="4462462" cy="1574800"/>
          </a:xfrm>
          <a:prstGeom prst="rect">
            <a:avLst/>
          </a:prstGeom>
          <a:noFill/>
          <a:ln w="22225">
            <a:solidFill>
              <a:srgbClr val="80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573213" y="5632450"/>
            <a:ext cx="335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pitchFamily="2" charset="-122"/>
              </a:rPr>
              <a:t>What is                                   ? 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700213"/>
            <a:ext cx="82105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5677567"/>
            <a:ext cx="1562100" cy="27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Line 2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Line 3"/>
          <p:cNvSpPr>
            <a:spLocks noChangeShapeType="1"/>
          </p:cNvSpPr>
          <p:nvPr/>
        </p:nvSpPr>
        <p:spPr bwMode="auto">
          <a:xfrm flipV="1">
            <a:off x="685800" y="0"/>
            <a:ext cx="0" cy="68580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554038" y="1670050"/>
          <a:ext cx="78740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2" name="Equation" r:id="rId3" imgW="2666880" imgH="228600" progId="Equation.3">
                  <p:embed/>
                </p:oleObj>
              </mc:Choice>
              <mc:Fallback>
                <p:oleObj name="Equation" r:id="rId3" imgW="26668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1670050"/>
                        <a:ext cx="7874000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964238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What is </a:t>
            </a:r>
          </a:p>
        </p:txBody>
      </p:sp>
      <p:sp>
        <p:nvSpPr>
          <p:cNvPr id="19469" name="Text Box 7"/>
          <p:cNvSpPr txBox="1">
            <a:spLocks noChangeArrowheads="1"/>
          </p:cNvSpPr>
          <p:nvPr/>
        </p:nvSpPr>
        <p:spPr bwMode="auto">
          <a:xfrm>
            <a:off x="588963" y="2436813"/>
            <a:ext cx="31321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ea typeface="宋体" pitchFamily="2" charset="-122"/>
              </a:rPr>
              <a:t>For one reflector:</a:t>
            </a:r>
          </a:p>
        </p:txBody>
      </p:sp>
      <p:graphicFrame>
        <p:nvGraphicFramePr>
          <p:cNvPr id="19459" name="Object 8"/>
          <p:cNvGraphicFramePr>
            <a:graphicFrameLocks noChangeAspect="1"/>
          </p:cNvGraphicFramePr>
          <p:nvPr/>
        </p:nvGraphicFramePr>
        <p:xfrm>
          <a:off x="3581400" y="2517775"/>
          <a:ext cx="337661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3" name="Equation" r:id="rId5" imgW="1511280" imgH="203040" progId="Equation.3">
                  <p:embed/>
                </p:oleObj>
              </mc:Choice>
              <mc:Fallback>
                <p:oleObj name="Equation" r:id="rId5" imgW="151128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517775"/>
                        <a:ext cx="3376613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9"/>
          <p:cNvGraphicFramePr>
            <a:graphicFrameLocks noChangeAspect="1"/>
          </p:cNvGraphicFramePr>
          <p:nvPr/>
        </p:nvGraphicFramePr>
        <p:xfrm>
          <a:off x="739775" y="3124200"/>
          <a:ext cx="7927975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4" name="Equation" r:id="rId7" imgW="3568680" imgH="571320" progId="Equation.3">
                  <p:embed/>
                </p:oleObj>
              </mc:Choice>
              <mc:Fallback>
                <p:oleObj name="Equation" r:id="rId7" imgW="3568680" imgH="5713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3124200"/>
                        <a:ext cx="7927975" cy="127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Text Box 10"/>
          <p:cNvSpPr txBox="1">
            <a:spLocks noChangeArrowheads="1"/>
          </p:cNvSpPr>
          <p:nvPr/>
        </p:nvSpPr>
        <p:spPr bwMode="auto">
          <a:xfrm>
            <a:off x="774700" y="4505325"/>
            <a:ext cx="60723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ea typeface="宋体" pitchFamily="2" charset="-122"/>
              </a:rPr>
              <a:t>When             </a:t>
            </a:r>
            <a:r>
              <a:rPr lang="en-US" altLang="zh-CN" sz="2800" b="1" dirty="0" smtClean="0">
                <a:ea typeface="宋体" pitchFamily="2" charset="-122"/>
              </a:rPr>
              <a:t>;         </a:t>
            </a:r>
            <a:r>
              <a:rPr lang="en-US" altLang="zh-CN" sz="2800" b="1" dirty="0">
                <a:ea typeface="宋体" pitchFamily="2" charset="-122"/>
              </a:rPr>
              <a:t>is independent of      </a:t>
            </a:r>
          </a:p>
        </p:txBody>
      </p:sp>
      <p:graphicFrame>
        <p:nvGraphicFramePr>
          <p:cNvPr id="19461" name="Object 11"/>
          <p:cNvGraphicFramePr>
            <a:graphicFrameLocks noChangeAspect="1"/>
          </p:cNvGraphicFramePr>
          <p:nvPr/>
        </p:nvGraphicFramePr>
        <p:xfrm>
          <a:off x="1752600" y="4475163"/>
          <a:ext cx="108267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5" name="Equation" r:id="rId9" imgW="444240" imgH="228600" progId="Equation.DSMT4">
                  <p:embed/>
                </p:oleObj>
              </mc:Choice>
              <mc:Fallback>
                <p:oleObj name="Equation" r:id="rId9" imgW="44424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75163"/>
                        <a:ext cx="1082675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12"/>
          <p:cNvGraphicFramePr>
            <a:graphicFrameLocks noChangeAspect="1"/>
          </p:cNvGraphicFramePr>
          <p:nvPr/>
        </p:nvGraphicFramePr>
        <p:xfrm>
          <a:off x="2895600" y="4606925"/>
          <a:ext cx="6397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6" name="Equation" r:id="rId11" imgW="355320" imgH="203040" progId="Equation.3">
                  <p:embed/>
                </p:oleObj>
              </mc:Choice>
              <mc:Fallback>
                <p:oleObj name="Equation" r:id="rId11" imgW="355320" imgH="203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606925"/>
                        <a:ext cx="639763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13"/>
          <p:cNvGraphicFramePr>
            <a:graphicFrameLocks noChangeAspect="1"/>
          </p:cNvGraphicFramePr>
          <p:nvPr/>
        </p:nvGraphicFramePr>
        <p:xfrm>
          <a:off x="6248400" y="4591050"/>
          <a:ext cx="2841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7" name="Equation" r:id="rId13" imgW="139680" imgH="177480" progId="Equation.3">
                  <p:embed/>
                </p:oleObj>
              </mc:Choice>
              <mc:Fallback>
                <p:oleObj name="Equation" r:id="rId13" imgW="139680" imgH="177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591050"/>
                        <a:ext cx="28416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14"/>
          <p:cNvGraphicFramePr>
            <a:graphicFrameLocks noChangeAspect="1"/>
          </p:cNvGraphicFramePr>
          <p:nvPr/>
        </p:nvGraphicFramePr>
        <p:xfrm>
          <a:off x="1951038" y="5221288"/>
          <a:ext cx="492442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8" name="Equation" r:id="rId15" imgW="2539800" imgH="444240" progId="Equation.3">
                  <p:embed/>
                </p:oleObj>
              </mc:Choice>
              <mc:Fallback>
                <p:oleObj name="Equation" r:id="rId15" imgW="2539800" imgH="4442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5221288"/>
                        <a:ext cx="4924425" cy="86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464" name="Picture 12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90044"/>
            <a:ext cx="3124200" cy="55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Elastic polarity reversals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algn="ctr"/>
            <a:r>
              <a:rPr lang="en-US" smtClean="0"/>
              <a:t>Model I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60450" y="2179638"/>
            <a:ext cx="7624763" cy="3535362"/>
            <a:chOff x="1148" y="1298"/>
            <a:chExt cx="4395" cy="2062"/>
          </a:xfrm>
        </p:grpSpPr>
        <p:graphicFrame>
          <p:nvGraphicFramePr>
            <p:cNvPr id="22535" name="Object 2"/>
            <p:cNvGraphicFramePr>
              <a:graphicFrameLocks noChangeAspect="1"/>
            </p:cNvGraphicFramePr>
            <p:nvPr/>
          </p:nvGraphicFramePr>
          <p:xfrm>
            <a:off x="1190" y="1298"/>
            <a:ext cx="1077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81" name="Equation" r:id="rId4" imgW="1054080" imgH="241200" progId="Equation.3">
                    <p:embed/>
                  </p:oleObj>
                </mc:Choice>
                <mc:Fallback>
                  <p:oleObj name="Equation" r:id="rId4" imgW="1054080" imgH="2412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0" y="1298"/>
                          <a:ext cx="1077" cy="2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6" name="Object 3"/>
            <p:cNvGraphicFramePr>
              <a:graphicFrameLocks noChangeAspect="1"/>
            </p:cNvGraphicFramePr>
            <p:nvPr/>
          </p:nvGraphicFramePr>
          <p:xfrm>
            <a:off x="2359" y="1315"/>
            <a:ext cx="1252" cy="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82" name="Equation" r:id="rId6" imgW="1054080" imgH="241200" progId="Equation.3">
                    <p:embed/>
                  </p:oleObj>
                </mc:Choice>
                <mc:Fallback>
                  <p:oleObj name="Equation" r:id="rId6" imgW="1054080" imgH="2412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9" y="1315"/>
                          <a:ext cx="1252" cy="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7" name="Object 4"/>
            <p:cNvGraphicFramePr>
              <a:graphicFrameLocks/>
            </p:cNvGraphicFramePr>
            <p:nvPr/>
          </p:nvGraphicFramePr>
          <p:xfrm>
            <a:off x="1148" y="2258"/>
            <a:ext cx="1065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83" name="Equation" r:id="rId8" imgW="1054080" imgH="241200" progId="Equation.3">
                    <p:embed/>
                  </p:oleObj>
                </mc:Choice>
                <mc:Fallback>
                  <p:oleObj name="Equation" r:id="rId8" imgW="1054080" imgH="241200" progId="Equation.3">
                    <p:embed/>
                    <p:pic>
                      <p:nvPicPr>
                        <p:cNvPr id="0" name="Object 4"/>
                        <p:cNvPicPr preferRelativeResize="0"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8" y="2258"/>
                          <a:ext cx="1065" cy="2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2" name="Line 8"/>
            <p:cNvSpPr>
              <a:spLocks noChangeShapeType="1"/>
            </p:cNvSpPr>
            <p:nvPr/>
          </p:nvSpPr>
          <p:spPr bwMode="auto">
            <a:xfrm flipV="1">
              <a:off x="1152" y="1760"/>
              <a:ext cx="3601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Line 9"/>
            <p:cNvSpPr>
              <a:spLocks noChangeShapeType="1"/>
            </p:cNvSpPr>
            <p:nvPr/>
          </p:nvSpPr>
          <p:spPr bwMode="auto">
            <a:xfrm flipV="1">
              <a:off x="1152" y="2782"/>
              <a:ext cx="360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2538" name="Object 5"/>
            <p:cNvGraphicFramePr>
              <a:graphicFrameLocks/>
            </p:cNvGraphicFramePr>
            <p:nvPr/>
          </p:nvGraphicFramePr>
          <p:xfrm>
            <a:off x="1158" y="3120"/>
            <a:ext cx="1008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84" name="Equation" r:id="rId10" imgW="1054080" imgH="241200" progId="Equation.3">
                    <p:embed/>
                  </p:oleObj>
                </mc:Choice>
                <mc:Fallback>
                  <p:oleObj name="Equation" r:id="rId10" imgW="1054080" imgH="241200" progId="Equation.3">
                    <p:embed/>
                    <p:pic>
                      <p:nvPicPr>
                        <p:cNvPr id="0" name="Object 5"/>
                        <p:cNvPicPr preferRelativeResize="0"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8" y="3120"/>
                          <a:ext cx="1008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4" name="Text Box 13"/>
            <p:cNvSpPr txBox="1">
              <a:spLocks noChangeArrowheads="1"/>
            </p:cNvSpPr>
            <p:nvPr/>
          </p:nvSpPr>
          <p:spPr bwMode="auto">
            <a:xfrm>
              <a:off x="4780" y="1680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Z</a:t>
              </a:r>
              <a:r>
                <a:rPr lang="en-US" baseline="-25000"/>
                <a:t>1</a:t>
              </a:r>
              <a:r>
                <a:rPr lang="en-US"/>
                <a:t>=500 m</a:t>
              </a:r>
            </a:p>
          </p:txBody>
        </p:sp>
        <p:sp>
          <p:nvSpPr>
            <p:cNvPr id="22545" name="Text Box 14"/>
            <p:cNvSpPr txBox="1">
              <a:spLocks noChangeArrowheads="1"/>
            </p:cNvSpPr>
            <p:nvPr/>
          </p:nvSpPr>
          <p:spPr bwMode="auto">
            <a:xfrm>
              <a:off x="4775" y="2649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Z</a:t>
              </a:r>
              <a:r>
                <a:rPr lang="en-US" baseline="-25000"/>
                <a:t>2</a:t>
              </a:r>
              <a:r>
                <a:rPr lang="en-US"/>
                <a:t>=1000 m</a:t>
              </a:r>
            </a:p>
          </p:txBody>
        </p:sp>
      </p:grpSp>
      <p:graphicFrame>
        <p:nvGraphicFramePr>
          <p:cNvPr id="22530" name="Object 6"/>
          <p:cNvGraphicFramePr>
            <a:graphicFrameLocks noChangeAspect="1"/>
          </p:cNvGraphicFramePr>
          <p:nvPr/>
        </p:nvGraphicFramePr>
        <p:xfrm>
          <a:off x="5445125" y="2244725"/>
          <a:ext cx="20589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5" name="Equation" r:id="rId12" imgW="1091880" imgH="228600" progId="Equation.3">
                  <p:embed/>
                </p:oleObj>
              </mc:Choice>
              <mc:Fallback>
                <p:oleObj name="Equation" r:id="rId12" imgW="109188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2244725"/>
                        <a:ext cx="205898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7"/>
          <p:cNvGraphicFramePr>
            <a:graphicFrameLocks noChangeAspect="1"/>
          </p:cNvGraphicFramePr>
          <p:nvPr/>
        </p:nvGraphicFramePr>
        <p:xfrm>
          <a:off x="3162300" y="3775075"/>
          <a:ext cx="21717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6" name="Equation" r:id="rId14" imgW="1054080" imgH="241200" progId="Equation.3">
                  <p:embed/>
                </p:oleObj>
              </mc:Choice>
              <mc:Fallback>
                <p:oleObj name="Equation" r:id="rId14" imgW="105408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3775075"/>
                        <a:ext cx="2171700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8"/>
          <p:cNvGraphicFramePr>
            <a:graphicFrameLocks noChangeAspect="1"/>
          </p:cNvGraphicFramePr>
          <p:nvPr/>
        </p:nvGraphicFramePr>
        <p:xfrm>
          <a:off x="5449888" y="3810000"/>
          <a:ext cx="20589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7" name="Equation" r:id="rId15" imgW="1091880" imgH="228600" progId="Equation.3">
                  <p:embed/>
                </p:oleObj>
              </mc:Choice>
              <mc:Fallback>
                <p:oleObj name="Equation" r:id="rId15" imgW="109188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888" y="3810000"/>
                        <a:ext cx="205898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9"/>
          <p:cNvGraphicFramePr>
            <a:graphicFrameLocks noChangeAspect="1"/>
          </p:cNvGraphicFramePr>
          <p:nvPr/>
        </p:nvGraphicFramePr>
        <p:xfrm>
          <a:off x="3159125" y="5246688"/>
          <a:ext cx="21717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8" name="Equation" r:id="rId16" imgW="1054080" imgH="241200" progId="Equation.3">
                  <p:embed/>
                </p:oleObj>
              </mc:Choice>
              <mc:Fallback>
                <p:oleObj name="Equation" r:id="rId16" imgW="105408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5246688"/>
                        <a:ext cx="2171700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10"/>
          <p:cNvGraphicFramePr>
            <a:graphicFrameLocks noChangeAspect="1"/>
          </p:cNvGraphicFramePr>
          <p:nvPr/>
        </p:nvGraphicFramePr>
        <p:xfrm>
          <a:off x="5529263" y="5283200"/>
          <a:ext cx="19161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9" name="Equation" r:id="rId18" imgW="1015920" imgH="228600" progId="Equation.3">
                  <p:embed/>
                </p:oleObj>
              </mc:Choice>
              <mc:Fallback>
                <p:oleObj name="Equation" r:id="rId18" imgW="101592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3" y="5283200"/>
                        <a:ext cx="191611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00400" y="0"/>
            <a:ext cx="5943600" cy="6858000"/>
            <a:chOff x="3200400" y="0"/>
            <a:chExt cx="5943600" cy="6858000"/>
          </a:xfrm>
        </p:grpSpPr>
        <p:pic>
          <p:nvPicPr>
            <p:cNvPr id="235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0400" y="0"/>
              <a:ext cx="5943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/>
            <p:nvPr/>
          </p:nvCxnSpPr>
          <p:spPr>
            <a:xfrm>
              <a:off x="4267200" y="4541838"/>
              <a:ext cx="419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159375" y="3429000"/>
              <a:ext cx="5029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52400" y="2320925"/>
            <a:ext cx="3505200" cy="1412875"/>
            <a:chOff x="152400" y="1219200"/>
            <a:chExt cx="3505200" cy="1412796"/>
          </a:xfrm>
        </p:grpSpPr>
        <p:sp>
          <p:nvSpPr>
            <p:cNvPr id="23558" name="TextBox 17"/>
            <p:cNvSpPr txBox="1">
              <a:spLocks noChangeArrowheads="1"/>
            </p:cNvSpPr>
            <p:nvPr/>
          </p:nvSpPr>
          <p:spPr bwMode="auto">
            <a:xfrm>
              <a:off x="152400" y="1219200"/>
              <a:ext cx="35052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/>
                <a:t>Zero crossing for model I and model II all happens at the second interface at  </a:t>
              </a:r>
            </a:p>
          </p:txBody>
        </p:sp>
        <p:graphicFrame>
          <p:nvGraphicFramePr>
            <p:cNvPr id="23555" name="Object 2"/>
            <p:cNvGraphicFramePr>
              <a:graphicFrameLocks noChangeAspect="1"/>
            </p:cNvGraphicFramePr>
            <p:nvPr/>
          </p:nvGraphicFramePr>
          <p:xfrm>
            <a:off x="228600" y="2327196"/>
            <a:ext cx="1175657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2" name="Equation" r:id="rId4" imgW="685800" imgH="177480" progId="Equation.3">
                    <p:embed/>
                  </p:oleObj>
                </mc:Choice>
                <mc:Fallback>
                  <p:oleObj name="Equation" r:id="rId4" imgW="685800" imgH="17748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" y="2327196"/>
                          <a:ext cx="1175657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7086600" y="6248400"/>
          <a:ext cx="10668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Equation" r:id="rId6" imgW="685800" imgH="177480" progId="Equation.3">
                  <p:embed/>
                </p:oleObj>
              </mc:Choice>
              <mc:Fallback>
                <p:oleObj name="Equation" r:id="rId6" imgW="685800" imgH="177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6248400"/>
                        <a:ext cx="106680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76200" y="304800"/>
            <a:ext cx="1524000" cy="900113"/>
            <a:chOff x="336" y="432"/>
            <a:chExt cx="960" cy="567"/>
          </a:xfrm>
        </p:grpSpPr>
        <p:sp>
          <p:nvSpPr>
            <p:cNvPr id="24587" name="Line 26"/>
            <p:cNvSpPr>
              <a:spLocks noChangeShapeType="1"/>
            </p:cNvSpPr>
            <p:nvPr/>
          </p:nvSpPr>
          <p:spPr bwMode="auto">
            <a:xfrm>
              <a:off x="576" y="52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Line 27"/>
            <p:cNvSpPr>
              <a:spLocks noChangeShapeType="1"/>
            </p:cNvSpPr>
            <p:nvPr/>
          </p:nvSpPr>
          <p:spPr bwMode="auto">
            <a:xfrm>
              <a:off x="576" y="52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Text Box 28"/>
            <p:cNvSpPr txBox="1">
              <a:spLocks noChangeArrowheads="1"/>
            </p:cNvSpPr>
            <p:nvPr/>
          </p:nvSpPr>
          <p:spPr bwMode="auto">
            <a:xfrm>
              <a:off x="1056" y="43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i="1">
                  <a:cs typeface="Arial" charset="0"/>
                </a:rPr>
                <a:t>θ</a:t>
              </a:r>
            </a:p>
          </p:txBody>
        </p:sp>
        <p:sp>
          <p:nvSpPr>
            <p:cNvPr id="24590" name="Text Box 29"/>
            <p:cNvSpPr txBox="1">
              <a:spLocks noChangeArrowheads="1"/>
            </p:cNvSpPr>
            <p:nvPr/>
          </p:nvSpPr>
          <p:spPr bwMode="auto">
            <a:xfrm>
              <a:off x="336" y="768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z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572000" y="304800"/>
            <a:ext cx="1524000" cy="900113"/>
            <a:chOff x="336" y="432"/>
            <a:chExt cx="960" cy="567"/>
          </a:xfrm>
        </p:grpSpPr>
        <p:sp>
          <p:nvSpPr>
            <p:cNvPr id="24583" name="Line 26"/>
            <p:cNvSpPr>
              <a:spLocks noChangeShapeType="1"/>
            </p:cNvSpPr>
            <p:nvPr/>
          </p:nvSpPr>
          <p:spPr bwMode="auto">
            <a:xfrm>
              <a:off x="576" y="52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Line 27"/>
            <p:cNvSpPr>
              <a:spLocks noChangeShapeType="1"/>
            </p:cNvSpPr>
            <p:nvPr/>
          </p:nvSpPr>
          <p:spPr bwMode="auto">
            <a:xfrm>
              <a:off x="576" y="52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Text Box 28"/>
            <p:cNvSpPr txBox="1">
              <a:spLocks noChangeArrowheads="1"/>
            </p:cNvSpPr>
            <p:nvPr/>
          </p:nvSpPr>
          <p:spPr bwMode="auto">
            <a:xfrm>
              <a:off x="1056" y="43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i="1">
                  <a:cs typeface="Arial" charset="0"/>
                </a:rPr>
                <a:t>θ</a:t>
              </a:r>
            </a:p>
          </p:txBody>
        </p:sp>
        <p:sp>
          <p:nvSpPr>
            <p:cNvPr id="24586" name="Text Box 29"/>
            <p:cNvSpPr txBox="1">
              <a:spLocks noChangeArrowheads="1"/>
            </p:cNvSpPr>
            <p:nvPr/>
          </p:nvSpPr>
          <p:spPr bwMode="auto">
            <a:xfrm>
              <a:off x="336" y="768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z</a:t>
              </a:r>
            </a:p>
          </p:txBody>
        </p:sp>
      </p:grp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905000" y="6019800"/>
          <a:ext cx="9144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Equation" r:id="rId4" imgW="533160" imgH="203040" progId="Equation.3">
                  <p:embed/>
                </p:oleObj>
              </mc:Choice>
              <mc:Fallback>
                <p:oleObj name="Equation" r:id="rId4" imgW="53316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019800"/>
                        <a:ext cx="914400" cy="347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5756275" y="6019800"/>
          <a:ext cx="24733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name="Equation" r:id="rId6" imgW="1384200" imgH="203040" progId="Equation.3">
                  <p:embed/>
                </p:oleObj>
              </mc:Choice>
              <mc:Fallback>
                <p:oleObj name="Equation" r:id="rId6" imgW="138420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275" y="6019800"/>
                        <a:ext cx="2473325" cy="363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LO_IS_eg4_slow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7638" y="666750"/>
            <a:ext cx="619125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LO_IS_eg4_slow.avi">
            <a:hlinkClick r:id="" action="ppaction://media"/>
          </p:cNvPr>
          <p:cNvPicPr>
            <a:picLocks noChangeAspect="1"/>
          </p:cNvPicPr>
          <p:nvPr>
            <a:videoFile r:link="rId3"/>
            <p:extLst/>
          </p:nvPr>
        </p:nvPicPr>
        <p:blipFill>
          <a:blip r:embed="rId7" cstate="print"/>
          <a:stretch>
            <a:fillRect/>
          </a:stretch>
        </p:blipFill>
        <p:spPr>
          <a:xfrm>
            <a:off x="1476375" y="333375"/>
            <a:ext cx="6191250" cy="6191250"/>
          </a:xfrm>
          <a:prstGeom prst="rect">
            <a:avLst/>
          </a:prstGeom>
        </p:spPr>
      </p:pic>
      <p:pic>
        <p:nvPicPr>
          <p:cNvPr id="2" name="LO_IS_eg4_slow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476375" y="333375"/>
            <a:ext cx="6191250" cy="6191250"/>
          </a:xfrm>
          <a:prstGeom prst="rect">
            <a:avLst/>
          </a:prstGeom>
        </p:spPr>
      </p:pic>
      <p:pic>
        <p:nvPicPr>
          <p:cNvPr id="4" name="LO_IS_eg4_slow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476375" y="333375"/>
            <a:ext cx="6191250" cy="6191250"/>
          </a:xfrm>
          <a:prstGeom prst="rect">
            <a:avLst/>
          </a:prstGeom>
        </p:spPr>
      </p:pic>
      <p:pic>
        <p:nvPicPr>
          <p:cNvPr id="5" name="LO_IS_eg4_slow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476375" y="333375"/>
            <a:ext cx="6191250" cy="6191250"/>
          </a:xfrm>
          <a:prstGeom prst="rect">
            <a:avLst/>
          </a:prstGeom>
        </p:spPr>
      </p:pic>
      <p:pic>
        <p:nvPicPr>
          <p:cNvPr id="6" name="LO_IS_eg4_slow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76375" y="333375"/>
            <a:ext cx="6191250" cy="6191250"/>
          </a:xfrm>
          <a:prstGeom prst="rect">
            <a:avLst/>
          </a:prstGeom>
        </p:spPr>
      </p:pic>
      <p:pic>
        <p:nvPicPr>
          <p:cNvPr id="7" name="LO_IS_eg4_slow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76375" y="333375"/>
            <a:ext cx="619125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26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9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49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499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1981200" y="58674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Dz </a:t>
            </a:r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5943600" y="58674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HOIS of Dz (ISS)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600200" y="914400"/>
          <a:ext cx="11763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8" name="Equation" r:id="rId3" imgW="685800" imgH="177480" progId="Equation.3">
                  <p:embed/>
                </p:oleObj>
              </mc:Choice>
              <mc:Fallback>
                <p:oleObj name="Equation" r:id="rId3" imgW="68580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914400"/>
                        <a:ext cx="1176338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6291263" y="914400"/>
          <a:ext cx="11763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9" name="Equation" r:id="rId5" imgW="685800" imgH="177480" progId="Equation.3">
                  <p:embed/>
                </p:oleObj>
              </mc:Choice>
              <mc:Fallback>
                <p:oleObj name="Equation" r:id="rId5" imgW="685800" imgH="177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1263" y="914400"/>
                        <a:ext cx="117633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447800"/>
            <a:ext cx="3667125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45063" y="1447800"/>
            <a:ext cx="3665537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1593850" y="5929313"/>
          <a:ext cx="107315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0" name="Equation" r:id="rId8" imgW="622080" imgH="419040" progId="Equation.3">
                  <p:embed/>
                </p:oleObj>
              </mc:Choice>
              <mc:Fallback>
                <p:oleObj name="Equation" r:id="rId8" imgW="62208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5929313"/>
                        <a:ext cx="1073150" cy="700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5427663" y="5919788"/>
          <a:ext cx="257333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1" name="Equation" r:id="rId10" imgW="1473120" imgH="419040" progId="Equation.3">
                  <p:embed/>
                </p:oleObj>
              </mc:Choice>
              <mc:Fallback>
                <p:oleObj name="Equation" r:id="rId10" imgW="147312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663" y="5919788"/>
                        <a:ext cx="2573337" cy="709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algn="ctr"/>
            <a:r>
              <a:rPr lang="en-US" smtClean="0"/>
              <a:t>Model II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60450" y="2179638"/>
            <a:ext cx="7624763" cy="3535362"/>
            <a:chOff x="1148" y="1298"/>
            <a:chExt cx="4395" cy="2062"/>
          </a:xfrm>
        </p:grpSpPr>
        <p:graphicFrame>
          <p:nvGraphicFramePr>
            <p:cNvPr id="26631" name="Object 2"/>
            <p:cNvGraphicFramePr>
              <a:graphicFrameLocks noChangeAspect="1"/>
            </p:cNvGraphicFramePr>
            <p:nvPr/>
          </p:nvGraphicFramePr>
          <p:xfrm>
            <a:off x="1190" y="1298"/>
            <a:ext cx="1077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77" name="Equation" r:id="rId4" imgW="1054080" imgH="241200" progId="Equation.3">
                    <p:embed/>
                  </p:oleObj>
                </mc:Choice>
                <mc:Fallback>
                  <p:oleObj name="Equation" r:id="rId4" imgW="1054080" imgH="2412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0" y="1298"/>
                          <a:ext cx="1077" cy="2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2" name="Object 3"/>
            <p:cNvGraphicFramePr>
              <a:graphicFrameLocks noChangeAspect="1"/>
            </p:cNvGraphicFramePr>
            <p:nvPr/>
          </p:nvGraphicFramePr>
          <p:xfrm>
            <a:off x="2427" y="1315"/>
            <a:ext cx="1116" cy="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78" name="Equation" r:id="rId6" imgW="939600" imgH="241200" progId="Equation.3">
                    <p:embed/>
                  </p:oleObj>
                </mc:Choice>
                <mc:Fallback>
                  <p:oleObj name="Equation" r:id="rId6" imgW="939600" imgH="2412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7" y="1315"/>
                          <a:ext cx="1116" cy="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3" name="Object 4"/>
            <p:cNvGraphicFramePr>
              <a:graphicFrameLocks/>
            </p:cNvGraphicFramePr>
            <p:nvPr/>
          </p:nvGraphicFramePr>
          <p:xfrm>
            <a:off x="1148" y="2258"/>
            <a:ext cx="1065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79" name="Equation" r:id="rId8" imgW="1054080" imgH="241200" progId="Equation.3">
                    <p:embed/>
                  </p:oleObj>
                </mc:Choice>
                <mc:Fallback>
                  <p:oleObj name="Equation" r:id="rId8" imgW="1054080" imgH="241200" progId="Equation.3">
                    <p:embed/>
                    <p:pic>
                      <p:nvPicPr>
                        <p:cNvPr id="0" name="Object 4"/>
                        <p:cNvPicPr preferRelativeResize="0"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8" y="2258"/>
                          <a:ext cx="1065" cy="2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8" name="Line 8"/>
            <p:cNvSpPr>
              <a:spLocks noChangeShapeType="1"/>
            </p:cNvSpPr>
            <p:nvPr/>
          </p:nvSpPr>
          <p:spPr bwMode="auto">
            <a:xfrm flipV="1">
              <a:off x="1152" y="1760"/>
              <a:ext cx="3601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9"/>
            <p:cNvSpPr>
              <a:spLocks noChangeShapeType="1"/>
            </p:cNvSpPr>
            <p:nvPr/>
          </p:nvSpPr>
          <p:spPr bwMode="auto">
            <a:xfrm flipV="1">
              <a:off x="1152" y="2782"/>
              <a:ext cx="360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6634" name="Object 5"/>
            <p:cNvGraphicFramePr>
              <a:graphicFrameLocks/>
            </p:cNvGraphicFramePr>
            <p:nvPr/>
          </p:nvGraphicFramePr>
          <p:xfrm>
            <a:off x="1158" y="3120"/>
            <a:ext cx="1008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80" name="Equation" r:id="rId10" imgW="1054080" imgH="241200" progId="Equation.3">
                    <p:embed/>
                  </p:oleObj>
                </mc:Choice>
                <mc:Fallback>
                  <p:oleObj name="Equation" r:id="rId10" imgW="1054080" imgH="241200" progId="Equation.3">
                    <p:embed/>
                    <p:pic>
                      <p:nvPicPr>
                        <p:cNvPr id="0" name="Object 5"/>
                        <p:cNvPicPr preferRelativeResize="0"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8" y="3120"/>
                          <a:ext cx="1008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40" name="Text Box 13"/>
            <p:cNvSpPr txBox="1">
              <a:spLocks noChangeArrowheads="1"/>
            </p:cNvSpPr>
            <p:nvPr/>
          </p:nvSpPr>
          <p:spPr bwMode="auto">
            <a:xfrm>
              <a:off x="4780" y="1680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Z</a:t>
              </a:r>
              <a:r>
                <a:rPr lang="en-US" baseline="-25000"/>
                <a:t>1</a:t>
              </a:r>
              <a:r>
                <a:rPr lang="en-US"/>
                <a:t>=500 m</a:t>
              </a:r>
            </a:p>
          </p:txBody>
        </p:sp>
        <p:sp>
          <p:nvSpPr>
            <p:cNvPr id="26641" name="Text Box 14"/>
            <p:cNvSpPr txBox="1">
              <a:spLocks noChangeArrowheads="1"/>
            </p:cNvSpPr>
            <p:nvPr/>
          </p:nvSpPr>
          <p:spPr bwMode="auto">
            <a:xfrm>
              <a:off x="4775" y="2649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Z</a:t>
              </a:r>
              <a:r>
                <a:rPr lang="en-US" baseline="-25000"/>
                <a:t>2</a:t>
              </a:r>
              <a:r>
                <a:rPr lang="en-US"/>
                <a:t>=1000 m</a:t>
              </a:r>
            </a:p>
          </p:txBody>
        </p:sp>
      </p:grpSp>
      <p:graphicFrame>
        <p:nvGraphicFramePr>
          <p:cNvPr id="26626" name="Object 6"/>
          <p:cNvGraphicFramePr>
            <a:graphicFrameLocks noChangeAspect="1"/>
          </p:cNvGraphicFramePr>
          <p:nvPr/>
        </p:nvGraphicFramePr>
        <p:xfrm>
          <a:off x="5624513" y="2244725"/>
          <a:ext cx="17002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1" name="Equation" r:id="rId12" imgW="901440" imgH="228600" progId="Equation.3">
                  <p:embed/>
                </p:oleObj>
              </mc:Choice>
              <mc:Fallback>
                <p:oleObj name="Equation" r:id="rId12" imgW="90144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4513" y="2244725"/>
                        <a:ext cx="170021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7"/>
          <p:cNvGraphicFramePr>
            <a:graphicFrameLocks noChangeAspect="1"/>
          </p:cNvGraphicFramePr>
          <p:nvPr/>
        </p:nvGraphicFramePr>
        <p:xfrm>
          <a:off x="3162300" y="3775075"/>
          <a:ext cx="21717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2" name="Equation" r:id="rId14" imgW="1054080" imgH="241200" progId="Equation.3">
                  <p:embed/>
                </p:oleObj>
              </mc:Choice>
              <mc:Fallback>
                <p:oleObj name="Equation" r:id="rId14" imgW="105408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3775075"/>
                        <a:ext cx="2171700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8"/>
          <p:cNvGraphicFramePr>
            <a:graphicFrameLocks noChangeAspect="1"/>
          </p:cNvGraphicFramePr>
          <p:nvPr/>
        </p:nvGraphicFramePr>
        <p:xfrm>
          <a:off x="5449888" y="3810000"/>
          <a:ext cx="20589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3" name="Equation" r:id="rId16" imgW="1091880" imgH="228600" progId="Equation.3">
                  <p:embed/>
                </p:oleObj>
              </mc:Choice>
              <mc:Fallback>
                <p:oleObj name="Equation" r:id="rId16" imgW="109188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888" y="3810000"/>
                        <a:ext cx="205898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9"/>
          <p:cNvGraphicFramePr>
            <a:graphicFrameLocks noChangeAspect="1"/>
          </p:cNvGraphicFramePr>
          <p:nvPr/>
        </p:nvGraphicFramePr>
        <p:xfrm>
          <a:off x="3159125" y="5246688"/>
          <a:ext cx="21717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4" name="Equation" r:id="rId18" imgW="1054080" imgH="241200" progId="Equation.3">
                  <p:embed/>
                </p:oleObj>
              </mc:Choice>
              <mc:Fallback>
                <p:oleObj name="Equation" r:id="rId18" imgW="105408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5246688"/>
                        <a:ext cx="2171700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10"/>
          <p:cNvGraphicFramePr>
            <a:graphicFrameLocks noChangeAspect="1"/>
          </p:cNvGraphicFramePr>
          <p:nvPr/>
        </p:nvGraphicFramePr>
        <p:xfrm>
          <a:off x="5529263" y="5283200"/>
          <a:ext cx="19161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5" name="Equation" r:id="rId20" imgW="1015920" imgH="228600" progId="Equation.3">
                  <p:embed/>
                </p:oleObj>
              </mc:Choice>
              <mc:Fallback>
                <p:oleObj name="Equation" r:id="rId20" imgW="101592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3" y="5283200"/>
                        <a:ext cx="191611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76200" y="304800"/>
            <a:ext cx="1524000" cy="900113"/>
            <a:chOff x="336" y="432"/>
            <a:chExt cx="960" cy="567"/>
          </a:xfrm>
        </p:grpSpPr>
        <p:sp>
          <p:nvSpPr>
            <p:cNvPr id="27659" name="Line 26"/>
            <p:cNvSpPr>
              <a:spLocks noChangeShapeType="1"/>
            </p:cNvSpPr>
            <p:nvPr/>
          </p:nvSpPr>
          <p:spPr bwMode="auto">
            <a:xfrm>
              <a:off x="576" y="52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Line 27"/>
            <p:cNvSpPr>
              <a:spLocks noChangeShapeType="1"/>
            </p:cNvSpPr>
            <p:nvPr/>
          </p:nvSpPr>
          <p:spPr bwMode="auto">
            <a:xfrm>
              <a:off x="576" y="52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Text Box 28"/>
            <p:cNvSpPr txBox="1">
              <a:spLocks noChangeArrowheads="1"/>
            </p:cNvSpPr>
            <p:nvPr/>
          </p:nvSpPr>
          <p:spPr bwMode="auto">
            <a:xfrm>
              <a:off x="1056" y="43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i="1">
                  <a:cs typeface="Arial" charset="0"/>
                </a:rPr>
                <a:t>θ</a:t>
              </a:r>
            </a:p>
          </p:txBody>
        </p:sp>
        <p:sp>
          <p:nvSpPr>
            <p:cNvPr id="27662" name="Text Box 29"/>
            <p:cNvSpPr txBox="1">
              <a:spLocks noChangeArrowheads="1"/>
            </p:cNvSpPr>
            <p:nvPr/>
          </p:nvSpPr>
          <p:spPr bwMode="auto">
            <a:xfrm>
              <a:off x="336" y="768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z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572000" y="304800"/>
            <a:ext cx="1524000" cy="900113"/>
            <a:chOff x="336" y="432"/>
            <a:chExt cx="960" cy="567"/>
          </a:xfrm>
        </p:grpSpPr>
        <p:sp>
          <p:nvSpPr>
            <p:cNvPr id="27655" name="Line 26"/>
            <p:cNvSpPr>
              <a:spLocks noChangeShapeType="1"/>
            </p:cNvSpPr>
            <p:nvPr/>
          </p:nvSpPr>
          <p:spPr bwMode="auto">
            <a:xfrm>
              <a:off x="576" y="52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Line 27"/>
            <p:cNvSpPr>
              <a:spLocks noChangeShapeType="1"/>
            </p:cNvSpPr>
            <p:nvPr/>
          </p:nvSpPr>
          <p:spPr bwMode="auto">
            <a:xfrm>
              <a:off x="576" y="52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Text Box 28"/>
            <p:cNvSpPr txBox="1">
              <a:spLocks noChangeArrowheads="1"/>
            </p:cNvSpPr>
            <p:nvPr/>
          </p:nvSpPr>
          <p:spPr bwMode="auto">
            <a:xfrm>
              <a:off x="1056" y="43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i="1">
                  <a:cs typeface="Arial" charset="0"/>
                </a:rPr>
                <a:t>θ</a:t>
              </a:r>
            </a:p>
          </p:txBody>
        </p:sp>
        <p:sp>
          <p:nvSpPr>
            <p:cNvPr id="27658" name="Text Box 29"/>
            <p:cNvSpPr txBox="1">
              <a:spLocks noChangeArrowheads="1"/>
            </p:cNvSpPr>
            <p:nvPr/>
          </p:nvSpPr>
          <p:spPr bwMode="auto">
            <a:xfrm>
              <a:off x="336" y="768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z</a:t>
              </a:r>
            </a:p>
          </p:txBody>
        </p:sp>
      </p:grp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905000" y="6019800"/>
          <a:ext cx="9144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Equation" r:id="rId4" imgW="533160" imgH="203040" progId="Equation.3">
                  <p:embed/>
                </p:oleObj>
              </mc:Choice>
              <mc:Fallback>
                <p:oleObj name="Equation" r:id="rId4" imgW="53316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019800"/>
                        <a:ext cx="914400" cy="347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5756275" y="6019800"/>
          <a:ext cx="24733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Equation" r:id="rId6" imgW="1384200" imgH="203040" progId="Equation.3">
                  <p:embed/>
                </p:oleObj>
              </mc:Choice>
              <mc:Fallback>
                <p:oleObj name="Equation" r:id="rId6" imgW="138420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275" y="6019800"/>
                        <a:ext cx="2473325" cy="363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04950"/>
            <a:ext cx="3619500" cy="421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7300" y="1468438"/>
            <a:ext cx="3619500" cy="427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80" name="TextBox 7"/>
          <p:cNvSpPr txBox="1">
            <a:spLocks noChangeArrowheads="1"/>
          </p:cNvSpPr>
          <p:nvPr/>
        </p:nvSpPr>
        <p:spPr bwMode="auto">
          <a:xfrm>
            <a:off x="1981200" y="58674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Dz </a:t>
            </a:r>
          </a:p>
        </p:txBody>
      </p:sp>
      <p:sp>
        <p:nvSpPr>
          <p:cNvPr id="28681" name="TextBox 8"/>
          <p:cNvSpPr txBox="1">
            <a:spLocks noChangeArrowheads="1"/>
          </p:cNvSpPr>
          <p:nvPr/>
        </p:nvSpPr>
        <p:spPr bwMode="auto">
          <a:xfrm>
            <a:off x="6248400" y="58674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HOIS of Dz (ISS)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600200" y="914400"/>
          <a:ext cx="11763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0" name="Equation" r:id="rId5" imgW="685800" imgH="177480" progId="Equation.3">
                  <p:embed/>
                </p:oleObj>
              </mc:Choice>
              <mc:Fallback>
                <p:oleObj name="Equation" r:id="rId5" imgW="68580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914400"/>
                        <a:ext cx="1176338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6291263" y="914400"/>
          <a:ext cx="11763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1" name="Equation" r:id="rId7" imgW="685800" imgH="177480" progId="Equation.3">
                  <p:embed/>
                </p:oleObj>
              </mc:Choice>
              <mc:Fallback>
                <p:oleObj name="Equation" r:id="rId7" imgW="685800" imgH="177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1263" y="914400"/>
                        <a:ext cx="117633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1593850" y="5929313"/>
          <a:ext cx="107315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2" name="Equation" r:id="rId8" imgW="622080" imgH="419040" progId="Equation.3">
                  <p:embed/>
                </p:oleObj>
              </mc:Choice>
              <mc:Fallback>
                <p:oleObj name="Equation" r:id="rId8" imgW="62208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5929313"/>
                        <a:ext cx="1073150" cy="700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5427663" y="5919788"/>
          <a:ext cx="257333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3" name="Equation" r:id="rId10" imgW="1473120" imgH="419040" progId="Equation.3">
                  <p:embed/>
                </p:oleObj>
              </mc:Choice>
              <mc:Fallback>
                <p:oleObj name="Equation" r:id="rId10" imgW="147312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663" y="5919788"/>
                        <a:ext cx="2573337" cy="709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ng-slides1_v3_VIb_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115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5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6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1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5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6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xample4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44500" y="1295400"/>
            <a:ext cx="8318500" cy="4367213"/>
          </a:xfrm>
        </p:spPr>
      </p:pic>
      <p:pic>
        <p:nvPicPr>
          <p:cNvPr id="2" name="example4.wmv">
            <a:hlinkClick r:id="" action="ppaction://media"/>
          </p:cNvPr>
          <p:cNvPicPr>
            <a:picLocks noChangeAspect="1"/>
          </p:cNvPicPr>
          <p:nvPr>
            <a:videoFile r:link="rId3"/>
            <p:extLst/>
          </p:nvPr>
        </p:nvPicPr>
        <p:blipFill>
          <a:blip r:embed="rId6" cstate="print"/>
          <a:stretch>
            <a:fillRect/>
          </a:stretch>
        </p:blipFill>
        <p:spPr>
          <a:xfrm>
            <a:off x="0" y="1028700"/>
            <a:ext cx="9144000" cy="4800600"/>
          </a:xfrm>
          <a:prstGeom prst="rect">
            <a:avLst/>
          </a:prstGeom>
        </p:spPr>
      </p:pic>
      <p:pic>
        <p:nvPicPr>
          <p:cNvPr id="3" name="example4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0" y="1066800"/>
            <a:ext cx="9144000" cy="4800600"/>
          </a:xfrm>
          <a:prstGeom prst="rect">
            <a:avLst/>
          </a:prstGeom>
        </p:spPr>
      </p:pic>
      <p:pic>
        <p:nvPicPr>
          <p:cNvPr id="5" name="example4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0" y="1028700"/>
            <a:ext cx="9144000" cy="4800600"/>
          </a:xfrm>
          <a:prstGeom prst="rect">
            <a:avLst/>
          </a:prstGeom>
        </p:spPr>
      </p:pic>
      <p:pic>
        <p:nvPicPr>
          <p:cNvPr id="6" name="example4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1028700"/>
            <a:ext cx="9144000" cy="4800600"/>
          </a:xfrm>
          <a:prstGeom prst="rect">
            <a:avLst/>
          </a:prstGeom>
        </p:spPr>
      </p:pic>
      <p:pic>
        <p:nvPicPr>
          <p:cNvPr id="7" name="example4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102870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1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3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21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3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2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ng-slides1_v3_VIb_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1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1752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 smtClean="0">
                <a:solidFill>
                  <a:prstClr val="black"/>
                </a:solidFill>
              </a:rPr>
              <a:t>Arthur </a:t>
            </a:r>
            <a:r>
              <a:rPr lang="en-US" altLang="zh-CN" sz="2400" dirty="0">
                <a:solidFill>
                  <a:prstClr val="black"/>
                </a:solidFill>
              </a:rPr>
              <a:t>B. </a:t>
            </a:r>
            <a:r>
              <a:rPr lang="en-US" altLang="zh-CN" sz="2400" dirty="0" err="1">
                <a:solidFill>
                  <a:prstClr val="black"/>
                </a:solidFill>
              </a:rPr>
              <a:t>Weglein</a:t>
            </a:r>
            <a:endParaRPr lang="en-US" altLang="zh-CN" sz="2400" dirty="0">
              <a:solidFill>
                <a:prstClr val="black"/>
              </a:solidFill>
            </a:endParaRPr>
          </a:p>
        </p:txBody>
      </p:sp>
      <p:sp>
        <p:nvSpPr>
          <p:cNvPr id="146435" name="Rectangle 4"/>
          <p:cNvSpPr>
            <a:spLocks noChangeArrowheads="1"/>
          </p:cNvSpPr>
          <p:nvPr/>
        </p:nvSpPr>
        <p:spPr bwMode="auto">
          <a:xfrm>
            <a:off x="0" y="1447800"/>
            <a:ext cx="9144000" cy="2308324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000" dirty="0" smtClean="0">
                <a:solidFill>
                  <a:prstClr val="black"/>
                </a:solidFill>
              </a:rPr>
              <a:t>II. Kristin data ISS imaging: viability</a:t>
            </a:r>
            <a:endParaRPr lang="en-US" altLang="zh-CN" sz="3000" dirty="0">
              <a:solidFill>
                <a:srgbClr val="0000CC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146441" name="Rectangle 7"/>
          <p:cNvSpPr>
            <a:spLocks noChangeArrowheads="1"/>
          </p:cNvSpPr>
          <p:nvPr/>
        </p:nvSpPr>
        <p:spPr bwMode="auto">
          <a:xfrm>
            <a:off x="2590800" y="5715000"/>
            <a:ext cx="350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2400" dirty="0">
                <a:solidFill>
                  <a:prstClr val="black"/>
                </a:solidFill>
              </a:rPr>
              <a:t>May </a:t>
            </a:r>
            <a:r>
              <a:rPr lang="en-US" altLang="zh-CN" sz="2400" dirty="0" smtClean="0">
                <a:solidFill>
                  <a:prstClr val="black"/>
                </a:solidFill>
              </a:rPr>
              <a:t>27-30, 2014</a:t>
            </a:r>
          </a:p>
          <a:p>
            <a:pPr algn="ctr"/>
            <a:r>
              <a:rPr lang="en-US" altLang="zh-CN" sz="2400" dirty="0" smtClean="0">
                <a:solidFill>
                  <a:prstClr val="black"/>
                </a:solidFill>
              </a:rPr>
              <a:t>Austin, TX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pic>
        <p:nvPicPr>
          <p:cNvPr id="49154" name="Picture 2" descr="http://i1209.photobucket.com/albums/cc382/illwauk/houston_u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r="52829" b="50000"/>
          <a:stretch/>
        </p:blipFill>
        <p:spPr bwMode="auto">
          <a:xfrm>
            <a:off x="7696199" y="76200"/>
            <a:ext cx="12423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M-OSR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2400"/>
            <a:ext cx="42195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0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Criteria for ISS imaging to be effective in directly predicting the depth without a velocity model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685800" y="0"/>
            <a:ext cx="0" cy="68580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524000"/>
            <a:ext cx="7467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  Adequate capture/inclusion of ISS imaging terms for 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    the difference between actual and reference properties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    and the duration of that difference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  Data regularization for seismic band width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  A model type match between the ISS imaging algorithm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    and the earth that generated the data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685800" y="0"/>
            <a:ext cx="0" cy="68580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323981"/>
            <a:ext cx="8610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2. The Kristin data results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506" name="Picture 2"/>
          <p:cNvPicPr>
            <a:picLocks noChangeAspect="1" noChangeArrowheads="1"/>
          </p:cNvPicPr>
          <p:nvPr/>
        </p:nvPicPr>
        <p:blipFill>
          <a:blip r:embed="rId3" cstate="print"/>
          <a:srcRect l="16793" t="1864" r="19592" b="3728"/>
          <a:stretch>
            <a:fillRect/>
          </a:stretch>
        </p:blipFill>
        <p:spPr bwMode="auto">
          <a:xfrm>
            <a:off x="2118155" y="685800"/>
            <a:ext cx="5197045" cy="594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762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cs typeface="+mj-cs"/>
              </a:rPr>
              <a:t>Kristin data ISS depth imaging result</a:t>
            </a:r>
            <a:endParaRPr lang="en-US" altLang="zh-CN" sz="2800" b="1" dirty="0">
              <a:solidFill>
                <a:srgbClr val="0070C0"/>
              </a:solidFill>
              <a:cs typeface="+mj-cs"/>
            </a:endParaRPr>
          </a:p>
        </p:txBody>
      </p:sp>
      <p:graphicFrame>
        <p:nvGraphicFramePr>
          <p:cNvPr id="661507" name="Object 3"/>
          <p:cNvGraphicFramePr>
            <a:graphicFrameLocks noChangeAspect="1"/>
          </p:cNvGraphicFramePr>
          <p:nvPr/>
        </p:nvGraphicFramePr>
        <p:xfrm>
          <a:off x="1925719" y="6324600"/>
          <a:ext cx="2667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2" name="Equation" r:id="rId4" imgW="1422400" imgH="203200" progId="Equation.3">
                  <p:embed/>
                </p:oleObj>
              </mc:Choice>
              <mc:Fallback>
                <p:oleObj name="Equation" r:id="rId4" imgW="1422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719" y="6324600"/>
                        <a:ext cx="2667000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1508" name="Object 4"/>
          <p:cNvGraphicFramePr>
            <a:graphicFrameLocks noChangeAspect="1"/>
          </p:cNvGraphicFramePr>
          <p:nvPr/>
        </p:nvGraphicFramePr>
        <p:xfrm>
          <a:off x="5278519" y="6324600"/>
          <a:ext cx="1473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3" name="Equation" r:id="rId6" imgW="787058" imgH="203112" progId="Equation.3">
                  <p:embed/>
                </p:oleObj>
              </mc:Choice>
              <mc:Fallback>
                <p:oleObj name="Equation" r:id="rId6" imgW="78705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519" y="6324600"/>
                        <a:ext cx="1473200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922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762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cs typeface="+mj-cs"/>
              </a:rPr>
              <a:t>Kristin data ISS depth imaging result</a:t>
            </a:r>
            <a:endParaRPr lang="en-US" altLang="zh-CN" sz="2800" b="1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11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290" y="731520"/>
            <a:ext cx="2109710" cy="56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3986290" y="6400800"/>
          <a:ext cx="793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7" name="Equation" r:id="rId4" imgW="444114" imgH="215713" progId="Equation.3">
                  <p:embed/>
                </p:oleObj>
              </mc:Choice>
              <mc:Fallback>
                <p:oleObj name="Equation" r:id="rId4" imgW="44411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290" y="6400800"/>
                        <a:ext cx="7937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Brace 12"/>
          <p:cNvSpPr/>
          <p:nvPr/>
        </p:nvSpPr>
        <p:spPr>
          <a:xfrm>
            <a:off x="5031316" y="3668486"/>
            <a:ext cx="152400" cy="228600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Left Brace 13"/>
          <p:cNvSpPr/>
          <p:nvPr/>
        </p:nvSpPr>
        <p:spPr>
          <a:xfrm>
            <a:off x="3602242" y="3668486"/>
            <a:ext cx="155448" cy="228600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685800" y="0"/>
            <a:ext cx="0" cy="68580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7292" y="1760220"/>
            <a:ext cx="6727508" cy="304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95400" y="514486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This figure summarizes the results of the initial ISS depth imaging tests on the very shallow, near ocean bottom section of the Kristin data.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Salt model</a:t>
            </a:r>
          </a:p>
        </p:txBody>
      </p:sp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6705600" y="6183313"/>
            <a:ext cx="220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F. Liu et. al. (2006)</a:t>
            </a:r>
            <a:endParaRPr lang="zh-CN" altLang="en-US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8575"/>
            <a:ext cx="91440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6"/>
          <p:cNvSpPr txBox="1">
            <a:spLocks noChangeArrowheads="1"/>
          </p:cNvSpPr>
          <p:nvPr/>
        </p:nvSpPr>
        <p:spPr bwMode="auto">
          <a:xfrm>
            <a:off x="2971800" y="40497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3570 m/s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3657600" y="251460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1500 m/s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4822" name="TextBox 8"/>
          <p:cNvSpPr txBox="1">
            <a:spLocks noChangeArrowheads="1"/>
          </p:cNvSpPr>
          <p:nvPr/>
        </p:nvSpPr>
        <p:spPr bwMode="auto">
          <a:xfrm>
            <a:off x="1447800" y="32877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2329 m/s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4823" name="TextBox 9"/>
          <p:cNvSpPr txBox="1">
            <a:spLocks noChangeArrowheads="1"/>
          </p:cNvSpPr>
          <p:nvPr/>
        </p:nvSpPr>
        <p:spPr bwMode="auto">
          <a:xfrm>
            <a:off x="3962400" y="4583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3855 m/s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4824" name="TextBox 10"/>
          <p:cNvSpPr txBox="1">
            <a:spLocks noChangeArrowheads="1"/>
          </p:cNvSpPr>
          <p:nvPr/>
        </p:nvSpPr>
        <p:spPr bwMode="auto">
          <a:xfrm>
            <a:off x="5334000" y="51165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4170 m/s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4825" name="TextBox 11"/>
          <p:cNvSpPr txBox="1">
            <a:spLocks noChangeArrowheads="1"/>
          </p:cNvSpPr>
          <p:nvPr/>
        </p:nvSpPr>
        <p:spPr bwMode="auto">
          <a:xfrm>
            <a:off x="4495800" y="3440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4600 m/s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4826" name="TextBox 12"/>
          <p:cNvSpPr txBox="1">
            <a:spLocks noChangeArrowheads="1"/>
          </p:cNvSpPr>
          <p:nvPr/>
        </p:nvSpPr>
        <p:spPr bwMode="auto">
          <a:xfrm>
            <a:off x="2057400" y="36687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2464 m/s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685800" y="0"/>
            <a:ext cx="0" cy="68580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Summary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209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Kristin data result demonstrates the viability of ISS depth imaging of filed data.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5781" name="Line 10"/>
            <p:cNvSpPr>
              <a:spLocks noChangeShapeType="1"/>
            </p:cNvSpPr>
            <p:nvPr/>
          </p:nvSpPr>
          <p:spPr bwMode="auto">
            <a:xfrm>
              <a:off x="0" y="768"/>
              <a:ext cx="5760" cy="0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782" name="Line 11"/>
            <p:cNvSpPr>
              <a:spLocks noChangeShapeType="1"/>
            </p:cNvSpPr>
            <p:nvPr/>
          </p:nvSpPr>
          <p:spPr bwMode="auto">
            <a:xfrm flipV="1">
              <a:off x="432" y="0"/>
              <a:ext cx="0" cy="432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5779" name="Content Placeholder 14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>
                <a:ea typeface="宋体" pitchFamily="2" charset="-122"/>
                <a:cs typeface="Times New Roman" pitchFamily="18" charset="0"/>
              </a:rPr>
              <a:t>The idea is to extend the inverse scattering (coherent noise) multiple removal capability to the extraction of information from signal;</a:t>
            </a:r>
          </a:p>
          <a:p>
            <a:endParaRPr lang="en-US" altLang="zh-CN" sz="2800" dirty="0" smtClean="0"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dirty="0" smtClean="0">
                <a:ea typeface="宋体" pitchFamily="2" charset="-122"/>
                <a:cs typeface="Times New Roman" pitchFamily="18" charset="0"/>
              </a:rPr>
              <a:t>Just as top and base salt primaries are combined to remove internal multiples within salt, those two primaries can be used to depth image the base salt primary – both without subsurface information.</a:t>
            </a:r>
            <a:endParaRPr lang="zh-CN" altLang="en-US" sz="2800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5780" name="Title 13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zh-CN" sz="4000" b="1" dirty="0">
                <a:solidFill>
                  <a:srgbClr val="0000FF"/>
                </a:solidFill>
                <a:cs typeface="+mj-cs"/>
              </a:rPr>
              <a:t>Plan</a:t>
            </a:r>
            <a:endParaRPr lang="zh-CN" altLang="en-US" sz="4000" b="1" dirty="0">
              <a:solidFill>
                <a:srgbClr val="0000FF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1329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528638" y="3397250"/>
            <a:ext cx="6950075" cy="3232150"/>
          </a:xfrm>
          <a:prstGeom prst="rect">
            <a:avLst/>
          </a:prstGeom>
          <a:gradFill rotWithShape="1">
            <a:gsLst>
              <a:gs pos="0">
                <a:srgbClr val="3D5337"/>
              </a:gs>
              <a:gs pos="100000">
                <a:srgbClr val="1C2619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528638" y="2368550"/>
            <a:ext cx="6950075" cy="1036638"/>
          </a:xfrm>
          <a:prstGeom prst="rect">
            <a:avLst/>
          </a:prstGeom>
          <a:gradFill rotWithShape="1">
            <a:gsLst>
              <a:gs pos="0">
                <a:srgbClr val="7B69FF"/>
              </a:gs>
              <a:gs pos="100000">
                <a:srgbClr val="393176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184150" y="41275"/>
            <a:ext cx="857408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Multiple removal</a:t>
            </a:r>
          </a:p>
          <a:p>
            <a:pPr algn="ctr">
              <a:defRPr/>
            </a:pPr>
            <a:endParaRPr lang="en-US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en-US" sz="28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…based on non-linear multiplication of events</a:t>
            </a:r>
          </a:p>
        </p:txBody>
      </p:sp>
      <p:sp>
        <p:nvSpPr>
          <p:cNvPr id="195589" name="Freeform 5"/>
          <p:cNvSpPr>
            <a:spLocks/>
          </p:cNvSpPr>
          <p:nvPr/>
        </p:nvSpPr>
        <p:spPr bwMode="auto">
          <a:xfrm>
            <a:off x="1341438" y="4013200"/>
            <a:ext cx="4922837" cy="1431925"/>
          </a:xfrm>
          <a:custGeom>
            <a:avLst/>
            <a:gdLst/>
            <a:ahLst/>
            <a:cxnLst>
              <a:cxn ang="0">
                <a:pos x="273" y="211"/>
              </a:cxn>
              <a:cxn ang="0">
                <a:pos x="311" y="186"/>
              </a:cxn>
              <a:cxn ang="0">
                <a:pos x="445" y="192"/>
              </a:cxn>
              <a:cxn ang="0">
                <a:pos x="631" y="186"/>
              </a:cxn>
              <a:cxn ang="0">
                <a:pos x="708" y="134"/>
              </a:cxn>
              <a:cxn ang="0">
                <a:pos x="881" y="230"/>
              </a:cxn>
              <a:cxn ang="0">
                <a:pos x="996" y="250"/>
              </a:cxn>
              <a:cxn ang="0">
                <a:pos x="1277" y="13"/>
              </a:cxn>
              <a:cxn ang="0">
                <a:pos x="1418" y="83"/>
              </a:cxn>
              <a:cxn ang="0">
                <a:pos x="1508" y="179"/>
              </a:cxn>
              <a:cxn ang="0">
                <a:pos x="1636" y="160"/>
              </a:cxn>
              <a:cxn ang="0">
                <a:pos x="1725" y="83"/>
              </a:cxn>
              <a:cxn ang="0">
                <a:pos x="1802" y="102"/>
              </a:cxn>
              <a:cxn ang="0">
                <a:pos x="1969" y="141"/>
              </a:cxn>
              <a:cxn ang="0">
                <a:pos x="2199" y="32"/>
              </a:cxn>
              <a:cxn ang="0">
                <a:pos x="2346" y="19"/>
              </a:cxn>
              <a:cxn ang="0">
                <a:pos x="2397" y="70"/>
              </a:cxn>
              <a:cxn ang="0">
                <a:pos x="2525" y="122"/>
              </a:cxn>
              <a:cxn ang="0">
                <a:pos x="2673" y="26"/>
              </a:cxn>
              <a:cxn ang="0">
                <a:pos x="2852" y="90"/>
              </a:cxn>
              <a:cxn ang="0">
                <a:pos x="2935" y="205"/>
              </a:cxn>
              <a:cxn ang="0">
                <a:pos x="2954" y="243"/>
              </a:cxn>
              <a:cxn ang="0">
                <a:pos x="2986" y="326"/>
              </a:cxn>
              <a:cxn ang="0">
                <a:pos x="3031" y="390"/>
              </a:cxn>
              <a:cxn ang="0">
                <a:pos x="3069" y="608"/>
              </a:cxn>
              <a:cxn ang="0">
                <a:pos x="2909" y="877"/>
              </a:cxn>
              <a:cxn ang="0">
                <a:pos x="2813" y="736"/>
              </a:cxn>
              <a:cxn ang="0">
                <a:pos x="2749" y="640"/>
              </a:cxn>
              <a:cxn ang="0">
                <a:pos x="2602" y="691"/>
              </a:cxn>
              <a:cxn ang="0">
                <a:pos x="2378" y="544"/>
              </a:cxn>
              <a:cxn ang="0">
                <a:pos x="2289" y="621"/>
              </a:cxn>
              <a:cxn ang="0">
                <a:pos x="2218" y="614"/>
              </a:cxn>
              <a:cxn ang="0">
                <a:pos x="2122" y="493"/>
              </a:cxn>
              <a:cxn ang="0">
                <a:pos x="2026" y="563"/>
              </a:cxn>
              <a:cxn ang="0">
                <a:pos x="1962" y="621"/>
              </a:cxn>
              <a:cxn ang="0">
                <a:pos x="1706" y="582"/>
              </a:cxn>
              <a:cxn ang="0">
                <a:pos x="1617" y="563"/>
              </a:cxn>
              <a:cxn ang="0">
                <a:pos x="1501" y="512"/>
              </a:cxn>
              <a:cxn ang="0">
                <a:pos x="1405" y="576"/>
              </a:cxn>
              <a:cxn ang="0">
                <a:pos x="1309" y="557"/>
              </a:cxn>
              <a:cxn ang="0">
                <a:pos x="1265" y="506"/>
              </a:cxn>
              <a:cxn ang="0">
                <a:pos x="1124" y="595"/>
              </a:cxn>
              <a:cxn ang="0">
                <a:pos x="970" y="525"/>
              </a:cxn>
              <a:cxn ang="0">
                <a:pos x="829" y="563"/>
              </a:cxn>
              <a:cxn ang="0">
                <a:pos x="708" y="557"/>
              </a:cxn>
              <a:cxn ang="0">
                <a:pos x="631" y="512"/>
              </a:cxn>
              <a:cxn ang="0">
                <a:pos x="535" y="538"/>
              </a:cxn>
              <a:cxn ang="0">
                <a:pos x="337" y="672"/>
              </a:cxn>
              <a:cxn ang="0">
                <a:pos x="4" y="557"/>
              </a:cxn>
              <a:cxn ang="0">
                <a:pos x="170" y="403"/>
              </a:cxn>
            </a:cxnLst>
            <a:rect l="0" t="0" r="r" b="b"/>
            <a:pathLst>
              <a:path w="3101" h="902">
                <a:moveTo>
                  <a:pt x="183" y="339"/>
                </a:moveTo>
                <a:cubicBezTo>
                  <a:pt x="193" y="254"/>
                  <a:pt x="202" y="258"/>
                  <a:pt x="273" y="211"/>
                </a:cubicBezTo>
                <a:cubicBezTo>
                  <a:pt x="279" y="207"/>
                  <a:pt x="286" y="202"/>
                  <a:pt x="292" y="198"/>
                </a:cubicBezTo>
                <a:cubicBezTo>
                  <a:pt x="298" y="194"/>
                  <a:pt x="305" y="190"/>
                  <a:pt x="311" y="186"/>
                </a:cubicBezTo>
                <a:cubicBezTo>
                  <a:pt x="317" y="182"/>
                  <a:pt x="330" y="173"/>
                  <a:pt x="330" y="173"/>
                </a:cubicBezTo>
                <a:cubicBezTo>
                  <a:pt x="386" y="177"/>
                  <a:pt x="401" y="178"/>
                  <a:pt x="445" y="192"/>
                </a:cubicBezTo>
                <a:cubicBezTo>
                  <a:pt x="465" y="205"/>
                  <a:pt x="484" y="211"/>
                  <a:pt x="503" y="224"/>
                </a:cubicBezTo>
                <a:cubicBezTo>
                  <a:pt x="633" y="216"/>
                  <a:pt x="573" y="237"/>
                  <a:pt x="631" y="186"/>
                </a:cubicBezTo>
                <a:cubicBezTo>
                  <a:pt x="640" y="178"/>
                  <a:pt x="675" y="156"/>
                  <a:pt x="689" y="147"/>
                </a:cubicBezTo>
                <a:cubicBezTo>
                  <a:pt x="695" y="143"/>
                  <a:pt x="708" y="134"/>
                  <a:pt x="708" y="134"/>
                </a:cubicBezTo>
                <a:cubicBezTo>
                  <a:pt x="742" y="143"/>
                  <a:pt x="777" y="149"/>
                  <a:pt x="810" y="160"/>
                </a:cubicBezTo>
                <a:cubicBezTo>
                  <a:pt x="843" y="171"/>
                  <a:pt x="858" y="207"/>
                  <a:pt x="881" y="230"/>
                </a:cubicBezTo>
                <a:cubicBezTo>
                  <a:pt x="898" y="247"/>
                  <a:pt x="923" y="251"/>
                  <a:pt x="945" y="256"/>
                </a:cubicBezTo>
                <a:cubicBezTo>
                  <a:pt x="962" y="254"/>
                  <a:pt x="980" y="256"/>
                  <a:pt x="996" y="250"/>
                </a:cubicBezTo>
                <a:cubicBezTo>
                  <a:pt x="1062" y="224"/>
                  <a:pt x="1094" y="147"/>
                  <a:pt x="1149" y="109"/>
                </a:cubicBezTo>
                <a:cubicBezTo>
                  <a:pt x="1178" y="66"/>
                  <a:pt x="1227" y="29"/>
                  <a:pt x="1277" y="13"/>
                </a:cubicBezTo>
                <a:cubicBezTo>
                  <a:pt x="1303" y="15"/>
                  <a:pt x="1329" y="14"/>
                  <a:pt x="1354" y="19"/>
                </a:cubicBezTo>
                <a:cubicBezTo>
                  <a:pt x="1382" y="24"/>
                  <a:pt x="1394" y="66"/>
                  <a:pt x="1418" y="83"/>
                </a:cubicBezTo>
                <a:cubicBezTo>
                  <a:pt x="1448" y="128"/>
                  <a:pt x="1431" y="114"/>
                  <a:pt x="1463" y="134"/>
                </a:cubicBezTo>
                <a:cubicBezTo>
                  <a:pt x="1493" y="179"/>
                  <a:pt x="1474" y="168"/>
                  <a:pt x="1508" y="179"/>
                </a:cubicBezTo>
                <a:cubicBezTo>
                  <a:pt x="1537" y="201"/>
                  <a:pt x="1543" y="208"/>
                  <a:pt x="1578" y="198"/>
                </a:cubicBezTo>
                <a:cubicBezTo>
                  <a:pt x="1598" y="178"/>
                  <a:pt x="1614" y="175"/>
                  <a:pt x="1636" y="160"/>
                </a:cubicBezTo>
                <a:cubicBezTo>
                  <a:pt x="1650" y="140"/>
                  <a:pt x="1668" y="124"/>
                  <a:pt x="1687" y="109"/>
                </a:cubicBezTo>
                <a:cubicBezTo>
                  <a:pt x="1699" y="99"/>
                  <a:pt x="1712" y="92"/>
                  <a:pt x="1725" y="83"/>
                </a:cubicBezTo>
                <a:cubicBezTo>
                  <a:pt x="1732" y="79"/>
                  <a:pt x="1745" y="70"/>
                  <a:pt x="1745" y="70"/>
                </a:cubicBezTo>
                <a:cubicBezTo>
                  <a:pt x="1788" y="100"/>
                  <a:pt x="1768" y="91"/>
                  <a:pt x="1802" y="102"/>
                </a:cubicBezTo>
                <a:cubicBezTo>
                  <a:pt x="1835" y="124"/>
                  <a:pt x="1859" y="154"/>
                  <a:pt x="1898" y="166"/>
                </a:cubicBezTo>
                <a:cubicBezTo>
                  <a:pt x="1927" y="161"/>
                  <a:pt x="1942" y="149"/>
                  <a:pt x="1969" y="141"/>
                </a:cubicBezTo>
                <a:cubicBezTo>
                  <a:pt x="2010" y="113"/>
                  <a:pt x="2042" y="92"/>
                  <a:pt x="2090" y="77"/>
                </a:cubicBezTo>
                <a:cubicBezTo>
                  <a:pt x="2124" y="54"/>
                  <a:pt x="2160" y="44"/>
                  <a:pt x="2199" y="32"/>
                </a:cubicBezTo>
                <a:cubicBezTo>
                  <a:pt x="2243" y="2"/>
                  <a:pt x="2222" y="10"/>
                  <a:pt x="2257" y="0"/>
                </a:cubicBezTo>
                <a:cubicBezTo>
                  <a:pt x="2289" y="4"/>
                  <a:pt x="2316" y="9"/>
                  <a:pt x="2346" y="19"/>
                </a:cubicBezTo>
                <a:cubicBezTo>
                  <a:pt x="2363" y="30"/>
                  <a:pt x="2371" y="35"/>
                  <a:pt x="2385" y="51"/>
                </a:cubicBezTo>
                <a:cubicBezTo>
                  <a:pt x="2390" y="57"/>
                  <a:pt x="2391" y="65"/>
                  <a:pt x="2397" y="70"/>
                </a:cubicBezTo>
                <a:cubicBezTo>
                  <a:pt x="2412" y="83"/>
                  <a:pt x="2442" y="96"/>
                  <a:pt x="2461" y="102"/>
                </a:cubicBezTo>
                <a:cubicBezTo>
                  <a:pt x="2507" y="133"/>
                  <a:pt x="2485" y="132"/>
                  <a:pt x="2525" y="122"/>
                </a:cubicBezTo>
                <a:cubicBezTo>
                  <a:pt x="2551" y="109"/>
                  <a:pt x="2568" y="96"/>
                  <a:pt x="2596" y="90"/>
                </a:cubicBezTo>
                <a:cubicBezTo>
                  <a:pt x="2615" y="60"/>
                  <a:pt x="2643" y="44"/>
                  <a:pt x="2673" y="26"/>
                </a:cubicBezTo>
                <a:cubicBezTo>
                  <a:pt x="2730" y="31"/>
                  <a:pt x="2762" y="39"/>
                  <a:pt x="2813" y="58"/>
                </a:cubicBezTo>
                <a:cubicBezTo>
                  <a:pt x="2825" y="70"/>
                  <a:pt x="2841" y="77"/>
                  <a:pt x="2852" y="90"/>
                </a:cubicBezTo>
                <a:cubicBezTo>
                  <a:pt x="2871" y="112"/>
                  <a:pt x="2891" y="143"/>
                  <a:pt x="2909" y="166"/>
                </a:cubicBezTo>
                <a:cubicBezTo>
                  <a:pt x="2919" y="178"/>
                  <a:pt x="2926" y="192"/>
                  <a:pt x="2935" y="205"/>
                </a:cubicBezTo>
                <a:cubicBezTo>
                  <a:pt x="2939" y="211"/>
                  <a:pt x="2948" y="224"/>
                  <a:pt x="2948" y="224"/>
                </a:cubicBezTo>
                <a:cubicBezTo>
                  <a:pt x="2950" y="230"/>
                  <a:pt x="2951" y="237"/>
                  <a:pt x="2954" y="243"/>
                </a:cubicBezTo>
                <a:cubicBezTo>
                  <a:pt x="2957" y="250"/>
                  <a:pt x="2964" y="255"/>
                  <a:pt x="2967" y="262"/>
                </a:cubicBezTo>
                <a:cubicBezTo>
                  <a:pt x="2975" y="281"/>
                  <a:pt x="2975" y="307"/>
                  <a:pt x="2986" y="326"/>
                </a:cubicBezTo>
                <a:cubicBezTo>
                  <a:pt x="2995" y="342"/>
                  <a:pt x="3007" y="356"/>
                  <a:pt x="3018" y="371"/>
                </a:cubicBezTo>
                <a:cubicBezTo>
                  <a:pt x="3022" y="377"/>
                  <a:pt x="3031" y="390"/>
                  <a:pt x="3031" y="390"/>
                </a:cubicBezTo>
                <a:cubicBezTo>
                  <a:pt x="3037" y="410"/>
                  <a:pt x="3044" y="429"/>
                  <a:pt x="3050" y="448"/>
                </a:cubicBezTo>
                <a:cubicBezTo>
                  <a:pt x="3057" y="505"/>
                  <a:pt x="3065" y="549"/>
                  <a:pt x="3069" y="608"/>
                </a:cubicBezTo>
                <a:cubicBezTo>
                  <a:pt x="3067" y="707"/>
                  <a:pt x="3101" y="818"/>
                  <a:pt x="3044" y="902"/>
                </a:cubicBezTo>
                <a:cubicBezTo>
                  <a:pt x="2911" y="894"/>
                  <a:pt x="2984" y="899"/>
                  <a:pt x="2909" y="877"/>
                </a:cubicBezTo>
                <a:cubicBezTo>
                  <a:pt x="2886" y="861"/>
                  <a:pt x="2888" y="848"/>
                  <a:pt x="2865" y="832"/>
                </a:cubicBezTo>
                <a:cubicBezTo>
                  <a:pt x="2853" y="800"/>
                  <a:pt x="2832" y="764"/>
                  <a:pt x="2813" y="736"/>
                </a:cubicBezTo>
                <a:cubicBezTo>
                  <a:pt x="2805" y="712"/>
                  <a:pt x="2789" y="699"/>
                  <a:pt x="2775" y="678"/>
                </a:cubicBezTo>
                <a:cubicBezTo>
                  <a:pt x="2768" y="654"/>
                  <a:pt x="2772" y="658"/>
                  <a:pt x="2749" y="640"/>
                </a:cubicBezTo>
                <a:cubicBezTo>
                  <a:pt x="2737" y="631"/>
                  <a:pt x="2711" y="614"/>
                  <a:pt x="2711" y="614"/>
                </a:cubicBezTo>
                <a:cubicBezTo>
                  <a:pt x="2660" y="625"/>
                  <a:pt x="2643" y="663"/>
                  <a:pt x="2602" y="691"/>
                </a:cubicBezTo>
                <a:cubicBezTo>
                  <a:pt x="2514" y="670"/>
                  <a:pt x="2502" y="560"/>
                  <a:pt x="2423" y="531"/>
                </a:cubicBezTo>
                <a:cubicBezTo>
                  <a:pt x="2408" y="536"/>
                  <a:pt x="2392" y="536"/>
                  <a:pt x="2378" y="544"/>
                </a:cubicBezTo>
                <a:cubicBezTo>
                  <a:pt x="2364" y="552"/>
                  <a:pt x="2354" y="567"/>
                  <a:pt x="2340" y="576"/>
                </a:cubicBezTo>
                <a:cubicBezTo>
                  <a:pt x="2319" y="607"/>
                  <a:pt x="2333" y="592"/>
                  <a:pt x="2289" y="621"/>
                </a:cubicBezTo>
                <a:cubicBezTo>
                  <a:pt x="2282" y="625"/>
                  <a:pt x="2269" y="634"/>
                  <a:pt x="2269" y="634"/>
                </a:cubicBezTo>
                <a:cubicBezTo>
                  <a:pt x="2250" y="630"/>
                  <a:pt x="2232" y="630"/>
                  <a:pt x="2218" y="614"/>
                </a:cubicBezTo>
                <a:cubicBezTo>
                  <a:pt x="2200" y="593"/>
                  <a:pt x="2177" y="534"/>
                  <a:pt x="2161" y="518"/>
                </a:cubicBezTo>
                <a:cubicBezTo>
                  <a:pt x="2150" y="507"/>
                  <a:pt x="2135" y="502"/>
                  <a:pt x="2122" y="493"/>
                </a:cubicBezTo>
                <a:cubicBezTo>
                  <a:pt x="2096" y="501"/>
                  <a:pt x="2076" y="518"/>
                  <a:pt x="2052" y="531"/>
                </a:cubicBezTo>
                <a:cubicBezTo>
                  <a:pt x="2033" y="582"/>
                  <a:pt x="2061" y="518"/>
                  <a:pt x="2026" y="563"/>
                </a:cubicBezTo>
                <a:cubicBezTo>
                  <a:pt x="2022" y="568"/>
                  <a:pt x="2024" y="577"/>
                  <a:pt x="2020" y="582"/>
                </a:cubicBezTo>
                <a:cubicBezTo>
                  <a:pt x="2007" y="598"/>
                  <a:pt x="1981" y="614"/>
                  <a:pt x="1962" y="621"/>
                </a:cubicBezTo>
                <a:cubicBezTo>
                  <a:pt x="1911" y="586"/>
                  <a:pt x="1870" y="531"/>
                  <a:pt x="1809" y="512"/>
                </a:cubicBezTo>
                <a:cubicBezTo>
                  <a:pt x="1767" y="525"/>
                  <a:pt x="1739" y="556"/>
                  <a:pt x="1706" y="582"/>
                </a:cubicBezTo>
                <a:cubicBezTo>
                  <a:pt x="1694" y="592"/>
                  <a:pt x="1668" y="608"/>
                  <a:pt x="1668" y="608"/>
                </a:cubicBezTo>
                <a:cubicBezTo>
                  <a:pt x="1643" y="600"/>
                  <a:pt x="1636" y="582"/>
                  <a:pt x="1617" y="563"/>
                </a:cubicBezTo>
                <a:cubicBezTo>
                  <a:pt x="1605" y="531"/>
                  <a:pt x="1587" y="512"/>
                  <a:pt x="1559" y="493"/>
                </a:cubicBezTo>
                <a:cubicBezTo>
                  <a:pt x="1528" y="499"/>
                  <a:pt x="1527" y="496"/>
                  <a:pt x="1501" y="512"/>
                </a:cubicBezTo>
                <a:cubicBezTo>
                  <a:pt x="1488" y="520"/>
                  <a:pt x="1463" y="538"/>
                  <a:pt x="1463" y="538"/>
                </a:cubicBezTo>
                <a:cubicBezTo>
                  <a:pt x="1447" y="562"/>
                  <a:pt x="1432" y="568"/>
                  <a:pt x="1405" y="576"/>
                </a:cubicBezTo>
                <a:cubicBezTo>
                  <a:pt x="1382" y="591"/>
                  <a:pt x="1374" y="597"/>
                  <a:pt x="1348" y="589"/>
                </a:cubicBezTo>
                <a:cubicBezTo>
                  <a:pt x="1336" y="577"/>
                  <a:pt x="1320" y="570"/>
                  <a:pt x="1309" y="557"/>
                </a:cubicBezTo>
                <a:cubicBezTo>
                  <a:pt x="1305" y="552"/>
                  <a:pt x="1307" y="544"/>
                  <a:pt x="1303" y="538"/>
                </a:cubicBezTo>
                <a:cubicBezTo>
                  <a:pt x="1292" y="521"/>
                  <a:pt x="1281" y="516"/>
                  <a:pt x="1265" y="506"/>
                </a:cubicBezTo>
                <a:cubicBezTo>
                  <a:pt x="1228" y="517"/>
                  <a:pt x="1260" y="504"/>
                  <a:pt x="1226" y="531"/>
                </a:cubicBezTo>
                <a:cubicBezTo>
                  <a:pt x="1195" y="556"/>
                  <a:pt x="1159" y="577"/>
                  <a:pt x="1124" y="595"/>
                </a:cubicBezTo>
                <a:cubicBezTo>
                  <a:pt x="1077" y="580"/>
                  <a:pt x="1043" y="554"/>
                  <a:pt x="1009" y="518"/>
                </a:cubicBezTo>
                <a:cubicBezTo>
                  <a:pt x="996" y="520"/>
                  <a:pt x="982" y="520"/>
                  <a:pt x="970" y="525"/>
                </a:cubicBezTo>
                <a:cubicBezTo>
                  <a:pt x="955" y="532"/>
                  <a:pt x="922" y="580"/>
                  <a:pt x="900" y="595"/>
                </a:cubicBezTo>
                <a:cubicBezTo>
                  <a:pt x="853" y="586"/>
                  <a:pt x="876" y="595"/>
                  <a:pt x="829" y="563"/>
                </a:cubicBezTo>
                <a:cubicBezTo>
                  <a:pt x="816" y="555"/>
                  <a:pt x="791" y="538"/>
                  <a:pt x="791" y="538"/>
                </a:cubicBezTo>
                <a:cubicBezTo>
                  <a:pt x="758" y="542"/>
                  <a:pt x="737" y="546"/>
                  <a:pt x="708" y="557"/>
                </a:cubicBezTo>
                <a:cubicBezTo>
                  <a:pt x="686" y="549"/>
                  <a:pt x="690" y="552"/>
                  <a:pt x="669" y="538"/>
                </a:cubicBezTo>
                <a:cubicBezTo>
                  <a:pt x="656" y="530"/>
                  <a:pt x="631" y="512"/>
                  <a:pt x="631" y="512"/>
                </a:cubicBezTo>
                <a:cubicBezTo>
                  <a:pt x="603" y="514"/>
                  <a:pt x="575" y="511"/>
                  <a:pt x="548" y="518"/>
                </a:cubicBezTo>
                <a:cubicBezTo>
                  <a:pt x="540" y="520"/>
                  <a:pt x="540" y="532"/>
                  <a:pt x="535" y="538"/>
                </a:cubicBezTo>
                <a:cubicBezTo>
                  <a:pt x="521" y="556"/>
                  <a:pt x="515" y="558"/>
                  <a:pt x="497" y="570"/>
                </a:cubicBezTo>
                <a:cubicBezTo>
                  <a:pt x="470" y="622"/>
                  <a:pt x="393" y="661"/>
                  <a:pt x="337" y="672"/>
                </a:cubicBezTo>
                <a:cubicBezTo>
                  <a:pt x="134" y="667"/>
                  <a:pt x="134" y="706"/>
                  <a:pt x="36" y="608"/>
                </a:cubicBezTo>
                <a:cubicBezTo>
                  <a:pt x="27" y="584"/>
                  <a:pt x="12" y="581"/>
                  <a:pt x="4" y="557"/>
                </a:cubicBezTo>
                <a:cubicBezTo>
                  <a:pt x="5" y="546"/>
                  <a:pt x="0" y="417"/>
                  <a:pt x="49" y="410"/>
                </a:cubicBezTo>
                <a:cubicBezTo>
                  <a:pt x="89" y="405"/>
                  <a:pt x="130" y="405"/>
                  <a:pt x="170" y="403"/>
                </a:cubicBezTo>
                <a:cubicBezTo>
                  <a:pt x="203" y="380"/>
                  <a:pt x="190" y="398"/>
                  <a:pt x="183" y="339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6806" name="Freeform 6"/>
          <p:cNvSpPr>
            <a:spLocks/>
          </p:cNvSpPr>
          <p:nvPr/>
        </p:nvSpPr>
        <p:spPr bwMode="auto">
          <a:xfrm>
            <a:off x="2921000" y="5384800"/>
            <a:ext cx="2073275" cy="884238"/>
          </a:xfrm>
          <a:custGeom>
            <a:avLst/>
            <a:gdLst>
              <a:gd name="T0" fmla="*/ 0 w 1306"/>
              <a:gd name="T1" fmla="*/ 2147483647 h 557"/>
              <a:gd name="T2" fmla="*/ 2147483647 w 1306"/>
              <a:gd name="T3" fmla="*/ 2147483647 h 557"/>
              <a:gd name="T4" fmla="*/ 2147483647 w 1306"/>
              <a:gd name="T5" fmla="*/ 2147483647 h 557"/>
              <a:gd name="T6" fmla="*/ 2147483647 w 1306"/>
              <a:gd name="T7" fmla="*/ 2147483647 h 557"/>
              <a:gd name="T8" fmla="*/ 2147483647 w 1306"/>
              <a:gd name="T9" fmla="*/ 2147483647 h 557"/>
              <a:gd name="T10" fmla="*/ 2147483647 w 1306"/>
              <a:gd name="T11" fmla="*/ 2147483647 h 557"/>
              <a:gd name="T12" fmla="*/ 2147483647 w 1306"/>
              <a:gd name="T13" fmla="*/ 0 h 557"/>
              <a:gd name="T14" fmla="*/ 2147483647 w 1306"/>
              <a:gd name="T15" fmla="*/ 2147483647 h 557"/>
              <a:gd name="T16" fmla="*/ 2147483647 w 1306"/>
              <a:gd name="T17" fmla="*/ 2147483647 h 557"/>
              <a:gd name="T18" fmla="*/ 2147483647 w 1306"/>
              <a:gd name="T19" fmla="*/ 2147483647 h 557"/>
              <a:gd name="T20" fmla="*/ 2147483647 w 1306"/>
              <a:gd name="T21" fmla="*/ 2147483647 h 557"/>
              <a:gd name="T22" fmla="*/ 2147483647 w 1306"/>
              <a:gd name="T23" fmla="*/ 2147483647 h 557"/>
              <a:gd name="T24" fmla="*/ 2147483647 w 1306"/>
              <a:gd name="T25" fmla="*/ 2147483647 h 557"/>
              <a:gd name="T26" fmla="*/ 2147483647 w 1306"/>
              <a:gd name="T27" fmla="*/ 2147483647 h 557"/>
              <a:gd name="T28" fmla="*/ 2147483647 w 1306"/>
              <a:gd name="T29" fmla="*/ 2147483647 h 557"/>
              <a:gd name="T30" fmla="*/ 2147483647 w 1306"/>
              <a:gd name="T31" fmla="*/ 2147483647 h 557"/>
              <a:gd name="T32" fmla="*/ 2147483647 w 1306"/>
              <a:gd name="T33" fmla="*/ 2147483647 h 557"/>
              <a:gd name="T34" fmla="*/ 2147483647 w 1306"/>
              <a:gd name="T35" fmla="*/ 2147483647 h 557"/>
              <a:gd name="T36" fmla="*/ 2147483647 w 1306"/>
              <a:gd name="T37" fmla="*/ 2147483647 h 557"/>
              <a:gd name="T38" fmla="*/ 2147483647 w 1306"/>
              <a:gd name="T39" fmla="*/ 2147483647 h 557"/>
              <a:gd name="T40" fmla="*/ 2147483647 w 1306"/>
              <a:gd name="T41" fmla="*/ 2147483647 h 557"/>
              <a:gd name="T42" fmla="*/ 2147483647 w 1306"/>
              <a:gd name="T43" fmla="*/ 2147483647 h 557"/>
              <a:gd name="T44" fmla="*/ 2147483647 w 1306"/>
              <a:gd name="T45" fmla="*/ 2147483647 h 557"/>
              <a:gd name="T46" fmla="*/ 2147483647 w 1306"/>
              <a:gd name="T47" fmla="*/ 2147483647 h 557"/>
              <a:gd name="T48" fmla="*/ 2147483647 w 1306"/>
              <a:gd name="T49" fmla="*/ 2147483647 h 557"/>
              <a:gd name="T50" fmla="*/ 2147483647 w 1306"/>
              <a:gd name="T51" fmla="*/ 2147483647 h 557"/>
              <a:gd name="T52" fmla="*/ 2147483647 w 1306"/>
              <a:gd name="T53" fmla="*/ 2147483647 h 557"/>
              <a:gd name="T54" fmla="*/ 2147483647 w 1306"/>
              <a:gd name="T55" fmla="*/ 2147483647 h 557"/>
              <a:gd name="T56" fmla="*/ 0 w 1306"/>
              <a:gd name="T57" fmla="*/ 2147483647 h 55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06"/>
              <a:gd name="T88" fmla="*/ 0 h 557"/>
              <a:gd name="T89" fmla="*/ 1306 w 1306"/>
              <a:gd name="T90" fmla="*/ 557 h 55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06" h="557">
                <a:moveTo>
                  <a:pt x="0" y="436"/>
                </a:moveTo>
                <a:cubicBezTo>
                  <a:pt x="10" y="384"/>
                  <a:pt x="36" y="349"/>
                  <a:pt x="64" y="308"/>
                </a:cubicBezTo>
                <a:cubicBezTo>
                  <a:pt x="114" y="235"/>
                  <a:pt x="130" y="186"/>
                  <a:pt x="205" y="135"/>
                </a:cubicBezTo>
                <a:cubicBezTo>
                  <a:pt x="221" y="111"/>
                  <a:pt x="232" y="109"/>
                  <a:pt x="256" y="96"/>
                </a:cubicBezTo>
                <a:cubicBezTo>
                  <a:pt x="283" y="81"/>
                  <a:pt x="305" y="66"/>
                  <a:pt x="333" y="52"/>
                </a:cubicBezTo>
                <a:cubicBezTo>
                  <a:pt x="353" y="42"/>
                  <a:pt x="376" y="40"/>
                  <a:pt x="397" y="32"/>
                </a:cubicBezTo>
                <a:cubicBezTo>
                  <a:pt x="425" y="22"/>
                  <a:pt x="452" y="10"/>
                  <a:pt x="480" y="0"/>
                </a:cubicBezTo>
                <a:cubicBezTo>
                  <a:pt x="591" y="2"/>
                  <a:pt x="702" y="3"/>
                  <a:pt x="813" y="7"/>
                </a:cubicBezTo>
                <a:cubicBezTo>
                  <a:pt x="864" y="9"/>
                  <a:pt x="916" y="36"/>
                  <a:pt x="960" y="58"/>
                </a:cubicBezTo>
                <a:cubicBezTo>
                  <a:pt x="992" y="74"/>
                  <a:pt x="1023" y="76"/>
                  <a:pt x="1050" y="103"/>
                </a:cubicBezTo>
                <a:cubicBezTo>
                  <a:pt x="1082" y="135"/>
                  <a:pt x="1108" y="156"/>
                  <a:pt x="1146" y="180"/>
                </a:cubicBezTo>
                <a:cubicBezTo>
                  <a:pt x="1176" y="200"/>
                  <a:pt x="1185" y="236"/>
                  <a:pt x="1216" y="256"/>
                </a:cubicBezTo>
                <a:cubicBezTo>
                  <a:pt x="1246" y="301"/>
                  <a:pt x="1234" y="282"/>
                  <a:pt x="1254" y="314"/>
                </a:cubicBezTo>
                <a:cubicBezTo>
                  <a:pt x="1265" y="332"/>
                  <a:pt x="1268" y="353"/>
                  <a:pt x="1280" y="372"/>
                </a:cubicBezTo>
                <a:cubicBezTo>
                  <a:pt x="1287" y="393"/>
                  <a:pt x="1298" y="408"/>
                  <a:pt x="1306" y="429"/>
                </a:cubicBezTo>
                <a:cubicBezTo>
                  <a:pt x="1294" y="538"/>
                  <a:pt x="1286" y="506"/>
                  <a:pt x="1158" y="500"/>
                </a:cubicBezTo>
                <a:cubicBezTo>
                  <a:pt x="1138" y="492"/>
                  <a:pt x="1121" y="476"/>
                  <a:pt x="1101" y="468"/>
                </a:cubicBezTo>
                <a:cubicBezTo>
                  <a:pt x="1059" y="453"/>
                  <a:pt x="1019" y="424"/>
                  <a:pt x="979" y="404"/>
                </a:cubicBezTo>
                <a:cubicBezTo>
                  <a:pt x="960" y="394"/>
                  <a:pt x="936" y="389"/>
                  <a:pt x="915" y="384"/>
                </a:cubicBezTo>
                <a:cubicBezTo>
                  <a:pt x="898" y="380"/>
                  <a:pt x="864" y="372"/>
                  <a:pt x="864" y="372"/>
                </a:cubicBezTo>
                <a:cubicBezTo>
                  <a:pt x="833" y="373"/>
                  <a:pt x="720" y="361"/>
                  <a:pt x="666" y="391"/>
                </a:cubicBezTo>
                <a:cubicBezTo>
                  <a:pt x="610" y="422"/>
                  <a:pt x="577" y="472"/>
                  <a:pt x="525" y="506"/>
                </a:cubicBezTo>
                <a:cubicBezTo>
                  <a:pt x="503" y="520"/>
                  <a:pt x="468" y="525"/>
                  <a:pt x="442" y="532"/>
                </a:cubicBezTo>
                <a:cubicBezTo>
                  <a:pt x="415" y="548"/>
                  <a:pt x="388" y="550"/>
                  <a:pt x="358" y="557"/>
                </a:cubicBezTo>
                <a:cubicBezTo>
                  <a:pt x="296" y="555"/>
                  <a:pt x="235" y="555"/>
                  <a:pt x="173" y="551"/>
                </a:cubicBezTo>
                <a:cubicBezTo>
                  <a:pt x="162" y="550"/>
                  <a:pt x="142" y="537"/>
                  <a:pt x="134" y="532"/>
                </a:cubicBezTo>
                <a:cubicBezTo>
                  <a:pt x="121" y="524"/>
                  <a:pt x="96" y="506"/>
                  <a:pt x="96" y="506"/>
                </a:cubicBezTo>
                <a:cubicBezTo>
                  <a:pt x="74" y="474"/>
                  <a:pt x="89" y="491"/>
                  <a:pt x="45" y="461"/>
                </a:cubicBezTo>
                <a:cubicBezTo>
                  <a:pt x="27" y="449"/>
                  <a:pt x="11" y="458"/>
                  <a:pt x="0" y="436"/>
                </a:cubicBez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7558088" y="2130425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FS</a:t>
            </a:r>
          </a:p>
        </p:txBody>
      </p:sp>
      <p:sp>
        <p:nvSpPr>
          <p:cNvPr id="195592" name="Text Box 8"/>
          <p:cNvSpPr txBox="1">
            <a:spLocks noChangeArrowheads="1"/>
          </p:cNvSpPr>
          <p:nvPr/>
        </p:nvSpPr>
        <p:spPr bwMode="auto">
          <a:xfrm>
            <a:off x="7602538" y="318611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WB</a:t>
            </a:r>
          </a:p>
        </p:txBody>
      </p:sp>
      <p:sp>
        <p:nvSpPr>
          <p:cNvPr id="195593" name="Text Box 9"/>
          <p:cNvSpPr txBox="1">
            <a:spLocks noChangeArrowheads="1"/>
          </p:cNvSpPr>
          <p:nvPr/>
        </p:nvSpPr>
        <p:spPr bwMode="auto">
          <a:xfrm>
            <a:off x="2147888" y="4394200"/>
            <a:ext cx="60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Salt</a:t>
            </a:r>
          </a:p>
        </p:txBody>
      </p:sp>
      <p:sp>
        <p:nvSpPr>
          <p:cNvPr id="195594" name="Text Box 10"/>
          <p:cNvSpPr txBox="1">
            <a:spLocks noChangeArrowheads="1"/>
          </p:cNvSpPr>
          <p:nvPr/>
        </p:nvSpPr>
        <p:spPr bwMode="auto">
          <a:xfrm>
            <a:off x="3416300" y="5543550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Target</a:t>
            </a:r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>
            <a:off x="1747838" y="2359025"/>
            <a:ext cx="731837" cy="185896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6812" name="Line 12"/>
          <p:cNvSpPr>
            <a:spLocks noChangeShapeType="1"/>
          </p:cNvSpPr>
          <p:nvPr/>
        </p:nvSpPr>
        <p:spPr bwMode="auto">
          <a:xfrm flipV="1">
            <a:off x="2479675" y="3394075"/>
            <a:ext cx="406400" cy="82391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6813" name="Line 13"/>
          <p:cNvSpPr>
            <a:spLocks noChangeShapeType="1"/>
          </p:cNvSpPr>
          <p:nvPr/>
        </p:nvSpPr>
        <p:spPr bwMode="auto">
          <a:xfrm>
            <a:off x="2886075" y="3394075"/>
            <a:ext cx="415925" cy="6508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 flipV="1">
            <a:off x="3302000" y="2359025"/>
            <a:ext cx="701675" cy="16859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>
            <a:off x="4581525" y="2368550"/>
            <a:ext cx="579438" cy="24590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6816" name="Line 16"/>
          <p:cNvSpPr>
            <a:spLocks noChangeShapeType="1"/>
          </p:cNvSpPr>
          <p:nvPr/>
        </p:nvSpPr>
        <p:spPr bwMode="auto">
          <a:xfrm flipV="1">
            <a:off x="5151438" y="4176713"/>
            <a:ext cx="274637" cy="6508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6817" name="Line 17"/>
          <p:cNvSpPr>
            <a:spLocks noChangeShapeType="1"/>
          </p:cNvSpPr>
          <p:nvPr/>
        </p:nvSpPr>
        <p:spPr bwMode="auto">
          <a:xfrm>
            <a:off x="5426075" y="4167188"/>
            <a:ext cx="304800" cy="8731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6818" name="Line 18"/>
          <p:cNvSpPr>
            <a:spLocks noChangeShapeType="1"/>
          </p:cNvSpPr>
          <p:nvPr/>
        </p:nvSpPr>
        <p:spPr bwMode="auto">
          <a:xfrm flipV="1">
            <a:off x="5740400" y="2359025"/>
            <a:ext cx="711200" cy="26812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6819" name="Line 19"/>
          <p:cNvSpPr>
            <a:spLocks noChangeShapeType="1"/>
          </p:cNvSpPr>
          <p:nvPr/>
        </p:nvSpPr>
        <p:spPr bwMode="auto">
          <a:xfrm flipV="1">
            <a:off x="2784475" y="2349500"/>
            <a:ext cx="593725" cy="1249363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6820" name="Line 20"/>
          <p:cNvSpPr>
            <a:spLocks noChangeShapeType="1"/>
          </p:cNvSpPr>
          <p:nvPr/>
        </p:nvSpPr>
        <p:spPr bwMode="auto">
          <a:xfrm flipH="1" flipV="1">
            <a:off x="2193925" y="2398713"/>
            <a:ext cx="693738" cy="1006475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6821" name="Line 21"/>
          <p:cNvSpPr>
            <a:spLocks noChangeShapeType="1"/>
          </p:cNvSpPr>
          <p:nvPr/>
        </p:nvSpPr>
        <p:spPr bwMode="auto">
          <a:xfrm flipH="1" flipV="1">
            <a:off x="4792663" y="2373313"/>
            <a:ext cx="808037" cy="2301875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6822" name="Line 22"/>
          <p:cNvSpPr>
            <a:spLocks noChangeShapeType="1"/>
          </p:cNvSpPr>
          <p:nvPr/>
        </p:nvSpPr>
        <p:spPr bwMode="auto">
          <a:xfrm flipV="1">
            <a:off x="5227638" y="2359025"/>
            <a:ext cx="966787" cy="2270125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2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528638" y="3406775"/>
            <a:ext cx="6950075" cy="3232150"/>
          </a:xfrm>
          <a:prstGeom prst="rect">
            <a:avLst/>
          </a:prstGeom>
          <a:gradFill rotWithShape="1">
            <a:gsLst>
              <a:gs pos="0">
                <a:srgbClr val="3D5337"/>
              </a:gs>
              <a:gs pos="100000">
                <a:srgbClr val="1C2619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528638" y="2378075"/>
            <a:ext cx="6950075" cy="1036638"/>
          </a:xfrm>
          <a:prstGeom prst="rect">
            <a:avLst/>
          </a:prstGeom>
          <a:gradFill rotWithShape="1">
            <a:gsLst>
              <a:gs pos="0">
                <a:srgbClr val="7B69FF"/>
              </a:gs>
              <a:gs pos="100000">
                <a:srgbClr val="393176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73025" y="3175"/>
            <a:ext cx="860425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Imaging of primaries</a:t>
            </a:r>
            <a:r>
              <a:rPr lang="en-US" sz="28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 algn="ctr">
              <a:defRPr/>
            </a:pPr>
            <a:endParaRPr lang="en-US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…the deepest primary is imaged through non-linear multiplication of shallower primaries, without any subsurface information</a:t>
            </a:r>
          </a:p>
        </p:txBody>
      </p:sp>
      <p:sp>
        <p:nvSpPr>
          <p:cNvPr id="197637" name="Freeform 5"/>
          <p:cNvSpPr>
            <a:spLocks/>
          </p:cNvSpPr>
          <p:nvPr/>
        </p:nvSpPr>
        <p:spPr bwMode="auto">
          <a:xfrm>
            <a:off x="1341438" y="4022725"/>
            <a:ext cx="4922837" cy="1431925"/>
          </a:xfrm>
          <a:custGeom>
            <a:avLst/>
            <a:gdLst/>
            <a:ahLst/>
            <a:cxnLst>
              <a:cxn ang="0">
                <a:pos x="273" y="211"/>
              </a:cxn>
              <a:cxn ang="0">
                <a:pos x="311" y="186"/>
              </a:cxn>
              <a:cxn ang="0">
                <a:pos x="445" y="192"/>
              </a:cxn>
              <a:cxn ang="0">
                <a:pos x="631" y="186"/>
              </a:cxn>
              <a:cxn ang="0">
                <a:pos x="708" y="134"/>
              </a:cxn>
              <a:cxn ang="0">
                <a:pos x="881" y="230"/>
              </a:cxn>
              <a:cxn ang="0">
                <a:pos x="996" y="250"/>
              </a:cxn>
              <a:cxn ang="0">
                <a:pos x="1277" y="13"/>
              </a:cxn>
              <a:cxn ang="0">
                <a:pos x="1418" y="83"/>
              </a:cxn>
              <a:cxn ang="0">
                <a:pos x="1508" y="179"/>
              </a:cxn>
              <a:cxn ang="0">
                <a:pos x="1636" y="160"/>
              </a:cxn>
              <a:cxn ang="0">
                <a:pos x="1725" y="83"/>
              </a:cxn>
              <a:cxn ang="0">
                <a:pos x="1802" y="102"/>
              </a:cxn>
              <a:cxn ang="0">
                <a:pos x="1969" y="141"/>
              </a:cxn>
              <a:cxn ang="0">
                <a:pos x="2199" y="32"/>
              </a:cxn>
              <a:cxn ang="0">
                <a:pos x="2346" y="19"/>
              </a:cxn>
              <a:cxn ang="0">
                <a:pos x="2397" y="70"/>
              </a:cxn>
              <a:cxn ang="0">
                <a:pos x="2525" y="122"/>
              </a:cxn>
              <a:cxn ang="0">
                <a:pos x="2673" y="26"/>
              </a:cxn>
              <a:cxn ang="0">
                <a:pos x="2852" y="90"/>
              </a:cxn>
              <a:cxn ang="0">
                <a:pos x="2935" y="205"/>
              </a:cxn>
              <a:cxn ang="0">
                <a:pos x="2954" y="243"/>
              </a:cxn>
              <a:cxn ang="0">
                <a:pos x="2986" y="326"/>
              </a:cxn>
              <a:cxn ang="0">
                <a:pos x="3031" y="390"/>
              </a:cxn>
              <a:cxn ang="0">
                <a:pos x="3069" y="608"/>
              </a:cxn>
              <a:cxn ang="0">
                <a:pos x="2909" y="877"/>
              </a:cxn>
              <a:cxn ang="0">
                <a:pos x="2813" y="736"/>
              </a:cxn>
              <a:cxn ang="0">
                <a:pos x="2749" y="640"/>
              </a:cxn>
              <a:cxn ang="0">
                <a:pos x="2602" y="691"/>
              </a:cxn>
              <a:cxn ang="0">
                <a:pos x="2378" y="544"/>
              </a:cxn>
              <a:cxn ang="0">
                <a:pos x="2289" y="621"/>
              </a:cxn>
              <a:cxn ang="0">
                <a:pos x="2218" y="614"/>
              </a:cxn>
              <a:cxn ang="0">
                <a:pos x="2122" y="493"/>
              </a:cxn>
              <a:cxn ang="0">
                <a:pos x="2026" y="563"/>
              </a:cxn>
              <a:cxn ang="0">
                <a:pos x="1962" y="621"/>
              </a:cxn>
              <a:cxn ang="0">
                <a:pos x="1706" y="582"/>
              </a:cxn>
              <a:cxn ang="0">
                <a:pos x="1617" y="563"/>
              </a:cxn>
              <a:cxn ang="0">
                <a:pos x="1501" y="512"/>
              </a:cxn>
              <a:cxn ang="0">
                <a:pos x="1405" y="576"/>
              </a:cxn>
              <a:cxn ang="0">
                <a:pos x="1309" y="557"/>
              </a:cxn>
              <a:cxn ang="0">
                <a:pos x="1265" y="506"/>
              </a:cxn>
              <a:cxn ang="0">
                <a:pos x="1124" y="595"/>
              </a:cxn>
              <a:cxn ang="0">
                <a:pos x="970" y="525"/>
              </a:cxn>
              <a:cxn ang="0">
                <a:pos x="829" y="563"/>
              </a:cxn>
              <a:cxn ang="0">
                <a:pos x="708" y="557"/>
              </a:cxn>
              <a:cxn ang="0">
                <a:pos x="631" y="512"/>
              </a:cxn>
              <a:cxn ang="0">
                <a:pos x="535" y="538"/>
              </a:cxn>
              <a:cxn ang="0">
                <a:pos x="337" y="672"/>
              </a:cxn>
              <a:cxn ang="0">
                <a:pos x="4" y="557"/>
              </a:cxn>
              <a:cxn ang="0">
                <a:pos x="170" y="403"/>
              </a:cxn>
            </a:cxnLst>
            <a:rect l="0" t="0" r="r" b="b"/>
            <a:pathLst>
              <a:path w="3101" h="902">
                <a:moveTo>
                  <a:pt x="183" y="339"/>
                </a:moveTo>
                <a:cubicBezTo>
                  <a:pt x="193" y="254"/>
                  <a:pt x="202" y="258"/>
                  <a:pt x="273" y="211"/>
                </a:cubicBezTo>
                <a:cubicBezTo>
                  <a:pt x="279" y="207"/>
                  <a:pt x="286" y="202"/>
                  <a:pt x="292" y="198"/>
                </a:cubicBezTo>
                <a:cubicBezTo>
                  <a:pt x="298" y="194"/>
                  <a:pt x="305" y="190"/>
                  <a:pt x="311" y="186"/>
                </a:cubicBezTo>
                <a:cubicBezTo>
                  <a:pt x="317" y="182"/>
                  <a:pt x="330" y="173"/>
                  <a:pt x="330" y="173"/>
                </a:cubicBezTo>
                <a:cubicBezTo>
                  <a:pt x="386" y="177"/>
                  <a:pt x="401" y="178"/>
                  <a:pt x="445" y="192"/>
                </a:cubicBezTo>
                <a:cubicBezTo>
                  <a:pt x="465" y="205"/>
                  <a:pt x="484" y="211"/>
                  <a:pt x="503" y="224"/>
                </a:cubicBezTo>
                <a:cubicBezTo>
                  <a:pt x="633" y="216"/>
                  <a:pt x="573" y="237"/>
                  <a:pt x="631" y="186"/>
                </a:cubicBezTo>
                <a:cubicBezTo>
                  <a:pt x="640" y="178"/>
                  <a:pt x="675" y="156"/>
                  <a:pt x="689" y="147"/>
                </a:cubicBezTo>
                <a:cubicBezTo>
                  <a:pt x="695" y="143"/>
                  <a:pt x="708" y="134"/>
                  <a:pt x="708" y="134"/>
                </a:cubicBezTo>
                <a:cubicBezTo>
                  <a:pt x="742" y="143"/>
                  <a:pt x="777" y="149"/>
                  <a:pt x="810" y="160"/>
                </a:cubicBezTo>
                <a:cubicBezTo>
                  <a:pt x="843" y="171"/>
                  <a:pt x="858" y="207"/>
                  <a:pt x="881" y="230"/>
                </a:cubicBezTo>
                <a:cubicBezTo>
                  <a:pt x="898" y="247"/>
                  <a:pt x="923" y="251"/>
                  <a:pt x="945" y="256"/>
                </a:cubicBezTo>
                <a:cubicBezTo>
                  <a:pt x="962" y="254"/>
                  <a:pt x="980" y="256"/>
                  <a:pt x="996" y="250"/>
                </a:cubicBezTo>
                <a:cubicBezTo>
                  <a:pt x="1062" y="224"/>
                  <a:pt x="1094" y="147"/>
                  <a:pt x="1149" y="109"/>
                </a:cubicBezTo>
                <a:cubicBezTo>
                  <a:pt x="1178" y="66"/>
                  <a:pt x="1227" y="29"/>
                  <a:pt x="1277" y="13"/>
                </a:cubicBezTo>
                <a:cubicBezTo>
                  <a:pt x="1303" y="15"/>
                  <a:pt x="1329" y="14"/>
                  <a:pt x="1354" y="19"/>
                </a:cubicBezTo>
                <a:cubicBezTo>
                  <a:pt x="1382" y="24"/>
                  <a:pt x="1394" y="66"/>
                  <a:pt x="1418" y="83"/>
                </a:cubicBezTo>
                <a:cubicBezTo>
                  <a:pt x="1448" y="128"/>
                  <a:pt x="1431" y="114"/>
                  <a:pt x="1463" y="134"/>
                </a:cubicBezTo>
                <a:cubicBezTo>
                  <a:pt x="1493" y="179"/>
                  <a:pt x="1474" y="168"/>
                  <a:pt x="1508" y="179"/>
                </a:cubicBezTo>
                <a:cubicBezTo>
                  <a:pt x="1537" y="201"/>
                  <a:pt x="1543" y="208"/>
                  <a:pt x="1578" y="198"/>
                </a:cubicBezTo>
                <a:cubicBezTo>
                  <a:pt x="1598" y="178"/>
                  <a:pt x="1614" y="175"/>
                  <a:pt x="1636" y="160"/>
                </a:cubicBezTo>
                <a:cubicBezTo>
                  <a:pt x="1650" y="140"/>
                  <a:pt x="1668" y="124"/>
                  <a:pt x="1687" y="109"/>
                </a:cubicBezTo>
                <a:cubicBezTo>
                  <a:pt x="1699" y="99"/>
                  <a:pt x="1712" y="92"/>
                  <a:pt x="1725" y="83"/>
                </a:cubicBezTo>
                <a:cubicBezTo>
                  <a:pt x="1732" y="79"/>
                  <a:pt x="1745" y="70"/>
                  <a:pt x="1745" y="70"/>
                </a:cubicBezTo>
                <a:cubicBezTo>
                  <a:pt x="1788" y="100"/>
                  <a:pt x="1768" y="91"/>
                  <a:pt x="1802" y="102"/>
                </a:cubicBezTo>
                <a:cubicBezTo>
                  <a:pt x="1835" y="124"/>
                  <a:pt x="1859" y="154"/>
                  <a:pt x="1898" y="166"/>
                </a:cubicBezTo>
                <a:cubicBezTo>
                  <a:pt x="1927" y="161"/>
                  <a:pt x="1942" y="149"/>
                  <a:pt x="1969" y="141"/>
                </a:cubicBezTo>
                <a:cubicBezTo>
                  <a:pt x="2010" y="113"/>
                  <a:pt x="2042" y="92"/>
                  <a:pt x="2090" y="77"/>
                </a:cubicBezTo>
                <a:cubicBezTo>
                  <a:pt x="2124" y="54"/>
                  <a:pt x="2160" y="44"/>
                  <a:pt x="2199" y="32"/>
                </a:cubicBezTo>
                <a:cubicBezTo>
                  <a:pt x="2243" y="2"/>
                  <a:pt x="2222" y="10"/>
                  <a:pt x="2257" y="0"/>
                </a:cubicBezTo>
                <a:cubicBezTo>
                  <a:pt x="2289" y="4"/>
                  <a:pt x="2316" y="9"/>
                  <a:pt x="2346" y="19"/>
                </a:cubicBezTo>
                <a:cubicBezTo>
                  <a:pt x="2363" y="30"/>
                  <a:pt x="2371" y="35"/>
                  <a:pt x="2385" y="51"/>
                </a:cubicBezTo>
                <a:cubicBezTo>
                  <a:pt x="2390" y="57"/>
                  <a:pt x="2391" y="65"/>
                  <a:pt x="2397" y="70"/>
                </a:cubicBezTo>
                <a:cubicBezTo>
                  <a:pt x="2412" y="83"/>
                  <a:pt x="2442" y="96"/>
                  <a:pt x="2461" y="102"/>
                </a:cubicBezTo>
                <a:cubicBezTo>
                  <a:pt x="2507" y="133"/>
                  <a:pt x="2485" y="132"/>
                  <a:pt x="2525" y="122"/>
                </a:cubicBezTo>
                <a:cubicBezTo>
                  <a:pt x="2551" y="109"/>
                  <a:pt x="2568" y="96"/>
                  <a:pt x="2596" y="90"/>
                </a:cubicBezTo>
                <a:cubicBezTo>
                  <a:pt x="2615" y="60"/>
                  <a:pt x="2643" y="44"/>
                  <a:pt x="2673" y="26"/>
                </a:cubicBezTo>
                <a:cubicBezTo>
                  <a:pt x="2730" y="31"/>
                  <a:pt x="2762" y="39"/>
                  <a:pt x="2813" y="58"/>
                </a:cubicBezTo>
                <a:cubicBezTo>
                  <a:pt x="2825" y="70"/>
                  <a:pt x="2841" y="77"/>
                  <a:pt x="2852" y="90"/>
                </a:cubicBezTo>
                <a:cubicBezTo>
                  <a:pt x="2871" y="112"/>
                  <a:pt x="2891" y="143"/>
                  <a:pt x="2909" y="166"/>
                </a:cubicBezTo>
                <a:cubicBezTo>
                  <a:pt x="2919" y="178"/>
                  <a:pt x="2926" y="192"/>
                  <a:pt x="2935" y="205"/>
                </a:cubicBezTo>
                <a:cubicBezTo>
                  <a:pt x="2939" y="211"/>
                  <a:pt x="2948" y="224"/>
                  <a:pt x="2948" y="224"/>
                </a:cubicBezTo>
                <a:cubicBezTo>
                  <a:pt x="2950" y="230"/>
                  <a:pt x="2951" y="237"/>
                  <a:pt x="2954" y="243"/>
                </a:cubicBezTo>
                <a:cubicBezTo>
                  <a:pt x="2957" y="250"/>
                  <a:pt x="2964" y="255"/>
                  <a:pt x="2967" y="262"/>
                </a:cubicBezTo>
                <a:cubicBezTo>
                  <a:pt x="2975" y="281"/>
                  <a:pt x="2975" y="307"/>
                  <a:pt x="2986" y="326"/>
                </a:cubicBezTo>
                <a:cubicBezTo>
                  <a:pt x="2995" y="342"/>
                  <a:pt x="3007" y="356"/>
                  <a:pt x="3018" y="371"/>
                </a:cubicBezTo>
                <a:cubicBezTo>
                  <a:pt x="3022" y="377"/>
                  <a:pt x="3031" y="390"/>
                  <a:pt x="3031" y="390"/>
                </a:cubicBezTo>
                <a:cubicBezTo>
                  <a:pt x="3037" y="410"/>
                  <a:pt x="3044" y="429"/>
                  <a:pt x="3050" y="448"/>
                </a:cubicBezTo>
                <a:cubicBezTo>
                  <a:pt x="3057" y="505"/>
                  <a:pt x="3065" y="549"/>
                  <a:pt x="3069" y="608"/>
                </a:cubicBezTo>
                <a:cubicBezTo>
                  <a:pt x="3067" y="707"/>
                  <a:pt x="3101" y="818"/>
                  <a:pt x="3044" y="902"/>
                </a:cubicBezTo>
                <a:cubicBezTo>
                  <a:pt x="2911" y="894"/>
                  <a:pt x="2984" y="899"/>
                  <a:pt x="2909" y="877"/>
                </a:cubicBezTo>
                <a:cubicBezTo>
                  <a:pt x="2886" y="861"/>
                  <a:pt x="2888" y="848"/>
                  <a:pt x="2865" y="832"/>
                </a:cubicBezTo>
                <a:cubicBezTo>
                  <a:pt x="2853" y="800"/>
                  <a:pt x="2832" y="764"/>
                  <a:pt x="2813" y="736"/>
                </a:cubicBezTo>
                <a:cubicBezTo>
                  <a:pt x="2805" y="712"/>
                  <a:pt x="2789" y="699"/>
                  <a:pt x="2775" y="678"/>
                </a:cubicBezTo>
                <a:cubicBezTo>
                  <a:pt x="2768" y="654"/>
                  <a:pt x="2772" y="658"/>
                  <a:pt x="2749" y="640"/>
                </a:cubicBezTo>
                <a:cubicBezTo>
                  <a:pt x="2737" y="631"/>
                  <a:pt x="2711" y="614"/>
                  <a:pt x="2711" y="614"/>
                </a:cubicBezTo>
                <a:cubicBezTo>
                  <a:pt x="2660" y="625"/>
                  <a:pt x="2643" y="663"/>
                  <a:pt x="2602" y="691"/>
                </a:cubicBezTo>
                <a:cubicBezTo>
                  <a:pt x="2514" y="670"/>
                  <a:pt x="2502" y="560"/>
                  <a:pt x="2423" y="531"/>
                </a:cubicBezTo>
                <a:cubicBezTo>
                  <a:pt x="2408" y="536"/>
                  <a:pt x="2392" y="536"/>
                  <a:pt x="2378" y="544"/>
                </a:cubicBezTo>
                <a:cubicBezTo>
                  <a:pt x="2364" y="552"/>
                  <a:pt x="2354" y="567"/>
                  <a:pt x="2340" y="576"/>
                </a:cubicBezTo>
                <a:cubicBezTo>
                  <a:pt x="2319" y="607"/>
                  <a:pt x="2333" y="592"/>
                  <a:pt x="2289" y="621"/>
                </a:cubicBezTo>
                <a:cubicBezTo>
                  <a:pt x="2282" y="625"/>
                  <a:pt x="2269" y="634"/>
                  <a:pt x="2269" y="634"/>
                </a:cubicBezTo>
                <a:cubicBezTo>
                  <a:pt x="2250" y="630"/>
                  <a:pt x="2232" y="630"/>
                  <a:pt x="2218" y="614"/>
                </a:cubicBezTo>
                <a:cubicBezTo>
                  <a:pt x="2200" y="593"/>
                  <a:pt x="2177" y="534"/>
                  <a:pt x="2161" y="518"/>
                </a:cubicBezTo>
                <a:cubicBezTo>
                  <a:pt x="2150" y="507"/>
                  <a:pt x="2135" y="502"/>
                  <a:pt x="2122" y="493"/>
                </a:cubicBezTo>
                <a:cubicBezTo>
                  <a:pt x="2096" y="501"/>
                  <a:pt x="2076" y="518"/>
                  <a:pt x="2052" y="531"/>
                </a:cubicBezTo>
                <a:cubicBezTo>
                  <a:pt x="2033" y="582"/>
                  <a:pt x="2061" y="518"/>
                  <a:pt x="2026" y="563"/>
                </a:cubicBezTo>
                <a:cubicBezTo>
                  <a:pt x="2022" y="568"/>
                  <a:pt x="2024" y="577"/>
                  <a:pt x="2020" y="582"/>
                </a:cubicBezTo>
                <a:cubicBezTo>
                  <a:pt x="2007" y="598"/>
                  <a:pt x="1981" y="614"/>
                  <a:pt x="1962" y="621"/>
                </a:cubicBezTo>
                <a:cubicBezTo>
                  <a:pt x="1911" y="586"/>
                  <a:pt x="1870" y="531"/>
                  <a:pt x="1809" y="512"/>
                </a:cubicBezTo>
                <a:cubicBezTo>
                  <a:pt x="1767" y="525"/>
                  <a:pt x="1739" y="556"/>
                  <a:pt x="1706" y="582"/>
                </a:cubicBezTo>
                <a:cubicBezTo>
                  <a:pt x="1694" y="592"/>
                  <a:pt x="1668" y="608"/>
                  <a:pt x="1668" y="608"/>
                </a:cubicBezTo>
                <a:cubicBezTo>
                  <a:pt x="1643" y="600"/>
                  <a:pt x="1636" y="582"/>
                  <a:pt x="1617" y="563"/>
                </a:cubicBezTo>
                <a:cubicBezTo>
                  <a:pt x="1605" y="531"/>
                  <a:pt x="1587" y="512"/>
                  <a:pt x="1559" y="493"/>
                </a:cubicBezTo>
                <a:cubicBezTo>
                  <a:pt x="1528" y="499"/>
                  <a:pt x="1527" y="496"/>
                  <a:pt x="1501" y="512"/>
                </a:cubicBezTo>
                <a:cubicBezTo>
                  <a:pt x="1488" y="520"/>
                  <a:pt x="1463" y="538"/>
                  <a:pt x="1463" y="538"/>
                </a:cubicBezTo>
                <a:cubicBezTo>
                  <a:pt x="1447" y="562"/>
                  <a:pt x="1432" y="568"/>
                  <a:pt x="1405" y="576"/>
                </a:cubicBezTo>
                <a:cubicBezTo>
                  <a:pt x="1382" y="591"/>
                  <a:pt x="1374" y="597"/>
                  <a:pt x="1348" y="589"/>
                </a:cubicBezTo>
                <a:cubicBezTo>
                  <a:pt x="1336" y="577"/>
                  <a:pt x="1320" y="570"/>
                  <a:pt x="1309" y="557"/>
                </a:cubicBezTo>
                <a:cubicBezTo>
                  <a:pt x="1305" y="552"/>
                  <a:pt x="1307" y="544"/>
                  <a:pt x="1303" y="538"/>
                </a:cubicBezTo>
                <a:cubicBezTo>
                  <a:pt x="1292" y="521"/>
                  <a:pt x="1281" y="516"/>
                  <a:pt x="1265" y="506"/>
                </a:cubicBezTo>
                <a:cubicBezTo>
                  <a:pt x="1228" y="517"/>
                  <a:pt x="1260" y="504"/>
                  <a:pt x="1226" y="531"/>
                </a:cubicBezTo>
                <a:cubicBezTo>
                  <a:pt x="1195" y="556"/>
                  <a:pt x="1159" y="577"/>
                  <a:pt x="1124" y="595"/>
                </a:cubicBezTo>
                <a:cubicBezTo>
                  <a:pt x="1077" y="580"/>
                  <a:pt x="1043" y="554"/>
                  <a:pt x="1009" y="518"/>
                </a:cubicBezTo>
                <a:cubicBezTo>
                  <a:pt x="996" y="520"/>
                  <a:pt x="982" y="520"/>
                  <a:pt x="970" y="525"/>
                </a:cubicBezTo>
                <a:cubicBezTo>
                  <a:pt x="955" y="532"/>
                  <a:pt x="922" y="580"/>
                  <a:pt x="900" y="595"/>
                </a:cubicBezTo>
                <a:cubicBezTo>
                  <a:pt x="853" y="586"/>
                  <a:pt x="876" y="595"/>
                  <a:pt x="829" y="563"/>
                </a:cubicBezTo>
                <a:cubicBezTo>
                  <a:pt x="816" y="555"/>
                  <a:pt x="791" y="538"/>
                  <a:pt x="791" y="538"/>
                </a:cubicBezTo>
                <a:cubicBezTo>
                  <a:pt x="758" y="542"/>
                  <a:pt x="737" y="546"/>
                  <a:pt x="708" y="557"/>
                </a:cubicBezTo>
                <a:cubicBezTo>
                  <a:pt x="686" y="549"/>
                  <a:pt x="690" y="552"/>
                  <a:pt x="669" y="538"/>
                </a:cubicBezTo>
                <a:cubicBezTo>
                  <a:pt x="656" y="530"/>
                  <a:pt x="631" y="512"/>
                  <a:pt x="631" y="512"/>
                </a:cubicBezTo>
                <a:cubicBezTo>
                  <a:pt x="603" y="514"/>
                  <a:pt x="575" y="511"/>
                  <a:pt x="548" y="518"/>
                </a:cubicBezTo>
                <a:cubicBezTo>
                  <a:pt x="540" y="520"/>
                  <a:pt x="540" y="532"/>
                  <a:pt x="535" y="538"/>
                </a:cubicBezTo>
                <a:cubicBezTo>
                  <a:pt x="521" y="556"/>
                  <a:pt x="515" y="558"/>
                  <a:pt x="497" y="570"/>
                </a:cubicBezTo>
                <a:cubicBezTo>
                  <a:pt x="470" y="622"/>
                  <a:pt x="393" y="661"/>
                  <a:pt x="337" y="672"/>
                </a:cubicBezTo>
                <a:cubicBezTo>
                  <a:pt x="134" y="667"/>
                  <a:pt x="134" y="706"/>
                  <a:pt x="36" y="608"/>
                </a:cubicBezTo>
                <a:cubicBezTo>
                  <a:pt x="27" y="584"/>
                  <a:pt x="12" y="581"/>
                  <a:pt x="4" y="557"/>
                </a:cubicBezTo>
                <a:cubicBezTo>
                  <a:pt x="5" y="546"/>
                  <a:pt x="0" y="417"/>
                  <a:pt x="49" y="410"/>
                </a:cubicBezTo>
                <a:cubicBezTo>
                  <a:pt x="89" y="405"/>
                  <a:pt x="130" y="405"/>
                  <a:pt x="170" y="403"/>
                </a:cubicBezTo>
                <a:cubicBezTo>
                  <a:pt x="203" y="380"/>
                  <a:pt x="190" y="398"/>
                  <a:pt x="183" y="339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7830" name="Freeform 6"/>
          <p:cNvSpPr>
            <a:spLocks/>
          </p:cNvSpPr>
          <p:nvPr/>
        </p:nvSpPr>
        <p:spPr bwMode="auto">
          <a:xfrm>
            <a:off x="2921000" y="5394325"/>
            <a:ext cx="2073275" cy="884238"/>
          </a:xfrm>
          <a:custGeom>
            <a:avLst/>
            <a:gdLst>
              <a:gd name="T0" fmla="*/ 0 w 1306"/>
              <a:gd name="T1" fmla="*/ 2147483647 h 557"/>
              <a:gd name="T2" fmla="*/ 2147483647 w 1306"/>
              <a:gd name="T3" fmla="*/ 2147483647 h 557"/>
              <a:gd name="T4" fmla="*/ 2147483647 w 1306"/>
              <a:gd name="T5" fmla="*/ 2147483647 h 557"/>
              <a:gd name="T6" fmla="*/ 2147483647 w 1306"/>
              <a:gd name="T7" fmla="*/ 2147483647 h 557"/>
              <a:gd name="T8" fmla="*/ 2147483647 w 1306"/>
              <a:gd name="T9" fmla="*/ 2147483647 h 557"/>
              <a:gd name="T10" fmla="*/ 2147483647 w 1306"/>
              <a:gd name="T11" fmla="*/ 2147483647 h 557"/>
              <a:gd name="T12" fmla="*/ 2147483647 w 1306"/>
              <a:gd name="T13" fmla="*/ 0 h 557"/>
              <a:gd name="T14" fmla="*/ 2147483647 w 1306"/>
              <a:gd name="T15" fmla="*/ 2147483647 h 557"/>
              <a:gd name="T16" fmla="*/ 2147483647 w 1306"/>
              <a:gd name="T17" fmla="*/ 2147483647 h 557"/>
              <a:gd name="T18" fmla="*/ 2147483647 w 1306"/>
              <a:gd name="T19" fmla="*/ 2147483647 h 557"/>
              <a:gd name="T20" fmla="*/ 2147483647 w 1306"/>
              <a:gd name="T21" fmla="*/ 2147483647 h 557"/>
              <a:gd name="T22" fmla="*/ 2147483647 w 1306"/>
              <a:gd name="T23" fmla="*/ 2147483647 h 557"/>
              <a:gd name="T24" fmla="*/ 2147483647 w 1306"/>
              <a:gd name="T25" fmla="*/ 2147483647 h 557"/>
              <a:gd name="T26" fmla="*/ 2147483647 w 1306"/>
              <a:gd name="T27" fmla="*/ 2147483647 h 557"/>
              <a:gd name="T28" fmla="*/ 2147483647 w 1306"/>
              <a:gd name="T29" fmla="*/ 2147483647 h 557"/>
              <a:gd name="T30" fmla="*/ 2147483647 w 1306"/>
              <a:gd name="T31" fmla="*/ 2147483647 h 557"/>
              <a:gd name="T32" fmla="*/ 2147483647 w 1306"/>
              <a:gd name="T33" fmla="*/ 2147483647 h 557"/>
              <a:gd name="T34" fmla="*/ 2147483647 w 1306"/>
              <a:gd name="T35" fmla="*/ 2147483647 h 557"/>
              <a:gd name="T36" fmla="*/ 2147483647 w 1306"/>
              <a:gd name="T37" fmla="*/ 2147483647 h 557"/>
              <a:gd name="T38" fmla="*/ 2147483647 w 1306"/>
              <a:gd name="T39" fmla="*/ 2147483647 h 557"/>
              <a:gd name="T40" fmla="*/ 2147483647 w 1306"/>
              <a:gd name="T41" fmla="*/ 2147483647 h 557"/>
              <a:gd name="T42" fmla="*/ 2147483647 w 1306"/>
              <a:gd name="T43" fmla="*/ 2147483647 h 557"/>
              <a:gd name="T44" fmla="*/ 2147483647 w 1306"/>
              <a:gd name="T45" fmla="*/ 2147483647 h 557"/>
              <a:gd name="T46" fmla="*/ 2147483647 w 1306"/>
              <a:gd name="T47" fmla="*/ 2147483647 h 557"/>
              <a:gd name="T48" fmla="*/ 2147483647 w 1306"/>
              <a:gd name="T49" fmla="*/ 2147483647 h 557"/>
              <a:gd name="T50" fmla="*/ 2147483647 w 1306"/>
              <a:gd name="T51" fmla="*/ 2147483647 h 557"/>
              <a:gd name="T52" fmla="*/ 2147483647 w 1306"/>
              <a:gd name="T53" fmla="*/ 2147483647 h 557"/>
              <a:gd name="T54" fmla="*/ 2147483647 w 1306"/>
              <a:gd name="T55" fmla="*/ 2147483647 h 557"/>
              <a:gd name="T56" fmla="*/ 0 w 1306"/>
              <a:gd name="T57" fmla="*/ 2147483647 h 55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06"/>
              <a:gd name="T88" fmla="*/ 0 h 557"/>
              <a:gd name="T89" fmla="*/ 1306 w 1306"/>
              <a:gd name="T90" fmla="*/ 557 h 55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06" h="557">
                <a:moveTo>
                  <a:pt x="0" y="436"/>
                </a:moveTo>
                <a:cubicBezTo>
                  <a:pt x="10" y="384"/>
                  <a:pt x="36" y="349"/>
                  <a:pt x="64" y="308"/>
                </a:cubicBezTo>
                <a:cubicBezTo>
                  <a:pt x="114" y="235"/>
                  <a:pt x="130" y="186"/>
                  <a:pt x="205" y="135"/>
                </a:cubicBezTo>
                <a:cubicBezTo>
                  <a:pt x="221" y="111"/>
                  <a:pt x="232" y="109"/>
                  <a:pt x="256" y="96"/>
                </a:cubicBezTo>
                <a:cubicBezTo>
                  <a:pt x="283" y="81"/>
                  <a:pt x="305" y="66"/>
                  <a:pt x="333" y="52"/>
                </a:cubicBezTo>
                <a:cubicBezTo>
                  <a:pt x="353" y="42"/>
                  <a:pt x="376" y="40"/>
                  <a:pt x="397" y="32"/>
                </a:cubicBezTo>
                <a:cubicBezTo>
                  <a:pt x="425" y="22"/>
                  <a:pt x="452" y="10"/>
                  <a:pt x="480" y="0"/>
                </a:cubicBezTo>
                <a:cubicBezTo>
                  <a:pt x="591" y="2"/>
                  <a:pt x="702" y="3"/>
                  <a:pt x="813" y="7"/>
                </a:cubicBezTo>
                <a:cubicBezTo>
                  <a:pt x="864" y="9"/>
                  <a:pt x="916" y="36"/>
                  <a:pt x="960" y="58"/>
                </a:cubicBezTo>
                <a:cubicBezTo>
                  <a:pt x="992" y="74"/>
                  <a:pt x="1023" y="76"/>
                  <a:pt x="1050" y="103"/>
                </a:cubicBezTo>
                <a:cubicBezTo>
                  <a:pt x="1082" y="135"/>
                  <a:pt x="1108" y="156"/>
                  <a:pt x="1146" y="180"/>
                </a:cubicBezTo>
                <a:cubicBezTo>
                  <a:pt x="1176" y="200"/>
                  <a:pt x="1185" y="236"/>
                  <a:pt x="1216" y="256"/>
                </a:cubicBezTo>
                <a:cubicBezTo>
                  <a:pt x="1246" y="301"/>
                  <a:pt x="1234" y="282"/>
                  <a:pt x="1254" y="314"/>
                </a:cubicBezTo>
                <a:cubicBezTo>
                  <a:pt x="1265" y="332"/>
                  <a:pt x="1268" y="353"/>
                  <a:pt x="1280" y="372"/>
                </a:cubicBezTo>
                <a:cubicBezTo>
                  <a:pt x="1287" y="393"/>
                  <a:pt x="1298" y="408"/>
                  <a:pt x="1306" y="429"/>
                </a:cubicBezTo>
                <a:cubicBezTo>
                  <a:pt x="1294" y="538"/>
                  <a:pt x="1286" y="506"/>
                  <a:pt x="1158" y="500"/>
                </a:cubicBezTo>
                <a:cubicBezTo>
                  <a:pt x="1138" y="492"/>
                  <a:pt x="1121" y="476"/>
                  <a:pt x="1101" y="468"/>
                </a:cubicBezTo>
                <a:cubicBezTo>
                  <a:pt x="1059" y="453"/>
                  <a:pt x="1019" y="424"/>
                  <a:pt x="979" y="404"/>
                </a:cubicBezTo>
                <a:cubicBezTo>
                  <a:pt x="960" y="394"/>
                  <a:pt x="936" y="389"/>
                  <a:pt x="915" y="384"/>
                </a:cubicBezTo>
                <a:cubicBezTo>
                  <a:pt x="898" y="380"/>
                  <a:pt x="864" y="372"/>
                  <a:pt x="864" y="372"/>
                </a:cubicBezTo>
                <a:cubicBezTo>
                  <a:pt x="833" y="373"/>
                  <a:pt x="720" y="361"/>
                  <a:pt x="666" y="391"/>
                </a:cubicBezTo>
                <a:cubicBezTo>
                  <a:pt x="610" y="422"/>
                  <a:pt x="577" y="472"/>
                  <a:pt x="525" y="506"/>
                </a:cubicBezTo>
                <a:cubicBezTo>
                  <a:pt x="503" y="520"/>
                  <a:pt x="468" y="525"/>
                  <a:pt x="442" y="532"/>
                </a:cubicBezTo>
                <a:cubicBezTo>
                  <a:pt x="415" y="548"/>
                  <a:pt x="388" y="550"/>
                  <a:pt x="358" y="557"/>
                </a:cubicBezTo>
                <a:cubicBezTo>
                  <a:pt x="296" y="555"/>
                  <a:pt x="235" y="555"/>
                  <a:pt x="173" y="551"/>
                </a:cubicBezTo>
                <a:cubicBezTo>
                  <a:pt x="162" y="550"/>
                  <a:pt x="142" y="537"/>
                  <a:pt x="134" y="532"/>
                </a:cubicBezTo>
                <a:cubicBezTo>
                  <a:pt x="121" y="524"/>
                  <a:pt x="96" y="506"/>
                  <a:pt x="96" y="506"/>
                </a:cubicBezTo>
                <a:cubicBezTo>
                  <a:pt x="74" y="474"/>
                  <a:pt x="89" y="491"/>
                  <a:pt x="45" y="461"/>
                </a:cubicBezTo>
                <a:cubicBezTo>
                  <a:pt x="27" y="449"/>
                  <a:pt x="11" y="458"/>
                  <a:pt x="0" y="436"/>
                </a:cubicBez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7639" name="Text Box 7"/>
          <p:cNvSpPr txBox="1">
            <a:spLocks noChangeArrowheads="1"/>
          </p:cNvSpPr>
          <p:nvPr/>
        </p:nvSpPr>
        <p:spPr bwMode="auto">
          <a:xfrm>
            <a:off x="7558088" y="2139950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FS</a:t>
            </a:r>
          </a:p>
        </p:txBody>
      </p:sp>
      <p:sp>
        <p:nvSpPr>
          <p:cNvPr id="197640" name="Text Box 8"/>
          <p:cNvSpPr txBox="1">
            <a:spLocks noChangeArrowheads="1"/>
          </p:cNvSpPr>
          <p:nvPr/>
        </p:nvSpPr>
        <p:spPr bwMode="auto">
          <a:xfrm>
            <a:off x="7602538" y="319563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WB</a:t>
            </a:r>
          </a:p>
        </p:txBody>
      </p:sp>
      <p:sp>
        <p:nvSpPr>
          <p:cNvPr id="197641" name="Text Box 9"/>
          <p:cNvSpPr txBox="1">
            <a:spLocks noChangeArrowheads="1"/>
          </p:cNvSpPr>
          <p:nvPr/>
        </p:nvSpPr>
        <p:spPr bwMode="auto">
          <a:xfrm>
            <a:off x="2147888" y="4403725"/>
            <a:ext cx="60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Salt</a:t>
            </a:r>
          </a:p>
        </p:txBody>
      </p:sp>
      <p:sp>
        <p:nvSpPr>
          <p:cNvPr id="197642" name="Text Box 10"/>
          <p:cNvSpPr txBox="1">
            <a:spLocks noChangeArrowheads="1"/>
          </p:cNvSpPr>
          <p:nvPr/>
        </p:nvSpPr>
        <p:spPr bwMode="auto">
          <a:xfrm>
            <a:off x="3416300" y="5553075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Target</a:t>
            </a:r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>
            <a:off x="1470025" y="2378075"/>
            <a:ext cx="366713" cy="1036638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 flipV="1">
            <a:off x="1836738" y="2378075"/>
            <a:ext cx="315912" cy="1036638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>
            <a:off x="2455863" y="2379663"/>
            <a:ext cx="376237" cy="2073275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auto">
          <a:xfrm flipV="1">
            <a:off x="2833688" y="2397125"/>
            <a:ext cx="436562" cy="2043113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>
            <a:off x="3543300" y="2400300"/>
            <a:ext cx="396875" cy="29876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40" name="Line 16"/>
          <p:cNvSpPr>
            <a:spLocks noChangeShapeType="1"/>
          </p:cNvSpPr>
          <p:nvPr/>
        </p:nvSpPr>
        <p:spPr bwMode="auto">
          <a:xfrm flipV="1">
            <a:off x="3940175" y="2397125"/>
            <a:ext cx="427038" cy="29686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41" name="Line 17"/>
          <p:cNvSpPr>
            <a:spLocks noChangeShapeType="1"/>
          </p:cNvSpPr>
          <p:nvPr/>
        </p:nvSpPr>
        <p:spPr bwMode="auto">
          <a:xfrm>
            <a:off x="4649788" y="2398713"/>
            <a:ext cx="488950" cy="2459037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42" name="Line 18"/>
          <p:cNvSpPr>
            <a:spLocks noChangeShapeType="1"/>
          </p:cNvSpPr>
          <p:nvPr/>
        </p:nvSpPr>
        <p:spPr bwMode="auto">
          <a:xfrm flipV="1">
            <a:off x="5138738" y="2447925"/>
            <a:ext cx="395287" cy="2379663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7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5781" name="Line 10"/>
            <p:cNvSpPr>
              <a:spLocks noChangeShapeType="1"/>
            </p:cNvSpPr>
            <p:nvPr/>
          </p:nvSpPr>
          <p:spPr bwMode="auto">
            <a:xfrm>
              <a:off x="0" y="768"/>
              <a:ext cx="5760" cy="0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782" name="Line 11"/>
            <p:cNvSpPr>
              <a:spLocks noChangeShapeType="1"/>
            </p:cNvSpPr>
            <p:nvPr/>
          </p:nvSpPr>
          <p:spPr bwMode="auto">
            <a:xfrm flipV="1">
              <a:off x="432" y="0"/>
              <a:ext cx="0" cy="432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5780" name="Title 13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zh-CN" altLang="en-US" sz="4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43085"/>
            <a:ext cx="86946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 The rapid changes that generate reflections above the target  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   reflector </a:t>
            </a:r>
            <a:r>
              <a:rPr lang="en-US" sz="2400" u="sng" dirty="0" smtClean="0">
                <a:solidFill>
                  <a:prstClr val="black"/>
                </a:solidFill>
              </a:rPr>
              <a:t>are the source of </a:t>
            </a:r>
            <a:r>
              <a:rPr lang="en-US" sz="2400" dirty="0" smtClean="0">
                <a:solidFill>
                  <a:prstClr val="black"/>
                </a:solidFill>
              </a:rPr>
              <a:t>collective communication that arranges  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   the deeper reflector to be located directly and without a velocity  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   model known, needed or determined.</a:t>
            </a:r>
          </a:p>
          <a:p>
            <a:pPr>
              <a:buFont typeface="Arial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 That source of the ISS imaging capability (shallower reflectors) is 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   precisely the bane of the current RTM methods where smoothing   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   the rapid changes takes place.</a:t>
            </a:r>
          </a:p>
          <a:p>
            <a:pPr>
              <a:buFont typeface="Arial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 Thus the ISS event communication is in some sense a response to 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   the current avoidance of that information, and precisely how to 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   use it. Without that communication you will need the velocity.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 depth imaging: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From viable to an added-value contribution to the seismic imaging toolbox</a:t>
            </a:r>
          </a:p>
          <a:p>
            <a:r>
              <a:rPr lang="en-US" dirty="0" smtClean="0"/>
              <a:t>Move “spikes” rather than “boxes”</a:t>
            </a:r>
          </a:p>
          <a:p>
            <a:r>
              <a:rPr lang="en-US" dirty="0" smtClean="0"/>
              <a:t>Model-type independent ISS depth imaging for a structure map</a:t>
            </a:r>
          </a:p>
          <a:p>
            <a:r>
              <a:rPr lang="en-US" dirty="0" smtClean="0"/>
              <a:t>Consider P-only propagation in an elastic medium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1521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6025"/>
            <a:ext cx="807720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3253" name="Line 3"/>
            <p:cNvSpPr>
              <a:spLocks noChangeShapeType="1"/>
            </p:cNvSpPr>
            <p:nvPr/>
          </p:nvSpPr>
          <p:spPr bwMode="auto">
            <a:xfrm>
              <a:off x="0" y="768"/>
              <a:ext cx="5760" cy="0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54" name="Line 4"/>
            <p:cNvSpPr>
              <a:spLocks noChangeShapeType="1"/>
            </p:cNvSpPr>
            <p:nvPr/>
          </p:nvSpPr>
          <p:spPr bwMode="auto">
            <a:xfrm flipV="1">
              <a:off x="432" y="0"/>
              <a:ext cx="0" cy="432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3252" name="Text Box 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04686"/>
            <a:ext cx="8229600" cy="1200329"/>
          </a:xfr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 smtClean="0">
                <a:ea typeface="宋体" pitchFamily="2" charset="-122"/>
              </a:rPr>
              <a:t>Salt model – </a:t>
            </a:r>
            <a:r>
              <a:rPr lang="en-US" altLang="zh-CN" sz="3600" b="1" dirty="0" err="1" smtClean="0">
                <a:ea typeface="宋体" pitchFamily="2" charset="-122"/>
              </a:rPr>
              <a:t>Prestack</a:t>
            </a:r>
            <a:r>
              <a:rPr lang="en-US" altLang="zh-CN" sz="3600" b="1" dirty="0" smtClean="0">
                <a:ea typeface="宋体" pitchFamily="2" charset="-122"/>
              </a:rPr>
              <a:t> water speed </a:t>
            </a:r>
            <a:br>
              <a:rPr lang="en-US" altLang="zh-CN" sz="3600" b="1" dirty="0" smtClean="0">
                <a:ea typeface="宋体" pitchFamily="2" charset="-122"/>
              </a:rPr>
            </a:br>
            <a:r>
              <a:rPr lang="en-US" altLang="zh-CN" sz="3600" b="1" dirty="0" smtClean="0">
                <a:ea typeface="宋体" pitchFamily="2" charset="-122"/>
              </a:rPr>
              <a:t>FK migration</a:t>
            </a:r>
          </a:p>
        </p:txBody>
      </p:sp>
    </p:spTree>
    <p:extLst>
      <p:ext uri="{BB962C8B-B14F-4D97-AF65-F5344CB8AC3E}">
        <p14:creationId xmlns:p14="http://schemas.microsoft.com/office/powerpoint/2010/main" val="7232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Salt model - HOIS</a:t>
            </a:r>
          </a:p>
        </p:txBody>
      </p:sp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6705600" y="6183313"/>
            <a:ext cx="220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F. Liu et. al. (2006)</a:t>
            </a:r>
            <a:endParaRPr lang="zh-CN" altLang="en-US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8575"/>
            <a:ext cx="91440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6629400" y="59436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F. Liu et. al. (2006)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Salt model – HOIS +LE</a:t>
            </a:r>
          </a:p>
        </p:txBody>
      </p:sp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5791200" y="6259513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Zhiqiang Wang et. al. (2011)</a:t>
            </a:r>
            <a:endParaRPr lang="zh-CN" altLang="en-US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8575"/>
            <a:ext cx="91440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5715000" y="57912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err="1"/>
              <a:t>Zhiqiang</a:t>
            </a:r>
            <a:r>
              <a:rPr lang="en-US" altLang="zh-CN" dirty="0"/>
              <a:t> Wang et. al. (2011)</a:t>
            </a:r>
            <a:endParaRPr lang="zh-CN" alt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867400" y="3505200"/>
            <a:ext cx="533400" cy="3048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3124200" y="3352800"/>
            <a:ext cx="381000" cy="3048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5181600" y="3505200"/>
            <a:ext cx="381000" cy="3048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Fault model</a:t>
            </a:r>
          </a:p>
        </p:txBody>
      </p:sp>
      <p:sp>
        <p:nvSpPr>
          <p:cNvPr id="17411" name="TextBox 7"/>
          <p:cNvSpPr txBox="1">
            <a:spLocks noChangeArrowheads="1"/>
          </p:cNvSpPr>
          <p:nvPr/>
        </p:nvSpPr>
        <p:spPr bwMode="auto">
          <a:xfrm>
            <a:off x="6477000" y="57912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F. Liu et. al. (2009)</a:t>
            </a:r>
            <a:endParaRPr lang="zh-CN" altLang="en-US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8575"/>
            <a:ext cx="91440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3657600" y="251460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1500 m/s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1905000" y="335280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2000 m/s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7415" name="TextBox 11"/>
          <p:cNvSpPr txBox="1">
            <a:spLocks noChangeArrowheads="1"/>
          </p:cNvSpPr>
          <p:nvPr/>
        </p:nvSpPr>
        <p:spPr bwMode="auto">
          <a:xfrm>
            <a:off x="6248400" y="396240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2500 m/s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7416" name="TextBox 12"/>
          <p:cNvSpPr txBox="1">
            <a:spLocks noChangeArrowheads="1"/>
          </p:cNvSpPr>
          <p:nvPr/>
        </p:nvSpPr>
        <p:spPr bwMode="auto">
          <a:xfrm>
            <a:off x="1905000" y="388620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3000 m/s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7417" name="TextBox 13"/>
          <p:cNvSpPr txBox="1">
            <a:spLocks noChangeArrowheads="1"/>
          </p:cNvSpPr>
          <p:nvPr/>
        </p:nvSpPr>
        <p:spPr bwMode="auto">
          <a:xfrm>
            <a:off x="4267200" y="51165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3500 m/s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7418" name="TextBox 14"/>
          <p:cNvSpPr txBox="1">
            <a:spLocks noChangeArrowheads="1"/>
          </p:cNvSpPr>
          <p:nvPr/>
        </p:nvSpPr>
        <p:spPr bwMode="auto">
          <a:xfrm>
            <a:off x="1919288" y="45069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4000 m/s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7419" name="TextBox 15"/>
          <p:cNvSpPr txBox="1">
            <a:spLocks noChangeArrowheads="1"/>
          </p:cNvSpPr>
          <p:nvPr/>
        </p:nvSpPr>
        <p:spPr bwMode="auto">
          <a:xfrm>
            <a:off x="6629400" y="59436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F. Liu et. al. (2009)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zh-CN" sz="3600" smtClean="0">
                <a:ea typeface="宋体" pitchFamily="2" charset="-122"/>
              </a:rPr>
              <a:t>Fault model -  Water speed FK migration            </a:t>
            </a:r>
          </a:p>
        </p:txBody>
      </p:sp>
      <p:pic>
        <p:nvPicPr>
          <p:cNvPr id="19459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8575"/>
            <a:ext cx="91440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6477000" y="57912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F. Liu et. al. (2009)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707</Words>
  <Application>Microsoft Office PowerPoint</Application>
  <PresentationFormat>On-screen Show (4:3)</PresentationFormat>
  <Paragraphs>134</Paragraphs>
  <Slides>46</Slides>
  <Notes>14</Notes>
  <HiddenSlides>0</HiddenSlides>
  <MMClips>13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Office Theme</vt:lpstr>
      <vt:lpstr>1_Office Theme</vt:lpstr>
      <vt:lpstr>4_Office Theme</vt:lpstr>
      <vt:lpstr>6_Office Theme</vt:lpstr>
      <vt:lpstr>2_Office Theme</vt:lpstr>
      <vt:lpstr>3_Office Theme</vt:lpstr>
      <vt:lpstr>Equation</vt:lpstr>
      <vt:lpstr>PowerPoint Presentation</vt:lpstr>
      <vt:lpstr>PowerPoint Presentation</vt:lpstr>
      <vt:lpstr>PowerPoint Presentation</vt:lpstr>
      <vt:lpstr>Salt model</vt:lpstr>
      <vt:lpstr>Salt model – Prestack water speed  FK migration</vt:lpstr>
      <vt:lpstr>Salt model - HOIS</vt:lpstr>
      <vt:lpstr>Salt model – HOIS +LE</vt:lpstr>
      <vt:lpstr>Fault model</vt:lpstr>
      <vt:lpstr>Fault model -  Water speed FK migration            </vt:lpstr>
      <vt:lpstr>Fault model - HOIS</vt:lpstr>
      <vt:lpstr>Fault model – HOIS+LE</vt:lpstr>
      <vt:lpstr>PowerPoint Presentation</vt:lpstr>
      <vt:lpstr>Extending the imaging algorithm</vt:lpstr>
      <vt:lpstr>PowerPoint Presentation</vt:lpstr>
      <vt:lpstr>What is </vt:lpstr>
      <vt:lpstr>Elastic polarity reversals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Criteria for ISS imaging to be effective in directly predicting the depth without a velocity model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ISS depth imaging: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lh</dc:creator>
  <cp:lastModifiedBy>Lin</cp:lastModifiedBy>
  <cp:revision>73</cp:revision>
  <dcterms:created xsi:type="dcterms:W3CDTF">2006-08-16T00:00:00Z</dcterms:created>
  <dcterms:modified xsi:type="dcterms:W3CDTF">2014-05-29T03:04:35Z</dcterms:modified>
</cp:coreProperties>
</file>