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4" r:id="rId3"/>
    <p:sldId id="354" r:id="rId4"/>
    <p:sldId id="341" r:id="rId5"/>
    <p:sldId id="342" r:id="rId6"/>
    <p:sldId id="317" r:id="rId7"/>
    <p:sldId id="261" r:id="rId8"/>
    <p:sldId id="313" r:id="rId9"/>
    <p:sldId id="269" r:id="rId10"/>
    <p:sldId id="271" r:id="rId11"/>
    <p:sldId id="272" r:id="rId12"/>
    <p:sldId id="351" r:id="rId13"/>
    <p:sldId id="344" r:id="rId14"/>
    <p:sldId id="347" r:id="rId15"/>
    <p:sldId id="348" r:id="rId16"/>
    <p:sldId id="349" r:id="rId17"/>
    <p:sldId id="353" r:id="rId18"/>
    <p:sldId id="352" r:id="rId19"/>
    <p:sldId id="325" r:id="rId20"/>
    <p:sldId id="329" r:id="rId21"/>
    <p:sldId id="330" r:id="rId22"/>
    <p:sldId id="331" r:id="rId23"/>
    <p:sldId id="273" r:id="rId24"/>
    <p:sldId id="274" r:id="rId25"/>
    <p:sldId id="275" r:id="rId26"/>
    <p:sldId id="335" r:id="rId27"/>
    <p:sldId id="327" r:id="rId28"/>
    <p:sldId id="334" r:id="rId29"/>
    <p:sldId id="322" r:id="rId30"/>
    <p:sldId id="355" r:id="rId31"/>
    <p:sldId id="321" r:id="rId32"/>
    <p:sldId id="336" r:id="rId33"/>
    <p:sldId id="323" r:id="rId34"/>
    <p:sldId id="337" r:id="rId35"/>
    <p:sldId id="356" r:id="rId36"/>
    <p:sldId id="338" r:id="rId37"/>
    <p:sldId id="339" r:id="rId38"/>
    <p:sldId id="340" r:id="rId39"/>
    <p:sldId id="282" r:id="rId40"/>
    <p:sldId id="304" r:id="rId41"/>
    <p:sldId id="305" r:id="rId42"/>
    <p:sldId id="296" r:id="rId43"/>
  </p:sldIdLst>
  <p:sldSz cx="12192000" cy="6858000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00FF"/>
    <a:srgbClr val="00FF00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137" autoAdjust="0"/>
  </p:normalViewPr>
  <p:slideViewPr>
    <p:cSldViewPr snapToGrid="0">
      <p:cViewPr>
        <p:scale>
          <a:sx n="76" d="100"/>
          <a:sy n="76" d="100"/>
        </p:scale>
        <p:origin x="-1336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BAFEF-E3D8-0044-9268-E445EECB0DE4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4D301-D5AE-8445-A30C-A66F96D8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9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8C50E-763A-7F40-A193-E042C741C282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A58F1-9FB7-2E49-BE75-2C2D11298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112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79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22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89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7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94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5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5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89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5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59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59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5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59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59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59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59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59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5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307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12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58F1-9FB7-2E49-BE75-2C2D112984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B3D87-EEB3-3F4E-B3B3-1E6A5E6CFF38}" type="datetime1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33198-011E-4E74-9CBE-D2138561C3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2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13BB3E-9685-8742-A153-52E6BE248BFA}" type="datetime1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33198-011E-4E74-9CBE-D2138561C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8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B0D0EB-C8DC-F249-9504-E7E38EEF4B5B}" type="datetime1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33198-011E-4E74-9CBE-D2138561C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3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/>
              </a:defRPr>
            </a:lvl1pPr>
            <a:lvl2pPr>
              <a:defRPr>
                <a:solidFill>
                  <a:schemeClr val="tx1"/>
                </a:solidFill>
                <a:latin typeface="Times New Roman"/>
              </a:defRPr>
            </a:lvl2pPr>
            <a:lvl3pPr>
              <a:defRPr>
                <a:solidFill>
                  <a:schemeClr val="tx1"/>
                </a:solidFill>
                <a:latin typeface="Times New Roman"/>
              </a:defRPr>
            </a:lvl3pPr>
            <a:lvl4pPr>
              <a:defRPr>
                <a:solidFill>
                  <a:schemeClr val="tx1"/>
                </a:solidFill>
                <a:latin typeface="Times New Roman"/>
              </a:defRPr>
            </a:lvl4pPr>
            <a:lvl5pPr>
              <a:defRPr>
                <a:solidFill>
                  <a:schemeClr val="tx1"/>
                </a:solidFill>
                <a:latin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536B8-3578-4F45-A13E-A2E21DA4198C}" type="datetime1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33198-011E-4E74-9CBE-D2138561C3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5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22239F-9649-DC4E-AC80-B51C19330CB1}" type="datetime1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33198-011E-4E74-9CBE-D2138561C3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6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916CFF-3473-EE41-872D-3691FF5BB82A}" type="datetime1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33198-011E-4E74-9CBE-D2138561C3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2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1B873-5A52-5946-8EE2-7F3243A1622E}" type="datetime1">
              <a:rPr lang="en-US" smtClean="0"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33198-011E-4E74-9CBE-D2138561C3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4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F9659-889F-5345-A8DE-B9FF0EB81810}" type="datetime1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33198-011E-4E74-9CBE-D2138561C3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3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C9332-C1E3-6040-B605-41C2966FB12B}" type="datetime1">
              <a:rPr lang="en-US" smtClean="0"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33198-011E-4E74-9CBE-D2138561C3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5C718-AD9D-A840-91BC-B3EA736BB034}" type="datetime1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33198-011E-4E74-9CBE-D2138561C3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7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227F2D-6D12-BD43-B50C-A1AA492E01D5}" type="datetime1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33198-011E-4E74-9CBE-D2138561C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5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1942133"/>
            <a:ext cx="10515600" cy="199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8200" y="4227443"/>
            <a:ext cx="10515600" cy="194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2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00000"/>
          </a:solidFill>
          <a:latin typeface="Times New Roman"/>
          <a:ea typeface="+mj-ea"/>
          <a:cs typeface="Times New Roman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742" y="1611085"/>
            <a:ext cx="11684001" cy="245291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The significance of incorporating a </a:t>
            </a:r>
            <a:b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</a:br>
            <a:r>
              <a:rPr lang="en-US" sz="32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3D point source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in the Inverse scattering series (ISS) internal multiple attenuator </a:t>
            </a:r>
            <a:b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for a 1D subsurface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743" y="4429351"/>
            <a:ext cx="9144000" cy="1162163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Xinglu Lin* and Arthur B. </a:t>
            </a:r>
            <a:r>
              <a:rPr lang="en-US" sz="4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Weglein</a:t>
            </a:r>
            <a:endParaRPr lang="en-US" sz="4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M-OSRP, University of Houston</a:t>
            </a:r>
          </a:p>
          <a:p>
            <a:r>
              <a:rPr lang="en-US" sz="4400" dirty="0" smtClean="0">
                <a:latin typeface="Times New Roman"/>
                <a:cs typeface="Times New Roman"/>
              </a:rPr>
              <a:t>Oct. 19</a:t>
            </a:r>
            <a:r>
              <a:rPr lang="en-US" sz="4400" baseline="30000" dirty="0" smtClean="0">
                <a:latin typeface="Times New Roman"/>
                <a:cs typeface="Times New Roman"/>
              </a:rPr>
              <a:t>th</a:t>
            </a:r>
            <a:r>
              <a:rPr lang="en-US" sz="4400" dirty="0" smtClean="0">
                <a:latin typeface="Times New Roman"/>
                <a:cs typeface="Times New Roman"/>
              </a:rPr>
              <a:t>, 2015</a:t>
            </a:r>
            <a:endParaRPr lang="en-US"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733198-011E-4E74-9CBE-D2138561C345}" type="slidenum">
              <a:rPr lang="en-US" smtClean="0"/>
              <a:pPr algn="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7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/>
          <a:stretch/>
        </p:blipFill>
        <p:spPr>
          <a:xfrm>
            <a:off x="2411644" y="2655563"/>
            <a:ext cx="7614162" cy="363031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559016" y="3249349"/>
            <a:ext cx="2620082" cy="552513"/>
          </a:xfrm>
          <a:prstGeom prst="straightConnector1">
            <a:avLst/>
          </a:prstGeom>
          <a:ln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017508"/>
              </p:ext>
            </p:extLst>
          </p:nvPr>
        </p:nvGraphicFramePr>
        <p:xfrm>
          <a:off x="7215896" y="3622217"/>
          <a:ext cx="228600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3" name="Equation" r:id="rId5" imgW="127000" imgH="177800" progId="Equation.3">
                  <p:embed/>
                </p:oleObj>
              </mc:Choice>
              <mc:Fallback>
                <p:oleObj name="Equation" r:id="rId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15896" y="3622217"/>
                        <a:ext cx="228600" cy="32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3720721" y="3249349"/>
            <a:ext cx="5676590" cy="110331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711557" y="2460183"/>
            <a:ext cx="3618718" cy="269158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676738"/>
              </p:ext>
            </p:extLst>
          </p:nvPr>
        </p:nvGraphicFramePr>
        <p:xfrm>
          <a:off x="7702016" y="3192262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4" name="Equation" r:id="rId7" imgW="114300" imgH="127000" progId="Equation.3">
                  <p:embed/>
                </p:oleObj>
              </mc:Choice>
              <mc:Fallback>
                <p:oleObj name="Equation" r:id="rId7" imgW="1143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02016" y="3192262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6520916" y="3770051"/>
            <a:ext cx="38100" cy="16002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93521" y="5557623"/>
            <a:ext cx="122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 flipV="1">
            <a:off x="2580673" y="5643153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>
            <a:spLocks/>
          </p:cNvSpPr>
          <p:nvPr/>
        </p:nvSpPr>
        <p:spPr>
          <a:xfrm>
            <a:off x="2630417" y="5971232"/>
            <a:ext cx="137160" cy="1371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sz="2400" b="1" dirty="0"/>
              <a:t>3D source-1D earth </a:t>
            </a:r>
            <a:r>
              <a:rPr lang="en-US" sz="2400" b="1" dirty="0" smtClean="0"/>
              <a:t>algorithm requires</a:t>
            </a:r>
            <a:r>
              <a:rPr lang="en-US" sz="2400" dirty="0" smtClean="0"/>
              <a:t>: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267561" y="4223426"/>
            <a:ext cx="68539" cy="343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923528" y="5258456"/>
            <a:ext cx="637575" cy="343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22960" y="5783474"/>
            <a:ext cx="679523" cy="343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81" y="3529893"/>
            <a:ext cx="170058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1</a:t>
            </a:r>
            <a:r>
              <a:rPr lang="en-US" b="1" dirty="0" smtClean="0">
                <a:latin typeface="Times New Roman"/>
                <a:cs typeface="Times New Roman"/>
              </a:rPr>
              <a:t>D earth -Properties vary in z-direction.</a:t>
            </a:r>
            <a:endParaRPr lang="en-US" b="1" dirty="0">
              <a:latin typeface="Times New Roman"/>
              <a:cs typeface="Times New Roman"/>
            </a:endParaRPr>
          </a:p>
        </p:txBody>
      </p:sp>
      <p:cxnSp>
        <p:nvCxnSpPr>
          <p:cNvPr id="32" name="Straight Arrow Connector 31"/>
          <p:cNvCxnSpPr>
            <a:stCxn id="20" idx="3"/>
          </p:cNvCxnSpPr>
          <p:nvPr/>
        </p:nvCxnSpPr>
        <p:spPr>
          <a:xfrm>
            <a:off x="1765164" y="3991558"/>
            <a:ext cx="1313107" cy="7006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" idx="1"/>
          </p:cNvCxnSpPr>
          <p:nvPr/>
        </p:nvCxnSpPr>
        <p:spPr>
          <a:xfrm flipH="1">
            <a:off x="7483231" y="3226100"/>
            <a:ext cx="2794000" cy="6425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77231" y="2872157"/>
            <a:ext cx="1895231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Independent of azimuth angle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6451585" y="3652686"/>
            <a:ext cx="197795" cy="157803"/>
          </a:xfrm>
          <a:prstGeom prst="ellipse">
            <a:avLst/>
          </a:prstGeom>
          <a:solidFill>
            <a:srgbClr val="19ED3B"/>
          </a:solidFill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</a:t>
            </a:r>
            <a:br>
              <a:rPr lang="en-US" sz="2800" dirty="0" smtClean="0"/>
            </a:br>
            <a:r>
              <a:rPr lang="en-US" sz="2800" dirty="0" smtClean="0"/>
              <a:t>assuming a </a:t>
            </a:r>
            <a:r>
              <a:rPr lang="en-US" sz="2800" b="1" dirty="0" smtClean="0"/>
              <a:t>3D point source </a:t>
            </a:r>
            <a:r>
              <a:rPr lang="en-US" sz="2800" dirty="0" smtClean="0"/>
              <a:t>and a </a:t>
            </a:r>
            <a:r>
              <a:rPr lang="en-US" sz="2800" b="1" dirty="0"/>
              <a:t>1</a:t>
            </a:r>
            <a:r>
              <a:rPr lang="en-US" sz="2800" b="1" dirty="0" smtClean="0"/>
              <a:t>D subsurface</a:t>
            </a:r>
            <a:br>
              <a:rPr lang="en-US" sz="2800" b="1" dirty="0" smtClean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4140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11" descr="1dearthreceiverson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>
          <a:xfrm>
            <a:off x="1084526" y="2653503"/>
            <a:ext cx="10115734" cy="361810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93521" y="5557623"/>
            <a:ext cx="122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 flipV="1">
            <a:off x="2580673" y="5643153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>
            <a:spLocks/>
          </p:cNvSpPr>
          <p:nvPr/>
        </p:nvSpPr>
        <p:spPr>
          <a:xfrm>
            <a:off x="2630417" y="5971232"/>
            <a:ext cx="137160" cy="1371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b="1" dirty="0" smtClean="0"/>
              <a:t>3D </a:t>
            </a:r>
            <a:r>
              <a:rPr lang="en-US" sz="2400" b="1" dirty="0"/>
              <a:t>source-1D earth </a:t>
            </a:r>
            <a:r>
              <a:rPr lang="en-US" sz="2400" b="1" dirty="0" smtClean="0"/>
              <a:t>algorithm requires</a:t>
            </a:r>
            <a:r>
              <a:rPr lang="en-US" sz="2400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267561" y="4223426"/>
            <a:ext cx="68539" cy="343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923528" y="5258456"/>
            <a:ext cx="637575" cy="343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22960" y="5783474"/>
            <a:ext cx="679523" cy="343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33159" y="3844250"/>
            <a:ext cx="31845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Recorded Seismic data:</a:t>
            </a: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800" dirty="0" err="1" smtClean="0">
                <a:latin typeface="Times New Roman"/>
                <a:cs typeface="Times New Roman"/>
              </a:rPr>
              <a:t>,t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endParaRPr lang="en-US" sz="2800" dirty="0"/>
          </a:p>
        </p:txBody>
      </p:sp>
      <p:sp>
        <p:nvSpPr>
          <p:cNvPr id="8" name="Right Brace 7"/>
          <p:cNvSpPr/>
          <p:nvPr/>
        </p:nvSpPr>
        <p:spPr>
          <a:xfrm rot="16784755">
            <a:off x="7170124" y="2929891"/>
            <a:ext cx="220122" cy="1520372"/>
          </a:xfrm>
          <a:prstGeom prst="rightBrace">
            <a:avLst>
              <a:gd name="adj1" fmla="val 8333"/>
              <a:gd name="adj2" fmla="val 5054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75866" y="2962152"/>
            <a:ext cx="706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flipV="1">
            <a:off x="6451585" y="3652686"/>
            <a:ext cx="197795" cy="157803"/>
          </a:xfrm>
          <a:prstGeom prst="ellipse">
            <a:avLst/>
          </a:prstGeom>
          <a:solidFill>
            <a:srgbClr val="19ED3B"/>
          </a:solidFill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</a:t>
            </a:r>
            <a:br>
              <a:rPr lang="en-US" sz="2800" dirty="0" smtClean="0"/>
            </a:br>
            <a:r>
              <a:rPr lang="en-US" sz="2800" dirty="0" smtClean="0"/>
              <a:t>assuming a </a:t>
            </a:r>
            <a:r>
              <a:rPr lang="en-US" sz="2800" b="1" dirty="0" smtClean="0"/>
              <a:t>3D point source </a:t>
            </a:r>
            <a:r>
              <a:rPr lang="en-US" sz="2800" dirty="0" smtClean="0"/>
              <a:t>and a </a:t>
            </a:r>
            <a:r>
              <a:rPr lang="en-US" sz="2800" b="1" dirty="0"/>
              <a:t>1</a:t>
            </a:r>
            <a:r>
              <a:rPr lang="en-US" sz="2800" b="1" dirty="0" smtClean="0"/>
              <a:t>D subsurface</a:t>
            </a:r>
            <a:br>
              <a:rPr lang="en-US" sz="2800" b="1" dirty="0" smtClean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4674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ISS internal multiple attenuator for 1D subsurface (</a:t>
            </a:r>
            <a:r>
              <a:rPr lang="en-US" sz="2400" i="1" dirty="0" err="1"/>
              <a:t>Araujo</a:t>
            </a:r>
            <a:r>
              <a:rPr lang="en-US" sz="2400" i="1" dirty="0"/>
              <a:t> et al., 1994; </a:t>
            </a:r>
            <a:r>
              <a:rPr lang="en-US" sz="2400" i="1" dirty="0" err="1"/>
              <a:t>Weglein</a:t>
            </a:r>
            <a:r>
              <a:rPr lang="en-US" sz="2400" i="1" dirty="0"/>
              <a:t> et al., 1997</a:t>
            </a:r>
            <a:r>
              <a:rPr lang="en-US" sz="2400" dirty="0" smtClean="0"/>
              <a:t>) :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</a:t>
            </a:r>
            <a:br>
              <a:rPr lang="en-US" sz="2800" dirty="0" smtClean="0"/>
            </a:br>
            <a:r>
              <a:rPr lang="en-US" sz="2800" dirty="0" smtClean="0"/>
              <a:t> for a 1D subsurface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u="sng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24171" y="4196292"/>
            <a:ext cx="10846294" cy="8263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eq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160520"/>
            <a:ext cx="10344912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7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ISS internal multiple attenuator for 1D subsurface (</a:t>
            </a:r>
            <a:r>
              <a:rPr lang="en-US" sz="2400" i="1" dirty="0" err="1"/>
              <a:t>Araujo</a:t>
            </a:r>
            <a:r>
              <a:rPr lang="en-US" sz="2400" i="1" dirty="0"/>
              <a:t> et al., 1994; </a:t>
            </a:r>
            <a:r>
              <a:rPr lang="en-US" sz="2400" i="1" dirty="0" err="1"/>
              <a:t>Weglein</a:t>
            </a:r>
            <a:r>
              <a:rPr lang="en-US" sz="2400" i="1" dirty="0"/>
              <a:t> et al., 1997</a:t>
            </a:r>
            <a:r>
              <a:rPr lang="en-US" sz="2400" dirty="0" smtClean="0"/>
              <a:t>) :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</a:t>
            </a:r>
            <a:br>
              <a:rPr lang="en-US" sz="2800" dirty="0" smtClean="0"/>
            </a:br>
            <a:r>
              <a:rPr lang="en-US" sz="2800" dirty="0" smtClean="0"/>
              <a:t> for a 1D subsurface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u="sng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24171" y="4196292"/>
            <a:ext cx="10846294" cy="8263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407460" y="2677459"/>
            <a:ext cx="635137" cy="1460341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023060" y="2613800"/>
            <a:ext cx="566615" cy="15240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785412" y="2659529"/>
            <a:ext cx="635137" cy="1460341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9401012" y="2595870"/>
            <a:ext cx="566615" cy="15240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Equal 48"/>
          <p:cNvSpPr/>
          <p:nvPr/>
        </p:nvSpPr>
        <p:spPr>
          <a:xfrm>
            <a:off x="8167075" y="3292244"/>
            <a:ext cx="351693" cy="273531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56134" y="3797156"/>
            <a:ext cx="51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z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</a:t>
            </a:r>
            <a:endParaRPr lang="en-US" sz="2000" b="1" baseline="-25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13647" y="4093882"/>
            <a:ext cx="866589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q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160520"/>
            <a:ext cx="10399776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8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ISS internal multiple attenuator for 1D subsurface (</a:t>
            </a:r>
            <a:r>
              <a:rPr lang="en-US" sz="2400" i="1" dirty="0" err="1"/>
              <a:t>Araujo</a:t>
            </a:r>
            <a:r>
              <a:rPr lang="en-US" sz="2400" i="1" dirty="0"/>
              <a:t> et al., 1994; </a:t>
            </a:r>
            <a:r>
              <a:rPr lang="en-US" sz="2400" i="1" dirty="0" err="1"/>
              <a:t>Weglein</a:t>
            </a:r>
            <a:r>
              <a:rPr lang="en-US" sz="2400" i="1" dirty="0"/>
              <a:t> et al., 1997</a:t>
            </a:r>
            <a:r>
              <a:rPr lang="en-US" sz="2400" dirty="0" smtClean="0"/>
              <a:t>) :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</a:t>
            </a:r>
            <a:br>
              <a:rPr lang="en-US" sz="2800" dirty="0" smtClean="0"/>
            </a:br>
            <a:r>
              <a:rPr lang="en-US" sz="2800" dirty="0" smtClean="0"/>
              <a:t> for a 1D subsurface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u="sng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8785412" y="2659529"/>
            <a:ext cx="635137" cy="1460341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9401012" y="2595870"/>
            <a:ext cx="566615" cy="15240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44462" y="2696308"/>
            <a:ext cx="390796" cy="801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415721" y="2618154"/>
            <a:ext cx="332125" cy="8597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407460" y="2677459"/>
            <a:ext cx="635137" cy="1460341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23060" y="2613800"/>
            <a:ext cx="566615" cy="15240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9308353" y="2644588"/>
            <a:ext cx="312157" cy="77188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607177" y="2614257"/>
            <a:ext cx="294947" cy="83715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Equal 43"/>
          <p:cNvSpPr/>
          <p:nvPr/>
        </p:nvSpPr>
        <p:spPr>
          <a:xfrm>
            <a:off x="8167075" y="3292244"/>
            <a:ext cx="351693" cy="273531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Minus 44"/>
          <p:cNvSpPr/>
          <p:nvPr/>
        </p:nvSpPr>
        <p:spPr>
          <a:xfrm>
            <a:off x="2969871" y="3223856"/>
            <a:ext cx="332154" cy="410307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56134" y="3797156"/>
            <a:ext cx="51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z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</a:t>
            </a:r>
            <a:endParaRPr lang="en-US" sz="2000" b="1" baseline="-250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1613647" y="4093882"/>
            <a:ext cx="866589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819828" y="3157675"/>
            <a:ext cx="51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z</a:t>
            </a:r>
            <a:r>
              <a:rPr lang="en-US" sz="2000" b="1" baseline="-25000" dirty="0">
                <a:latin typeface="Times New Roman"/>
                <a:cs typeface="Times New Roman"/>
              </a:rPr>
              <a:t>2</a:t>
            </a:r>
            <a:endParaRPr lang="en-US" sz="2000" b="1" baseline="-250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3977341" y="3454401"/>
            <a:ext cx="866589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524171" y="4196292"/>
            <a:ext cx="10846294" cy="8263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eq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160520"/>
            <a:ext cx="10399776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ISS internal multiple attenuator for 1D subsurface (</a:t>
            </a:r>
            <a:r>
              <a:rPr lang="en-US" sz="2400" i="1" dirty="0" err="1"/>
              <a:t>Araujo</a:t>
            </a:r>
            <a:r>
              <a:rPr lang="en-US" sz="2400" i="1" dirty="0"/>
              <a:t> et al., 1994; </a:t>
            </a:r>
            <a:r>
              <a:rPr lang="en-US" sz="2400" i="1" dirty="0" err="1"/>
              <a:t>Weglein</a:t>
            </a:r>
            <a:r>
              <a:rPr lang="en-US" sz="2400" i="1" dirty="0"/>
              <a:t> et al., 1997</a:t>
            </a:r>
            <a:r>
              <a:rPr lang="en-US" sz="2400" dirty="0" smtClean="0"/>
              <a:t>) : 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8785412" y="2659529"/>
            <a:ext cx="635137" cy="1460341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9401012" y="2595870"/>
            <a:ext cx="566615" cy="15240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44462" y="2696308"/>
            <a:ext cx="390796" cy="801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415721" y="2618154"/>
            <a:ext cx="332125" cy="8597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407460" y="2677459"/>
            <a:ext cx="635137" cy="1460341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23060" y="2613800"/>
            <a:ext cx="566615" cy="15240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9308353" y="2644588"/>
            <a:ext cx="312157" cy="77188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607177" y="2614257"/>
            <a:ext cx="294947" cy="83715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60353" y="2659529"/>
            <a:ext cx="539054" cy="11114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99408" y="2629647"/>
            <a:ext cx="536710" cy="1102209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263529" y="2674471"/>
            <a:ext cx="556984" cy="1174155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9820514" y="2644588"/>
            <a:ext cx="518780" cy="116496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Equal 43"/>
          <p:cNvSpPr/>
          <p:nvPr/>
        </p:nvSpPr>
        <p:spPr>
          <a:xfrm>
            <a:off x="8167075" y="3292244"/>
            <a:ext cx="351693" cy="273531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Minus 44"/>
          <p:cNvSpPr/>
          <p:nvPr/>
        </p:nvSpPr>
        <p:spPr>
          <a:xfrm>
            <a:off x="2969871" y="3223856"/>
            <a:ext cx="332154" cy="410307"/>
          </a:xfrm>
          <a:prstGeom prst="mathMin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5568484" y="3267817"/>
            <a:ext cx="332154" cy="322384"/>
          </a:xfrm>
          <a:prstGeom prst="mathPlus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56134" y="3797156"/>
            <a:ext cx="51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z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</a:t>
            </a:r>
            <a:endParaRPr lang="en-US" sz="2000" b="1" baseline="-250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1613647" y="4093882"/>
            <a:ext cx="866589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819828" y="3157675"/>
            <a:ext cx="51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z</a:t>
            </a:r>
            <a:r>
              <a:rPr lang="en-US" sz="2000" b="1" baseline="-25000" dirty="0">
                <a:latin typeface="Times New Roman"/>
                <a:cs typeface="Times New Roman"/>
              </a:rPr>
              <a:t>2</a:t>
            </a:r>
            <a:endParaRPr lang="en-US" sz="2000" b="1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3977341" y="3454401"/>
            <a:ext cx="866589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228346" y="3444546"/>
            <a:ext cx="51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z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3</a:t>
            </a:r>
            <a:endParaRPr lang="en-US" sz="2000" b="1" baseline="-250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6385859" y="3741272"/>
            <a:ext cx="866589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24171" y="4196292"/>
            <a:ext cx="10846294" cy="8263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eq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160520"/>
            <a:ext cx="10430256" cy="890016"/>
          </a:xfrm>
          <a:prstGeom prst="rect">
            <a:avLst/>
          </a:prstGeom>
        </p:spPr>
      </p:pic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</a:t>
            </a:r>
            <a:br>
              <a:rPr lang="en-US" sz="2800" dirty="0" smtClean="0"/>
            </a:br>
            <a:r>
              <a:rPr lang="en-US" sz="2800" dirty="0" smtClean="0"/>
              <a:t> for a 1D subsurface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16955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ISS internal multiple attenuator for 1D subsurface (</a:t>
            </a:r>
            <a:r>
              <a:rPr lang="en-US" sz="2400" i="1" dirty="0" err="1"/>
              <a:t>Araujo</a:t>
            </a:r>
            <a:r>
              <a:rPr lang="en-US" sz="2400" i="1" dirty="0"/>
              <a:t> et al., 1994; </a:t>
            </a:r>
            <a:r>
              <a:rPr lang="en-US" sz="2400" i="1" dirty="0" err="1"/>
              <a:t>Weglein</a:t>
            </a:r>
            <a:r>
              <a:rPr lang="en-US" sz="2400" i="1" dirty="0"/>
              <a:t> et al., 1997</a:t>
            </a:r>
            <a:r>
              <a:rPr lang="en-US" sz="2400" dirty="0" smtClean="0"/>
              <a:t>) : 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Equal 47"/>
          <p:cNvSpPr/>
          <p:nvPr/>
        </p:nvSpPr>
        <p:spPr>
          <a:xfrm>
            <a:off x="8167075" y="3292244"/>
            <a:ext cx="351693" cy="273531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8785412" y="2659529"/>
            <a:ext cx="635137" cy="1460341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9401012" y="2595870"/>
            <a:ext cx="566615" cy="15240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inus 24"/>
          <p:cNvSpPr/>
          <p:nvPr/>
        </p:nvSpPr>
        <p:spPr>
          <a:xfrm>
            <a:off x="2969871" y="3223856"/>
            <a:ext cx="332154" cy="410307"/>
          </a:xfrm>
          <a:prstGeom prst="mathMin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44462" y="2696308"/>
            <a:ext cx="390796" cy="801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415721" y="2618154"/>
            <a:ext cx="332125" cy="8597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407460" y="2677459"/>
            <a:ext cx="635137" cy="1460341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23060" y="2613800"/>
            <a:ext cx="566615" cy="15240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9308353" y="2644588"/>
            <a:ext cx="312157" cy="77188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607177" y="2614257"/>
            <a:ext cx="294947" cy="83715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lus 27"/>
          <p:cNvSpPr/>
          <p:nvPr/>
        </p:nvSpPr>
        <p:spPr>
          <a:xfrm>
            <a:off x="5568484" y="3267817"/>
            <a:ext cx="332154" cy="322384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260353" y="2659529"/>
            <a:ext cx="539054" cy="11114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99408" y="2629647"/>
            <a:ext cx="536710" cy="1102209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263529" y="2674471"/>
            <a:ext cx="556984" cy="1174155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9820514" y="2644588"/>
            <a:ext cx="518780" cy="116496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788400" y="2662517"/>
            <a:ext cx="635137" cy="1460341"/>
          </a:xfrm>
          <a:prstGeom prst="straightConnector1">
            <a:avLst/>
          </a:prstGeom>
          <a:ln w="57150">
            <a:solidFill>
              <a:srgbClr val="FF00FF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000" y="3436470"/>
            <a:ext cx="233059" cy="686391"/>
          </a:xfrm>
          <a:prstGeom prst="straightConnector1">
            <a:avLst/>
          </a:prstGeom>
          <a:ln w="57150">
            <a:solidFill>
              <a:srgbClr val="FF00FF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637059" y="3436470"/>
            <a:ext cx="186442" cy="415144"/>
          </a:xfrm>
          <a:prstGeom prst="straightConnector1">
            <a:avLst/>
          </a:prstGeom>
          <a:ln w="57150">
            <a:solidFill>
              <a:srgbClr val="FF00FF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823502" y="2647577"/>
            <a:ext cx="518780" cy="1164962"/>
          </a:xfrm>
          <a:prstGeom prst="straightConnector1">
            <a:avLst/>
          </a:prstGeom>
          <a:ln w="57150">
            <a:solidFill>
              <a:srgbClr val="FF00FF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524171" y="4196292"/>
            <a:ext cx="10846294" cy="8263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56134" y="3797156"/>
            <a:ext cx="51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z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</a:t>
            </a:r>
            <a:endParaRPr lang="en-US" sz="2000" b="1" baseline="-250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613647" y="4093882"/>
            <a:ext cx="866589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819828" y="3157675"/>
            <a:ext cx="51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z</a:t>
            </a:r>
            <a:r>
              <a:rPr lang="en-US" sz="2000" b="1" baseline="-25000" dirty="0">
                <a:latin typeface="Times New Roman"/>
                <a:cs typeface="Times New Roman"/>
              </a:rPr>
              <a:t>2</a:t>
            </a:r>
            <a:endParaRPr lang="en-US" sz="2000" b="1" baseline="-250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3977341" y="3454401"/>
            <a:ext cx="866589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228346" y="3444546"/>
            <a:ext cx="51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z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3</a:t>
            </a:r>
            <a:endParaRPr lang="en-US" sz="2000" b="1" baseline="-250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6385859" y="3741272"/>
            <a:ext cx="866589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eq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160520"/>
            <a:ext cx="10399776" cy="890016"/>
          </a:xfrm>
          <a:prstGeom prst="rect">
            <a:avLst/>
          </a:prstGeom>
        </p:spPr>
      </p:pic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</a:t>
            </a:r>
            <a:br>
              <a:rPr lang="en-US" sz="2800" dirty="0" smtClean="0"/>
            </a:br>
            <a:r>
              <a:rPr lang="en-US" sz="2800" dirty="0" smtClean="0"/>
              <a:t> for a 1D subsurface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94592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ISS internal multiple attenuator for 1D subsurface (</a:t>
            </a:r>
            <a:r>
              <a:rPr lang="en-US" sz="2400" i="1" dirty="0" err="1"/>
              <a:t>Araujo</a:t>
            </a:r>
            <a:r>
              <a:rPr lang="en-US" sz="2400" i="1" dirty="0"/>
              <a:t> et al., 1994; </a:t>
            </a:r>
            <a:r>
              <a:rPr lang="en-US" sz="2400" i="1" dirty="0" err="1"/>
              <a:t>Weglein</a:t>
            </a:r>
            <a:r>
              <a:rPr lang="en-US" sz="2400" i="1" dirty="0"/>
              <a:t> et al., 1997</a:t>
            </a:r>
            <a:r>
              <a:rPr lang="en-US" sz="2400" dirty="0" smtClean="0"/>
              <a:t>) : 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1812" y="5440046"/>
            <a:ext cx="137422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D(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err="1" smtClean="0">
                <a:latin typeface="Times New Roman"/>
                <a:cs typeface="Times New Roman"/>
              </a:rPr>
              <a:t>,t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sp>
        <p:nvSpPr>
          <p:cNvPr id="51" name="Rectangle 50"/>
          <p:cNvSpPr/>
          <p:nvPr/>
        </p:nvSpPr>
        <p:spPr>
          <a:xfrm>
            <a:off x="3580632" y="5440046"/>
            <a:ext cx="16250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b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err="1" smtClean="0">
                <a:latin typeface="Times New Roman"/>
                <a:cs typeface="Times New Roman"/>
              </a:rPr>
              <a:t>,z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sp>
        <p:nvSpPr>
          <p:cNvPr id="52" name="Rectangle 51"/>
          <p:cNvSpPr/>
          <p:nvPr/>
        </p:nvSpPr>
        <p:spPr>
          <a:xfrm>
            <a:off x="10647387" y="5440046"/>
            <a:ext cx="154461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D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r</a:t>
            </a:r>
            <a:r>
              <a:rPr lang="en-US" sz="3200" b="1" baseline="-25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cs typeface="Times New Roman"/>
              </a:rPr>
              <a:t>,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t) </a:t>
            </a:r>
            <a:endParaRPr lang="en-US" sz="3200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1536560" y="5732055"/>
            <a:ext cx="1713590" cy="7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276278" y="5724947"/>
            <a:ext cx="1542263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995977" y="5440046"/>
            <a:ext cx="18602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b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>
                <a:solidFill>
                  <a:srgbClr val="3366FF"/>
                </a:solidFill>
                <a:latin typeface="Times New Roman"/>
                <a:cs typeface="Times New Roman"/>
              </a:rPr>
              <a:t>k</a:t>
            </a:r>
            <a:r>
              <a:rPr lang="en-US" sz="3200" b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cs typeface="Times New Roman"/>
              </a:rPr>
              <a:t>,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ω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733783" y="5732434"/>
            <a:ext cx="189344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939691" y="4997248"/>
            <a:ext cx="0" cy="731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01012" y="2595870"/>
            <a:ext cx="566615" cy="15240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44462" y="2696308"/>
            <a:ext cx="390796" cy="801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415721" y="2618154"/>
            <a:ext cx="332125" cy="8597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407460" y="2677459"/>
            <a:ext cx="635137" cy="1460341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023060" y="2613800"/>
            <a:ext cx="566615" cy="15240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9308353" y="2644588"/>
            <a:ext cx="312157" cy="77188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9607177" y="2614257"/>
            <a:ext cx="294947" cy="83715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260353" y="2659529"/>
            <a:ext cx="539054" cy="11114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799408" y="2629647"/>
            <a:ext cx="536710" cy="1102209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263529" y="2674471"/>
            <a:ext cx="556984" cy="1174155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788400" y="2662517"/>
            <a:ext cx="635137" cy="1460341"/>
          </a:xfrm>
          <a:prstGeom prst="straightConnector1">
            <a:avLst/>
          </a:prstGeom>
          <a:ln w="57150">
            <a:solidFill>
              <a:srgbClr val="FF00FF"/>
            </a:solidFill>
            <a:headEnd type="none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9404000" y="3436470"/>
            <a:ext cx="233059" cy="686391"/>
          </a:xfrm>
          <a:prstGeom prst="straightConnector1">
            <a:avLst/>
          </a:prstGeom>
          <a:ln w="57150">
            <a:solidFill>
              <a:srgbClr val="FF00FF"/>
            </a:solidFill>
            <a:headEnd type="none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637059" y="3436470"/>
            <a:ext cx="186442" cy="415144"/>
          </a:xfrm>
          <a:prstGeom prst="straightConnector1">
            <a:avLst/>
          </a:prstGeom>
          <a:ln w="57150">
            <a:solidFill>
              <a:srgbClr val="FF00FF"/>
            </a:solidFill>
            <a:headEnd type="none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9823502" y="2647577"/>
            <a:ext cx="518780" cy="1164962"/>
          </a:xfrm>
          <a:prstGeom prst="straightConnector1">
            <a:avLst/>
          </a:prstGeom>
          <a:ln w="57150">
            <a:solidFill>
              <a:srgbClr val="FF00FF"/>
            </a:solidFill>
            <a:headEnd type="none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Equal 65"/>
          <p:cNvSpPr/>
          <p:nvPr/>
        </p:nvSpPr>
        <p:spPr>
          <a:xfrm>
            <a:off x="8167075" y="3292244"/>
            <a:ext cx="351693" cy="273531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Minus 67"/>
          <p:cNvSpPr/>
          <p:nvPr/>
        </p:nvSpPr>
        <p:spPr>
          <a:xfrm>
            <a:off x="2969871" y="3223856"/>
            <a:ext cx="332154" cy="410307"/>
          </a:xfrm>
          <a:prstGeom prst="mathMin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568484" y="3267817"/>
            <a:ext cx="332154" cy="322384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524171" y="4196292"/>
            <a:ext cx="10846294" cy="8263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q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160520"/>
            <a:ext cx="10344912" cy="890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1529" y="6162369"/>
            <a:ext cx="75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Attenuate the internal multiples: </a:t>
            </a:r>
            <a:r>
              <a:rPr lang="en-US" sz="2800" dirty="0">
                <a:latin typeface="Times New Roman"/>
                <a:cs typeface="Times New Roman"/>
              </a:rPr>
              <a:t>D(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800" dirty="0" err="1">
                <a:latin typeface="Times New Roman"/>
                <a:cs typeface="Times New Roman"/>
              </a:rPr>
              <a:t>,t</a:t>
            </a:r>
            <a:r>
              <a:rPr lang="en-US" sz="2800" dirty="0" smtClean="0">
                <a:latin typeface="Times New Roman"/>
                <a:cs typeface="Times New Roman"/>
              </a:rPr>
              <a:t>)+</a:t>
            </a:r>
            <a:r>
              <a:rPr lang="en-US" sz="2800" dirty="0">
                <a:latin typeface="Times New Roman"/>
                <a:cs typeface="Times New Roman"/>
                <a:sym typeface="Wingdings"/>
              </a:rPr>
              <a:t>D</a:t>
            </a:r>
            <a:r>
              <a:rPr lang="en-US" sz="2800" baseline="-25000" dirty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b="1" dirty="0" err="1">
                <a:solidFill>
                  <a:srgbClr val="3366FF"/>
                </a:solidFill>
                <a:latin typeface="Times New Roman"/>
                <a:cs typeface="Times New Roman"/>
              </a:rPr>
              <a:t>r</a:t>
            </a:r>
            <a:r>
              <a:rPr lang="en-US" sz="2800" b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2800" dirty="0">
                <a:latin typeface="Times New Roman"/>
                <a:cs typeface="Times New Roman"/>
              </a:rPr>
              <a:t>, t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</a:t>
            </a:r>
            <a:br>
              <a:rPr lang="en-US" sz="2800" dirty="0" smtClean="0"/>
            </a:br>
            <a:r>
              <a:rPr lang="en-US" sz="2800" dirty="0" smtClean="0"/>
              <a:t> for a 1D subsurface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55026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ISS internal multiple attenuator for 1D subsurface (</a:t>
            </a:r>
            <a:r>
              <a:rPr lang="en-US" sz="2400" i="1" dirty="0" err="1"/>
              <a:t>Araujo</a:t>
            </a:r>
            <a:r>
              <a:rPr lang="en-US" sz="2400" i="1" dirty="0"/>
              <a:t> et al., 1994; </a:t>
            </a:r>
            <a:r>
              <a:rPr lang="en-US" sz="2400" i="1" dirty="0" err="1"/>
              <a:t>Weglein</a:t>
            </a:r>
            <a:r>
              <a:rPr lang="en-US" sz="2400" i="1" dirty="0"/>
              <a:t> et al., 1997</a:t>
            </a:r>
            <a:r>
              <a:rPr lang="en-US" sz="2400" dirty="0" smtClean="0"/>
              <a:t>) : 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1812" y="5440046"/>
            <a:ext cx="137422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D(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err="1" smtClean="0">
                <a:latin typeface="Times New Roman"/>
                <a:cs typeface="Times New Roman"/>
              </a:rPr>
              <a:t>,t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sp>
        <p:nvSpPr>
          <p:cNvPr id="51" name="Rectangle 50"/>
          <p:cNvSpPr/>
          <p:nvPr/>
        </p:nvSpPr>
        <p:spPr>
          <a:xfrm>
            <a:off x="3580632" y="5440046"/>
            <a:ext cx="16250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b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err="1" smtClean="0">
                <a:latin typeface="Times New Roman"/>
                <a:cs typeface="Times New Roman"/>
              </a:rPr>
              <a:t>,z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sp>
        <p:nvSpPr>
          <p:cNvPr id="52" name="Rectangle 51"/>
          <p:cNvSpPr/>
          <p:nvPr/>
        </p:nvSpPr>
        <p:spPr>
          <a:xfrm>
            <a:off x="10647387" y="5440046"/>
            <a:ext cx="154461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D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r</a:t>
            </a:r>
            <a:r>
              <a:rPr lang="en-US" sz="3200" b="1" baseline="-25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cs typeface="Times New Roman"/>
              </a:rPr>
              <a:t>,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t) </a:t>
            </a:r>
            <a:endParaRPr lang="en-US" sz="3200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1536560" y="5732055"/>
            <a:ext cx="1713590" cy="7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276278" y="5724947"/>
            <a:ext cx="1542263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995977" y="5440046"/>
            <a:ext cx="19104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b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>
                <a:solidFill>
                  <a:srgbClr val="3366FF"/>
                </a:solidFill>
                <a:latin typeface="Times New Roman"/>
                <a:cs typeface="Times New Roman"/>
              </a:rPr>
              <a:t>k</a:t>
            </a:r>
            <a:r>
              <a:rPr lang="en-US" sz="3200" b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cs typeface="Times New Roman"/>
              </a:rPr>
              <a:t>,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ω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733783" y="5732434"/>
            <a:ext cx="189344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939691" y="4997248"/>
            <a:ext cx="0" cy="731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172313" y="5998309"/>
            <a:ext cx="273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Input preparation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28011" y="5998464"/>
            <a:ext cx="334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Output transform</a:t>
            </a:r>
            <a:endParaRPr lang="en-US" sz="2400" b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4470" y="5133788"/>
            <a:ext cx="4900706" cy="141941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040282" y="5133788"/>
            <a:ext cx="5047130" cy="141941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9401012" y="2595870"/>
            <a:ext cx="566615" cy="15240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44462" y="2696308"/>
            <a:ext cx="390796" cy="801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415721" y="2618154"/>
            <a:ext cx="332125" cy="8597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407460" y="2677459"/>
            <a:ext cx="635137" cy="1460341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023060" y="2613800"/>
            <a:ext cx="566615" cy="15240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9308353" y="2644588"/>
            <a:ext cx="312157" cy="77188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9607177" y="2614257"/>
            <a:ext cx="294947" cy="83715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260353" y="2659529"/>
            <a:ext cx="539054" cy="1111403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799408" y="2629647"/>
            <a:ext cx="536710" cy="1102209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263529" y="2674471"/>
            <a:ext cx="556984" cy="1174155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788400" y="2662517"/>
            <a:ext cx="635137" cy="1460341"/>
          </a:xfrm>
          <a:prstGeom prst="straightConnector1">
            <a:avLst/>
          </a:prstGeom>
          <a:ln w="57150">
            <a:solidFill>
              <a:srgbClr val="FF00FF"/>
            </a:solidFill>
            <a:headEnd type="none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9404000" y="3436470"/>
            <a:ext cx="233059" cy="686391"/>
          </a:xfrm>
          <a:prstGeom prst="straightConnector1">
            <a:avLst/>
          </a:prstGeom>
          <a:ln w="57150">
            <a:solidFill>
              <a:srgbClr val="FF00FF"/>
            </a:solidFill>
            <a:headEnd type="none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637059" y="3436470"/>
            <a:ext cx="186442" cy="415144"/>
          </a:xfrm>
          <a:prstGeom prst="straightConnector1">
            <a:avLst/>
          </a:prstGeom>
          <a:ln w="57150">
            <a:solidFill>
              <a:srgbClr val="FF00FF"/>
            </a:solidFill>
            <a:headEnd type="none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9823502" y="2647577"/>
            <a:ext cx="518780" cy="1164962"/>
          </a:xfrm>
          <a:prstGeom prst="straightConnector1">
            <a:avLst/>
          </a:prstGeom>
          <a:ln w="57150">
            <a:solidFill>
              <a:srgbClr val="FF00FF"/>
            </a:solidFill>
            <a:headEnd type="none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Equal 65"/>
          <p:cNvSpPr/>
          <p:nvPr/>
        </p:nvSpPr>
        <p:spPr>
          <a:xfrm>
            <a:off x="8167075" y="3292244"/>
            <a:ext cx="351693" cy="273531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Minus 67"/>
          <p:cNvSpPr/>
          <p:nvPr/>
        </p:nvSpPr>
        <p:spPr>
          <a:xfrm>
            <a:off x="2969871" y="3223856"/>
            <a:ext cx="332154" cy="410307"/>
          </a:xfrm>
          <a:prstGeom prst="mathMin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568484" y="3267817"/>
            <a:ext cx="332154" cy="322384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524171" y="4196292"/>
            <a:ext cx="10846294" cy="8263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q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160520"/>
            <a:ext cx="10344912" cy="890016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</a:t>
            </a:r>
            <a:br>
              <a:rPr lang="en-US" sz="2800" dirty="0" smtClean="0"/>
            </a:br>
            <a:r>
              <a:rPr lang="en-US" sz="2800" dirty="0" smtClean="0"/>
              <a:t> for a 1D subsurface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72437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 </a:t>
            </a:r>
            <a:br>
              <a:rPr lang="en-US" sz="2800" dirty="0" smtClean="0"/>
            </a:br>
            <a:r>
              <a:rPr lang="en-US" sz="2800" dirty="0" smtClean="0"/>
              <a:t>assuming a </a:t>
            </a:r>
            <a:r>
              <a:rPr lang="en-US" sz="2800" b="1" dirty="0" smtClean="0"/>
              <a:t>2D line source</a:t>
            </a:r>
            <a:br>
              <a:rPr lang="en-US" sz="2800" b="1" dirty="0" smtClean="0"/>
            </a:br>
            <a:endParaRPr lang="en-US" sz="2800" b="1" u="sng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646" y="3564360"/>
            <a:ext cx="137422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D(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err="1" smtClean="0">
                <a:latin typeface="Times New Roman"/>
                <a:cs typeface="Times New Roman"/>
              </a:rPr>
              <a:t>,t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596466" y="3564360"/>
            <a:ext cx="16250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b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err="1" smtClean="0">
                <a:latin typeface="Times New Roman"/>
                <a:cs typeface="Times New Roman"/>
              </a:rPr>
              <a:t>,z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123166" y="3108960"/>
            <a:ext cx="2051529" cy="46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ISS prediction 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0663221" y="3564360"/>
            <a:ext cx="154461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D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r</a:t>
            </a:r>
            <a:r>
              <a:rPr lang="en-US" sz="3200" b="1" baseline="-25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cs typeface="Times New Roman"/>
              </a:rPr>
              <a:t>,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t)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9310" y="3108960"/>
            <a:ext cx="314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Fourier transform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1973" y="3108960"/>
            <a:ext cx="392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Inverse Fourier transform</a:t>
            </a:r>
            <a:endParaRPr lang="en-US" sz="2400" b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52394" y="3916837"/>
            <a:ext cx="1713590" cy="7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92112" y="3909729"/>
            <a:ext cx="1542263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011811" y="3564360"/>
            <a:ext cx="181104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b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>
                <a:solidFill>
                  <a:srgbClr val="3366FF"/>
                </a:solidFill>
                <a:latin typeface="Times New Roman"/>
                <a:cs typeface="Times New Roman"/>
              </a:rPr>
              <a:t>k</a:t>
            </a:r>
            <a:r>
              <a:rPr lang="en-US" sz="3200" b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cs typeface="Times New Roman"/>
              </a:rPr>
              <a:t>,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ω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749617" y="3917216"/>
            <a:ext cx="189344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57824" y="4802737"/>
            <a:ext cx="72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Attenuate the internal multiples: </a:t>
            </a:r>
            <a:r>
              <a:rPr lang="en-US" sz="2800" dirty="0">
                <a:latin typeface="Times New Roman"/>
                <a:cs typeface="Times New Roman"/>
              </a:rPr>
              <a:t>D(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800" dirty="0" err="1">
                <a:latin typeface="Times New Roman"/>
                <a:cs typeface="Times New Roman"/>
              </a:rPr>
              <a:t>,t</a:t>
            </a:r>
            <a:r>
              <a:rPr lang="en-US" sz="2800" dirty="0" smtClean="0">
                <a:latin typeface="Times New Roman"/>
                <a:cs typeface="Times New Roman"/>
              </a:rPr>
              <a:t>)+</a:t>
            </a:r>
            <a:r>
              <a:rPr lang="en-US" sz="2800" dirty="0">
                <a:latin typeface="Times New Roman"/>
                <a:cs typeface="Times New Roman"/>
                <a:sym typeface="Wingdings"/>
              </a:rPr>
              <a:t>D</a:t>
            </a:r>
            <a:r>
              <a:rPr lang="en-US" sz="2800" baseline="-25000" dirty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b="1" dirty="0" err="1">
                <a:solidFill>
                  <a:srgbClr val="3366FF"/>
                </a:solidFill>
                <a:latin typeface="Times New Roman"/>
                <a:cs typeface="Times New Roman"/>
              </a:rPr>
              <a:t>r</a:t>
            </a:r>
            <a:r>
              <a:rPr lang="en-US" sz="2800" b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2800" dirty="0">
                <a:latin typeface="Times New Roman"/>
                <a:cs typeface="Times New Roman"/>
              </a:rPr>
              <a:t>, t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760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v"/>
            </a:pPr>
            <a:r>
              <a:rPr lang="en-US" sz="3200" dirty="0" smtClean="0"/>
              <a:t>The ISS internal</a:t>
            </a:r>
            <a:r>
              <a:rPr lang="en-US" sz="3200" dirty="0"/>
              <a:t>-</a:t>
            </a:r>
            <a:r>
              <a:rPr lang="en-US" sz="3200" dirty="0" smtClean="0"/>
              <a:t>multiple attenuation algorithm:</a:t>
            </a:r>
          </a:p>
          <a:p>
            <a:pPr algn="just">
              <a:buFont typeface="Wingdings" charset="2"/>
              <a:buChar char="v"/>
            </a:pPr>
            <a:endParaRPr lang="en-US" sz="3200" dirty="0" smtClean="0"/>
          </a:p>
          <a:p>
            <a:pPr lvl="1" algn="just">
              <a:buFont typeface="Wingdings" charset="2"/>
              <a:buChar char="²"/>
            </a:pPr>
            <a:r>
              <a:rPr lang="en-US" sz="3200" dirty="0" smtClean="0"/>
              <a:t>Is </a:t>
            </a:r>
            <a:r>
              <a:rPr lang="en-US" sz="3200" b="1" dirty="0" smtClean="0"/>
              <a:t>t</a:t>
            </a:r>
            <a:r>
              <a:rPr lang="en-US" sz="3200" b="1" dirty="0" smtClean="0">
                <a:solidFill>
                  <a:srgbClr val="000000"/>
                </a:solidFill>
              </a:rPr>
              <a:t>he only method </a:t>
            </a:r>
            <a:r>
              <a:rPr lang="en-US" sz="3200" dirty="0" smtClean="0">
                <a:solidFill>
                  <a:srgbClr val="000000"/>
                </a:solidFill>
              </a:rPr>
              <a:t>that does not need </a:t>
            </a:r>
            <a:r>
              <a:rPr lang="en-US" sz="3200" b="1" dirty="0" smtClean="0">
                <a:solidFill>
                  <a:srgbClr val="000000"/>
                </a:solidFill>
              </a:rPr>
              <a:t>any </a:t>
            </a:r>
            <a:r>
              <a:rPr lang="en-US" sz="3200" b="1" dirty="0">
                <a:solidFill>
                  <a:srgbClr val="000000"/>
                </a:solidFill>
              </a:rPr>
              <a:t>subsurface information </a:t>
            </a:r>
            <a:r>
              <a:rPr lang="en-US" sz="3200" dirty="0" smtClean="0">
                <a:solidFill>
                  <a:srgbClr val="000000"/>
                </a:solidFill>
              </a:rPr>
              <a:t>and is </a:t>
            </a:r>
            <a:r>
              <a:rPr lang="en-US" sz="3200" b="1" dirty="0">
                <a:solidFill>
                  <a:srgbClr val="000000"/>
                </a:solidFill>
              </a:rPr>
              <a:t>earth model-</a:t>
            </a:r>
            <a:r>
              <a:rPr lang="en-US" sz="3200" b="1" dirty="0" smtClean="0">
                <a:solidFill>
                  <a:srgbClr val="000000"/>
                </a:solidFill>
              </a:rPr>
              <a:t>type independent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buFont typeface="Wingdings" charset="2"/>
              <a:buChar char="²"/>
            </a:pPr>
            <a:endParaRPr lang="en-US" sz="3200" dirty="0">
              <a:solidFill>
                <a:srgbClr val="000000"/>
              </a:solidFill>
            </a:endParaRPr>
          </a:p>
          <a:p>
            <a:pPr lvl="1" algn="just">
              <a:buFont typeface="Wingdings" charset="2"/>
              <a:buChar char="²"/>
            </a:pPr>
            <a:r>
              <a:rPr lang="en-US" sz="3200" dirty="0" smtClean="0">
                <a:solidFill>
                  <a:srgbClr val="000000"/>
                </a:solidFill>
              </a:rPr>
              <a:t>Can predict all internal multiples at once.</a:t>
            </a:r>
          </a:p>
          <a:p>
            <a:pPr lvl="1" algn="just">
              <a:buFont typeface="Wingdings" charset="2"/>
              <a:buChar char="²"/>
            </a:pPr>
            <a:endParaRPr lang="en-US" sz="3200" dirty="0">
              <a:solidFill>
                <a:srgbClr val="000000"/>
              </a:solidFill>
            </a:endParaRPr>
          </a:p>
          <a:p>
            <a:pPr lvl="1" algn="just">
              <a:buFont typeface="Wingdings" charset="2"/>
              <a:buChar char="²"/>
            </a:pPr>
            <a:r>
              <a:rPr lang="en-US" sz="3200" dirty="0" smtClean="0">
                <a:solidFill>
                  <a:srgbClr val="000000"/>
                </a:solidFill>
              </a:rPr>
              <a:t>Is widely used by major service and oil companies.</a:t>
            </a:r>
          </a:p>
          <a:p>
            <a:pPr marL="457200" lvl="1" indent="0" algn="just">
              <a:buNone/>
            </a:pPr>
            <a:r>
              <a:rPr lang="en-US" i="1" dirty="0" smtClean="0">
                <a:solidFill>
                  <a:srgbClr val="000000"/>
                </a:solidFill>
              </a:rPr>
              <a:t>     (e.g. CGG, PGS,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Schlumberger, </a:t>
            </a:r>
            <a:r>
              <a:rPr lang="en-US" i="1" dirty="0" err="1" smtClean="0">
                <a:solidFill>
                  <a:srgbClr val="000000"/>
                </a:solidFill>
              </a:rPr>
              <a:t>Petrobras</a:t>
            </a:r>
            <a:r>
              <a:rPr lang="en-US" i="1" dirty="0" smtClean="0">
                <a:solidFill>
                  <a:srgbClr val="000000"/>
                </a:solidFill>
              </a:rPr>
              <a:t>, Aramco, KOC, BP…)</a:t>
            </a:r>
            <a:endParaRPr lang="en-US" i="1" dirty="0">
              <a:solidFill>
                <a:srgbClr val="000000"/>
              </a:solidFill>
            </a:endParaRPr>
          </a:p>
          <a:p>
            <a:pPr lvl="1" algn="just">
              <a:buFont typeface="Wingdings" charset="2"/>
              <a:buChar char="²"/>
            </a:pPr>
            <a:endParaRPr lang="en-US" sz="3400" dirty="0" smtClean="0">
              <a:solidFill>
                <a:srgbClr val="000000"/>
              </a:solidFill>
            </a:endParaRPr>
          </a:p>
          <a:p>
            <a:pPr marL="457200" lvl="1" indent="0" algn="just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 algn="just">
              <a:buFont typeface="Wingdings" charset="0"/>
              <a:buChar char="v"/>
            </a:pPr>
            <a:endParaRPr lang="en-US" dirty="0" smtClean="0">
              <a:solidFill>
                <a:srgbClr val="000000"/>
              </a:solidFill>
            </a:endParaRPr>
          </a:p>
          <a:p>
            <a:pPr algn="just">
              <a:buFont typeface="Wingdings" charset="0"/>
              <a:buChar char="v"/>
            </a:pPr>
            <a:endParaRPr lang="en-US" sz="2100" dirty="0" smtClean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0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 </a:t>
            </a:r>
            <a:br>
              <a:rPr lang="en-US" sz="2800" dirty="0" smtClean="0"/>
            </a:br>
            <a:r>
              <a:rPr lang="en-US" sz="2800" dirty="0" smtClean="0"/>
              <a:t>assuming a </a:t>
            </a:r>
            <a:r>
              <a:rPr lang="en-US" sz="2800" b="1" dirty="0" smtClean="0"/>
              <a:t>3d point source</a:t>
            </a:r>
            <a:br>
              <a:rPr lang="en-US" sz="2800" b="1" dirty="0" smtClean="0"/>
            </a:br>
            <a:endParaRPr lang="en-US" sz="2800" b="1" u="sng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646" y="3564360"/>
            <a:ext cx="137422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D(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err="1" smtClean="0">
                <a:latin typeface="Times New Roman"/>
                <a:cs typeface="Times New Roman"/>
              </a:rPr>
              <a:t>,t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596466" y="3564360"/>
            <a:ext cx="16250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b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err="1" smtClean="0">
                <a:latin typeface="Times New Roman"/>
                <a:cs typeface="Times New Roman"/>
              </a:rPr>
              <a:t>,z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123166" y="3108960"/>
            <a:ext cx="2051529" cy="46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ISS prediction 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0663221" y="3564360"/>
            <a:ext cx="154461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D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r</a:t>
            </a:r>
            <a:r>
              <a:rPr lang="en-US" sz="3200" b="1" baseline="-25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cs typeface="Times New Roman"/>
              </a:rPr>
              <a:t>,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t)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9310" y="3108960"/>
            <a:ext cx="314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Hankel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transform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1973" y="3108960"/>
            <a:ext cx="392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Inverse </a:t>
            </a:r>
            <a:r>
              <a:rPr lang="en-US" sz="24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Hankel</a:t>
            </a:r>
            <a:r>
              <a:rPr lang="en-US" sz="2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transform</a:t>
            </a:r>
            <a:endParaRPr lang="en-US" sz="2400" b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11811" y="3564360"/>
            <a:ext cx="186117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b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>
                <a:solidFill>
                  <a:srgbClr val="3366FF"/>
                </a:solidFill>
                <a:latin typeface="Times New Roman"/>
                <a:cs typeface="Times New Roman"/>
              </a:rPr>
              <a:t>k</a:t>
            </a:r>
            <a:r>
              <a:rPr lang="en-US" sz="3200" b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cs typeface="Times New Roman"/>
              </a:rPr>
              <a:t>,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ω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52394" y="3916837"/>
            <a:ext cx="1713590" cy="7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92112" y="3909729"/>
            <a:ext cx="1542263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749617" y="3917216"/>
            <a:ext cx="189344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57824" y="4802737"/>
            <a:ext cx="72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Attenuate the internal multiples: </a:t>
            </a:r>
            <a:r>
              <a:rPr lang="en-US" sz="2800" dirty="0">
                <a:latin typeface="Times New Roman"/>
                <a:cs typeface="Times New Roman"/>
              </a:rPr>
              <a:t>D(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800" dirty="0" err="1">
                <a:latin typeface="Times New Roman"/>
                <a:cs typeface="Times New Roman"/>
              </a:rPr>
              <a:t>,t</a:t>
            </a:r>
            <a:r>
              <a:rPr lang="en-US" sz="2800" dirty="0" smtClean="0">
                <a:latin typeface="Times New Roman"/>
                <a:cs typeface="Times New Roman"/>
              </a:rPr>
              <a:t>)+</a:t>
            </a:r>
            <a:r>
              <a:rPr lang="en-US" sz="2800" dirty="0">
                <a:latin typeface="Times New Roman"/>
                <a:cs typeface="Times New Roman"/>
                <a:sym typeface="Wingdings"/>
              </a:rPr>
              <a:t>D</a:t>
            </a:r>
            <a:r>
              <a:rPr lang="en-US" sz="2800" baseline="-25000" dirty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b="1" dirty="0" err="1">
                <a:solidFill>
                  <a:srgbClr val="3366FF"/>
                </a:solidFill>
                <a:latin typeface="Times New Roman"/>
                <a:cs typeface="Times New Roman"/>
              </a:rPr>
              <a:t>r</a:t>
            </a:r>
            <a:r>
              <a:rPr lang="en-US" sz="2800" b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2800" dirty="0">
                <a:latin typeface="Times New Roman"/>
                <a:cs typeface="Times New Roman"/>
              </a:rPr>
              <a:t>, t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951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 </a:t>
            </a:r>
            <a:br>
              <a:rPr lang="en-US" sz="2800" dirty="0" smtClean="0"/>
            </a:br>
            <a:r>
              <a:rPr lang="en-US" sz="2800" dirty="0" smtClean="0"/>
              <a:t>assuming a </a:t>
            </a:r>
            <a:r>
              <a:rPr lang="en-US" sz="2800" b="1" dirty="0" smtClean="0"/>
              <a:t>3d point source</a:t>
            </a:r>
            <a:br>
              <a:rPr lang="en-US" sz="2800" b="1" dirty="0" smtClean="0"/>
            </a:br>
            <a:endParaRPr lang="en-US" sz="2800" b="1" u="sng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646" y="3564360"/>
            <a:ext cx="137422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D(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err="1" smtClean="0">
                <a:latin typeface="Times New Roman"/>
                <a:cs typeface="Times New Roman"/>
              </a:rPr>
              <a:t>,t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596466" y="3564360"/>
            <a:ext cx="16250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b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err="1" smtClean="0">
                <a:latin typeface="Times New Roman"/>
                <a:cs typeface="Times New Roman"/>
              </a:rPr>
              <a:t>,z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123166" y="3108960"/>
            <a:ext cx="2051529" cy="46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ISS prediction 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0663221" y="3564360"/>
            <a:ext cx="154461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D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r</a:t>
            </a:r>
            <a:r>
              <a:rPr lang="en-US" sz="3200" b="1" baseline="-25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cs typeface="Times New Roman"/>
              </a:rPr>
              <a:t>,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t)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9310" y="3108960"/>
            <a:ext cx="314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Asymptotic transform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85121" y="3108960"/>
            <a:ext cx="4354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Inverse asymptotic transform</a:t>
            </a:r>
            <a:endParaRPr lang="en-US" sz="2400" b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11811" y="3564360"/>
            <a:ext cx="181104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b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>
                <a:solidFill>
                  <a:srgbClr val="3366FF"/>
                </a:solidFill>
                <a:latin typeface="Times New Roman"/>
                <a:cs typeface="Times New Roman"/>
              </a:rPr>
              <a:t>k</a:t>
            </a:r>
            <a:r>
              <a:rPr lang="en-US" sz="3200" b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cs typeface="Times New Roman"/>
              </a:rPr>
              <a:t>,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ω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52394" y="3916837"/>
            <a:ext cx="1713590" cy="7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92112" y="3909729"/>
            <a:ext cx="1542263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749617" y="3917216"/>
            <a:ext cx="189344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57824" y="4802737"/>
            <a:ext cx="72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Attenuate the internal multiples: </a:t>
            </a:r>
            <a:r>
              <a:rPr lang="en-US" sz="2800" dirty="0">
                <a:latin typeface="Times New Roman"/>
                <a:cs typeface="Times New Roman"/>
              </a:rPr>
              <a:t>D(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800" dirty="0" err="1">
                <a:latin typeface="Times New Roman"/>
                <a:cs typeface="Times New Roman"/>
              </a:rPr>
              <a:t>,t</a:t>
            </a:r>
            <a:r>
              <a:rPr lang="en-US" sz="2800" dirty="0" smtClean="0">
                <a:latin typeface="Times New Roman"/>
                <a:cs typeface="Times New Roman"/>
              </a:rPr>
              <a:t>)+</a:t>
            </a:r>
            <a:r>
              <a:rPr lang="en-US" sz="2800" dirty="0">
                <a:latin typeface="Times New Roman"/>
                <a:cs typeface="Times New Roman"/>
                <a:sym typeface="Wingdings"/>
              </a:rPr>
              <a:t>D</a:t>
            </a:r>
            <a:r>
              <a:rPr lang="en-US" sz="2800" baseline="-25000" dirty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b="1" dirty="0" err="1">
                <a:solidFill>
                  <a:srgbClr val="3366FF"/>
                </a:solidFill>
                <a:latin typeface="Times New Roman"/>
                <a:cs typeface="Times New Roman"/>
              </a:rPr>
              <a:t>r</a:t>
            </a:r>
            <a:r>
              <a:rPr lang="en-US" sz="2800" b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2800" dirty="0">
                <a:latin typeface="Times New Roman"/>
                <a:cs typeface="Times New Roman"/>
              </a:rPr>
              <a:t>, t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473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Difference between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 assuming </a:t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b="1" dirty="0" smtClean="0"/>
              <a:t>3d point source</a:t>
            </a:r>
            <a:r>
              <a:rPr lang="en-US" sz="2800" b="1" dirty="0"/>
              <a:t> </a:t>
            </a:r>
            <a:r>
              <a:rPr lang="en-US" sz="2800" dirty="0" err="1" smtClean="0"/>
              <a:t>v.s</a:t>
            </a:r>
            <a:r>
              <a:rPr lang="en-US" sz="2800" dirty="0" smtClean="0"/>
              <a:t>. a </a:t>
            </a:r>
            <a:r>
              <a:rPr lang="en-US" sz="2800" b="1" dirty="0" smtClean="0"/>
              <a:t>2d line source</a:t>
            </a:r>
            <a:endParaRPr lang="en-US" sz="2800" b="1" u="sng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30648" y="5326977"/>
            <a:ext cx="31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Asymptotic transform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28639" y="5307439"/>
            <a:ext cx="408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Inverse asymptotic transform</a:t>
            </a:r>
            <a:endParaRPr lang="en-US" sz="2400" b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63600" y="2385434"/>
            <a:ext cx="137422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D(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err="1" smtClean="0">
                <a:latin typeface="Times New Roman"/>
                <a:cs typeface="Times New Roman"/>
              </a:rPr>
              <a:t>,t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5006906" y="2385434"/>
            <a:ext cx="16250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b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err="1" smtClean="0">
                <a:latin typeface="Times New Roman"/>
                <a:cs typeface="Times New Roman"/>
              </a:rPr>
              <a:t>,z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10471545" y="2385434"/>
            <a:ext cx="154461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D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r</a:t>
            </a:r>
            <a:r>
              <a:rPr lang="en-US" sz="3200" b="1" baseline="-25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cs typeface="Times New Roman"/>
              </a:rPr>
              <a:t>,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t) </a:t>
            </a:r>
            <a:endParaRPr lang="en-US" sz="3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81120" y="2757591"/>
            <a:ext cx="1042517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546248" y="2756149"/>
            <a:ext cx="97603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640731" y="2385434"/>
            <a:ext cx="183381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  <a:sym typeface="Wingdings"/>
              </a:rPr>
              <a:t>b</a:t>
            </a:r>
            <a:r>
              <a:rPr lang="en-US" sz="3200" baseline="-25000" dirty="0" smtClean="0">
                <a:latin typeface="Times New Roman"/>
                <a:cs typeface="Times New Roman"/>
                <a:sym typeface="Wingdings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b="1" dirty="0" err="1">
                <a:solidFill>
                  <a:srgbClr val="3366FF"/>
                </a:solidFill>
                <a:latin typeface="Times New Roman"/>
                <a:cs typeface="Times New Roman"/>
              </a:rPr>
              <a:t>k</a:t>
            </a:r>
            <a:r>
              <a:rPr lang="en-US" sz="3200" b="1" baseline="-25000" dirty="0" err="1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cs typeface="Times New Roman"/>
              </a:rPr>
              <a:t>,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ω</a:t>
            </a:r>
            <a:r>
              <a:rPr lang="en-US" sz="3200" dirty="0" smtClean="0">
                <a:latin typeface="Times New Roman"/>
                <a:cs typeface="Times New Roman"/>
              </a:rPr>
              <a:t>) </a:t>
            </a:r>
            <a:endParaRPr lang="en-US" sz="32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9378537" y="2756150"/>
            <a:ext cx="996386" cy="0"/>
          </a:xfrm>
          <a:prstGeom prst="straightConnector1">
            <a:avLst/>
          </a:prstGeom>
          <a:ln w="508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133495" y="4601350"/>
            <a:ext cx="254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Hankel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transform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87595" y="4583114"/>
            <a:ext cx="356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Inverse </a:t>
            </a:r>
            <a:r>
              <a:rPr lang="en-US" sz="24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Hankel</a:t>
            </a:r>
            <a:r>
              <a:rPr lang="en-US" sz="2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transform</a:t>
            </a:r>
            <a:endParaRPr lang="en-US" sz="2400" b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 flipV="1">
            <a:off x="-15876" y="4418395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461" y="3472612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Assuming </a:t>
            </a: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a 2D </a:t>
            </a:r>
            <a:r>
              <a:rPr lang="en-US" sz="2400" b="1" dirty="0">
                <a:latin typeface="Times New Roman"/>
                <a:cs typeface="Times New Roman"/>
              </a:rPr>
              <a:t>line source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4802688"/>
            <a:ext cx="2500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Assuming </a:t>
            </a: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a 3D point </a:t>
            </a:r>
            <a:r>
              <a:rPr lang="en-US" sz="2400" b="1" dirty="0">
                <a:latin typeface="Times New Roman"/>
                <a:cs typeface="Times New Roman"/>
              </a:rPr>
              <a:t>source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94418" y="3641035"/>
            <a:ext cx="262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Fourier transform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46356" y="3621497"/>
            <a:ext cx="365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Inverse Fourier transform</a:t>
            </a:r>
            <a:endParaRPr lang="en-US" sz="2400" b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80348" y="2091287"/>
            <a:ext cx="2051529" cy="46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ISS prediction 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969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Numerical tests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chemeClr val="tx1"/>
                </a:solidFill>
                <a:cs typeface="Times New Roman"/>
              </a:rPr>
              <a:t>Numerical tests on a 3D source – 1D earth dataset:</a:t>
            </a:r>
            <a:endParaRPr lang="en-US" dirty="0">
              <a:cs typeface="Times New Roman"/>
            </a:endParaRPr>
          </a:p>
          <a:p>
            <a:pPr>
              <a:buFont typeface="Wingdings" charset="2"/>
              <a:buChar char="v"/>
            </a:pPr>
            <a:endParaRPr lang="en-US" dirty="0" smtClean="0">
              <a:solidFill>
                <a:schemeClr val="tx1"/>
              </a:solidFill>
              <a:cs typeface="Times New Roman"/>
            </a:endParaRPr>
          </a:p>
          <a:p>
            <a:pPr lvl="1">
              <a:buFont typeface="Wingdings" charset="2"/>
              <a:buChar char="²"/>
            </a:pPr>
            <a:r>
              <a:rPr lang="en-US" sz="2800" dirty="0">
                <a:cs typeface="Times New Roman"/>
              </a:rPr>
              <a:t>Internal multiple prediction assuming a 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2D line source</a:t>
            </a:r>
            <a:r>
              <a:rPr lang="nl-NL" sz="2800" b="1" dirty="0" smtClean="0"/>
              <a:t> </a:t>
            </a:r>
            <a:endParaRPr lang="nl-NL" sz="2800" dirty="0"/>
          </a:p>
          <a:p>
            <a:pPr lvl="2">
              <a:buFont typeface="Wingdings" charset="2"/>
              <a:buChar char="²"/>
            </a:pPr>
            <a:r>
              <a:rPr lang="en-US" sz="2800" b="1" dirty="0" smtClean="0">
                <a:solidFill>
                  <a:schemeClr val="tx1"/>
                </a:solidFill>
                <a:cs typeface="Times New Roman"/>
              </a:rPr>
              <a:t>Fourier transform</a:t>
            </a:r>
          </a:p>
          <a:p>
            <a:pPr lvl="2">
              <a:buFont typeface="Wingdings" charset="2"/>
              <a:buChar char="²"/>
            </a:pPr>
            <a:endParaRPr lang="en-US" sz="2800" b="1" dirty="0" smtClean="0">
              <a:solidFill>
                <a:schemeClr val="tx1"/>
              </a:solidFill>
              <a:cs typeface="Times New Roman"/>
            </a:endParaRPr>
          </a:p>
          <a:p>
            <a:pPr lvl="1">
              <a:buFont typeface="Wingdings" charset="2"/>
              <a:buChar char="²"/>
            </a:pPr>
            <a:r>
              <a:rPr lang="en-US" sz="2800" dirty="0" smtClean="0">
                <a:cs typeface="Times New Roman"/>
              </a:rPr>
              <a:t>Internal </a:t>
            </a:r>
            <a:r>
              <a:rPr lang="en-US" sz="2800" dirty="0">
                <a:cs typeface="Times New Roman"/>
              </a:rPr>
              <a:t>multiple prediction assuming a </a:t>
            </a:r>
            <a:r>
              <a:rPr lang="en-US" sz="2800" b="1" dirty="0">
                <a:solidFill>
                  <a:srgbClr val="FF0000"/>
                </a:solidFill>
                <a:cs typeface="Times New Roman"/>
              </a:rPr>
              <a:t>3D point 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source</a:t>
            </a:r>
            <a:endParaRPr lang="nl-NL" dirty="0"/>
          </a:p>
          <a:p>
            <a:pPr lvl="2">
              <a:buFont typeface="Wingdings" charset="2"/>
              <a:buChar char="²"/>
            </a:pPr>
            <a:r>
              <a:rPr lang="en-US" sz="2800" b="1" dirty="0" err="1">
                <a:solidFill>
                  <a:srgbClr val="000000"/>
                </a:solidFill>
                <a:cs typeface="Times New Roman"/>
              </a:rPr>
              <a:t>Hankel</a:t>
            </a:r>
            <a:r>
              <a:rPr lang="en-US" sz="2800" b="1" dirty="0">
                <a:solidFill>
                  <a:srgbClr val="000000"/>
                </a:solidFill>
                <a:cs typeface="Times New Roman"/>
              </a:rPr>
              <a:t> transform</a:t>
            </a:r>
          </a:p>
          <a:p>
            <a:pPr lvl="2">
              <a:buFont typeface="Wingdings" charset="2"/>
              <a:buChar char="²"/>
            </a:pPr>
            <a:r>
              <a:rPr lang="en-US" sz="2800" b="1" dirty="0" smtClean="0">
                <a:solidFill>
                  <a:srgbClr val="000000"/>
                </a:solidFill>
                <a:cs typeface="Times New Roman"/>
              </a:rPr>
              <a:t>Asymptotic transform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Numerical tests on a 3D source-1D earth data</a:t>
            </a:r>
            <a:br>
              <a:rPr lang="en-US" sz="2800" dirty="0" smtClean="0"/>
            </a:br>
            <a:r>
              <a:rPr lang="en-US" sz="2800" b="1" dirty="0" smtClean="0"/>
              <a:t>Acoustic model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89" y="5192889"/>
            <a:ext cx="10515600" cy="57855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b="1" u="sng" dirty="0" smtClean="0"/>
              <a:t>3D point source </a:t>
            </a:r>
            <a:r>
              <a:rPr lang="en-US" dirty="0" smtClean="0"/>
              <a:t>broad-band data using </a:t>
            </a:r>
            <a:r>
              <a:rPr lang="en-US" b="1" dirty="0" smtClean="0"/>
              <a:t>reflectivity method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954444" y="3586099"/>
            <a:ext cx="6324024" cy="2189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04317" y="4433865"/>
            <a:ext cx="6374151" cy="2444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854190" y="2577100"/>
            <a:ext cx="6324024" cy="216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509938"/>
              </p:ext>
            </p:extLst>
          </p:nvPr>
        </p:nvGraphicFramePr>
        <p:xfrm>
          <a:off x="1859271" y="2872937"/>
          <a:ext cx="77311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2" name="Equation" r:id="rId4" imgW="381000" imgH="152400" progId="Equation.DSMT4">
                  <p:embed/>
                </p:oleObj>
              </mc:Choice>
              <mc:Fallback>
                <p:oleObj name="Equation" r:id="rId4" imgW="381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9271" y="2872937"/>
                        <a:ext cx="773113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334354"/>
              </p:ext>
            </p:extLst>
          </p:nvPr>
        </p:nvGraphicFramePr>
        <p:xfrm>
          <a:off x="1881049" y="3728952"/>
          <a:ext cx="7731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3" name="Equation" r:id="rId6" imgW="381000" imgH="165100" progId="Equation.DSMT4">
                  <p:embed/>
                </p:oleObj>
              </mc:Choice>
              <mc:Fallback>
                <p:oleObj name="Equation" r:id="rId6" imgW="381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81049" y="3728952"/>
                        <a:ext cx="773112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xplosion 1 11"/>
          <p:cNvSpPr/>
          <p:nvPr/>
        </p:nvSpPr>
        <p:spPr>
          <a:xfrm>
            <a:off x="3441555" y="2487754"/>
            <a:ext cx="225084" cy="209226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75832" y="2630091"/>
            <a:ext cx="225084" cy="951542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793634" y="2592368"/>
            <a:ext cx="169179" cy="94432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35411" y="2577133"/>
            <a:ext cx="394898" cy="1838846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30309" y="2534800"/>
            <a:ext cx="324770" cy="1909637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 rot="10800000">
            <a:off x="3834194" y="2461394"/>
            <a:ext cx="257237" cy="23558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843238" y="2591211"/>
            <a:ext cx="252152" cy="185676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080429" y="3613255"/>
            <a:ext cx="145820" cy="81317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26249" y="3613255"/>
            <a:ext cx="178684" cy="79566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404933" y="2555438"/>
            <a:ext cx="280543" cy="189253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782791"/>
              </p:ext>
            </p:extLst>
          </p:nvPr>
        </p:nvGraphicFramePr>
        <p:xfrm>
          <a:off x="9347704" y="2404020"/>
          <a:ext cx="5143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4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47704" y="2404020"/>
                        <a:ext cx="514350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103871" y="2917867"/>
            <a:ext cx="1310064" cy="374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cs typeface="Times New Roman"/>
              </a:rPr>
              <a:t>=1500m/s</a:t>
            </a:r>
            <a:endParaRPr lang="en-US" baseline="30000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07515" y="3841087"/>
            <a:ext cx="13027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V=2200m/s</a:t>
            </a:r>
            <a:endParaRPr lang="en-US" baseline="30000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99625" y="4609509"/>
            <a:ext cx="13185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V=8000m/s</a:t>
            </a:r>
            <a:endParaRPr lang="en-US" baseline="30000" dirty="0">
              <a:latin typeface="Times New Roman"/>
              <a:cs typeface="Times New Roman"/>
            </a:endParaRP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6789" y="5796844"/>
            <a:ext cx="10515600" cy="578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b="1" dirty="0" smtClean="0"/>
              <a:t>No</a:t>
            </a:r>
            <a:r>
              <a:rPr lang="en-US" dirty="0" smtClean="0"/>
              <a:t> ghosts; </a:t>
            </a:r>
            <a:r>
              <a:rPr lang="en-US" b="1" dirty="0"/>
              <a:t>N</a:t>
            </a:r>
            <a:r>
              <a:rPr lang="en-US" b="1" dirty="0" smtClean="0"/>
              <a:t>o</a:t>
            </a:r>
            <a:r>
              <a:rPr lang="en-US" dirty="0" smtClean="0"/>
              <a:t> free-surface multiples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3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471371"/>
            <a:ext cx="5113640" cy="5601207"/>
          </a:xfrm>
          <a:prstGeom prst="rect">
            <a:avLst/>
          </a:prstGeom>
          <a:noFill/>
          <a:ln w="6350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805953" y="2165698"/>
            <a:ext cx="18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3D point source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data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Numerical tests on </a:t>
            </a:r>
            <a:r>
              <a:rPr lang="en-US" sz="2800" dirty="0" smtClean="0"/>
              <a:t>a 3D </a:t>
            </a:r>
            <a:r>
              <a:rPr lang="en-US" sz="2800" dirty="0"/>
              <a:t>source-1D earth </a:t>
            </a:r>
            <a:r>
              <a:rPr lang="en-US" sz="2800" dirty="0" smtClean="0"/>
              <a:t>data</a:t>
            </a:r>
            <a:br>
              <a:rPr lang="en-US" sz="2800" dirty="0" smtClean="0"/>
            </a:br>
            <a:r>
              <a:rPr lang="en-US" sz="2800" b="1" dirty="0" smtClean="0"/>
              <a:t>Synthetic data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354" y="2348566"/>
            <a:ext cx="3942976" cy="848846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3366FF"/>
                </a:solidFill>
              </a:rPr>
              <a:t>Primaries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60971" y="3487084"/>
            <a:ext cx="4623029" cy="848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First-order internal multiple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2316654">
            <a:off x="2834667" y="3298761"/>
            <a:ext cx="242349" cy="377813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316654">
            <a:off x="2945383" y="4015948"/>
            <a:ext cx="242349" cy="377813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316654">
            <a:off x="3108969" y="5023502"/>
            <a:ext cx="242349" cy="3778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7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09" y="1472184"/>
            <a:ext cx="5113641" cy="5450294"/>
          </a:xfrm>
          <a:prstGeom prst="rect">
            <a:avLst/>
          </a:prstGeom>
          <a:noFill/>
          <a:ln w="63500">
            <a:noFill/>
          </a:ln>
        </p:spPr>
      </p:pic>
      <p:pic>
        <p:nvPicPr>
          <p:cNvPr id="5" name="Picture 4" descr="scale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9" r="15999" b="3900"/>
          <a:stretch/>
        </p:blipFill>
        <p:spPr>
          <a:xfrm>
            <a:off x="5801716" y="6389378"/>
            <a:ext cx="4298643" cy="468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Numerical tests on A 3D source-1D earth data</a:t>
            </a:r>
            <a:br>
              <a:rPr lang="en-US" sz="2800" dirty="0" smtClean="0"/>
            </a:br>
            <a:r>
              <a:rPr lang="en-US" sz="2800" dirty="0" smtClean="0"/>
              <a:t>ISS internal multiple attenuator</a:t>
            </a:r>
            <a:br>
              <a:rPr lang="en-US" sz="2800" dirty="0" smtClean="0"/>
            </a:br>
            <a:r>
              <a:rPr lang="en-US" sz="2800" dirty="0" smtClean="0"/>
              <a:t> assuming a </a:t>
            </a:r>
            <a:r>
              <a:rPr lang="en-US" sz="2800" b="1" dirty="0"/>
              <a:t>2</a:t>
            </a:r>
            <a:r>
              <a:rPr lang="en-US" sz="2800" b="1" dirty="0" smtClean="0"/>
              <a:t>D line </a:t>
            </a:r>
            <a:r>
              <a:rPr lang="en-US" sz="2800" dirty="0" smtClean="0"/>
              <a:t>source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471371"/>
            <a:ext cx="5113640" cy="5601207"/>
          </a:xfrm>
          <a:prstGeom prst="rect">
            <a:avLst/>
          </a:prstGeom>
          <a:noFill/>
          <a:ln w="635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05953" y="2165698"/>
            <a:ext cx="18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3D point source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data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39079" y="6308753"/>
            <a:ext cx="96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×10</a:t>
            </a:r>
            <a:r>
              <a:rPr lang="en-US" b="1" baseline="30000" dirty="0" smtClean="0">
                <a:latin typeface="Times New Roman"/>
                <a:cs typeface="Times New Roman"/>
              </a:rPr>
              <a:t>-7</a:t>
            </a:r>
            <a:endParaRPr lang="en-US" b="1" baseline="30000" dirty="0">
              <a:latin typeface="Times New Roman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93252" y="6207976"/>
            <a:ext cx="3971598" cy="650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65999" y="2184399"/>
            <a:ext cx="2461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 line source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IM prediction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(Fourier transform)</a:t>
            </a:r>
            <a:endParaRPr lang="en-US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4588" y="5169647"/>
            <a:ext cx="192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Very small scale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3" idx="2"/>
          </p:cNvCxnSpPr>
          <p:nvPr/>
        </p:nvCxnSpPr>
        <p:spPr>
          <a:xfrm flipH="1">
            <a:off x="10653059" y="5538979"/>
            <a:ext cx="575235" cy="69149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6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09" y="1472184"/>
            <a:ext cx="5113642" cy="5450294"/>
          </a:xfrm>
          <a:prstGeom prst="rect">
            <a:avLst/>
          </a:prstGeom>
          <a:noFill/>
          <a:ln w="63500"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471371"/>
            <a:ext cx="5113640" cy="5601207"/>
          </a:xfrm>
          <a:prstGeom prst="rect">
            <a:avLst/>
          </a:prstGeom>
          <a:noFill/>
          <a:ln w="635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05953" y="2165698"/>
            <a:ext cx="18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3D point source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data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8"/>
          <a:stretch/>
        </p:blipFill>
        <p:spPr>
          <a:xfrm>
            <a:off x="5795527" y="6409534"/>
            <a:ext cx="5113642" cy="663857"/>
          </a:xfrm>
          <a:prstGeom prst="rect">
            <a:avLst/>
          </a:prstGeom>
          <a:noFill/>
          <a:ln w="63500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276352" y="2184399"/>
            <a:ext cx="2614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3D point source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IM prediction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Hankel</a:t>
            </a:r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transform)</a:t>
            </a:r>
            <a:endParaRPr lang="en-US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 smtClean="0"/>
              <a:t>Numerical tests on A 3D source-1D earth data</a:t>
            </a:r>
            <a:br>
              <a:rPr lang="en-US" sz="2800" dirty="0" smtClean="0"/>
            </a:br>
            <a:r>
              <a:rPr lang="en-US" sz="2800" dirty="0" smtClean="0"/>
              <a:t>ISS internal multiple attenuator</a:t>
            </a:r>
            <a:br>
              <a:rPr lang="en-US" sz="2800" dirty="0" smtClean="0"/>
            </a:br>
            <a:r>
              <a:rPr lang="en-US" sz="2800" dirty="0" smtClean="0"/>
              <a:t> assuming a </a:t>
            </a:r>
            <a:r>
              <a:rPr lang="en-US" sz="2800" b="1" dirty="0"/>
              <a:t>3</a:t>
            </a:r>
            <a:r>
              <a:rPr lang="en-US" sz="2800" b="1" dirty="0" smtClean="0"/>
              <a:t>D point </a:t>
            </a:r>
            <a:r>
              <a:rPr lang="en-US" sz="2800" dirty="0" smtClean="0"/>
              <a:t>source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585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09" y="1472184"/>
            <a:ext cx="5113641" cy="5450294"/>
          </a:xfrm>
          <a:prstGeom prst="rect">
            <a:avLst/>
          </a:prstGeom>
          <a:noFill/>
          <a:ln w="63500"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471371"/>
            <a:ext cx="5113640" cy="5601207"/>
          </a:xfrm>
          <a:prstGeom prst="rect">
            <a:avLst/>
          </a:prstGeom>
          <a:noFill/>
          <a:ln w="635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05953" y="2165698"/>
            <a:ext cx="18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3D point source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data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8"/>
          <a:stretch/>
        </p:blipFill>
        <p:spPr>
          <a:xfrm>
            <a:off x="5795527" y="6409534"/>
            <a:ext cx="5113642" cy="663857"/>
          </a:xfrm>
          <a:prstGeom prst="rect">
            <a:avLst/>
          </a:prstGeom>
          <a:noFill/>
          <a:ln w="6350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276352" y="2184399"/>
            <a:ext cx="2614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3D point source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IM prediction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(Asymptotic transform)</a:t>
            </a:r>
            <a:endParaRPr lang="en-US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 smtClean="0"/>
              <a:t>Numerical tests on A 3D source-1D earth data</a:t>
            </a:r>
            <a:br>
              <a:rPr lang="en-US" sz="2800" dirty="0" smtClean="0"/>
            </a:br>
            <a:r>
              <a:rPr lang="en-US" sz="2800" dirty="0" smtClean="0"/>
              <a:t>ISS internal multiple attenuator</a:t>
            </a:r>
            <a:br>
              <a:rPr lang="en-US" sz="2800" dirty="0" smtClean="0"/>
            </a:br>
            <a:r>
              <a:rPr lang="en-US" sz="2800" dirty="0" smtClean="0"/>
              <a:t> assuming a </a:t>
            </a:r>
            <a:r>
              <a:rPr lang="en-US" sz="2800" b="1" dirty="0"/>
              <a:t>3</a:t>
            </a:r>
            <a:r>
              <a:rPr lang="en-US" sz="2800" b="1" dirty="0" smtClean="0"/>
              <a:t>D point </a:t>
            </a:r>
            <a:r>
              <a:rPr lang="en-US" sz="2800" dirty="0" smtClean="0"/>
              <a:t>source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27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3" y="1513810"/>
            <a:ext cx="11370462" cy="5303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r>
              <a:rPr lang="en-US" sz="2800" dirty="0"/>
              <a:t>Numerical tests on A 3D source-1D earth data</a:t>
            </a:r>
            <a:br>
              <a:rPr lang="en-US" sz="2800" dirty="0"/>
            </a:br>
            <a:r>
              <a:rPr lang="en-US" sz="2800" dirty="0" smtClean="0"/>
              <a:t>3D source VS. 2D source ISS </a:t>
            </a:r>
            <a:r>
              <a:rPr lang="en-US" sz="2800" dirty="0"/>
              <a:t>internal </a:t>
            </a:r>
            <a:r>
              <a:rPr lang="en-US" sz="2800" dirty="0" smtClean="0"/>
              <a:t>multiple attenuator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b="1" dirty="0"/>
              <a:t>Near </a:t>
            </a:r>
            <a:r>
              <a:rPr lang="en-US" sz="2800" b="1" dirty="0" smtClean="0"/>
              <a:t>offset </a:t>
            </a:r>
            <a:r>
              <a:rPr lang="en-US" sz="2800" b="1" dirty="0"/>
              <a:t>trace </a:t>
            </a:r>
            <a:r>
              <a:rPr lang="en-US" sz="2800" dirty="0" smtClean="0"/>
              <a:t>comparison, 100m)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41495" y="4053738"/>
            <a:ext cx="1016000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13940" y="3827961"/>
            <a:ext cx="220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point source 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185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 smtClean="0"/>
              <a:t>Onshore effectiveness: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i="1" dirty="0" smtClean="0"/>
              <a:t>“Their </a:t>
            </a:r>
            <a:r>
              <a:rPr lang="en-US" i="1" dirty="0"/>
              <a:t>performance </a:t>
            </a:r>
            <a:r>
              <a:rPr lang="en-US" i="1" dirty="0" smtClean="0"/>
              <a:t>was demonstrated </a:t>
            </a:r>
            <a:r>
              <a:rPr lang="en-US" i="1" dirty="0"/>
              <a:t>with complex synthetic and challenging </a:t>
            </a:r>
            <a:r>
              <a:rPr lang="en-US" i="1" dirty="0" smtClean="0"/>
              <a:t>land field </a:t>
            </a:r>
            <a:r>
              <a:rPr lang="en-US" i="1" dirty="0"/>
              <a:t>data sets with encouraging results; </a:t>
            </a:r>
            <a:r>
              <a:rPr lang="en-US" b="1" i="1" dirty="0" smtClean="0"/>
              <a:t>other </a:t>
            </a:r>
            <a:r>
              <a:rPr lang="en-US" b="1" i="1" dirty="0"/>
              <a:t>internal multiple</a:t>
            </a:r>
            <a:r>
              <a:rPr lang="en-US" b="1" i="1" dirty="0" smtClean="0"/>
              <a:t>-suppression </a:t>
            </a:r>
            <a:r>
              <a:rPr lang="en-US" b="1" i="1" dirty="0"/>
              <a:t>methods were unable to demonstrate </a:t>
            </a:r>
            <a:r>
              <a:rPr lang="en-US" b="1" i="1" dirty="0" smtClean="0"/>
              <a:t>similar effectiveness</a:t>
            </a:r>
            <a:r>
              <a:rPr lang="en-US" i="1" dirty="0" smtClean="0"/>
              <a:t>.”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i="1" dirty="0" smtClean="0"/>
              <a:t>—</a:t>
            </a:r>
            <a:r>
              <a:rPr lang="en-US" sz="2400" i="1" dirty="0" smtClean="0"/>
              <a:t>Yi </a:t>
            </a:r>
            <a:r>
              <a:rPr lang="en-US" sz="2400" i="1" dirty="0" err="1" smtClean="0"/>
              <a:t>Luo</a:t>
            </a:r>
            <a:r>
              <a:rPr lang="en-US" sz="2400" i="1" dirty="0"/>
              <a:t> </a:t>
            </a:r>
            <a:r>
              <a:rPr lang="en-US" sz="2400" i="1" dirty="0" smtClean="0"/>
              <a:t>et al., 2011, TLE, 884-889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“Elimination of land internal multiples based on the inverse scattering series”</a:t>
            </a:r>
          </a:p>
          <a:p>
            <a:pPr marL="457200" lvl="1" indent="0" algn="just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 algn="just">
              <a:buFont typeface="Wingdings" charset="0"/>
              <a:buChar char="v"/>
            </a:pPr>
            <a:endParaRPr lang="en-US" dirty="0" smtClean="0">
              <a:solidFill>
                <a:srgbClr val="000000"/>
              </a:solidFill>
            </a:endParaRPr>
          </a:p>
          <a:p>
            <a:pPr algn="just">
              <a:buFont typeface="Wingdings" charset="0"/>
              <a:buChar char="v"/>
            </a:pPr>
            <a:endParaRPr lang="en-US" sz="2100" dirty="0" smtClean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5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3" y="1513810"/>
            <a:ext cx="11370462" cy="53038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41495" y="4053738"/>
            <a:ext cx="1016000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72944" y="5114976"/>
            <a:ext cx="1016000" cy="1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45388" y="4655355"/>
            <a:ext cx="2560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2</a:t>
            </a:r>
            <a:r>
              <a:rPr lang="en-US" b="1" dirty="0" smtClean="0">
                <a:latin typeface="Times New Roman"/>
                <a:cs typeface="Times New Roman"/>
              </a:rPr>
              <a:t>D line source ISS 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(Fourier transform)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13940" y="3827961"/>
            <a:ext cx="220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point source 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r>
              <a:rPr lang="en-US" sz="2800" dirty="0"/>
              <a:t>Numerical tests on A 3D source-1D earth data</a:t>
            </a:r>
            <a:br>
              <a:rPr lang="en-US" sz="2800" dirty="0"/>
            </a:br>
            <a:r>
              <a:rPr lang="en-US" sz="2800" dirty="0" smtClean="0"/>
              <a:t>3D source VS. 2D source ISS </a:t>
            </a:r>
            <a:r>
              <a:rPr lang="en-US" sz="2800" dirty="0"/>
              <a:t>internal </a:t>
            </a:r>
            <a:r>
              <a:rPr lang="en-US" sz="2800" dirty="0" smtClean="0"/>
              <a:t>multiple attenuator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b="1" dirty="0"/>
              <a:t>Near </a:t>
            </a:r>
            <a:r>
              <a:rPr lang="en-US" sz="2800" b="1" dirty="0" smtClean="0"/>
              <a:t>offset </a:t>
            </a:r>
            <a:r>
              <a:rPr lang="en-US" sz="2800" b="1" dirty="0"/>
              <a:t>trace </a:t>
            </a:r>
            <a:r>
              <a:rPr lang="en-US" sz="2800" dirty="0" smtClean="0"/>
              <a:t>comparison, 100m)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964327" y="44619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2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3" y="1513810"/>
            <a:ext cx="11370462" cy="53038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41495" y="4053738"/>
            <a:ext cx="1016000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72944" y="5114976"/>
            <a:ext cx="1016000" cy="1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45388" y="4655355"/>
            <a:ext cx="2560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2</a:t>
            </a:r>
            <a:r>
              <a:rPr lang="en-US" b="1" dirty="0" smtClean="0">
                <a:latin typeface="Times New Roman"/>
                <a:cs typeface="Times New Roman"/>
              </a:rPr>
              <a:t>D line source ISS 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(Fourier transform)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13940" y="3827961"/>
            <a:ext cx="220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point source 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r>
              <a:rPr lang="en-US" sz="2800" dirty="0"/>
              <a:t>Numerical tests on A 3D source-1D earth data</a:t>
            </a:r>
            <a:br>
              <a:rPr lang="en-US" sz="2800" dirty="0"/>
            </a:br>
            <a:r>
              <a:rPr lang="en-US" sz="2800" dirty="0" smtClean="0"/>
              <a:t>3D source VS. 2D source ISS </a:t>
            </a:r>
            <a:r>
              <a:rPr lang="en-US" sz="2800" dirty="0"/>
              <a:t>internal </a:t>
            </a:r>
            <a:r>
              <a:rPr lang="en-US" sz="2800" dirty="0" smtClean="0"/>
              <a:t>multiple attenuator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b="1" dirty="0"/>
              <a:t>Near </a:t>
            </a:r>
            <a:r>
              <a:rPr lang="en-US" sz="2800" b="1" dirty="0" smtClean="0"/>
              <a:t>offset </a:t>
            </a:r>
            <a:r>
              <a:rPr lang="en-US" sz="2800" b="1" dirty="0"/>
              <a:t>trace </a:t>
            </a:r>
            <a:r>
              <a:rPr lang="en-US" sz="2800" dirty="0" smtClean="0"/>
              <a:t>comparison, 100m)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745627" y="2556865"/>
            <a:ext cx="2907532" cy="1002693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64327" y="44619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669869" y="2556866"/>
            <a:ext cx="2991081" cy="1353635"/>
          </a:xfrm>
          <a:prstGeom prst="line">
            <a:avLst/>
          </a:prstGeom>
          <a:ln w="25400" cap="flat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8917" y="3542847"/>
            <a:ext cx="2957662" cy="2155790"/>
          </a:xfrm>
          <a:prstGeom prst="line">
            <a:avLst/>
          </a:prstGeom>
          <a:ln w="25400" cap="flat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6006" y="3568062"/>
            <a:ext cx="96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×10</a:t>
            </a:r>
            <a:r>
              <a:rPr lang="en-US" b="1" baseline="30000" dirty="0" smtClean="0">
                <a:latin typeface="Times New Roman"/>
                <a:cs typeface="Times New Roman"/>
              </a:rPr>
              <a:t>-7</a:t>
            </a:r>
            <a:endParaRPr lang="en-US" b="1" baseline="30000" dirty="0">
              <a:latin typeface="Times New Roman"/>
              <a:cs typeface="Times New Roman"/>
            </a:endParaRPr>
          </a:p>
        </p:txBody>
      </p:sp>
      <p:pic>
        <p:nvPicPr>
          <p:cNvPr id="15" name="Picture 14" descr="2dima50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2"/>
          <a:stretch/>
        </p:blipFill>
        <p:spPr>
          <a:xfrm>
            <a:off x="7124483" y="3843656"/>
            <a:ext cx="3904488" cy="22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4" y="1513810"/>
            <a:ext cx="11370460" cy="53038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41495" y="4053738"/>
            <a:ext cx="1016000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72944" y="5114976"/>
            <a:ext cx="1016000" cy="1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45389" y="4655355"/>
            <a:ext cx="213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2</a:t>
            </a:r>
            <a:r>
              <a:rPr lang="en-US" b="1" dirty="0" smtClean="0">
                <a:latin typeface="Times New Roman"/>
                <a:cs typeface="Times New Roman"/>
              </a:rPr>
              <a:t>D line source ISS 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(Fourier transform)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522298" y="4022866"/>
            <a:ext cx="1016000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74581" y="3643868"/>
            <a:ext cx="2715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source ISS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err="1" smtClean="0">
                <a:latin typeface="Times New Roman"/>
                <a:cs typeface="Times New Roman"/>
              </a:rPr>
              <a:t>Hankel</a:t>
            </a:r>
            <a:r>
              <a:rPr lang="en-US" dirty="0" smtClean="0">
                <a:latin typeface="Times New Roman"/>
                <a:cs typeface="Times New Roman"/>
              </a:rPr>
              <a:t> transform)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3940" y="3827961"/>
            <a:ext cx="220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point source 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r>
              <a:rPr lang="en-US" sz="2800" dirty="0"/>
              <a:t>Numerical tests on A 3D source-1D earth data</a:t>
            </a:r>
            <a:br>
              <a:rPr lang="en-US" sz="2800" dirty="0"/>
            </a:br>
            <a:r>
              <a:rPr lang="en-US" sz="2800" dirty="0" smtClean="0"/>
              <a:t>3D source VS. 2D source ISS </a:t>
            </a:r>
            <a:r>
              <a:rPr lang="en-US" sz="2800" dirty="0"/>
              <a:t>internal </a:t>
            </a:r>
            <a:r>
              <a:rPr lang="en-US" sz="2800" dirty="0" smtClean="0"/>
              <a:t>multiple attenuator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b="1" dirty="0"/>
              <a:t>Near </a:t>
            </a:r>
            <a:r>
              <a:rPr lang="en-US" sz="2800" b="1" dirty="0" smtClean="0"/>
              <a:t>offset </a:t>
            </a:r>
            <a:r>
              <a:rPr lang="en-US" sz="2800" b="1" dirty="0"/>
              <a:t>trace </a:t>
            </a:r>
            <a:r>
              <a:rPr lang="en-US" sz="2800" dirty="0" smtClean="0"/>
              <a:t>comparison, 100m)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048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3" y="1513810"/>
            <a:ext cx="11370462" cy="53038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41495" y="4053738"/>
            <a:ext cx="1016000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72944" y="5114976"/>
            <a:ext cx="1016000" cy="1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45389" y="4655355"/>
            <a:ext cx="213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2</a:t>
            </a:r>
            <a:r>
              <a:rPr lang="en-US" b="1" dirty="0" smtClean="0">
                <a:latin typeface="Times New Roman"/>
                <a:cs typeface="Times New Roman"/>
              </a:rPr>
              <a:t>D line source ISS 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(Fourier transform)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522298" y="4022866"/>
            <a:ext cx="1016000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74581" y="3643868"/>
            <a:ext cx="2715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source ISS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err="1" smtClean="0">
                <a:latin typeface="Times New Roman"/>
                <a:cs typeface="Times New Roman"/>
              </a:rPr>
              <a:t>Hankel</a:t>
            </a:r>
            <a:r>
              <a:rPr lang="en-US" dirty="0" smtClean="0">
                <a:latin typeface="Times New Roman"/>
                <a:cs typeface="Times New Roman"/>
              </a:rPr>
              <a:t> transform)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513427" y="5348548"/>
            <a:ext cx="1016000" cy="1"/>
          </a:xfrm>
          <a:prstGeom prst="line">
            <a:avLst/>
          </a:prstGeom>
          <a:ln w="50800"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57649" y="4868771"/>
            <a:ext cx="2122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source ISS 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(Asymptotic Bessel)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3940" y="3827961"/>
            <a:ext cx="220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point source 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r>
              <a:rPr lang="en-US" sz="2800" dirty="0"/>
              <a:t>Numerical tests on A 3D source-1D earth data</a:t>
            </a:r>
            <a:br>
              <a:rPr lang="en-US" sz="2800" dirty="0"/>
            </a:br>
            <a:r>
              <a:rPr lang="en-US" sz="2800" dirty="0" smtClean="0"/>
              <a:t>3D source VS. 2D source ISS </a:t>
            </a:r>
            <a:r>
              <a:rPr lang="en-US" sz="2800" dirty="0"/>
              <a:t>internal </a:t>
            </a:r>
            <a:r>
              <a:rPr lang="en-US" sz="2800" dirty="0" smtClean="0"/>
              <a:t>multiple attenuator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b="1" dirty="0"/>
              <a:t>Near </a:t>
            </a:r>
            <a:r>
              <a:rPr lang="en-US" sz="2800" b="1" dirty="0" smtClean="0"/>
              <a:t>offset </a:t>
            </a:r>
            <a:r>
              <a:rPr lang="en-US" sz="2800" b="1" dirty="0"/>
              <a:t>trace </a:t>
            </a:r>
            <a:r>
              <a:rPr lang="en-US" sz="2800" dirty="0" smtClean="0"/>
              <a:t>comparison, 100m)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229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4" y="1513810"/>
            <a:ext cx="11370460" cy="53038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41495" y="4053738"/>
            <a:ext cx="1016000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13940" y="3827961"/>
            <a:ext cx="220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point source 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r>
              <a:rPr lang="en-US" sz="2800" dirty="0"/>
              <a:t>Numerical tests on A 3D source-1D earth data</a:t>
            </a:r>
            <a:br>
              <a:rPr lang="en-US" sz="2800" dirty="0"/>
            </a:br>
            <a:r>
              <a:rPr lang="en-US" sz="2800" dirty="0" smtClean="0"/>
              <a:t>3D source VS. 2D source ISS </a:t>
            </a:r>
            <a:r>
              <a:rPr lang="en-US" sz="2800" dirty="0"/>
              <a:t>internal </a:t>
            </a:r>
            <a:r>
              <a:rPr lang="en-US" sz="2800" dirty="0" smtClean="0"/>
              <a:t>multiple attenuator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b="1" dirty="0" smtClean="0"/>
              <a:t>far offset </a:t>
            </a:r>
            <a:r>
              <a:rPr lang="en-US" sz="2800" b="1" dirty="0"/>
              <a:t>trace </a:t>
            </a:r>
            <a:r>
              <a:rPr lang="en-US" sz="2800" dirty="0" smtClean="0"/>
              <a:t>comparison, 500m)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338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3" y="1513810"/>
            <a:ext cx="11370462" cy="53038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41495" y="4053738"/>
            <a:ext cx="1016000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72944" y="5114976"/>
            <a:ext cx="1016000" cy="1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45388" y="4655355"/>
            <a:ext cx="2560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2</a:t>
            </a:r>
            <a:r>
              <a:rPr lang="en-US" b="1" dirty="0" smtClean="0">
                <a:latin typeface="Times New Roman"/>
                <a:cs typeface="Times New Roman"/>
              </a:rPr>
              <a:t>D line source ISS 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(Fourier transform)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13940" y="3827961"/>
            <a:ext cx="220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point source 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r>
              <a:rPr lang="en-US" sz="2800" dirty="0"/>
              <a:t>Numerical tests on A 3D source-1D earth data</a:t>
            </a:r>
            <a:br>
              <a:rPr lang="en-US" sz="2800" dirty="0"/>
            </a:br>
            <a:r>
              <a:rPr lang="en-US" sz="2800" dirty="0" smtClean="0"/>
              <a:t>3D source VS. 2D source ISS </a:t>
            </a:r>
            <a:r>
              <a:rPr lang="en-US" sz="2800" dirty="0"/>
              <a:t>internal </a:t>
            </a:r>
            <a:r>
              <a:rPr lang="en-US" sz="2800" dirty="0" smtClean="0"/>
              <a:t>multiple attenuator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b="1" dirty="0" smtClean="0"/>
              <a:t>far offset </a:t>
            </a:r>
            <a:r>
              <a:rPr lang="en-US" sz="2800" b="1" dirty="0"/>
              <a:t>trace </a:t>
            </a:r>
            <a:r>
              <a:rPr lang="en-US" sz="2800" dirty="0" smtClean="0"/>
              <a:t>comparison, 500m)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600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3" y="1513810"/>
            <a:ext cx="11370462" cy="5303877"/>
          </a:xfrm>
          <a:prstGeom prst="rect">
            <a:avLst/>
          </a:prstGeom>
        </p:spPr>
      </p:pic>
      <p:pic>
        <p:nvPicPr>
          <p:cNvPr id="9" name="Picture 8" descr="2dima100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0"/>
          <a:stretch/>
        </p:blipFill>
        <p:spPr>
          <a:xfrm>
            <a:off x="7124484" y="3860367"/>
            <a:ext cx="3887376" cy="21924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41495" y="4053738"/>
            <a:ext cx="1016000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72944" y="5114976"/>
            <a:ext cx="1016000" cy="1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45388" y="4655355"/>
            <a:ext cx="2560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2</a:t>
            </a:r>
            <a:r>
              <a:rPr lang="en-US" b="1" dirty="0" smtClean="0">
                <a:latin typeface="Times New Roman"/>
                <a:cs typeface="Times New Roman"/>
              </a:rPr>
              <a:t>D line source ISS 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(Fourier transform)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13940" y="3827961"/>
            <a:ext cx="220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point source 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r>
              <a:rPr lang="en-US" sz="2800" dirty="0"/>
              <a:t>Numerical tests on A 3D source-1D earth data</a:t>
            </a:r>
            <a:br>
              <a:rPr lang="en-US" sz="2800" dirty="0"/>
            </a:br>
            <a:r>
              <a:rPr lang="en-US" sz="2800" dirty="0" smtClean="0"/>
              <a:t>3D source VS. 2D source ISS </a:t>
            </a:r>
            <a:r>
              <a:rPr lang="en-US" sz="2800" dirty="0"/>
              <a:t>internal </a:t>
            </a:r>
            <a:r>
              <a:rPr lang="en-US" sz="2800" dirty="0" smtClean="0"/>
              <a:t>multiple attenuator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b="1" dirty="0" smtClean="0"/>
              <a:t>far offset </a:t>
            </a:r>
            <a:r>
              <a:rPr lang="en-US" sz="2800" b="1" dirty="0"/>
              <a:t>trace </a:t>
            </a:r>
            <a:r>
              <a:rPr lang="en-US" sz="2800" dirty="0" smtClean="0"/>
              <a:t>comparison, 500m)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494978" y="2556865"/>
            <a:ext cx="3158181" cy="1002693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69869" y="2556866"/>
            <a:ext cx="2991081" cy="1353635"/>
          </a:xfrm>
          <a:prstGeom prst="line">
            <a:avLst/>
          </a:prstGeom>
          <a:ln w="25400" cap="flat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4978" y="3559559"/>
            <a:ext cx="3191601" cy="2139078"/>
          </a:xfrm>
          <a:prstGeom prst="line">
            <a:avLst/>
          </a:prstGeom>
          <a:ln w="25400" cap="flat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6006" y="3568062"/>
            <a:ext cx="96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×10</a:t>
            </a:r>
            <a:r>
              <a:rPr lang="en-US" b="1" baseline="30000" dirty="0" smtClean="0">
                <a:latin typeface="Times New Roman"/>
                <a:cs typeface="Times New Roman"/>
              </a:rPr>
              <a:t>-7</a:t>
            </a:r>
            <a:endParaRPr lang="en-US" b="1" baseline="30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778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4" y="1513810"/>
            <a:ext cx="11370460" cy="53038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41495" y="4053738"/>
            <a:ext cx="1016000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72944" y="5114976"/>
            <a:ext cx="1016000" cy="1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45389" y="4655355"/>
            <a:ext cx="213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2</a:t>
            </a:r>
            <a:r>
              <a:rPr lang="en-US" b="1" dirty="0" smtClean="0">
                <a:latin typeface="Times New Roman"/>
                <a:cs typeface="Times New Roman"/>
              </a:rPr>
              <a:t>D line source ISS 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(Fourier transform)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522298" y="4022866"/>
            <a:ext cx="1016000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74581" y="3643868"/>
            <a:ext cx="2715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source ISS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err="1" smtClean="0">
                <a:latin typeface="Times New Roman"/>
                <a:cs typeface="Times New Roman"/>
              </a:rPr>
              <a:t>Hankel</a:t>
            </a:r>
            <a:r>
              <a:rPr lang="en-US" dirty="0" smtClean="0">
                <a:latin typeface="Times New Roman"/>
                <a:cs typeface="Times New Roman"/>
              </a:rPr>
              <a:t> transform)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3940" y="3827961"/>
            <a:ext cx="220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point source 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r>
              <a:rPr lang="en-US" sz="2800" dirty="0"/>
              <a:t>Numerical tests on A 3D source-1D earth data</a:t>
            </a:r>
            <a:br>
              <a:rPr lang="en-US" sz="2800" dirty="0"/>
            </a:br>
            <a:r>
              <a:rPr lang="en-US" sz="2800" dirty="0" smtClean="0"/>
              <a:t>3D source VS. 2D source ISS </a:t>
            </a:r>
            <a:r>
              <a:rPr lang="en-US" sz="2800" dirty="0"/>
              <a:t>internal </a:t>
            </a:r>
            <a:r>
              <a:rPr lang="en-US" sz="2800" dirty="0" smtClean="0"/>
              <a:t>multiple attenuator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b="1" dirty="0" smtClean="0"/>
              <a:t>far offset </a:t>
            </a:r>
            <a:r>
              <a:rPr lang="en-US" sz="2800" b="1" dirty="0"/>
              <a:t>trace </a:t>
            </a:r>
            <a:r>
              <a:rPr lang="en-US" sz="2800" dirty="0" smtClean="0"/>
              <a:t>comparison, 500m)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467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4" y="1513810"/>
            <a:ext cx="11370460" cy="53038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41495" y="4053738"/>
            <a:ext cx="1016000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72944" y="5114976"/>
            <a:ext cx="1016000" cy="1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45389" y="4655355"/>
            <a:ext cx="213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2</a:t>
            </a:r>
            <a:r>
              <a:rPr lang="en-US" b="1" dirty="0" smtClean="0">
                <a:latin typeface="Times New Roman"/>
                <a:cs typeface="Times New Roman"/>
              </a:rPr>
              <a:t>D line source ISS 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(Fourier transform)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522298" y="4022866"/>
            <a:ext cx="1016000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74581" y="3643868"/>
            <a:ext cx="2715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source ISS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err="1" smtClean="0">
                <a:latin typeface="Times New Roman"/>
                <a:cs typeface="Times New Roman"/>
              </a:rPr>
              <a:t>Hankel</a:t>
            </a:r>
            <a:r>
              <a:rPr lang="en-US" dirty="0" smtClean="0">
                <a:latin typeface="Times New Roman"/>
                <a:cs typeface="Times New Roman"/>
              </a:rPr>
              <a:t> transform)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513427" y="5348548"/>
            <a:ext cx="1016000" cy="1"/>
          </a:xfrm>
          <a:prstGeom prst="line">
            <a:avLst/>
          </a:prstGeom>
          <a:ln w="50800"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57649" y="4868771"/>
            <a:ext cx="2122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source ISS internal-multiple prediction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(Asymptotic Bessel)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3940" y="3827961"/>
            <a:ext cx="220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point source 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internal-multiple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r>
              <a:rPr lang="en-US" sz="2800" dirty="0"/>
              <a:t>Numerical tests on A 3D source-1D earth data</a:t>
            </a:r>
            <a:br>
              <a:rPr lang="en-US" sz="2800" dirty="0"/>
            </a:br>
            <a:r>
              <a:rPr lang="en-US" sz="2800" dirty="0" smtClean="0"/>
              <a:t>3D source VS. 2D source ISS </a:t>
            </a:r>
            <a:r>
              <a:rPr lang="en-US" sz="2800" dirty="0"/>
              <a:t>internal </a:t>
            </a:r>
            <a:r>
              <a:rPr lang="en-US" sz="2800" dirty="0" smtClean="0"/>
              <a:t>multiple attenuator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b="1" dirty="0" smtClean="0"/>
              <a:t>far offset </a:t>
            </a:r>
            <a:r>
              <a:rPr lang="en-US" sz="2800" b="1" dirty="0"/>
              <a:t>trace </a:t>
            </a:r>
            <a:r>
              <a:rPr lang="en-US" sz="2800" dirty="0" smtClean="0"/>
              <a:t>comparison, 500m)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96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80" y="4377625"/>
            <a:ext cx="10515600" cy="231142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Wingdings" charset="2"/>
              <a:buChar char="v"/>
            </a:pPr>
            <a:r>
              <a:rPr lang="en-US" sz="2400" dirty="0" smtClean="0"/>
              <a:t>When </a:t>
            </a:r>
            <a:r>
              <a:rPr lang="en-US" sz="2400" dirty="0"/>
              <a:t>the data comes from a </a:t>
            </a:r>
            <a:r>
              <a:rPr lang="en-US" sz="2400" b="1" dirty="0"/>
              <a:t>3D point </a:t>
            </a:r>
            <a:r>
              <a:rPr lang="en-US" sz="2400" b="1" dirty="0" smtClean="0"/>
              <a:t>source, </a:t>
            </a:r>
            <a:r>
              <a:rPr lang="en-US" sz="2400" dirty="0"/>
              <a:t>t</a:t>
            </a:r>
            <a:r>
              <a:rPr lang="en-US" sz="2400" dirty="0" smtClean="0"/>
              <a:t>he ISS internal multiple attenuation algorithm with a 2D line source assumption can make the prediction result </a:t>
            </a:r>
            <a:r>
              <a:rPr lang="en-US" sz="2400" b="1" dirty="0" smtClean="0"/>
              <a:t>significantly less effective.</a:t>
            </a:r>
          </a:p>
          <a:p>
            <a:pPr algn="just">
              <a:lnSpc>
                <a:spcPct val="60000"/>
              </a:lnSpc>
              <a:buFont typeface="Wingdings" charset="2"/>
              <a:buChar char="v"/>
            </a:pPr>
            <a:endParaRPr lang="en-US" sz="2400" b="1" dirty="0" smtClean="0"/>
          </a:p>
          <a:p>
            <a:pPr algn="just">
              <a:lnSpc>
                <a:spcPct val="100000"/>
              </a:lnSpc>
              <a:buFont typeface="Wingdings" charset="2"/>
              <a:buChar char="v"/>
            </a:pPr>
            <a:r>
              <a:rPr lang="en-US" sz="2400" dirty="0">
                <a:cs typeface="Times New Roman"/>
              </a:rPr>
              <a:t>Incorporating a 3D source in the algorithm can</a:t>
            </a:r>
            <a:r>
              <a:rPr lang="en-US" sz="2400" b="1" dirty="0">
                <a:cs typeface="Times New Roman"/>
              </a:rPr>
              <a:t> </a:t>
            </a:r>
            <a:r>
              <a:rPr lang="en-US" sz="2400" b="1" u="sng" dirty="0" smtClean="0">
                <a:cs typeface="Times New Roman"/>
              </a:rPr>
              <a:t>improve </a:t>
            </a:r>
            <a:r>
              <a:rPr lang="en-US" sz="2400" b="1" u="sng" dirty="0">
                <a:cs typeface="Times New Roman"/>
              </a:rPr>
              <a:t>its effectiveness within the current ISS internal-multiple attenuation algorithm</a:t>
            </a:r>
            <a:r>
              <a:rPr lang="en-US" sz="2400" dirty="0">
                <a:cs typeface="Times New Roman"/>
              </a:rPr>
              <a:t>.</a:t>
            </a:r>
          </a:p>
          <a:p>
            <a:pPr algn="just">
              <a:buFont typeface="Wingdings" charset="2"/>
              <a:buChar char="v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7028" y="4171222"/>
            <a:ext cx="10515600" cy="2212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dirty="0" smtClean="0"/>
          </a:p>
          <a:p>
            <a:pPr algn="just">
              <a:buFont typeface="Wingdings" charset="2"/>
              <a:buChar char="v"/>
            </a:pPr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34" y="1330281"/>
            <a:ext cx="8507688" cy="294274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2747109" y="2602523"/>
            <a:ext cx="103581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39714" y="2396900"/>
            <a:ext cx="225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source data</a:t>
            </a:r>
            <a:endParaRPr lang="en-US" b="1" dirty="0">
              <a:latin typeface="Times New Roman"/>
              <a:cs typeface="Times New Roman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758397" y="3139712"/>
            <a:ext cx="1035815" cy="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51003" y="2801026"/>
            <a:ext cx="217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2</a:t>
            </a:r>
            <a:r>
              <a:rPr lang="en-US" b="1" dirty="0" smtClean="0">
                <a:latin typeface="Times New Roman"/>
                <a:cs typeface="Times New Roman"/>
              </a:rPr>
              <a:t>D source prediction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453806" y="2611963"/>
            <a:ext cx="10358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85925" y="2394211"/>
            <a:ext cx="276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source prediction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505406" y="3131415"/>
            <a:ext cx="1035815" cy="1"/>
          </a:xfrm>
          <a:prstGeom prst="line">
            <a:avLst/>
          </a:prstGeom>
          <a:ln w="38100"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489147" y="2853195"/>
            <a:ext cx="257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3D source prediction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(Asymptotic)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834153" y="33660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3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6883" r="2206" b="4685"/>
          <a:stretch/>
        </p:blipFill>
        <p:spPr bwMode="auto">
          <a:xfrm>
            <a:off x="822960" y="1180353"/>
            <a:ext cx="10515600" cy="54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1649" y="328705"/>
            <a:ext cx="104737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Offshore effectiveness: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offshore Brazil data example 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(A. Ferreira and A.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Weglein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2011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A. Ferreira et al.,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2013, </a:t>
            </a:r>
            <a:r>
              <a:rPr lang="en-US" sz="2400" i="1" u="sng" dirty="0" err="1">
                <a:solidFill>
                  <a:srgbClr val="000000"/>
                </a:solidFill>
                <a:latin typeface="Times New Roman"/>
                <a:cs typeface="Times New Roman"/>
              </a:rPr>
              <a:t>Petrobra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40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Multiple removal strategy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09000" y="3776424"/>
            <a:ext cx="3657600" cy="69064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Internal-multiple-removal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09000" y="5581352"/>
            <a:ext cx="3657600" cy="69064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New adaptive criterion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9000" y="1788136"/>
            <a:ext cx="3657600" cy="90242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Pre-requisites: Onshore</a:t>
            </a:r>
          </a:p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(</a:t>
            </a:r>
            <a:r>
              <a:rPr lang="en-US" sz="2000" b="1" i="1" dirty="0" err="1" smtClean="0">
                <a:latin typeface="Times New Roman"/>
                <a:cs typeface="Times New Roman"/>
              </a:rPr>
              <a:t>JingWu</a:t>
            </a:r>
            <a:r>
              <a:rPr lang="en-US" sz="2000" b="1" i="1" dirty="0" smtClean="0">
                <a:latin typeface="Times New Roman"/>
                <a:cs typeface="Times New Roman"/>
              </a:rPr>
              <a:t>, 4:00pm, RM222)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cxnSp>
        <p:nvCxnSpPr>
          <p:cNvPr id="12" name="Straight Connector 11"/>
          <p:cNvCxnSpPr>
            <a:stCxn id="6" idx="1"/>
            <a:endCxn id="13" idx="3"/>
          </p:cNvCxnSpPr>
          <p:nvPr/>
        </p:nvCxnSpPr>
        <p:spPr>
          <a:xfrm flipH="1">
            <a:off x="1470476" y="2239348"/>
            <a:ext cx="938524" cy="1887562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50390" y="3340626"/>
            <a:ext cx="1320086" cy="157256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Three-pronged strategy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16" name="Straight Connector 15"/>
          <p:cNvCxnSpPr>
            <a:endCxn id="9" idx="1"/>
          </p:cNvCxnSpPr>
          <p:nvPr/>
        </p:nvCxnSpPr>
        <p:spPr>
          <a:xfrm>
            <a:off x="1487186" y="4121749"/>
            <a:ext cx="92181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3"/>
            <a:endCxn id="10" idx="1"/>
          </p:cNvCxnSpPr>
          <p:nvPr/>
        </p:nvCxnSpPr>
        <p:spPr>
          <a:xfrm>
            <a:off x="1470476" y="4126910"/>
            <a:ext cx="938524" cy="179976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775155" y="2322896"/>
            <a:ext cx="1691640" cy="105554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Within the algorithm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75359" y="4746083"/>
            <a:ext cx="1691232" cy="10361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Beyond the algorithm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22" name="Straight Connector 21"/>
          <p:cNvCxnSpPr>
            <a:stCxn id="19" idx="1"/>
            <a:endCxn id="9" idx="3"/>
          </p:cNvCxnSpPr>
          <p:nvPr/>
        </p:nvCxnSpPr>
        <p:spPr>
          <a:xfrm flipH="1">
            <a:off x="6066600" y="2850671"/>
            <a:ext cx="708555" cy="127107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3"/>
            <a:endCxn id="20" idx="1"/>
          </p:cNvCxnSpPr>
          <p:nvPr/>
        </p:nvCxnSpPr>
        <p:spPr>
          <a:xfrm>
            <a:off x="6066600" y="4121749"/>
            <a:ext cx="708759" cy="1142392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9056961" y="1687868"/>
            <a:ext cx="2834640" cy="10528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Incorporate the source dimension</a:t>
            </a:r>
          </a:p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(This presentation</a:t>
            </a:r>
            <a:r>
              <a:rPr lang="en-US" sz="2400" b="1" i="1" dirty="0" smtClean="0">
                <a:latin typeface="Times New Roman"/>
                <a:cs typeface="Times New Roman"/>
              </a:rPr>
              <a:t>)</a:t>
            </a:r>
            <a:endParaRPr lang="en-US" sz="2400" b="1" i="1" dirty="0">
              <a:latin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056961" y="2907813"/>
            <a:ext cx="2834640" cy="114856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Incorporate the radiation pattern</a:t>
            </a:r>
          </a:p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(</a:t>
            </a:r>
            <a:r>
              <a:rPr lang="en-US" sz="2000" b="1" i="1" dirty="0" err="1" smtClean="0">
                <a:latin typeface="Times New Roman"/>
                <a:cs typeface="Times New Roman"/>
              </a:rPr>
              <a:t>Jinlong</a:t>
            </a:r>
            <a:r>
              <a:rPr lang="en-US" sz="2000" b="1" i="1" dirty="0" smtClean="0">
                <a:latin typeface="Times New Roman"/>
                <a:cs typeface="Times New Roman"/>
              </a:rPr>
              <a:t> Yang, 1:55pm)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cxnSp>
        <p:nvCxnSpPr>
          <p:cNvPr id="29" name="Straight Connector 28"/>
          <p:cNvCxnSpPr>
            <a:stCxn id="19" idx="3"/>
            <a:endCxn id="26" idx="1"/>
          </p:cNvCxnSpPr>
          <p:nvPr/>
        </p:nvCxnSpPr>
        <p:spPr>
          <a:xfrm flipV="1">
            <a:off x="8466795" y="2214281"/>
            <a:ext cx="590166" cy="63639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" idx="3"/>
            <a:endCxn id="27" idx="1"/>
          </p:cNvCxnSpPr>
          <p:nvPr/>
        </p:nvCxnSpPr>
        <p:spPr>
          <a:xfrm>
            <a:off x="8466795" y="2850671"/>
            <a:ext cx="590166" cy="63142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9056961" y="4144464"/>
            <a:ext cx="2834640" cy="10528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Spurious event removal</a:t>
            </a:r>
          </a:p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(Chao Ma, 2:20pm)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56961" y="5414535"/>
            <a:ext cx="2834640" cy="103494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Elimination algorithm</a:t>
            </a:r>
          </a:p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(</a:t>
            </a:r>
            <a:r>
              <a:rPr lang="en-US" sz="2000" b="1" i="1" dirty="0" err="1" smtClean="0">
                <a:latin typeface="Times New Roman"/>
                <a:cs typeface="Times New Roman"/>
              </a:rPr>
              <a:t>Yanglei</a:t>
            </a:r>
            <a:r>
              <a:rPr lang="en-US" sz="2000" b="1" i="1" dirty="0"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Zou</a:t>
            </a:r>
            <a:r>
              <a:rPr lang="en-US" sz="2000" b="1" i="1" dirty="0" smtClean="0">
                <a:latin typeface="Times New Roman"/>
                <a:cs typeface="Times New Roman"/>
              </a:rPr>
              <a:t>, 2:45pm)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cxnSp>
        <p:nvCxnSpPr>
          <p:cNvPr id="35" name="Straight Connector 34"/>
          <p:cNvCxnSpPr>
            <a:stCxn id="32" idx="1"/>
            <a:endCxn id="20" idx="3"/>
          </p:cNvCxnSpPr>
          <p:nvPr/>
        </p:nvCxnSpPr>
        <p:spPr>
          <a:xfrm flipH="1">
            <a:off x="8466591" y="4670877"/>
            <a:ext cx="590370" cy="593264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33" idx="1"/>
          </p:cNvCxnSpPr>
          <p:nvPr/>
        </p:nvCxnSpPr>
        <p:spPr>
          <a:xfrm>
            <a:off x="8433171" y="5264141"/>
            <a:ext cx="623790" cy="66786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7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Key points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30527" y="1770962"/>
            <a:ext cx="11279820" cy="494707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buFont typeface="Wingdings" charset="2"/>
              <a:buChar char="v"/>
            </a:pPr>
            <a:r>
              <a:rPr lang="en-US" sz="2400" dirty="0"/>
              <a:t>The ISS </a:t>
            </a:r>
            <a:r>
              <a:rPr lang="en-US" sz="2400" dirty="0" smtClean="0"/>
              <a:t>internal-multiple </a:t>
            </a:r>
            <a:r>
              <a:rPr lang="en-US" sz="2400" dirty="0"/>
              <a:t>prediction </a:t>
            </a:r>
            <a:r>
              <a:rPr lang="en-US" sz="2400" dirty="0" smtClean="0"/>
              <a:t>algorithm is </a:t>
            </a:r>
            <a:r>
              <a:rPr lang="en-US" sz="2400" b="1" dirty="0"/>
              <a:t>the most capable </a:t>
            </a:r>
            <a:r>
              <a:rPr lang="en-US" sz="2400" b="1" dirty="0" smtClean="0"/>
              <a:t>method because it does not require subsurface information.</a:t>
            </a:r>
          </a:p>
          <a:p>
            <a:pPr algn="just">
              <a:lnSpc>
                <a:spcPct val="110000"/>
              </a:lnSpc>
              <a:buFont typeface="Wingdings" charset="2"/>
              <a:buChar char="v"/>
            </a:pPr>
            <a:endParaRPr lang="en-US" sz="2400" dirty="0"/>
          </a:p>
          <a:p>
            <a:pPr algn="just">
              <a:lnSpc>
                <a:spcPct val="110000"/>
              </a:lnSpc>
              <a:buFont typeface="Wingdings" charset="2"/>
              <a:buChar char="v"/>
            </a:pPr>
            <a:endParaRPr lang="en-US" sz="2400" dirty="0" smtClean="0"/>
          </a:p>
          <a:p>
            <a:pPr algn="just">
              <a:lnSpc>
                <a:spcPct val="110000"/>
              </a:lnSpc>
              <a:buFont typeface="Wingdings" charset="2"/>
              <a:buChar char="v"/>
            </a:pPr>
            <a:endParaRPr lang="en-US" sz="2400" dirty="0"/>
          </a:p>
          <a:p>
            <a:pPr algn="just">
              <a:lnSpc>
                <a:spcPct val="110000"/>
              </a:lnSpc>
              <a:buFont typeface="Wingdings" charset="2"/>
              <a:buChar char="v"/>
            </a:pPr>
            <a:r>
              <a:rPr lang="en-US" sz="2400" dirty="0" smtClean="0"/>
              <a:t>This paper shows </a:t>
            </a:r>
          </a:p>
          <a:p>
            <a:pPr lvl="1" algn="just">
              <a:lnSpc>
                <a:spcPct val="110000"/>
              </a:lnSpc>
              <a:buFont typeface="Wingdings" charset="2"/>
              <a:buChar char="²"/>
            </a:pPr>
            <a:r>
              <a:rPr lang="en-US" b="1" dirty="0"/>
              <a:t>i</a:t>
            </a:r>
            <a:r>
              <a:rPr lang="en-US" b="1" dirty="0" smtClean="0"/>
              <a:t>ts value of improving </a:t>
            </a:r>
            <a:r>
              <a:rPr lang="en-US" b="1" dirty="0"/>
              <a:t>the </a:t>
            </a:r>
            <a:r>
              <a:rPr lang="en-US" b="1" dirty="0" smtClean="0"/>
              <a:t>effectiveness of internal-multiple attenuator;</a:t>
            </a:r>
          </a:p>
          <a:p>
            <a:pPr lvl="1" algn="just">
              <a:lnSpc>
                <a:spcPct val="110000"/>
              </a:lnSpc>
              <a:buFont typeface="Wingdings" charset="2"/>
              <a:buChar char="²"/>
            </a:pPr>
            <a:r>
              <a:rPr lang="en-US" b="1" dirty="0" smtClean="0"/>
              <a:t>it matters for the methods beyond the current ISS internal multiple attenuator.</a:t>
            </a:r>
          </a:p>
          <a:p>
            <a:pPr lvl="1" algn="just">
              <a:lnSpc>
                <a:spcPct val="60000"/>
              </a:lnSpc>
              <a:buFont typeface="Wingdings" charset="2"/>
              <a:buChar char="²"/>
            </a:pPr>
            <a:endParaRPr lang="en-US" dirty="0"/>
          </a:p>
          <a:p>
            <a:pPr algn="just">
              <a:lnSpc>
                <a:spcPct val="110000"/>
              </a:lnSpc>
              <a:buFont typeface="Wingdings" charset="2"/>
              <a:buChar char="v"/>
            </a:pPr>
            <a:r>
              <a:rPr lang="en-US" sz="2400" dirty="0" smtClean="0"/>
              <a:t>It </a:t>
            </a:r>
            <a:r>
              <a:rPr lang="en-US" sz="2400" dirty="0"/>
              <a:t>is </a:t>
            </a:r>
            <a:r>
              <a:rPr lang="en-US" sz="2400" dirty="0" smtClean="0"/>
              <a:t>always important to incorporate the 3D source in the ISS internal multiple prediction.  </a:t>
            </a:r>
            <a:endParaRPr lang="en-US" sz="2400" dirty="0"/>
          </a:p>
          <a:p>
            <a:pPr algn="just">
              <a:buFont typeface="Wingdings" charset="2"/>
              <a:buChar char="v"/>
            </a:pP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301838" y="2923855"/>
            <a:ext cx="3675622" cy="117259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Incorporate the right source dimension</a:t>
            </a:r>
          </a:p>
        </p:txBody>
      </p:sp>
    </p:spTree>
    <p:extLst>
      <p:ext uri="{BB962C8B-B14F-4D97-AF65-F5344CB8AC3E}">
        <p14:creationId xmlns:p14="http://schemas.microsoft.com/office/powerpoint/2010/main" val="7059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" name="Picture 1" descr="sponsor_logo_20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5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6883" r="2206" b="4900"/>
          <a:stretch/>
        </p:blipFill>
        <p:spPr bwMode="auto">
          <a:xfrm>
            <a:off x="822960" y="1180353"/>
            <a:ext cx="10515600" cy="546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1649" y="328705"/>
            <a:ext cx="104737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Offshore effectiveness: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offshore Brazil data example 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(A. Ferreira and A.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Weglein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2011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A. Ferreira et al.,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2013, </a:t>
            </a:r>
            <a:r>
              <a:rPr lang="en-US" sz="2400" i="1" u="sng" dirty="0" err="1">
                <a:solidFill>
                  <a:srgbClr val="000000"/>
                </a:solidFill>
                <a:latin typeface="Times New Roman"/>
                <a:cs typeface="Times New Roman"/>
              </a:rPr>
              <a:t>Petrobra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10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Motivation and Highlight in this talk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70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charset="2"/>
              <a:buChar char="v"/>
            </a:pPr>
            <a:r>
              <a:rPr lang="en-US" sz="2400" dirty="0"/>
              <a:t>There are on-shore and off-shore regions, which are </a:t>
            </a:r>
            <a:r>
              <a:rPr lang="en-US" sz="2400" b="1" dirty="0">
                <a:solidFill>
                  <a:srgbClr val="FF0000"/>
                </a:solidFill>
              </a:rPr>
              <a:t>close to 1D earth </a:t>
            </a:r>
            <a:r>
              <a:rPr lang="en-US" sz="2400" dirty="0"/>
              <a:t>and have serious </a:t>
            </a:r>
            <a:r>
              <a:rPr lang="en-US" sz="2400" b="1" dirty="0">
                <a:solidFill>
                  <a:srgbClr val="FF0000"/>
                </a:solidFill>
              </a:rPr>
              <a:t>internal multiple problems</a:t>
            </a:r>
            <a:r>
              <a:rPr lang="en-US" sz="2400" dirty="0"/>
              <a:t>. (e.g., Central North sea, Canada)</a:t>
            </a:r>
          </a:p>
          <a:p>
            <a:pPr algn="just">
              <a:lnSpc>
                <a:spcPct val="50000"/>
              </a:lnSpc>
              <a:buFont typeface="Wingdings" charset="2"/>
              <a:buChar char="v"/>
            </a:pPr>
            <a:endParaRPr lang="en-US" sz="2400" dirty="0"/>
          </a:p>
          <a:p>
            <a:pPr lvl="0" algn="just">
              <a:lnSpc>
                <a:spcPct val="100000"/>
              </a:lnSpc>
              <a:buFont typeface="Wingdings" charset="2"/>
              <a:buChar char="v"/>
            </a:pPr>
            <a:r>
              <a:rPr lang="en-US" sz="2400" dirty="0"/>
              <a:t>The frequently used ISS internal multiple attenuator for a 1D subsurface is reduced from a full 2D theory.</a:t>
            </a:r>
          </a:p>
          <a:p>
            <a:pPr lvl="0" algn="just">
              <a:lnSpc>
                <a:spcPct val="50000"/>
              </a:lnSpc>
              <a:buFont typeface="Wingdings" charset="2"/>
              <a:buChar char="v"/>
            </a:pPr>
            <a:endParaRPr lang="en-US" sz="2400" dirty="0"/>
          </a:p>
          <a:p>
            <a:pPr algn="just">
              <a:lnSpc>
                <a:spcPct val="100000"/>
              </a:lnSpc>
              <a:buFont typeface="Wingdings" charset="2"/>
              <a:buChar char="v"/>
            </a:pPr>
            <a:r>
              <a:rPr lang="en-US" sz="2400" dirty="0"/>
              <a:t>However, the source is better to be assumed as a </a:t>
            </a:r>
            <a:r>
              <a:rPr lang="en-US" sz="2400" b="1" dirty="0"/>
              <a:t>3D point source </a:t>
            </a:r>
            <a:r>
              <a:rPr lang="en-US" sz="2400" dirty="0"/>
              <a:t>(e.g. dynamite, </a:t>
            </a:r>
            <a:r>
              <a:rPr lang="en-US" sz="2400" dirty="0" err="1"/>
              <a:t>airgun</a:t>
            </a:r>
            <a:r>
              <a:rPr lang="en-US" sz="2400" dirty="0"/>
              <a:t>)</a:t>
            </a:r>
            <a:r>
              <a:rPr lang="en-US" sz="2400" dirty="0" smtClean="0"/>
              <a:t>.</a:t>
            </a:r>
          </a:p>
          <a:p>
            <a:pPr algn="just">
              <a:lnSpc>
                <a:spcPct val="50000"/>
              </a:lnSpc>
              <a:buFont typeface="Wingdings" charset="2"/>
              <a:buChar char="v"/>
            </a:pPr>
            <a:endParaRPr lang="en-US" sz="2400" dirty="0"/>
          </a:p>
          <a:p>
            <a:pPr algn="just">
              <a:lnSpc>
                <a:spcPct val="100000"/>
              </a:lnSpc>
              <a:buFont typeface="Wingdings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objective of this paper is </a:t>
            </a:r>
            <a:r>
              <a:rPr lang="en-US" sz="2400" b="1" u="sng" dirty="0"/>
              <a:t>to improve the internal-multiple prediction with incorporating a 3D point source in the ISS internal multiple attenuation algorithm for a 1D subsurface.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3529" y="5139763"/>
            <a:ext cx="11444942" cy="155388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6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Theory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94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algn="just">
              <a:buFont typeface="Wingdings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ISS internal multiple attenuation algorithm is a </a:t>
            </a:r>
            <a:r>
              <a:rPr lang="en-US" b="1" dirty="0" smtClean="0">
                <a:solidFill>
                  <a:srgbClr val="FF0000"/>
                </a:solidFill>
              </a:rPr>
              <a:t>multi</a:t>
            </a:r>
            <a:r>
              <a:rPr lang="en-US" b="1" dirty="0">
                <a:solidFill>
                  <a:srgbClr val="FF0000"/>
                </a:solidFill>
              </a:rPr>
              <a:t>-dimensional </a:t>
            </a:r>
            <a:r>
              <a:rPr lang="en-US" dirty="0" smtClean="0"/>
              <a:t>method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Araujo</a:t>
            </a:r>
            <a:r>
              <a:rPr lang="en-US" i="1" dirty="0" smtClean="0"/>
              <a:t> </a:t>
            </a:r>
            <a:r>
              <a:rPr lang="en-US" i="1" dirty="0"/>
              <a:t>et </a:t>
            </a:r>
            <a:r>
              <a:rPr lang="en-US" i="1" dirty="0" smtClean="0"/>
              <a:t>al., </a:t>
            </a:r>
            <a:r>
              <a:rPr lang="en-US" i="1" dirty="0"/>
              <a:t>1994; </a:t>
            </a:r>
            <a:r>
              <a:rPr lang="en-US" i="1" dirty="0" err="1"/>
              <a:t>Weglein</a:t>
            </a:r>
            <a:r>
              <a:rPr lang="en-US" i="1" dirty="0"/>
              <a:t> et </a:t>
            </a:r>
            <a:r>
              <a:rPr lang="en-US" i="1" dirty="0" smtClean="0"/>
              <a:t>al., </a:t>
            </a:r>
            <a:r>
              <a:rPr lang="en-US" i="1" dirty="0"/>
              <a:t>1997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algn="just">
              <a:buFont typeface="Wingdings" charset="2"/>
              <a:buChar char="v"/>
            </a:pPr>
            <a:endParaRPr lang="en-US" dirty="0" smtClean="0">
              <a:cs typeface="Times New Roman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8701" y="3914588"/>
            <a:ext cx="88302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Start with </a:t>
            </a:r>
            <a:r>
              <a:rPr lang="en-US" sz="2800" dirty="0">
                <a:latin typeface="Times New Roman"/>
                <a:cs typeface="Times New Roman"/>
              </a:rPr>
              <a:t>a complete </a:t>
            </a:r>
            <a:r>
              <a:rPr lang="en-US" sz="2800" b="1" dirty="0">
                <a:latin typeface="Times New Roman"/>
                <a:cs typeface="Times New Roman"/>
              </a:rPr>
              <a:t>3D ISS internal multiple attenuator</a:t>
            </a:r>
            <a:endParaRPr lang="en-US" sz="28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06352" y="4580338"/>
            <a:ext cx="1" cy="85825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18748" y="5576044"/>
            <a:ext cx="477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Reduced</a:t>
            </a:r>
            <a:r>
              <a:rPr lang="en-US" sz="2800" dirty="0" smtClean="0">
                <a:latin typeface="Times New Roman"/>
                <a:cs typeface="Times New Roman"/>
              </a:rPr>
              <a:t> it for a 1D subsurface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94118" y="3750234"/>
            <a:ext cx="9129059" cy="79188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3 0.25486 " pathEditMode="relative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9" descr="3d3dreceiversare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>
          <a:xfrm>
            <a:off x="1078707" y="2607422"/>
            <a:ext cx="10143328" cy="372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 </a:t>
            </a:r>
            <a:br>
              <a:rPr lang="en-US" sz="2800" dirty="0" smtClean="0"/>
            </a:br>
            <a:r>
              <a:rPr lang="en-US" sz="2800" dirty="0" smtClean="0"/>
              <a:t>assuming a </a:t>
            </a:r>
            <a:r>
              <a:rPr lang="en-US" sz="2800" b="1" dirty="0" smtClean="0"/>
              <a:t>3D point source </a:t>
            </a:r>
            <a:r>
              <a:rPr lang="en-US" sz="2800" dirty="0" smtClean="0"/>
              <a:t>and a </a:t>
            </a:r>
            <a:r>
              <a:rPr lang="en-US" sz="2800" b="1" dirty="0" smtClean="0"/>
              <a:t>3D subsurface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3D theory requires: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267561" y="4223426"/>
            <a:ext cx="68539" cy="343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923528" y="5258456"/>
            <a:ext cx="637575" cy="343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22960" y="5783474"/>
            <a:ext cx="679523" cy="343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93521" y="5557623"/>
            <a:ext cx="122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 flipV="1">
            <a:off x="2580673" y="5643153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>
            <a:spLocks/>
          </p:cNvSpPr>
          <p:nvPr/>
        </p:nvSpPr>
        <p:spPr>
          <a:xfrm>
            <a:off x="2630417" y="5971232"/>
            <a:ext cx="137160" cy="1371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flipV="1">
            <a:off x="6451585" y="3652686"/>
            <a:ext cx="197795" cy="157803"/>
          </a:xfrm>
          <a:prstGeom prst="ellipse">
            <a:avLst/>
          </a:prstGeom>
          <a:solidFill>
            <a:srgbClr val="19ED3B"/>
          </a:solidFill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2211" y="3432203"/>
            <a:ext cx="219194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3</a:t>
            </a:r>
            <a:r>
              <a:rPr lang="en-US" b="1" dirty="0" smtClean="0">
                <a:latin typeface="Times New Roman"/>
                <a:cs typeface="Times New Roman"/>
              </a:rPr>
              <a:t>D earth-Properties vary in (</a:t>
            </a:r>
            <a:r>
              <a:rPr lang="en-US" b="1" dirty="0" err="1" smtClean="0">
                <a:latin typeface="Times New Roman"/>
                <a:cs typeface="Times New Roman"/>
              </a:rPr>
              <a:t>x,y,z</a:t>
            </a:r>
            <a:r>
              <a:rPr lang="en-US" b="1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direction.</a:t>
            </a:r>
            <a:endParaRPr lang="en-US" b="1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49945" y="4373802"/>
            <a:ext cx="1806800" cy="3829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95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3D theory requires:</a:t>
            </a:r>
            <a:endParaRPr lang="en-US" sz="2400" dirty="0"/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0" y="1652763"/>
            <a:ext cx="12207876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" name="Content Placeholder 4" descr="3dmodel.jpg"/>
          <p:cNvPicPr>
            <a:picLocks noChangeAspect="1"/>
          </p:cNvPicPr>
          <p:nvPr/>
        </p:nvPicPr>
        <p:blipFill>
          <a:blip r:embed="rId3"/>
          <a:srcRect l="-15332" r="-15332"/>
          <a:stretch>
            <a:fillRect/>
          </a:stretch>
        </p:blipFill>
        <p:spPr>
          <a:xfrm>
            <a:off x="1076208" y="2613060"/>
            <a:ext cx="10132003" cy="372363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267561" y="4223426"/>
            <a:ext cx="68539" cy="343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923528" y="5258456"/>
            <a:ext cx="637575" cy="343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22960" y="5783474"/>
            <a:ext cx="679523" cy="343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93521" y="5557623"/>
            <a:ext cx="122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 flipV="1">
            <a:off x="2580673" y="5643153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>
            <a:spLocks/>
          </p:cNvSpPr>
          <p:nvPr/>
        </p:nvSpPr>
        <p:spPr>
          <a:xfrm>
            <a:off x="2630417" y="5971232"/>
            <a:ext cx="137160" cy="1371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Iss</a:t>
            </a:r>
            <a:r>
              <a:rPr lang="en-US" sz="2800" dirty="0" smtClean="0"/>
              <a:t> internal multiple attenuator</a:t>
            </a:r>
            <a:br>
              <a:rPr lang="en-US" sz="2800" dirty="0" smtClean="0"/>
            </a:br>
            <a:r>
              <a:rPr lang="en-US" sz="2800" dirty="0" smtClean="0"/>
              <a:t>assuming a </a:t>
            </a:r>
            <a:r>
              <a:rPr lang="en-US" sz="2800" b="1" dirty="0" smtClean="0"/>
              <a:t>3D point source </a:t>
            </a:r>
            <a:r>
              <a:rPr lang="en-US" sz="2800" dirty="0" smtClean="0"/>
              <a:t>and a </a:t>
            </a:r>
            <a:r>
              <a:rPr lang="en-US" sz="2800" b="1" dirty="0" smtClean="0"/>
              <a:t>3D subsurface</a:t>
            </a:r>
            <a:br>
              <a:rPr lang="en-US" sz="2800" b="1" dirty="0" smtClean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136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A1CC0D5F-18FD-4976-AE33-0056D5F28502}" vid="{6428821C-11DE-41F9-B12C-6A653A5D4A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47871</TotalTime>
  <Words>1752</Words>
  <Application>Microsoft Macintosh PowerPoint</Application>
  <PresentationFormat>Custom</PresentationFormat>
  <Paragraphs>373</Paragraphs>
  <Slides>42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Theme1</vt:lpstr>
      <vt:lpstr>Equation</vt:lpstr>
      <vt:lpstr>The significance of incorporating a  3D point source in the Inverse scattering series (ISS) internal multiple attenuator  for a 1D subsurface</vt:lpstr>
      <vt:lpstr>Background</vt:lpstr>
      <vt:lpstr>Background</vt:lpstr>
      <vt:lpstr>PowerPoint Presentation</vt:lpstr>
      <vt:lpstr>PowerPoint Presentation</vt:lpstr>
      <vt:lpstr>Motivation and Highlight in this talk</vt:lpstr>
      <vt:lpstr>Theory</vt:lpstr>
      <vt:lpstr>Iss internal multiple attenuator  assuming a 3D point source and a 3D subsurface </vt:lpstr>
      <vt:lpstr>Iss internal multiple attenuator assuming a 3D point source and a 3D subsurface </vt:lpstr>
      <vt:lpstr>Iss internal multiple attenuator assuming a 3D point source and a 1D subsurface </vt:lpstr>
      <vt:lpstr>Iss internal multiple attenuator assuming a 3D point source and a 1D subsurface </vt:lpstr>
      <vt:lpstr>Iss internal multiple attenuator  for a 1D subsurface </vt:lpstr>
      <vt:lpstr>Iss internal multiple attenuator  for a 1D subsurface </vt:lpstr>
      <vt:lpstr>Iss internal multiple attenuator  for a 1D subsurface </vt:lpstr>
      <vt:lpstr>Iss internal multiple attenuator  for a 1D subsurface </vt:lpstr>
      <vt:lpstr>Iss internal multiple attenuator  for a 1D subsurface </vt:lpstr>
      <vt:lpstr>Iss internal multiple attenuator  for a 1D subsurface </vt:lpstr>
      <vt:lpstr>Iss internal multiple attenuator  for a 1D subsurface </vt:lpstr>
      <vt:lpstr>Iss internal multiple attenuator  assuming a 2D line source </vt:lpstr>
      <vt:lpstr>Iss internal multiple attenuator  assuming a 3d point source </vt:lpstr>
      <vt:lpstr>Iss internal multiple attenuator  assuming a 3d point source </vt:lpstr>
      <vt:lpstr>Difference between  Iss internal multiple attenuator assuming  a 3d point source v.s. a 2d line source</vt:lpstr>
      <vt:lpstr>Numerical tests</vt:lpstr>
      <vt:lpstr>Numerical tests on a 3D source-1D earth data Acoustic model </vt:lpstr>
      <vt:lpstr>Numerical tests on a 3D source-1D earth data Synthetic data </vt:lpstr>
      <vt:lpstr>Numerical tests on A 3D source-1D earth data ISS internal multiple attenuator  assuming a 2D line source</vt:lpstr>
      <vt:lpstr>Numerical tests on A 3D source-1D earth data ISS internal multiple attenuator  assuming a 3D point source</vt:lpstr>
      <vt:lpstr>Numerical tests on A 3D source-1D earth data ISS internal multiple attenuator  assuming a 3D point source</vt:lpstr>
      <vt:lpstr>Numerical tests on A 3D source-1D earth data 3D source VS. 2D source ISS internal multiple attenuator  (Near offset trace comparison, 100m)</vt:lpstr>
      <vt:lpstr>Numerical tests on A 3D source-1D earth data 3D source VS. 2D source ISS internal multiple attenuator  (Near offset trace comparison, 100m)</vt:lpstr>
      <vt:lpstr>Numerical tests on A 3D source-1D earth data 3D source VS. 2D source ISS internal multiple attenuator  (Near offset trace comparison, 100m)</vt:lpstr>
      <vt:lpstr>Numerical tests on A 3D source-1D earth data 3D source VS. 2D source ISS internal multiple attenuator  (Near offset trace comparison, 100m)</vt:lpstr>
      <vt:lpstr>Numerical tests on A 3D source-1D earth data 3D source VS. 2D source ISS internal multiple attenuator  (Near offset trace comparison, 100m)</vt:lpstr>
      <vt:lpstr>Numerical tests on A 3D source-1D earth data 3D source VS. 2D source ISS internal multiple attenuator  (far offset trace comparison, 500m)</vt:lpstr>
      <vt:lpstr>Numerical tests on A 3D source-1D earth data 3D source VS. 2D source ISS internal multiple attenuator  (far offset trace comparison, 500m)</vt:lpstr>
      <vt:lpstr>Numerical tests on A 3D source-1D earth data 3D source VS. 2D source ISS internal multiple attenuator  (far offset trace comparison, 500m)</vt:lpstr>
      <vt:lpstr>Numerical tests on A 3D source-1D earth data 3D source VS. 2D source ISS internal multiple attenuator  (far offset trace comparison, 500m)</vt:lpstr>
      <vt:lpstr>Numerical tests on A 3D source-1D earth data 3D source VS. 2D source ISS internal multiple attenuator  (far offset trace comparison, 500m)</vt:lpstr>
      <vt:lpstr>Analysis</vt:lpstr>
      <vt:lpstr>Multiple removal strategy</vt:lpstr>
      <vt:lpstr>Key points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[PRESENTATION TITLE]</dc:title>
  <dc:creator>Nancy Desai</dc:creator>
  <cp:lastModifiedBy>Xinglu Lin</cp:lastModifiedBy>
  <cp:revision>453</cp:revision>
  <cp:lastPrinted>2015-09-07T16:09:45Z</cp:lastPrinted>
  <dcterms:created xsi:type="dcterms:W3CDTF">2014-06-06T18:53:36Z</dcterms:created>
  <dcterms:modified xsi:type="dcterms:W3CDTF">2015-11-02T14:23:53Z</dcterms:modified>
</cp:coreProperties>
</file>