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59" r:id="rId3"/>
    <p:sldId id="264" r:id="rId4"/>
    <p:sldId id="262" r:id="rId5"/>
    <p:sldId id="263" r:id="rId6"/>
    <p:sldId id="257" r:id="rId7"/>
    <p:sldId id="260" r:id="rId8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AFC7CB52-FB60-4514-8C83-DEE4E38D7C6B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05F8135C-8495-4E77-871C-24A52C808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4DA131-BEBE-467E-8128-2B06F6BF5A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9BB0-B25F-47F2-9F4B-EFAEBA640521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665C-2E11-4F60-9D2A-787966ECA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9BB0-B25F-47F2-9F4B-EFAEBA640521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665C-2E11-4F60-9D2A-787966ECA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9BB0-B25F-47F2-9F4B-EFAEBA640521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665C-2E11-4F60-9D2A-787966ECA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9BB0-B25F-47F2-9F4B-EFAEBA640521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665C-2E11-4F60-9D2A-787966ECA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9BB0-B25F-47F2-9F4B-EFAEBA640521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665C-2E11-4F60-9D2A-787966ECA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9BB0-B25F-47F2-9F4B-EFAEBA640521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665C-2E11-4F60-9D2A-787966ECA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9BB0-B25F-47F2-9F4B-EFAEBA640521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665C-2E11-4F60-9D2A-787966ECA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9BB0-B25F-47F2-9F4B-EFAEBA640521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665C-2E11-4F60-9D2A-787966ECA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9BB0-B25F-47F2-9F4B-EFAEBA640521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665C-2E11-4F60-9D2A-787966ECA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9BB0-B25F-47F2-9F4B-EFAEBA640521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665C-2E11-4F60-9D2A-787966ECA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9BB0-B25F-47F2-9F4B-EFAEBA640521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665C-2E11-4F60-9D2A-787966ECA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49BB0-B25F-47F2-9F4B-EFAEBA640521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6665C-2E11-4F60-9D2A-787966ECA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3" name="Rectangle 2"/>
          <p:cNvSpPr>
            <a:spLocks noChangeArrowheads="1"/>
          </p:cNvSpPr>
          <p:nvPr/>
        </p:nvSpPr>
        <p:spPr bwMode="auto">
          <a:xfrm>
            <a:off x="0" y="3657600"/>
            <a:ext cx="9144000" cy="175260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>
              <a:latin typeface="Tahoma" pitchFamily="34" charset="0"/>
              <a:ea typeface="宋体" pitchFamily="2" charset="-122"/>
            </a:endParaRPr>
          </a:p>
        </p:txBody>
      </p:sp>
      <p:sp>
        <p:nvSpPr>
          <p:cNvPr id="289794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2286000"/>
          </a:xfrm>
          <a:prstGeom prst="rect">
            <a:avLst/>
          </a:prstGeom>
          <a:solidFill>
            <a:srgbClr val="99CC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289795" name="Picture 4" descr="uh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152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979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0963"/>
            <a:ext cx="3352800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9797" name="Rectangle 6"/>
          <p:cNvSpPr>
            <a:spLocks noChangeArrowheads="1"/>
          </p:cNvSpPr>
          <p:nvPr/>
        </p:nvSpPr>
        <p:spPr bwMode="auto">
          <a:xfrm>
            <a:off x="0" y="1941493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solidFill>
                  <a:srgbClr val="1003B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Summary and Plan</a:t>
            </a:r>
            <a:endParaRPr lang="en-US" sz="3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9798" name="Text Box 7"/>
          <p:cNvSpPr txBox="1">
            <a:spLocks noChangeArrowheads="1"/>
          </p:cNvSpPr>
          <p:nvPr/>
        </p:nvSpPr>
        <p:spPr bwMode="auto">
          <a:xfrm>
            <a:off x="762000" y="4419600"/>
            <a:ext cx="78486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 smtClean="0">
                <a:latin typeface="Tahoma" pitchFamily="34" charset="0"/>
              </a:rPr>
              <a:t>M-OSRP 2010 Annual Meeting, June 3</a:t>
            </a:r>
            <a:r>
              <a:rPr lang="en-US" altLang="zh-CN" sz="2000" b="1" baseline="30000" dirty="0">
                <a:latin typeface="Tahoma" pitchFamily="34" charset="0"/>
              </a:rPr>
              <a:t>r</a:t>
            </a:r>
            <a:r>
              <a:rPr lang="en-US" altLang="zh-CN" sz="2000" b="1" baseline="30000" dirty="0" smtClean="0">
                <a:latin typeface="Tahoma" pitchFamily="34" charset="0"/>
              </a:rPr>
              <a:t>d</a:t>
            </a:r>
            <a:r>
              <a:rPr lang="en-US" altLang="zh-CN" sz="2000" b="1" dirty="0" smtClean="0">
                <a:latin typeface="Tahoma" pitchFamily="34" charset="0"/>
              </a:rPr>
              <a:t> , 2011</a:t>
            </a:r>
            <a:endParaRPr lang="en-US" altLang="zh-CN" sz="2000" b="1" dirty="0">
              <a:latin typeface="Tahoma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B6FC3-3B08-44C6-92F9-021CECA446C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Among this past year’s </a:t>
            </a:r>
            <a:r>
              <a:rPr lang="en-US" sz="2800" dirty="0" smtClean="0"/>
              <a:t>highlights </a:t>
            </a:r>
            <a:r>
              <a:rPr lang="en-US" sz="2800" dirty="0" smtClean="0"/>
              <a:t>(Fall 2010-Spring 2011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534400" cy="3886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-- First field data test of ISS direct depth imaging on Kristin data from the Norwegian </a:t>
            </a:r>
            <a:r>
              <a:rPr lang="en-US" sz="2800" dirty="0" smtClean="0"/>
              <a:t>Sea, with </a:t>
            </a:r>
            <a:r>
              <a:rPr lang="en-US" sz="2800" dirty="0" smtClean="0"/>
              <a:t>viability </a:t>
            </a:r>
            <a:r>
              <a:rPr lang="en-US" sz="2800" dirty="0" smtClean="0"/>
              <a:t>demonstrated (The imaging team included F. Liu, X. Li, P. </a:t>
            </a:r>
            <a:r>
              <a:rPr lang="en-US" sz="2800" dirty="0" err="1" smtClean="0"/>
              <a:t>Terenghi</a:t>
            </a:r>
            <a:r>
              <a:rPr lang="en-US" sz="2800" dirty="0" smtClean="0"/>
              <a:t>, J. </a:t>
            </a:r>
            <a:r>
              <a:rPr lang="en-US" sz="2800" dirty="0" err="1" smtClean="0"/>
              <a:t>Mayhan</a:t>
            </a:r>
            <a:r>
              <a:rPr lang="en-US" sz="2800" dirty="0" smtClean="0"/>
              <a:t>, L. Tang, H. </a:t>
            </a:r>
            <a:r>
              <a:rPr lang="en-US" sz="2800" dirty="0" smtClean="0"/>
              <a:t>Liang and </a:t>
            </a:r>
            <a:r>
              <a:rPr lang="en-US" sz="2800" dirty="0" smtClean="0"/>
              <a:t>Z. </a:t>
            </a:r>
            <a:r>
              <a:rPr lang="en-US" sz="2800" dirty="0" smtClean="0"/>
              <a:t>Wang).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-- recognizing that for ISS direct depth imaging that CIG flatness is a </a:t>
            </a:r>
            <a:r>
              <a:rPr lang="en-US" sz="2800" u="sng" dirty="0" smtClean="0">
                <a:solidFill>
                  <a:srgbClr val="C00000"/>
                </a:solidFill>
              </a:rPr>
              <a:t>necessary and sufficient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condition/indication that you have achieved an accurate structural </a:t>
            </a:r>
            <a:r>
              <a:rPr lang="en-US" sz="2800" dirty="0" smtClean="0"/>
              <a:t>map (A. B. </a:t>
            </a:r>
            <a:r>
              <a:rPr lang="en-US" sz="2800" dirty="0" err="1" smtClean="0"/>
              <a:t>Weglein</a:t>
            </a:r>
            <a:r>
              <a:rPr lang="en-US" sz="2800" dirty="0" smtClean="0"/>
              <a:t>).</a:t>
            </a:r>
            <a:endParaRPr lang="en-US" sz="2800" dirty="0" smtClean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685800" y="0"/>
            <a:ext cx="0" cy="68580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2667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Summary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534400" cy="3505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First </a:t>
            </a:r>
            <a:r>
              <a:rPr lang="en-US" sz="2800" dirty="0" smtClean="0"/>
              <a:t>land data application of ISS internal multiple attenuation led by Yi </a:t>
            </a:r>
            <a:r>
              <a:rPr lang="en-US" sz="2800" dirty="0" err="1" smtClean="0"/>
              <a:t>Luo</a:t>
            </a:r>
            <a:r>
              <a:rPr lang="en-US" sz="2800" dirty="0" smtClean="0"/>
              <a:t> of Saudi </a:t>
            </a:r>
            <a:r>
              <a:rPr lang="en-US" sz="2800" dirty="0" err="1" smtClean="0"/>
              <a:t>Aramco</a:t>
            </a:r>
            <a:r>
              <a:rPr lang="en-US" sz="2800" dirty="0" smtClean="0"/>
              <a:t> and his team and Shih-Ying </a:t>
            </a:r>
            <a:r>
              <a:rPr lang="en-US" sz="2800" dirty="0" smtClean="0"/>
              <a:t>Hsu from M-OSRP. They </a:t>
            </a:r>
            <a:r>
              <a:rPr lang="en-US" sz="2800" dirty="0" smtClean="0"/>
              <a:t>reported “the ISS internal multiple attenuation method demonstrated effectiveness on complex synthetic and field data, and no other internal multiple attenuation method demonstrated similar effectiveness”.</a:t>
            </a: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685800" y="0"/>
            <a:ext cx="0" cy="68580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5257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Summary continued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Jim </a:t>
            </a:r>
            <a:r>
              <a:rPr lang="en-US" sz="2800" dirty="0" err="1" smtClean="0"/>
              <a:t>Mayhan</a:t>
            </a:r>
            <a:r>
              <a:rPr lang="en-US" sz="2800" dirty="0" smtClean="0"/>
              <a:t>, Paolo </a:t>
            </a:r>
            <a:r>
              <a:rPr lang="en-US" sz="2800" dirty="0" err="1" smtClean="0"/>
              <a:t>Terenghi</a:t>
            </a:r>
            <a:r>
              <a:rPr lang="en-US" sz="2800" dirty="0" smtClean="0"/>
              <a:t> and </a:t>
            </a:r>
            <a:r>
              <a:rPr lang="en-US" sz="2800" dirty="0" err="1" smtClean="0"/>
              <a:t>Nizar</a:t>
            </a:r>
            <a:r>
              <a:rPr lang="en-US" sz="2800" dirty="0" smtClean="0"/>
              <a:t> </a:t>
            </a:r>
            <a:r>
              <a:rPr lang="en-US" sz="2800" dirty="0" err="1" smtClean="0"/>
              <a:t>Chemingui</a:t>
            </a:r>
            <a:r>
              <a:rPr lang="en-US" sz="2800" dirty="0" smtClean="0"/>
              <a:t> and his PGS team demonstrated Green’s theorem </a:t>
            </a:r>
            <a:r>
              <a:rPr lang="en-US" sz="2800" dirty="0" err="1" smtClean="0"/>
              <a:t>deghosting</a:t>
            </a:r>
            <a:r>
              <a:rPr lang="en-US" sz="2800" dirty="0" smtClean="0"/>
              <a:t> (e.g., J. Zhang (2007)) </a:t>
            </a:r>
            <a:r>
              <a:rPr lang="en-US" sz="2800" dirty="0" smtClean="0"/>
              <a:t>effectiveness on complex synthetic and marine data.</a:t>
            </a:r>
          </a:p>
          <a:p>
            <a:r>
              <a:rPr lang="en-US" sz="2800" dirty="0" err="1" smtClean="0"/>
              <a:t>Zhiqiang</a:t>
            </a:r>
            <a:r>
              <a:rPr lang="en-US" sz="2800" dirty="0" smtClean="0"/>
              <a:t> Wang et al provided an extension of Dr. Fang Liu’s HOIS direct depth imaging algorithm that included terms that </a:t>
            </a:r>
            <a:r>
              <a:rPr lang="en-US" sz="2800" dirty="0" smtClean="0"/>
              <a:t>address </a:t>
            </a:r>
            <a:r>
              <a:rPr lang="en-US" sz="2800" dirty="0" smtClean="0"/>
              <a:t>imaging issues (like diffractions) that only occur in a laterally variable subsurface. Positive added value was </a:t>
            </a:r>
            <a:r>
              <a:rPr lang="en-US" sz="2800" dirty="0" smtClean="0"/>
              <a:t>demonstrated</a:t>
            </a:r>
            <a:r>
              <a:rPr lang="en-US" sz="2800" dirty="0" smtClean="0"/>
              <a:t> </a:t>
            </a:r>
            <a:r>
              <a:rPr lang="en-US" sz="2800" dirty="0" smtClean="0"/>
              <a:t>on the </a:t>
            </a:r>
            <a:r>
              <a:rPr lang="en-US" sz="2800" dirty="0" smtClean="0"/>
              <a:t>fault shadow and salt examples for locating, e.g., the fault and the vertical walls of the salt dome, respectively.</a:t>
            </a:r>
            <a:endParaRPr lang="en-US" sz="2800" dirty="0" smtClean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685800" y="0"/>
            <a:ext cx="0" cy="68580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76200"/>
            <a:ext cx="5257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Summary continued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257800"/>
          </a:xfrm>
        </p:spPr>
        <p:txBody>
          <a:bodyPr>
            <a:normAutofit/>
          </a:bodyPr>
          <a:lstStyle/>
          <a:p>
            <a:r>
              <a:rPr lang="en-US" sz="2700" dirty="0" smtClean="0"/>
              <a:t>The ‘meaning of linear’ paper by </a:t>
            </a:r>
            <a:r>
              <a:rPr lang="en-US" sz="2700" dirty="0" err="1" smtClean="0"/>
              <a:t>Weglein</a:t>
            </a:r>
            <a:r>
              <a:rPr lang="en-US" sz="2700" dirty="0" smtClean="0"/>
              <a:t> et al (2009) was selected for the special 75</a:t>
            </a:r>
            <a:r>
              <a:rPr lang="en-US" sz="2700" baseline="30000" dirty="0" smtClean="0"/>
              <a:t>th</a:t>
            </a:r>
            <a:r>
              <a:rPr lang="en-US" sz="2700" dirty="0" smtClean="0"/>
              <a:t> Anniversary Edition of Geophysics. Among contributions within the latter paper is a </a:t>
            </a:r>
            <a:r>
              <a:rPr lang="en-US" sz="2700" u="sng" dirty="0" smtClean="0">
                <a:solidFill>
                  <a:srgbClr val="FF0000"/>
                </a:solidFill>
              </a:rPr>
              <a:t>direct</a:t>
            </a:r>
            <a:r>
              <a:rPr lang="en-US" sz="2700" dirty="0" smtClean="0"/>
              <a:t> inversion for estimating changes in </a:t>
            </a:r>
            <a:r>
              <a:rPr lang="en-US" sz="2700" dirty="0" err="1" smtClean="0"/>
              <a:t>Vp</a:t>
            </a:r>
            <a:r>
              <a:rPr lang="en-US" sz="2700" dirty="0" smtClean="0"/>
              <a:t>, Vs and </a:t>
            </a:r>
          </a:p>
          <a:p>
            <a:pPr>
              <a:buNone/>
            </a:pPr>
            <a:r>
              <a:rPr lang="en-US" sz="2700" dirty="0" smtClean="0"/>
              <a:t>          . The latter ISS elastic inversion (H. Zhang (2006), X. Li (2009)) requires multi-component measurements and provides a direct order by order solution for those parameters. That direct elastic parameter solution is completely at variance with </a:t>
            </a:r>
            <a:r>
              <a:rPr lang="en-US" sz="2700" u="sng" dirty="0" smtClean="0">
                <a:solidFill>
                  <a:srgbClr val="FF0000"/>
                </a:solidFill>
              </a:rPr>
              <a:t>all</a:t>
            </a:r>
            <a:r>
              <a:rPr lang="en-US" sz="2700" dirty="0" smtClean="0"/>
              <a:t> so called ‘full wave inversion’ model matching/iterative/searching methods both in terms of the need for more than PP data and the algorithm themselves.</a:t>
            </a:r>
          </a:p>
          <a:p>
            <a:endParaRPr lang="en-US" sz="2700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685800" y="0"/>
            <a:ext cx="0" cy="68580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914400" y="3200400"/>
          <a:ext cx="342900" cy="371475"/>
        </p:xfrm>
        <a:graphic>
          <a:graphicData uri="http://schemas.openxmlformats.org/presentationml/2006/ole">
            <p:oleObj spid="_x0000_s18436" name="Equation" r:id="rId3" imgW="152280" imgH="164880" progId="Equation.3">
              <p:embed/>
            </p:oleObj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457200" y="76200"/>
            <a:ext cx="5257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Summary continued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2133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Plan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Among </a:t>
            </a:r>
            <a:r>
              <a:rPr lang="en-US" dirty="0" smtClean="0"/>
              <a:t>projects going forward:</a:t>
            </a:r>
            <a:endParaRPr lang="en-US" dirty="0" smtClean="0"/>
          </a:p>
          <a:p>
            <a:r>
              <a:rPr lang="en-US" dirty="0" smtClean="0"/>
              <a:t>Evaluate our </a:t>
            </a:r>
            <a:r>
              <a:rPr lang="en-US" dirty="0" smtClean="0"/>
              <a:t>recently published (A. B. </a:t>
            </a:r>
            <a:r>
              <a:rPr lang="en-US" dirty="0" err="1" smtClean="0"/>
              <a:t>Weglein</a:t>
            </a:r>
            <a:r>
              <a:rPr lang="en-US" dirty="0" smtClean="0"/>
              <a:t>, R. H. </a:t>
            </a:r>
            <a:r>
              <a:rPr lang="en-US" dirty="0" err="1" smtClean="0"/>
              <a:t>Stolt</a:t>
            </a:r>
            <a:r>
              <a:rPr lang="en-US" dirty="0" smtClean="0"/>
              <a:t> and J. D. </a:t>
            </a:r>
            <a:r>
              <a:rPr lang="en-US" dirty="0" err="1" smtClean="0"/>
              <a:t>Mayhan</a:t>
            </a:r>
            <a:r>
              <a:rPr lang="en-US" dirty="0" smtClean="0"/>
              <a:t> (2010,2011)) Green’s theorem RTM </a:t>
            </a:r>
            <a:r>
              <a:rPr lang="en-US" dirty="0" smtClean="0"/>
              <a:t>method and compare with </a:t>
            </a:r>
            <a:r>
              <a:rPr lang="en-US" dirty="0" smtClean="0"/>
              <a:t>current RTM </a:t>
            </a:r>
            <a:r>
              <a:rPr lang="en-US" dirty="0" smtClean="0"/>
              <a:t>methods with </a:t>
            </a:r>
            <a:r>
              <a:rPr lang="en-US" dirty="0" smtClean="0"/>
              <a:t>PML/absorptive boundary conditions</a:t>
            </a:r>
          </a:p>
          <a:p>
            <a:r>
              <a:rPr lang="en-US" dirty="0" smtClean="0"/>
              <a:t>ISS internal multiple attenuation         3D</a:t>
            </a:r>
          </a:p>
          <a:p>
            <a:r>
              <a:rPr lang="en-US" dirty="0" smtClean="0"/>
              <a:t>Now that ISS depth imaging is viable – recast it in the most practical and considered manner to move from viable to a tool-box contribution that matches its ISS free surface and internal multiple siblings in terms of stand-alone delivery</a:t>
            </a:r>
          </a:p>
          <a:p>
            <a:pPr lvl="1"/>
            <a:r>
              <a:rPr lang="en-US" sz="3200" dirty="0" smtClean="0"/>
              <a:t>Boxes to spikes</a:t>
            </a:r>
          </a:p>
          <a:p>
            <a:pPr lvl="1"/>
            <a:r>
              <a:rPr lang="en-US" sz="3200" dirty="0" smtClean="0"/>
              <a:t>Allow </a:t>
            </a:r>
            <a:r>
              <a:rPr lang="en-US" sz="3200" u="sng" dirty="0" smtClean="0">
                <a:solidFill>
                  <a:srgbClr val="C00000"/>
                </a:solidFill>
              </a:rPr>
              <a:t>only</a:t>
            </a:r>
            <a:r>
              <a:rPr lang="en-US" sz="3200" dirty="0" smtClean="0"/>
              <a:t>          and         in </a:t>
            </a:r>
            <a:r>
              <a:rPr lang="en-US" sz="3200" dirty="0" smtClean="0"/>
              <a:t>an effective </a:t>
            </a:r>
            <a:r>
              <a:rPr lang="en-US" sz="3200" u="sng" dirty="0" smtClean="0">
                <a:solidFill>
                  <a:srgbClr val="C00000"/>
                </a:solidFill>
              </a:rPr>
              <a:t>elastic</a:t>
            </a:r>
            <a:r>
              <a:rPr lang="en-US" sz="3200" dirty="0" smtClean="0"/>
              <a:t> medium – </a:t>
            </a:r>
            <a:r>
              <a:rPr lang="en-US" sz="3200" dirty="0" err="1" smtClean="0"/>
              <a:t>Feshbach</a:t>
            </a:r>
            <a:r>
              <a:rPr lang="en-US" sz="3200" dirty="0" smtClean="0"/>
              <a:t> projection operators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638800" y="3352800"/>
            <a:ext cx="609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48000" y="5747656"/>
          <a:ext cx="671191" cy="386444"/>
        </p:xfrm>
        <a:graphic>
          <a:graphicData uri="http://schemas.openxmlformats.org/presentationml/2006/ole">
            <p:oleObj spid="_x0000_s1026" name="Equation" r:id="rId3" imgW="419040" imgH="2412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67200" y="5736770"/>
          <a:ext cx="644525" cy="355600"/>
        </p:xfrm>
        <a:graphic>
          <a:graphicData uri="http://schemas.openxmlformats.org/presentationml/2006/ole">
            <p:oleObj spid="_x0000_s1027" name="Equation" r:id="rId4" imgW="368280" imgH="203040" progId="Equation.3">
              <p:embed/>
            </p:oleObj>
          </a:graphicData>
        </a:graphic>
      </p:graphicFrame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 flipV="1">
            <a:off x="685800" y="0"/>
            <a:ext cx="0" cy="68580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Evaluate all Green’s theorem prerequisites for:</a:t>
            </a:r>
          </a:p>
          <a:p>
            <a:pPr>
              <a:buNone/>
            </a:pPr>
            <a:r>
              <a:rPr lang="en-US" sz="2700" dirty="0"/>
              <a:t> </a:t>
            </a:r>
            <a:r>
              <a:rPr lang="en-US" sz="2700" dirty="0" smtClean="0"/>
              <a:t>   wavelet, </a:t>
            </a:r>
            <a:r>
              <a:rPr lang="en-US" sz="2700" dirty="0" err="1" smtClean="0"/>
              <a:t>deghosting</a:t>
            </a:r>
            <a:r>
              <a:rPr lang="en-US" sz="2700" dirty="0" smtClean="0"/>
              <a:t> on the ISS </a:t>
            </a:r>
            <a:r>
              <a:rPr lang="en-US" sz="2700" dirty="0" smtClean="0"/>
              <a:t>multiple removal and imaging methods </a:t>
            </a:r>
            <a:r>
              <a:rPr lang="en-US" sz="2700" dirty="0" smtClean="0"/>
              <a:t>they are meant to serve</a:t>
            </a:r>
          </a:p>
          <a:p>
            <a:r>
              <a:rPr lang="en-US" sz="2700" dirty="0" smtClean="0"/>
              <a:t>Consider alternatives to “</a:t>
            </a:r>
            <a:r>
              <a:rPr lang="en-US" sz="2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energy minimization</a:t>
            </a:r>
            <a:r>
              <a:rPr lang="en-US" sz="2700" dirty="0" smtClean="0"/>
              <a:t>” as the adaptive criteria.</a:t>
            </a:r>
            <a:endParaRPr lang="en-US" sz="2700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685800" y="0"/>
            <a:ext cx="0" cy="68580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3581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Plan continued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530</Words>
  <Application>Microsoft Office PowerPoint</Application>
  <PresentationFormat>On-screen Show (4:3)</PresentationFormat>
  <Paragraphs>27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Slide 1</vt:lpstr>
      <vt:lpstr>Among this past year’s highlights (Fall 2010-Spring 2011)</vt:lpstr>
      <vt:lpstr>Slide 3</vt:lpstr>
      <vt:lpstr>Slide 4</vt:lpstr>
      <vt:lpstr>Slide 5</vt:lpstr>
      <vt:lpstr>Plan</vt:lpstr>
      <vt:lpstr>Plan continued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Xu Li</dc:creator>
  <cp:lastModifiedBy>Xu Li</cp:lastModifiedBy>
  <cp:revision>44</cp:revision>
  <dcterms:created xsi:type="dcterms:W3CDTF">2011-06-03T14:13:29Z</dcterms:created>
  <dcterms:modified xsi:type="dcterms:W3CDTF">2011-06-06T23:35:03Z</dcterms:modified>
</cp:coreProperties>
</file>