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321" r:id="rId2"/>
    <p:sldId id="366" r:id="rId3"/>
    <p:sldId id="367" r:id="rId4"/>
    <p:sldId id="371" r:id="rId5"/>
    <p:sldId id="374" r:id="rId6"/>
    <p:sldId id="326" r:id="rId7"/>
    <p:sldId id="342" r:id="rId8"/>
    <p:sldId id="345" r:id="rId9"/>
    <p:sldId id="329" r:id="rId10"/>
    <p:sldId id="330" r:id="rId11"/>
    <p:sldId id="328" r:id="rId12"/>
    <p:sldId id="343" r:id="rId13"/>
    <p:sldId id="344" r:id="rId14"/>
    <p:sldId id="331" r:id="rId15"/>
    <p:sldId id="375" r:id="rId16"/>
    <p:sldId id="332" r:id="rId17"/>
    <p:sldId id="259" r:id="rId18"/>
    <p:sldId id="261"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6" r:id="rId32"/>
    <p:sldId id="277" r:id="rId33"/>
    <p:sldId id="278" r:id="rId34"/>
    <p:sldId id="279" r:id="rId35"/>
    <p:sldId id="280" r:id="rId36"/>
    <p:sldId id="281" r:id="rId37"/>
    <p:sldId id="285" r:id="rId38"/>
    <p:sldId id="286" r:id="rId39"/>
    <p:sldId id="287" r:id="rId40"/>
    <p:sldId id="288" r:id="rId41"/>
    <p:sldId id="289" r:id="rId42"/>
    <p:sldId id="290" r:id="rId43"/>
    <p:sldId id="293" r:id="rId44"/>
    <p:sldId id="333" r:id="rId45"/>
    <p:sldId id="298" r:id="rId46"/>
    <p:sldId id="300" r:id="rId47"/>
    <p:sldId id="301" r:id="rId48"/>
    <p:sldId id="302" r:id="rId49"/>
    <p:sldId id="303" r:id="rId50"/>
    <p:sldId id="305" r:id="rId51"/>
    <p:sldId id="306" r:id="rId52"/>
    <p:sldId id="307" r:id="rId53"/>
    <p:sldId id="308" r:id="rId54"/>
    <p:sldId id="309" r:id="rId55"/>
    <p:sldId id="310" r:id="rId56"/>
    <p:sldId id="311" r:id="rId57"/>
    <p:sldId id="315" r:id="rId58"/>
    <p:sldId id="317" r:id="rId59"/>
    <p:sldId id="376" r:id="rId60"/>
    <p:sldId id="336" r:id="rId61"/>
    <p:sldId id="346" r:id="rId62"/>
    <p:sldId id="334" r:id="rId63"/>
    <p:sldId id="347" r:id="rId64"/>
    <p:sldId id="377" r:id="rId65"/>
    <p:sldId id="370" r:id="rId66"/>
    <p:sldId id="32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4.wmf"/><Relationship Id="rId3"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19.wmf"/><Relationship Id="rId6" Type="http://schemas.openxmlformats.org/officeDocument/2006/relationships/image" Target="../media/image22.wmf"/><Relationship Id="rId11" Type="http://schemas.openxmlformats.org/officeDocument/2006/relationships/image" Target="../media/image23.wmf"/><Relationship Id="rId5" Type="http://schemas.openxmlformats.org/officeDocument/2006/relationships/image" Target="../media/image10.wmf"/><Relationship Id="rId10" Type="http://schemas.openxmlformats.org/officeDocument/2006/relationships/image" Target="../media/image16.wmf"/><Relationship Id="rId4" Type="http://schemas.openxmlformats.org/officeDocument/2006/relationships/image" Target="../media/image21.wmf"/><Relationship Id="rId9"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4.wmf"/><Relationship Id="rId1"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57014-CEA6-4E0B-8FA0-2B283C8CE10B}"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F27BB-0387-4263-88D2-F8D8B0753A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1</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1</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1</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44</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44</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44</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16C9A-9160-435C-856C-B31B07BF53E1}" type="slidenum">
              <a:rPr lang="en-US" smtClean="0"/>
              <a:pPr/>
              <a:t>54</a:t>
            </a:fld>
            <a:endParaRPr lang="en-US"/>
          </a:p>
        </p:txBody>
      </p:sp>
    </p:spTree>
    <p:extLst>
      <p:ext uri="{BB962C8B-B14F-4D97-AF65-F5344CB8AC3E}">
        <p14:creationId xmlns="" xmlns:p14="http://schemas.microsoft.com/office/powerpoint/2010/main" val="155834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60</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60</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60</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62</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62</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62</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6</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6</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6</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6DB6FC-5FD4-4CDF-A9CB-543D0C1B23EE}" type="slidenum">
              <a:rPr lang="zh-CN" altLang="en-US" smtClean="0"/>
              <a:pPr/>
              <a:t>8</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宋体" pitchFamily="2" charset="-122"/>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A6C724-0302-4E39-98CB-810064B31E8D}" type="slidenum">
              <a:rPr lang="zh-CN" altLang="en-US" smtClean="0"/>
              <a:pPr/>
              <a:t>9</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11</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11</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11</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0F580E-AB93-44EF-B21A-18B8BE9F1A60}"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16</a:t>
            </a:fld>
            <a:endParaRPr lang="en-US"/>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55C0DA-11B8-4003-8D4B-0C2D9F0C0792}" type="slidenum">
              <a:rPr lang="en-US" sz="1200"/>
              <a:pPr algn="r"/>
              <a:t>16</a:t>
            </a:fld>
            <a:endParaRPr lang="en-US" sz="1200"/>
          </a:p>
        </p:txBody>
      </p:sp>
      <p:sp>
        <p:nvSpPr>
          <p:cNvPr id="5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3A5C2C-2827-49D3-8CFE-6895718EAC17}" type="slidenum">
              <a:rPr lang="en-US" altLang="zh-CN" sz="1200"/>
              <a:pPr algn="r"/>
              <a:t>16</a:t>
            </a:fld>
            <a:endParaRPr lang="en-US" altLang="zh-CN" sz="1200"/>
          </a:p>
        </p:txBody>
      </p:sp>
      <p:sp>
        <p:nvSpPr>
          <p:cNvPr id="5124" name="Rectangle 2"/>
          <p:cNvSpPr>
            <a:spLocks noGrp="1" noRot="1" noChangeAspect="1" noChangeArrowheads="1" noTextEdit="1"/>
          </p:cNvSpPr>
          <p:nvPr>
            <p:ph type="sldImg"/>
          </p:nvPr>
        </p:nvSpPr>
        <p:spPr>
          <a:xfrm>
            <a:off x="1143000" y="687388"/>
            <a:ext cx="4572000" cy="3429000"/>
          </a:xfrm>
          <a:ln/>
        </p:spPr>
      </p:sp>
      <p:sp>
        <p:nvSpPr>
          <p:cNvPr id="5125" name="Rectangle 3"/>
          <p:cNvSpPr>
            <a:spLocks noGrp="1" noChangeArrowheads="1"/>
          </p:cNvSpPr>
          <p:nvPr>
            <p:ph type="body" idx="1"/>
          </p:nvPr>
        </p:nvSpPr>
        <p:spPr>
          <a:xfrm>
            <a:off x="685800" y="4343400"/>
            <a:ext cx="5486400" cy="4113213"/>
          </a:xfrm>
        </p:spPr>
        <p:txBody>
          <a:bodyPr/>
          <a:lstStyle/>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4FF09-6ACB-4B6F-8838-C01C4B0A7BBB}" type="slidenum">
              <a:rPr lang="en-US" smtClean="0"/>
              <a:pPr/>
              <a:t>27</a:t>
            </a:fld>
            <a:endParaRPr lang="en-US"/>
          </a:p>
        </p:txBody>
      </p:sp>
    </p:spTree>
    <p:extLst>
      <p:ext uri="{BB962C8B-B14F-4D97-AF65-F5344CB8AC3E}">
        <p14:creationId xmlns:p14="http://schemas.microsoft.com/office/powerpoint/2010/main" xmlns="" val="192178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4FF09-6ACB-4B6F-8838-C01C4B0A7BBB}" type="slidenum">
              <a:rPr lang="en-US" smtClean="0"/>
              <a:pPr/>
              <a:t>37</a:t>
            </a:fld>
            <a:endParaRPr lang="en-US"/>
          </a:p>
        </p:txBody>
      </p:sp>
    </p:spTree>
    <p:extLst>
      <p:ext uri="{BB962C8B-B14F-4D97-AF65-F5344CB8AC3E}">
        <p14:creationId xmlns:p14="http://schemas.microsoft.com/office/powerpoint/2010/main" xmlns="" val="253142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A8D6DA-D75D-4A91-A3EF-4D1E3FC75BB8}"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081F0-C42F-4438-B84D-A821FD437910}"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917C68-16B7-49A8-83EB-BC59665A9899}"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ED26D-0566-4FE3-A688-5E0922C1D663}"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813AB-30BD-4563-8BC9-E4F508039AEE}"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86C37-4F46-4645-A2C6-E6149BC09894}" type="datetime1">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885F1-DC8B-4559-A546-D15F6509803E}" type="datetime1">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C7A5A-5BF5-4D5A-8CE0-C90CEB0A69C8}" type="datetime1">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AE183-A538-4572-A945-E01CB2EDF07F}" type="datetime1">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89A22-B3A9-46DD-87D0-AA1634A7E808}" type="datetime1">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6CDE8-CBA1-4DD4-ABED-5F88C3C51022}" type="datetime1">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97358-F00D-4E8E-942F-4A5FB3973582}" type="datetime1">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5" Type="http://schemas.openxmlformats.org/officeDocument/2006/relationships/oleObject" Target="../embeddings/oleObject1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7.bin"/><Relationship Id="rId3" Type="http://schemas.openxmlformats.org/officeDocument/2006/relationships/oleObject" Target="../embeddings/oleObject17.bin"/><Relationship Id="rId7" Type="http://schemas.openxmlformats.org/officeDocument/2006/relationships/oleObject" Target="../embeddings/oleObject21.bin"/><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5" Type="http://schemas.openxmlformats.org/officeDocument/2006/relationships/oleObject" Target="../embeddings/oleObject2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 Id="rId1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oleObject" Target="../embeddings/oleObject32.bin"/><Relationship Id="rId7" Type="http://schemas.openxmlformats.org/officeDocument/2006/relationships/oleObject" Target="../embeddings/oleObject36.bin"/><Relationship Id="rId12"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5.bin"/><Relationship Id="rId11" Type="http://schemas.openxmlformats.org/officeDocument/2006/relationships/image" Target="../media/image63.png"/><Relationship Id="rId5" Type="http://schemas.openxmlformats.org/officeDocument/2006/relationships/oleObject" Target="../embeddings/oleObject34.bin"/><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oleObject" Target="../embeddings/oleObject33.bin"/><Relationship Id="rId9" Type="http://schemas.openxmlformats.org/officeDocument/2006/relationships/image" Target="../media/image61.png"/><Relationship Id="rId14" Type="http://schemas.openxmlformats.org/officeDocument/2006/relationships/image" Target="../media/image6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8.bin"/></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4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3657600"/>
            <a:ext cx="9144000" cy="1752600"/>
          </a:xfrm>
          <a:prstGeom prst="rect">
            <a:avLst/>
          </a:prstGeom>
          <a:solidFill>
            <a:srgbClr val="FFFF99"/>
          </a:solidFill>
          <a:ln w="9525" algn="ctr">
            <a:noFill/>
            <a:miter lim="800000"/>
            <a:headEnd/>
            <a:tailEnd/>
          </a:ln>
        </p:spPr>
        <p:txBody>
          <a:bodyPr wrap="none" anchor="ctr"/>
          <a:lstStyle/>
          <a:p>
            <a:pPr algn="ctr"/>
            <a:endParaRPr lang="en-US" altLang="zh-CN" sz="3200" b="1">
              <a:latin typeface="Tahoma" pitchFamily="34" charset="0"/>
              <a:ea typeface="宋体" pitchFamily="2" charset="-122"/>
            </a:endParaRPr>
          </a:p>
        </p:txBody>
      </p:sp>
      <p:sp>
        <p:nvSpPr>
          <p:cNvPr id="3075" name="Rectangle 4"/>
          <p:cNvSpPr>
            <a:spLocks noChangeArrowheads="1"/>
          </p:cNvSpPr>
          <p:nvPr/>
        </p:nvSpPr>
        <p:spPr bwMode="auto">
          <a:xfrm>
            <a:off x="0" y="1371600"/>
            <a:ext cx="9144000" cy="2286000"/>
          </a:xfrm>
          <a:prstGeom prst="rect">
            <a:avLst/>
          </a:prstGeom>
          <a:solidFill>
            <a:srgbClr val="99CCFF"/>
          </a:solidFill>
          <a:ln w="9525" algn="ctr">
            <a:noFill/>
            <a:miter lim="800000"/>
            <a:headEnd/>
            <a:tailEnd/>
          </a:ln>
        </p:spPr>
        <p:txBody>
          <a:bodyPr wrap="none" anchor="ctr"/>
          <a:lstStyle/>
          <a:p>
            <a:endParaRPr lang="zh-CN" altLang="en-US">
              <a:ea typeface="宋体" pitchFamily="2" charset="-122"/>
            </a:endParaRPr>
          </a:p>
        </p:txBody>
      </p:sp>
      <p:pic>
        <p:nvPicPr>
          <p:cNvPr id="3076" name="Picture 5" descr="uh1"/>
          <p:cNvPicPr>
            <a:picLocks noChangeAspect="1" noChangeArrowheads="1"/>
          </p:cNvPicPr>
          <p:nvPr/>
        </p:nvPicPr>
        <p:blipFill>
          <a:blip r:embed="rId3" cstate="print"/>
          <a:srcRect/>
          <a:stretch>
            <a:fillRect/>
          </a:stretch>
        </p:blipFill>
        <p:spPr bwMode="auto">
          <a:xfrm>
            <a:off x="8382000" y="152400"/>
            <a:ext cx="609600" cy="609600"/>
          </a:xfrm>
          <a:prstGeom prst="rect">
            <a:avLst/>
          </a:prstGeom>
          <a:noFill/>
          <a:ln w="9525">
            <a:noFill/>
            <a:miter lim="800000"/>
            <a:headEnd/>
            <a:tailEnd/>
          </a:ln>
        </p:spPr>
      </p:pic>
      <p:pic>
        <p:nvPicPr>
          <p:cNvPr id="3077" name="Picture 6"/>
          <p:cNvPicPr>
            <a:picLocks noChangeAspect="1" noChangeArrowheads="1"/>
          </p:cNvPicPr>
          <p:nvPr/>
        </p:nvPicPr>
        <p:blipFill>
          <a:blip r:embed="rId4" cstate="print"/>
          <a:srcRect/>
          <a:stretch>
            <a:fillRect/>
          </a:stretch>
        </p:blipFill>
        <p:spPr bwMode="auto">
          <a:xfrm>
            <a:off x="0" y="80963"/>
            <a:ext cx="3352800" cy="909637"/>
          </a:xfrm>
          <a:prstGeom prst="rect">
            <a:avLst/>
          </a:prstGeom>
          <a:noFill/>
          <a:ln w="9525">
            <a:noFill/>
            <a:miter lim="800000"/>
            <a:headEnd/>
            <a:tailEnd/>
          </a:ln>
        </p:spPr>
      </p:pic>
      <p:sp>
        <p:nvSpPr>
          <p:cNvPr id="3078" name="Rectangle 7"/>
          <p:cNvSpPr>
            <a:spLocks noChangeArrowheads="1"/>
          </p:cNvSpPr>
          <p:nvPr/>
        </p:nvSpPr>
        <p:spPr bwMode="auto">
          <a:xfrm>
            <a:off x="0" y="1973759"/>
            <a:ext cx="9144000" cy="769441"/>
          </a:xfrm>
          <a:prstGeom prst="rect">
            <a:avLst/>
          </a:prstGeom>
          <a:noFill/>
          <a:ln w="9525">
            <a:noFill/>
            <a:miter lim="800000"/>
            <a:headEnd/>
            <a:tailEnd/>
          </a:ln>
        </p:spPr>
        <p:txBody>
          <a:bodyPr>
            <a:spAutoFit/>
          </a:bodyPr>
          <a:lstStyle/>
          <a:p>
            <a:pPr algn="ctr"/>
            <a:r>
              <a:rPr lang="en-US" sz="4400" b="1" dirty="0" smtClean="0"/>
              <a:t>Thesis Overview</a:t>
            </a:r>
            <a:endParaRPr lang="en-US" sz="4400" b="1" dirty="0"/>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May 2, 2013</a:t>
            </a:r>
            <a:endParaRPr lang="en-US" altLang="zh-CN" sz="2400" dirty="0">
              <a:ea typeface="Arial Unicode MS" pitchFamily="34" charset="-122"/>
              <a:cs typeface="Arial Unicode MS" pitchFamily="34" charset="-122"/>
            </a:endParaRPr>
          </a:p>
        </p:txBody>
      </p:sp>
      <p:sp>
        <p:nvSpPr>
          <p:cNvPr id="3081" name="Rectangle 7"/>
          <p:cNvSpPr>
            <a:spLocks noChangeArrowheads="1"/>
          </p:cNvSpPr>
          <p:nvPr/>
        </p:nvSpPr>
        <p:spPr bwMode="auto">
          <a:xfrm>
            <a:off x="1828800" y="4419600"/>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73152"/>
            <a:ext cx="8229600" cy="1143000"/>
          </a:xfrm>
        </p:spPr>
        <p:txBody>
          <a:bodyPr>
            <a:normAutofit/>
          </a:bodyPr>
          <a:lstStyle/>
          <a:p>
            <a:pPr algn="l" eaLnBrk="1" hangingPunct="1"/>
            <a:r>
              <a:rPr lang="en-US" altLang="zh-CN" sz="3600" dirty="0" smtClean="0">
                <a:solidFill>
                  <a:srgbClr val="C00000"/>
                </a:solidFill>
              </a:rPr>
              <a:t>Summary</a:t>
            </a:r>
            <a:endParaRPr lang="zh-CN" altLang="en-US" sz="3600" dirty="0" smtClean="0">
              <a:solidFill>
                <a:srgbClr val="C00000"/>
              </a:solidFill>
            </a:endParaRPr>
          </a:p>
        </p:txBody>
      </p:sp>
      <p:sp>
        <p:nvSpPr>
          <p:cNvPr id="48131" name="Text Box 6"/>
          <p:cNvSpPr txBox="1">
            <a:spLocks noChangeArrowheads="1"/>
          </p:cNvSpPr>
          <p:nvPr/>
        </p:nvSpPr>
        <p:spPr bwMode="auto">
          <a:xfrm>
            <a:off x="533400" y="1420813"/>
            <a:ext cx="8305800" cy="5124480"/>
          </a:xfrm>
          <a:prstGeom prst="rect">
            <a:avLst/>
          </a:prstGeom>
          <a:noFill/>
          <a:ln w="9525">
            <a:noFill/>
            <a:miter lim="800000"/>
            <a:headEnd/>
            <a:tailEnd/>
          </a:ln>
        </p:spPr>
        <p:txBody>
          <a:bodyPr>
            <a:spAutoFit/>
          </a:bodyPr>
          <a:lstStyle/>
          <a:p>
            <a:pPr>
              <a:buFont typeface="Wingdings" pitchFamily="2" charset="2"/>
              <a:buChar char="Ø"/>
            </a:pPr>
            <a:r>
              <a:rPr lang="en-US" altLang="zh-CN" sz="2400" dirty="0" smtClean="0"/>
              <a:t>The </a:t>
            </a:r>
            <a:r>
              <a:rPr lang="en-US" altLang="zh-CN" sz="2400" dirty="0"/>
              <a:t>consequences of using an inadequate model (acoustic </a:t>
            </a:r>
            <a:r>
              <a:rPr lang="en-US" altLang="zh-CN" sz="2400" dirty="0" smtClean="0"/>
              <a:t>      </a:t>
            </a:r>
          </a:p>
          <a:p>
            <a:r>
              <a:rPr lang="en-US" altLang="zh-CN" sz="2400" dirty="0" smtClean="0"/>
              <a:t>    model </a:t>
            </a:r>
            <a:r>
              <a:rPr lang="en-US" altLang="zh-CN" sz="2400" dirty="0"/>
              <a:t>for the elastic earth data) for ISS depth imaging </a:t>
            </a:r>
            <a:r>
              <a:rPr lang="en-US" altLang="zh-CN" sz="2400" dirty="0" smtClean="0"/>
              <a:t>and</a:t>
            </a:r>
          </a:p>
          <a:p>
            <a:r>
              <a:rPr lang="en-US" altLang="zh-CN" sz="2400" dirty="0" smtClean="0"/>
              <a:t>    parameter </a:t>
            </a:r>
            <a:r>
              <a:rPr lang="en-US" altLang="zh-CN" sz="2400" dirty="0"/>
              <a:t>estimation have been studied. </a:t>
            </a:r>
            <a:endParaRPr lang="en-US" altLang="zh-CN" sz="2400" dirty="0" smtClean="0"/>
          </a:p>
          <a:p>
            <a:endParaRPr lang="en-US" altLang="zh-CN" sz="2400" dirty="0"/>
          </a:p>
          <a:p>
            <a:pPr>
              <a:buFont typeface="Wingdings" pitchFamily="2" charset="2"/>
              <a:buChar char="Ø"/>
            </a:pPr>
            <a:r>
              <a:rPr lang="en-US" altLang="zh-CN" sz="2400" dirty="0" smtClean="0"/>
              <a:t>For </a:t>
            </a:r>
            <a:r>
              <a:rPr lang="en-US" altLang="zh-CN" sz="2400" dirty="0"/>
              <a:t>ISS depth imaging and inversion applications, it’s important </a:t>
            </a:r>
            <a:endParaRPr lang="en-US" altLang="zh-CN" sz="2400" dirty="0" smtClean="0"/>
          </a:p>
          <a:p>
            <a:r>
              <a:rPr lang="en-US" altLang="zh-CN" sz="2400" dirty="0" smtClean="0"/>
              <a:t>   to </a:t>
            </a:r>
            <a:r>
              <a:rPr lang="en-US" altLang="zh-CN" sz="2400" dirty="0"/>
              <a:t>match the processing algorithm’s model type to the model </a:t>
            </a:r>
            <a:r>
              <a:rPr lang="en-US" altLang="zh-CN" sz="2400" dirty="0" smtClean="0"/>
              <a:t>  </a:t>
            </a:r>
          </a:p>
          <a:p>
            <a:r>
              <a:rPr lang="en-US" altLang="zh-CN" sz="2400" dirty="0" smtClean="0"/>
              <a:t>   that </a:t>
            </a:r>
            <a:r>
              <a:rPr lang="en-US" altLang="zh-CN" sz="2400" dirty="0"/>
              <a:t>generates the </a:t>
            </a:r>
            <a:r>
              <a:rPr lang="en-US" altLang="zh-CN" sz="2400" dirty="0" smtClean="0"/>
              <a:t>data.</a:t>
            </a:r>
          </a:p>
          <a:p>
            <a:endParaRPr lang="en-US" altLang="zh-CN" sz="2400" dirty="0"/>
          </a:p>
          <a:p>
            <a:pPr>
              <a:buFont typeface="Wingdings" pitchFamily="2" charset="2"/>
              <a:buChar char="Ø"/>
            </a:pPr>
            <a:r>
              <a:rPr lang="en-US" altLang="zh-CN" sz="2400" dirty="0" smtClean="0"/>
              <a:t>The </a:t>
            </a:r>
            <a:r>
              <a:rPr lang="en-US" altLang="zh-CN" sz="2400" dirty="0"/>
              <a:t>issue of such kind of mismatch is not exclusively for the ISS </a:t>
            </a:r>
            <a:endParaRPr lang="en-US" altLang="zh-CN" sz="2400" dirty="0" smtClean="0"/>
          </a:p>
          <a:p>
            <a:r>
              <a:rPr lang="en-US" altLang="zh-CN" sz="2400" dirty="0" smtClean="0"/>
              <a:t>   approaches</a:t>
            </a:r>
            <a:r>
              <a:rPr lang="en-US" altLang="zh-CN" sz="2400" dirty="0"/>
              <a:t>,  and other algorithms outside our group might also </a:t>
            </a:r>
            <a:endParaRPr lang="en-US" altLang="zh-CN" sz="2400" dirty="0" smtClean="0"/>
          </a:p>
          <a:p>
            <a:r>
              <a:rPr lang="en-US" altLang="zh-CN" sz="2400" dirty="0" smtClean="0"/>
              <a:t>   benefit </a:t>
            </a:r>
            <a:r>
              <a:rPr lang="en-US" altLang="zh-CN" sz="2400" dirty="0"/>
              <a:t>from our lesson of matching and mismatching.</a:t>
            </a:r>
          </a:p>
          <a:p>
            <a:pPr>
              <a:spcBef>
                <a:spcPct val="50000"/>
              </a:spcBef>
            </a:pPr>
            <a:endParaRPr lang="en-US" altLang="zh-CN" sz="2000" dirty="0">
              <a:solidFill>
                <a:srgbClr val="0066FF"/>
              </a:solidFill>
              <a:latin typeface="Gill Sans MT" pitchFamily="34" charset="0"/>
            </a:endParaRPr>
          </a:p>
          <a:p>
            <a:pPr>
              <a:spcBef>
                <a:spcPct val="50000"/>
              </a:spcBef>
              <a:buFont typeface="Wingdings" pitchFamily="2" charset="2"/>
              <a:buChar char="v"/>
            </a:pPr>
            <a:endParaRPr lang="en-US" altLang="zh-CN" sz="2200" dirty="0">
              <a:solidFill>
                <a:srgbClr val="0066FF"/>
              </a:solidFill>
              <a:latin typeface="Gill Sans MT" pitchFamily="34" charset="0"/>
            </a:endParaRPr>
          </a:p>
        </p:txBody>
      </p:sp>
      <p:cxnSp>
        <p:nvCxnSpPr>
          <p:cNvPr id="5" name="Straight Connector 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p:cNvSpPr>
            <a:spLocks noChangeArrowheads="1"/>
          </p:cNvSpPr>
          <p:nvPr/>
        </p:nvSpPr>
        <p:spPr bwMode="auto">
          <a:xfrm>
            <a:off x="0" y="1447800"/>
            <a:ext cx="9144000" cy="1938992"/>
          </a:xfrm>
          <a:prstGeom prst="rect">
            <a:avLst/>
          </a:prstGeom>
          <a:noFill/>
          <a:ln w="9525">
            <a:noFill/>
            <a:miter lim="800000"/>
            <a:headEnd/>
            <a:tailEnd/>
          </a:ln>
        </p:spPr>
        <p:txBody>
          <a:bodyPr>
            <a:spAutoFit/>
          </a:bodyPr>
          <a:lstStyle/>
          <a:p>
            <a:pPr marL="571500" indent="-571500" algn="ctr">
              <a:buFont typeface="+mj-lt"/>
              <a:buAutoNum type="romanUcPeriod" startAt="2"/>
            </a:pPr>
            <a:r>
              <a:rPr lang="en-US" sz="3000" dirty="0" smtClean="0"/>
              <a:t>Discussion of the impact of shear waves on the model type assumption for ISS imaging: how far below the water bottom might we expect value for a velocity and density varying acoustic ISS imaging algorithm </a:t>
            </a:r>
            <a:endParaRPr lang="en-US" sz="3000" b="1" dirty="0"/>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June 8, 2011</a:t>
            </a:r>
            <a:endParaRPr lang="en-US" altLang="zh-CN" sz="2400" dirty="0">
              <a:ea typeface="Arial Unicode MS" pitchFamily="34" charset="-122"/>
              <a:cs typeface="Arial Unicode MS" pitchFamily="34" charset="-122"/>
            </a:endParaRPr>
          </a:p>
        </p:txBody>
      </p:sp>
      <p:sp>
        <p:nvSpPr>
          <p:cNvPr id="9" name="Rectangle 7"/>
          <p:cNvSpPr>
            <a:spLocks noChangeArrowheads="1"/>
          </p:cNvSpPr>
          <p:nvPr/>
        </p:nvSpPr>
        <p:spPr bwMode="auto">
          <a:xfrm>
            <a:off x="1828800" y="4662488"/>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cxnSp>
        <p:nvCxnSpPr>
          <p:cNvPr id="10" name="Straight Connector 9"/>
          <p:cNvCxnSpPr/>
          <p:nvPr/>
        </p:nvCxnSpPr>
        <p:spPr>
          <a:xfrm>
            <a:off x="0" y="1295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581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839200" cy="1143000"/>
          </a:xfrm>
        </p:spPr>
        <p:txBody>
          <a:bodyPr>
            <a:noAutofit/>
          </a:bodyPr>
          <a:lstStyle/>
          <a:p>
            <a:pPr algn="l"/>
            <a:r>
              <a:rPr lang="en-US" altLang="zh-CN" sz="3600" dirty="0" smtClean="0">
                <a:solidFill>
                  <a:srgbClr val="C00000"/>
                </a:solidFill>
              </a:rPr>
              <a:t>Ⅰ. Medium with only P wave velocity change</a:t>
            </a:r>
          </a:p>
        </p:txBody>
      </p:sp>
      <p:cxnSp>
        <p:nvCxnSpPr>
          <p:cNvPr id="8" name="Straight Connector 7"/>
          <p:cNvCxnSpPr/>
          <p:nvPr/>
        </p:nvCxnSpPr>
        <p:spPr>
          <a:xfrm>
            <a:off x="990600" y="3048000"/>
            <a:ext cx="2819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524000" y="2133600"/>
            <a:ext cx="990600" cy="838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324100" y="2095500"/>
            <a:ext cx="1066800" cy="838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133600" y="2286000"/>
            <a:ext cx="10668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057400" y="3429000"/>
            <a:ext cx="12192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1866900" y="3619500"/>
            <a:ext cx="1295400" cy="152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3048000"/>
            <a:ext cx="2590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219701" y="2171699"/>
            <a:ext cx="914399" cy="838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981701" y="2171700"/>
            <a:ext cx="990599" cy="762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715000" y="3428999"/>
            <a:ext cx="1143001" cy="381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028700" y="3238500"/>
            <a:ext cx="2819400" cy="0"/>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724401" y="3200399"/>
            <a:ext cx="2743200" cy="2"/>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3200400" y="1695450"/>
          <a:ext cx="381000" cy="361950"/>
        </p:xfrm>
        <a:graphic>
          <a:graphicData uri="http://schemas.openxmlformats.org/presentationml/2006/ole">
            <p:oleObj spid="_x0000_s88066" name="Equation" r:id="rId4" imgW="253800" imgH="241200" progId="Equation.3">
              <p:embed/>
            </p:oleObj>
          </a:graphicData>
        </a:graphic>
      </p:graphicFrame>
      <p:graphicFrame>
        <p:nvGraphicFramePr>
          <p:cNvPr id="21" name="Object 2"/>
          <p:cNvGraphicFramePr>
            <a:graphicFrameLocks noChangeAspect="1"/>
          </p:cNvGraphicFramePr>
          <p:nvPr/>
        </p:nvGraphicFramePr>
        <p:xfrm>
          <a:off x="6832600" y="1828800"/>
          <a:ext cx="254000" cy="275167"/>
        </p:xfrm>
        <a:graphic>
          <a:graphicData uri="http://schemas.openxmlformats.org/presentationml/2006/ole">
            <p:oleObj spid="_x0000_s88067" name="Equation" r:id="rId5" imgW="152280" imgH="164880" progId="Equation.3">
              <p:embed/>
            </p:oleObj>
          </a:graphicData>
        </a:graphic>
      </p:graphicFrame>
      <p:sp>
        <p:nvSpPr>
          <p:cNvPr id="22" name="TextBox 21"/>
          <p:cNvSpPr txBox="1"/>
          <p:nvPr/>
        </p:nvSpPr>
        <p:spPr>
          <a:xfrm>
            <a:off x="1981200" y="2362200"/>
            <a:ext cx="304800" cy="369332"/>
          </a:xfrm>
          <a:prstGeom prst="rect">
            <a:avLst/>
          </a:prstGeom>
          <a:noFill/>
        </p:spPr>
        <p:txBody>
          <a:bodyPr wrap="square" rtlCol="0">
            <a:spAutoFit/>
          </a:bodyPr>
          <a:lstStyle/>
          <a:p>
            <a:r>
              <a:rPr lang="en-US" dirty="0" smtClean="0"/>
              <a:t>P</a:t>
            </a:r>
            <a:endParaRPr lang="en-US" dirty="0"/>
          </a:p>
        </p:txBody>
      </p:sp>
      <p:sp>
        <p:nvSpPr>
          <p:cNvPr id="23" name="TextBox 22"/>
          <p:cNvSpPr txBox="1"/>
          <p:nvPr/>
        </p:nvSpPr>
        <p:spPr>
          <a:xfrm>
            <a:off x="2819400" y="2373868"/>
            <a:ext cx="304800" cy="369332"/>
          </a:xfrm>
          <a:prstGeom prst="rect">
            <a:avLst/>
          </a:prstGeom>
          <a:noFill/>
        </p:spPr>
        <p:txBody>
          <a:bodyPr wrap="square" rtlCol="0">
            <a:spAutoFit/>
          </a:bodyPr>
          <a:lstStyle/>
          <a:p>
            <a:r>
              <a:rPr lang="en-US" dirty="0" smtClean="0"/>
              <a:t>P</a:t>
            </a:r>
            <a:endParaRPr lang="en-US" dirty="0"/>
          </a:p>
        </p:txBody>
      </p:sp>
      <p:sp>
        <p:nvSpPr>
          <p:cNvPr id="24" name="TextBox 23"/>
          <p:cNvSpPr txBox="1"/>
          <p:nvPr/>
        </p:nvSpPr>
        <p:spPr>
          <a:xfrm>
            <a:off x="2514600" y="3212068"/>
            <a:ext cx="304800" cy="369332"/>
          </a:xfrm>
          <a:prstGeom prst="rect">
            <a:avLst/>
          </a:prstGeom>
          <a:noFill/>
        </p:spPr>
        <p:txBody>
          <a:bodyPr wrap="square" rtlCol="0">
            <a:spAutoFit/>
          </a:bodyPr>
          <a:lstStyle/>
          <a:p>
            <a:r>
              <a:rPr lang="en-US" dirty="0" smtClean="0"/>
              <a:t>P</a:t>
            </a:r>
            <a:endParaRPr lang="en-US" dirty="0"/>
          </a:p>
        </p:txBody>
      </p:sp>
      <p:sp>
        <p:nvSpPr>
          <p:cNvPr id="25" name="TextBox 24"/>
          <p:cNvSpPr txBox="1"/>
          <p:nvPr/>
        </p:nvSpPr>
        <p:spPr>
          <a:xfrm>
            <a:off x="5562600" y="2297667"/>
            <a:ext cx="304800" cy="369332"/>
          </a:xfrm>
          <a:prstGeom prst="rect">
            <a:avLst/>
          </a:prstGeom>
          <a:noFill/>
        </p:spPr>
        <p:txBody>
          <a:bodyPr wrap="square" rtlCol="0">
            <a:spAutoFit/>
          </a:bodyPr>
          <a:lstStyle/>
          <a:p>
            <a:r>
              <a:rPr lang="en-US" dirty="0" smtClean="0"/>
              <a:t>P</a:t>
            </a:r>
            <a:endParaRPr lang="en-US" dirty="0"/>
          </a:p>
        </p:txBody>
      </p:sp>
      <p:sp>
        <p:nvSpPr>
          <p:cNvPr id="26" name="TextBox 25"/>
          <p:cNvSpPr txBox="1"/>
          <p:nvPr/>
        </p:nvSpPr>
        <p:spPr>
          <a:xfrm>
            <a:off x="6553200" y="2297667"/>
            <a:ext cx="304800" cy="369332"/>
          </a:xfrm>
          <a:prstGeom prst="rect">
            <a:avLst/>
          </a:prstGeom>
          <a:noFill/>
        </p:spPr>
        <p:txBody>
          <a:bodyPr wrap="square" rtlCol="0">
            <a:spAutoFit/>
          </a:bodyPr>
          <a:lstStyle/>
          <a:p>
            <a:r>
              <a:rPr lang="en-US" dirty="0" smtClean="0"/>
              <a:t>P</a:t>
            </a:r>
            <a:endParaRPr lang="en-US" dirty="0"/>
          </a:p>
        </p:txBody>
      </p:sp>
      <p:sp>
        <p:nvSpPr>
          <p:cNvPr id="27" name="TextBox 26"/>
          <p:cNvSpPr txBox="1"/>
          <p:nvPr/>
        </p:nvSpPr>
        <p:spPr>
          <a:xfrm>
            <a:off x="6172200" y="3200399"/>
            <a:ext cx="304800" cy="369332"/>
          </a:xfrm>
          <a:prstGeom prst="rect">
            <a:avLst/>
          </a:prstGeom>
          <a:noFill/>
        </p:spPr>
        <p:txBody>
          <a:bodyPr wrap="square" rtlCol="0">
            <a:spAutoFit/>
          </a:bodyPr>
          <a:lstStyle/>
          <a:p>
            <a:r>
              <a:rPr lang="en-US" dirty="0" smtClean="0"/>
              <a:t>P</a:t>
            </a:r>
            <a:endParaRPr lang="en-US" dirty="0"/>
          </a:p>
        </p:txBody>
      </p:sp>
      <p:sp>
        <p:nvSpPr>
          <p:cNvPr id="28" name="TextBox 27"/>
          <p:cNvSpPr txBox="1"/>
          <p:nvPr/>
        </p:nvSpPr>
        <p:spPr>
          <a:xfrm>
            <a:off x="2438400" y="2362200"/>
            <a:ext cx="304800" cy="369332"/>
          </a:xfrm>
          <a:prstGeom prst="rect">
            <a:avLst/>
          </a:prstGeom>
          <a:noFill/>
        </p:spPr>
        <p:txBody>
          <a:bodyPr wrap="square" rtlCol="0">
            <a:spAutoFit/>
          </a:bodyPr>
          <a:lstStyle/>
          <a:p>
            <a:r>
              <a:rPr lang="en-US" dirty="0" smtClean="0"/>
              <a:t>S</a:t>
            </a:r>
            <a:endParaRPr lang="en-US" dirty="0"/>
          </a:p>
        </p:txBody>
      </p:sp>
      <p:sp>
        <p:nvSpPr>
          <p:cNvPr id="29" name="TextBox 28"/>
          <p:cNvSpPr txBox="1"/>
          <p:nvPr/>
        </p:nvSpPr>
        <p:spPr>
          <a:xfrm>
            <a:off x="2209800" y="3288268"/>
            <a:ext cx="304800" cy="369332"/>
          </a:xfrm>
          <a:prstGeom prst="rect">
            <a:avLst/>
          </a:prstGeom>
          <a:noFill/>
        </p:spPr>
        <p:txBody>
          <a:bodyPr wrap="square" rtlCol="0">
            <a:spAutoFit/>
          </a:bodyPr>
          <a:lstStyle/>
          <a:p>
            <a:r>
              <a:rPr lang="en-US" dirty="0" smtClean="0"/>
              <a:t>S</a:t>
            </a:r>
            <a:endParaRPr lang="en-US" dirty="0"/>
          </a:p>
        </p:txBody>
      </p:sp>
      <p:grpSp>
        <p:nvGrpSpPr>
          <p:cNvPr id="3" name="Group 41"/>
          <p:cNvGrpSpPr/>
          <p:nvPr/>
        </p:nvGrpSpPr>
        <p:grpSpPr>
          <a:xfrm>
            <a:off x="381000" y="2578100"/>
            <a:ext cx="7391400" cy="934534"/>
            <a:chOff x="381000" y="2578100"/>
            <a:chExt cx="7391400" cy="934534"/>
          </a:xfrm>
        </p:grpSpPr>
        <p:grpSp>
          <p:nvGrpSpPr>
            <p:cNvPr id="5" name="Group 39"/>
            <p:cNvGrpSpPr/>
            <p:nvPr/>
          </p:nvGrpSpPr>
          <p:grpSpPr>
            <a:xfrm>
              <a:off x="381000" y="2590800"/>
              <a:ext cx="1388311" cy="895446"/>
              <a:chOff x="381000" y="2590800"/>
              <a:chExt cx="1388311" cy="895446"/>
            </a:xfrm>
          </p:grpSpPr>
          <p:graphicFrame>
            <p:nvGraphicFramePr>
              <p:cNvPr id="30" name="Object 29"/>
              <p:cNvGraphicFramePr>
                <a:graphicFrameLocks noChangeAspect="1"/>
              </p:cNvGraphicFramePr>
              <p:nvPr/>
            </p:nvGraphicFramePr>
            <p:xfrm>
              <a:off x="381000" y="2590800"/>
              <a:ext cx="1388311" cy="393700"/>
            </p:xfrm>
            <a:graphic>
              <a:graphicData uri="http://schemas.openxmlformats.org/presentationml/2006/ole">
                <p:oleObj spid="_x0000_s88068" name="Equation" r:id="rId6" imgW="850680" imgH="241200" progId="Equation.3">
                  <p:embed/>
                </p:oleObj>
              </a:graphicData>
            </a:graphic>
          </p:graphicFrame>
          <p:graphicFrame>
            <p:nvGraphicFramePr>
              <p:cNvPr id="31" name="Object 5"/>
              <p:cNvGraphicFramePr>
                <a:graphicFrameLocks noChangeAspect="1"/>
              </p:cNvGraphicFramePr>
              <p:nvPr/>
            </p:nvGraphicFramePr>
            <p:xfrm>
              <a:off x="381000" y="3111500"/>
              <a:ext cx="1301750" cy="374746"/>
            </p:xfrm>
            <a:graphic>
              <a:graphicData uri="http://schemas.openxmlformats.org/presentationml/2006/ole">
                <p:oleObj spid="_x0000_s88069" name="Equation" r:id="rId7" imgW="838080" imgH="241200" progId="Equation.3">
                  <p:embed/>
                </p:oleObj>
              </a:graphicData>
            </a:graphic>
          </p:graphicFrame>
        </p:grpSp>
        <p:grpSp>
          <p:nvGrpSpPr>
            <p:cNvPr id="6" name="Group 40"/>
            <p:cNvGrpSpPr/>
            <p:nvPr/>
          </p:nvGrpSpPr>
          <p:grpSpPr>
            <a:xfrm>
              <a:off x="6902115" y="2578100"/>
              <a:ext cx="870285" cy="934534"/>
              <a:chOff x="6902115" y="2578100"/>
              <a:chExt cx="870285" cy="934534"/>
            </a:xfrm>
          </p:grpSpPr>
          <p:graphicFrame>
            <p:nvGraphicFramePr>
              <p:cNvPr id="32" name="Object 6"/>
              <p:cNvGraphicFramePr>
                <a:graphicFrameLocks noChangeAspect="1"/>
              </p:cNvGraphicFramePr>
              <p:nvPr/>
            </p:nvGraphicFramePr>
            <p:xfrm>
              <a:off x="6902115" y="2578100"/>
              <a:ext cx="870285" cy="393700"/>
            </p:xfrm>
            <a:graphic>
              <a:graphicData uri="http://schemas.openxmlformats.org/presentationml/2006/ole">
                <p:oleObj spid="_x0000_s88070" name="Equation" r:id="rId8" imgW="533160" imgH="241200" progId="Equation.3">
                  <p:embed/>
                </p:oleObj>
              </a:graphicData>
            </a:graphic>
          </p:graphicFrame>
          <p:graphicFrame>
            <p:nvGraphicFramePr>
              <p:cNvPr id="33" name="Object 7"/>
              <p:cNvGraphicFramePr>
                <a:graphicFrameLocks noChangeAspect="1"/>
              </p:cNvGraphicFramePr>
              <p:nvPr/>
            </p:nvGraphicFramePr>
            <p:xfrm>
              <a:off x="6934200" y="3124200"/>
              <a:ext cx="838200" cy="388434"/>
            </p:xfrm>
            <a:graphic>
              <a:graphicData uri="http://schemas.openxmlformats.org/presentationml/2006/ole">
                <p:oleObj spid="_x0000_s88071" name="Equation" r:id="rId9" imgW="520560" imgH="241200" progId="Equation.3">
                  <p:embed/>
                </p:oleObj>
              </a:graphicData>
            </a:graphic>
          </p:graphicFrame>
        </p:grpSp>
      </p:grpSp>
      <p:graphicFrame>
        <p:nvGraphicFramePr>
          <p:cNvPr id="103436" name="Object 12"/>
          <p:cNvGraphicFramePr>
            <a:graphicFrameLocks noChangeAspect="1"/>
          </p:cNvGraphicFramePr>
          <p:nvPr/>
        </p:nvGraphicFramePr>
        <p:xfrm>
          <a:off x="2752725" y="1619250"/>
          <a:ext cx="361950" cy="361950"/>
        </p:xfrm>
        <a:graphic>
          <a:graphicData uri="http://schemas.openxmlformats.org/presentationml/2006/ole">
            <p:oleObj spid="_x0000_s88073" name="Equation" r:id="rId10" imgW="241200" imgH="241200" progId="Equation.3">
              <p:embed/>
            </p:oleObj>
          </a:graphicData>
        </a:graphic>
      </p:graphicFrame>
      <p:graphicFrame>
        <p:nvGraphicFramePr>
          <p:cNvPr id="103437" name="Object 13"/>
          <p:cNvGraphicFramePr>
            <a:graphicFrameLocks noChangeAspect="1"/>
          </p:cNvGraphicFramePr>
          <p:nvPr/>
        </p:nvGraphicFramePr>
        <p:xfrm>
          <a:off x="2924175" y="4191000"/>
          <a:ext cx="323850" cy="361950"/>
        </p:xfrm>
        <a:graphic>
          <a:graphicData uri="http://schemas.openxmlformats.org/presentationml/2006/ole">
            <p:oleObj spid="_x0000_s88074" name="Equation" r:id="rId11" imgW="215640" imgH="241200" progId="Equation.3">
              <p:embed/>
            </p:oleObj>
          </a:graphicData>
        </a:graphic>
      </p:graphicFrame>
      <p:graphicFrame>
        <p:nvGraphicFramePr>
          <p:cNvPr id="103438" name="Object 14"/>
          <p:cNvGraphicFramePr>
            <a:graphicFrameLocks noChangeAspect="1"/>
          </p:cNvGraphicFramePr>
          <p:nvPr/>
        </p:nvGraphicFramePr>
        <p:xfrm>
          <a:off x="2466975" y="4286250"/>
          <a:ext cx="323850" cy="361950"/>
        </p:xfrm>
        <a:graphic>
          <a:graphicData uri="http://schemas.openxmlformats.org/presentationml/2006/ole">
            <p:oleObj spid="_x0000_s88075" name="Equation" r:id="rId12" imgW="215640" imgH="241200" progId="Equation.3">
              <p:embed/>
            </p:oleObj>
          </a:graphicData>
        </a:graphic>
      </p:graphicFrame>
      <p:graphicFrame>
        <p:nvGraphicFramePr>
          <p:cNvPr id="103439" name="Object 15"/>
          <p:cNvGraphicFramePr>
            <a:graphicFrameLocks noChangeAspect="1"/>
          </p:cNvGraphicFramePr>
          <p:nvPr/>
        </p:nvGraphicFramePr>
        <p:xfrm>
          <a:off x="6410325" y="4144963"/>
          <a:ext cx="233363" cy="274637"/>
        </p:xfrm>
        <a:graphic>
          <a:graphicData uri="http://schemas.openxmlformats.org/presentationml/2006/ole">
            <p:oleObj spid="_x0000_s88076" name="Equation" r:id="rId13" imgW="139680" imgH="164880" progId="Equation.3">
              <p:embed/>
            </p:oleObj>
          </a:graphicData>
        </a:graphic>
      </p:graphicFrame>
      <p:sp>
        <p:nvSpPr>
          <p:cNvPr id="61" name="TextBox 60"/>
          <p:cNvSpPr txBox="1"/>
          <p:nvPr/>
        </p:nvSpPr>
        <p:spPr>
          <a:xfrm>
            <a:off x="2057400" y="4800600"/>
            <a:ext cx="1143000" cy="381000"/>
          </a:xfrm>
          <a:prstGeom prst="rect">
            <a:avLst/>
          </a:prstGeom>
          <a:noFill/>
        </p:spPr>
        <p:txBody>
          <a:bodyPr wrap="square" rtlCol="0">
            <a:spAutoFit/>
          </a:bodyPr>
          <a:lstStyle/>
          <a:p>
            <a:r>
              <a:rPr lang="en-US" dirty="0" smtClean="0"/>
              <a:t>Elastic</a:t>
            </a:r>
            <a:endParaRPr lang="en-US" dirty="0"/>
          </a:p>
        </p:txBody>
      </p:sp>
      <p:sp>
        <p:nvSpPr>
          <p:cNvPr id="63" name="TextBox 62"/>
          <p:cNvSpPr txBox="1"/>
          <p:nvPr/>
        </p:nvSpPr>
        <p:spPr>
          <a:xfrm>
            <a:off x="5715000" y="4800600"/>
            <a:ext cx="1219200" cy="381000"/>
          </a:xfrm>
          <a:prstGeom prst="rect">
            <a:avLst/>
          </a:prstGeom>
          <a:noFill/>
        </p:spPr>
        <p:txBody>
          <a:bodyPr wrap="square" rtlCol="0">
            <a:spAutoFit/>
          </a:bodyPr>
          <a:lstStyle/>
          <a:p>
            <a:r>
              <a:rPr lang="en-US" dirty="0" smtClean="0"/>
              <a:t>Acoustic</a:t>
            </a:r>
            <a:endParaRPr lang="en-US" dirty="0"/>
          </a:p>
        </p:txBody>
      </p:sp>
      <p:grpSp>
        <p:nvGrpSpPr>
          <p:cNvPr id="7" name="Group 44"/>
          <p:cNvGrpSpPr/>
          <p:nvPr/>
        </p:nvGrpSpPr>
        <p:grpSpPr>
          <a:xfrm>
            <a:off x="2097088" y="5241925"/>
            <a:ext cx="5294312" cy="1006475"/>
            <a:chOff x="2097088" y="5241925"/>
            <a:chExt cx="5294312" cy="1006475"/>
          </a:xfrm>
        </p:grpSpPr>
        <p:grpSp>
          <p:nvGrpSpPr>
            <p:cNvPr id="35" name="Group 59"/>
            <p:cNvGrpSpPr/>
            <p:nvPr/>
          </p:nvGrpSpPr>
          <p:grpSpPr>
            <a:xfrm>
              <a:off x="2097088" y="5469860"/>
              <a:ext cx="5294312" cy="778540"/>
              <a:chOff x="1792288" y="5257800"/>
              <a:chExt cx="5294312" cy="778540"/>
            </a:xfrm>
          </p:grpSpPr>
          <p:graphicFrame>
            <p:nvGraphicFramePr>
              <p:cNvPr id="34" name="Object 33"/>
              <p:cNvGraphicFramePr>
                <a:graphicFrameLocks noChangeAspect="1"/>
              </p:cNvGraphicFramePr>
              <p:nvPr/>
            </p:nvGraphicFramePr>
            <p:xfrm>
              <a:off x="1792288" y="5490240"/>
              <a:ext cx="2130425" cy="358775"/>
            </p:xfrm>
            <a:graphic>
              <a:graphicData uri="http://schemas.openxmlformats.org/presentationml/2006/ole">
                <p:oleObj spid="_x0000_s88072" name="Equation" r:id="rId14" imgW="1282680" imgH="215640" progId="Equation.3">
                  <p:embed/>
                </p:oleObj>
              </a:graphicData>
            </a:graphic>
          </p:graphicFrame>
          <p:graphicFrame>
            <p:nvGraphicFramePr>
              <p:cNvPr id="58" name="Object 57"/>
              <p:cNvGraphicFramePr>
                <a:graphicFrameLocks noChangeAspect="1"/>
              </p:cNvGraphicFramePr>
              <p:nvPr/>
            </p:nvGraphicFramePr>
            <p:xfrm>
              <a:off x="5324642" y="5257800"/>
              <a:ext cx="1761958" cy="778540"/>
            </p:xfrm>
            <a:graphic>
              <a:graphicData uri="http://schemas.openxmlformats.org/presentationml/2006/ole">
                <p:oleObj spid="_x0000_s88077" name="Equation" r:id="rId15" imgW="1091880" imgH="482400" progId="Equation.3">
                  <p:embed/>
                </p:oleObj>
              </a:graphicData>
            </a:graphic>
          </p:graphicFrame>
          <p:sp>
            <p:nvSpPr>
              <p:cNvPr id="59" name="Right Arrow 58"/>
              <p:cNvSpPr/>
              <p:nvPr/>
            </p:nvSpPr>
            <p:spPr>
              <a:xfrm>
                <a:off x="4038600" y="5579140"/>
                <a:ext cx="10668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3441" name="Object 17"/>
            <p:cNvGraphicFramePr>
              <a:graphicFrameLocks noChangeAspect="1"/>
            </p:cNvGraphicFramePr>
            <p:nvPr/>
          </p:nvGraphicFramePr>
          <p:xfrm>
            <a:off x="4365625" y="5241925"/>
            <a:ext cx="892175" cy="549275"/>
          </p:xfrm>
          <a:graphic>
            <a:graphicData uri="http://schemas.openxmlformats.org/presentationml/2006/ole">
              <p:oleObj spid="_x0000_s88078" name="Equation" r:id="rId16" imgW="660240" imgH="406080" progId="Equation.3">
                <p:embed/>
              </p:oleObj>
            </a:graphicData>
          </a:graphic>
        </p:graphicFrame>
      </p:grpSp>
      <p:cxnSp>
        <p:nvCxnSpPr>
          <p:cNvPr id="45" name="Straight Connector 4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Slide Number Placeholder 45"/>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Autofit/>
          </a:bodyPr>
          <a:lstStyle/>
          <a:p>
            <a:pPr algn="l"/>
            <a:r>
              <a:rPr lang="en-US" altLang="zh-CN" sz="3600" dirty="0" smtClean="0">
                <a:solidFill>
                  <a:srgbClr val="C00000"/>
                </a:solidFill>
              </a:rPr>
              <a:t>Ⅱ. Medium with zero shear wave velocity</a:t>
            </a:r>
          </a:p>
        </p:txBody>
      </p:sp>
      <p:cxnSp>
        <p:nvCxnSpPr>
          <p:cNvPr id="8" name="Straight Connector 7"/>
          <p:cNvCxnSpPr/>
          <p:nvPr/>
        </p:nvCxnSpPr>
        <p:spPr>
          <a:xfrm>
            <a:off x="990600" y="3048000"/>
            <a:ext cx="2819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524000" y="2133600"/>
            <a:ext cx="990600" cy="838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324100" y="2095500"/>
            <a:ext cx="1066800" cy="838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133600" y="2286000"/>
            <a:ext cx="10668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057400" y="3429000"/>
            <a:ext cx="12192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1866900" y="3619500"/>
            <a:ext cx="1295400" cy="152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3048000"/>
            <a:ext cx="2590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219701" y="2171699"/>
            <a:ext cx="914399" cy="838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981701" y="2171700"/>
            <a:ext cx="990599" cy="762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715000" y="3428999"/>
            <a:ext cx="1143001" cy="381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028700" y="3238500"/>
            <a:ext cx="2819400" cy="0"/>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724401" y="3200399"/>
            <a:ext cx="2743200" cy="2"/>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3200400" y="1695450"/>
          <a:ext cx="381000" cy="361950"/>
        </p:xfrm>
        <a:graphic>
          <a:graphicData uri="http://schemas.openxmlformats.org/presentationml/2006/ole">
            <p:oleObj spid="_x0000_s89090" name="Equation" r:id="rId3" imgW="253800" imgH="241200" progId="Equation.3">
              <p:embed/>
            </p:oleObj>
          </a:graphicData>
        </a:graphic>
      </p:graphicFrame>
      <p:graphicFrame>
        <p:nvGraphicFramePr>
          <p:cNvPr id="21" name="Object 2"/>
          <p:cNvGraphicFramePr>
            <a:graphicFrameLocks noChangeAspect="1"/>
          </p:cNvGraphicFramePr>
          <p:nvPr/>
        </p:nvGraphicFramePr>
        <p:xfrm>
          <a:off x="6832600" y="1828800"/>
          <a:ext cx="254000" cy="275167"/>
        </p:xfrm>
        <a:graphic>
          <a:graphicData uri="http://schemas.openxmlformats.org/presentationml/2006/ole">
            <p:oleObj spid="_x0000_s89091" name="Equation" r:id="rId4" imgW="152280" imgH="164880" progId="Equation.3">
              <p:embed/>
            </p:oleObj>
          </a:graphicData>
        </a:graphic>
      </p:graphicFrame>
      <p:sp>
        <p:nvSpPr>
          <p:cNvPr id="22" name="TextBox 21"/>
          <p:cNvSpPr txBox="1"/>
          <p:nvPr/>
        </p:nvSpPr>
        <p:spPr>
          <a:xfrm>
            <a:off x="1981200" y="2362200"/>
            <a:ext cx="304800" cy="369332"/>
          </a:xfrm>
          <a:prstGeom prst="rect">
            <a:avLst/>
          </a:prstGeom>
          <a:noFill/>
        </p:spPr>
        <p:txBody>
          <a:bodyPr wrap="square" rtlCol="0">
            <a:spAutoFit/>
          </a:bodyPr>
          <a:lstStyle/>
          <a:p>
            <a:r>
              <a:rPr lang="en-US" dirty="0" smtClean="0"/>
              <a:t>P</a:t>
            </a:r>
            <a:endParaRPr lang="en-US" dirty="0"/>
          </a:p>
        </p:txBody>
      </p:sp>
      <p:sp>
        <p:nvSpPr>
          <p:cNvPr id="23" name="TextBox 22"/>
          <p:cNvSpPr txBox="1"/>
          <p:nvPr/>
        </p:nvSpPr>
        <p:spPr>
          <a:xfrm>
            <a:off x="2819400" y="2373868"/>
            <a:ext cx="304800" cy="369332"/>
          </a:xfrm>
          <a:prstGeom prst="rect">
            <a:avLst/>
          </a:prstGeom>
          <a:noFill/>
        </p:spPr>
        <p:txBody>
          <a:bodyPr wrap="square" rtlCol="0">
            <a:spAutoFit/>
          </a:bodyPr>
          <a:lstStyle/>
          <a:p>
            <a:r>
              <a:rPr lang="en-US" dirty="0" smtClean="0"/>
              <a:t>P</a:t>
            </a:r>
            <a:endParaRPr lang="en-US" dirty="0"/>
          </a:p>
        </p:txBody>
      </p:sp>
      <p:sp>
        <p:nvSpPr>
          <p:cNvPr id="24" name="TextBox 23"/>
          <p:cNvSpPr txBox="1"/>
          <p:nvPr/>
        </p:nvSpPr>
        <p:spPr>
          <a:xfrm>
            <a:off x="2514600" y="3212068"/>
            <a:ext cx="304800" cy="369332"/>
          </a:xfrm>
          <a:prstGeom prst="rect">
            <a:avLst/>
          </a:prstGeom>
          <a:noFill/>
        </p:spPr>
        <p:txBody>
          <a:bodyPr wrap="square" rtlCol="0">
            <a:spAutoFit/>
          </a:bodyPr>
          <a:lstStyle/>
          <a:p>
            <a:r>
              <a:rPr lang="en-US" dirty="0" smtClean="0"/>
              <a:t>P</a:t>
            </a:r>
            <a:endParaRPr lang="en-US" dirty="0"/>
          </a:p>
        </p:txBody>
      </p:sp>
      <p:sp>
        <p:nvSpPr>
          <p:cNvPr id="25" name="TextBox 24"/>
          <p:cNvSpPr txBox="1"/>
          <p:nvPr/>
        </p:nvSpPr>
        <p:spPr>
          <a:xfrm>
            <a:off x="5562600" y="2297667"/>
            <a:ext cx="304800" cy="369332"/>
          </a:xfrm>
          <a:prstGeom prst="rect">
            <a:avLst/>
          </a:prstGeom>
          <a:noFill/>
        </p:spPr>
        <p:txBody>
          <a:bodyPr wrap="square" rtlCol="0">
            <a:spAutoFit/>
          </a:bodyPr>
          <a:lstStyle/>
          <a:p>
            <a:r>
              <a:rPr lang="en-US" dirty="0" smtClean="0"/>
              <a:t>P</a:t>
            </a:r>
            <a:endParaRPr lang="en-US" dirty="0"/>
          </a:p>
        </p:txBody>
      </p:sp>
      <p:sp>
        <p:nvSpPr>
          <p:cNvPr id="26" name="TextBox 25"/>
          <p:cNvSpPr txBox="1"/>
          <p:nvPr/>
        </p:nvSpPr>
        <p:spPr>
          <a:xfrm>
            <a:off x="6553200" y="2297667"/>
            <a:ext cx="304800" cy="369332"/>
          </a:xfrm>
          <a:prstGeom prst="rect">
            <a:avLst/>
          </a:prstGeom>
          <a:noFill/>
        </p:spPr>
        <p:txBody>
          <a:bodyPr wrap="square" rtlCol="0">
            <a:spAutoFit/>
          </a:bodyPr>
          <a:lstStyle/>
          <a:p>
            <a:r>
              <a:rPr lang="en-US" dirty="0" smtClean="0"/>
              <a:t>P</a:t>
            </a:r>
            <a:endParaRPr lang="en-US" dirty="0"/>
          </a:p>
        </p:txBody>
      </p:sp>
      <p:sp>
        <p:nvSpPr>
          <p:cNvPr id="27" name="TextBox 26"/>
          <p:cNvSpPr txBox="1"/>
          <p:nvPr/>
        </p:nvSpPr>
        <p:spPr>
          <a:xfrm>
            <a:off x="6172200" y="3200399"/>
            <a:ext cx="304800" cy="369332"/>
          </a:xfrm>
          <a:prstGeom prst="rect">
            <a:avLst/>
          </a:prstGeom>
          <a:noFill/>
        </p:spPr>
        <p:txBody>
          <a:bodyPr wrap="square" rtlCol="0">
            <a:spAutoFit/>
          </a:bodyPr>
          <a:lstStyle/>
          <a:p>
            <a:r>
              <a:rPr lang="en-US" dirty="0" smtClean="0"/>
              <a:t>P</a:t>
            </a:r>
            <a:endParaRPr lang="en-US" dirty="0"/>
          </a:p>
        </p:txBody>
      </p:sp>
      <p:sp>
        <p:nvSpPr>
          <p:cNvPr id="28" name="TextBox 27"/>
          <p:cNvSpPr txBox="1"/>
          <p:nvPr/>
        </p:nvSpPr>
        <p:spPr>
          <a:xfrm>
            <a:off x="2438400" y="2362200"/>
            <a:ext cx="304800" cy="369332"/>
          </a:xfrm>
          <a:prstGeom prst="rect">
            <a:avLst/>
          </a:prstGeom>
          <a:noFill/>
        </p:spPr>
        <p:txBody>
          <a:bodyPr wrap="square" rtlCol="0">
            <a:spAutoFit/>
          </a:bodyPr>
          <a:lstStyle/>
          <a:p>
            <a:r>
              <a:rPr lang="en-US" dirty="0" smtClean="0"/>
              <a:t>S</a:t>
            </a:r>
            <a:endParaRPr lang="en-US" dirty="0"/>
          </a:p>
        </p:txBody>
      </p:sp>
      <p:sp>
        <p:nvSpPr>
          <p:cNvPr id="29" name="TextBox 28"/>
          <p:cNvSpPr txBox="1"/>
          <p:nvPr/>
        </p:nvSpPr>
        <p:spPr>
          <a:xfrm>
            <a:off x="2209800" y="3288268"/>
            <a:ext cx="304800" cy="369332"/>
          </a:xfrm>
          <a:prstGeom prst="rect">
            <a:avLst/>
          </a:prstGeom>
          <a:noFill/>
        </p:spPr>
        <p:txBody>
          <a:bodyPr wrap="square" rtlCol="0">
            <a:spAutoFit/>
          </a:bodyPr>
          <a:lstStyle/>
          <a:p>
            <a:r>
              <a:rPr lang="en-US" dirty="0" smtClean="0"/>
              <a:t>S</a:t>
            </a:r>
            <a:endParaRPr lang="en-US" dirty="0"/>
          </a:p>
        </p:txBody>
      </p:sp>
      <p:grpSp>
        <p:nvGrpSpPr>
          <p:cNvPr id="3" name="Group 41"/>
          <p:cNvGrpSpPr/>
          <p:nvPr/>
        </p:nvGrpSpPr>
        <p:grpSpPr>
          <a:xfrm>
            <a:off x="182563" y="2578100"/>
            <a:ext cx="7589837" cy="935038"/>
            <a:chOff x="182563" y="2578100"/>
            <a:chExt cx="7589837" cy="935038"/>
          </a:xfrm>
        </p:grpSpPr>
        <p:grpSp>
          <p:nvGrpSpPr>
            <p:cNvPr id="5" name="Group 39"/>
            <p:cNvGrpSpPr/>
            <p:nvPr/>
          </p:nvGrpSpPr>
          <p:grpSpPr>
            <a:xfrm>
              <a:off x="182563" y="2590800"/>
              <a:ext cx="1666875" cy="895350"/>
              <a:chOff x="182563" y="2590800"/>
              <a:chExt cx="1666875" cy="895350"/>
            </a:xfrm>
          </p:grpSpPr>
          <p:graphicFrame>
            <p:nvGraphicFramePr>
              <p:cNvPr id="30" name="Object 29"/>
              <p:cNvGraphicFramePr>
                <a:graphicFrameLocks noChangeAspect="1"/>
              </p:cNvGraphicFramePr>
              <p:nvPr/>
            </p:nvGraphicFramePr>
            <p:xfrm>
              <a:off x="182563" y="2590800"/>
              <a:ext cx="1646237" cy="393700"/>
            </p:xfrm>
            <a:graphic>
              <a:graphicData uri="http://schemas.openxmlformats.org/presentationml/2006/ole">
                <p:oleObj spid="_x0000_s89092" name="Equation" r:id="rId5" imgW="1091880" imgH="241200" progId="Equation.3">
                  <p:embed/>
                </p:oleObj>
              </a:graphicData>
            </a:graphic>
          </p:graphicFrame>
          <p:graphicFrame>
            <p:nvGraphicFramePr>
              <p:cNvPr id="31" name="Object 5"/>
              <p:cNvGraphicFramePr>
                <a:graphicFrameLocks noChangeAspect="1"/>
              </p:cNvGraphicFramePr>
              <p:nvPr/>
            </p:nvGraphicFramePr>
            <p:xfrm>
              <a:off x="212725" y="3111500"/>
              <a:ext cx="1636713" cy="374650"/>
            </p:xfrm>
            <a:graphic>
              <a:graphicData uri="http://schemas.openxmlformats.org/presentationml/2006/ole">
                <p:oleObj spid="_x0000_s89093" name="Equation" r:id="rId6" imgW="1054080" imgH="241200" progId="Equation.3">
                  <p:embed/>
                </p:oleObj>
              </a:graphicData>
            </a:graphic>
          </p:graphicFrame>
        </p:grpSp>
        <p:grpSp>
          <p:nvGrpSpPr>
            <p:cNvPr id="6" name="Group 40"/>
            <p:cNvGrpSpPr/>
            <p:nvPr/>
          </p:nvGrpSpPr>
          <p:grpSpPr>
            <a:xfrm>
              <a:off x="6902115" y="2578100"/>
              <a:ext cx="870285" cy="935038"/>
              <a:chOff x="6902115" y="2578100"/>
              <a:chExt cx="870285" cy="935038"/>
            </a:xfrm>
          </p:grpSpPr>
          <p:graphicFrame>
            <p:nvGraphicFramePr>
              <p:cNvPr id="32" name="Object 6"/>
              <p:cNvGraphicFramePr>
                <a:graphicFrameLocks noChangeAspect="1"/>
              </p:cNvGraphicFramePr>
              <p:nvPr/>
            </p:nvGraphicFramePr>
            <p:xfrm>
              <a:off x="6902115" y="2578100"/>
              <a:ext cx="870285" cy="393700"/>
            </p:xfrm>
            <a:graphic>
              <a:graphicData uri="http://schemas.openxmlformats.org/presentationml/2006/ole">
                <p:oleObj spid="_x0000_s89094" name="Equation" r:id="rId7" imgW="533160" imgH="241200" progId="Equation.3">
                  <p:embed/>
                </p:oleObj>
              </a:graphicData>
            </a:graphic>
          </p:graphicFrame>
          <p:graphicFrame>
            <p:nvGraphicFramePr>
              <p:cNvPr id="33" name="Object 7"/>
              <p:cNvGraphicFramePr>
                <a:graphicFrameLocks noChangeAspect="1"/>
              </p:cNvGraphicFramePr>
              <p:nvPr/>
            </p:nvGraphicFramePr>
            <p:xfrm>
              <a:off x="6954838" y="3124200"/>
              <a:ext cx="796925" cy="388938"/>
            </p:xfrm>
            <a:graphic>
              <a:graphicData uri="http://schemas.openxmlformats.org/presentationml/2006/ole">
                <p:oleObj spid="_x0000_s89095" name="Equation" r:id="rId8" imgW="495000" imgH="241200" progId="Equation.3">
                  <p:embed/>
                </p:oleObj>
              </a:graphicData>
            </a:graphic>
          </p:graphicFrame>
        </p:grpSp>
      </p:grpSp>
      <p:graphicFrame>
        <p:nvGraphicFramePr>
          <p:cNvPr id="103436" name="Object 12"/>
          <p:cNvGraphicFramePr>
            <a:graphicFrameLocks noChangeAspect="1"/>
          </p:cNvGraphicFramePr>
          <p:nvPr/>
        </p:nvGraphicFramePr>
        <p:xfrm>
          <a:off x="2752725" y="1619250"/>
          <a:ext cx="361950" cy="361950"/>
        </p:xfrm>
        <a:graphic>
          <a:graphicData uri="http://schemas.openxmlformats.org/presentationml/2006/ole">
            <p:oleObj spid="_x0000_s89096" name="Equation" r:id="rId9" imgW="241200" imgH="241200" progId="Equation.3">
              <p:embed/>
            </p:oleObj>
          </a:graphicData>
        </a:graphic>
      </p:graphicFrame>
      <p:graphicFrame>
        <p:nvGraphicFramePr>
          <p:cNvPr id="103437" name="Object 13"/>
          <p:cNvGraphicFramePr>
            <a:graphicFrameLocks noChangeAspect="1"/>
          </p:cNvGraphicFramePr>
          <p:nvPr/>
        </p:nvGraphicFramePr>
        <p:xfrm>
          <a:off x="2924175" y="4191000"/>
          <a:ext cx="323850" cy="361950"/>
        </p:xfrm>
        <a:graphic>
          <a:graphicData uri="http://schemas.openxmlformats.org/presentationml/2006/ole">
            <p:oleObj spid="_x0000_s89097" name="Equation" r:id="rId10" imgW="215640" imgH="241200" progId="Equation.3">
              <p:embed/>
            </p:oleObj>
          </a:graphicData>
        </a:graphic>
      </p:graphicFrame>
      <p:graphicFrame>
        <p:nvGraphicFramePr>
          <p:cNvPr id="103438" name="Object 14"/>
          <p:cNvGraphicFramePr>
            <a:graphicFrameLocks noChangeAspect="1"/>
          </p:cNvGraphicFramePr>
          <p:nvPr/>
        </p:nvGraphicFramePr>
        <p:xfrm>
          <a:off x="2466975" y="4286250"/>
          <a:ext cx="323850" cy="361950"/>
        </p:xfrm>
        <a:graphic>
          <a:graphicData uri="http://schemas.openxmlformats.org/presentationml/2006/ole">
            <p:oleObj spid="_x0000_s89098" name="Equation" r:id="rId11" imgW="215640" imgH="241200" progId="Equation.3">
              <p:embed/>
            </p:oleObj>
          </a:graphicData>
        </a:graphic>
      </p:graphicFrame>
      <p:graphicFrame>
        <p:nvGraphicFramePr>
          <p:cNvPr id="103439" name="Object 15"/>
          <p:cNvGraphicFramePr>
            <a:graphicFrameLocks noChangeAspect="1"/>
          </p:cNvGraphicFramePr>
          <p:nvPr/>
        </p:nvGraphicFramePr>
        <p:xfrm>
          <a:off x="6410325" y="4144963"/>
          <a:ext cx="233363" cy="274637"/>
        </p:xfrm>
        <a:graphic>
          <a:graphicData uri="http://schemas.openxmlformats.org/presentationml/2006/ole">
            <p:oleObj spid="_x0000_s89099" name="Equation" r:id="rId12" imgW="139680" imgH="164880" progId="Equation.3">
              <p:embed/>
            </p:oleObj>
          </a:graphicData>
        </a:graphic>
      </p:graphicFrame>
      <p:sp>
        <p:nvSpPr>
          <p:cNvPr id="61" name="TextBox 60"/>
          <p:cNvSpPr txBox="1"/>
          <p:nvPr/>
        </p:nvSpPr>
        <p:spPr>
          <a:xfrm>
            <a:off x="2057400" y="4800600"/>
            <a:ext cx="1143000" cy="381000"/>
          </a:xfrm>
          <a:prstGeom prst="rect">
            <a:avLst/>
          </a:prstGeom>
          <a:noFill/>
        </p:spPr>
        <p:txBody>
          <a:bodyPr wrap="square" rtlCol="0">
            <a:spAutoFit/>
          </a:bodyPr>
          <a:lstStyle/>
          <a:p>
            <a:r>
              <a:rPr lang="en-US" dirty="0" smtClean="0"/>
              <a:t>Elastic</a:t>
            </a:r>
            <a:endParaRPr lang="en-US" dirty="0"/>
          </a:p>
        </p:txBody>
      </p:sp>
      <p:sp>
        <p:nvSpPr>
          <p:cNvPr id="63" name="TextBox 62"/>
          <p:cNvSpPr txBox="1"/>
          <p:nvPr/>
        </p:nvSpPr>
        <p:spPr>
          <a:xfrm>
            <a:off x="5715000" y="4800600"/>
            <a:ext cx="1219200" cy="381000"/>
          </a:xfrm>
          <a:prstGeom prst="rect">
            <a:avLst/>
          </a:prstGeom>
          <a:noFill/>
        </p:spPr>
        <p:txBody>
          <a:bodyPr wrap="square" rtlCol="0">
            <a:spAutoFit/>
          </a:bodyPr>
          <a:lstStyle/>
          <a:p>
            <a:r>
              <a:rPr lang="en-US" dirty="0" smtClean="0"/>
              <a:t>Acoustic</a:t>
            </a:r>
            <a:endParaRPr lang="en-US" dirty="0"/>
          </a:p>
        </p:txBody>
      </p:sp>
      <p:grpSp>
        <p:nvGrpSpPr>
          <p:cNvPr id="7" name="Group 44"/>
          <p:cNvGrpSpPr/>
          <p:nvPr/>
        </p:nvGrpSpPr>
        <p:grpSpPr>
          <a:xfrm>
            <a:off x="2093976" y="5181600"/>
            <a:ext cx="5294312" cy="1066800"/>
            <a:chOff x="1905000" y="5334000"/>
            <a:chExt cx="5294312" cy="1066800"/>
          </a:xfrm>
        </p:grpSpPr>
        <p:grpSp>
          <p:nvGrpSpPr>
            <p:cNvPr id="34" name="Group 59"/>
            <p:cNvGrpSpPr/>
            <p:nvPr/>
          </p:nvGrpSpPr>
          <p:grpSpPr>
            <a:xfrm>
              <a:off x="1905000" y="5622260"/>
              <a:ext cx="5294312" cy="778540"/>
              <a:chOff x="1792288" y="5257800"/>
              <a:chExt cx="5294312" cy="778540"/>
            </a:xfrm>
          </p:grpSpPr>
          <p:graphicFrame>
            <p:nvGraphicFramePr>
              <p:cNvPr id="46" name="Object 45"/>
              <p:cNvGraphicFramePr>
                <a:graphicFrameLocks noChangeAspect="1"/>
              </p:cNvGraphicFramePr>
              <p:nvPr/>
            </p:nvGraphicFramePr>
            <p:xfrm>
              <a:off x="1792288" y="5490240"/>
              <a:ext cx="2130425" cy="358775"/>
            </p:xfrm>
            <a:graphic>
              <a:graphicData uri="http://schemas.openxmlformats.org/presentationml/2006/ole">
                <p:oleObj spid="_x0000_s89100" name="Equation" r:id="rId13" imgW="1282680" imgH="215640" progId="Equation.3">
                  <p:embed/>
                </p:oleObj>
              </a:graphicData>
            </a:graphic>
          </p:graphicFrame>
          <p:graphicFrame>
            <p:nvGraphicFramePr>
              <p:cNvPr id="47" name="Object 46"/>
              <p:cNvGraphicFramePr>
                <a:graphicFrameLocks noChangeAspect="1"/>
              </p:cNvGraphicFramePr>
              <p:nvPr/>
            </p:nvGraphicFramePr>
            <p:xfrm>
              <a:off x="5324642" y="5257800"/>
              <a:ext cx="1761958" cy="778540"/>
            </p:xfrm>
            <a:graphic>
              <a:graphicData uri="http://schemas.openxmlformats.org/presentationml/2006/ole">
                <p:oleObj spid="_x0000_s89101" name="Equation" r:id="rId14" imgW="1091880" imgH="482400" progId="Equation.3">
                  <p:embed/>
                </p:oleObj>
              </a:graphicData>
            </a:graphic>
          </p:graphicFrame>
          <p:sp>
            <p:nvSpPr>
              <p:cNvPr id="48" name="Right Arrow 47"/>
              <p:cNvSpPr/>
              <p:nvPr/>
            </p:nvSpPr>
            <p:spPr>
              <a:xfrm>
                <a:off x="4038600" y="5579140"/>
                <a:ext cx="10668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9" name="Object 48"/>
            <p:cNvGraphicFramePr>
              <a:graphicFrameLocks noChangeAspect="1"/>
            </p:cNvGraphicFramePr>
            <p:nvPr/>
          </p:nvGraphicFramePr>
          <p:xfrm>
            <a:off x="4294188" y="5334000"/>
            <a:ext cx="661987" cy="574675"/>
          </p:xfrm>
          <a:graphic>
            <a:graphicData uri="http://schemas.openxmlformats.org/presentationml/2006/ole">
              <p:oleObj spid="_x0000_s89102" name="Equation" r:id="rId15" imgW="457200" imgH="457200" progId="Equation.3">
                <p:embed/>
              </p:oleObj>
            </a:graphicData>
          </a:graphic>
        </p:graphicFrame>
      </p:grpSp>
      <p:cxnSp>
        <p:nvCxnSpPr>
          <p:cNvPr id="45" name="Straight Connector 4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r>
              <a:rPr lang="en-US" sz="2400" dirty="0" smtClean="0"/>
              <a:t>We evaluate applicability domain of ISS acoustic imaging  for elastic medium:</a:t>
            </a:r>
          </a:p>
          <a:p>
            <a:pPr>
              <a:buNone/>
            </a:pPr>
            <a:r>
              <a:rPr lang="en-US" sz="2400" dirty="0" smtClean="0"/>
              <a:t>      a). small density and shear modulus changes in the medium</a:t>
            </a:r>
          </a:p>
          <a:p>
            <a:pPr>
              <a:buNone/>
            </a:pPr>
            <a:r>
              <a:rPr lang="en-US" sz="2400" dirty="0" smtClean="0"/>
              <a:t>      b). small shear wave velocity in the medium</a:t>
            </a:r>
          </a:p>
          <a:p>
            <a:pPr>
              <a:buNone/>
            </a:pPr>
            <a:endParaRPr lang="en-US" sz="2400" dirty="0" smtClean="0"/>
          </a:p>
          <a:p>
            <a:r>
              <a:rPr lang="en-US" sz="2400" dirty="0" smtClean="0"/>
              <a:t>When elastic medium acts like an acoustic medium, ISS acoustic imaging could give reasonable results. Under this circumstance, the model type assumed in the processing algorithm matches the model type that generates the data in an approximate manner.</a:t>
            </a:r>
          </a:p>
        </p:txBody>
      </p:sp>
      <p:cxnSp>
        <p:nvCxnSpPr>
          <p:cNvPr id="5" name="Straight Connector 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73152"/>
            <a:ext cx="8229600" cy="1143000"/>
          </a:xfrm>
        </p:spPr>
        <p:txBody>
          <a:bodyPr>
            <a:normAutofit/>
          </a:bodyPr>
          <a:lstStyle/>
          <a:p>
            <a:pPr algn="l" eaLnBrk="1" hangingPunct="1"/>
            <a:r>
              <a:rPr lang="en-US" altLang="zh-CN" sz="3600" dirty="0" smtClean="0">
                <a:solidFill>
                  <a:srgbClr val="C00000"/>
                </a:solidFill>
              </a:rPr>
              <a:t>Summary </a:t>
            </a:r>
            <a:endParaRPr lang="zh-CN" altLang="en-US" sz="3600" dirty="0" smtClean="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5320864"/>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solidFill>
                            <a:schemeClr val="bg1">
                              <a:lumMod val="85000"/>
                            </a:schemeClr>
                          </a:solidFill>
                        </a:rPr>
                        <a:t>Model</a:t>
                      </a:r>
                      <a:r>
                        <a:rPr lang="en-US" b="1" baseline="0" dirty="0" smtClean="0">
                          <a:solidFill>
                            <a:schemeClr val="bg1">
                              <a:lumMod val="85000"/>
                            </a:schemeClr>
                          </a:solidFill>
                        </a:rPr>
                        <a:t> type dependency for ISS depth imaging and parameter estimation </a:t>
                      </a:r>
                      <a:endParaRPr lang="en-US" b="1" dirty="0">
                        <a:solidFill>
                          <a:schemeClr val="bg1">
                            <a:lumMod val="85000"/>
                          </a:schemeClr>
                        </a:solidFill>
                      </a:endParaRPr>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solidFill>
                            <a:schemeClr val="bg1">
                              <a:lumMod val="85000"/>
                            </a:schemeClr>
                          </a:solidFill>
                          <a:cs typeface="Tahoma" pitchFamily="34" charset="0"/>
                        </a:rPr>
                        <a:t>The impact of matching and</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mismatching</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between the earth</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model type and the</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processing</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model type</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for ISS imaging and parameter</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bg1">
                              <a:lumMod val="85000"/>
                            </a:schemeClr>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67954">
                <a:tc>
                  <a:txBody>
                    <a:bodyPr/>
                    <a:lstStyle/>
                    <a:p>
                      <a:r>
                        <a:rPr lang="en-US" b="1" dirty="0" smtClean="0"/>
                        <a:t>Effectiveness</a:t>
                      </a:r>
                      <a:r>
                        <a:rPr lang="en-US" b="1" baseline="0" dirty="0" smtClean="0"/>
                        <a:t> of ISS internal multiple method</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b="0" kern="1200" dirty="0" smtClean="0">
                          <a:solidFill>
                            <a:schemeClr val="tx1"/>
                          </a:solidFill>
                          <a:latin typeface="+mn-lt"/>
                          <a:ea typeface="+mn-ea"/>
                          <a:cs typeface="Tahoma" pitchFamily="34" charset="0"/>
                        </a:rPr>
                        <a:t> </a:t>
                      </a:r>
                      <a:r>
                        <a:rPr lang="en-US" sz="2000" kern="1200" dirty="0" smtClean="0">
                          <a:solidFill>
                            <a:schemeClr val="tx1"/>
                          </a:solidFill>
                          <a:latin typeface="+mn-lt"/>
                          <a:ea typeface="+mn-ea"/>
                          <a:cs typeface="Arial" pitchFamily="34" charset="0"/>
                        </a:rPr>
                        <a:t>Modeling </a:t>
                      </a:r>
                      <a:r>
                        <a:rPr lang="en-US" sz="2000" kern="1200" dirty="0" err="1" smtClean="0">
                          <a:solidFill>
                            <a:schemeClr val="tx1"/>
                          </a:solidFill>
                          <a:latin typeface="+mn-lt"/>
                          <a:ea typeface="+mn-ea"/>
                          <a:cs typeface="Arial" pitchFamily="34" charset="0"/>
                        </a:rPr>
                        <a:t>subresolution</a:t>
                      </a:r>
                      <a:r>
                        <a:rPr lang="en-US" sz="2000" kern="1200" dirty="0" smtClean="0">
                          <a:solidFill>
                            <a:schemeClr val="tx1"/>
                          </a:solidFill>
                          <a:latin typeface="+mn-lt"/>
                          <a:ea typeface="+mn-ea"/>
                          <a:cs typeface="Arial" pitchFamily="34" charset="0"/>
                        </a:rPr>
                        <a:t> internal multiples as a step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dirty="0" smtClean="0">
                          <a:solidFill>
                            <a:schemeClr val="tx1"/>
                          </a:solidFill>
                          <a:latin typeface="+mn-lt"/>
                          <a:ea typeface="+mn-ea"/>
                          <a:cs typeface="Arial" pitchFamily="34" charset="0"/>
                        </a:rPr>
                        <a:t>          towards introducing effective primaries.</a:t>
                      </a:r>
                    </a:p>
                    <a:p>
                      <a:pPr marL="571500" indent="-571500" algn="l" defTabSz="914400" rtl="0" eaLnBrk="1" latinLnBrk="0" hangingPunct="1">
                        <a:buFont typeface="+mj-lt"/>
                        <a:buAutoNum type="romanUcPeriod" startAt="4"/>
                      </a:pPr>
                      <a:r>
                        <a:rPr lang="en-US" altLang="zh-CN" sz="2000" b="0" kern="1200" dirty="0" smtClean="0">
                          <a:solidFill>
                            <a:schemeClr val="tx1"/>
                          </a:solidFill>
                          <a:latin typeface="+mn-lt"/>
                          <a:ea typeface="+mn-ea"/>
                          <a:cs typeface="Tahoma" pitchFamily="34" charset="0"/>
                        </a:rPr>
                        <a:t>ISS for attenuating internal</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multiples generated by</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effective</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and actual primaries.</a:t>
                      </a:r>
                      <a:endParaRPr lang="en-US" sz="2000" dirty="0" smtClean="0"/>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r>
              <a:tr h="2080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lumMod val="85000"/>
                            </a:schemeClr>
                          </a:solidFill>
                        </a:rPr>
                        <a:t>Inclusiveness of ISS internal multiple method</a:t>
                      </a:r>
                      <a:endParaRPr lang="en-US" b="1" dirty="0" smtClean="0">
                        <a:solidFill>
                          <a:schemeClr val="bg1">
                            <a:lumMod val="85000"/>
                          </a:schemeClr>
                        </a:solidFill>
                      </a:endParaRPr>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lang="en-US" sz="2000" kern="1200" dirty="0" smtClean="0">
                          <a:solidFill>
                            <a:schemeClr val="bg1">
                              <a:lumMod val="85000"/>
                            </a:schemeClr>
                          </a:solidFill>
                          <a:latin typeface="+mn-lt"/>
                          <a:ea typeface="+mn-ea"/>
                          <a:cs typeface="Arial" pitchFamily="34" charset="0"/>
                        </a:rPr>
                        <a:t> A general modification of the leading-order ISS</a:t>
                      </a:r>
                      <a:r>
                        <a:rPr lang="en-US" sz="2000" kern="1200" baseline="0" dirty="0" smtClean="0">
                          <a:solidFill>
                            <a:schemeClr val="bg1">
                              <a:lumMod val="85000"/>
                            </a:schemeClr>
                          </a:solidFill>
                          <a:latin typeface="+mn-lt"/>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bg1">
                              <a:lumMod val="85000"/>
                            </a:schemeClr>
                          </a:solidFill>
                          <a:latin typeface="+mn-lt"/>
                          <a:ea typeface="+mn-ea"/>
                          <a:cs typeface="Arial" pitchFamily="34" charset="0"/>
                        </a:rPr>
                        <a:t>          </a:t>
                      </a:r>
                      <a:r>
                        <a:rPr lang="en-US" sz="2000" kern="1200" dirty="0" smtClean="0">
                          <a:solidFill>
                            <a:schemeClr val="bg1">
                              <a:lumMod val="85000"/>
                            </a:schemeClr>
                          </a:solidFill>
                          <a:latin typeface="+mn-lt"/>
                          <a:ea typeface="+mn-ea"/>
                          <a:cs typeface="Arial" pitchFamily="34" charset="0"/>
                        </a:rPr>
                        <a:t>attenuator of first-order internal multiples to </a:t>
                      </a:r>
                      <a:r>
                        <a:rPr lang="en-US" sz="2000" kern="1200" baseline="0" dirty="0" smtClean="0">
                          <a:solidFill>
                            <a:schemeClr val="bg1">
                              <a:lumMod val="85000"/>
                            </a:schemeClr>
                          </a:solidFill>
                          <a:latin typeface="+mn-lt"/>
                          <a:ea typeface="+mn-ea"/>
                          <a:cs typeface="Arial" pitchFamily="34" charset="0"/>
                        </a:rPr>
                        <a:t>       </a:t>
                      </a:r>
                      <a:br>
                        <a:rPr lang="en-US" sz="2000" kern="1200" baseline="0" dirty="0" smtClean="0">
                          <a:solidFill>
                            <a:schemeClr val="bg1">
                              <a:lumMod val="85000"/>
                            </a:schemeClr>
                          </a:solidFill>
                          <a:latin typeface="+mn-lt"/>
                          <a:ea typeface="+mn-ea"/>
                          <a:cs typeface="Arial" pitchFamily="34" charset="0"/>
                        </a:rPr>
                      </a:br>
                      <a:r>
                        <a:rPr lang="en-US" sz="2000" kern="1200" baseline="0" dirty="0" smtClean="0">
                          <a:solidFill>
                            <a:schemeClr val="bg1">
                              <a:lumMod val="85000"/>
                            </a:schemeClr>
                          </a:solidFill>
                          <a:latin typeface="+mn-lt"/>
                          <a:ea typeface="+mn-ea"/>
                          <a:cs typeface="Arial" pitchFamily="34" charset="0"/>
                        </a:rPr>
                        <a:t>          </a:t>
                      </a:r>
                      <a:r>
                        <a:rPr lang="en-US" sz="2000" kern="1200" dirty="0" smtClean="0">
                          <a:solidFill>
                            <a:schemeClr val="bg1">
                              <a:lumMod val="85000"/>
                            </a:schemeClr>
                          </a:solidFill>
                          <a:latin typeface="+mn-lt"/>
                          <a:ea typeface="+mn-ea"/>
                          <a:cs typeface="Arial" pitchFamily="34" charset="0"/>
                        </a:rPr>
                        <a:t>accommodate primaries and internal multiples.</a:t>
                      </a:r>
                      <a:endParaRPr lang="en-US" sz="2000" dirty="0" smtClean="0">
                        <a:solidFill>
                          <a:schemeClr val="bg1">
                            <a:lumMod val="85000"/>
                          </a:schemeClr>
                        </a:solidFill>
                      </a:endParaRPr>
                    </a:p>
                    <a:p>
                      <a:pPr marL="514350" marR="0" indent="-514350" algn="l" defTabSz="914400" rtl="0" eaLnBrk="1" fontAlgn="auto" latinLnBrk="0" hangingPunct="1">
                        <a:lnSpc>
                          <a:spcPct val="100000"/>
                        </a:lnSpc>
                        <a:spcBef>
                          <a:spcPts val="0"/>
                        </a:spcBef>
                        <a:spcAft>
                          <a:spcPts val="0"/>
                        </a:spcAft>
                        <a:buClrTx/>
                        <a:buSzTx/>
                        <a:buFont typeface="+mj-lt"/>
                        <a:buAutoNum type="romanUcPeriod" startAt="6"/>
                        <a:tabLst/>
                        <a:defRPr/>
                      </a:pPr>
                      <a:r>
                        <a:rPr lang="en-US" sz="2000" baseline="0" dirty="0" smtClean="0">
                          <a:solidFill>
                            <a:schemeClr val="bg1">
                              <a:lumMod val="85000"/>
                            </a:schemeClr>
                          </a:solidFill>
                        </a:rPr>
                        <a:t> </a:t>
                      </a:r>
                      <a:r>
                        <a:rPr lang="en-US" sz="2000" dirty="0" smtClean="0">
                          <a:solidFill>
                            <a:schemeClr val="bg1">
                              <a:lumMod val="85000"/>
                            </a:schemeClr>
                          </a:solidFill>
                        </a:rPr>
                        <a:t>Source wavelet effects on the ISS  internal multiple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aseline="0" dirty="0" smtClean="0">
                          <a:solidFill>
                            <a:schemeClr val="bg1">
                              <a:lumMod val="85000"/>
                            </a:schemeClr>
                          </a:solidFill>
                        </a:rPr>
                        <a:t>          </a:t>
                      </a:r>
                      <a:r>
                        <a:rPr lang="en-US" sz="2000" dirty="0" smtClean="0">
                          <a:solidFill>
                            <a:schemeClr val="bg1">
                              <a:lumMod val="85000"/>
                            </a:schemeClr>
                          </a:solidFill>
                        </a:rPr>
                        <a:t>leading-order attenuation algorithm and its higher-order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olidFill>
                            <a:schemeClr val="bg1">
                              <a:lumMod val="85000"/>
                            </a:schemeClr>
                          </a:solidFill>
                        </a:rPr>
                        <a:t>          modification.</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p:cNvSpPr>
            <a:spLocks noChangeArrowheads="1"/>
          </p:cNvSpPr>
          <p:nvPr/>
        </p:nvSpPr>
        <p:spPr bwMode="auto">
          <a:xfrm>
            <a:off x="0" y="1818382"/>
            <a:ext cx="9144000" cy="1077218"/>
          </a:xfrm>
          <a:prstGeom prst="rect">
            <a:avLst/>
          </a:prstGeom>
          <a:noFill/>
          <a:ln w="9525">
            <a:noFill/>
            <a:miter lim="800000"/>
            <a:headEnd/>
            <a:tailEnd/>
          </a:ln>
        </p:spPr>
        <p:txBody>
          <a:bodyPr>
            <a:spAutoFit/>
          </a:bodyPr>
          <a:lstStyle/>
          <a:p>
            <a:pPr marL="571500" indent="-571500" algn="ctr">
              <a:buFont typeface="+mj-lt"/>
              <a:buAutoNum type="romanUcPeriod" startAt="3"/>
            </a:pPr>
            <a:r>
              <a:rPr lang="en-US" sz="3200" dirty="0" smtClean="0">
                <a:latin typeface="+mj-lt"/>
                <a:cs typeface="Arial" pitchFamily="34" charset="0"/>
              </a:rPr>
              <a:t>Modeling </a:t>
            </a:r>
            <a:r>
              <a:rPr lang="en-US" sz="3200" dirty="0" err="1" smtClean="0">
                <a:latin typeface="+mj-lt"/>
                <a:cs typeface="Arial" pitchFamily="34" charset="0"/>
              </a:rPr>
              <a:t>subresolution</a:t>
            </a:r>
            <a:r>
              <a:rPr lang="en-US" sz="3200" dirty="0" smtClean="0">
                <a:latin typeface="+mj-lt"/>
                <a:cs typeface="Arial" pitchFamily="34" charset="0"/>
              </a:rPr>
              <a:t> internal multiples as a step towards introducing effective primaries</a:t>
            </a:r>
            <a:endParaRPr lang="en-US" sz="3200" dirty="0">
              <a:latin typeface="+mj-lt"/>
            </a:endParaRPr>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May 30, 2012</a:t>
            </a:r>
            <a:endParaRPr lang="en-US" altLang="zh-CN" sz="2400" dirty="0">
              <a:ea typeface="Arial Unicode MS" pitchFamily="34" charset="-122"/>
              <a:cs typeface="Arial Unicode MS" pitchFamily="34" charset="-122"/>
            </a:endParaRPr>
          </a:p>
        </p:txBody>
      </p:sp>
      <p:sp>
        <p:nvSpPr>
          <p:cNvPr id="9" name="Rectangle 7"/>
          <p:cNvSpPr>
            <a:spLocks noChangeArrowheads="1"/>
          </p:cNvSpPr>
          <p:nvPr/>
        </p:nvSpPr>
        <p:spPr bwMode="auto">
          <a:xfrm>
            <a:off x="1828800" y="4662488"/>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cxnSp>
        <p:nvCxnSpPr>
          <p:cNvPr id="12" name="Straight Connector 11"/>
          <p:cNvCxnSpPr/>
          <p:nvPr/>
        </p:nvCxnSpPr>
        <p:spPr>
          <a:xfrm>
            <a:off x="0" y="1295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3581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0" y="1435608"/>
            <a:ext cx="3954286" cy="4948572"/>
          </a:xfrm>
        </p:spPr>
      </p:pic>
      <p:sp>
        <p:nvSpPr>
          <p:cNvPr id="6" name="TextBox 5"/>
          <p:cNvSpPr txBox="1"/>
          <p:nvPr/>
        </p:nvSpPr>
        <p:spPr>
          <a:xfrm>
            <a:off x="2743200" y="5943600"/>
            <a:ext cx="1654772" cy="307777"/>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function</a:t>
            </a:r>
            <a:endParaRPr lang="en-US" sz="1400" dirty="0">
              <a:solidFill>
                <a:srgbClr val="02001A"/>
              </a:solidFill>
              <a:latin typeface="Arial" pitchFamily="34" charset="0"/>
              <a:cs typeface="Arial" pitchFamily="34" charset="0"/>
            </a:endParaRPr>
          </a:p>
        </p:txBody>
      </p:sp>
      <p:sp>
        <p:nvSpPr>
          <p:cNvPr id="7" name="TextBox 6"/>
          <p:cNvSpPr txBox="1"/>
          <p:nvPr/>
        </p:nvSpPr>
        <p:spPr>
          <a:xfrm>
            <a:off x="4593628" y="5943600"/>
            <a:ext cx="16547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Synthetic trace </a:t>
            </a:r>
          </a:p>
          <a:p>
            <a:r>
              <a:rPr lang="en-US" sz="1400" dirty="0">
                <a:solidFill>
                  <a:srgbClr val="02001A"/>
                </a:solidFill>
                <a:latin typeface="Arial" pitchFamily="34" charset="0"/>
                <a:cs typeface="Arial" pitchFamily="34" charset="0"/>
              </a:rPr>
              <a:t> </a:t>
            </a:r>
            <a:r>
              <a:rPr lang="en-US" sz="1400" dirty="0" smtClean="0">
                <a:solidFill>
                  <a:srgbClr val="02001A"/>
                </a:solidFill>
                <a:latin typeface="Arial" pitchFamily="34" charset="0"/>
                <a:cs typeface="Arial" pitchFamily="34" charset="0"/>
              </a:rPr>
              <a:t>    (P + IM)</a:t>
            </a:r>
            <a:endParaRPr lang="en-US" sz="1400" dirty="0">
              <a:solidFill>
                <a:srgbClr val="02001A"/>
              </a:solidFill>
              <a:latin typeface="Arial" pitchFamily="34" charset="0"/>
              <a:cs typeface="Arial" pitchFamily="34" charset="0"/>
            </a:endParaRPr>
          </a:p>
        </p:txBody>
      </p:sp>
      <p:sp>
        <p:nvSpPr>
          <p:cNvPr id="9" name="Title 1"/>
          <p:cNvSpPr txBox="1">
            <a:spLocks/>
          </p:cNvSpPr>
          <p:nvPr/>
        </p:nvSpPr>
        <p:spPr>
          <a:xfrm>
            <a:off x="457200" y="73152"/>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C00000"/>
                </a:solidFill>
                <a:latin typeface="+mj-lt"/>
                <a:ea typeface="+mj-ea"/>
                <a:cs typeface="+mj-cs"/>
              </a:rPr>
              <a:t>Motivation (1)</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cxnSp>
        <p:nvCxnSpPr>
          <p:cNvPr id="11" name="Straight Connector 10"/>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xmlns="" val="3862455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0" y="1447800"/>
            <a:ext cx="3954286" cy="4948572"/>
          </a:xfrm>
        </p:spPr>
      </p:pic>
      <p:sp>
        <p:nvSpPr>
          <p:cNvPr id="6" name="TextBox 5"/>
          <p:cNvSpPr txBox="1"/>
          <p:nvPr/>
        </p:nvSpPr>
        <p:spPr>
          <a:xfrm>
            <a:off x="2743200" y="5943600"/>
            <a:ext cx="1654772" cy="307777"/>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function</a:t>
            </a:r>
            <a:endParaRPr lang="en-US" sz="1400" dirty="0">
              <a:solidFill>
                <a:srgbClr val="02001A"/>
              </a:solidFill>
              <a:latin typeface="Arial" pitchFamily="34" charset="0"/>
              <a:cs typeface="Arial" pitchFamily="34" charset="0"/>
            </a:endParaRPr>
          </a:p>
        </p:txBody>
      </p:sp>
      <p:sp>
        <p:nvSpPr>
          <p:cNvPr id="8" name="TextBox 7"/>
          <p:cNvSpPr txBox="1"/>
          <p:nvPr/>
        </p:nvSpPr>
        <p:spPr>
          <a:xfrm>
            <a:off x="4590288" y="5943600"/>
            <a:ext cx="16547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Synthetic trace</a:t>
            </a:r>
          </a:p>
          <a:p>
            <a:r>
              <a:rPr lang="en-US" sz="1400" dirty="0">
                <a:solidFill>
                  <a:srgbClr val="02001A"/>
                </a:solidFill>
                <a:latin typeface="Arial" pitchFamily="34" charset="0"/>
                <a:cs typeface="Arial" pitchFamily="34" charset="0"/>
              </a:rPr>
              <a:t> </a:t>
            </a:r>
            <a:r>
              <a:rPr lang="en-US" sz="1400" dirty="0" smtClean="0">
                <a:solidFill>
                  <a:srgbClr val="02001A"/>
                </a:solidFill>
                <a:latin typeface="Arial" pitchFamily="34" charset="0"/>
                <a:cs typeface="Arial" pitchFamily="34" charset="0"/>
              </a:rPr>
              <a:t>     (IM only) </a:t>
            </a:r>
            <a:endParaRPr lang="en-US" sz="1400" dirty="0">
              <a:solidFill>
                <a:srgbClr val="02001A"/>
              </a:solidFill>
              <a:latin typeface="Arial" pitchFamily="34" charset="0"/>
              <a:cs typeface="Arial" pitchFamily="34" charset="0"/>
            </a:endParaRPr>
          </a:p>
        </p:txBody>
      </p:sp>
      <p:sp>
        <p:nvSpPr>
          <p:cNvPr id="11" name="Title 1"/>
          <p:cNvSpPr txBox="1">
            <a:spLocks/>
          </p:cNvSpPr>
          <p:nvPr/>
        </p:nvSpPr>
        <p:spPr>
          <a:xfrm>
            <a:off x="457200" y="73152"/>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smtClean="0">
                <a:solidFill>
                  <a:srgbClr val="C00000"/>
                </a:solidFill>
                <a:latin typeface="+mj-lt"/>
                <a:ea typeface="+mj-ea"/>
                <a:cs typeface="+mj-cs"/>
              </a:rPr>
              <a:t>Motivation (2)</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cxnSp>
        <p:nvCxnSpPr>
          <p:cNvPr id="12" name="Straight Connector 11"/>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xmlns="" val="2408269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defRPr/>
            </a:pPr>
            <a:r>
              <a:rPr lang="en-US" sz="3600" dirty="0">
                <a:solidFill>
                  <a:srgbClr val="C00000"/>
                </a:solidFill>
              </a:rPr>
              <a:t>Basic ingredients of reflectivity method</a:t>
            </a:r>
          </a:p>
        </p:txBody>
      </p:sp>
      <p:grpSp>
        <p:nvGrpSpPr>
          <p:cNvPr id="8" name="Group 24"/>
          <p:cNvGrpSpPr/>
          <p:nvPr/>
        </p:nvGrpSpPr>
        <p:grpSpPr>
          <a:xfrm>
            <a:off x="1408582" y="1828800"/>
            <a:ext cx="6287618" cy="2198132"/>
            <a:chOff x="1256182" y="1828800"/>
            <a:chExt cx="6287618" cy="2198132"/>
          </a:xfrm>
        </p:grpSpPr>
        <p:cxnSp>
          <p:nvCxnSpPr>
            <p:cNvPr id="26" name="Straight Connector 25"/>
            <p:cNvCxnSpPr/>
            <p:nvPr/>
          </p:nvCxnSpPr>
          <p:spPr>
            <a:xfrm>
              <a:off x="1371600" y="2807732"/>
              <a:ext cx="6172200" cy="0"/>
            </a:xfrm>
            <a:prstGeom prst="line">
              <a:avLst/>
            </a:prstGeom>
            <a:noFill/>
            <a:ln w="28575" cap="flat" cmpd="sng" algn="ctr">
              <a:solidFill>
                <a:sysClr val="windowText" lastClr="000000"/>
              </a:solidFill>
              <a:prstDash val="solid"/>
            </a:ln>
            <a:effectLst/>
          </p:spPr>
        </p:cxnSp>
        <p:cxnSp>
          <p:nvCxnSpPr>
            <p:cNvPr id="27" name="Straight Connector 26"/>
            <p:cNvCxnSpPr/>
            <p:nvPr/>
          </p:nvCxnSpPr>
          <p:spPr>
            <a:xfrm>
              <a:off x="1371600" y="4026932"/>
              <a:ext cx="6172200" cy="0"/>
            </a:xfrm>
            <a:prstGeom prst="line">
              <a:avLst/>
            </a:prstGeom>
            <a:noFill/>
            <a:ln w="28575" cap="flat" cmpd="sng" algn="ctr">
              <a:solidFill>
                <a:sysClr val="windowText" lastClr="000000"/>
              </a:solidFill>
              <a:prstDash val="solid"/>
            </a:ln>
            <a:effectLst/>
          </p:spPr>
        </p:cxnSp>
        <p:grpSp>
          <p:nvGrpSpPr>
            <p:cNvPr id="9" name="Group 27"/>
            <p:cNvGrpSpPr/>
            <p:nvPr/>
          </p:nvGrpSpPr>
          <p:grpSpPr>
            <a:xfrm>
              <a:off x="3505200" y="2807732"/>
              <a:ext cx="1066800" cy="457200"/>
              <a:chOff x="3048000" y="3048000"/>
              <a:chExt cx="1066800" cy="457200"/>
            </a:xfrm>
          </p:grpSpPr>
          <p:cxnSp>
            <p:nvCxnSpPr>
              <p:cNvPr id="44" name="Straight Arrow Connector 43"/>
              <p:cNvCxnSpPr/>
              <p:nvPr/>
            </p:nvCxnSpPr>
            <p:spPr>
              <a:xfrm flipV="1">
                <a:off x="3048000" y="3048000"/>
                <a:ext cx="609600" cy="457200"/>
              </a:xfrm>
              <a:prstGeom prst="straightConnector1">
                <a:avLst/>
              </a:prstGeom>
              <a:noFill/>
              <a:ln w="28575" cap="flat" cmpd="sng" algn="ctr">
                <a:solidFill>
                  <a:srgbClr val="6076B4">
                    <a:shade val="95000"/>
                    <a:satMod val="105000"/>
                  </a:srgbClr>
                </a:solidFill>
                <a:prstDash val="solid"/>
                <a:tailEnd type="arrow"/>
              </a:ln>
              <a:effectLst/>
            </p:spPr>
          </p:cxnSp>
          <p:cxnSp>
            <p:nvCxnSpPr>
              <p:cNvPr id="45" name="Straight Arrow Connector 44"/>
              <p:cNvCxnSpPr/>
              <p:nvPr/>
            </p:nvCxnSpPr>
            <p:spPr>
              <a:xfrm>
                <a:off x="3657600" y="3048000"/>
                <a:ext cx="457200" cy="457200"/>
              </a:xfrm>
              <a:prstGeom prst="straightConnector1">
                <a:avLst/>
              </a:prstGeom>
              <a:noFill/>
              <a:ln w="28575" cap="flat" cmpd="sng" algn="ctr">
                <a:solidFill>
                  <a:srgbClr val="6076B4">
                    <a:shade val="95000"/>
                    <a:satMod val="105000"/>
                  </a:srgbClr>
                </a:solidFill>
                <a:prstDash val="solid"/>
                <a:tailEnd type="arrow"/>
              </a:ln>
              <a:effectLst/>
            </p:spPr>
          </p:cxnSp>
        </p:grpSp>
        <p:cxnSp>
          <p:nvCxnSpPr>
            <p:cNvPr id="29" name="Straight Arrow Connector 28"/>
            <p:cNvCxnSpPr/>
            <p:nvPr/>
          </p:nvCxnSpPr>
          <p:spPr>
            <a:xfrm>
              <a:off x="2590800" y="2198132"/>
              <a:ext cx="381000" cy="609600"/>
            </a:xfrm>
            <a:prstGeom prst="straightConnector1">
              <a:avLst/>
            </a:prstGeom>
            <a:noFill/>
            <a:ln w="28575" cap="flat" cmpd="sng" algn="ctr">
              <a:solidFill>
                <a:srgbClr val="6076B4">
                  <a:shade val="95000"/>
                  <a:satMod val="105000"/>
                </a:srgbClr>
              </a:solidFill>
              <a:prstDash val="solid"/>
              <a:tailEnd type="arrow"/>
            </a:ln>
            <a:effectLst/>
          </p:spPr>
        </p:cxnSp>
        <p:cxnSp>
          <p:nvCxnSpPr>
            <p:cNvPr id="30" name="Straight Arrow Connector 29"/>
            <p:cNvCxnSpPr/>
            <p:nvPr/>
          </p:nvCxnSpPr>
          <p:spPr>
            <a:xfrm flipV="1">
              <a:off x="2971800" y="2198132"/>
              <a:ext cx="533400" cy="609600"/>
            </a:xfrm>
            <a:prstGeom prst="straightConnector1">
              <a:avLst/>
            </a:prstGeom>
            <a:noFill/>
            <a:ln w="28575" cap="flat" cmpd="sng" algn="ctr">
              <a:solidFill>
                <a:srgbClr val="6076B4">
                  <a:shade val="95000"/>
                  <a:satMod val="105000"/>
                </a:srgbClr>
              </a:solidFill>
              <a:prstDash val="solid"/>
              <a:tailEnd type="arrow"/>
            </a:ln>
            <a:effectLst/>
          </p:spPr>
        </p:cxnSp>
        <p:cxnSp>
          <p:nvCxnSpPr>
            <p:cNvPr id="31" name="Straight Arrow Connector 30"/>
            <p:cNvCxnSpPr/>
            <p:nvPr/>
          </p:nvCxnSpPr>
          <p:spPr>
            <a:xfrm>
              <a:off x="5105400" y="2883932"/>
              <a:ext cx="685800" cy="1066800"/>
            </a:xfrm>
            <a:prstGeom prst="straightConnector1">
              <a:avLst/>
            </a:prstGeom>
            <a:noFill/>
            <a:ln w="28575" cap="flat" cmpd="sng" algn="ctr">
              <a:solidFill>
                <a:srgbClr val="6076B4">
                  <a:shade val="95000"/>
                  <a:satMod val="105000"/>
                </a:srgbClr>
              </a:solidFill>
              <a:prstDash val="solid"/>
              <a:tailEnd type="arrow"/>
            </a:ln>
            <a:effectLst/>
          </p:spPr>
        </p:cxnSp>
        <p:sp>
          <p:nvSpPr>
            <p:cNvPr id="32" name="TextBox 31"/>
            <p:cNvSpPr txBox="1"/>
            <p:nvPr/>
          </p:nvSpPr>
          <p:spPr>
            <a:xfrm>
              <a:off x="2400300" y="1893332"/>
              <a:ext cx="3429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33" name="TextBox 32"/>
                <p:cNvSpPr txBox="1"/>
                <p:nvPr/>
              </p:nvSpPr>
              <p:spPr>
                <a:xfrm>
                  <a:off x="3276600" y="1828800"/>
                  <a:ext cx="533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a:rPr>
                            </m:ctrlPr>
                          </m:sSubPr>
                          <m:e>
                            <m:r>
                              <a:rPr kumimoji="0" lang="en-US" sz="1800" b="0" i="1" u="none" strike="noStrike" kern="0" cap="none" spc="0" normalizeH="0" baseline="0" noProof="0" smtClean="0">
                                <a:ln>
                                  <a:noFill/>
                                </a:ln>
                                <a:solidFill>
                                  <a:sysClr val="windowText" lastClr="000000"/>
                                </a:solidFill>
                                <a:effectLst/>
                                <a:uLnTx/>
                                <a:uFillTx/>
                                <a:latin typeface="Cambria Math"/>
                              </a:rPr>
                              <m:t>𝑟</m:t>
                            </m:r>
                          </m:e>
                          <m:sub>
                            <m:r>
                              <a:rPr kumimoji="0" lang="en-US" sz="1800" b="0" i="1" u="none" strike="noStrike" kern="0" cap="none" spc="0" normalizeH="0" baseline="0" noProof="0" smtClean="0">
                                <a:ln>
                                  <a:noFill/>
                                </a:ln>
                                <a:solidFill>
                                  <a:sysClr val="windowText" lastClr="000000"/>
                                </a:solidFill>
                                <a:effectLst/>
                                <a:uLnTx/>
                                <a:uFillTx/>
                                <a:latin typeface="Cambria Math"/>
                              </a:rPr>
                              <m:t>𝑑</m:t>
                            </m:r>
                          </m:sub>
                        </m:sSub>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3" name="TextBox 26"/>
                <p:cNvSpPr txBox="1">
                  <a:spLocks noRot="1" noChangeAspect="1" noMove="1" noResize="1" noEditPoints="1" noAdjustHandles="1" noChangeArrowheads="1" noChangeShapeType="1" noTextEdit="1"/>
                </p:cNvSpPr>
                <p:nvPr/>
              </p:nvSpPr>
              <p:spPr>
                <a:xfrm>
                  <a:off x="3276600" y="1828800"/>
                  <a:ext cx="533400" cy="369332"/>
                </a:xfrm>
                <a:prstGeom prst="rect">
                  <a:avLst/>
                </a:prstGeom>
                <a:blipFill rotWithShape="1">
                  <a:blip r:embed="rId2" cstate="print"/>
                  <a:stretch>
                    <a:fillRect/>
                  </a:stretch>
                </a:blipFill>
              </p:spPr>
              <p:txBody>
                <a:bodyPr/>
                <a:lstStyle/>
                <a:p>
                  <a:r>
                    <a:rPr lang="en-US">
                      <a:noFill/>
                    </a:rPr>
                    <a:t> </a:t>
                  </a:r>
                </a:p>
              </p:txBody>
            </p:sp>
          </mc:Fallback>
        </mc:AlternateContent>
        <p:sp>
          <p:nvSpPr>
            <p:cNvPr id="34" name="TextBox 33"/>
            <p:cNvSpPr txBox="1"/>
            <p:nvPr/>
          </p:nvSpPr>
          <p:spPr>
            <a:xfrm>
              <a:off x="3238500" y="3124200"/>
              <a:ext cx="3429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AlternateContent xmlns:mc="http://schemas.openxmlformats.org/markup-compatibility/2006">
          <mc:Choice xmlns:a14="http://schemas.microsoft.com/office/drawing/2010/main" xmlns="" Requires="a14">
            <p:sp>
              <p:nvSpPr>
                <p:cNvPr id="35" name="TextBox 34"/>
                <p:cNvSpPr txBox="1"/>
                <p:nvPr/>
              </p:nvSpPr>
              <p:spPr>
                <a:xfrm>
                  <a:off x="4343400" y="3200400"/>
                  <a:ext cx="533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a:rPr>
                            </m:ctrlPr>
                          </m:sSubPr>
                          <m:e>
                            <m:r>
                              <a:rPr kumimoji="0" lang="en-US" sz="1800" b="0" i="1" u="none" strike="noStrike" kern="0" cap="none" spc="0" normalizeH="0" baseline="0" noProof="0" smtClean="0">
                                <a:ln>
                                  <a:noFill/>
                                </a:ln>
                                <a:solidFill>
                                  <a:sysClr val="windowText" lastClr="000000"/>
                                </a:solidFill>
                                <a:effectLst/>
                                <a:uLnTx/>
                                <a:uFillTx/>
                                <a:latin typeface="Cambria Math"/>
                              </a:rPr>
                              <m:t>𝑟</m:t>
                            </m:r>
                          </m:e>
                          <m:sub>
                            <m:r>
                              <a:rPr kumimoji="0" lang="en-US" sz="1800" b="0" i="1" u="none" strike="noStrike" kern="0" cap="none" spc="0" normalizeH="0" baseline="0" noProof="0" smtClean="0">
                                <a:ln>
                                  <a:noFill/>
                                </a:ln>
                                <a:solidFill>
                                  <a:sysClr val="windowText" lastClr="000000"/>
                                </a:solidFill>
                                <a:effectLst/>
                                <a:uLnTx/>
                                <a:uFillTx/>
                                <a:latin typeface="Cambria Math"/>
                              </a:rPr>
                              <m:t>𝑢</m:t>
                            </m:r>
                          </m:sub>
                        </m:sSub>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4" name="TextBox 28"/>
                <p:cNvSpPr txBox="1">
                  <a:spLocks noRot="1" noChangeAspect="1" noMove="1" noResize="1" noEditPoints="1" noAdjustHandles="1" noChangeArrowheads="1" noChangeShapeType="1" noTextEdit="1"/>
                </p:cNvSpPr>
                <p:nvPr/>
              </p:nvSpPr>
              <p:spPr>
                <a:xfrm>
                  <a:off x="4343400" y="3200400"/>
                  <a:ext cx="533400"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6" name="TextBox 35"/>
                <p:cNvSpPr txBox="1"/>
                <p:nvPr/>
              </p:nvSpPr>
              <p:spPr>
                <a:xfrm>
                  <a:off x="1691694" y="3188732"/>
                  <a:ext cx="105150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a:rPr>
                          <m:t>𝑣</m:t>
                        </m:r>
                        <m:r>
                          <a:rPr kumimoji="0" lang="en-US" sz="1800" b="0" i="1" u="none" strike="noStrike" kern="0" cap="none" spc="0" normalizeH="0" baseline="0" noProof="0" smtClean="0">
                            <a:ln>
                              <a:noFill/>
                            </a:ln>
                            <a:solidFill>
                              <a:sysClr val="windowText" lastClr="000000"/>
                            </a:solidFill>
                            <a:effectLst/>
                            <a:uLnTx/>
                            <a:uFillTx/>
                            <a:latin typeface="Cambria Math"/>
                          </a:rPr>
                          <m:t>(</m:t>
                        </m:r>
                        <m:r>
                          <a:rPr kumimoji="0" lang="en-US" sz="1800" b="0" i="1" u="none" strike="noStrike" kern="0" cap="none" spc="0" normalizeH="0" baseline="0" noProof="0" smtClean="0">
                            <a:ln>
                              <a:noFill/>
                            </a:ln>
                            <a:solidFill>
                              <a:sysClr val="windowText" lastClr="000000"/>
                            </a:solidFill>
                            <a:effectLst/>
                            <a:uLnTx/>
                            <a:uFillTx/>
                            <a:latin typeface="Cambria Math"/>
                          </a:rPr>
                          <m:t>𝑖</m:t>
                        </m:r>
                        <m:r>
                          <a:rPr kumimoji="0" lang="en-US" sz="1800" b="0" i="1" u="none" strike="noStrike" kern="0" cap="none" spc="0" normalizeH="0" baseline="0" noProof="0" smtClean="0">
                            <a:ln>
                              <a:noFill/>
                            </a:ln>
                            <a:solidFill>
                              <a:sysClr val="windowText" lastClr="000000"/>
                            </a:solidFill>
                            <a:effectLst/>
                            <a:uLnTx/>
                            <a:uFillTx/>
                            <a:latin typeface="Cambria Math"/>
                          </a:rPr>
                          <m:t>+1)</m:t>
                        </m:r>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5" name="TextBox 29"/>
                <p:cNvSpPr txBox="1">
                  <a:spLocks noRot="1" noChangeAspect="1" noMove="1" noResize="1" noEditPoints="1" noAdjustHandles="1" noChangeArrowheads="1" noChangeShapeType="1" noTextEdit="1"/>
                </p:cNvSpPr>
                <p:nvPr/>
              </p:nvSpPr>
              <p:spPr>
                <a:xfrm>
                  <a:off x="1691694" y="3188732"/>
                  <a:ext cx="1051506" cy="369332"/>
                </a:xfrm>
                <a:prstGeom prst="rect">
                  <a:avLst/>
                </a:prstGeom>
                <a:blipFill rotWithShape="1">
                  <a:blip r:embed="rId4" cstate="print"/>
                  <a:stretch>
                    <a:fillRect b="-131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7" name="TextBox 36"/>
                <p:cNvSpPr txBox="1"/>
                <p:nvPr/>
              </p:nvSpPr>
              <p:spPr>
                <a:xfrm>
                  <a:off x="5410200" y="3288268"/>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a:rPr>
                            </m:ctrlPr>
                          </m:sSubPr>
                          <m:e>
                            <m:r>
                              <a:rPr kumimoji="0" lang="en-US" sz="1800" b="0" i="1" u="none" strike="noStrike" kern="0" cap="none" spc="0" normalizeH="0" baseline="0" noProof="0" smtClean="0">
                                <a:ln>
                                  <a:noFill/>
                                </a:ln>
                                <a:solidFill>
                                  <a:sysClr val="windowText" lastClr="000000"/>
                                </a:solidFill>
                                <a:effectLst/>
                                <a:uLnTx/>
                                <a:uFillTx/>
                                <a:latin typeface="Cambria Math"/>
                              </a:rPr>
                              <m:t>𝐸</m:t>
                            </m:r>
                          </m:e>
                          <m:sub>
                            <m:r>
                              <a:rPr kumimoji="0" lang="en-US" sz="1800" b="0" i="1" u="none" strike="noStrike" kern="0" cap="none" spc="0" normalizeH="0" baseline="0" noProof="0" smtClean="0">
                                <a:ln>
                                  <a:noFill/>
                                </a:ln>
                                <a:solidFill>
                                  <a:sysClr val="windowText" lastClr="000000"/>
                                </a:solidFill>
                                <a:effectLst/>
                                <a:uLnTx/>
                                <a:uFillTx/>
                                <a:latin typeface="Cambria Math"/>
                              </a:rPr>
                              <m:t>𝑈</m:t>
                            </m:r>
                          </m:sub>
                        </m:sSub>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6" name="TextBox 30"/>
                <p:cNvSpPr txBox="1">
                  <a:spLocks noRot="1" noChangeAspect="1" noMove="1" noResize="1" noEditPoints="1" noAdjustHandles="1" noChangeArrowheads="1" noChangeShapeType="1" noTextEdit="1"/>
                </p:cNvSpPr>
                <p:nvPr/>
              </p:nvSpPr>
              <p:spPr>
                <a:xfrm>
                  <a:off x="5410200" y="3288268"/>
                  <a:ext cx="609600" cy="369332"/>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38" name="Straight Arrow Connector 37"/>
            <p:cNvCxnSpPr/>
            <p:nvPr/>
          </p:nvCxnSpPr>
          <p:spPr>
            <a:xfrm flipV="1">
              <a:off x="6477000" y="3036332"/>
              <a:ext cx="609600" cy="914400"/>
            </a:xfrm>
            <a:prstGeom prst="straightConnector1">
              <a:avLst/>
            </a:prstGeom>
            <a:noFill/>
            <a:ln w="28575" cap="flat" cmpd="sng" algn="ctr">
              <a:solidFill>
                <a:srgbClr val="6076B4">
                  <a:shade val="95000"/>
                  <a:satMod val="105000"/>
                </a:srgbClr>
              </a:solidFill>
              <a:prstDash val="solid"/>
              <a:tailEnd type="arrow"/>
            </a:ln>
            <a:effectLst/>
          </p:spPr>
        </p:cxnSp>
        <mc:AlternateContent xmlns:mc="http://schemas.openxmlformats.org/markup-compatibility/2006">
          <mc:Choice xmlns:a14="http://schemas.microsoft.com/office/drawing/2010/main" xmlns="" Requires="a14">
            <p:sp>
              <p:nvSpPr>
                <p:cNvPr id="39" name="TextBox 38"/>
                <p:cNvSpPr txBox="1"/>
                <p:nvPr/>
              </p:nvSpPr>
              <p:spPr>
                <a:xfrm>
                  <a:off x="6781800" y="3288268"/>
                  <a:ext cx="609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ysClr val="windowText" lastClr="000000"/>
                                </a:solidFill>
                                <a:effectLst/>
                                <a:uLnTx/>
                                <a:uFillTx/>
                                <a:latin typeface="Cambria Math"/>
                              </a:rPr>
                            </m:ctrlPr>
                          </m:sSubPr>
                          <m:e>
                            <m:r>
                              <a:rPr kumimoji="0" lang="en-US" sz="1800" b="0" i="1" u="none" strike="noStrike" kern="0" cap="none" spc="0" normalizeH="0" baseline="0" noProof="0" smtClean="0">
                                <a:ln>
                                  <a:noFill/>
                                </a:ln>
                                <a:solidFill>
                                  <a:sysClr val="windowText" lastClr="000000"/>
                                </a:solidFill>
                                <a:effectLst/>
                                <a:uLnTx/>
                                <a:uFillTx/>
                                <a:latin typeface="Cambria Math"/>
                              </a:rPr>
                              <m:t>𝐸</m:t>
                            </m:r>
                          </m:e>
                          <m:sub>
                            <m:r>
                              <a:rPr kumimoji="0" lang="en-US" sz="1800" b="0" i="1" u="none" strike="noStrike" kern="0" cap="none" spc="0" normalizeH="0" baseline="0" noProof="0" smtClean="0">
                                <a:ln>
                                  <a:noFill/>
                                </a:ln>
                                <a:solidFill>
                                  <a:sysClr val="windowText" lastClr="000000"/>
                                </a:solidFill>
                                <a:effectLst/>
                                <a:uLnTx/>
                                <a:uFillTx/>
                                <a:latin typeface="Cambria Math"/>
                              </a:rPr>
                              <m:t>𝐷</m:t>
                            </m:r>
                          </m:sub>
                        </m:sSub>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6781800" y="3288268"/>
                  <a:ext cx="609600" cy="369332"/>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0" name="TextBox 39"/>
                <p:cNvSpPr txBox="1"/>
                <p:nvPr/>
              </p:nvSpPr>
              <p:spPr>
                <a:xfrm>
                  <a:off x="1752600" y="2350532"/>
                  <a:ext cx="65396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a:rPr>
                          <m:t>𝑣</m:t>
                        </m:r>
                        <m:r>
                          <a:rPr kumimoji="0" lang="en-US" sz="1800" b="0" i="1" u="none" strike="noStrike" kern="0" cap="none" spc="0" normalizeH="0" baseline="0" noProof="0" smtClean="0">
                            <a:ln>
                              <a:noFill/>
                            </a:ln>
                            <a:solidFill>
                              <a:sysClr val="windowText" lastClr="000000"/>
                            </a:solidFill>
                            <a:effectLst/>
                            <a:uLnTx/>
                            <a:uFillTx/>
                            <a:latin typeface="Cambria Math"/>
                          </a:rPr>
                          <m:t>(</m:t>
                        </m:r>
                        <m:r>
                          <a:rPr kumimoji="0" lang="en-US" sz="1800" b="0" i="1" u="none" strike="noStrike" kern="0" cap="none" spc="0" normalizeH="0" baseline="0" noProof="0" smtClean="0">
                            <a:ln>
                              <a:noFill/>
                            </a:ln>
                            <a:solidFill>
                              <a:sysClr val="windowText" lastClr="000000"/>
                            </a:solidFill>
                            <a:effectLst/>
                            <a:uLnTx/>
                            <a:uFillTx/>
                            <a:latin typeface="Cambria Math"/>
                          </a:rPr>
                          <m:t>𝑖</m:t>
                        </m:r>
                        <m:r>
                          <a:rPr kumimoji="0" lang="en-US" sz="1800" b="0" i="1" u="none" strike="noStrike" kern="0" cap="none" spc="0" normalizeH="0" baseline="0" noProof="0" smtClean="0">
                            <a:ln>
                              <a:noFill/>
                            </a:ln>
                            <a:solidFill>
                              <a:sysClr val="windowText" lastClr="000000"/>
                            </a:solidFill>
                            <a:effectLst/>
                            <a:uLnTx/>
                            <a:uFillTx/>
                            <a:latin typeface="Cambria Math"/>
                          </a:rPr>
                          <m:t>)</m:t>
                        </m:r>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7" name="TextBox 37"/>
                <p:cNvSpPr txBox="1">
                  <a:spLocks noRot="1" noChangeAspect="1" noMove="1" noResize="1" noEditPoints="1" noAdjustHandles="1" noChangeArrowheads="1" noChangeShapeType="1" noTextEdit="1"/>
                </p:cNvSpPr>
                <p:nvPr/>
              </p:nvSpPr>
              <p:spPr>
                <a:xfrm>
                  <a:off x="1752600" y="2350532"/>
                  <a:ext cx="653962" cy="369332"/>
                </a:xfrm>
                <a:prstGeom prst="rect">
                  <a:avLst/>
                </a:prstGeom>
                <a:blipFill rotWithShape="1">
                  <a:blip r:embed="rId7" cstate="print"/>
                  <a:stretch>
                    <a:fillRect b="-15000"/>
                  </a:stretch>
                </a:blipFill>
              </p:spPr>
              <p:txBody>
                <a:bodyPr/>
                <a:lstStyle/>
                <a:p>
                  <a:r>
                    <a:rPr lang="en-US">
                      <a:noFill/>
                    </a:rPr>
                    <a:t> </a:t>
                  </a:r>
                </a:p>
              </p:txBody>
            </p:sp>
          </mc:Fallback>
        </mc:AlternateContent>
        <p:cxnSp>
          <p:nvCxnSpPr>
            <p:cNvPr id="41" name="Straight Arrow Connector 40"/>
            <p:cNvCxnSpPr/>
            <p:nvPr/>
          </p:nvCxnSpPr>
          <p:spPr>
            <a:xfrm>
              <a:off x="1524000" y="3558064"/>
              <a:ext cx="0" cy="468868"/>
            </a:xfrm>
            <a:prstGeom prst="straightConnector1">
              <a:avLst/>
            </a:prstGeom>
            <a:noFill/>
            <a:ln w="12700" cap="flat" cmpd="sng" algn="ctr">
              <a:solidFill>
                <a:sysClr val="windowText" lastClr="000000"/>
              </a:solidFill>
              <a:prstDash val="solid"/>
              <a:tailEnd type="arrow"/>
            </a:ln>
            <a:effectLst/>
          </p:spPr>
        </p:cxnSp>
        <p:cxnSp>
          <p:nvCxnSpPr>
            <p:cNvPr id="42" name="Straight Arrow Connector 41"/>
            <p:cNvCxnSpPr/>
            <p:nvPr/>
          </p:nvCxnSpPr>
          <p:spPr>
            <a:xfrm flipV="1">
              <a:off x="1524000" y="2807732"/>
              <a:ext cx="0" cy="392668"/>
            </a:xfrm>
            <a:prstGeom prst="straightConnector1">
              <a:avLst/>
            </a:prstGeom>
            <a:noFill/>
            <a:ln w="12700" cap="flat" cmpd="sng" algn="ctr">
              <a:solidFill>
                <a:sysClr val="windowText" lastClr="000000"/>
              </a:solidFill>
              <a:prstDash val="solid"/>
              <a:tailEnd type="arrow"/>
            </a:ln>
            <a:effectLst/>
          </p:spPr>
        </p:cxnSp>
        <mc:AlternateContent xmlns:mc="http://schemas.openxmlformats.org/markup-compatibility/2006">
          <mc:Choice xmlns:a14="http://schemas.microsoft.com/office/drawing/2010/main" xmlns="" Requires="a14">
            <p:sp>
              <p:nvSpPr>
                <p:cNvPr id="43" name="TextBox 42"/>
                <p:cNvSpPr txBox="1"/>
                <p:nvPr/>
              </p:nvSpPr>
              <p:spPr>
                <a:xfrm>
                  <a:off x="1256182" y="3188732"/>
                  <a:ext cx="50283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ysClr val="windowText" lastClr="000000"/>
                            </a:solidFill>
                            <a:effectLst/>
                            <a:uLnTx/>
                            <a:uFillTx/>
                            <a:latin typeface="Cambria Math"/>
                            <a:ea typeface="Cambria Math"/>
                          </a:rPr>
                          <m:t>∆</m:t>
                        </m:r>
                        <m:r>
                          <a:rPr kumimoji="0" lang="en-US" sz="1800" b="0" i="1" u="none" strike="noStrike" kern="0" cap="none" spc="0" normalizeH="0" baseline="0" noProof="0" smtClean="0">
                            <a:ln>
                              <a:noFill/>
                            </a:ln>
                            <a:solidFill>
                              <a:sysClr val="windowText" lastClr="000000"/>
                            </a:solidFill>
                            <a:effectLst/>
                            <a:uLnTx/>
                            <a:uFillTx/>
                            <a:latin typeface="Cambria Math"/>
                            <a:ea typeface="Cambria Math"/>
                          </a:rPr>
                          <m:t>𝑧</m:t>
                        </m:r>
                      </m:oMath>
                    </m:oMathPara>
                  </a14:m>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mc:Choice>
          <mc:Fallback>
            <p:sp>
              <p:nvSpPr>
                <p:cNvPr id="49" name="TextBox 48"/>
                <p:cNvSpPr txBox="1">
                  <a:spLocks noRot="1" noChangeAspect="1" noMove="1" noResize="1" noEditPoints="1" noAdjustHandles="1" noChangeArrowheads="1" noChangeShapeType="1" noTextEdit="1"/>
                </p:cNvSpPr>
                <p:nvPr/>
              </p:nvSpPr>
              <p:spPr>
                <a:xfrm>
                  <a:off x="1256182" y="3188732"/>
                  <a:ext cx="502830" cy="369332"/>
                </a:xfrm>
                <a:prstGeom prst="rect">
                  <a:avLst/>
                </a:prstGeom>
                <a:blipFill rotWithShape="1">
                  <a:blip r:embed="rId8" cstate="print"/>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xmlns="" Requires="a14">
          <p:sp>
            <p:nvSpPr>
              <p:cNvPr id="47" name="TextBox 46"/>
              <p:cNvSpPr txBox="1"/>
              <p:nvPr/>
            </p:nvSpPr>
            <p:spPr>
              <a:xfrm>
                <a:off x="1295400" y="4572000"/>
                <a:ext cx="6934200" cy="1323439"/>
              </a:xfrm>
              <a:prstGeom prst="rect">
                <a:avLst/>
              </a:prstGeom>
              <a:noFill/>
            </p:spPr>
            <p:txBody>
              <a:bodyPr wrap="square" rtlCol="0">
                <a:spAutoFit/>
              </a:bodyPr>
              <a:lstStyle/>
              <a:p>
                <a14:m>
                  <m:oMath xmlns:m="http://schemas.openxmlformats.org/officeDocument/2006/math">
                    <m:sSub>
                      <m:sSubPr>
                        <m:ctrlPr>
                          <a:rPr lang="en-US" i="1" smtClean="0">
                            <a:solidFill>
                              <a:srgbClr val="02001A"/>
                            </a:solidFill>
                            <a:latin typeface="Cambria Math"/>
                          </a:rPr>
                        </m:ctrlPr>
                      </m:sSubPr>
                      <m:e>
                        <m:r>
                          <a:rPr lang="en-US" i="1">
                            <a:solidFill>
                              <a:srgbClr val="02001A"/>
                            </a:solidFill>
                            <a:latin typeface="Cambria Math"/>
                          </a:rPr>
                          <m:t>𝑟</m:t>
                        </m:r>
                      </m:e>
                      <m:sub>
                        <m:r>
                          <a:rPr lang="en-US" i="1">
                            <a:solidFill>
                              <a:srgbClr val="02001A"/>
                            </a:solidFill>
                            <a:latin typeface="Cambria Math"/>
                          </a:rPr>
                          <m:t>𝑑</m:t>
                        </m:r>
                      </m:sub>
                    </m:sSub>
                  </m:oMath>
                </a14:m>
                <a:r>
                  <a:rPr lang="en-US" dirty="0" smtClean="0">
                    <a:solidFill>
                      <a:srgbClr val="02001A"/>
                    </a:solidFill>
                    <a:latin typeface="Arial" pitchFamily="34" charset="0"/>
                    <a:cs typeface="Arial" pitchFamily="34" charset="0"/>
                  </a:rPr>
                  <a:t>  -- reflection coefficient for incident </a:t>
                </a:r>
                <a:r>
                  <a:rPr lang="en-US" dirty="0" err="1" smtClean="0">
                    <a:solidFill>
                      <a:srgbClr val="02001A"/>
                    </a:solidFill>
                    <a:latin typeface="Arial" pitchFamily="34" charset="0"/>
                    <a:cs typeface="Arial" pitchFamily="34" charset="0"/>
                  </a:rPr>
                  <a:t>downgoing</a:t>
                </a:r>
                <a:r>
                  <a:rPr lang="en-US" dirty="0" smtClean="0">
                    <a:solidFill>
                      <a:srgbClr val="02001A"/>
                    </a:solidFill>
                    <a:latin typeface="Arial" pitchFamily="34" charset="0"/>
                    <a:cs typeface="Arial" pitchFamily="34" charset="0"/>
                  </a:rPr>
                  <a:t> waves</a:t>
                </a:r>
              </a:p>
              <a:p>
                <a14:m>
                  <m:oMath xmlns:m="http://schemas.openxmlformats.org/officeDocument/2006/math">
                    <m:sSub>
                      <m:sSubPr>
                        <m:ctrlPr>
                          <a:rPr lang="en-US" i="1">
                            <a:solidFill>
                              <a:srgbClr val="02001A"/>
                            </a:solidFill>
                            <a:latin typeface="Cambria Math"/>
                          </a:rPr>
                        </m:ctrlPr>
                      </m:sSubPr>
                      <m:e>
                        <m:r>
                          <a:rPr lang="en-US" i="1">
                            <a:solidFill>
                              <a:srgbClr val="02001A"/>
                            </a:solidFill>
                            <a:latin typeface="Cambria Math"/>
                          </a:rPr>
                          <m:t>𝑟</m:t>
                        </m:r>
                      </m:e>
                      <m:sub>
                        <m:r>
                          <a:rPr lang="en-US" b="0" i="1" smtClean="0">
                            <a:solidFill>
                              <a:srgbClr val="02001A"/>
                            </a:solidFill>
                            <a:latin typeface="Cambria Math"/>
                          </a:rPr>
                          <m:t>𝑢</m:t>
                        </m:r>
                      </m:sub>
                    </m:sSub>
                  </m:oMath>
                </a14:m>
                <a:r>
                  <a:rPr lang="en-US" dirty="0" smtClean="0">
                    <a:solidFill>
                      <a:srgbClr val="02001A"/>
                    </a:solidFill>
                    <a:latin typeface="Arial" pitchFamily="34" charset="0"/>
                    <a:cs typeface="Arial" pitchFamily="34" charset="0"/>
                  </a:rPr>
                  <a:t>  -- reflection coefficient for incident </a:t>
                </a:r>
                <a:r>
                  <a:rPr lang="en-US" dirty="0" err="1" smtClean="0">
                    <a:solidFill>
                      <a:srgbClr val="02001A"/>
                    </a:solidFill>
                    <a:latin typeface="Arial" pitchFamily="34" charset="0"/>
                    <a:cs typeface="Arial" pitchFamily="34" charset="0"/>
                  </a:rPr>
                  <a:t>upgoing</a:t>
                </a:r>
                <a:r>
                  <a:rPr lang="en-US" dirty="0" smtClean="0">
                    <a:solidFill>
                      <a:srgbClr val="02001A"/>
                    </a:solidFill>
                    <a:latin typeface="Arial" pitchFamily="34" charset="0"/>
                    <a:cs typeface="Arial" pitchFamily="34" charset="0"/>
                  </a:rPr>
                  <a:t> waves</a:t>
                </a:r>
              </a:p>
              <a:p>
                <a14:m>
                  <m:oMath xmlns:m="http://schemas.openxmlformats.org/officeDocument/2006/math">
                    <m:sSub>
                      <m:sSubPr>
                        <m:ctrlPr>
                          <a:rPr lang="en-US" i="1">
                            <a:solidFill>
                              <a:srgbClr val="02001A"/>
                            </a:solidFill>
                            <a:latin typeface="Cambria Math"/>
                          </a:rPr>
                        </m:ctrlPr>
                      </m:sSubPr>
                      <m:e>
                        <m:r>
                          <a:rPr lang="en-US" i="1">
                            <a:solidFill>
                              <a:srgbClr val="02001A"/>
                            </a:solidFill>
                            <a:latin typeface="Cambria Math"/>
                          </a:rPr>
                          <m:t>𝐸</m:t>
                        </m:r>
                      </m:e>
                      <m:sub>
                        <m:r>
                          <a:rPr lang="en-US" b="0" i="1" smtClean="0">
                            <a:solidFill>
                              <a:srgbClr val="02001A"/>
                            </a:solidFill>
                            <a:latin typeface="Cambria Math"/>
                          </a:rPr>
                          <m:t>𝐷</m:t>
                        </m:r>
                        <m:r>
                          <a:rPr lang="en-US" b="0" i="1" smtClean="0">
                            <a:solidFill>
                              <a:srgbClr val="02001A"/>
                            </a:solidFill>
                            <a:latin typeface="Cambria Math"/>
                          </a:rPr>
                          <m:t> </m:t>
                        </m:r>
                      </m:sub>
                    </m:sSub>
                  </m:oMath>
                </a14:m>
                <a:r>
                  <a:rPr lang="en-US" dirty="0" smtClean="0">
                    <a:solidFill>
                      <a:srgbClr val="02001A"/>
                    </a:solidFill>
                    <a:latin typeface="Arial" pitchFamily="34" charset="0"/>
                    <a:cs typeface="Arial" pitchFamily="34" charset="0"/>
                  </a:rPr>
                  <a:t>-- phase change for </a:t>
                </a:r>
                <a:r>
                  <a:rPr lang="en-US" dirty="0" err="1" smtClean="0">
                    <a:solidFill>
                      <a:srgbClr val="02001A"/>
                    </a:solidFill>
                    <a:latin typeface="Arial" pitchFamily="34" charset="0"/>
                    <a:cs typeface="Arial" pitchFamily="34" charset="0"/>
                  </a:rPr>
                  <a:t>downgoing</a:t>
                </a:r>
                <a:r>
                  <a:rPr lang="en-US" dirty="0" smtClean="0">
                    <a:solidFill>
                      <a:srgbClr val="02001A"/>
                    </a:solidFill>
                    <a:latin typeface="Arial" pitchFamily="34" charset="0"/>
                    <a:cs typeface="Arial" pitchFamily="34" charset="0"/>
                  </a:rPr>
                  <a:t> waves</a:t>
                </a:r>
              </a:p>
              <a:p>
                <a14:m>
                  <m:oMath xmlns:m="http://schemas.openxmlformats.org/officeDocument/2006/math">
                    <m:sSub>
                      <m:sSubPr>
                        <m:ctrlPr>
                          <a:rPr lang="en-US" i="1">
                            <a:solidFill>
                              <a:srgbClr val="02001A"/>
                            </a:solidFill>
                            <a:latin typeface="Cambria Math"/>
                          </a:rPr>
                        </m:ctrlPr>
                      </m:sSubPr>
                      <m:e>
                        <m:r>
                          <a:rPr lang="en-US" i="1">
                            <a:solidFill>
                              <a:srgbClr val="02001A"/>
                            </a:solidFill>
                            <a:latin typeface="Cambria Math"/>
                          </a:rPr>
                          <m:t>𝐸</m:t>
                        </m:r>
                      </m:e>
                      <m:sub>
                        <m:r>
                          <a:rPr lang="en-US" b="0" i="1" smtClean="0">
                            <a:solidFill>
                              <a:srgbClr val="02001A"/>
                            </a:solidFill>
                            <a:latin typeface="Cambria Math"/>
                          </a:rPr>
                          <m:t>𝑈</m:t>
                        </m:r>
                      </m:sub>
                    </m:sSub>
                  </m:oMath>
                </a14:m>
                <a:r>
                  <a:rPr lang="en-US" dirty="0" smtClean="0">
                    <a:solidFill>
                      <a:srgbClr val="02001A"/>
                    </a:solidFill>
                    <a:latin typeface="Arial" pitchFamily="34" charset="0"/>
                    <a:cs typeface="Arial" pitchFamily="34" charset="0"/>
                  </a:rPr>
                  <a:t> -- phase change for </a:t>
                </a:r>
                <a:r>
                  <a:rPr lang="en-US" dirty="0" err="1" smtClean="0">
                    <a:solidFill>
                      <a:srgbClr val="02001A"/>
                    </a:solidFill>
                    <a:latin typeface="Arial" pitchFamily="34" charset="0"/>
                    <a:cs typeface="Arial" pitchFamily="34" charset="0"/>
                  </a:rPr>
                  <a:t>upgoing</a:t>
                </a:r>
                <a:r>
                  <a:rPr lang="en-US" dirty="0" smtClean="0">
                    <a:solidFill>
                      <a:srgbClr val="02001A"/>
                    </a:solidFill>
                    <a:latin typeface="Arial" pitchFamily="34" charset="0"/>
                    <a:cs typeface="Arial" pitchFamily="34" charset="0"/>
                  </a:rPr>
                  <a:t> waves</a:t>
                </a:r>
                <a:endParaRPr lang="en-US" dirty="0">
                  <a:solidFill>
                    <a:srgbClr val="02001A"/>
                  </a:solidFill>
                  <a:latin typeface="Arial" pitchFamily="34" charset="0"/>
                  <a:cs typeface="Arial" pitchFamily="34" charset="0"/>
                </a:endParaRPr>
              </a:p>
            </p:txBody>
          </p:sp>
        </mc:Choice>
        <mc:Fallback>
          <p:sp>
            <p:nvSpPr>
              <p:cNvPr id="47" name="TextBox 46"/>
              <p:cNvSpPr txBox="1">
                <a:spLocks noRot="1" noChangeAspect="1" noMove="1" noResize="1" noEditPoints="1" noAdjustHandles="1" noChangeArrowheads="1" noChangeShapeType="1" noTextEdit="1"/>
              </p:cNvSpPr>
              <p:nvPr/>
            </p:nvSpPr>
            <p:spPr>
              <a:xfrm>
                <a:off x="1295400" y="4572000"/>
                <a:ext cx="6934200" cy="1323439"/>
              </a:xfrm>
              <a:prstGeom prst="rect">
                <a:avLst/>
              </a:prstGeom>
              <a:blipFill rotWithShape="1">
                <a:blip r:embed="rId9" cstate="print"/>
                <a:stretch>
                  <a:fillRect t="-1843" b="-7834"/>
                </a:stretch>
              </a:blipFill>
            </p:spPr>
            <p:txBody>
              <a:bodyPr/>
              <a:lstStyle/>
              <a:p>
                <a:r>
                  <a:rPr lang="en-US">
                    <a:noFill/>
                  </a:rPr>
                  <a:t> </a:t>
                </a:r>
              </a:p>
            </p:txBody>
          </p:sp>
        </mc:Fallback>
      </mc:AlternateContent>
      <p:cxnSp>
        <p:nvCxnSpPr>
          <p:cNvPr id="28" name="Straight Connector 2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Slide Number Placeholder 36"/>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xmlns="" val="250713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1772868"/>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t>Model</a:t>
                      </a:r>
                      <a:r>
                        <a:rPr lang="en-US" b="1" baseline="0" dirty="0" smtClean="0"/>
                        <a:t> type dependency for ISS depth imaging and parameter estimation </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cs typeface="Tahoma" pitchFamily="34" charset="0"/>
                        </a:rPr>
                        <a:t>The impact of matching and</a:t>
                      </a:r>
                      <a:r>
                        <a:rPr lang="en-US" altLang="zh-CN" sz="2000" b="0" baseline="0" dirty="0" smtClean="0">
                          <a:cs typeface="Tahoma" pitchFamily="34" charset="0"/>
                        </a:rPr>
                        <a:t> </a:t>
                      </a:r>
                      <a:r>
                        <a:rPr lang="en-US" altLang="zh-CN" sz="2000" b="0" dirty="0" smtClean="0">
                          <a:cs typeface="Tahoma" pitchFamily="34" charset="0"/>
                        </a:rPr>
                        <a:t>mismatching</a:t>
                      </a:r>
                      <a:r>
                        <a:rPr lang="en-US" altLang="zh-CN" sz="2000" b="0" baseline="0" dirty="0" smtClean="0">
                          <a:cs typeface="Tahoma" pitchFamily="34" charset="0"/>
                        </a:rPr>
                        <a:t> </a:t>
                      </a:r>
                      <a:r>
                        <a:rPr lang="en-US" altLang="zh-CN" sz="2000" b="0" dirty="0" smtClean="0">
                          <a:cs typeface="Tahoma" pitchFamily="34" charset="0"/>
                        </a:rPr>
                        <a:t>between the earth</a:t>
                      </a:r>
                      <a:r>
                        <a:rPr lang="en-US" altLang="zh-CN" sz="2000" b="0" baseline="0" dirty="0" smtClean="0">
                          <a:cs typeface="Tahoma" pitchFamily="34" charset="0"/>
                        </a:rPr>
                        <a:t> </a:t>
                      </a:r>
                      <a:r>
                        <a:rPr lang="en-US" altLang="zh-CN" sz="2000" b="0" dirty="0" smtClean="0">
                          <a:cs typeface="Tahoma" pitchFamily="34" charset="0"/>
                        </a:rPr>
                        <a:t>model type and the</a:t>
                      </a:r>
                      <a:r>
                        <a:rPr lang="en-US" altLang="zh-CN" sz="2000" b="0" baseline="0" dirty="0" smtClean="0">
                          <a:cs typeface="Tahoma" pitchFamily="34" charset="0"/>
                        </a:rPr>
                        <a:t> </a:t>
                      </a:r>
                      <a:r>
                        <a:rPr lang="en-US" altLang="zh-CN" sz="2000" b="0" dirty="0" smtClean="0">
                          <a:cs typeface="Tahoma" pitchFamily="34" charset="0"/>
                        </a:rPr>
                        <a:t>processing</a:t>
                      </a:r>
                      <a:r>
                        <a:rPr lang="en-US" altLang="zh-CN" sz="2000" b="0" baseline="0" dirty="0" smtClean="0">
                          <a:cs typeface="Tahoma" pitchFamily="34" charset="0"/>
                        </a:rPr>
                        <a:t> </a:t>
                      </a:r>
                      <a:r>
                        <a:rPr lang="en-US" altLang="zh-CN" sz="2000" b="0" dirty="0" smtClean="0">
                          <a:cs typeface="Tahoma" pitchFamily="34" charset="0"/>
                        </a:rPr>
                        <a:t>model type</a:t>
                      </a:r>
                      <a:r>
                        <a:rPr lang="en-US" altLang="zh-CN" sz="2000" b="0" baseline="0" dirty="0" smtClean="0">
                          <a:cs typeface="Tahoma" pitchFamily="34" charset="0"/>
                        </a:rPr>
                        <a:t> </a:t>
                      </a:r>
                      <a:r>
                        <a:rPr lang="en-US" altLang="zh-CN" sz="2000" b="0" dirty="0" smtClean="0">
                          <a:cs typeface="Tahoma" pitchFamily="34" charset="0"/>
                        </a:rPr>
                        <a:t>for ISS imaging and parameter</a:t>
                      </a:r>
                      <a:r>
                        <a:rPr lang="en-US" altLang="zh-CN" sz="2000" b="0" baseline="0" dirty="0" smtClean="0">
                          <a:cs typeface="Tahoma" pitchFamily="34" charset="0"/>
                        </a:rPr>
                        <a:t> </a:t>
                      </a:r>
                      <a:r>
                        <a:rPr lang="en-US" altLang="zh-CN" sz="2000" b="0" dirty="0" smtClean="0">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tx1"/>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924800" cy="609600"/>
          </a:xfrm>
        </p:spPr>
        <p:txBody>
          <a:bodyPr/>
          <a:lstStyle/>
          <a:p>
            <a:pPr>
              <a:buNone/>
            </a:pPr>
            <a:r>
              <a:rPr lang="en-US" sz="2000" dirty="0" smtClean="0"/>
              <a:t>Reflection coefficients due to velocity contrasts</a:t>
            </a:r>
            <a:endParaRPr lang="en-US" sz="2000" dirty="0"/>
          </a:p>
        </p:txBody>
      </p:sp>
      <p:sp>
        <p:nvSpPr>
          <p:cNvPr id="4" name="Title 1"/>
          <p:cNvSpPr>
            <a:spLocks noGrp="1"/>
          </p:cNvSpPr>
          <p:nvPr>
            <p:ph type="title"/>
          </p:nvPr>
        </p:nvSpPr>
        <p:spPr>
          <a:xfrm>
            <a:off x="457200" y="73152"/>
            <a:ext cx="8229600" cy="1143000"/>
          </a:xfrm>
        </p:spPr>
        <p:txBody>
          <a:bodyPr anchor="ctr">
            <a:normAutofit/>
          </a:bodyPr>
          <a:lstStyle/>
          <a:p>
            <a:pPr algn="l">
              <a:defRPr/>
            </a:pPr>
            <a:r>
              <a:rPr lang="en-US" sz="3600" dirty="0" smtClean="0">
                <a:solidFill>
                  <a:srgbClr val="C00000"/>
                </a:solidFill>
              </a:rPr>
              <a:t>Reflectivity method</a:t>
            </a:r>
            <a:endParaRPr lang="en-US" sz="3600" dirty="0">
              <a:solidFill>
                <a:srgbClr val="C00000"/>
              </a:solidFill>
            </a:endParaRPr>
          </a:p>
        </p:txBody>
      </p:sp>
      <p:graphicFrame>
        <p:nvGraphicFramePr>
          <p:cNvPr id="5" name="Object 4"/>
          <p:cNvGraphicFramePr>
            <a:graphicFrameLocks noChangeAspect="1"/>
          </p:cNvGraphicFramePr>
          <p:nvPr/>
        </p:nvGraphicFramePr>
        <p:xfrm>
          <a:off x="2895600" y="1981199"/>
          <a:ext cx="2133600" cy="1480457"/>
        </p:xfrm>
        <a:graphic>
          <a:graphicData uri="http://schemas.openxmlformats.org/presentationml/2006/ole">
            <p:oleObj spid="_x0000_s1026" name="Equation" r:id="rId3" imgW="1244520" imgH="863280" progId="Equation.DSMT4">
              <p:embed/>
            </p:oleObj>
          </a:graphicData>
        </a:graphic>
      </p:graphicFrame>
      <p:sp>
        <p:nvSpPr>
          <p:cNvPr id="6" name="Content Placeholder 2"/>
          <p:cNvSpPr txBox="1">
            <a:spLocks/>
          </p:cNvSpPr>
          <p:nvPr/>
        </p:nvSpPr>
        <p:spPr bwMode="auto">
          <a:xfrm>
            <a:off x="762000" y="3733800"/>
            <a:ext cx="7924800" cy="609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45000"/>
              </a:spcBef>
              <a:spcAft>
                <a:spcPct val="0"/>
              </a:spcAft>
              <a:buClr>
                <a:srgbClr val="800000"/>
              </a:buClr>
              <a:buSzPct val="120000"/>
              <a:buFont typeface="Times" pitchFamily="18" charset="0"/>
              <a:buNone/>
              <a:tabLst/>
              <a:defRPr/>
            </a:pPr>
            <a:r>
              <a:rPr kumimoji="1" lang="en-US" sz="2000" b="0" i="0" u="none" strike="noStrike" kern="0" cap="none" spc="0" normalizeH="0" baseline="0" noProof="0" dirty="0" smtClean="0">
                <a:ln>
                  <a:noFill/>
                </a:ln>
                <a:solidFill>
                  <a:srgbClr val="000000"/>
                </a:solidFill>
                <a:effectLst/>
                <a:uLnTx/>
                <a:uFillTx/>
                <a:latin typeface="+mn-lt"/>
                <a:ea typeface="+mn-ea"/>
                <a:cs typeface="+mn-cs"/>
              </a:rPr>
              <a:t>Phase increments for waves traveling within a uniform</a:t>
            </a:r>
            <a:r>
              <a:rPr kumimoji="1" lang="en-US" sz="2000" b="0" i="0" u="none" strike="noStrike" kern="0" cap="none" spc="0" normalizeH="0" noProof="0" dirty="0" smtClean="0">
                <a:ln>
                  <a:noFill/>
                </a:ln>
                <a:solidFill>
                  <a:srgbClr val="000000"/>
                </a:solidFill>
                <a:effectLst/>
                <a:uLnTx/>
                <a:uFillTx/>
                <a:latin typeface="+mn-lt"/>
                <a:ea typeface="+mn-ea"/>
                <a:cs typeface="+mn-cs"/>
              </a:rPr>
              <a:t> layer</a:t>
            </a:r>
            <a:r>
              <a:rPr kumimoji="1" lang="en-US" sz="2000" b="0" i="0" u="none" strike="noStrike" kern="0" cap="none" spc="0" normalizeH="0" baseline="0" noProof="0" dirty="0" smtClean="0">
                <a:ln>
                  <a:noFill/>
                </a:ln>
                <a:solidFill>
                  <a:srgbClr val="000000"/>
                </a:solidFill>
                <a:effectLst/>
                <a:uLnTx/>
                <a:uFillTx/>
                <a:latin typeface="+mn-lt"/>
                <a:ea typeface="+mn-ea"/>
                <a:cs typeface="+mn-cs"/>
              </a:rPr>
              <a:t> </a:t>
            </a:r>
            <a:endParaRPr kumimoji="1" lang="en-US" sz="2000" b="0" i="0" u="none" strike="noStrike" kern="0" cap="none" spc="0" normalizeH="0" baseline="0" noProof="0" dirty="0">
              <a:ln>
                <a:noFill/>
              </a:ln>
              <a:solidFill>
                <a:srgbClr val="000000"/>
              </a:solidFill>
              <a:effectLst/>
              <a:uLnTx/>
              <a:uFillTx/>
              <a:latin typeface="+mn-lt"/>
              <a:ea typeface="+mn-ea"/>
              <a:cs typeface="+mn-cs"/>
            </a:endParaRPr>
          </a:p>
        </p:txBody>
      </p:sp>
      <p:graphicFrame>
        <p:nvGraphicFramePr>
          <p:cNvPr id="68611" name="Object 3"/>
          <p:cNvGraphicFramePr>
            <a:graphicFrameLocks noChangeAspect="1"/>
          </p:cNvGraphicFramePr>
          <p:nvPr/>
        </p:nvGraphicFramePr>
        <p:xfrm>
          <a:off x="2971800" y="4446588"/>
          <a:ext cx="2199293" cy="430212"/>
        </p:xfrm>
        <a:graphic>
          <a:graphicData uri="http://schemas.openxmlformats.org/presentationml/2006/ole">
            <p:oleObj spid="_x0000_s1027" name="Equation" r:id="rId4" imgW="1231560" imgH="241200" progId="Equation.DSMT4">
              <p:embed/>
            </p:oleObj>
          </a:graphicData>
        </a:graphic>
      </p:graphicFrame>
      <p:sp>
        <p:nvSpPr>
          <p:cNvPr id="9" name="TextBox 8"/>
          <p:cNvSpPr txBox="1"/>
          <p:nvPr/>
        </p:nvSpPr>
        <p:spPr>
          <a:xfrm>
            <a:off x="914400" y="5486400"/>
            <a:ext cx="3048000" cy="369332"/>
          </a:xfrm>
          <a:prstGeom prst="rect">
            <a:avLst/>
          </a:prstGeom>
          <a:noFill/>
        </p:spPr>
        <p:txBody>
          <a:bodyPr wrap="square" rtlCol="0">
            <a:spAutoFit/>
          </a:bodyPr>
          <a:lstStyle/>
          <a:p>
            <a:pPr>
              <a:buNone/>
            </a:pPr>
            <a:r>
              <a:rPr lang="en-US" dirty="0" smtClean="0">
                <a:solidFill>
                  <a:srgbClr val="000000"/>
                </a:solidFill>
              </a:rPr>
              <a:t>(Kennett, 2003)</a:t>
            </a:r>
          </a:p>
        </p:txBody>
      </p:sp>
      <p:cxnSp>
        <p:nvCxnSpPr>
          <p:cNvPr id="10" name="Straight Connector 9"/>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609600" y="4038600"/>
            <a:ext cx="8001000" cy="1676400"/>
          </a:xfrm>
        </p:spPr>
        <p:txBody>
          <a:bodyPr>
            <a:normAutofit/>
          </a:bodyPr>
          <a:lstStyle/>
          <a:p>
            <a:pPr marL="0" indent="0" algn="justLow">
              <a:buNone/>
            </a:pPr>
            <a:endParaRPr lang="en-US" sz="2000" dirty="0" smtClean="0">
              <a:solidFill>
                <a:srgbClr val="02001A"/>
              </a:solidFill>
              <a:latin typeface="Arial" pitchFamily="34" charset="0"/>
              <a:cs typeface="Arial" pitchFamily="34" charset="0"/>
            </a:endParaRPr>
          </a:p>
          <a:p>
            <a:pPr algn="justLow"/>
            <a:r>
              <a:rPr lang="en-US" sz="2000" dirty="0" smtClean="0">
                <a:solidFill>
                  <a:srgbClr val="02001A"/>
                </a:solidFill>
                <a:latin typeface="Arial" pitchFamily="34" charset="0"/>
                <a:cs typeface="Arial" pitchFamily="34" charset="0"/>
              </a:rPr>
              <a:t>separating the roles of reflection coefficients and phase changes</a:t>
            </a:r>
          </a:p>
          <a:p>
            <a:pPr algn="justLow"/>
            <a:r>
              <a:rPr lang="en-US" sz="2000" dirty="0" smtClean="0">
                <a:solidFill>
                  <a:srgbClr val="02001A"/>
                </a:solidFill>
                <a:latin typeface="Arial" pitchFamily="34" charset="0"/>
                <a:cs typeface="Arial" pitchFamily="34" charset="0"/>
              </a:rPr>
              <a:t>setting a reflection coefficient to zero without changing the velocity function </a:t>
            </a:r>
          </a:p>
        </p:txBody>
      </p:sp>
      <p:cxnSp>
        <p:nvCxnSpPr>
          <p:cNvPr id="4" name="Straight Connector 3"/>
          <p:cNvCxnSpPr/>
          <p:nvPr/>
        </p:nvCxnSpPr>
        <p:spPr>
          <a:xfrm>
            <a:off x="1524000" y="2590800"/>
            <a:ext cx="6172200" cy="0"/>
          </a:xfrm>
          <a:prstGeom prst="line">
            <a:avLst/>
          </a:prstGeom>
          <a:noFill/>
          <a:ln w="28575" cap="flat" cmpd="sng" algn="ctr">
            <a:solidFill>
              <a:sysClr val="windowText" lastClr="000000"/>
            </a:solidFill>
            <a:prstDash val="solid"/>
          </a:ln>
          <a:effectLst/>
        </p:spPr>
      </p:cxnSp>
      <p:cxnSp>
        <p:nvCxnSpPr>
          <p:cNvPr id="5" name="Straight Connector 4"/>
          <p:cNvCxnSpPr/>
          <p:nvPr/>
        </p:nvCxnSpPr>
        <p:spPr>
          <a:xfrm>
            <a:off x="1524000" y="3810000"/>
            <a:ext cx="6172200" cy="0"/>
          </a:xfrm>
          <a:prstGeom prst="line">
            <a:avLst/>
          </a:prstGeom>
          <a:noFill/>
          <a:ln w="28575" cap="flat" cmpd="sng" algn="ctr">
            <a:solidFill>
              <a:sysClr val="windowText" lastClr="000000"/>
            </a:solidFill>
            <a:prstDash val="solid"/>
          </a:ln>
          <a:effectLst/>
        </p:spPr>
      </p:cxnSp>
      <p:grpSp>
        <p:nvGrpSpPr>
          <p:cNvPr id="3" name="Group 5"/>
          <p:cNvGrpSpPr/>
          <p:nvPr/>
        </p:nvGrpSpPr>
        <p:grpSpPr>
          <a:xfrm>
            <a:off x="3276600" y="1981200"/>
            <a:ext cx="914400" cy="609600"/>
            <a:chOff x="2743200" y="1981200"/>
            <a:chExt cx="914400" cy="609600"/>
          </a:xfrm>
        </p:grpSpPr>
        <p:cxnSp>
          <p:nvCxnSpPr>
            <p:cNvPr id="7" name="Straight Arrow Connector 6"/>
            <p:cNvCxnSpPr/>
            <p:nvPr/>
          </p:nvCxnSpPr>
          <p:spPr>
            <a:xfrm>
              <a:off x="2743200" y="1981200"/>
              <a:ext cx="381000" cy="609600"/>
            </a:xfrm>
            <a:prstGeom prst="straightConnector1">
              <a:avLst/>
            </a:prstGeom>
            <a:noFill/>
            <a:ln w="28575" cap="flat" cmpd="sng" algn="ctr">
              <a:solidFill>
                <a:srgbClr val="6076B4">
                  <a:shade val="95000"/>
                  <a:satMod val="105000"/>
                </a:srgbClr>
              </a:solidFill>
              <a:prstDash val="solid"/>
              <a:tailEnd type="arrow"/>
            </a:ln>
            <a:effectLst/>
          </p:spPr>
        </p:cxnSp>
        <p:cxnSp>
          <p:nvCxnSpPr>
            <p:cNvPr id="8" name="Straight Arrow Connector 7"/>
            <p:cNvCxnSpPr/>
            <p:nvPr/>
          </p:nvCxnSpPr>
          <p:spPr>
            <a:xfrm flipV="1">
              <a:off x="3124200" y="1981200"/>
              <a:ext cx="533400" cy="609600"/>
            </a:xfrm>
            <a:prstGeom prst="straightConnector1">
              <a:avLst/>
            </a:prstGeom>
            <a:noFill/>
            <a:ln w="28575" cap="flat" cmpd="sng" algn="ctr">
              <a:solidFill>
                <a:srgbClr val="6076B4">
                  <a:shade val="95000"/>
                  <a:satMod val="105000"/>
                </a:srgbClr>
              </a:solidFill>
              <a:prstDash val="solid"/>
              <a:tailEnd type="arrow"/>
            </a:ln>
            <a:effectLst/>
          </p:spPr>
        </p:cxnSp>
      </p:grpSp>
      <mc:AlternateContent xmlns:mc="http://schemas.openxmlformats.org/markup-compatibility/2006">
        <mc:Choice xmlns:a14="http://schemas.microsoft.com/office/drawing/2010/main" xmlns="" Requires="a14">
          <p:sp>
            <p:nvSpPr>
              <p:cNvPr id="9" name="TextBox 8"/>
              <p:cNvSpPr txBox="1"/>
              <p:nvPr/>
            </p:nvSpPr>
            <p:spPr>
              <a:xfrm>
                <a:off x="1752600" y="2971800"/>
                <a:ext cx="115268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2001A"/>
                          </a:solidFill>
                          <a:latin typeface="Cambria Math"/>
                        </a:rPr>
                        <m:t>𝑣</m:t>
                      </m:r>
                      <m:r>
                        <a:rPr lang="en-US" b="0" i="1" smtClean="0">
                          <a:solidFill>
                            <a:srgbClr val="02001A"/>
                          </a:solidFill>
                          <a:latin typeface="Cambria Math"/>
                        </a:rPr>
                        <m:t>(</m:t>
                      </m:r>
                      <m:r>
                        <a:rPr lang="en-US" b="0" i="1" smtClean="0">
                          <a:solidFill>
                            <a:srgbClr val="02001A"/>
                          </a:solidFill>
                          <a:latin typeface="Cambria Math"/>
                        </a:rPr>
                        <m:t>𝑖</m:t>
                      </m:r>
                      <m:r>
                        <a:rPr lang="en-US" b="0" i="1" smtClean="0">
                          <a:solidFill>
                            <a:srgbClr val="02001A"/>
                          </a:solidFill>
                          <a:latin typeface="Cambria Math"/>
                        </a:rPr>
                        <m:t>+1)</m:t>
                      </m:r>
                    </m:oMath>
                  </m:oMathPara>
                </a14:m>
                <a:endParaRPr lang="en-US" dirty="0">
                  <a:solidFill>
                    <a:srgbClr val="02001A"/>
                  </a:solidFill>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752600" y="2971800"/>
                <a:ext cx="1152688" cy="400110"/>
              </a:xfrm>
              <a:prstGeom prst="rect">
                <a:avLst/>
              </a:prstGeom>
              <a:blipFill rotWithShape="1">
                <a:blip r:embed="rId2" cstate="print"/>
                <a:stretch>
                  <a:fillRect b="-16923"/>
                </a:stretch>
              </a:blipFill>
            </p:spPr>
            <p:txBody>
              <a:bodyPr/>
              <a:lstStyle/>
              <a:p>
                <a:r>
                  <a:rPr lang="en-US">
                    <a:noFill/>
                  </a:rPr>
                  <a:t> </a:t>
                </a:r>
              </a:p>
            </p:txBody>
          </p:sp>
        </mc:Fallback>
      </mc:AlternateContent>
      <p:grpSp>
        <p:nvGrpSpPr>
          <p:cNvPr id="6" name="Group 9"/>
          <p:cNvGrpSpPr/>
          <p:nvPr/>
        </p:nvGrpSpPr>
        <p:grpSpPr>
          <a:xfrm>
            <a:off x="4876800" y="1905000"/>
            <a:ext cx="2286000" cy="1905000"/>
            <a:chOff x="4876800" y="1905000"/>
            <a:chExt cx="2286000" cy="1905000"/>
          </a:xfrm>
        </p:grpSpPr>
        <p:cxnSp>
          <p:nvCxnSpPr>
            <p:cNvPr id="11" name="Straight Arrow Connector 10"/>
            <p:cNvCxnSpPr/>
            <p:nvPr/>
          </p:nvCxnSpPr>
          <p:spPr>
            <a:xfrm>
              <a:off x="4876800" y="1905000"/>
              <a:ext cx="1066800" cy="1905000"/>
            </a:xfrm>
            <a:prstGeom prst="straightConnector1">
              <a:avLst/>
            </a:prstGeom>
            <a:noFill/>
            <a:ln w="28575" cap="flat" cmpd="sng" algn="ctr">
              <a:solidFill>
                <a:srgbClr val="6076B4">
                  <a:shade val="95000"/>
                  <a:satMod val="105000"/>
                </a:srgbClr>
              </a:solidFill>
              <a:prstDash val="solid"/>
              <a:tailEnd type="arrow"/>
            </a:ln>
            <a:effectLst/>
          </p:spPr>
        </p:cxnSp>
        <p:cxnSp>
          <p:nvCxnSpPr>
            <p:cNvPr id="12" name="Straight Arrow Connector 11"/>
            <p:cNvCxnSpPr/>
            <p:nvPr/>
          </p:nvCxnSpPr>
          <p:spPr>
            <a:xfrm flipV="1">
              <a:off x="5943600" y="1905000"/>
              <a:ext cx="1219200" cy="1885591"/>
            </a:xfrm>
            <a:prstGeom prst="straightConnector1">
              <a:avLst/>
            </a:prstGeom>
            <a:noFill/>
            <a:ln w="28575" cap="flat" cmpd="sng" algn="ctr">
              <a:solidFill>
                <a:srgbClr val="6076B4">
                  <a:shade val="95000"/>
                  <a:satMod val="105000"/>
                </a:srgbClr>
              </a:solidFill>
              <a:prstDash val="solid"/>
              <a:tailEnd type="arrow"/>
            </a:ln>
            <a:effectLst/>
          </p:spPr>
        </p:cxnSp>
      </p:grpSp>
      <mc:AlternateContent xmlns:mc="http://schemas.openxmlformats.org/markup-compatibility/2006">
        <mc:Choice xmlns:a14="http://schemas.microsoft.com/office/drawing/2010/main" xmlns="" Requires="a14">
          <p:sp>
            <p:nvSpPr>
              <p:cNvPr id="13" name="TextBox 12"/>
              <p:cNvSpPr txBox="1"/>
              <p:nvPr/>
            </p:nvSpPr>
            <p:spPr>
              <a:xfrm>
                <a:off x="1936838" y="2133600"/>
                <a:ext cx="70365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2001A"/>
                          </a:solidFill>
                          <a:latin typeface="Cambria Math"/>
                        </a:rPr>
                        <m:t>𝑣</m:t>
                      </m:r>
                      <m:r>
                        <a:rPr lang="en-US" b="0" i="1" smtClean="0">
                          <a:solidFill>
                            <a:srgbClr val="02001A"/>
                          </a:solidFill>
                          <a:latin typeface="Cambria Math"/>
                        </a:rPr>
                        <m:t>(</m:t>
                      </m:r>
                      <m:r>
                        <a:rPr lang="en-US" b="0" i="1" smtClean="0">
                          <a:solidFill>
                            <a:srgbClr val="02001A"/>
                          </a:solidFill>
                          <a:latin typeface="Cambria Math"/>
                        </a:rPr>
                        <m:t>𝑖</m:t>
                      </m:r>
                      <m:r>
                        <a:rPr lang="en-US" b="0" i="1" smtClean="0">
                          <a:solidFill>
                            <a:srgbClr val="02001A"/>
                          </a:solidFill>
                          <a:latin typeface="Cambria Math"/>
                        </a:rPr>
                        <m:t>)</m:t>
                      </m:r>
                    </m:oMath>
                  </m:oMathPara>
                </a14:m>
                <a:endParaRPr lang="en-US" dirty="0">
                  <a:solidFill>
                    <a:srgbClr val="02001A"/>
                  </a:solidFill>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936838" y="2133600"/>
                <a:ext cx="703654" cy="400110"/>
              </a:xfrm>
              <a:prstGeom prst="rect">
                <a:avLst/>
              </a:prstGeom>
              <a:blipFill rotWithShape="1">
                <a:blip r:embed="rId3" cstate="print"/>
                <a:stretch>
                  <a:fillRect b="-16667"/>
                </a:stretch>
              </a:blipFill>
            </p:spPr>
            <p:txBody>
              <a:bodyPr/>
              <a:lstStyle/>
              <a:p>
                <a:r>
                  <a:rPr lang="en-US">
                    <a:noFill/>
                  </a:rPr>
                  <a:t> </a:t>
                </a:r>
              </a:p>
            </p:txBody>
          </p:sp>
        </mc:Fallback>
      </mc:AlternateContent>
      <p:sp>
        <p:nvSpPr>
          <p:cNvPr id="15" name="Title 1"/>
          <p:cNvSpPr txBox="1">
            <a:spLocks/>
          </p:cNvSpPr>
          <p:nvPr/>
        </p:nvSpPr>
        <p:spPr>
          <a:xfrm>
            <a:off x="457200" y="73152"/>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C00000"/>
                </a:solidFill>
                <a:effectLst/>
                <a:uLnTx/>
                <a:uFillTx/>
                <a:latin typeface="+mj-lt"/>
                <a:ea typeface="+mj-ea"/>
                <a:cs typeface="+mj-cs"/>
              </a:rPr>
              <a:t>Basic idea</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cxnSp>
        <p:nvCxnSpPr>
          <p:cNvPr id="18" name="Straight Connector 1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xmlns="" val="19137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4"/>
                                        </p:tgtEl>
                                        <p:attrNameLst>
                                          <p:attrName>stroke.color</p:attrName>
                                        </p:attrNameLst>
                                      </p:cBhvr>
                                      <p:to>
                                        <a:srgbClr val="DDDDDD"/>
                                      </p:to>
                                    </p:animClr>
                                    <p:set>
                                      <p:cBhvr>
                                        <p:cTn id="7" dur="500" fill="hold"/>
                                        <p:tgtEl>
                                          <p:spTgt spid="4"/>
                                        </p:tgtEl>
                                        <p:attrNameLst>
                                          <p:attrName>stroke.on</p:attrName>
                                        </p:attrNameLst>
                                      </p:cBhvr>
                                      <p:to>
                                        <p:strVal val="true"/>
                                      </p:to>
                                    </p:se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
                                      </p:to>
                                    </p:set>
                                    <p:animEffect filter="image" prLst="opacity: 0">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 r="45061"/>
          <a:stretch/>
        </p:blipFill>
        <p:spPr>
          <a:xfrm>
            <a:off x="1534674" y="1600200"/>
            <a:ext cx="3337560" cy="4526280"/>
          </a:xfrm>
        </p:spPr>
      </p:pic>
      <p:sp>
        <p:nvSpPr>
          <p:cNvPr id="6" name="TextBox 5"/>
          <p:cNvSpPr txBox="1"/>
          <p:nvPr/>
        </p:nvSpPr>
        <p:spPr>
          <a:xfrm>
            <a:off x="1905000" y="5943600"/>
            <a:ext cx="11213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a:t>
            </a:r>
          </a:p>
          <a:p>
            <a:r>
              <a:rPr lang="en-US" sz="1400" dirty="0" smtClean="0">
                <a:solidFill>
                  <a:srgbClr val="02001A"/>
                </a:solidFill>
                <a:latin typeface="Arial" pitchFamily="34" charset="0"/>
                <a:cs typeface="Arial" pitchFamily="34" charset="0"/>
              </a:rPr>
              <a:t>function</a:t>
            </a:r>
            <a:endParaRPr lang="en-US" sz="1400" dirty="0">
              <a:solidFill>
                <a:srgbClr val="02001A"/>
              </a:solidFill>
              <a:latin typeface="Arial" pitchFamily="34" charset="0"/>
              <a:cs typeface="Arial" pitchFamily="34" charset="0"/>
            </a:endParaRPr>
          </a:p>
        </p:txBody>
      </p:sp>
      <p:sp>
        <p:nvSpPr>
          <p:cNvPr id="7" name="TextBox 6"/>
          <p:cNvSpPr txBox="1"/>
          <p:nvPr/>
        </p:nvSpPr>
        <p:spPr>
          <a:xfrm>
            <a:off x="30480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a:t>
            </a:r>
          </a:p>
          <a:p>
            <a:pPr algn="ctr"/>
            <a:r>
              <a:rPr lang="en-US" sz="1400" dirty="0" smtClean="0">
                <a:solidFill>
                  <a:srgbClr val="02001A"/>
                </a:solidFill>
                <a:latin typeface="Arial" pitchFamily="34" charset="0"/>
                <a:cs typeface="Arial" pitchFamily="34" charset="0"/>
              </a:rPr>
              <a:t>reflectivity</a:t>
            </a:r>
            <a:endParaRPr lang="en-US" sz="1400" dirty="0">
              <a:solidFill>
                <a:srgbClr val="02001A"/>
              </a:solidFill>
              <a:latin typeface="Arial" pitchFamily="34" charset="0"/>
              <a:cs typeface="Arial" pitchFamily="34" charset="0"/>
            </a:endParaRPr>
          </a:p>
        </p:txBody>
      </p:sp>
      <p:sp>
        <p:nvSpPr>
          <p:cNvPr id="8" name="TextBox 7"/>
          <p:cNvSpPr txBox="1"/>
          <p:nvPr/>
        </p:nvSpPr>
        <p:spPr>
          <a:xfrm>
            <a:off x="3962400" y="5943600"/>
            <a:ext cx="9906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 trace</a:t>
            </a:r>
            <a:endParaRPr lang="en-US" sz="1400" dirty="0">
              <a:solidFill>
                <a:srgbClr val="02001A"/>
              </a:solidFill>
              <a:latin typeface="Arial" pitchFamily="34" charset="0"/>
              <a:cs typeface="Arial" pitchFamily="34" charset="0"/>
            </a:endParaRPr>
          </a:p>
        </p:txBody>
      </p:sp>
      <p:sp>
        <p:nvSpPr>
          <p:cNvPr id="9" name="Title 1"/>
          <p:cNvSpPr txBox="1">
            <a:spLocks/>
          </p:cNvSpPr>
          <p:nvPr/>
        </p:nvSpPr>
        <p:spPr>
          <a:xfrm>
            <a:off x="457200" y="73152"/>
            <a:ext cx="8229600" cy="1143000"/>
          </a:xfrm>
          <a:prstGeom prst="rect">
            <a:avLst/>
          </a:prstGeom>
        </p:spPr>
        <p:txBody>
          <a:bodyPr vert="horz" lIns="91440" tIns="45720" rIns="91440" bIns="45720" rtlCol="0" anchor="ctr">
            <a:normAutofit/>
          </a:bodyPr>
          <a:lstStyle/>
          <a:p>
            <a:pPr lvl="0">
              <a:spcBef>
                <a:spcPct val="0"/>
              </a:spcBef>
              <a:defRPr/>
            </a:pPr>
            <a:r>
              <a:rPr lang="en-US" sz="3600" dirty="0" smtClean="0">
                <a:solidFill>
                  <a:srgbClr val="C00000"/>
                </a:solidFill>
                <a:latin typeface="+mj-lt"/>
                <a:cs typeface="Arial" pitchFamily="34" charset="0"/>
              </a:rPr>
              <a:t>The concept of reflector spectrum (1)</a:t>
            </a:r>
            <a:endParaRPr kumimoji="0" lang="en-US" sz="3600" i="0" u="none" strike="noStrike" kern="1200" cap="none" spc="0" normalizeH="0" baseline="0" noProof="0" dirty="0">
              <a:ln>
                <a:noFill/>
              </a:ln>
              <a:solidFill>
                <a:srgbClr val="C00000"/>
              </a:solidFill>
              <a:effectLst/>
              <a:uLnTx/>
              <a:uFillTx/>
              <a:latin typeface="+mj-lt"/>
              <a:ea typeface="+mj-ea"/>
              <a:cs typeface="+mj-cs"/>
            </a:endParaRPr>
          </a:p>
        </p:txBody>
      </p:sp>
      <p:cxnSp>
        <p:nvCxnSpPr>
          <p:cNvPr id="12" name="Straight Connector 11"/>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xmlns="" val="429282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The concept of reflector spectrum (1)</a:t>
            </a:r>
            <a:endParaRPr lang="en-US" sz="3600" dirty="0">
              <a:solidFill>
                <a:srgbClr val="C000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19172"/>
          <a:stretch/>
        </p:blipFill>
        <p:spPr>
          <a:xfrm>
            <a:off x="1534674" y="1600200"/>
            <a:ext cx="4910328" cy="4526280"/>
          </a:xfrm>
        </p:spPr>
      </p:pic>
      <p:sp>
        <p:nvSpPr>
          <p:cNvPr id="6" name="TextBox 5"/>
          <p:cNvSpPr txBox="1"/>
          <p:nvPr/>
        </p:nvSpPr>
        <p:spPr>
          <a:xfrm>
            <a:off x="1905000" y="5943600"/>
            <a:ext cx="11213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a:t>
            </a:r>
          </a:p>
          <a:p>
            <a:r>
              <a:rPr lang="en-US" sz="1400" dirty="0" smtClean="0">
                <a:solidFill>
                  <a:srgbClr val="02001A"/>
                </a:solidFill>
                <a:latin typeface="Arial" pitchFamily="34" charset="0"/>
                <a:cs typeface="Arial" pitchFamily="34" charset="0"/>
              </a:rPr>
              <a:t>function</a:t>
            </a:r>
            <a:endParaRPr lang="en-US" sz="1400" dirty="0">
              <a:solidFill>
                <a:srgbClr val="02001A"/>
              </a:solidFill>
              <a:latin typeface="Arial" pitchFamily="34" charset="0"/>
              <a:cs typeface="Arial" pitchFamily="34" charset="0"/>
            </a:endParaRPr>
          </a:p>
        </p:txBody>
      </p:sp>
      <p:sp>
        <p:nvSpPr>
          <p:cNvPr id="7" name="TextBox 6"/>
          <p:cNvSpPr txBox="1"/>
          <p:nvPr/>
        </p:nvSpPr>
        <p:spPr>
          <a:xfrm>
            <a:off x="30480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a:t>
            </a:r>
          </a:p>
          <a:p>
            <a:pPr algn="ctr"/>
            <a:r>
              <a:rPr lang="en-US" sz="1400" dirty="0" smtClean="0">
                <a:solidFill>
                  <a:srgbClr val="02001A"/>
                </a:solidFill>
                <a:latin typeface="Arial" pitchFamily="34" charset="0"/>
                <a:cs typeface="Arial" pitchFamily="34" charset="0"/>
              </a:rPr>
              <a:t>reflectivity</a:t>
            </a:r>
            <a:endParaRPr lang="en-US" sz="1400" dirty="0">
              <a:solidFill>
                <a:srgbClr val="02001A"/>
              </a:solidFill>
              <a:latin typeface="Arial" pitchFamily="34" charset="0"/>
              <a:cs typeface="Arial" pitchFamily="34" charset="0"/>
            </a:endParaRPr>
          </a:p>
        </p:txBody>
      </p:sp>
      <p:sp>
        <p:nvSpPr>
          <p:cNvPr id="8" name="TextBox 7"/>
          <p:cNvSpPr txBox="1"/>
          <p:nvPr/>
        </p:nvSpPr>
        <p:spPr>
          <a:xfrm>
            <a:off x="3962400" y="5943600"/>
            <a:ext cx="9906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 trace</a:t>
            </a:r>
            <a:endParaRPr lang="en-US" sz="1400" dirty="0">
              <a:solidFill>
                <a:srgbClr val="02001A"/>
              </a:solidFill>
              <a:latin typeface="Arial" pitchFamily="34" charset="0"/>
              <a:cs typeface="Arial" pitchFamily="34" charset="0"/>
            </a:endParaRPr>
          </a:p>
        </p:txBody>
      </p:sp>
      <p:sp>
        <p:nvSpPr>
          <p:cNvPr id="9" name="TextBox 8"/>
          <p:cNvSpPr txBox="1"/>
          <p:nvPr/>
        </p:nvSpPr>
        <p:spPr>
          <a:xfrm>
            <a:off x="46482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a:t>
            </a:r>
          </a:p>
          <a:p>
            <a:pPr algn="ctr"/>
            <a:r>
              <a:rPr lang="en-US" sz="1400" dirty="0" smtClean="0">
                <a:solidFill>
                  <a:srgbClr val="02001A"/>
                </a:solidFill>
                <a:latin typeface="Arial" pitchFamily="34" charset="0"/>
                <a:cs typeface="Arial" pitchFamily="34" charset="0"/>
              </a:rPr>
              <a:t>reflectivity </a:t>
            </a:r>
            <a:endParaRPr lang="en-US" sz="1400" dirty="0">
              <a:solidFill>
                <a:srgbClr val="02001A"/>
              </a:solidFill>
              <a:latin typeface="Arial" pitchFamily="34" charset="0"/>
              <a:cs typeface="Arial" pitchFamily="34" charset="0"/>
            </a:endParaRPr>
          </a:p>
        </p:txBody>
      </p:sp>
      <p:sp>
        <p:nvSpPr>
          <p:cNvPr id="10" name="TextBox 9"/>
          <p:cNvSpPr txBox="1"/>
          <p:nvPr/>
        </p:nvSpPr>
        <p:spPr>
          <a:xfrm>
            <a:off x="5410200" y="5943600"/>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 </a:t>
            </a:r>
          </a:p>
          <a:p>
            <a:pPr algn="ctr"/>
            <a:r>
              <a:rPr lang="en-US" sz="1400" dirty="0" smtClean="0">
                <a:solidFill>
                  <a:srgbClr val="02001A"/>
                </a:solidFill>
                <a:latin typeface="Arial" pitchFamily="34" charset="0"/>
                <a:cs typeface="Arial" pitchFamily="34" charset="0"/>
              </a:rPr>
              <a:t>trace </a:t>
            </a:r>
            <a:endParaRPr lang="en-US" sz="1400" dirty="0">
              <a:solidFill>
                <a:srgbClr val="02001A"/>
              </a:solidFill>
              <a:latin typeface="Arial" pitchFamily="34" charset="0"/>
              <a:cs typeface="Arial" pitchFamily="34" charset="0"/>
            </a:endParaRPr>
          </a:p>
        </p:txBody>
      </p:sp>
      <p:sp>
        <p:nvSpPr>
          <p:cNvPr id="11" name="Oval 10"/>
          <p:cNvSpPr/>
          <p:nvPr/>
        </p:nvSpPr>
        <p:spPr>
          <a:xfrm>
            <a:off x="1828800" y="31242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4" name="Straight Connector 1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xmlns="" val="17146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The concept of reflector spectrum (1)</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34674" y="1600200"/>
            <a:ext cx="6075077" cy="4526280"/>
          </a:xfrm>
        </p:spPr>
      </p:pic>
      <p:sp>
        <p:nvSpPr>
          <p:cNvPr id="6" name="TextBox 5"/>
          <p:cNvSpPr txBox="1"/>
          <p:nvPr/>
        </p:nvSpPr>
        <p:spPr>
          <a:xfrm>
            <a:off x="1905000" y="5943600"/>
            <a:ext cx="11213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a:t>
            </a:r>
          </a:p>
          <a:p>
            <a:r>
              <a:rPr lang="en-US" sz="1400" dirty="0" smtClean="0">
                <a:solidFill>
                  <a:srgbClr val="02001A"/>
                </a:solidFill>
                <a:latin typeface="Arial" pitchFamily="34" charset="0"/>
                <a:cs typeface="Arial" pitchFamily="34" charset="0"/>
              </a:rPr>
              <a:t>function</a:t>
            </a:r>
            <a:endParaRPr lang="en-US" sz="1400" dirty="0">
              <a:solidFill>
                <a:srgbClr val="02001A"/>
              </a:solidFill>
              <a:latin typeface="Arial" pitchFamily="34" charset="0"/>
              <a:cs typeface="Arial" pitchFamily="34" charset="0"/>
            </a:endParaRPr>
          </a:p>
        </p:txBody>
      </p:sp>
      <p:sp>
        <p:nvSpPr>
          <p:cNvPr id="7" name="TextBox 6"/>
          <p:cNvSpPr txBox="1"/>
          <p:nvPr/>
        </p:nvSpPr>
        <p:spPr>
          <a:xfrm>
            <a:off x="30480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a:t>
            </a:r>
          </a:p>
          <a:p>
            <a:pPr algn="ctr"/>
            <a:r>
              <a:rPr lang="en-US" sz="1400" dirty="0" smtClean="0">
                <a:solidFill>
                  <a:srgbClr val="02001A"/>
                </a:solidFill>
                <a:latin typeface="Arial" pitchFamily="34" charset="0"/>
                <a:cs typeface="Arial" pitchFamily="34" charset="0"/>
              </a:rPr>
              <a:t>reflectivity</a:t>
            </a:r>
            <a:endParaRPr lang="en-US" sz="1400" dirty="0">
              <a:solidFill>
                <a:srgbClr val="02001A"/>
              </a:solidFill>
              <a:latin typeface="Arial" pitchFamily="34" charset="0"/>
              <a:cs typeface="Arial" pitchFamily="34" charset="0"/>
            </a:endParaRPr>
          </a:p>
        </p:txBody>
      </p:sp>
      <p:sp>
        <p:nvSpPr>
          <p:cNvPr id="8" name="TextBox 7"/>
          <p:cNvSpPr txBox="1"/>
          <p:nvPr/>
        </p:nvSpPr>
        <p:spPr>
          <a:xfrm>
            <a:off x="3962400" y="5943600"/>
            <a:ext cx="9906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 trace</a:t>
            </a:r>
            <a:endParaRPr lang="en-US" sz="1400" dirty="0">
              <a:solidFill>
                <a:srgbClr val="02001A"/>
              </a:solidFill>
              <a:latin typeface="Arial" pitchFamily="34" charset="0"/>
              <a:cs typeface="Arial" pitchFamily="34" charset="0"/>
            </a:endParaRPr>
          </a:p>
        </p:txBody>
      </p:sp>
      <p:sp>
        <p:nvSpPr>
          <p:cNvPr id="9" name="TextBox 8"/>
          <p:cNvSpPr txBox="1"/>
          <p:nvPr/>
        </p:nvSpPr>
        <p:spPr>
          <a:xfrm>
            <a:off x="46482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a:t>
            </a:r>
          </a:p>
          <a:p>
            <a:pPr algn="ctr"/>
            <a:r>
              <a:rPr lang="en-US" sz="1400" dirty="0" smtClean="0">
                <a:solidFill>
                  <a:srgbClr val="02001A"/>
                </a:solidFill>
                <a:latin typeface="Arial" pitchFamily="34" charset="0"/>
                <a:cs typeface="Arial" pitchFamily="34" charset="0"/>
              </a:rPr>
              <a:t>reflectivity </a:t>
            </a:r>
            <a:endParaRPr lang="en-US" sz="1400" dirty="0">
              <a:solidFill>
                <a:srgbClr val="02001A"/>
              </a:solidFill>
              <a:latin typeface="Arial" pitchFamily="34" charset="0"/>
              <a:cs typeface="Arial" pitchFamily="34" charset="0"/>
            </a:endParaRPr>
          </a:p>
        </p:txBody>
      </p:sp>
      <p:sp>
        <p:nvSpPr>
          <p:cNvPr id="11" name="Oval 10"/>
          <p:cNvSpPr/>
          <p:nvPr/>
        </p:nvSpPr>
        <p:spPr>
          <a:xfrm>
            <a:off x="1828800" y="31242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Oval 11"/>
          <p:cNvSpPr/>
          <p:nvPr/>
        </p:nvSpPr>
        <p:spPr>
          <a:xfrm>
            <a:off x="6248400" y="314325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Oval 12"/>
          <p:cNvSpPr/>
          <p:nvPr/>
        </p:nvSpPr>
        <p:spPr>
          <a:xfrm>
            <a:off x="6248400" y="50292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TextBox 13"/>
          <p:cNvSpPr txBox="1"/>
          <p:nvPr/>
        </p:nvSpPr>
        <p:spPr>
          <a:xfrm>
            <a:off x="6324600" y="5943600"/>
            <a:ext cx="11430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Difference trace 1</a:t>
            </a:r>
            <a:endParaRPr lang="en-US" sz="1400" dirty="0">
              <a:solidFill>
                <a:srgbClr val="02001A"/>
              </a:solidFill>
              <a:latin typeface="Arial" pitchFamily="34" charset="0"/>
              <a:cs typeface="Arial" pitchFamily="34" charset="0"/>
            </a:endParaRPr>
          </a:p>
        </p:txBody>
      </p:sp>
      <p:sp>
        <p:nvSpPr>
          <p:cNvPr id="15" name="TextBox 14"/>
          <p:cNvSpPr txBox="1"/>
          <p:nvPr/>
        </p:nvSpPr>
        <p:spPr>
          <a:xfrm>
            <a:off x="5410200" y="5943600"/>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 </a:t>
            </a:r>
          </a:p>
          <a:p>
            <a:pPr algn="ctr"/>
            <a:r>
              <a:rPr lang="en-US" sz="1400" dirty="0" smtClean="0">
                <a:solidFill>
                  <a:srgbClr val="02001A"/>
                </a:solidFill>
                <a:latin typeface="Arial" pitchFamily="34" charset="0"/>
                <a:cs typeface="Arial" pitchFamily="34" charset="0"/>
              </a:rPr>
              <a:t>trace </a:t>
            </a:r>
            <a:endParaRPr lang="en-US" sz="1400" dirty="0">
              <a:solidFill>
                <a:srgbClr val="02001A"/>
              </a:solidFill>
              <a:latin typeface="Arial" pitchFamily="34" charset="0"/>
              <a:cs typeface="Arial" pitchFamily="34" charset="0"/>
            </a:endParaRPr>
          </a:p>
        </p:txBody>
      </p:sp>
      <p:cxnSp>
        <p:nvCxnSpPr>
          <p:cNvPr id="18" name="Straight Connector 1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xmlns="" val="1217595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The concept of reflector spectrum </a:t>
            </a:r>
            <a:r>
              <a:rPr lang="en-US" sz="3600" dirty="0" smtClean="0">
                <a:solidFill>
                  <a:srgbClr val="C00000"/>
                </a:solidFill>
                <a:cs typeface="Arial" pitchFamily="34" charset="0"/>
              </a:rPr>
              <a:t>(2)</a:t>
            </a:r>
            <a:endParaRPr lang="en-US" sz="3600" dirty="0">
              <a:solidFill>
                <a:srgbClr val="C000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19430"/>
          <a:stretch/>
        </p:blipFill>
        <p:spPr>
          <a:xfrm>
            <a:off x="1534674" y="1600200"/>
            <a:ext cx="4894701" cy="4526280"/>
          </a:xfrm>
        </p:spPr>
      </p:pic>
      <p:sp>
        <p:nvSpPr>
          <p:cNvPr id="6" name="Oval 5"/>
          <p:cNvSpPr/>
          <p:nvPr/>
        </p:nvSpPr>
        <p:spPr>
          <a:xfrm>
            <a:off x="1828800" y="40386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6" name="TextBox 15"/>
          <p:cNvSpPr txBox="1"/>
          <p:nvPr/>
        </p:nvSpPr>
        <p:spPr>
          <a:xfrm>
            <a:off x="1905000" y="5943600"/>
            <a:ext cx="11213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a:t>
            </a:r>
          </a:p>
          <a:p>
            <a:r>
              <a:rPr lang="en-US" sz="1400" dirty="0" smtClean="0">
                <a:solidFill>
                  <a:srgbClr val="02001A"/>
                </a:solidFill>
                <a:latin typeface="Arial" pitchFamily="34" charset="0"/>
                <a:cs typeface="Arial" pitchFamily="34" charset="0"/>
              </a:rPr>
              <a:t>function</a:t>
            </a:r>
            <a:endParaRPr lang="en-US" sz="1400" dirty="0">
              <a:solidFill>
                <a:srgbClr val="02001A"/>
              </a:solidFill>
              <a:latin typeface="Arial" pitchFamily="34" charset="0"/>
              <a:cs typeface="Arial" pitchFamily="34" charset="0"/>
            </a:endParaRPr>
          </a:p>
        </p:txBody>
      </p:sp>
      <p:sp>
        <p:nvSpPr>
          <p:cNvPr id="17" name="TextBox 16"/>
          <p:cNvSpPr txBox="1"/>
          <p:nvPr/>
        </p:nvSpPr>
        <p:spPr>
          <a:xfrm>
            <a:off x="30480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a:t>
            </a:r>
          </a:p>
          <a:p>
            <a:pPr algn="ctr"/>
            <a:r>
              <a:rPr lang="en-US" sz="1400" dirty="0" smtClean="0">
                <a:solidFill>
                  <a:srgbClr val="02001A"/>
                </a:solidFill>
                <a:latin typeface="Arial" pitchFamily="34" charset="0"/>
                <a:cs typeface="Arial" pitchFamily="34" charset="0"/>
              </a:rPr>
              <a:t>reflectivity</a:t>
            </a:r>
            <a:endParaRPr lang="en-US" sz="1400" dirty="0">
              <a:solidFill>
                <a:srgbClr val="02001A"/>
              </a:solidFill>
              <a:latin typeface="Arial" pitchFamily="34" charset="0"/>
              <a:cs typeface="Arial" pitchFamily="34" charset="0"/>
            </a:endParaRPr>
          </a:p>
        </p:txBody>
      </p:sp>
      <p:sp>
        <p:nvSpPr>
          <p:cNvPr id="18" name="TextBox 17"/>
          <p:cNvSpPr txBox="1"/>
          <p:nvPr/>
        </p:nvSpPr>
        <p:spPr>
          <a:xfrm>
            <a:off x="3962400" y="5943600"/>
            <a:ext cx="9906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 trace</a:t>
            </a:r>
            <a:endParaRPr lang="en-US" sz="1400" dirty="0">
              <a:solidFill>
                <a:srgbClr val="02001A"/>
              </a:solidFill>
              <a:latin typeface="Arial" pitchFamily="34" charset="0"/>
              <a:cs typeface="Arial" pitchFamily="34" charset="0"/>
            </a:endParaRPr>
          </a:p>
        </p:txBody>
      </p:sp>
      <p:sp>
        <p:nvSpPr>
          <p:cNvPr id="19" name="TextBox 18"/>
          <p:cNvSpPr txBox="1"/>
          <p:nvPr/>
        </p:nvSpPr>
        <p:spPr>
          <a:xfrm>
            <a:off x="46482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a:t>
            </a:r>
          </a:p>
          <a:p>
            <a:pPr algn="ctr"/>
            <a:r>
              <a:rPr lang="en-US" sz="1400" dirty="0" smtClean="0">
                <a:solidFill>
                  <a:srgbClr val="02001A"/>
                </a:solidFill>
                <a:latin typeface="Arial" pitchFamily="34" charset="0"/>
                <a:cs typeface="Arial" pitchFamily="34" charset="0"/>
              </a:rPr>
              <a:t>reflectivity </a:t>
            </a:r>
            <a:endParaRPr lang="en-US" sz="1400" dirty="0">
              <a:solidFill>
                <a:srgbClr val="02001A"/>
              </a:solidFill>
              <a:latin typeface="Arial" pitchFamily="34" charset="0"/>
              <a:cs typeface="Arial" pitchFamily="34" charset="0"/>
            </a:endParaRPr>
          </a:p>
        </p:txBody>
      </p:sp>
      <p:sp>
        <p:nvSpPr>
          <p:cNvPr id="21" name="TextBox 20"/>
          <p:cNvSpPr txBox="1"/>
          <p:nvPr/>
        </p:nvSpPr>
        <p:spPr>
          <a:xfrm>
            <a:off x="5410200" y="5943600"/>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 </a:t>
            </a:r>
          </a:p>
          <a:p>
            <a:pPr algn="ctr"/>
            <a:r>
              <a:rPr lang="en-US" sz="1400" dirty="0" smtClean="0">
                <a:solidFill>
                  <a:srgbClr val="02001A"/>
                </a:solidFill>
                <a:latin typeface="Arial" pitchFamily="34" charset="0"/>
                <a:cs typeface="Arial" pitchFamily="34" charset="0"/>
              </a:rPr>
              <a:t>trace </a:t>
            </a:r>
            <a:endParaRPr lang="en-US" sz="1400" dirty="0">
              <a:solidFill>
                <a:srgbClr val="02001A"/>
              </a:solidFill>
              <a:latin typeface="Arial" pitchFamily="34" charset="0"/>
              <a:cs typeface="Arial" pitchFamily="34" charset="0"/>
            </a:endParaRPr>
          </a:p>
        </p:txBody>
      </p:sp>
      <p:cxnSp>
        <p:nvCxnSpPr>
          <p:cNvPr id="11" name="Straight Connector 10"/>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xmlns="" val="407224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The concept of reflector spectrum </a:t>
            </a:r>
            <a:r>
              <a:rPr lang="en-US" sz="3600" dirty="0" smtClean="0">
                <a:solidFill>
                  <a:srgbClr val="C00000"/>
                </a:solidFill>
                <a:cs typeface="Arial" pitchFamily="34" charset="0"/>
              </a:rPr>
              <a:t>(2)</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34674" y="1600200"/>
            <a:ext cx="6075077" cy="4526280"/>
          </a:xfrm>
        </p:spPr>
      </p:pic>
      <p:sp>
        <p:nvSpPr>
          <p:cNvPr id="6" name="Oval 5"/>
          <p:cNvSpPr/>
          <p:nvPr/>
        </p:nvSpPr>
        <p:spPr>
          <a:xfrm>
            <a:off x="1828800" y="40386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Oval 6"/>
          <p:cNvSpPr/>
          <p:nvPr/>
        </p:nvSpPr>
        <p:spPr>
          <a:xfrm>
            <a:off x="6248400" y="40386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Oval 7"/>
          <p:cNvSpPr/>
          <p:nvPr/>
        </p:nvSpPr>
        <p:spPr>
          <a:xfrm>
            <a:off x="6248400" y="5029200"/>
            <a:ext cx="11430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6" name="TextBox 15"/>
          <p:cNvSpPr txBox="1"/>
          <p:nvPr/>
        </p:nvSpPr>
        <p:spPr>
          <a:xfrm>
            <a:off x="1905000" y="5943600"/>
            <a:ext cx="11213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a:t>
            </a:r>
          </a:p>
          <a:p>
            <a:r>
              <a:rPr lang="en-US" sz="1400" dirty="0" smtClean="0">
                <a:solidFill>
                  <a:srgbClr val="02001A"/>
                </a:solidFill>
                <a:latin typeface="Arial" pitchFamily="34" charset="0"/>
                <a:cs typeface="Arial" pitchFamily="34" charset="0"/>
              </a:rPr>
              <a:t>function</a:t>
            </a:r>
            <a:endParaRPr lang="en-US" sz="1400" dirty="0">
              <a:solidFill>
                <a:srgbClr val="02001A"/>
              </a:solidFill>
              <a:latin typeface="Arial" pitchFamily="34" charset="0"/>
              <a:cs typeface="Arial" pitchFamily="34" charset="0"/>
            </a:endParaRPr>
          </a:p>
        </p:txBody>
      </p:sp>
      <p:sp>
        <p:nvSpPr>
          <p:cNvPr id="17" name="TextBox 16"/>
          <p:cNvSpPr txBox="1"/>
          <p:nvPr/>
        </p:nvSpPr>
        <p:spPr>
          <a:xfrm>
            <a:off x="30480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a:t>
            </a:r>
          </a:p>
          <a:p>
            <a:pPr algn="ctr"/>
            <a:r>
              <a:rPr lang="en-US" sz="1400" dirty="0" smtClean="0">
                <a:solidFill>
                  <a:srgbClr val="02001A"/>
                </a:solidFill>
                <a:latin typeface="Arial" pitchFamily="34" charset="0"/>
                <a:cs typeface="Arial" pitchFamily="34" charset="0"/>
              </a:rPr>
              <a:t>reflectivity</a:t>
            </a:r>
            <a:endParaRPr lang="en-US" sz="1400" dirty="0">
              <a:solidFill>
                <a:srgbClr val="02001A"/>
              </a:solidFill>
              <a:latin typeface="Arial" pitchFamily="34" charset="0"/>
              <a:cs typeface="Arial" pitchFamily="34" charset="0"/>
            </a:endParaRPr>
          </a:p>
        </p:txBody>
      </p:sp>
      <p:sp>
        <p:nvSpPr>
          <p:cNvPr id="18" name="TextBox 17"/>
          <p:cNvSpPr txBox="1"/>
          <p:nvPr/>
        </p:nvSpPr>
        <p:spPr>
          <a:xfrm>
            <a:off x="3962400" y="5943600"/>
            <a:ext cx="9906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 trace</a:t>
            </a:r>
            <a:endParaRPr lang="en-US" sz="1400" dirty="0">
              <a:solidFill>
                <a:srgbClr val="02001A"/>
              </a:solidFill>
              <a:latin typeface="Arial" pitchFamily="34" charset="0"/>
              <a:cs typeface="Arial" pitchFamily="34" charset="0"/>
            </a:endParaRPr>
          </a:p>
        </p:txBody>
      </p:sp>
      <p:sp>
        <p:nvSpPr>
          <p:cNvPr id="19" name="TextBox 18"/>
          <p:cNvSpPr txBox="1"/>
          <p:nvPr/>
        </p:nvSpPr>
        <p:spPr>
          <a:xfrm>
            <a:off x="46482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a:t>
            </a:r>
          </a:p>
          <a:p>
            <a:pPr algn="ctr"/>
            <a:r>
              <a:rPr lang="en-US" sz="1400" dirty="0" smtClean="0">
                <a:solidFill>
                  <a:srgbClr val="02001A"/>
                </a:solidFill>
                <a:latin typeface="Arial" pitchFamily="34" charset="0"/>
                <a:cs typeface="Arial" pitchFamily="34" charset="0"/>
              </a:rPr>
              <a:t>reflectivity </a:t>
            </a:r>
            <a:endParaRPr lang="en-US" sz="1400" dirty="0">
              <a:solidFill>
                <a:srgbClr val="02001A"/>
              </a:solidFill>
              <a:latin typeface="Arial" pitchFamily="34" charset="0"/>
              <a:cs typeface="Arial" pitchFamily="34" charset="0"/>
            </a:endParaRPr>
          </a:p>
        </p:txBody>
      </p:sp>
      <p:sp>
        <p:nvSpPr>
          <p:cNvPr id="20" name="TextBox 19"/>
          <p:cNvSpPr txBox="1"/>
          <p:nvPr/>
        </p:nvSpPr>
        <p:spPr>
          <a:xfrm>
            <a:off x="6324600" y="5943600"/>
            <a:ext cx="11430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Difference trace 2</a:t>
            </a:r>
            <a:endParaRPr lang="en-US" sz="1400" dirty="0">
              <a:solidFill>
                <a:srgbClr val="02001A"/>
              </a:solidFill>
              <a:latin typeface="Arial" pitchFamily="34" charset="0"/>
              <a:cs typeface="Arial" pitchFamily="34" charset="0"/>
            </a:endParaRPr>
          </a:p>
        </p:txBody>
      </p:sp>
      <p:sp>
        <p:nvSpPr>
          <p:cNvPr id="21" name="TextBox 20"/>
          <p:cNvSpPr txBox="1"/>
          <p:nvPr/>
        </p:nvSpPr>
        <p:spPr>
          <a:xfrm>
            <a:off x="5410200" y="5943600"/>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 </a:t>
            </a:r>
          </a:p>
          <a:p>
            <a:pPr algn="ctr"/>
            <a:r>
              <a:rPr lang="en-US" sz="1400" dirty="0" smtClean="0">
                <a:solidFill>
                  <a:srgbClr val="02001A"/>
                </a:solidFill>
                <a:latin typeface="Arial" pitchFamily="34" charset="0"/>
                <a:cs typeface="Arial" pitchFamily="34" charset="0"/>
              </a:rPr>
              <a:t>trace </a:t>
            </a:r>
            <a:endParaRPr lang="en-US" sz="1400" dirty="0">
              <a:solidFill>
                <a:srgbClr val="02001A"/>
              </a:solidFill>
              <a:latin typeface="Arial" pitchFamily="34" charset="0"/>
              <a:cs typeface="Arial" pitchFamily="34" charset="0"/>
            </a:endParaRPr>
          </a:p>
        </p:txBody>
      </p:sp>
      <p:cxnSp>
        <p:nvCxnSpPr>
          <p:cNvPr id="15" name="Straight Connector 1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xmlns="" val="156285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962400" y="1600200"/>
            <a:ext cx="990600" cy="4866620"/>
            <a:chOff x="3962400" y="1600200"/>
            <a:chExt cx="990600" cy="4866620"/>
          </a:xfrm>
        </p:grpSpPr>
        <p:pic>
          <p:nvPicPr>
            <p:cNvPr id="23"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41267" r="45186"/>
            <a:stretch/>
          </p:blipFill>
          <p:spPr>
            <a:xfrm>
              <a:off x="4041648" y="1600200"/>
              <a:ext cx="822960" cy="4526280"/>
            </a:xfrm>
            <a:prstGeom prst="rect">
              <a:avLst/>
            </a:prstGeom>
          </p:spPr>
        </p:pic>
        <p:sp>
          <p:nvSpPr>
            <p:cNvPr id="29" name="TextBox 28"/>
            <p:cNvSpPr txBox="1"/>
            <p:nvPr/>
          </p:nvSpPr>
          <p:spPr>
            <a:xfrm>
              <a:off x="3962400" y="5943600"/>
              <a:ext cx="9906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 trace</a:t>
              </a:r>
              <a:endParaRPr lang="en-US" sz="1400" dirty="0">
                <a:solidFill>
                  <a:srgbClr val="02001A"/>
                </a:solidFill>
                <a:latin typeface="Arial" pitchFamily="34" charset="0"/>
                <a:cs typeface="Arial" pitchFamily="34" charset="0"/>
              </a:endParaRPr>
            </a:p>
          </p:txBody>
        </p:sp>
      </p:grpSp>
      <p:grpSp>
        <p:nvGrpSpPr>
          <p:cNvPr id="3" name="Group 7"/>
          <p:cNvGrpSpPr/>
          <p:nvPr/>
        </p:nvGrpSpPr>
        <p:grpSpPr>
          <a:xfrm>
            <a:off x="6324600" y="1600200"/>
            <a:ext cx="1143000" cy="4866620"/>
            <a:chOff x="6324600" y="1600200"/>
            <a:chExt cx="1143000" cy="4866620"/>
          </a:xfrm>
        </p:grpSpPr>
        <p:pic>
          <p:nvPicPr>
            <p:cNvPr id="26"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80401" r="3041"/>
            <a:stretch/>
          </p:blipFill>
          <p:spPr>
            <a:xfrm>
              <a:off x="6419088" y="1600200"/>
              <a:ext cx="1005840" cy="4526280"/>
            </a:xfrm>
            <a:prstGeom prst="rect">
              <a:avLst/>
            </a:prstGeom>
          </p:spPr>
        </p:pic>
        <p:sp>
          <p:nvSpPr>
            <p:cNvPr id="31" name="TextBox 30"/>
            <p:cNvSpPr txBox="1"/>
            <p:nvPr/>
          </p:nvSpPr>
          <p:spPr>
            <a:xfrm>
              <a:off x="6324600" y="5943600"/>
              <a:ext cx="11430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Difference trace 2</a:t>
              </a:r>
              <a:endParaRPr lang="en-US" sz="1400" dirty="0">
                <a:solidFill>
                  <a:srgbClr val="02001A"/>
                </a:solidFill>
                <a:latin typeface="Arial" pitchFamily="34" charset="0"/>
                <a:cs typeface="Arial" pitchFamily="34" charset="0"/>
              </a:endParaRPr>
            </a:p>
          </p:txBody>
        </p:sp>
      </p:grpSp>
      <p:grpSp>
        <p:nvGrpSpPr>
          <p:cNvPr id="4" name="Group 5"/>
          <p:cNvGrpSpPr/>
          <p:nvPr/>
        </p:nvGrpSpPr>
        <p:grpSpPr>
          <a:xfrm>
            <a:off x="2834640" y="1600200"/>
            <a:ext cx="3794760" cy="4878288"/>
            <a:chOff x="2834640" y="1600200"/>
            <a:chExt cx="3794760" cy="4878288"/>
          </a:xfrm>
        </p:grpSpPr>
        <p:grpSp>
          <p:nvGrpSpPr>
            <p:cNvPr id="5" name="Group 1"/>
            <p:cNvGrpSpPr/>
            <p:nvPr/>
          </p:nvGrpSpPr>
          <p:grpSpPr>
            <a:xfrm>
              <a:off x="2834640" y="1600200"/>
              <a:ext cx="1432560" cy="4878288"/>
              <a:chOff x="2834640" y="1600200"/>
              <a:chExt cx="1432560" cy="4878288"/>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21398" r="58282"/>
              <a:stretch/>
            </p:blipFill>
            <p:spPr>
              <a:xfrm>
                <a:off x="2834640" y="1600200"/>
                <a:ext cx="1234440" cy="4526280"/>
              </a:xfrm>
              <a:prstGeom prst="rect">
                <a:avLst/>
              </a:prstGeom>
            </p:spPr>
          </p:pic>
          <p:sp>
            <p:nvSpPr>
              <p:cNvPr id="28" name="TextBox 27"/>
              <p:cNvSpPr txBox="1"/>
              <p:nvPr/>
            </p:nvSpPr>
            <p:spPr>
              <a:xfrm>
                <a:off x="30480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Original</a:t>
                </a:r>
              </a:p>
              <a:p>
                <a:pPr algn="ctr"/>
                <a:r>
                  <a:rPr lang="en-US" sz="1400" dirty="0" smtClean="0">
                    <a:solidFill>
                      <a:srgbClr val="02001A"/>
                    </a:solidFill>
                    <a:latin typeface="Arial" pitchFamily="34" charset="0"/>
                    <a:cs typeface="Arial" pitchFamily="34" charset="0"/>
                  </a:rPr>
                  <a:t>reflectivity</a:t>
                </a:r>
                <a:endParaRPr lang="en-US" sz="1400" dirty="0">
                  <a:solidFill>
                    <a:srgbClr val="02001A"/>
                  </a:solidFill>
                  <a:latin typeface="Arial" pitchFamily="34" charset="0"/>
                  <a:cs typeface="Arial" pitchFamily="34" charset="0"/>
                </a:endParaRPr>
              </a:p>
            </p:txBody>
          </p:sp>
        </p:grpSp>
        <p:grpSp>
          <p:nvGrpSpPr>
            <p:cNvPr id="6" name="Group 2"/>
            <p:cNvGrpSpPr/>
            <p:nvPr/>
          </p:nvGrpSpPr>
          <p:grpSpPr>
            <a:xfrm>
              <a:off x="4648200" y="1600200"/>
              <a:ext cx="1219200" cy="4878288"/>
              <a:chOff x="4648200" y="1600200"/>
              <a:chExt cx="1219200" cy="4878288"/>
            </a:xfrm>
          </p:grpSpPr>
          <p:pic>
            <p:nvPicPr>
              <p:cNvPr id="24"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54210" r="32245"/>
              <a:stretch/>
            </p:blipFill>
            <p:spPr>
              <a:xfrm>
                <a:off x="4828032" y="1600200"/>
                <a:ext cx="822960" cy="4526280"/>
              </a:xfrm>
              <a:prstGeom prst="rect">
                <a:avLst/>
              </a:prstGeom>
            </p:spPr>
          </p:pic>
          <p:sp>
            <p:nvSpPr>
              <p:cNvPr id="30" name="TextBox 29"/>
              <p:cNvSpPr txBox="1"/>
              <p:nvPr/>
            </p:nvSpPr>
            <p:spPr>
              <a:xfrm>
                <a:off x="4648200" y="5955268"/>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a:t>
                </a:r>
              </a:p>
              <a:p>
                <a:pPr algn="ctr"/>
                <a:r>
                  <a:rPr lang="en-US" sz="1400" dirty="0" smtClean="0">
                    <a:solidFill>
                      <a:srgbClr val="02001A"/>
                    </a:solidFill>
                    <a:latin typeface="Arial" pitchFamily="34" charset="0"/>
                    <a:cs typeface="Arial" pitchFamily="34" charset="0"/>
                  </a:rPr>
                  <a:t>reflectivity </a:t>
                </a:r>
                <a:endParaRPr lang="en-US" sz="1400" dirty="0">
                  <a:solidFill>
                    <a:srgbClr val="02001A"/>
                  </a:solidFill>
                  <a:latin typeface="Arial" pitchFamily="34" charset="0"/>
                  <a:cs typeface="Arial" pitchFamily="34" charset="0"/>
                </a:endParaRPr>
              </a:p>
            </p:txBody>
          </p:sp>
        </p:grpSp>
        <p:grpSp>
          <p:nvGrpSpPr>
            <p:cNvPr id="7" name="Group 4"/>
            <p:cNvGrpSpPr/>
            <p:nvPr/>
          </p:nvGrpSpPr>
          <p:grpSpPr>
            <a:xfrm>
              <a:off x="5410200" y="1600200"/>
              <a:ext cx="1219200" cy="4866620"/>
              <a:chOff x="5410200" y="1600200"/>
              <a:chExt cx="1219200" cy="4866620"/>
            </a:xfrm>
          </p:grpSpPr>
          <p:pic>
            <p:nvPicPr>
              <p:cNvPr id="25"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67308" r="18844"/>
              <a:stretch/>
            </p:blipFill>
            <p:spPr>
              <a:xfrm>
                <a:off x="5623560" y="1600200"/>
                <a:ext cx="841248" cy="4526280"/>
              </a:xfrm>
              <a:prstGeom prst="rect">
                <a:avLst/>
              </a:prstGeom>
            </p:spPr>
          </p:pic>
          <p:sp>
            <p:nvSpPr>
              <p:cNvPr id="32" name="TextBox 31"/>
              <p:cNvSpPr txBox="1"/>
              <p:nvPr/>
            </p:nvSpPr>
            <p:spPr>
              <a:xfrm>
                <a:off x="5410200" y="5943600"/>
                <a:ext cx="12192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New </a:t>
                </a:r>
              </a:p>
              <a:p>
                <a:pPr algn="ctr"/>
                <a:r>
                  <a:rPr lang="en-US" sz="1400" dirty="0" smtClean="0">
                    <a:solidFill>
                      <a:srgbClr val="02001A"/>
                    </a:solidFill>
                    <a:latin typeface="Arial" pitchFamily="34" charset="0"/>
                    <a:cs typeface="Arial" pitchFamily="34" charset="0"/>
                  </a:rPr>
                  <a:t>trace </a:t>
                </a:r>
                <a:endParaRPr lang="en-US" sz="1400" dirty="0">
                  <a:solidFill>
                    <a:srgbClr val="02001A"/>
                  </a:solidFill>
                  <a:latin typeface="Arial" pitchFamily="34" charset="0"/>
                  <a:cs typeface="Arial" pitchFamily="34" charset="0"/>
                </a:endParaRPr>
              </a:p>
            </p:txBody>
          </p:sp>
        </p:grpSp>
      </p:grpSp>
      <p:pic>
        <p:nvPicPr>
          <p:cNvPr id="33"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3337" r="78600"/>
          <a:stretch/>
        </p:blipFill>
        <p:spPr>
          <a:xfrm>
            <a:off x="1737360" y="1600200"/>
            <a:ext cx="1097280" cy="4526280"/>
          </a:xfrm>
        </p:spPr>
      </p:pic>
      <p:grpSp>
        <p:nvGrpSpPr>
          <p:cNvPr id="8" name="Group 3"/>
          <p:cNvGrpSpPr/>
          <p:nvPr/>
        </p:nvGrpSpPr>
        <p:grpSpPr>
          <a:xfrm>
            <a:off x="7315200" y="1850632"/>
            <a:ext cx="1143000" cy="4616188"/>
            <a:chOff x="7315200" y="1850632"/>
            <a:chExt cx="1143000" cy="4616188"/>
          </a:xfrm>
        </p:grpSpPr>
        <p:pic>
          <p:nvPicPr>
            <p:cNvPr id="19" name="Content Placeholder 3"/>
            <p:cNvPicPr>
              <a:picLocks noChangeAspect="1"/>
            </p:cNvPicPr>
            <p:nvPr/>
          </p:nvPicPr>
          <p:blipFill rotWithShape="1">
            <a:blip r:embed="rId4" cstate="print">
              <a:extLst>
                <a:ext uri="{28A0092B-C50C-407E-A947-70E740481C1C}">
                  <a14:useLocalDpi xmlns:a14="http://schemas.microsoft.com/office/drawing/2010/main" xmlns="" val="0"/>
                </a:ext>
              </a:extLst>
            </a:blip>
            <a:srcRect l="80250" t="5452" r="6654" b="-2829"/>
            <a:stretch/>
          </p:blipFill>
          <p:spPr>
            <a:xfrm>
              <a:off x="7424928" y="1850632"/>
              <a:ext cx="795528" cy="4407408"/>
            </a:xfrm>
            <a:prstGeom prst="rect">
              <a:avLst/>
            </a:prstGeom>
          </p:spPr>
        </p:pic>
        <p:sp>
          <p:nvSpPr>
            <p:cNvPr id="20" name="TextBox 19"/>
            <p:cNvSpPr txBox="1"/>
            <p:nvPr/>
          </p:nvSpPr>
          <p:spPr>
            <a:xfrm>
              <a:off x="7315200" y="5943600"/>
              <a:ext cx="1143000" cy="523220"/>
            </a:xfrm>
            <a:prstGeom prst="rect">
              <a:avLst/>
            </a:prstGeom>
            <a:noFill/>
          </p:spPr>
          <p:txBody>
            <a:bodyPr wrap="square" rtlCol="0">
              <a:spAutoFit/>
            </a:bodyPr>
            <a:lstStyle/>
            <a:p>
              <a:pPr algn="ctr"/>
              <a:r>
                <a:rPr lang="en-US" sz="1400" dirty="0" smtClean="0">
                  <a:solidFill>
                    <a:srgbClr val="02001A"/>
                  </a:solidFill>
                  <a:latin typeface="Arial" pitchFamily="34" charset="0"/>
                  <a:cs typeface="Arial" pitchFamily="34" charset="0"/>
                </a:rPr>
                <a:t>Difference trace 1</a:t>
              </a:r>
              <a:endParaRPr lang="en-US" sz="1400" dirty="0">
                <a:solidFill>
                  <a:srgbClr val="02001A"/>
                </a:solidFill>
                <a:latin typeface="Arial" pitchFamily="34" charset="0"/>
                <a:cs typeface="Arial" pitchFamily="34" charset="0"/>
              </a:endParaRPr>
            </a:p>
          </p:txBody>
        </p:sp>
      </p:grpSp>
      <p:sp>
        <p:nvSpPr>
          <p:cNvPr id="34" name="Slide Number Placeholder 3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xmlns="" val="12773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5400000">
                                      <p:cBhvr>
                                        <p:cTn id="12" dur="2000" fill="hold"/>
                                        <p:tgtEl>
                                          <p:spTgt spid="33"/>
                                        </p:tgtEl>
                                        <p:attrNameLst>
                                          <p:attrName>r</p:attrName>
                                        </p:attrNameLst>
                                      </p:cBhvr>
                                    </p:animRot>
                                  </p:childTnLst>
                                </p:cTn>
                              </p:par>
                              <p:par>
                                <p:cTn id="13" presetID="42" presetClass="path" presetSubtype="0" accel="50000" decel="50000" fill="hold" nodeType="withEffect">
                                  <p:stCondLst>
                                    <p:cond delay="0"/>
                                  </p:stCondLst>
                                  <p:childTnLst>
                                    <p:animMotion origin="layout" path="M 0 -4.44444E-6 L 0.28333 -0.36319 " pathEditMode="relative" rAng="0" ptsTypes="AA">
                                      <p:cBhvr>
                                        <p:cTn id="14" dur="2000" fill="hold"/>
                                        <p:tgtEl>
                                          <p:spTgt spid="33"/>
                                        </p:tgtEl>
                                        <p:attrNameLst>
                                          <p:attrName>ppt_x</p:attrName>
                                          <p:attrName>ppt_y</p:attrName>
                                        </p:attrNameLst>
                                      </p:cBhvr>
                                      <p:rCtr x="14167" y="-1817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3.33333E-6 L -0.24583 0.00069 " pathEditMode="relative" rAng="0" ptsTypes="AA">
                                      <p:cBhvr>
                                        <p:cTn id="18" dur="1000" fill="hold"/>
                                        <p:tgtEl>
                                          <p:spTgt spid="2"/>
                                        </p:tgtEl>
                                        <p:attrNameLst>
                                          <p:attrName>ppt_x</p:attrName>
                                          <p:attrName>ppt_y</p:attrName>
                                        </p:attrNameLst>
                                      </p:cBhvr>
                                      <p:rCtr x="-12292" y="2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25 0.0007 L -0.1625 0.00139 " pathEditMode="relative" rAng="0" ptsTypes="AA">
                                      <p:cBhvr>
                                        <p:cTn id="22" dur="1000" fill="hold"/>
                                        <p:tgtEl>
                                          <p:spTgt spid="3"/>
                                        </p:tgtEl>
                                        <p:attrNameLst>
                                          <p:attrName>ppt_x</p:attrName>
                                          <p:attrName>ppt_y</p:attrName>
                                        </p:attrNameLst>
                                      </p:cBhvr>
                                      <p:rCtr x="-6875" y="23"/>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02083 -0.00648 L -0.38333 -0.00185 " pathEditMode="relative" rAng="0" ptsTypes="AA">
                                      <p:cBhvr>
                                        <p:cTn id="31" dur="2000" fill="hold"/>
                                        <p:tgtEl>
                                          <p:spTgt spid="8"/>
                                        </p:tgtEl>
                                        <p:attrNameLst>
                                          <p:attrName>ppt_x</p:attrName>
                                          <p:attrName>ppt_y</p:attrName>
                                        </p:attrNameLst>
                                      </p:cBhvr>
                                      <p:rCtr x="-20208"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Reflector spectrum for primaries only</a:t>
            </a:r>
            <a:endParaRPr lang="en-US" sz="3600" dirty="0">
              <a:solidFill>
                <a:srgbClr val="C0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55292" y="1600200"/>
            <a:ext cx="6055108" cy="4525963"/>
          </a:xfrm>
        </p:spPr>
      </p:pic>
      <p:cxnSp>
        <p:nvCxnSpPr>
          <p:cNvPr id="5" name="Straight Connector 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xmlns="" val="4122057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Primaries generated by a specific reflector </a:t>
            </a:r>
            <a:endParaRPr lang="en-US" sz="3600" dirty="0">
              <a:solidFill>
                <a:srgbClr val="C0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55292" y="1600200"/>
            <a:ext cx="6055108" cy="4525963"/>
          </a:xfrm>
        </p:spPr>
      </p:pic>
      <p:cxnSp>
        <p:nvCxnSpPr>
          <p:cNvPr id="4" name="Straight Connector 3"/>
          <p:cNvCxnSpPr/>
          <p:nvPr/>
        </p:nvCxnSpPr>
        <p:spPr>
          <a:xfrm>
            <a:off x="4059936" y="2057400"/>
            <a:ext cx="0" cy="365760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365" t="6152" r="48772" b="6481"/>
          <a:stretch/>
        </p:blipFill>
        <p:spPr>
          <a:xfrm>
            <a:off x="3154680" y="2592629"/>
            <a:ext cx="1593262" cy="3328416"/>
          </a:xfrm>
          <a:prstGeom prst="rect">
            <a:avLst/>
          </a:prstGeom>
        </p:spPr>
      </p:pic>
      <p:cxnSp>
        <p:nvCxnSpPr>
          <p:cNvPr id="8" name="Straight Connector 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xmlns="" val="4371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3240822"/>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t>Model</a:t>
                      </a:r>
                      <a:r>
                        <a:rPr lang="en-US" b="1" baseline="0" dirty="0" smtClean="0"/>
                        <a:t> type dependency for ISS depth imaging and parameter estimation </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cs typeface="Tahoma" pitchFamily="34" charset="0"/>
                        </a:rPr>
                        <a:t>The impact of matching and</a:t>
                      </a:r>
                      <a:r>
                        <a:rPr lang="en-US" altLang="zh-CN" sz="2000" b="0" baseline="0" dirty="0" smtClean="0">
                          <a:cs typeface="Tahoma" pitchFamily="34" charset="0"/>
                        </a:rPr>
                        <a:t> </a:t>
                      </a:r>
                      <a:r>
                        <a:rPr lang="en-US" altLang="zh-CN" sz="2000" b="0" dirty="0" smtClean="0">
                          <a:cs typeface="Tahoma" pitchFamily="34" charset="0"/>
                        </a:rPr>
                        <a:t>mismatching</a:t>
                      </a:r>
                      <a:r>
                        <a:rPr lang="en-US" altLang="zh-CN" sz="2000" b="0" baseline="0" dirty="0" smtClean="0">
                          <a:cs typeface="Tahoma" pitchFamily="34" charset="0"/>
                        </a:rPr>
                        <a:t> </a:t>
                      </a:r>
                      <a:r>
                        <a:rPr lang="en-US" altLang="zh-CN" sz="2000" b="0" dirty="0" smtClean="0">
                          <a:cs typeface="Tahoma" pitchFamily="34" charset="0"/>
                        </a:rPr>
                        <a:t>between the earth</a:t>
                      </a:r>
                      <a:r>
                        <a:rPr lang="en-US" altLang="zh-CN" sz="2000" b="0" baseline="0" dirty="0" smtClean="0">
                          <a:cs typeface="Tahoma" pitchFamily="34" charset="0"/>
                        </a:rPr>
                        <a:t> </a:t>
                      </a:r>
                      <a:r>
                        <a:rPr lang="en-US" altLang="zh-CN" sz="2000" b="0" dirty="0" smtClean="0">
                          <a:cs typeface="Tahoma" pitchFamily="34" charset="0"/>
                        </a:rPr>
                        <a:t>model type and the</a:t>
                      </a:r>
                      <a:r>
                        <a:rPr lang="en-US" altLang="zh-CN" sz="2000" b="0" baseline="0" dirty="0" smtClean="0">
                          <a:cs typeface="Tahoma" pitchFamily="34" charset="0"/>
                        </a:rPr>
                        <a:t> </a:t>
                      </a:r>
                      <a:r>
                        <a:rPr lang="en-US" altLang="zh-CN" sz="2000" b="0" dirty="0" smtClean="0">
                          <a:cs typeface="Tahoma" pitchFamily="34" charset="0"/>
                        </a:rPr>
                        <a:t>processing</a:t>
                      </a:r>
                      <a:r>
                        <a:rPr lang="en-US" altLang="zh-CN" sz="2000" b="0" baseline="0" dirty="0" smtClean="0">
                          <a:cs typeface="Tahoma" pitchFamily="34" charset="0"/>
                        </a:rPr>
                        <a:t> </a:t>
                      </a:r>
                      <a:r>
                        <a:rPr lang="en-US" altLang="zh-CN" sz="2000" b="0" dirty="0" smtClean="0">
                          <a:cs typeface="Tahoma" pitchFamily="34" charset="0"/>
                        </a:rPr>
                        <a:t>model type</a:t>
                      </a:r>
                      <a:r>
                        <a:rPr lang="en-US" altLang="zh-CN" sz="2000" b="0" baseline="0" dirty="0" smtClean="0">
                          <a:cs typeface="Tahoma" pitchFamily="34" charset="0"/>
                        </a:rPr>
                        <a:t> </a:t>
                      </a:r>
                      <a:r>
                        <a:rPr lang="en-US" altLang="zh-CN" sz="2000" b="0" dirty="0" smtClean="0">
                          <a:cs typeface="Tahoma" pitchFamily="34" charset="0"/>
                        </a:rPr>
                        <a:t>for ISS imaging and parameter</a:t>
                      </a:r>
                      <a:r>
                        <a:rPr lang="en-US" altLang="zh-CN" sz="2000" b="0" baseline="0" dirty="0" smtClean="0">
                          <a:cs typeface="Tahoma" pitchFamily="34" charset="0"/>
                        </a:rPr>
                        <a:t> </a:t>
                      </a:r>
                      <a:r>
                        <a:rPr lang="en-US" altLang="zh-CN" sz="2000" b="0" dirty="0" smtClean="0">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tx1"/>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67954">
                <a:tc>
                  <a:txBody>
                    <a:bodyPr/>
                    <a:lstStyle/>
                    <a:p>
                      <a:r>
                        <a:rPr lang="en-US" b="1" dirty="0" smtClean="0"/>
                        <a:t>Effectiveness</a:t>
                      </a:r>
                      <a:r>
                        <a:rPr lang="en-US" b="1" baseline="0" dirty="0" smtClean="0"/>
                        <a:t> of ISS internal multiple method</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b="0" kern="1200" dirty="0" smtClean="0">
                          <a:solidFill>
                            <a:schemeClr val="tx1"/>
                          </a:solidFill>
                          <a:latin typeface="+mn-lt"/>
                          <a:ea typeface="+mn-ea"/>
                          <a:cs typeface="Tahoma" pitchFamily="34" charset="0"/>
                        </a:rPr>
                        <a:t> </a:t>
                      </a:r>
                      <a:r>
                        <a:rPr lang="en-US" sz="2000" kern="1200" dirty="0" smtClean="0">
                          <a:solidFill>
                            <a:schemeClr val="tx1"/>
                          </a:solidFill>
                          <a:latin typeface="+mn-lt"/>
                          <a:ea typeface="+mn-ea"/>
                          <a:cs typeface="Arial" pitchFamily="34" charset="0"/>
                        </a:rPr>
                        <a:t>Modeling </a:t>
                      </a:r>
                      <a:r>
                        <a:rPr lang="en-US" sz="2000" kern="1200" dirty="0" err="1" smtClean="0">
                          <a:solidFill>
                            <a:schemeClr val="tx1"/>
                          </a:solidFill>
                          <a:latin typeface="+mn-lt"/>
                          <a:ea typeface="+mn-ea"/>
                          <a:cs typeface="Arial" pitchFamily="34" charset="0"/>
                        </a:rPr>
                        <a:t>subresolution</a:t>
                      </a:r>
                      <a:r>
                        <a:rPr lang="en-US" sz="2000" kern="1200" dirty="0" smtClean="0">
                          <a:solidFill>
                            <a:schemeClr val="tx1"/>
                          </a:solidFill>
                          <a:latin typeface="+mn-lt"/>
                          <a:ea typeface="+mn-ea"/>
                          <a:cs typeface="Arial" pitchFamily="34" charset="0"/>
                        </a:rPr>
                        <a:t> internal multiples as a step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dirty="0" smtClean="0">
                          <a:solidFill>
                            <a:schemeClr val="tx1"/>
                          </a:solidFill>
                          <a:latin typeface="+mn-lt"/>
                          <a:ea typeface="+mn-ea"/>
                          <a:cs typeface="Arial" pitchFamily="34" charset="0"/>
                        </a:rPr>
                        <a:t>          towards introducing effective primaries.</a:t>
                      </a:r>
                    </a:p>
                    <a:p>
                      <a:pPr marL="571500" indent="-571500" algn="l" defTabSz="914400" rtl="0" eaLnBrk="1" latinLnBrk="0" hangingPunct="1">
                        <a:buFont typeface="+mj-lt"/>
                        <a:buAutoNum type="romanUcPeriod" startAt="4"/>
                      </a:pPr>
                      <a:r>
                        <a:rPr lang="en-US" altLang="zh-CN" sz="2000" b="0" kern="1200" dirty="0" smtClean="0">
                          <a:solidFill>
                            <a:schemeClr val="tx1"/>
                          </a:solidFill>
                          <a:latin typeface="+mn-lt"/>
                          <a:ea typeface="+mn-ea"/>
                          <a:cs typeface="Tahoma" pitchFamily="34" charset="0"/>
                        </a:rPr>
                        <a:t>ISS for attenuating internal</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multiples generated by</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effective</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and actual primaries.</a:t>
                      </a:r>
                      <a:endParaRPr lang="en-US" sz="2000" dirty="0" smtClean="0"/>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Contributions from all </a:t>
            </a:r>
            <a:r>
              <a:rPr lang="en-US" sz="3600" dirty="0" smtClean="0">
                <a:solidFill>
                  <a:srgbClr val="C00000"/>
                </a:solidFill>
                <a:cs typeface="Arial" pitchFamily="34" charset="0"/>
              </a:rPr>
              <a:t>reflectors</a:t>
            </a:r>
            <a:endParaRPr lang="en-US" sz="3600" dirty="0">
              <a:solidFill>
                <a:srgbClr val="C0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55292" y="1600200"/>
            <a:ext cx="6055108" cy="4525963"/>
          </a:xfrm>
        </p:spPr>
      </p:pic>
      <p:cxnSp>
        <p:nvCxnSpPr>
          <p:cNvPr id="4" name="Straight Connector 3"/>
          <p:cNvCxnSpPr/>
          <p:nvPr/>
        </p:nvCxnSpPr>
        <p:spPr>
          <a:xfrm>
            <a:off x="1447800" y="4267200"/>
            <a:ext cx="5029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xmlns="" val="0"/>
              </a:ext>
            </a:extLst>
          </a:blip>
          <a:srcRect l="7400" r="3301" b="51512"/>
          <a:stretch/>
        </p:blipFill>
        <p:spPr>
          <a:xfrm>
            <a:off x="1923288" y="3236976"/>
            <a:ext cx="4892040" cy="1618505"/>
          </a:xfrm>
          <a:prstGeom prst="rect">
            <a:avLst/>
          </a:prstGeom>
        </p:spPr>
      </p:pic>
      <p:cxnSp>
        <p:nvCxnSpPr>
          <p:cNvPr id="8" name="Straight Connector 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xmlns="" val="13956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Reflector spectrum for </a:t>
            </a:r>
            <a:r>
              <a:rPr lang="en-US" sz="3600" dirty="0" smtClean="0">
                <a:solidFill>
                  <a:srgbClr val="C00000"/>
                </a:solidFill>
                <a:cs typeface="Arial" pitchFamily="34" charset="0"/>
              </a:rPr>
              <a:t>primaries</a:t>
            </a:r>
            <a:endParaRPr lang="en-US" sz="3600" dirty="0">
              <a:solidFill>
                <a:srgbClr val="C0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60120" y="1600200"/>
            <a:ext cx="6055108" cy="4525963"/>
          </a:xfrm>
        </p:spPr>
      </p:pic>
      <p:cxnSp>
        <p:nvCxnSpPr>
          <p:cNvPr id="5" name="Straight Connector 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xmlns="" val="637159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Reflector spectrum for internal </a:t>
            </a:r>
            <a:r>
              <a:rPr lang="en-US" sz="3600" dirty="0" smtClean="0">
                <a:solidFill>
                  <a:srgbClr val="C00000"/>
                </a:solidFill>
                <a:cs typeface="Arial" pitchFamily="34" charset="0"/>
              </a:rPr>
              <a:t>multiples</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60120" y="1600200"/>
            <a:ext cx="6055108" cy="4525963"/>
          </a:xfrm>
        </p:spPr>
      </p:pic>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xmlns="" val="3351774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543" y="1811448"/>
            <a:ext cx="4322743" cy="3231086"/>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1" y="1810512"/>
            <a:ext cx="4322743" cy="3231086"/>
          </a:xfrm>
          <a:prstGeom prst="rect">
            <a:avLst/>
          </a:prstGeom>
        </p:spPr>
      </p:pic>
      <p:cxnSp>
        <p:nvCxnSpPr>
          <p:cNvPr id="6" name="Straight Connector 5"/>
          <p:cNvCxnSpPr/>
          <p:nvPr/>
        </p:nvCxnSpPr>
        <p:spPr>
          <a:xfrm>
            <a:off x="2521612" y="2054455"/>
            <a:ext cx="0" cy="274320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76288" y="2054455"/>
            <a:ext cx="0" cy="274320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5181600"/>
            <a:ext cx="4114800" cy="338554"/>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(a) Reflector spectrum for primaries only</a:t>
            </a:r>
            <a:endParaRPr lang="en-US" sz="1600" dirty="0">
              <a:solidFill>
                <a:srgbClr val="02001A"/>
              </a:solidFill>
              <a:latin typeface="Arial" pitchFamily="34" charset="0"/>
              <a:cs typeface="Arial" pitchFamily="34" charset="0"/>
            </a:endParaRPr>
          </a:p>
        </p:txBody>
      </p:sp>
      <p:sp>
        <p:nvSpPr>
          <p:cNvPr id="10" name="TextBox 9"/>
          <p:cNvSpPr txBox="1"/>
          <p:nvPr/>
        </p:nvSpPr>
        <p:spPr>
          <a:xfrm>
            <a:off x="5354656" y="5147846"/>
            <a:ext cx="3560744" cy="584775"/>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(b) Reflector spectrum for internal   </a:t>
            </a:r>
          </a:p>
          <a:p>
            <a:r>
              <a:rPr lang="en-US" sz="1600" dirty="0" smtClean="0">
                <a:solidFill>
                  <a:srgbClr val="02001A"/>
                </a:solidFill>
                <a:latin typeface="Arial" pitchFamily="34" charset="0"/>
                <a:cs typeface="Arial" pitchFamily="34" charset="0"/>
              </a:rPr>
              <a:t>      multiples only</a:t>
            </a:r>
            <a:endParaRPr lang="en-US" sz="1600" dirty="0">
              <a:solidFill>
                <a:srgbClr val="02001A"/>
              </a:solidFill>
              <a:latin typeface="Arial" pitchFamily="34" charset="0"/>
              <a:cs typeface="Arial"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7520" t="8733" r="48549" b="10275"/>
          <a:stretch/>
        </p:blipFill>
        <p:spPr>
          <a:xfrm>
            <a:off x="1857375" y="2514600"/>
            <a:ext cx="1752600" cy="2252662"/>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l="53583" t="6293" r="2000" b="9791"/>
          <a:stretch/>
        </p:blipFill>
        <p:spPr>
          <a:xfrm>
            <a:off x="6076566" y="2514600"/>
            <a:ext cx="1772034" cy="2286000"/>
          </a:xfrm>
          <a:prstGeom prst="rect">
            <a:avLst/>
          </a:prstGeom>
        </p:spPr>
      </p:pic>
      <p:sp>
        <p:nvSpPr>
          <p:cNvPr id="2"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Contributions of a reflector</a:t>
            </a:r>
            <a:endParaRPr lang="en-US" sz="3600" dirty="0">
              <a:solidFill>
                <a:srgbClr val="C00000"/>
              </a:solidFill>
            </a:endParaRPr>
          </a:p>
        </p:txBody>
      </p:sp>
      <p:cxnSp>
        <p:nvCxnSpPr>
          <p:cNvPr id="14" name="Straight Connector 1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xmlns="" val="8438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1396313"/>
            <a:ext cx="3989493" cy="4852087"/>
          </a:xfrm>
          <a:prstGeom prst="rect">
            <a:avLst/>
          </a:prstGeom>
        </p:spPr>
      </p:pic>
      <p:sp>
        <p:nvSpPr>
          <p:cNvPr id="8" name="TextBox 7"/>
          <p:cNvSpPr txBox="1"/>
          <p:nvPr/>
        </p:nvSpPr>
        <p:spPr>
          <a:xfrm>
            <a:off x="2057400" y="6096000"/>
            <a:ext cx="1676400" cy="338554"/>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(a) Primaries</a:t>
            </a:r>
            <a:endParaRPr lang="en-US" sz="1600" dirty="0">
              <a:solidFill>
                <a:srgbClr val="02001A"/>
              </a:solidFill>
              <a:latin typeface="Arial" pitchFamily="34" charset="0"/>
              <a:cs typeface="Arial" pitchFamily="34" charset="0"/>
            </a:endParaRPr>
          </a:p>
        </p:txBody>
      </p:sp>
      <p:sp>
        <p:nvSpPr>
          <p:cNvPr id="9" name="TextBox 8"/>
          <p:cNvSpPr txBox="1"/>
          <p:nvPr/>
        </p:nvSpPr>
        <p:spPr>
          <a:xfrm>
            <a:off x="3733800" y="6096000"/>
            <a:ext cx="2286000" cy="338554"/>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(b) Internal multiples</a:t>
            </a:r>
            <a:endParaRPr lang="en-US" sz="1600" dirty="0">
              <a:solidFill>
                <a:srgbClr val="02001A"/>
              </a:solidFill>
              <a:latin typeface="Arial" pitchFamily="34" charset="0"/>
              <a:cs typeface="Arial" pitchFamily="34" charset="0"/>
            </a:endParaRPr>
          </a:p>
        </p:txBody>
      </p:sp>
      <p:sp>
        <p:nvSpPr>
          <p:cNvPr id="6"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Contributions of a reflector</a:t>
            </a:r>
            <a:endParaRPr lang="en-US" sz="3600" dirty="0">
              <a:solidFill>
                <a:srgbClr val="C00000"/>
              </a:solidFill>
            </a:endParaRPr>
          </a:p>
        </p:txBody>
      </p:sp>
      <p:cxnSp>
        <p:nvCxnSpPr>
          <p:cNvPr id="11" name="Straight Connector 10"/>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xmlns="" val="3454859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543" y="1811448"/>
            <a:ext cx="4322743" cy="3231086"/>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1" y="1810512"/>
            <a:ext cx="4322743" cy="3231086"/>
          </a:xfrm>
          <a:prstGeom prst="rect">
            <a:avLst/>
          </a:prstGeom>
        </p:spPr>
      </p:pic>
      <p:sp>
        <p:nvSpPr>
          <p:cNvPr id="9" name="TextBox 8"/>
          <p:cNvSpPr txBox="1"/>
          <p:nvPr/>
        </p:nvSpPr>
        <p:spPr>
          <a:xfrm>
            <a:off x="533400" y="5181600"/>
            <a:ext cx="4114800" cy="338554"/>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(a) Reflector spectrum for primaries only</a:t>
            </a:r>
            <a:endParaRPr lang="en-US" sz="1600" dirty="0">
              <a:solidFill>
                <a:srgbClr val="02001A"/>
              </a:solidFill>
              <a:latin typeface="Arial" pitchFamily="34" charset="0"/>
              <a:cs typeface="Arial" pitchFamily="34" charset="0"/>
            </a:endParaRPr>
          </a:p>
        </p:txBody>
      </p:sp>
      <p:sp>
        <p:nvSpPr>
          <p:cNvPr id="10" name="TextBox 9"/>
          <p:cNvSpPr txBox="1"/>
          <p:nvPr/>
        </p:nvSpPr>
        <p:spPr>
          <a:xfrm>
            <a:off x="5354656" y="5147846"/>
            <a:ext cx="3560744" cy="584775"/>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(b) Reflector spectrum for internal   </a:t>
            </a:r>
          </a:p>
          <a:p>
            <a:r>
              <a:rPr lang="en-US" sz="1600" dirty="0" smtClean="0">
                <a:solidFill>
                  <a:srgbClr val="02001A"/>
                </a:solidFill>
                <a:latin typeface="Arial" pitchFamily="34" charset="0"/>
                <a:cs typeface="Arial" pitchFamily="34" charset="0"/>
              </a:rPr>
              <a:t>      multiples only</a:t>
            </a:r>
            <a:endParaRPr lang="en-US" sz="1600" dirty="0">
              <a:solidFill>
                <a:srgbClr val="02001A"/>
              </a:solidFill>
              <a:latin typeface="Arial" pitchFamily="34" charset="0"/>
              <a:cs typeface="Arial" pitchFamily="34" charset="0"/>
            </a:endParaRPr>
          </a:p>
        </p:txBody>
      </p:sp>
      <p:cxnSp>
        <p:nvCxnSpPr>
          <p:cNvPr id="11" name="Straight Connector 10"/>
          <p:cNvCxnSpPr/>
          <p:nvPr/>
        </p:nvCxnSpPr>
        <p:spPr>
          <a:xfrm flipV="1">
            <a:off x="533400" y="3426055"/>
            <a:ext cx="3657600" cy="294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953000" y="3429000"/>
            <a:ext cx="3657600" cy="294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Contributions to an arrival</a:t>
            </a:r>
            <a:endParaRPr lang="en-US" sz="3600" dirty="0">
              <a:solidFill>
                <a:srgbClr val="C00000"/>
              </a:solidFill>
            </a:endParaRPr>
          </a:p>
        </p:txBody>
      </p:sp>
      <p:pic>
        <p:nvPicPr>
          <p:cNvPr id="1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l="12556" t="56833" r="9094" b="4816"/>
          <a:stretch/>
        </p:blipFill>
        <p:spPr>
          <a:xfrm>
            <a:off x="5486400" y="2667000"/>
            <a:ext cx="3057525" cy="1735723"/>
          </a:xfrm>
        </p:spPr>
      </p:pic>
      <p:pic>
        <p:nvPicPr>
          <p:cNvPr id="15" name="Content Placeholder 3"/>
          <p:cNvPicPr>
            <a:picLocks noChangeAspect="1"/>
          </p:cNvPicPr>
          <p:nvPr/>
        </p:nvPicPr>
        <p:blipFill rotWithShape="1">
          <a:blip r:embed="rId4" cstate="print">
            <a:extLst>
              <a:ext uri="{28A0092B-C50C-407E-A947-70E740481C1C}">
                <a14:useLocalDpi xmlns:a14="http://schemas.microsoft.com/office/drawing/2010/main" xmlns="" val="0"/>
              </a:ext>
            </a:extLst>
          </a:blip>
          <a:srcRect l="12684" t="6495" r="8836" b="56465"/>
          <a:stretch/>
        </p:blipFill>
        <p:spPr>
          <a:xfrm>
            <a:off x="1123950" y="2525824"/>
            <a:ext cx="3067050" cy="1676400"/>
          </a:xfrm>
          <a:prstGeom prst="rect">
            <a:avLst/>
          </a:prstGeom>
        </p:spPr>
      </p:pic>
      <p:cxnSp>
        <p:nvCxnSpPr>
          <p:cNvPr id="16" name="Straight Connector 1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xmlns="" val="7549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3152"/>
            <a:ext cx="8229600" cy="1143000"/>
          </a:xfrm>
        </p:spPr>
        <p:txBody>
          <a:bodyPr>
            <a:normAutofit/>
          </a:bodyPr>
          <a:lstStyle/>
          <a:p>
            <a:pPr algn="l"/>
            <a:r>
              <a:rPr lang="en-US" sz="3600" dirty="0">
                <a:solidFill>
                  <a:srgbClr val="C00000"/>
                </a:solidFill>
                <a:cs typeface="Arial" pitchFamily="34" charset="0"/>
              </a:rPr>
              <a:t>Contributions to an arrival</a:t>
            </a:r>
            <a:endParaRPr lang="en-US" sz="3600" dirty="0">
              <a:solidFill>
                <a:srgbClr val="C000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6913" r="5437"/>
          <a:stretch/>
        </p:blipFill>
        <p:spPr>
          <a:xfrm>
            <a:off x="609600" y="1752600"/>
            <a:ext cx="6510528" cy="4525963"/>
          </a:xfrm>
        </p:spPr>
      </p:pic>
      <p:sp>
        <p:nvSpPr>
          <p:cNvPr id="7" name="TextBox 6"/>
          <p:cNvSpPr txBox="1"/>
          <p:nvPr/>
        </p:nvSpPr>
        <p:spPr>
          <a:xfrm>
            <a:off x="6934200" y="2743200"/>
            <a:ext cx="1676400" cy="338554"/>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(a) Primaries</a:t>
            </a:r>
            <a:endParaRPr lang="en-US" sz="1600" dirty="0">
              <a:solidFill>
                <a:srgbClr val="02001A"/>
              </a:solidFill>
              <a:latin typeface="Arial" pitchFamily="34" charset="0"/>
              <a:cs typeface="Arial" pitchFamily="34" charset="0"/>
            </a:endParaRPr>
          </a:p>
        </p:txBody>
      </p:sp>
      <p:sp>
        <p:nvSpPr>
          <p:cNvPr id="8" name="TextBox 7"/>
          <p:cNvSpPr txBox="1"/>
          <p:nvPr/>
        </p:nvSpPr>
        <p:spPr>
          <a:xfrm>
            <a:off x="6934200" y="4953000"/>
            <a:ext cx="2286000" cy="338554"/>
          </a:xfrm>
          <a:prstGeom prst="rect">
            <a:avLst/>
          </a:prstGeom>
          <a:noFill/>
        </p:spPr>
        <p:txBody>
          <a:bodyPr wrap="square" rtlCol="0">
            <a:spAutoFit/>
          </a:bodyPr>
          <a:lstStyle/>
          <a:p>
            <a:r>
              <a:rPr lang="en-US" sz="1600" dirty="0" smtClean="0">
                <a:solidFill>
                  <a:srgbClr val="02001A"/>
                </a:solidFill>
                <a:latin typeface="Arial" pitchFamily="34" charset="0"/>
                <a:cs typeface="Arial" pitchFamily="34" charset="0"/>
              </a:rPr>
              <a:t>(b) Internal multiples</a:t>
            </a:r>
            <a:endParaRPr lang="en-US" sz="1600" dirty="0">
              <a:solidFill>
                <a:srgbClr val="02001A"/>
              </a:solidFill>
              <a:latin typeface="Arial" pitchFamily="34" charset="0"/>
              <a:cs typeface="Arial" pitchFamily="34" charset="0"/>
            </a:endParaRPr>
          </a:p>
        </p:txBody>
      </p:sp>
      <p:cxnSp>
        <p:nvCxnSpPr>
          <p:cNvPr id="10" name="Straight Connector 9"/>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xmlns="" val="3836044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chor="ctr">
            <a:normAutofit/>
          </a:bodyPr>
          <a:lstStyle/>
          <a:p>
            <a:pPr algn="l">
              <a:lnSpc>
                <a:spcPct val="125000"/>
              </a:lnSpc>
            </a:pPr>
            <a:r>
              <a:rPr lang="en-US" sz="3600" dirty="0" smtClean="0">
                <a:solidFill>
                  <a:srgbClr val="C00000"/>
                </a:solidFill>
                <a:cs typeface="Arial" pitchFamily="34" charset="0"/>
              </a:rPr>
              <a:t>Shallow-reflector spectrum</a:t>
            </a:r>
            <a:endParaRPr lang="en-US" sz="3600" dirty="0">
              <a:solidFill>
                <a:srgbClr val="C00000"/>
              </a:solidFill>
              <a:cs typeface="Arial" pitchFamily="34" charset="0"/>
            </a:endParaRPr>
          </a:p>
        </p:txBody>
      </p:sp>
      <p:sp>
        <p:nvSpPr>
          <p:cNvPr id="30" name="Content Placeholder 2"/>
          <p:cNvSpPr>
            <a:spLocks noGrp="1"/>
          </p:cNvSpPr>
          <p:nvPr>
            <p:ph idx="1"/>
          </p:nvPr>
        </p:nvSpPr>
        <p:spPr bwMode="auto">
          <a:xfrm>
            <a:off x="457200" y="1752601"/>
            <a:ext cx="8229600" cy="1219200"/>
          </a:xfrm>
          <a:prstGeom prst="rect">
            <a:avLst/>
          </a:prstGeom>
          <a:noFill/>
          <a:ln w="9525">
            <a:noFill/>
            <a:miter lim="800000"/>
            <a:headEnd/>
            <a:tailEnd/>
          </a:ln>
        </p:spPr>
        <p:txBody>
          <a:bodyPr>
            <a:normAutofit/>
          </a:bodyPr>
          <a:lstStyle/>
          <a:p>
            <a:pPr lvl="0" eaLnBrk="1" fontAlgn="auto" hangingPunct="1">
              <a:lnSpc>
                <a:spcPct val="110000"/>
              </a:lnSpc>
              <a:spcBef>
                <a:spcPts val="0"/>
              </a:spcBef>
              <a:spcAft>
                <a:spcPts val="0"/>
              </a:spcAft>
              <a:buClrTx/>
              <a:buSzTx/>
              <a:buFont typeface="Arial" pitchFamily="34" charset="0"/>
              <a:buChar char="•"/>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Shallow-reflector spectrum: each multiple is only related to the shallowest corresponding reflector. </a:t>
            </a:r>
            <a:endParaRPr kumimoji="0" lang="en-US"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pSp>
        <p:nvGrpSpPr>
          <p:cNvPr id="3" name="Group 30"/>
          <p:cNvGrpSpPr/>
          <p:nvPr/>
        </p:nvGrpSpPr>
        <p:grpSpPr>
          <a:xfrm>
            <a:off x="1219200" y="3297865"/>
            <a:ext cx="6172200" cy="2264735"/>
            <a:chOff x="914400" y="1371600"/>
            <a:chExt cx="8947952" cy="3276600"/>
          </a:xfrm>
        </p:grpSpPr>
        <p:cxnSp>
          <p:nvCxnSpPr>
            <p:cNvPr id="32" name="Straight Connector 31"/>
            <p:cNvCxnSpPr/>
            <p:nvPr/>
          </p:nvCxnSpPr>
          <p:spPr>
            <a:xfrm>
              <a:off x="914400" y="1600200"/>
              <a:ext cx="5105400" cy="0"/>
            </a:xfrm>
            <a:prstGeom prst="line">
              <a:avLst/>
            </a:prstGeom>
            <a:noFill/>
            <a:ln w="28575" cap="flat" cmpd="sng" algn="ctr">
              <a:solidFill>
                <a:srgbClr val="FF0000"/>
              </a:solidFill>
              <a:prstDash val="sysDash"/>
            </a:ln>
            <a:effectLst/>
          </p:spPr>
        </p:cxnSp>
        <p:sp>
          <p:nvSpPr>
            <p:cNvPr id="33" name="TextBox 32"/>
            <p:cNvSpPr txBox="1"/>
            <p:nvPr/>
          </p:nvSpPr>
          <p:spPr>
            <a:xfrm>
              <a:off x="6019799" y="1371600"/>
              <a:ext cx="2133600" cy="5343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Free surface</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4" name="Explosion 1 33"/>
            <p:cNvSpPr/>
            <p:nvPr/>
          </p:nvSpPr>
          <p:spPr>
            <a:xfrm>
              <a:off x="1676400" y="1828800"/>
              <a:ext cx="533400" cy="304800"/>
            </a:xfrm>
            <a:prstGeom prst="irregularSeal1">
              <a:avLst/>
            </a:prstGeom>
            <a:solidFill>
              <a:srgbClr val="FF0000"/>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35" name="Flowchart: Merge 34"/>
            <p:cNvSpPr/>
            <p:nvPr/>
          </p:nvSpPr>
          <p:spPr>
            <a:xfrm>
              <a:off x="4876800" y="1828800"/>
              <a:ext cx="381000" cy="228600"/>
            </a:xfrm>
            <a:prstGeom prst="flowChartMerge">
              <a:avLst/>
            </a:prstGeom>
            <a:solidFill>
              <a:srgbClr val="6076B4"/>
            </a:solidFill>
            <a:ln w="28575" cap="flat" cmpd="sng" algn="ctr">
              <a:solidFill>
                <a:srgbClr val="6076B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cxnSp>
          <p:nvCxnSpPr>
            <p:cNvPr id="36" name="Straight Arrow Connector 35"/>
            <p:cNvCxnSpPr>
              <a:stCxn id="34" idx="2"/>
            </p:cNvCxnSpPr>
            <p:nvPr/>
          </p:nvCxnSpPr>
          <p:spPr>
            <a:xfrm>
              <a:off x="1885932" y="2133600"/>
              <a:ext cx="552468" cy="1143000"/>
            </a:xfrm>
            <a:prstGeom prst="straightConnector1">
              <a:avLst/>
            </a:prstGeom>
            <a:noFill/>
            <a:ln w="28575" cap="flat" cmpd="sng" algn="ctr">
              <a:solidFill>
                <a:srgbClr val="6076B4">
                  <a:shade val="95000"/>
                  <a:satMod val="105000"/>
                </a:srgbClr>
              </a:solidFill>
              <a:prstDash val="solid"/>
              <a:tailEnd type="arrow"/>
            </a:ln>
            <a:effectLst/>
          </p:spPr>
        </p:cxnSp>
        <p:cxnSp>
          <p:nvCxnSpPr>
            <p:cNvPr id="37" name="Straight Arrow Connector 36"/>
            <p:cNvCxnSpPr/>
            <p:nvPr/>
          </p:nvCxnSpPr>
          <p:spPr>
            <a:xfrm flipV="1">
              <a:off x="2438400" y="1600200"/>
              <a:ext cx="609600" cy="1676400"/>
            </a:xfrm>
            <a:prstGeom prst="straightConnector1">
              <a:avLst/>
            </a:prstGeom>
            <a:noFill/>
            <a:ln w="28575" cap="flat" cmpd="sng" algn="ctr">
              <a:solidFill>
                <a:srgbClr val="6076B4">
                  <a:shade val="95000"/>
                  <a:satMod val="105000"/>
                </a:srgbClr>
              </a:solidFill>
              <a:prstDash val="solid"/>
              <a:tailEnd type="arrow"/>
            </a:ln>
            <a:effectLst/>
          </p:spPr>
        </p:cxnSp>
        <p:cxnSp>
          <p:nvCxnSpPr>
            <p:cNvPr id="38" name="Straight Arrow Connector 37"/>
            <p:cNvCxnSpPr/>
            <p:nvPr/>
          </p:nvCxnSpPr>
          <p:spPr>
            <a:xfrm>
              <a:off x="3048000" y="1600200"/>
              <a:ext cx="1219200" cy="2133600"/>
            </a:xfrm>
            <a:prstGeom prst="straightConnector1">
              <a:avLst/>
            </a:prstGeom>
            <a:noFill/>
            <a:ln w="28575" cap="flat" cmpd="sng" algn="ctr">
              <a:solidFill>
                <a:srgbClr val="6076B4">
                  <a:shade val="95000"/>
                  <a:satMod val="105000"/>
                </a:srgbClr>
              </a:solidFill>
              <a:prstDash val="solid"/>
              <a:tailEnd type="arrow"/>
            </a:ln>
            <a:effectLst/>
          </p:spPr>
        </p:cxnSp>
        <p:cxnSp>
          <p:nvCxnSpPr>
            <p:cNvPr id="39" name="Straight Arrow Connector 38"/>
            <p:cNvCxnSpPr>
              <a:endCxn id="35" idx="2"/>
            </p:cNvCxnSpPr>
            <p:nvPr/>
          </p:nvCxnSpPr>
          <p:spPr>
            <a:xfrm flipV="1">
              <a:off x="4267200" y="2057400"/>
              <a:ext cx="800100" cy="1676400"/>
            </a:xfrm>
            <a:prstGeom prst="straightConnector1">
              <a:avLst/>
            </a:prstGeom>
            <a:noFill/>
            <a:ln w="28575" cap="flat" cmpd="sng" algn="ctr">
              <a:solidFill>
                <a:srgbClr val="6076B4">
                  <a:shade val="95000"/>
                  <a:satMod val="105000"/>
                </a:srgbClr>
              </a:solidFill>
              <a:prstDash val="solid"/>
              <a:tailEnd type="arrow"/>
            </a:ln>
            <a:effectLst/>
          </p:spPr>
        </p:cxnSp>
        <p:cxnSp>
          <p:nvCxnSpPr>
            <p:cNvPr id="40" name="Straight Arrow Connector 39"/>
            <p:cNvCxnSpPr>
              <a:stCxn id="34" idx="2"/>
            </p:cNvCxnSpPr>
            <p:nvPr/>
          </p:nvCxnSpPr>
          <p:spPr>
            <a:xfrm>
              <a:off x="1885932" y="2133600"/>
              <a:ext cx="857268" cy="2514600"/>
            </a:xfrm>
            <a:prstGeom prst="straightConnector1">
              <a:avLst/>
            </a:prstGeom>
            <a:noFill/>
            <a:ln w="28575" cap="flat" cmpd="sng" algn="ctr">
              <a:solidFill>
                <a:srgbClr val="6076B4">
                  <a:shade val="95000"/>
                  <a:satMod val="105000"/>
                </a:srgbClr>
              </a:solidFill>
              <a:prstDash val="solid"/>
              <a:tailEnd type="arrow"/>
            </a:ln>
            <a:effectLst/>
          </p:spPr>
        </p:cxnSp>
        <p:cxnSp>
          <p:nvCxnSpPr>
            <p:cNvPr id="41" name="Straight Arrow Connector 40"/>
            <p:cNvCxnSpPr/>
            <p:nvPr/>
          </p:nvCxnSpPr>
          <p:spPr>
            <a:xfrm flipV="1">
              <a:off x="2743200" y="3581400"/>
              <a:ext cx="533400" cy="1066800"/>
            </a:xfrm>
            <a:prstGeom prst="straightConnector1">
              <a:avLst/>
            </a:prstGeom>
            <a:noFill/>
            <a:ln w="28575" cap="flat" cmpd="sng" algn="ctr">
              <a:solidFill>
                <a:srgbClr val="6076B4">
                  <a:shade val="95000"/>
                  <a:satMod val="105000"/>
                </a:srgbClr>
              </a:solidFill>
              <a:prstDash val="solid"/>
              <a:tailEnd type="arrow"/>
            </a:ln>
            <a:effectLst/>
          </p:spPr>
        </p:cxnSp>
        <p:cxnSp>
          <p:nvCxnSpPr>
            <p:cNvPr id="42" name="Straight Arrow Connector 41"/>
            <p:cNvCxnSpPr/>
            <p:nvPr/>
          </p:nvCxnSpPr>
          <p:spPr>
            <a:xfrm>
              <a:off x="3276600" y="3581400"/>
              <a:ext cx="990600" cy="1066800"/>
            </a:xfrm>
            <a:prstGeom prst="straightConnector1">
              <a:avLst/>
            </a:prstGeom>
            <a:noFill/>
            <a:ln w="28575" cap="flat" cmpd="sng" algn="ctr">
              <a:solidFill>
                <a:srgbClr val="6076B4">
                  <a:shade val="95000"/>
                  <a:satMod val="105000"/>
                </a:srgbClr>
              </a:solidFill>
              <a:prstDash val="solid"/>
              <a:tailEnd type="arrow"/>
            </a:ln>
            <a:effectLst/>
          </p:spPr>
        </p:cxnSp>
        <p:cxnSp>
          <p:nvCxnSpPr>
            <p:cNvPr id="43" name="Straight Arrow Connector 42"/>
            <p:cNvCxnSpPr>
              <a:endCxn id="35" idx="2"/>
            </p:cNvCxnSpPr>
            <p:nvPr/>
          </p:nvCxnSpPr>
          <p:spPr>
            <a:xfrm flipV="1">
              <a:off x="4267200" y="2057400"/>
              <a:ext cx="800100" cy="2590800"/>
            </a:xfrm>
            <a:prstGeom prst="straightConnector1">
              <a:avLst/>
            </a:prstGeom>
            <a:noFill/>
            <a:ln w="28575" cap="flat" cmpd="sng" algn="ctr">
              <a:solidFill>
                <a:srgbClr val="6076B4">
                  <a:shade val="95000"/>
                  <a:satMod val="105000"/>
                </a:srgbClr>
              </a:solidFill>
              <a:prstDash val="solid"/>
              <a:tailEnd type="arrow"/>
            </a:ln>
            <a:effectLst/>
          </p:spPr>
        </p:cxnSp>
        <p:cxnSp>
          <p:nvCxnSpPr>
            <p:cNvPr id="44" name="Straight Connector 43"/>
            <p:cNvCxnSpPr/>
            <p:nvPr/>
          </p:nvCxnSpPr>
          <p:spPr>
            <a:xfrm>
              <a:off x="2238366" y="3276600"/>
              <a:ext cx="428634" cy="0"/>
            </a:xfrm>
            <a:prstGeom prst="line">
              <a:avLst/>
            </a:prstGeom>
            <a:noFill/>
            <a:ln w="28575" cap="flat" cmpd="sng" algn="ctr">
              <a:solidFill>
                <a:sysClr val="windowText" lastClr="000000"/>
              </a:solidFill>
              <a:prstDash val="sysDash"/>
            </a:ln>
            <a:effectLst/>
          </p:spPr>
        </p:cxnSp>
        <p:cxnSp>
          <p:nvCxnSpPr>
            <p:cNvPr id="45" name="Straight Connector 44"/>
            <p:cNvCxnSpPr/>
            <p:nvPr/>
          </p:nvCxnSpPr>
          <p:spPr>
            <a:xfrm>
              <a:off x="2543166" y="4648200"/>
              <a:ext cx="428634" cy="0"/>
            </a:xfrm>
            <a:prstGeom prst="line">
              <a:avLst/>
            </a:prstGeom>
            <a:noFill/>
            <a:ln w="28575" cap="flat" cmpd="sng" algn="ctr">
              <a:solidFill>
                <a:sysClr val="windowText" lastClr="000000"/>
              </a:solidFill>
              <a:prstDash val="sysDash"/>
            </a:ln>
            <a:effectLst/>
          </p:spPr>
        </p:cxnSp>
        <p:cxnSp>
          <p:nvCxnSpPr>
            <p:cNvPr id="46" name="Straight Connector 45"/>
            <p:cNvCxnSpPr/>
            <p:nvPr/>
          </p:nvCxnSpPr>
          <p:spPr>
            <a:xfrm>
              <a:off x="2971800" y="3581399"/>
              <a:ext cx="704314" cy="0"/>
            </a:xfrm>
            <a:prstGeom prst="line">
              <a:avLst/>
            </a:prstGeom>
            <a:noFill/>
            <a:ln w="28575" cap="flat" cmpd="sng" algn="ctr">
              <a:solidFill>
                <a:srgbClr val="FF0000"/>
              </a:solidFill>
              <a:prstDash val="sysDash"/>
            </a:ln>
            <a:effectLst/>
          </p:spPr>
        </p:cxnSp>
        <p:cxnSp>
          <p:nvCxnSpPr>
            <p:cNvPr id="47" name="Straight Connector 46"/>
            <p:cNvCxnSpPr/>
            <p:nvPr/>
          </p:nvCxnSpPr>
          <p:spPr>
            <a:xfrm>
              <a:off x="4067166" y="3733800"/>
              <a:ext cx="428634" cy="0"/>
            </a:xfrm>
            <a:prstGeom prst="line">
              <a:avLst/>
            </a:prstGeom>
            <a:noFill/>
            <a:ln w="28575" cap="flat" cmpd="sng" algn="ctr">
              <a:solidFill>
                <a:sysClr val="windowText" lastClr="000000"/>
              </a:solidFill>
              <a:prstDash val="sysDash"/>
            </a:ln>
            <a:effectLst/>
          </p:spPr>
        </p:cxnSp>
        <p:cxnSp>
          <p:nvCxnSpPr>
            <p:cNvPr id="48" name="Straight Connector 47"/>
            <p:cNvCxnSpPr/>
            <p:nvPr/>
          </p:nvCxnSpPr>
          <p:spPr>
            <a:xfrm>
              <a:off x="4067166" y="4648200"/>
              <a:ext cx="428634" cy="0"/>
            </a:xfrm>
            <a:prstGeom prst="line">
              <a:avLst/>
            </a:prstGeom>
            <a:noFill/>
            <a:ln w="28575" cap="flat" cmpd="sng" algn="ctr">
              <a:solidFill>
                <a:sysClr val="windowText" lastClr="000000"/>
              </a:solidFill>
              <a:prstDash val="sysDash"/>
            </a:ln>
            <a:effectLst/>
          </p:spPr>
        </p:cxnSp>
        <p:sp>
          <p:nvSpPr>
            <p:cNvPr id="49" name="TextBox 48"/>
            <p:cNvSpPr txBox="1"/>
            <p:nvPr/>
          </p:nvSpPr>
          <p:spPr>
            <a:xfrm>
              <a:off x="3352800" y="1981200"/>
              <a:ext cx="714368" cy="5343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sym typeface="Wingdings"/>
                </a:rPr>
                <a:t></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0" name="TextBox 49"/>
            <p:cNvSpPr txBox="1"/>
            <p:nvPr/>
          </p:nvSpPr>
          <p:spPr>
            <a:xfrm>
              <a:off x="4343400" y="3962400"/>
              <a:ext cx="1143000" cy="5343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sym typeface="Wingdings"/>
                </a:rPr>
                <a:t></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1" name="TextBox 50"/>
            <p:cNvSpPr txBox="1"/>
            <p:nvPr/>
          </p:nvSpPr>
          <p:spPr>
            <a:xfrm>
              <a:off x="5094669" y="2666999"/>
              <a:ext cx="4767683" cy="133586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sym typeface="Wingdings"/>
                </a:rPr>
                <a:t>Surface-related multiple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sym typeface="Wingdings"/>
                </a:rPr>
                <a:t> Internal multiple</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pSp>
      <p:cxnSp>
        <p:nvCxnSpPr>
          <p:cNvPr id="26" name="Straight Connector 2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xmlns="" val="1817292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120" y="1600200"/>
            <a:ext cx="6099627" cy="4526280"/>
          </a:xfrm>
          <a:prstGeom prst="rect">
            <a:avLst/>
          </a:prstGeom>
        </p:spPr>
      </p:pic>
      <p:sp>
        <p:nvSpPr>
          <p:cNvPr id="3" name="Title 2"/>
          <p:cNvSpPr>
            <a:spLocks noGrp="1"/>
          </p:cNvSpPr>
          <p:nvPr>
            <p:ph type="title"/>
          </p:nvPr>
        </p:nvSpPr>
        <p:spPr>
          <a:xfrm>
            <a:off x="457200" y="73152"/>
            <a:ext cx="8686800" cy="1143000"/>
          </a:xfrm>
        </p:spPr>
        <p:txBody>
          <a:bodyPr>
            <a:noAutofit/>
          </a:bodyPr>
          <a:lstStyle/>
          <a:p>
            <a:pPr algn="l"/>
            <a:r>
              <a:rPr lang="en-US" sz="3600" dirty="0">
                <a:solidFill>
                  <a:srgbClr val="C00000"/>
                </a:solidFill>
                <a:cs typeface="Arial" pitchFamily="34" charset="0"/>
              </a:rPr>
              <a:t>Reflector spectrum for </a:t>
            </a:r>
            <a:r>
              <a:rPr lang="en-US" sz="3600" dirty="0" smtClean="0">
                <a:solidFill>
                  <a:srgbClr val="C00000"/>
                </a:solidFill>
                <a:cs typeface="Arial" pitchFamily="34" charset="0"/>
              </a:rPr>
              <a:t/>
            </a:r>
            <a:br>
              <a:rPr lang="en-US" sz="3600" dirty="0" smtClean="0">
                <a:solidFill>
                  <a:srgbClr val="C00000"/>
                </a:solidFill>
                <a:cs typeface="Arial" pitchFamily="34" charset="0"/>
              </a:rPr>
            </a:br>
            <a:r>
              <a:rPr lang="en-US" sz="3600" dirty="0" smtClean="0">
                <a:solidFill>
                  <a:srgbClr val="C00000"/>
                </a:solidFill>
                <a:cs typeface="Arial" pitchFamily="34" charset="0"/>
              </a:rPr>
              <a:t>surface-related </a:t>
            </a:r>
            <a:r>
              <a:rPr lang="en-US" sz="3600" dirty="0">
                <a:solidFill>
                  <a:srgbClr val="C00000"/>
                </a:solidFill>
                <a:cs typeface="Arial" pitchFamily="34" charset="0"/>
              </a:rPr>
              <a:t>multiples only</a:t>
            </a:r>
            <a:endParaRPr lang="en-US" sz="3600" dirty="0">
              <a:solidFill>
                <a:srgbClr val="C00000"/>
              </a:solidFill>
            </a:endParaRPr>
          </a:p>
        </p:txBody>
      </p:sp>
      <p:cxnSp>
        <p:nvCxnSpPr>
          <p:cNvPr id="4" name="Straight Connector 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xmlns="" val="1799355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120" y="1600200"/>
            <a:ext cx="6099627" cy="4526280"/>
          </a:xfrm>
          <a:prstGeom prst="rect">
            <a:avLst/>
          </a:prstGeom>
        </p:spPr>
      </p:pic>
      <p:sp>
        <p:nvSpPr>
          <p:cNvPr id="2" name="Title 1"/>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Shallow-reflector spectrum for </a:t>
            </a:r>
            <a:br>
              <a:rPr lang="en-US" sz="3600" dirty="0">
                <a:solidFill>
                  <a:srgbClr val="C00000"/>
                </a:solidFill>
                <a:cs typeface="Arial" pitchFamily="34" charset="0"/>
              </a:rPr>
            </a:br>
            <a:r>
              <a:rPr lang="en-US" sz="3600" dirty="0">
                <a:solidFill>
                  <a:srgbClr val="C00000"/>
                </a:solidFill>
                <a:cs typeface="Arial" pitchFamily="34" charset="0"/>
              </a:rPr>
              <a:t>surface-related multiples only</a:t>
            </a:r>
            <a:endParaRPr lang="en-US" sz="3600" dirty="0">
              <a:solidFill>
                <a:srgbClr val="C00000"/>
              </a:solidFill>
            </a:endParaRPr>
          </a:p>
        </p:txBody>
      </p:sp>
      <p:cxnSp>
        <p:nvCxnSpPr>
          <p:cNvPr id="5" name="Straight Connector 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xmlns="" val="428689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5320864"/>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t>Model</a:t>
                      </a:r>
                      <a:r>
                        <a:rPr lang="en-US" b="1" baseline="0" dirty="0" smtClean="0"/>
                        <a:t> type dependency for ISS depth imaging and parameter estimation </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cs typeface="Tahoma" pitchFamily="34" charset="0"/>
                        </a:rPr>
                        <a:t>The impact of matching and</a:t>
                      </a:r>
                      <a:r>
                        <a:rPr lang="en-US" altLang="zh-CN" sz="2000" b="0" baseline="0" dirty="0" smtClean="0">
                          <a:cs typeface="Tahoma" pitchFamily="34" charset="0"/>
                        </a:rPr>
                        <a:t> </a:t>
                      </a:r>
                      <a:r>
                        <a:rPr lang="en-US" altLang="zh-CN" sz="2000" b="0" dirty="0" smtClean="0">
                          <a:cs typeface="Tahoma" pitchFamily="34" charset="0"/>
                        </a:rPr>
                        <a:t>mismatching</a:t>
                      </a:r>
                      <a:r>
                        <a:rPr lang="en-US" altLang="zh-CN" sz="2000" b="0" baseline="0" dirty="0" smtClean="0">
                          <a:cs typeface="Tahoma" pitchFamily="34" charset="0"/>
                        </a:rPr>
                        <a:t> </a:t>
                      </a:r>
                      <a:r>
                        <a:rPr lang="en-US" altLang="zh-CN" sz="2000" b="0" dirty="0" smtClean="0">
                          <a:cs typeface="Tahoma" pitchFamily="34" charset="0"/>
                        </a:rPr>
                        <a:t>between the earth</a:t>
                      </a:r>
                      <a:r>
                        <a:rPr lang="en-US" altLang="zh-CN" sz="2000" b="0" baseline="0" dirty="0" smtClean="0">
                          <a:cs typeface="Tahoma" pitchFamily="34" charset="0"/>
                        </a:rPr>
                        <a:t> </a:t>
                      </a:r>
                      <a:r>
                        <a:rPr lang="en-US" altLang="zh-CN" sz="2000" b="0" dirty="0" smtClean="0">
                          <a:cs typeface="Tahoma" pitchFamily="34" charset="0"/>
                        </a:rPr>
                        <a:t>model type and the</a:t>
                      </a:r>
                      <a:r>
                        <a:rPr lang="en-US" altLang="zh-CN" sz="2000" b="0" baseline="0" dirty="0" smtClean="0">
                          <a:cs typeface="Tahoma" pitchFamily="34" charset="0"/>
                        </a:rPr>
                        <a:t> </a:t>
                      </a:r>
                      <a:r>
                        <a:rPr lang="en-US" altLang="zh-CN" sz="2000" b="0" dirty="0" smtClean="0">
                          <a:cs typeface="Tahoma" pitchFamily="34" charset="0"/>
                        </a:rPr>
                        <a:t>processing</a:t>
                      </a:r>
                      <a:r>
                        <a:rPr lang="en-US" altLang="zh-CN" sz="2000" b="0" baseline="0" dirty="0" smtClean="0">
                          <a:cs typeface="Tahoma" pitchFamily="34" charset="0"/>
                        </a:rPr>
                        <a:t> </a:t>
                      </a:r>
                      <a:r>
                        <a:rPr lang="en-US" altLang="zh-CN" sz="2000" b="0" dirty="0" smtClean="0">
                          <a:cs typeface="Tahoma" pitchFamily="34" charset="0"/>
                        </a:rPr>
                        <a:t>model type</a:t>
                      </a:r>
                      <a:r>
                        <a:rPr lang="en-US" altLang="zh-CN" sz="2000" b="0" baseline="0" dirty="0" smtClean="0">
                          <a:cs typeface="Tahoma" pitchFamily="34" charset="0"/>
                        </a:rPr>
                        <a:t> </a:t>
                      </a:r>
                      <a:r>
                        <a:rPr lang="en-US" altLang="zh-CN" sz="2000" b="0" dirty="0" smtClean="0">
                          <a:cs typeface="Tahoma" pitchFamily="34" charset="0"/>
                        </a:rPr>
                        <a:t>for ISS imaging and parameter</a:t>
                      </a:r>
                      <a:r>
                        <a:rPr lang="en-US" altLang="zh-CN" sz="2000" b="0" baseline="0" dirty="0" smtClean="0">
                          <a:cs typeface="Tahoma" pitchFamily="34" charset="0"/>
                        </a:rPr>
                        <a:t> </a:t>
                      </a:r>
                      <a:r>
                        <a:rPr lang="en-US" altLang="zh-CN" sz="2000" b="0" dirty="0" smtClean="0">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tx1"/>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67954">
                <a:tc>
                  <a:txBody>
                    <a:bodyPr/>
                    <a:lstStyle/>
                    <a:p>
                      <a:r>
                        <a:rPr lang="en-US" b="1" dirty="0" smtClean="0"/>
                        <a:t>Effectiveness</a:t>
                      </a:r>
                      <a:r>
                        <a:rPr lang="en-US" b="1" baseline="0" dirty="0" smtClean="0"/>
                        <a:t> of ISS internal multiple method</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b="0" kern="1200" dirty="0" smtClean="0">
                          <a:solidFill>
                            <a:schemeClr val="tx1"/>
                          </a:solidFill>
                          <a:latin typeface="+mn-lt"/>
                          <a:ea typeface="+mn-ea"/>
                          <a:cs typeface="Tahoma" pitchFamily="34" charset="0"/>
                        </a:rPr>
                        <a:t> </a:t>
                      </a:r>
                      <a:r>
                        <a:rPr lang="en-US" sz="2000" kern="1200" dirty="0" smtClean="0">
                          <a:solidFill>
                            <a:schemeClr val="tx1"/>
                          </a:solidFill>
                          <a:latin typeface="+mn-lt"/>
                          <a:ea typeface="+mn-ea"/>
                          <a:cs typeface="Arial" pitchFamily="34" charset="0"/>
                        </a:rPr>
                        <a:t>Modeling </a:t>
                      </a:r>
                      <a:r>
                        <a:rPr lang="en-US" sz="2000" kern="1200" dirty="0" err="1" smtClean="0">
                          <a:solidFill>
                            <a:schemeClr val="tx1"/>
                          </a:solidFill>
                          <a:latin typeface="+mn-lt"/>
                          <a:ea typeface="+mn-ea"/>
                          <a:cs typeface="Arial" pitchFamily="34" charset="0"/>
                        </a:rPr>
                        <a:t>subresolution</a:t>
                      </a:r>
                      <a:r>
                        <a:rPr lang="en-US" sz="2000" kern="1200" dirty="0" smtClean="0">
                          <a:solidFill>
                            <a:schemeClr val="tx1"/>
                          </a:solidFill>
                          <a:latin typeface="+mn-lt"/>
                          <a:ea typeface="+mn-ea"/>
                          <a:cs typeface="Arial" pitchFamily="34" charset="0"/>
                        </a:rPr>
                        <a:t> internal multiples as a step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dirty="0" smtClean="0">
                          <a:solidFill>
                            <a:schemeClr val="tx1"/>
                          </a:solidFill>
                          <a:latin typeface="+mn-lt"/>
                          <a:ea typeface="+mn-ea"/>
                          <a:cs typeface="Arial" pitchFamily="34" charset="0"/>
                        </a:rPr>
                        <a:t>          towards introducing effective primaries.</a:t>
                      </a:r>
                    </a:p>
                    <a:p>
                      <a:pPr marL="571500" indent="-571500" algn="l" defTabSz="914400" rtl="0" eaLnBrk="1" latinLnBrk="0" hangingPunct="1">
                        <a:buFont typeface="+mj-lt"/>
                        <a:buAutoNum type="romanUcPeriod" startAt="4"/>
                      </a:pPr>
                      <a:r>
                        <a:rPr lang="en-US" altLang="zh-CN" sz="2000" b="0" kern="1200" dirty="0" smtClean="0">
                          <a:solidFill>
                            <a:schemeClr val="tx1"/>
                          </a:solidFill>
                          <a:latin typeface="+mn-lt"/>
                          <a:ea typeface="+mn-ea"/>
                          <a:cs typeface="Tahoma" pitchFamily="34" charset="0"/>
                        </a:rPr>
                        <a:t>ISS for attenuating internal</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multiples generated by</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effective</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and actual primaries.</a:t>
                      </a:r>
                      <a:endParaRPr lang="en-US" sz="2000" dirty="0" smtClean="0"/>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r>
              <a:tr h="2080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Inclusiveness of ISS internal multiple method</a:t>
                      </a:r>
                      <a:endParaRPr lang="en-US" b="1" dirty="0" smtClean="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lang="en-US" sz="2000" kern="1200" dirty="0" smtClean="0">
                          <a:solidFill>
                            <a:schemeClr val="tx1"/>
                          </a:solidFill>
                          <a:latin typeface="+mn-lt"/>
                          <a:ea typeface="+mn-ea"/>
                          <a:cs typeface="Arial" pitchFamily="34" charset="0"/>
                        </a:rPr>
                        <a:t> A general modification of the leading-order ISS</a:t>
                      </a:r>
                      <a:r>
                        <a:rPr lang="en-US" sz="2000" kern="1200" baseline="0" dirty="0" smtClean="0">
                          <a:solidFill>
                            <a:schemeClr val="tx1"/>
                          </a:solidFill>
                          <a:latin typeface="+mn-lt"/>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tx1"/>
                          </a:solidFill>
                          <a:latin typeface="+mn-lt"/>
                          <a:ea typeface="+mn-ea"/>
                          <a:cs typeface="Arial" pitchFamily="34" charset="0"/>
                        </a:rPr>
                        <a:t>          </a:t>
                      </a:r>
                      <a:r>
                        <a:rPr lang="en-US" sz="2000" kern="1200" dirty="0" smtClean="0">
                          <a:solidFill>
                            <a:schemeClr val="tx1"/>
                          </a:solidFill>
                          <a:latin typeface="+mn-lt"/>
                          <a:ea typeface="+mn-ea"/>
                          <a:cs typeface="Arial" pitchFamily="34" charset="0"/>
                        </a:rPr>
                        <a:t>attenuator of first-order internal multiples to </a:t>
                      </a:r>
                      <a:r>
                        <a:rPr lang="en-US" sz="2000" kern="1200" baseline="0" dirty="0" smtClean="0">
                          <a:solidFill>
                            <a:schemeClr val="tx1"/>
                          </a:solidFill>
                          <a:latin typeface="+mn-lt"/>
                          <a:ea typeface="+mn-ea"/>
                          <a:cs typeface="Arial" pitchFamily="34" charset="0"/>
                        </a:rPr>
                        <a:t>       </a:t>
                      </a:r>
                      <a:br>
                        <a:rPr lang="en-US" sz="2000" kern="1200" baseline="0" dirty="0" smtClean="0">
                          <a:solidFill>
                            <a:schemeClr val="tx1"/>
                          </a:solidFill>
                          <a:latin typeface="+mn-lt"/>
                          <a:ea typeface="+mn-ea"/>
                          <a:cs typeface="Arial" pitchFamily="34" charset="0"/>
                        </a:rPr>
                      </a:br>
                      <a:r>
                        <a:rPr lang="en-US" sz="2000" kern="1200" baseline="0" dirty="0" smtClean="0">
                          <a:solidFill>
                            <a:schemeClr val="tx1"/>
                          </a:solidFill>
                          <a:latin typeface="+mn-lt"/>
                          <a:ea typeface="+mn-ea"/>
                          <a:cs typeface="Arial" pitchFamily="34" charset="0"/>
                        </a:rPr>
                        <a:t>          </a:t>
                      </a:r>
                      <a:r>
                        <a:rPr lang="en-US" sz="2000" kern="1200" dirty="0" smtClean="0">
                          <a:solidFill>
                            <a:schemeClr val="tx1"/>
                          </a:solidFill>
                          <a:latin typeface="+mn-lt"/>
                          <a:ea typeface="+mn-ea"/>
                          <a:cs typeface="Arial" pitchFamily="34" charset="0"/>
                        </a:rPr>
                        <a:t>accommodate primaries and internal multiples.</a:t>
                      </a:r>
                      <a:endParaRPr lang="en-US" sz="2000" dirty="0" smtClean="0"/>
                    </a:p>
                    <a:p>
                      <a:pPr marL="514350" marR="0" indent="-514350" algn="l" defTabSz="914400" rtl="0" eaLnBrk="1" fontAlgn="auto" latinLnBrk="0" hangingPunct="1">
                        <a:lnSpc>
                          <a:spcPct val="100000"/>
                        </a:lnSpc>
                        <a:spcBef>
                          <a:spcPts val="0"/>
                        </a:spcBef>
                        <a:spcAft>
                          <a:spcPts val="0"/>
                        </a:spcAft>
                        <a:buClrTx/>
                        <a:buSzTx/>
                        <a:buFont typeface="+mj-lt"/>
                        <a:buAutoNum type="romanUcPeriod" startAt="6"/>
                        <a:tabLst/>
                        <a:defRPr/>
                      </a:pPr>
                      <a:r>
                        <a:rPr lang="en-US" sz="2000" baseline="0" dirty="0" smtClean="0"/>
                        <a:t> </a:t>
                      </a:r>
                      <a:r>
                        <a:rPr lang="en-US" sz="2000" dirty="0" smtClean="0"/>
                        <a:t>Source wavelet effects on the ISS  internal multiple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aseline="0" dirty="0" smtClean="0"/>
                        <a:t>          </a:t>
                      </a:r>
                      <a:r>
                        <a:rPr lang="en-US" sz="2000" dirty="0" smtClean="0"/>
                        <a:t>leading-order attenuation algorithm and its higher-order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t>          modification.</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Reflector spectrum for </a:t>
            </a:r>
            <a:r>
              <a:rPr lang="en-US" sz="3600" dirty="0" smtClean="0">
                <a:solidFill>
                  <a:srgbClr val="C00000"/>
                </a:solidFill>
                <a:cs typeface="Arial" pitchFamily="34" charset="0"/>
              </a:rPr>
              <a:t/>
            </a:r>
            <a:br>
              <a:rPr lang="en-US" sz="3600" dirty="0" smtClean="0">
                <a:solidFill>
                  <a:srgbClr val="C00000"/>
                </a:solidFill>
                <a:cs typeface="Arial" pitchFamily="34" charset="0"/>
              </a:rPr>
            </a:br>
            <a:r>
              <a:rPr lang="en-US" sz="3600" dirty="0" smtClean="0">
                <a:solidFill>
                  <a:srgbClr val="C00000"/>
                </a:solidFill>
                <a:cs typeface="Arial" pitchFamily="34" charset="0"/>
              </a:rPr>
              <a:t>internal </a:t>
            </a:r>
            <a:r>
              <a:rPr lang="en-US" sz="3600" dirty="0">
                <a:solidFill>
                  <a:srgbClr val="C00000"/>
                </a:solidFill>
                <a:cs typeface="Arial" pitchFamily="34" charset="0"/>
              </a:rPr>
              <a:t>multiples only</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60120" y="1600200"/>
            <a:ext cx="6055532" cy="4526280"/>
          </a:xfrm>
        </p:spPr>
      </p:pic>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xmlns="" val="3069449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120" y="1600199"/>
            <a:ext cx="6055533" cy="4526280"/>
          </a:xfrm>
          <a:prstGeom prst="rect">
            <a:avLst/>
          </a:prstGeom>
        </p:spPr>
      </p:pic>
      <p:sp>
        <p:nvSpPr>
          <p:cNvPr id="3" name="Title 2"/>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Shallow-reflector spectrum for </a:t>
            </a:r>
            <a:br>
              <a:rPr lang="en-US" sz="3600" dirty="0">
                <a:solidFill>
                  <a:srgbClr val="C00000"/>
                </a:solidFill>
                <a:cs typeface="Arial" pitchFamily="34" charset="0"/>
              </a:rPr>
            </a:br>
            <a:r>
              <a:rPr lang="en-US" sz="3600" dirty="0">
                <a:solidFill>
                  <a:srgbClr val="C00000"/>
                </a:solidFill>
                <a:cs typeface="Arial" pitchFamily="34" charset="0"/>
              </a:rPr>
              <a:t>internal multiples only</a:t>
            </a:r>
            <a:endParaRPr lang="en-US" sz="3600" dirty="0">
              <a:solidFill>
                <a:srgbClr val="C00000"/>
              </a:solidFill>
            </a:endParaRPr>
          </a:p>
        </p:txBody>
      </p:sp>
      <p:cxnSp>
        <p:nvCxnSpPr>
          <p:cNvPr id="5" name="Straight Connector 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xmlns="" val="392169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0120" y="1600199"/>
            <a:ext cx="6055533" cy="4526280"/>
          </a:xfrm>
          <a:prstGeom prst="rect">
            <a:avLst/>
          </a:prstGeom>
        </p:spPr>
      </p:pic>
      <p:cxnSp>
        <p:nvCxnSpPr>
          <p:cNvPr id="7" name="Straight Connector 6"/>
          <p:cNvCxnSpPr/>
          <p:nvPr/>
        </p:nvCxnSpPr>
        <p:spPr>
          <a:xfrm>
            <a:off x="1447800" y="3867912"/>
            <a:ext cx="5029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457200" y="73152"/>
            <a:ext cx="8229600" cy="1143000"/>
          </a:xfrm>
        </p:spPr>
        <p:txBody>
          <a:bodyPr>
            <a:noAutofit/>
          </a:bodyPr>
          <a:lstStyle/>
          <a:p>
            <a:pPr algn="l"/>
            <a:r>
              <a:rPr lang="en-US" sz="3600" dirty="0">
                <a:solidFill>
                  <a:srgbClr val="C00000"/>
                </a:solidFill>
                <a:cs typeface="Arial" pitchFamily="34" charset="0"/>
              </a:rPr>
              <a:t>Shallow-reflector spectrum for </a:t>
            </a:r>
            <a:br>
              <a:rPr lang="en-US" sz="3600" dirty="0">
                <a:solidFill>
                  <a:srgbClr val="C00000"/>
                </a:solidFill>
                <a:cs typeface="Arial" pitchFamily="34" charset="0"/>
              </a:rPr>
            </a:br>
            <a:r>
              <a:rPr lang="en-US" sz="3600" dirty="0">
                <a:solidFill>
                  <a:srgbClr val="C00000"/>
                </a:solidFill>
                <a:cs typeface="Arial" pitchFamily="34" charset="0"/>
              </a:rPr>
              <a:t>internal multiples only</a:t>
            </a:r>
            <a:endParaRPr lang="en-US" sz="3600" dirty="0">
              <a:solidFill>
                <a:srgbClr val="C00000"/>
              </a:solidFill>
            </a:endParaRPr>
          </a:p>
        </p:txBody>
      </p:sp>
      <p:pic>
        <p:nvPicPr>
          <p:cNvPr id="5"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1151" r="3873"/>
          <a:stretch/>
        </p:blipFill>
        <p:spPr>
          <a:xfrm>
            <a:off x="2209800" y="3048000"/>
            <a:ext cx="4572000" cy="1604657"/>
          </a:xfrm>
        </p:spPr>
      </p:pic>
      <p:cxnSp>
        <p:nvCxnSpPr>
          <p:cNvPr id="8" name="Straight Connector 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xmlns="" val="33804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chor="ctr"/>
          <a:lstStyle/>
          <a:p>
            <a:pPr algn="l"/>
            <a:r>
              <a:rPr lang="en-US" sz="3600" dirty="0" smtClean="0">
                <a:solidFill>
                  <a:srgbClr val="C00000"/>
                </a:solidFill>
                <a:cs typeface="Arial" pitchFamily="34" charset="0"/>
              </a:rPr>
              <a:t>Summary</a:t>
            </a:r>
            <a:endParaRPr lang="en-US" sz="3600" dirty="0">
              <a:solidFill>
                <a:srgbClr val="C00000"/>
              </a:solidFill>
              <a:cs typeface="Arial" pitchFamily="34" charset="0"/>
            </a:endParaRPr>
          </a:p>
        </p:txBody>
      </p:sp>
      <p:sp>
        <p:nvSpPr>
          <p:cNvPr id="3" name="Content Placeholder 2"/>
          <p:cNvSpPr>
            <a:spLocks noGrp="1"/>
          </p:cNvSpPr>
          <p:nvPr>
            <p:ph idx="1"/>
          </p:nvPr>
        </p:nvSpPr>
        <p:spPr>
          <a:xfrm>
            <a:off x="457200" y="1600200"/>
            <a:ext cx="8001000" cy="4525963"/>
          </a:xfrm>
        </p:spPr>
        <p:txBody>
          <a:bodyPr>
            <a:normAutofit/>
          </a:bodyPr>
          <a:lstStyle/>
          <a:p>
            <a:pPr marR="0">
              <a:spcAft>
                <a:spcPts val="0"/>
              </a:spcAft>
            </a:pPr>
            <a:r>
              <a:rPr lang="en-US" sz="2400" dirty="0" smtClean="0">
                <a:solidFill>
                  <a:srgbClr val="02001A"/>
                </a:solidFill>
                <a:cs typeface="Arial" pitchFamily="34" charset="0"/>
              </a:rPr>
              <a:t>New concept of </a:t>
            </a:r>
            <a:r>
              <a:rPr lang="en-US" sz="2400" u="sng" dirty="0" smtClean="0">
                <a:solidFill>
                  <a:srgbClr val="02001A"/>
                </a:solidFill>
                <a:cs typeface="Arial" pitchFamily="34" charset="0"/>
              </a:rPr>
              <a:t>reflector spectrum </a:t>
            </a:r>
            <a:r>
              <a:rPr lang="en-US" sz="2400" dirty="0" smtClean="0">
                <a:solidFill>
                  <a:srgbClr val="02001A"/>
                </a:solidFill>
                <a:cs typeface="Arial" pitchFamily="34" charset="0"/>
              </a:rPr>
              <a:t>and </a:t>
            </a:r>
            <a:r>
              <a:rPr lang="en-US" sz="2400" u="sng" dirty="0" smtClean="0">
                <a:solidFill>
                  <a:srgbClr val="02001A"/>
                </a:solidFill>
                <a:cs typeface="Arial" pitchFamily="34" charset="0"/>
              </a:rPr>
              <a:t>shallow-reflector spectrum </a:t>
            </a:r>
          </a:p>
          <a:p>
            <a:pPr marL="731520">
              <a:buFont typeface="Wingdings" pitchFamily="2" charset="2"/>
              <a:buChar char="§"/>
            </a:pPr>
            <a:r>
              <a:rPr lang="en-US" sz="2400" dirty="0" smtClean="0">
                <a:solidFill>
                  <a:srgbClr val="02001A"/>
                </a:solidFill>
                <a:cs typeface="Arial" pitchFamily="34" charset="0"/>
              </a:rPr>
              <a:t>Providing insight into fundamental physics </a:t>
            </a:r>
          </a:p>
          <a:p>
            <a:pPr marL="731520">
              <a:buFont typeface="Wingdings" pitchFamily="2" charset="2"/>
              <a:buChar char="§"/>
            </a:pPr>
            <a:r>
              <a:rPr lang="en-US" sz="2400" dirty="0" smtClean="0">
                <a:solidFill>
                  <a:srgbClr val="02001A"/>
                </a:solidFill>
                <a:cs typeface="Arial" pitchFamily="34" charset="0"/>
              </a:rPr>
              <a:t>Associating seismic events to geological formations</a:t>
            </a:r>
          </a:p>
          <a:p>
            <a:pPr marL="731520">
              <a:buFont typeface="Wingdings" pitchFamily="2" charset="2"/>
              <a:buChar char="§"/>
            </a:pPr>
            <a:r>
              <a:rPr lang="en-US" sz="2400" dirty="0" smtClean="0">
                <a:solidFill>
                  <a:srgbClr val="02001A"/>
                </a:solidFill>
                <a:ea typeface="+mn-ea"/>
                <a:cs typeface="Arial" pitchFamily="34" charset="0"/>
              </a:rPr>
              <a:t>Indicating the minimum reflectors needed to be removed for reducing multiples</a:t>
            </a:r>
          </a:p>
          <a:p>
            <a:pPr marR="0">
              <a:spcAft>
                <a:spcPts val="0"/>
              </a:spcAft>
            </a:pPr>
            <a:r>
              <a:rPr lang="en-US" sz="2400" dirty="0" smtClean="0">
                <a:solidFill>
                  <a:srgbClr val="02001A"/>
                </a:solidFill>
                <a:cs typeface="Arial" pitchFamily="34" charset="0"/>
              </a:rPr>
              <a:t>Internal multiples are contributed by many reflectors  </a:t>
            </a:r>
          </a:p>
          <a:p>
            <a:endParaRPr lang="en-US" sz="2000" dirty="0" smtClean="0">
              <a:solidFill>
                <a:srgbClr val="02001A"/>
              </a:solidFill>
              <a:latin typeface="Arial" pitchFamily="34" charset="0"/>
              <a:cs typeface="Arial" pitchFamily="34" charset="0"/>
            </a:endParaRPr>
          </a:p>
          <a:p>
            <a:endParaRPr lang="en-US" sz="2000" dirty="0" smtClean="0">
              <a:solidFill>
                <a:srgbClr val="02001A"/>
              </a:solidFill>
              <a:latin typeface="Arial" pitchFamily="34" charset="0"/>
              <a:cs typeface="Arial" pitchFamily="34" charset="0"/>
            </a:endParaRPr>
          </a:p>
          <a:p>
            <a:endParaRPr lang="en-US" sz="2200" dirty="0" smtClean="0">
              <a:solidFill>
                <a:schemeClr val="tx1"/>
              </a:solidFill>
              <a:latin typeface="Arial" pitchFamily="34" charset="0"/>
              <a:cs typeface="Arial" pitchFamily="34" charset="0"/>
            </a:endParaRPr>
          </a:p>
          <a:p>
            <a:endParaRPr lang="en-US" sz="2200" dirty="0">
              <a:solidFill>
                <a:schemeClr val="tx1"/>
              </a:solidFill>
              <a:latin typeface="Arial" pitchFamily="34" charset="0"/>
              <a:cs typeface="Arial" pitchFamily="34" charset="0"/>
            </a:endParaRPr>
          </a:p>
        </p:txBody>
      </p:sp>
      <p:cxnSp>
        <p:nvCxnSpPr>
          <p:cNvPr id="4" name="Straight Connector 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xmlns="" val="2116945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p:cNvSpPr>
            <a:spLocks noChangeArrowheads="1"/>
          </p:cNvSpPr>
          <p:nvPr/>
        </p:nvSpPr>
        <p:spPr bwMode="auto">
          <a:xfrm>
            <a:off x="0" y="1676400"/>
            <a:ext cx="9144000" cy="1477328"/>
          </a:xfrm>
          <a:prstGeom prst="rect">
            <a:avLst/>
          </a:prstGeom>
          <a:noFill/>
          <a:ln w="9525">
            <a:noFill/>
            <a:miter lim="800000"/>
            <a:headEnd/>
            <a:tailEnd/>
          </a:ln>
        </p:spPr>
        <p:txBody>
          <a:bodyPr>
            <a:spAutoFit/>
          </a:bodyPr>
          <a:lstStyle/>
          <a:p>
            <a:pPr marL="571500" indent="-571500" algn="ctr">
              <a:buFont typeface="+mj-lt"/>
              <a:buAutoNum type="romanUcPeriod" startAt="4"/>
            </a:pPr>
            <a:r>
              <a:rPr lang="en-US" sz="3000" dirty="0" smtClean="0">
                <a:latin typeface="+mj-lt"/>
                <a:cs typeface="Arial" pitchFamily="34" charset="0"/>
              </a:rPr>
              <a:t>ISS for attenuating internal multiples </a:t>
            </a:r>
          </a:p>
          <a:p>
            <a:pPr algn="ctr"/>
            <a:r>
              <a:rPr lang="en-US" sz="3000" dirty="0" smtClean="0">
                <a:latin typeface="+mj-lt"/>
                <a:cs typeface="Arial" pitchFamily="34" charset="0"/>
              </a:rPr>
              <a:t>generated by effective and actual primaries: </a:t>
            </a:r>
          </a:p>
          <a:p>
            <a:pPr algn="ctr"/>
            <a:r>
              <a:rPr lang="en-US" sz="3000" dirty="0" smtClean="0">
                <a:latin typeface="+mj-lt"/>
                <a:cs typeface="Arial" pitchFamily="34" charset="0"/>
              </a:rPr>
              <a:t>theory and well-log based tests</a:t>
            </a:r>
            <a:endParaRPr lang="en-US" sz="3000" dirty="0">
              <a:latin typeface="+mj-lt"/>
            </a:endParaRPr>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May 30, 2012</a:t>
            </a:r>
            <a:endParaRPr lang="en-US" altLang="zh-CN" sz="2400" dirty="0">
              <a:ea typeface="Arial Unicode MS" pitchFamily="34" charset="-122"/>
              <a:cs typeface="Arial Unicode MS" pitchFamily="34" charset="-122"/>
            </a:endParaRPr>
          </a:p>
        </p:txBody>
      </p:sp>
      <p:sp>
        <p:nvSpPr>
          <p:cNvPr id="9" name="Rectangle 7"/>
          <p:cNvSpPr>
            <a:spLocks noChangeArrowheads="1"/>
          </p:cNvSpPr>
          <p:nvPr/>
        </p:nvSpPr>
        <p:spPr bwMode="auto">
          <a:xfrm>
            <a:off x="1828800" y="4662488"/>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cxnSp>
        <p:nvCxnSpPr>
          <p:cNvPr id="10" name="Straight Connector 9"/>
          <p:cNvCxnSpPr/>
          <p:nvPr/>
        </p:nvCxnSpPr>
        <p:spPr>
          <a:xfrm>
            <a:off x="0" y="1295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581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How to predict internal multiples? </a:t>
            </a:r>
            <a:endParaRPr lang="en-US" sz="3600" dirty="0">
              <a:solidFill>
                <a:srgbClr val="C000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r="-4060"/>
          <a:stretch/>
        </p:blipFill>
        <p:spPr>
          <a:xfrm>
            <a:off x="1981225" y="1371600"/>
            <a:ext cx="4114775" cy="4948572"/>
          </a:xfrm>
        </p:spPr>
      </p:pic>
      <p:sp>
        <p:nvSpPr>
          <p:cNvPr id="6" name="TextBox 5"/>
          <p:cNvSpPr txBox="1"/>
          <p:nvPr/>
        </p:nvSpPr>
        <p:spPr>
          <a:xfrm>
            <a:off x="4136428" y="6019800"/>
            <a:ext cx="1654772" cy="523220"/>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Synthetic trace</a:t>
            </a:r>
          </a:p>
          <a:p>
            <a:r>
              <a:rPr lang="en-US" sz="1400" dirty="0">
                <a:solidFill>
                  <a:srgbClr val="02001A"/>
                </a:solidFill>
                <a:latin typeface="Arial" pitchFamily="34" charset="0"/>
                <a:cs typeface="Arial" pitchFamily="34" charset="0"/>
              </a:rPr>
              <a:t> </a:t>
            </a:r>
            <a:r>
              <a:rPr lang="en-US" sz="1400" dirty="0" smtClean="0">
                <a:solidFill>
                  <a:srgbClr val="02001A"/>
                </a:solidFill>
                <a:latin typeface="Arial" pitchFamily="34" charset="0"/>
                <a:cs typeface="Arial" pitchFamily="34" charset="0"/>
              </a:rPr>
              <a:t>     (P + IM) </a:t>
            </a:r>
            <a:endParaRPr lang="en-US" sz="1400" dirty="0">
              <a:solidFill>
                <a:srgbClr val="02001A"/>
              </a:solidFill>
              <a:latin typeface="Arial" pitchFamily="34" charset="0"/>
              <a:cs typeface="Arial" pitchFamily="34" charset="0"/>
            </a:endParaRPr>
          </a:p>
        </p:txBody>
      </p:sp>
      <p:sp>
        <p:nvSpPr>
          <p:cNvPr id="5" name="TextBox 4"/>
          <p:cNvSpPr txBox="1"/>
          <p:nvPr/>
        </p:nvSpPr>
        <p:spPr>
          <a:xfrm>
            <a:off x="2438400" y="6019800"/>
            <a:ext cx="1654772" cy="307777"/>
          </a:xfrm>
          <a:prstGeom prst="rect">
            <a:avLst/>
          </a:prstGeom>
          <a:noFill/>
        </p:spPr>
        <p:txBody>
          <a:bodyPr wrap="square" rtlCol="0">
            <a:spAutoFit/>
          </a:bodyPr>
          <a:lstStyle/>
          <a:p>
            <a:r>
              <a:rPr lang="en-US" sz="1400" dirty="0" smtClean="0">
                <a:solidFill>
                  <a:srgbClr val="02001A"/>
                </a:solidFill>
                <a:latin typeface="Arial" pitchFamily="34" charset="0"/>
                <a:cs typeface="Arial" pitchFamily="34" charset="0"/>
              </a:rPr>
              <a:t>Velocity function</a:t>
            </a:r>
            <a:endParaRPr lang="en-US" sz="1400" dirty="0">
              <a:solidFill>
                <a:srgbClr val="02001A"/>
              </a:solidFill>
              <a:latin typeface="Arial" pitchFamily="34" charset="0"/>
              <a:cs typeface="Arial" pitchFamily="34" charset="0"/>
            </a:endParaRPr>
          </a:p>
        </p:txBody>
      </p:sp>
      <p:cxnSp>
        <p:nvCxnSpPr>
          <p:cNvPr id="8" name="Straight Connector 7"/>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 xmlns:p14="http://schemas.microsoft.com/office/powerpoint/2010/main" val="181339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Forward modeling </a:t>
            </a:r>
            <a:endParaRPr lang="en-US" sz="3600" dirty="0">
              <a:solidFill>
                <a:srgbClr val="C00000"/>
              </a:solidFill>
            </a:endParaRPr>
          </a:p>
        </p:txBody>
      </p:sp>
      <p:cxnSp>
        <p:nvCxnSpPr>
          <p:cNvPr id="4" name="Straight Connector 3"/>
          <p:cNvCxnSpPr/>
          <p:nvPr/>
        </p:nvCxnSpPr>
        <p:spPr>
          <a:xfrm>
            <a:off x="1219200" y="2798064"/>
            <a:ext cx="594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19200" y="3886200"/>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19200" y="4648200"/>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2133600"/>
            <a:ext cx="5943600" cy="0"/>
          </a:xfrm>
          <a:prstGeom prst="line">
            <a:avLst/>
          </a:prstGeom>
          <a:ln w="28575">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17"/>
          <p:cNvGrpSpPr/>
          <p:nvPr/>
        </p:nvGrpSpPr>
        <p:grpSpPr>
          <a:xfrm>
            <a:off x="1524000" y="2133600"/>
            <a:ext cx="1409700" cy="838200"/>
            <a:chOff x="2209800" y="2133600"/>
            <a:chExt cx="1409700" cy="838200"/>
          </a:xfrm>
        </p:grpSpPr>
        <p:cxnSp>
          <p:nvCxnSpPr>
            <p:cNvPr id="8" name="Straight Arrow Connector 7"/>
            <p:cNvCxnSpPr/>
            <p:nvPr/>
          </p:nvCxnSpPr>
          <p:spPr>
            <a:xfrm>
              <a:off x="2209800" y="2133600"/>
              <a:ext cx="609600" cy="8382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19400" y="2798064"/>
              <a:ext cx="152400" cy="1737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2798064"/>
              <a:ext cx="152400" cy="1737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24200" y="2133600"/>
              <a:ext cx="495300" cy="8382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20"/>
          <p:cNvGrpSpPr/>
          <p:nvPr/>
        </p:nvGrpSpPr>
        <p:grpSpPr>
          <a:xfrm>
            <a:off x="3276600" y="2133600"/>
            <a:ext cx="1143000" cy="1752600"/>
            <a:chOff x="3962400" y="2133600"/>
            <a:chExt cx="1143000" cy="1752600"/>
          </a:xfrm>
        </p:grpSpPr>
        <p:cxnSp>
          <p:nvCxnSpPr>
            <p:cNvPr id="13" name="Straight Arrow Connector 12"/>
            <p:cNvCxnSpPr/>
            <p:nvPr/>
          </p:nvCxnSpPr>
          <p:spPr>
            <a:xfrm>
              <a:off x="3962400" y="2133600"/>
              <a:ext cx="304800" cy="8382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67200" y="2819400"/>
              <a:ext cx="152400" cy="152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2798064"/>
              <a:ext cx="228600" cy="10881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48200" y="2133600"/>
              <a:ext cx="457200" cy="1752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4931134" y="2133600"/>
            <a:ext cx="495300" cy="2514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443331" y="2798064"/>
            <a:ext cx="228600" cy="18501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96000" y="3009900"/>
            <a:ext cx="381000" cy="16383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477000" y="2132275"/>
            <a:ext cx="457200" cy="2515925"/>
          </a:xfrm>
          <a:prstGeom prst="straightConnector1">
            <a:avLst/>
          </a:prstGeom>
          <a:ln w="28575">
            <a:solidFill>
              <a:schemeClr val="accent4">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19200" y="2971800"/>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671931" y="2798064"/>
            <a:ext cx="195470" cy="10881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867401" y="2971800"/>
            <a:ext cx="228599" cy="914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7" name="TextBox 36"/>
              <p:cNvSpPr txBox="1"/>
              <p:nvPr/>
            </p:nvSpPr>
            <p:spPr>
              <a:xfrm>
                <a:off x="7162800" y="2602468"/>
                <a:ext cx="480324" cy="36933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sSub>
                        <m:sSubPr>
                          <m:ctrlPr>
                            <a:rPr lang="en-US" i="1" smtClean="0">
                              <a:solidFill>
                                <a:schemeClr val="bg1">
                                  <a:lumMod val="50000"/>
                                </a:schemeClr>
                              </a:solidFill>
                              <a:latin typeface="Cambria Math"/>
                            </a:rPr>
                          </m:ctrlPr>
                        </m:sSubPr>
                        <m:e>
                          <m:r>
                            <a:rPr lang="en-US" b="0" i="1" smtClean="0">
                              <a:solidFill>
                                <a:schemeClr val="bg1">
                                  <a:lumMod val="50000"/>
                                </a:schemeClr>
                              </a:solidFill>
                              <a:latin typeface="Cambria Math"/>
                            </a:rPr>
                            <m:t>𝑍</m:t>
                          </m:r>
                        </m:e>
                        <m:sub>
                          <m:r>
                            <a:rPr lang="en-US" b="0" i="1" smtClean="0">
                              <a:solidFill>
                                <a:schemeClr val="bg1">
                                  <a:lumMod val="50000"/>
                                </a:schemeClr>
                              </a:solidFill>
                              <a:latin typeface="Cambria Math"/>
                            </a:rPr>
                            <m:t>1</m:t>
                          </m:r>
                        </m:sub>
                      </m:sSub>
                    </m:oMath>
                  </m:oMathPara>
                </a14:m>
                <a:endParaRPr lang="en-US" dirty="0" smtClean="0">
                  <a:solidFill>
                    <a:schemeClr val="bg1">
                      <a:lumMod val="50000"/>
                    </a:schemeClr>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7162800" y="2602468"/>
                <a:ext cx="480324" cy="369332"/>
              </a:xfrm>
              <a:prstGeom prst="rect">
                <a:avLst/>
              </a:prstGeom>
              <a:blipFill rotWithShape="1">
                <a:blip r:embed="rId2" cstate="print"/>
                <a:stretch>
                  <a:fillRect/>
                </a:stretch>
              </a:blipFill>
            </p:spPr>
            <p:txBody>
              <a:bodyPr/>
              <a:lstStyle/>
              <a:p>
                <a:r>
                  <a:rPr lang="en-US">
                    <a:noFill/>
                  </a:rPr>
                  <a:t> </a:t>
                </a:r>
              </a:p>
            </p:txBody>
          </p:sp>
        </mc:Fallback>
      </mc:AlternateContent>
      <p:cxnSp>
        <p:nvCxnSpPr>
          <p:cNvPr id="27" name="Straight Connector 26"/>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6800" y="5257800"/>
            <a:ext cx="7315200" cy="461665"/>
          </a:xfrm>
          <a:prstGeom prst="rect">
            <a:avLst/>
          </a:prstGeom>
          <a:noFill/>
        </p:spPr>
        <p:txBody>
          <a:bodyPr wrap="square" rtlCol="0">
            <a:spAutoFit/>
          </a:bodyPr>
          <a:lstStyle/>
          <a:p>
            <a:r>
              <a:rPr lang="en-US" sz="2400" dirty="0" smtClean="0"/>
              <a:t>Internal multiples having their shallowest reflections at Z</a:t>
            </a:r>
            <a:r>
              <a:rPr lang="en-US" sz="2400" baseline="-25000" dirty="0" smtClean="0"/>
              <a:t>1</a:t>
            </a:r>
            <a:endParaRPr lang="en-US" sz="2400" baseline="-25000" dirty="0"/>
          </a:p>
        </p:txBody>
      </p:sp>
      <p:sp>
        <p:nvSpPr>
          <p:cNvPr id="33" name="Slide Number Placeholder 32"/>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 xmlns:p14="http://schemas.microsoft.com/office/powerpoint/2010/main" val="3035903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219200" y="2798064"/>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19200" y="3886200"/>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19200" y="4648200"/>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2133600"/>
            <a:ext cx="5943600" cy="0"/>
          </a:xfrm>
          <a:prstGeom prst="line">
            <a:avLst/>
          </a:prstGeom>
          <a:ln w="28575">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67300" y="2133600"/>
            <a:ext cx="381000" cy="2514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448300" y="2971800"/>
            <a:ext cx="228600" cy="1676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76900" y="2983064"/>
            <a:ext cx="304800" cy="1676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424654" y="2116372"/>
            <a:ext cx="457200" cy="2514600"/>
          </a:xfrm>
          <a:prstGeom prst="straightConnector1">
            <a:avLst/>
          </a:prstGeom>
          <a:ln w="28575">
            <a:solidFill>
              <a:schemeClr val="accent4">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19200" y="2971800"/>
            <a:ext cx="594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5"/>
          <p:cNvGrpSpPr/>
          <p:nvPr/>
        </p:nvGrpSpPr>
        <p:grpSpPr>
          <a:xfrm>
            <a:off x="1447800" y="2133600"/>
            <a:ext cx="1447800" cy="1752600"/>
            <a:chOff x="1752600" y="2133600"/>
            <a:chExt cx="1447800" cy="1752600"/>
          </a:xfrm>
        </p:grpSpPr>
        <p:cxnSp>
          <p:nvCxnSpPr>
            <p:cNvPr id="8" name="Straight Arrow Connector 7"/>
            <p:cNvCxnSpPr/>
            <p:nvPr/>
          </p:nvCxnSpPr>
          <p:spPr>
            <a:xfrm>
              <a:off x="1752600" y="2133600"/>
              <a:ext cx="457200" cy="1752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09800" y="2971800"/>
              <a:ext cx="228600" cy="914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38400" y="2971800"/>
              <a:ext cx="228600" cy="914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667000" y="2133600"/>
              <a:ext cx="533400" cy="1752600"/>
            </a:xfrm>
            <a:prstGeom prst="straightConnector1">
              <a:avLst/>
            </a:prstGeom>
            <a:ln w="28575">
              <a:solidFill>
                <a:schemeClr val="accent4">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3276600" y="2125120"/>
            <a:ext cx="1443162" cy="2523080"/>
            <a:chOff x="3433638" y="2125120"/>
            <a:chExt cx="1443162" cy="2523080"/>
          </a:xfrm>
        </p:grpSpPr>
        <p:cxnSp>
          <p:nvCxnSpPr>
            <p:cNvPr id="13" name="Straight Arrow Connector 12"/>
            <p:cNvCxnSpPr/>
            <p:nvPr/>
          </p:nvCxnSpPr>
          <p:spPr>
            <a:xfrm>
              <a:off x="3433638" y="2133600"/>
              <a:ext cx="452562" cy="2514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91000" y="2971800"/>
              <a:ext cx="304800" cy="914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5800" y="2125120"/>
              <a:ext cx="381000" cy="176108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886200" y="2971800"/>
              <a:ext cx="304800" cy="1676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p:nvPr/>
        </p:nvCxnSpPr>
        <p:spPr>
          <a:xfrm flipH="1">
            <a:off x="5981700" y="3886200"/>
            <a:ext cx="266700" cy="744772"/>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248400" y="3886200"/>
            <a:ext cx="152400" cy="744772"/>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74" name="TextBox 73"/>
              <p:cNvSpPr txBox="1"/>
              <p:nvPr/>
            </p:nvSpPr>
            <p:spPr>
              <a:xfrm>
                <a:off x="7162800" y="2831068"/>
                <a:ext cx="485646" cy="36933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sSub>
                        <m:sSubPr>
                          <m:ctrlPr>
                            <a:rPr lang="en-US" i="1" smtClean="0">
                              <a:solidFill>
                                <a:schemeClr val="bg1">
                                  <a:lumMod val="50000"/>
                                </a:schemeClr>
                              </a:solidFill>
                              <a:latin typeface="Cambria Math"/>
                            </a:rPr>
                          </m:ctrlPr>
                        </m:sSubPr>
                        <m:e>
                          <m:r>
                            <a:rPr lang="en-US" b="0" i="1" smtClean="0">
                              <a:solidFill>
                                <a:schemeClr val="bg1">
                                  <a:lumMod val="50000"/>
                                </a:schemeClr>
                              </a:solidFill>
                              <a:latin typeface="Cambria Math"/>
                            </a:rPr>
                            <m:t>𝑍</m:t>
                          </m:r>
                        </m:e>
                        <m:sub>
                          <m:r>
                            <a:rPr lang="en-US" b="0" i="1" smtClean="0">
                              <a:solidFill>
                                <a:schemeClr val="bg1">
                                  <a:lumMod val="50000"/>
                                </a:schemeClr>
                              </a:solidFill>
                              <a:latin typeface="Cambria Math"/>
                            </a:rPr>
                            <m:t>2</m:t>
                          </m:r>
                        </m:sub>
                      </m:sSub>
                    </m:oMath>
                  </m:oMathPara>
                </a14:m>
                <a:endParaRPr lang="en-US" dirty="0" smtClean="0">
                  <a:solidFill>
                    <a:schemeClr val="bg1">
                      <a:lumMod val="50000"/>
                    </a:schemeClr>
                  </a:solidFill>
                </a:endParaRPr>
              </a:p>
            </p:txBody>
          </p:sp>
        </mc:Choice>
        <mc:Fallback>
          <p:sp>
            <p:nvSpPr>
              <p:cNvPr id="74" name="TextBox 73"/>
              <p:cNvSpPr txBox="1">
                <a:spLocks noRot="1" noChangeAspect="1" noMove="1" noResize="1" noEditPoints="1" noAdjustHandles="1" noChangeArrowheads="1" noChangeShapeType="1" noTextEdit="1"/>
              </p:cNvSpPr>
              <p:nvPr/>
            </p:nvSpPr>
            <p:spPr>
              <a:xfrm>
                <a:off x="7162800" y="2831068"/>
                <a:ext cx="485646" cy="369332"/>
              </a:xfrm>
              <a:prstGeom prst="rect">
                <a:avLst/>
              </a:prstGeom>
              <a:blipFill rotWithShape="1">
                <a:blip r:embed="rId2" cstate="print"/>
                <a:stretch>
                  <a:fillRect/>
                </a:stretch>
              </a:blipFill>
            </p:spPr>
            <p:txBody>
              <a:bodyPr/>
              <a:lstStyle/>
              <a:p>
                <a:r>
                  <a:rPr lang="en-US">
                    <a:noFill/>
                  </a:rPr>
                  <a:t> </a:t>
                </a:r>
              </a:p>
            </p:txBody>
          </p:sp>
        </mc:Fallback>
      </mc:AlternateContent>
      <p:sp>
        <p:nvSpPr>
          <p:cNvPr id="29"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Forward modeling </a:t>
            </a:r>
            <a:endParaRPr lang="en-US" sz="3600" dirty="0">
              <a:solidFill>
                <a:srgbClr val="C00000"/>
              </a:solidFill>
            </a:endParaRPr>
          </a:p>
        </p:txBody>
      </p:sp>
      <p:cxnSp>
        <p:nvCxnSpPr>
          <p:cNvPr id="35" name="Straight Connector 3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6800" y="5257800"/>
            <a:ext cx="7315200" cy="461665"/>
          </a:xfrm>
          <a:prstGeom prst="rect">
            <a:avLst/>
          </a:prstGeom>
          <a:noFill/>
        </p:spPr>
        <p:txBody>
          <a:bodyPr wrap="square" rtlCol="0">
            <a:spAutoFit/>
          </a:bodyPr>
          <a:lstStyle/>
          <a:p>
            <a:r>
              <a:rPr lang="en-US" sz="2400" dirty="0" smtClean="0"/>
              <a:t>Internal multiples having their shallowest reflections at Z</a:t>
            </a:r>
            <a:r>
              <a:rPr lang="en-US" sz="2400" baseline="-25000" dirty="0" smtClean="0"/>
              <a:t>2</a:t>
            </a:r>
            <a:endParaRPr lang="en-US" sz="2400" baseline="-25000" dirty="0"/>
          </a:p>
        </p:txBody>
      </p:sp>
      <p:sp>
        <p:nvSpPr>
          <p:cNvPr id="39" name="Slide Number Placeholder 38"/>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 xmlns:p14="http://schemas.microsoft.com/office/powerpoint/2010/main" val="746547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noChangeAspect="1"/>
          </p:cNvGraphicFramePr>
          <p:nvPr>
            <p:ph sz="quarter" idx="1"/>
            <p:extLst>
              <p:ext uri="{D42A27DB-BD31-4B8C-83A1-F6EECF244321}">
                <p14:modId xmlns="" xmlns:p14="http://schemas.microsoft.com/office/powerpoint/2010/main" val="461425446"/>
              </p:ext>
            </p:extLst>
          </p:nvPr>
        </p:nvGraphicFramePr>
        <p:xfrm>
          <a:off x="3227869" y="2819400"/>
          <a:ext cx="5306532" cy="2263776"/>
        </p:xfrm>
        <a:graphic>
          <a:graphicData uri="http://schemas.openxmlformats.org/presentationml/2006/ole">
            <p:oleObj spid="_x0000_s2050" name="Equation" r:id="rId3" imgW="3454200" imgH="1473120" progId="Equation.DSMT4">
              <p:embed/>
            </p:oleObj>
          </a:graphicData>
        </a:graphic>
      </p:graphicFrame>
      <p:grpSp>
        <p:nvGrpSpPr>
          <p:cNvPr id="4" name="Group 18"/>
          <p:cNvGrpSpPr/>
          <p:nvPr/>
        </p:nvGrpSpPr>
        <p:grpSpPr>
          <a:xfrm>
            <a:off x="4532313" y="5257800"/>
            <a:ext cx="3392487" cy="381000"/>
            <a:chOff x="5638800" y="4953000"/>
            <a:chExt cx="2997200" cy="381000"/>
          </a:xfrm>
        </p:grpSpPr>
        <p:graphicFrame>
          <p:nvGraphicFramePr>
            <p:cNvPr id="16" name="Object 15"/>
            <p:cNvGraphicFramePr>
              <a:graphicFrameLocks noChangeAspect="1"/>
            </p:cNvGraphicFramePr>
            <p:nvPr>
              <p:extLst>
                <p:ext uri="{D42A27DB-BD31-4B8C-83A1-F6EECF244321}">
                  <p14:modId xmlns="" xmlns:p14="http://schemas.microsoft.com/office/powerpoint/2010/main" val="2536114017"/>
                </p:ext>
              </p:extLst>
            </p:nvPr>
          </p:nvGraphicFramePr>
          <p:xfrm>
            <a:off x="6934200" y="4986528"/>
            <a:ext cx="615950" cy="309562"/>
          </p:xfrm>
          <a:graphic>
            <a:graphicData uri="http://schemas.openxmlformats.org/presentationml/2006/ole">
              <p:oleObj spid="_x0000_s2051" name="Equation" r:id="rId4" imgW="431613" imgH="215806" progId="Equation.3">
                <p:embed/>
              </p:oleObj>
            </a:graphicData>
          </a:graphic>
        </p:graphicFrame>
        <p:grpSp>
          <p:nvGrpSpPr>
            <p:cNvPr id="6" name="Group 17"/>
            <p:cNvGrpSpPr/>
            <p:nvPr/>
          </p:nvGrpSpPr>
          <p:grpSpPr>
            <a:xfrm>
              <a:off x="5638800" y="4953000"/>
              <a:ext cx="2997200" cy="381000"/>
              <a:chOff x="5638800" y="4953000"/>
              <a:chExt cx="2997200" cy="381000"/>
            </a:xfrm>
          </p:grpSpPr>
          <p:graphicFrame>
            <p:nvGraphicFramePr>
              <p:cNvPr id="5" name="Object 4"/>
              <p:cNvGraphicFramePr>
                <a:graphicFrameLocks noChangeAspect="1"/>
              </p:cNvGraphicFramePr>
              <p:nvPr>
                <p:extLst>
                  <p:ext uri="{D42A27DB-BD31-4B8C-83A1-F6EECF244321}">
                    <p14:modId xmlns="" xmlns:p14="http://schemas.microsoft.com/office/powerpoint/2010/main" val="2325087432"/>
                  </p:ext>
                </p:extLst>
              </p:nvPr>
            </p:nvGraphicFramePr>
            <p:xfrm>
              <a:off x="5638800" y="5004816"/>
              <a:ext cx="508000" cy="254000"/>
            </p:xfrm>
            <a:graphic>
              <a:graphicData uri="http://schemas.openxmlformats.org/presentationml/2006/ole">
                <p:oleObj spid="_x0000_s2052" name="Equation" r:id="rId5" imgW="355138" imgH="177569" progId="Equation.3">
                  <p:embed/>
                </p:oleObj>
              </a:graphicData>
            </a:graphic>
          </p:graphicFrame>
          <p:sp>
            <p:nvSpPr>
              <p:cNvPr id="7" name="TextBox 6"/>
              <p:cNvSpPr txBox="1"/>
              <p:nvPr/>
            </p:nvSpPr>
            <p:spPr>
              <a:xfrm>
                <a:off x="6096000" y="4953000"/>
                <a:ext cx="889226" cy="381000"/>
              </a:xfrm>
              <a:prstGeom prst="rect">
                <a:avLst/>
              </a:prstGeom>
              <a:noFill/>
            </p:spPr>
            <p:txBody>
              <a:bodyPr wrap="square" rtlCol="0">
                <a:spAutoFit/>
              </a:bodyPr>
              <a:lstStyle/>
              <a:p>
                <a:r>
                  <a:rPr lang="en-US" dirty="0" smtClean="0">
                    <a:solidFill>
                      <a:srgbClr val="000000"/>
                    </a:solidFill>
                  </a:rPr>
                  <a:t>ensures</a:t>
                </a:r>
                <a:r>
                  <a:rPr lang="en-US" dirty="0" smtClean="0"/>
                  <a:t> </a:t>
                </a:r>
                <a:endParaRPr lang="en-US" dirty="0"/>
              </a:p>
            </p:txBody>
          </p:sp>
          <p:graphicFrame>
            <p:nvGraphicFramePr>
              <p:cNvPr id="17" name="Object 16"/>
              <p:cNvGraphicFramePr>
                <a:graphicFrameLocks noChangeAspect="1"/>
              </p:cNvGraphicFramePr>
              <p:nvPr>
                <p:extLst>
                  <p:ext uri="{D42A27DB-BD31-4B8C-83A1-F6EECF244321}">
                    <p14:modId xmlns="" xmlns:p14="http://schemas.microsoft.com/office/powerpoint/2010/main" val="1427133246"/>
                  </p:ext>
                </p:extLst>
              </p:nvPr>
            </p:nvGraphicFramePr>
            <p:xfrm>
              <a:off x="8001000" y="4995672"/>
              <a:ext cx="635000" cy="327025"/>
            </p:xfrm>
            <a:graphic>
              <a:graphicData uri="http://schemas.openxmlformats.org/presentationml/2006/ole">
                <p:oleObj spid="_x0000_s2053" name="Equation" r:id="rId6" imgW="444307" imgH="228501" progId="Equation.3">
                  <p:embed/>
                </p:oleObj>
              </a:graphicData>
            </a:graphic>
          </p:graphicFrame>
          <p:sp>
            <p:nvSpPr>
              <p:cNvPr id="21" name="TextBox 20"/>
              <p:cNvSpPr txBox="1"/>
              <p:nvPr/>
            </p:nvSpPr>
            <p:spPr>
              <a:xfrm>
                <a:off x="7543800" y="4953000"/>
                <a:ext cx="533400" cy="369332"/>
              </a:xfrm>
              <a:prstGeom prst="rect">
                <a:avLst/>
              </a:prstGeom>
              <a:noFill/>
            </p:spPr>
            <p:txBody>
              <a:bodyPr wrap="square" rtlCol="0">
                <a:spAutoFit/>
              </a:bodyPr>
              <a:lstStyle/>
              <a:p>
                <a:r>
                  <a:rPr lang="en-US" dirty="0" smtClean="0">
                    <a:solidFill>
                      <a:srgbClr val="000000"/>
                    </a:solidFill>
                  </a:rPr>
                  <a:t>and</a:t>
                </a:r>
                <a:r>
                  <a:rPr lang="en-US" dirty="0" smtClean="0">
                    <a:solidFill>
                      <a:schemeClr val="bg1">
                        <a:lumMod val="50000"/>
                      </a:schemeClr>
                    </a:solidFill>
                  </a:rPr>
                  <a:t> </a:t>
                </a:r>
                <a:endParaRPr lang="en-US" dirty="0">
                  <a:solidFill>
                    <a:schemeClr val="bg1">
                      <a:lumMod val="50000"/>
                    </a:schemeClr>
                  </a:solidFill>
                </a:endParaRPr>
              </a:p>
            </p:txBody>
          </p:sp>
        </p:grpSp>
      </p:grpSp>
      <p:graphicFrame>
        <p:nvGraphicFramePr>
          <p:cNvPr id="53357" name="Object 1133"/>
          <p:cNvGraphicFramePr>
            <a:graphicFrameLocks noChangeAspect="1"/>
          </p:cNvGraphicFramePr>
          <p:nvPr>
            <p:extLst>
              <p:ext uri="{D42A27DB-BD31-4B8C-83A1-F6EECF244321}">
                <p14:modId xmlns="" xmlns:p14="http://schemas.microsoft.com/office/powerpoint/2010/main" val="4014616237"/>
              </p:ext>
            </p:extLst>
          </p:nvPr>
        </p:nvGraphicFramePr>
        <p:xfrm>
          <a:off x="3305175" y="2233613"/>
          <a:ext cx="3857625" cy="357187"/>
        </p:xfrm>
        <a:graphic>
          <a:graphicData uri="http://schemas.openxmlformats.org/presentationml/2006/ole">
            <p:oleObj spid="_x0000_s2054" name="Equation" r:id="rId7" imgW="2743200" imgH="254000" progId="Equation.DSMT4">
              <p:embed/>
            </p:oleObj>
          </a:graphicData>
        </a:graphic>
      </p:graphicFrame>
      <p:sp>
        <p:nvSpPr>
          <p:cNvPr id="22" name="Title 1"/>
          <p:cNvSpPr txBox="1">
            <a:spLocks/>
          </p:cNvSpPr>
          <p:nvPr/>
        </p:nvSpPr>
        <p:spPr bwMode="auto">
          <a:xfrm>
            <a:off x="457200" y="73152"/>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ts val="3200"/>
              </a:lnSpc>
              <a:spcBef>
                <a:spcPct val="0"/>
              </a:spcBef>
              <a:spcAft>
                <a:spcPct val="0"/>
              </a:spcAft>
              <a:defRPr kumimoji="1" sz="2800" b="1">
                <a:solidFill>
                  <a:srgbClr val="800000"/>
                </a:solidFill>
                <a:latin typeface="+mn-lt"/>
                <a:ea typeface="+mj-ea"/>
                <a:cs typeface="+mj-cs"/>
              </a:defRPr>
            </a:lvl1pPr>
            <a:lvl2pPr algn="l" rtl="0" eaLnBrk="0" fontAlgn="base" hangingPunct="0">
              <a:lnSpc>
                <a:spcPts val="3200"/>
              </a:lnSpc>
              <a:spcBef>
                <a:spcPct val="0"/>
              </a:spcBef>
              <a:spcAft>
                <a:spcPct val="0"/>
              </a:spcAft>
              <a:defRPr kumimoji="1" sz="2800">
                <a:solidFill>
                  <a:srgbClr val="800000"/>
                </a:solidFill>
                <a:latin typeface="Arial Black" pitchFamily="34" charset="0"/>
              </a:defRPr>
            </a:lvl2pPr>
            <a:lvl3pPr algn="l" rtl="0" eaLnBrk="0" fontAlgn="base" hangingPunct="0">
              <a:lnSpc>
                <a:spcPts val="3200"/>
              </a:lnSpc>
              <a:spcBef>
                <a:spcPct val="0"/>
              </a:spcBef>
              <a:spcAft>
                <a:spcPct val="0"/>
              </a:spcAft>
              <a:defRPr kumimoji="1" sz="2800">
                <a:solidFill>
                  <a:srgbClr val="800000"/>
                </a:solidFill>
                <a:latin typeface="Arial Black" pitchFamily="34" charset="0"/>
              </a:defRPr>
            </a:lvl3pPr>
            <a:lvl4pPr algn="l" rtl="0" eaLnBrk="0" fontAlgn="base" hangingPunct="0">
              <a:lnSpc>
                <a:spcPts val="3200"/>
              </a:lnSpc>
              <a:spcBef>
                <a:spcPct val="0"/>
              </a:spcBef>
              <a:spcAft>
                <a:spcPct val="0"/>
              </a:spcAft>
              <a:defRPr kumimoji="1" sz="2800">
                <a:solidFill>
                  <a:srgbClr val="800000"/>
                </a:solidFill>
                <a:latin typeface="Arial Black" pitchFamily="34" charset="0"/>
              </a:defRPr>
            </a:lvl4pPr>
            <a:lvl5pPr algn="l" rtl="0" eaLnBrk="0" fontAlgn="base" hangingPunct="0">
              <a:lnSpc>
                <a:spcPts val="3200"/>
              </a:lnSpc>
              <a:spcBef>
                <a:spcPct val="0"/>
              </a:spcBef>
              <a:spcAft>
                <a:spcPct val="0"/>
              </a:spcAft>
              <a:defRPr kumimoji="1" sz="2800">
                <a:solidFill>
                  <a:srgbClr val="800000"/>
                </a:solidFill>
                <a:latin typeface="Arial Black" pitchFamily="34" charset="0"/>
              </a:defRPr>
            </a:lvl5pPr>
            <a:lvl6pPr marL="457200" algn="l" rtl="0" eaLnBrk="0" fontAlgn="base" hangingPunct="0">
              <a:lnSpc>
                <a:spcPts val="3200"/>
              </a:lnSpc>
              <a:spcBef>
                <a:spcPct val="0"/>
              </a:spcBef>
              <a:spcAft>
                <a:spcPct val="0"/>
              </a:spcAft>
              <a:defRPr kumimoji="1" sz="2800">
                <a:solidFill>
                  <a:srgbClr val="800000"/>
                </a:solidFill>
                <a:latin typeface="Arial Black" pitchFamily="34" charset="0"/>
              </a:defRPr>
            </a:lvl6pPr>
            <a:lvl7pPr marL="914400" algn="l" rtl="0" eaLnBrk="0" fontAlgn="base" hangingPunct="0">
              <a:lnSpc>
                <a:spcPts val="3200"/>
              </a:lnSpc>
              <a:spcBef>
                <a:spcPct val="0"/>
              </a:spcBef>
              <a:spcAft>
                <a:spcPct val="0"/>
              </a:spcAft>
              <a:defRPr kumimoji="1" sz="2800">
                <a:solidFill>
                  <a:srgbClr val="800000"/>
                </a:solidFill>
                <a:latin typeface="Arial Black" pitchFamily="34" charset="0"/>
              </a:defRPr>
            </a:lvl7pPr>
            <a:lvl8pPr marL="1371600" algn="l" rtl="0" eaLnBrk="0" fontAlgn="base" hangingPunct="0">
              <a:lnSpc>
                <a:spcPts val="3200"/>
              </a:lnSpc>
              <a:spcBef>
                <a:spcPct val="0"/>
              </a:spcBef>
              <a:spcAft>
                <a:spcPct val="0"/>
              </a:spcAft>
              <a:defRPr kumimoji="1" sz="2800">
                <a:solidFill>
                  <a:srgbClr val="800000"/>
                </a:solidFill>
                <a:latin typeface="Arial Black" pitchFamily="34" charset="0"/>
              </a:defRPr>
            </a:lvl8pPr>
            <a:lvl9pPr marL="1828800" algn="l" rtl="0" eaLnBrk="0" fontAlgn="base" hangingPunct="0">
              <a:lnSpc>
                <a:spcPts val="3200"/>
              </a:lnSpc>
              <a:spcBef>
                <a:spcPct val="0"/>
              </a:spcBef>
              <a:spcAft>
                <a:spcPct val="0"/>
              </a:spcAft>
              <a:defRPr kumimoji="1" sz="2800">
                <a:solidFill>
                  <a:srgbClr val="800000"/>
                </a:solidFill>
                <a:latin typeface="Arial Black" pitchFamily="34" charset="0"/>
              </a:defRPr>
            </a:lvl9pPr>
          </a:lstStyle>
          <a:p>
            <a:r>
              <a:rPr lang="en-US" sz="3600" b="0" dirty="0">
                <a:solidFill>
                  <a:srgbClr val="C00000"/>
                </a:solidFill>
                <a:latin typeface="+mj-lt"/>
                <a:cs typeface="Arial" pitchFamily="34" charset="0"/>
              </a:rPr>
              <a:t>The ISS internal multiple </a:t>
            </a:r>
            <a:r>
              <a:rPr lang="en-US" sz="3600" b="0" dirty="0" smtClean="0">
                <a:solidFill>
                  <a:srgbClr val="C00000"/>
                </a:solidFill>
                <a:latin typeface="+mj-lt"/>
                <a:cs typeface="Arial" pitchFamily="34" charset="0"/>
              </a:rPr>
              <a:t>algorithm (1)</a:t>
            </a:r>
            <a:endParaRPr lang="en-US" sz="3600" b="0" dirty="0">
              <a:solidFill>
                <a:srgbClr val="C00000"/>
              </a:solidFill>
              <a:latin typeface="+mj-lt"/>
              <a:cs typeface="Arial" pitchFamily="34" charset="0"/>
            </a:endParaRPr>
          </a:p>
        </p:txBody>
      </p:sp>
      <mc:AlternateContent xmlns:mc="http://schemas.openxmlformats.org/markup-compatibility/2006">
        <mc:Choice xmlns="" xmlns:a14="http://schemas.microsoft.com/office/drawing/2010/main" Requires="a14">
          <p:sp>
            <p:nvSpPr>
              <p:cNvPr id="96" name="TextBox 95"/>
              <p:cNvSpPr txBox="1"/>
              <p:nvPr/>
            </p:nvSpPr>
            <p:spPr>
              <a:xfrm>
                <a:off x="1828800" y="4800600"/>
                <a:ext cx="407484"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𝐶</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96" name="TextBox 95"/>
              <p:cNvSpPr txBox="1">
                <a:spLocks noRot="1" noChangeAspect="1" noMove="1" noResize="1" noEditPoints="1" noAdjustHandles="1" noChangeArrowheads="1" noChangeShapeType="1" noTextEdit="1"/>
              </p:cNvSpPr>
              <p:nvPr/>
            </p:nvSpPr>
            <p:spPr>
              <a:xfrm>
                <a:off x="1828800" y="4800600"/>
                <a:ext cx="407484" cy="400110"/>
              </a:xfrm>
              <a:prstGeom prst="rect">
                <a:avLst/>
              </a:prstGeom>
              <a:blipFill rotWithShape="1">
                <a:blip r:embed="rId8" cstate="print"/>
                <a:stretch>
                  <a:fillRect/>
                </a:stretch>
              </a:blipFill>
              <a:ln>
                <a:noFill/>
              </a:ln>
            </p:spPr>
            <p:txBody>
              <a:bodyPr/>
              <a:lstStyle/>
              <a:p>
                <a:r>
                  <a:rPr lang="en-US">
                    <a:noFill/>
                  </a:rPr>
                  <a:t> </a:t>
                </a:r>
              </a:p>
            </p:txBody>
          </p:sp>
        </mc:Fallback>
      </mc:AlternateContent>
      <p:grpSp>
        <p:nvGrpSpPr>
          <p:cNvPr id="8" name="Group 53346"/>
          <p:cNvGrpSpPr/>
          <p:nvPr/>
        </p:nvGrpSpPr>
        <p:grpSpPr>
          <a:xfrm>
            <a:off x="536822" y="2133600"/>
            <a:ext cx="2525388" cy="2914710"/>
            <a:chOff x="431510" y="2438400"/>
            <a:chExt cx="2525388" cy="2914710"/>
          </a:xfrm>
        </p:grpSpPr>
        <p:cxnSp>
          <p:nvCxnSpPr>
            <p:cNvPr id="90" name="Straight Arrow Connector 89"/>
            <p:cNvCxnSpPr/>
            <p:nvPr/>
          </p:nvCxnSpPr>
          <p:spPr>
            <a:xfrm flipV="1">
              <a:off x="1938419" y="2971800"/>
              <a:ext cx="751675" cy="2176246"/>
            </a:xfrm>
            <a:prstGeom prst="straightConnector1">
              <a:avLst/>
            </a:prstGeom>
            <a:noFill/>
            <a:ln w="28575" cap="flat" cmpd="sng" algn="ctr">
              <a:solidFill>
                <a:srgbClr val="0070C0"/>
              </a:solidFill>
              <a:prstDash val="solid"/>
              <a:headEnd type="none" w="med" len="med"/>
              <a:tailEnd type="arrow" w="med" len="med"/>
            </a:ln>
            <a:effectLst/>
          </p:spPr>
        </p:cxnSp>
        <mc:AlternateContent xmlns:mc="http://schemas.openxmlformats.org/markup-compatibility/2006">
          <mc:Choice xmlns="" xmlns:a14="http://schemas.microsoft.com/office/drawing/2010/main" Requires="a14">
            <p:sp>
              <p:nvSpPr>
                <p:cNvPr id="91" name="TextBox 90"/>
                <p:cNvSpPr txBox="1"/>
                <p:nvPr/>
              </p:nvSpPr>
              <p:spPr>
                <a:xfrm>
                  <a:off x="2538194" y="2524539"/>
                  <a:ext cx="418704"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𝑅</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91" name="TextBox 90"/>
                <p:cNvSpPr txBox="1">
                  <a:spLocks noRot="1" noChangeAspect="1" noMove="1" noResize="1" noEditPoints="1" noAdjustHandles="1" noChangeArrowheads="1" noChangeShapeType="1" noTextEdit="1"/>
                </p:cNvSpPr>
                <p:nvPr/>
              </p:nvSpPr>
              <p:spPr>
                <a:xfrm>
                  <a:off x="2538194" y="2524539"/>
                  <a:ext cx="418704" cy="400110"/>
                </a:xfrm>
                <a:prstGeom prst="rect">
                  <a:avLst/>
                </a:prstGeom>
                <a:blipFill rotWithShape="1">
                  <a:blip r:embed="rId9" cstate="print"/>
                  <a:stretch>
                    <a:fillRect/>
                  </a:stretch>
                </a:blipFill>
                <a:ln>
                  <a:noFill/>
                </a:ln>
              </p:spPr>
              <p:txBody>
                <a:bodyPr/>
                <a:lstStyle/>
                <a:p>
                  <a:r>
                    <a:rPr lang="en-US">
                      <a:noFill/>
                    </a:rPr>
                    <a:t> </a:t>
                  </a:r>
                </a:p>
              </p:txBody>
            </p:sp>
          </mc:Fallback>
        </mc:AlternateContent>
        <p:cxnSp>
          <p:nvCxnSpPr>
            <p:cNvPr id="77" name="Straight Arrow Connector 76"/>
            <p:cNvCxnSpPr/>
            <p:nvPr/>
          </p:nvCxnSpPr>
          <p:spPr>
            <a:xfrm>
              <a:off x="685800" y="2883932"/>
              <a:ext cx="787425" cy="2069068"/>
            </a:xfrm>
            <a:prstGeom prst="straightConnector1">
              <a:avLst/>
            </a:prstGeom>
            <a:noFill/>
            <a:ln w="28575" cap="flat" cmpd="sng" algn="ctr">
              <a:solidFill>
                <a:srgbClr val="0070C0"/>
              </a:solidFill>
              <a:prstDash val="solid"/>
              <a:headEnd type="none" w="med" len="med"/>
              <a:tailEnd type="arrow" w="med" len="med"/>
            </a:ln>
            <a:effectLst/>
          </p:spPr>
        </p:cxnSp>
        <p:cxnSp>
          <p:nvCxnSpPr>
            <p:cNvPr id="78" name="Straight Connector 77"/>
            <p:cNvCxnSpPr/>
            <p:nvPr/>
          </p:nvCxnSpPr>
          <p:spPr>
            <a:xfrm>
              <a:off x="1306986" y="4960289"/>
              <a:ext cx="320040" cy="0"/>
            </a:xfrm>
            <a:prstGeom prst="line">
              <a:avLst/>
            </a:prstGeom>
            <a:noFill/>
            <a:ln w="28575" cap="flat" cmpd="sng" algn="ctr">
              <a:solidFill>
                <a:srgbClr val="000000"/>
              </a:solidFill>
              <a:prstDash val="sysDash"/>
            </a:ln>
            <a:effectLst/>
          </p:spPr>
        </p:cxnSp>
        <mc:AlternateContent xmlns:mc="http://schemas.openxmlformats.org/markup-compatibility/2006">
          <mc:Choice xmlns="" xmlns:a14="http://schemas.microsoft.com/office/drawing/2010/main" Requires="a14">
            <p:sp>
              <p:nvSpPr>
                <p:cNvPr id="80" name="TextBox 79"/>
                <p:cNvSpPr txBox="1"/>
                <p:nvPr/>
              </p:nvSpPr>
              <p:spPr>
                <a:xfrm>
                  <a:off x="431510" y="2438400"/>
                  <a:ext cx="391453"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𝑆</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80" name="TextBox 79"/>
                <p:cNvSpPr txBox="1">
                  <a:spLocks noRot="1" noChangeAspect="1" noMove="1" noResize="1" noEditPoints="1" noAdjustHandles="1" noChangeArrowheads="1" noChangeShapeType="1" noTextEdit="1"/>
                </p:cNvSpPr>
                <p:nvPr/>
              </p:nvSpPr>
              <p:spPr>
                <a:xfrm>
                  <a:off x="431510" y="2438400"/>
                  <a:ext cx="391453" cy="400110"/>
                </a:xfrm>
                <a:prstGeom prst="rect">
                  <a:avLst/>
                </a:prstGeom>
                <a:blipFill rotWithShape="1">
                  <a:blip r:embed="rId10" cstate="print"/>
                  <a:stretch>
                    <a:fillRect/>
                  </a:stretch>
                </a:blipFill>
                <a:ln>
                  <a:noFill/>
                </a:ln>
              </p:spPr>
              <p:txBody>
                <a:bodyPr/>
                <a:lstStyle/>
                <a:p>
                  <a:r>
                    <a:rPr lang="en-US">
                      <a:noFill/>
                    </a:rPr>
                    <a:t> </a:t>
                  </a:r>
                </a:p>
              </p:txBody>
            </p:sp>
          </mc:Fallback>
        </mc:AlternateContent>
        <p:cxnSp>
          <p:nvCxnSpPr>
            <p:cNvPr id="82" name="Straight Connector 81"/>
            <p:cNvCxnSpPr/>
            <p:nvPr/>
          </p:nvCxnSpPr>
          <p:spPr>
            <a:xfrm>
              <a:off x="1509502" y="4334256"/>
              <a:ext cx="327529" cy="7876"/>
            </a:xfrm>
            <a:prstGeom prst="line">
              <a:avLst/>
            </a:prstGeom>
            <a:noFill/>
            <a:ln w="28575" cap="flat" cmpd="sng" algn="ctr">
              <a:solidFill>
                <a:srgbClr val="000000"/>
              </a:solidFill>
              <a:prstDash val="sysDash"/>
            </a:ln>
            <a:effectLst/>
          </p:spPr>
        </p:cxnSp>
        <p:cxnSp>
          <p:nvCxnSpPr>
            <p:cNvPr id="84" name="Straight Connector 83"/>
            <p:cNvCxnSpPr/>
            <p:nvPr/>
          </p:nvCxnSpPr>
          <p:spPr>
            <a:xfrm>
              <a:off x="1213174" y="2883932"/>
              <a:ext cx="457174" cy="1441180"/>
            </a:xfrm>
            <a:prstGeom prst="line">
              <a:avLst/>
            </a:prstGeom>
            <a:noFill/>
            <a:ln w="28575" cap="flat" cmpd="sng" algn="ctr">
              <a:solidFill>
                <a:srgbClr val="000000"/>
              </a:solidFill>
              <a:prstDash val="sysDash"/>
            </a:ln>
            <a:effectLst/>
          </p:spPr>
        </p:cxnSp>
        <p:cxnSp>
          <p:nvCxnSpPr>
            <p:cNvPr id="87" name="Straight Arrow Connector 86"/>
            <p:cNvCxnSpPr/>
            <p:nvPr/>
          </p:nvCxnSpPr>
          <p:spPr>
            <a:xfrm flipV="1">
              <a:off x="1670348" y="2971800"/>
              <a:ext cx="460334" cy="1353312"/>
            </a:xfrm>
            <a:prstGeom prst="straightConnector1">
              <a:avLst/>
            </a:prstGeom>
            <a:noFill/>
            <a:ln w="28575" cap="flat" cmpd="sng" algn="ctr">
              <a:solidFill>
                <a:srgbClr val="000000"/>
              </a:solidFill>
              <a:prstDash val="sysDash"/>
              <a:headEnd type="none" w="med" len="med"/>
              <a:tailEnd type="none" w="med" len="med"/>
            </a:ln>
            <a:effectLst/>
          </p:spPr>
        </p:cxnSp>
        <p:cxnSp>
          <p:nvCxnSpPr>
            <p:cNvPr id="95" name="Straight Connector 94"/>
            <p:cNvCxnSpPr/>
            <p:nvPr/>
          </p:nvCxnSpPr>
          <p:spPr>
            <a:xfrm>
              <a:off x="1752600" y="5166360"/>
              <a:ext cx="378082" cy="0"/>
            </a:xfrm>
            <a:prstGeom prst="line">
              <a:avLst/>
            </a:prstGeom>
            <a:noFill/>
            <a:ln w="28575" cap="flat" cmpd="sng" algn="ctr">
              <a:solidFill>
                <a:srgbClr val="000000"/>
              </a:solidFill>
              <a:prstDash val="sysDash"/>
            </a:ln>
            <a:effectLst/>
          </p:spPr>
        </p:cxnSp>
        <p:cxnSp>
          <p:nvCxnSpPr>
            <p:cNvPr id="97" name="Straight Connector 96"/>
            <p:cNvCxnSpPr>
              <a:cxnSpLocks noChangeAspect="1"/>
            </p:cNvCxnSpPr>
            <p:nvPr/>
          </p:nvCxnSpPr>
          <p:spPr>
            <a:xfrm>
              <a:off x="1688945" y="4350837"/>
              <a:ext cx="249474" cy="797208"/>
            </a:xfrm>
            <a:prstGeom prst="line">
              <a:avLst/>
            </a:prstGeom>
            <a:noFill/>
            <a:ln w="28575" cap="flat" cmpd="sng" algn="ctr">
              <a:solidFill>
                <a:srgbClr val="0070C0"/>
              </a:solidFill>
              <a:prstDash val="solid"/>
            </a:ln>
            <a:effectLst/>
          </p:spPr>
        </p:cxnSp>
        <p:cxnSp>
          <p:nvCxnSpPr>
            <p:cNvPr id="99" name="Straight Arrow Connector 98"/>
            <p:cNvCxnSpPr>
              <a:cxnSpLocks noChangeAspect="1"/>
            </p:cNvCxnSpPr>
            <p:nvPr/>
          </p:nvCxnSpPr>
          <p:spPr>
            <a:xfrm flipV="1">
              <a:off x="1473225" y="4335780"/>
              <a:ext cx="193150" cy="617220"/>
            </a:xfrm>
            <a:prstGeom prst="straightConnector1">
              <a:avLst/>
            </a:prstGeom>
            <a:noFill/>
            <a:ln w="28575" cap="flat" cmpd="sng" algn="ctr">
              <a:solidFill>
                <a:srgbClr val="0070C0"/>
              </a:solidFill>
              <a:prstDash val="solid"/>
              <a:headEnd type="none" w="med" len="med"/>
              <a:tailEnd type="none" w="med" len="med"/>
            </a:ln>
            <a:effectLst/>
          </p:spPr>
        </p:cxnSp>
        <mc:AlternateContent xmlns:mc="http://schemas.openxmlformats.org/markup-compatibility/2006">
          <mc:Choice xmlns="" xmlns:a14="http://schemas.microsoft.com/office/drawing/2010/main" Requires="a14">
            <p:sp>
              <p:nvSpPr>
                <p:cNvPr id="106" name="TextBox 105"/>
                <p:cNvSpPr txBox="1"/>
                <p:nvPr/>
              </p:nvSpPr>
              <p:spPr>
                <a:xfrm>
                  <a:off x="925196" y="2438400"/>
                  <a:ext cx="433132"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𝐷</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106" name="TextBox 105"/>
                <p:cNvSpPr txBox="1">
                  <a:spLocks noRot="1" noChangeAspect="1" noMove="1" noResize="1" noEditPoints="1" noAdjustHandles="1" noChangeArrowheads="1" noChangeShapeType="1" noTextEdit="1"/>
                </p:cNvSpPr>
                <p:nvPr/>
              </p:nvSpPr>
              <p:spPr>
                <a:xfrm>
                  <a:off x="925196" y="2438400"/>
                  <a:ext cx="433132" cy="400110"/>
                </a:xfrm>
                <a:prstGeom prst="rect">
                  <a:avLst/>
                </a:prstGeom>
                <a:blipFill rotWithShape="1">
                  <a:blip r:embed="rId11" cstate="print"/>
                  <a:stretch>
                    <a:fillRect/>
                  </a:stretch>
                </a:blipFill>
                <a:ln>
                  <a:noFill/>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7" name="TextBox 106"/>
                <p:cNvSpPr txBox="1"/>
                <p:nvPr/>
              </p:nvSpPr>
              <p:spPr>
                <a:xfrm>
                  <a:off x="2008600" y="2483822"/>
                  <a:ext cx="41549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𝐸</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107" name="TextBox 106"/>
                <p:cNvSpPr txBox="1">
                  <a:spLocks noRot="1" noChangeAspect="1" noMove="1" noResize="1" noEditPoints="1" noAdjustHandles="1" noChangeArrowheads="1" noChangeShapeType="1" noTextEdit="1"/>
                </p:cNvSpPr>
                <p:nvPr/>
              </p:nvSpPr>
              <p:spPr>
                <a:xfrm>
                  <a:off x="2008600" y="2483822"/>
                  <a:ext cx="415498" cy="400110"/>
                </a:xfrm>
                <a:prstGeom prst="rect">
                  <a:avLst/>
                </a:prstGeom>
                <a:blipFill rotWithShape="1">
                  <a:blip r:embed="rId12" cstate="print"/>
                  <a:stretch>
                    <a:fillRect/>
                  </a:stretch>
                </a:blipFill>
                <a:ln>
                  <a:noFill/>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9" name="TextBox 108"/>
                <p:cNvSpPr txBox="1"/>
                <p:nvPr/>
              </p:nvSpPr>
              <p:spPr>
                <a:xfrm>
                  <a:off x="1192716" y="4953000"/>
                  <a:ext cx="419602"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𝐴</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109" name="TextBox 108"/>
                <p:cNvSpPr txBox="1">
                  <a:spLocks noRot="1" noChangeAspect="1" noMove="1" noResize="1" noEditPoints="1" noAdjustHandles="1" noChangeArrowheads="1" noChangeShapeType="1" noTextEdit="1"/>
                </p:cNvSpPr>
                <p:nvPr/>
              </p:nvSpPr>
              <p:spPr>
                <a:xfrm>
                  <a:off x="1192716" y="4953000"/>
                  <a:ext cx="419602" cy="400110"/>
                </a:xfrm>
                <a:prstGeom prst="rect">
                  <a:avLst/>
                </a:prstGeom>
                <a:blipFill rotWithShape="1">
                  <a:blip r:embed="rId13" cstate="print"/>
                  <a:stretch>
                    <a:fillRect/>
                  </a:stretch>
                </a:blipFill>
                <a:ln>
                  <a:noFill/>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12" name="TextBox 111"/>
                <p:cNvSpPr txBox="1"/>
                <p:nvPr/>
              </p:nvSpPr>
              <p:spPr>
                <a:xfrm>
                  <a:off x="1703226" y="4019490"/>
                  <a:ext cx="430374"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a:rPr>
                          <m:t>𝐵</m:t>
                        </m:r>
                      </m:oMath>
                    </m:oMathPara>
                  </a14:m>
                  <a:endParaRPr kumimoji="0" lang="en-US" sz="2000" b="0" i="0" u="none" strike="noStrike" kern="0" cap="none" spc="0" normalizeH="0" baseline="0" noProof="0" dirty="0">
                    <a:ln>
                      <a:noFill/>
                    </a:ln>
                    <a:solidFill>
                      <a:sysClr val="windowText" lastClr="000000"/>
                    </a:solidFill>
                    <a:effectLst/>
                    <a:uLnTx/>
                    <a:uFillTx/>
                  </a:endParaRPr>
                </a:p>
              </p:txBody>
            </p:sp>
          </mc:Choice>
          <mc:Fallback>
            <p:sp>
              <p:nvSpPr>
                <p:cNvPr id="112" name="TextBox 111"/>
                <p:cNvSpPr txBox="1">
                  <a:spLocks noRot="1" noChangeAspect="1" noMove="1" noResize="1" noEditPoints="1" noAdjustHandles="1" noChangeArrowheads="1" noChangeShapeType="1" noTextEdit="1"/>
                </p:cNvSpPr>
                <p:nvPr/>
              </p:nvSpPr>
              <p:spPr>
                <a:xfrm>
                  <a:off x="1703226" y="4019490"/>
                  <a:ext cx="430374" cy="400110"/>
                </a:xfrm>
                <a:prstGeom prst="rect">
                  <a:avLst/>
                </a:prstGeom>
                <a:blipFill rotWithShape="1">
                  <a:blip r:embed="rId14" cstate="print"/>
                  <a:stretch>
                    <a:fillRect/>
                  </a:stretch>
                </a:blipFill>
                <a:ln>
                  <a:noFill/>
                </a:ln>
              </p:spPr>
              <p:txBody>
                <a:bodyPr/>
                <a:lstStyle/>
                <a:p>
                  <a:r>
                    <a:rPr lang="en-US">
                      <a:noFill/>
                    </a:rPr>
                    <a:t> </a:t>
                  </a:r>
                </a:p>
              </p:txBody>
            </p:sp>
          </mc:Fallback>
        </mc:AlternateContent>
      </p:grpSp>
      <mc:AlternateContent xmlns:mc="http://schemas.openxmlformats.org/markup-compatibility/2006">
        <mc:Choice xmlns="" xmlns:a14="http://schemas.microsoft.com/office/drawing/2010/main" Requires="a14">
          <p:sp>
            <p:nvSpPr>
              <p:cNvPr id="53348" name="TextBox 53347"/>
              <p:cNvSpPr txBox="1"/>
              <p:nvPr/>
            </p:nvSpPr>
            <p:spPr>
              <a:xfrm>
                <a:off x="308222" y="5193268"/>
                <a:ext cx="3349378" cy="36933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sSub>
                        <m:sSubPr>
                          <m:ctrlPr>
                            <a:rPr lang="en-US" i="1" smtClean="0">
                              <a:solidFill>
                                <a:schemeClr val="bg1">
                                  <a:lumMod val="50000"/>
                                </a:schemeClr>
                              </a:solidFill>
                              <a:latin typeface="Cambria Math"/>
                            </a:rPr>
                          </m:ctrlPr>
                        </m:sSubPr>
                        <m:e>
                          <m:r>
                            <a:rPr lang="en-US" b="0" i="1" smtClean="0">
                              <a:solidFill>
                                <a:schemeClr val="bg1">
                                  <a:lumMod val="50000"/>
                                </a:schemeClr>
                              </a:solidFill>
                              <a:latin typeface="Cambria Math"/>
                            </a:rPr>
                            <m:t>𝑇</m:t>
                          </m:r>
                        </m:e>
                        <m:sub>
                          <m:r>
                            <a:rPr lang="en-US" b="0" i="1" smtClean="0">
                              <a:solidFill>
                                <a:schemeClr val="bg1">
                                  <a:lumMod val="50000"/>
                                </a:schemeClr>
                              </a:solidFill>
                              <a:latin typeface="Cambria Math"/>
                            </a:rPr>
                            <m:t>𝑆𝐴𝐵𝐶𝑅</m:t>
                          </m:r>
                        </m:sub>
                      </m:sSub>
                      <m:r>
                        <a:rPr lang="en-US" b="0" i="1" smtClean="0">
                          <a:solidFill>
                            <a:schemeClr val="bg1">
                              <a:lumMod val="50000"/>
                            </a:schemeClr>
                          </a:solidFill>
                          <a:latin typeface="Cambria Math"/>
                        </a:rPr>
                        <m:t>=</m:t>
                      </m:r>
                      <m:sSub>
                        <m:sSubPr>
                          <m:ctrlPr>
                            <a:rPr lang="en-US" b="0" i="1" smtClean="0">
                              <a:solidFill>
                                <a:schemeClr val="bg1">
                                  <a:lumMod val="50000"/>
                                </a:schemeClr>
                              </a:solidFill>
                              <a:latin typeface="Cambria Math"/>
                            </a:rPr>
                          </m:ctrlPr>
                        </m:sSubPr>
                        <m:e>
                          <m:r>
                            <a:rPr lang="en-US" b="0" i="1" smtClean="0">
                              <a:solidFill>
                                <a:schemeClr val="bg1">
                                  <a:lumMod val="50000"/>
                                </a:schemeClr>
                              </a:solidFill>
                              <a:latin typeface="Cambria Math"/>
                            </a:rPr>
                            <m:t>𝑇</m:t>
                          </m:r>
                        </m:e>
                        <m:sub>
                          <m:r>
                            <a:rPr lang="en-US" b="0" i="1" smtClean="0">
                              <a:solidFill>
                                <a:schemeClr val="bg1">
                                  <a:lumMod val="50000"/>
                                </a:schemeClr>
                              </a:solidFill>
                              <a:latin typeface="Cambria Math"/>
                            </a:rPr>
                            <m:t>𝑆𝐴𝐵𝐸</m:t>
                          </m:r>
                        </m:sub>
                      </m:sSub>
                      <m:r>
                        <a:rPr lang="en-US" b="0" i="1" smtClean="0">
                          <a:solidFill>
                            <a:schemeClr val="bg1">
                              <a:lumMod val="50000"/>
                            </a:schemeClr>
                          </a:solidFill>
                          <a:latin typeface="Cambria Math"/>
                        </a:rPr>
                        <m:t>+</m:t>
                      </m:r>
                      <m:sSub>
                        <m:sSubPr>
                          <m:ctrlPr>
                            <a:rPr lang="en-US" b="0" i="1" smtClean="0">
                              <a:solidFill>
                                <a:schemeClr val="bg1">
                                  <a:lumMod val="50000"/>
                                </a:schemeClr>
                              </a:solidFill>
                              <a:latin typeface="Cambria Math"/>
                            </a:rPr>
                          </m:ctrlPr>
                        </m:sSubPr>
                        <m:e>
                          <m:r>
                            <a:rPr lang="en-US" b="0" i="1" smtClean="0">
                              <a:solidFill>
                                <a:schemeClr val="bg1">
                                  <a:lumMod val="50000"/>
                                </a:schemeClr>
                              </a:solidFill>
                              <a:latin typeface="Cambria Math"/>
                            </a:rPr>
                            <m:t>𝑇</m:t>
                          </m:r>
                        </m:e>
                        <m:sub>
                          <m:r>
                            <a:rPr lang="en-US" b="0" i="1" smtClean="0">
                              <a:solidFill>
                                <a:schemeClr val="bg1">
                                  <a:lumMod val="50000"/>
                                </a:schemeClr>
                              </a:solidFill>
                              <a:latin typeface="Cambria Math"/>
                            </a:rPr>
                            <m:t>𝐷𝐵𝐶𝑅</m:t>
                          </m:r>
                        </m:sub>
                      </m:sSub>
                      <m:r>
                        <a:rPr lang="en-US" b="0" i="1" smtClean="0">
                          <a:solidFill>
                            <a:schemeClr val="bg1">
                              <a:lumMod val="50000"/>
                            </a:schemeClr>
                          </a:solidFill>
                          <a:latin typeface="Cambria Math"/>
                        </a:rPr>
                        <m:t>−</m:t>
                      </m:r>
                      <m:sSub>
                        <m:sSubPr>
                          <m:ctrlPr>
                            <a:rPr lang="en-US" b="0" i="1" smtClean="0">
                              <a:solidFill>
                                <a:schemeClr val="bg1">
                                  <a:lumMod val="50000"/>
                                </a:schemeClr>
                              </a:solidFill>
                              <a:latin typeface="Cambria Math"/>
                            </a:rPr>
                          </m:ctrlPr>
                        </m:sSubPr>
                        <m:e>
                          <m:r>
                            <a:rPr lang="en-US" b="0" i="1" smtClean="0">
                              <a:solidFill>
                                <a:schemeClr val="bg1">
                                  <a:lumMod val="50000"/>
                                </a:schemeClr>
                              </a:solidFill>
                              <a:latin typeface="Cambria Math"/>
                            </a:rPr>
                            <m:t>𝑇</m:t>
                          </m:r>
                        </m:e>
                        <m:sub>
                          <m:r>
                            <a:rPr lang="en-US" b="0" i="1" smtClean="0">
                              <a:solidFill>
                                <a:schemeClr val="bg1">
                                  <a:lumMod val="50000"/>
                                </a:schemeClr>
                              </a:solidFill>
                              <a:latin typeface="Cambria Math"/>
                            </a:rPr>
                            <m:t>𝐷𝐵𝐸</m:t>
                          </m:r>
                        </m:sub>
                      </m:sSub>
                    </m:oMath>
                  </m:oMathPara>
                </a14:m>
                <a:endParaRPr lang="en-US" dirty="0" smtClean="0">
                  <a:solidFill>
                    <a:schemeClr val="bg1">
                      <a:lumMod val="50000"/>
                    </a:schemeClr>
                  </a:solidFill>
                </a:endParaRPr>
              </a:p>
            </p:txBody>
          </p:sp>
        </mc:Choice>
        <mc:Fallback>
          <p:sp>
            <p:nvSpPr>
              <p:cNvPr id="53348" name="TextBox 53347"/>
              <p:cNvSpPr txBox="1">
                <a:spLocks noRot="1" noChangeAspect="1" noMove="1" noResize="1" noEditPoints="1" noAdjustHandles="1" noChangeArrowheads="1" noChangeShapeType="1" noTextEdit="1"/>
              </p:cNvSpPr>
              <p:nvPr/>
            </p:nvSpPr>
            <p:spPr>
              <a:xfrm>
                <a:off x="308222" y="5193268"/>
                <a:ext cx="3349378" cy="369332"/>
              </a:xfrm>
              <a:prstGeom prst="rect">
                <a:avLst/>
              </a:prstGeom>
              <a:blipFill rotWithShape="1">
                <a:blip r:embed="rId15" cstate="print"/>
                <a:stretch>
                  <a:fillRect/>
                </a:stretch>
              </a:blipFill>
            </p:spPr>
            <p:txBody>
              <a:bodyPr/>
              <a:lstStyle/>
              <a:p>
                <a:r>
                  <a:rPr lang="en-US">
                    <a:noFill/>
                  </a:rPr>
                  <a:t> </a:t>
                </a:r>
              </a:p>
            </p:txBody>
          </p:sp>
        </mc:Fallback>
      </mc:AlternateContent>
      <p:sp>
        <p:nvSpPr>
          <p:cNvPr id="2" name="TextBox 1"/>
          <p:cNvSpPr txBox="1"/>
          <p:nvPr/>
        </p:nvSpPr>
        <p:spPr>
          <a:xfrm>
            <a:off x="3962400" y="5715000"/>
            <a:ext cx="3962400" cy="307777"/>
          </a:xfrm>
          <a:prstGeom prst="rect">
            <a:avLst/>
          </a:prstGeom>
          <a:noFill/>
        </p:spPr>
        <p:txBody>
          <a:bodyPr wrap="square" rtlCol="0">
            <a:spAutoFit/>
          </a:bodyPr>
          <a:lstStyle/>
          <a:p>
            <a:pPr>
              <a:buNone/>
            </a:pPr>
            <a:r>
              <a:rPr lang="en-US" sz="1400" dirty="0" smtClean="0">
                <a:solidFill>
                  <a:srgbClr val="000000"/>
                </a:solidFill>
              </a:rPr>
              <a:t>(</a:t>
            </a:r>
            <a:r>
              <a:rPr lang="en-US" sz="1400" dirty="0" err="1" smtClean="0">
                <a:solidFill>
                  <a:srgbClr val="000000"/>
                </a:solidFill>
              </a:rPr>
              <a:t>Araújo</a:t>
            </a:r>
            <a:r>
              <a:rPr lang="en-US" sz="1400" dirty="0" smtClean="0">
                <a:solidFill>
                  <a:srgbClr val="000000"/>
                </a:solidFill>
              </a:rPr>
              <a:t> </a:t>
            </a:r>
            <a:r>
              <a:rPr lang="en-US" sz="1400" dirty="0">
                <a:solidFill>
                  <a:srgbClr val="000000"/>
                </a:solidFill>
              </a:rPr>
              <a:t>et al</a:t>
            </a:r>
            <a:r>
              <a:rPr lang="en-US" sz="1400" dirty="0" smtClean="0">
                <a:solidFill>
                  <a:srgbClr val="000000"/>
                </a:solidFill>
              </a:rPr>
              <a:t>., 1994 </a:t>
            </a:r>
            <a:r>
              <a:rPr lang="en-US" sz="1400" dirty="0">
                <a:solidFill>
                  <a:srgbClr val="000000"/>
                </a:solidFill>
              </a:rPr>
              <a:t>and Weglein et </a:t>
            </a:r>
            <a:r>
              <a:rPr lang="en-US" sz="1400" dirty="0" smtClean="0">
                <a:solidFill>
                  <a:srgbClr val="000000"/>
                </a:solidFill>
              </a:rPr>
              <a:t>al., 1997</a:t>
            </a:r>
            <a:r>
              <a:rPr lang="en-US" sz="1400" dirty="0">
                <a:solidFill>
                  <a:srgbClr val="000000"/>
                </a:solidFill>
              </a:rPr>
              <a:t>) </a:t>
            </a:r>
            <a:endParaRPr lang="en-US" sz="1400" dirty="0" smtClean="0">
              <a:solidFill>
                <a:srgbClr val="000000"/>
              </a:solidFill>
            </a:endParaRPr>
          </a:p>
        </p:txBody>
      </p:sp>
      <p:cxnSp>
        <p:nvCxnSpPr>
          <p:cNvPr id="32" name="Straight Connector 31"/>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Slide Number Placeholder 34"/>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 xmlns:p14="http://schemas.microsoft.com/office/powerpoint/2010/main" val="435886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7924800" cy="4343400"/>
          </a:xfrm>
        </p:spPr>
        <p:txBody>
          <a:bodyPr>
            <a:normAutofit/>
          </a:bodyPr>
          <a:lstStyle/>
          <a:p>
            <a:r>
              <a:rPr lang="en-US" sz="2400" dirty="0"/>
              <a:t>T</a:t>
            </a:r>
            <a:r>
              <a:rPr lang="en-US" sz="2400" dirty="0" smtClean="0"/>
              <a:t>he </a:t>
            </a:r>
            <a:r>
              <a:rPr lang="en-US" sz="2400" dirty="0"/>
              <a:t>ISS internal multiple attenuation algorithm </a:t>
            </a:r>
            <a:endParaRPr lang="en-US" sz="2400" dirty="0" smtClean="0"/>
          </a:p>
          <a:p>
            <a:pPr marL="731520">
              <a:buFont typeface="Wingdings" pitchFamily="2" charset="2"/>
              <a:buChar char="§"/>
            </a:pPr>
            <a:r>
              <a:rPr lang="en-US" sz="2400" dirty="0"/>
              <a:t>is fully </a:t>
            </a:r>
            <a:r>
              <a:rPr lang="en-US" sz="2400" dirty="0" smtClean="0"/>
              <a:t>data-driven. </a:t>
            </a:r>
          </a:p>
          <a:p>
            <a:pPr marL="731520">
              <a:buFont typeface="Wingdings" pitchFamily="2" charset="2"/>
              <a:buChar char="§"/>
            </a:pPr>
            <a:r>
              <a:rPr lang="en-US" sz="2400" dirty="0" smtClean="0"/>
              <a:t>does </a:t>
            </a:r>
            <a:r>
              <a:rPr lang="en-US" sz="2400" dirty="0"/>
              <a:t>not require any </a:t>
            </a:r>
            <a:r>
              <a:rPr lang="en-US" sz="2400" dirty="0" smtClean="0"/>
              <a:t>information about the reflectors that generate internal multiples or the medium where the multiples propagate. </a:t>
            </a:r>
          </a:p>
          <a:p>
            <a:pPr marL="731520">
              <a:buFont typeface="Wingdings" pitchFamily="2" charset="2"/>
              <a:buChar char="§"/>
            </a:pPr>
            <a:r>
              <a:rPr lang="en-US" sz="2400" dirty="0" smtClean="0"/>
              <a:t>can </a:t>
            </a:r>
            <a:r>
              <a:rPr lang="en-US" sz="2400" dirty="0"/>
              <a:t>predict internal multiples </a:t>
            </a:r>
            <a:r>
              <a:rPr lang="en-US" sz="2400" dirty="0" smtClean="0"/>
              <a:t>for all horizons at </a:t>
            </a:r>
            <a:r>
              <a:rPr lang="en-US" sz="2400" dirty="0"/>
              <a:t>once.</a:t>
            </a:r>
          </a:p>
        </p:txBody>
      </p:sp>
      <p:sp>
        <p:nvSpPr>
          <p:cNvPr id="5" name="Title 1"/>
          <p:cNvSpPr txBox="1">
            <a:spLocks/>
          </p:cNvSpPr>
          <p:nvPr/>
        </p:nvSpPr>
        <p:spPr bwMode="auto">
          <a:xfrm>
            <a:off x="457200" y="73152"/>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ts val="3200"/>
              </a:lnSpc>
              <a:spcBef>
                <a:spcPct val="0"/>
              </a:spcBef>
              <a:spcAft>
                <a:spcPct val="0"/>
              </a:spcAft>
              <a:defRPr kumimoji="1" sz="2800" b="1">
                <a:solidFill>
                  <a:srgbClr val="800000"/>
                </a:solidFill>
                <a:latin typeface="+mn-lt"/>
                <a:ea typeface="+mj-ea"/>
                <a:cs typeface="+mj-cs"/>
              </a:defRPr>
            </a:lvl1pPr>
            <a:lvl2pPr algn="l" rtl="0" eaLnBrk="0" fontAlgn="base" hangingPunct="0">
              <a:lnSpc>
                <a:spcPts val="3200"/>
              </a:lnSpc>
              <a:spcBef>
                <a:spcPct val="0"/>
              </a:spcBef>
              <a:spcAft>
                <a:spcPct val="0"/>
              </a:spcAft>
              <a:defRPr kumimoji="1" sz="2800">
                <a:solidFill>
                  <a:srgbClr val="800000"/>
                </a:solidFill>
                <a:latin typeface="Arial Black" pitchFamily="34" charset="0"/>
              </a:defRPr>
            </a:lvl2pPr>
            <a:lvl3pPr algn="l" rtl="0" eaLnBrk="0" fontAlgn="base" hangingPunct="0">
              <a:lnSpc>
                <a:spcPts val="3200"/>
              </a:lnSpc>
              <a:spcBef>
                <a:spcPct val="0"/>
              </a:spcBef>
              <a:spcAft>
                <a:spcPct val="0"/>
              </a:spcAft>
              <a:defRPr kumimoji="1" sz="2800">
                <a:solidFill>
                  <a:srgbClr val="800000"/>
                </a:solidFill>
                <a:latin typeface="Arial Black" pitchFamily="34" charset="0"/>
              </a:defRPr>
            </a:lvl3pPr>
            <a:lvl4pPr algn="l" rtl="0" eaLnBrk="0" fontAlgn="base" hangingPunct="0">
              <a:lnSpc>
                <a:spcPts val="3200"/>
              </a:lnSpc>
              <a:spcBef>
                <a:spcPct val="0"/>
              </a:spcBef>
              <a:spcAft>
                <a:spcPct val="0"/>
              </a:spcAft>
              <a:defRPr kumimoji="1" sz="2800">
                <a:solidFill>
                  <a:srgbClr val="800000"/>
                </a:solidFill>
                <a:latin typeface="Arial Black" pitchFamily="34" charset="0"/>
              </a:defRPr>
            </a:lvl4pPr>
            <a:lvl5pPr algn="l" rtl="0" eaLnBrk="0" fontAlgn="base" hangingPunct="0">
              <a:lnSpc>
                <a:spcPts val="3200"/>
              </a:lnSpc>
              <a:spcBef>
                <a:spcPct val="0"/>
              </a:spcBef>
              <a:spcAft>
                <a:spcPct val="0"/>
              </a:spcAft>
              <a:defRPr kumimoji="1" sz="2800">
                <a:solidFill>
                  <a:srgbClr val="800000"/>
                </a:solidFill>
                <a:latin typeface="Arial Black" pitchFamily="34" charset="0"/>
              </a:defRPr>
            </a:lvl5pPr>
            <a:lvl6pPr marL="457200" algn="l" rtl="0" eaLnBrk="0" fontAlgn="base" hangingPunct="0">
              <a:lnSpc>
                <a:spcPts val="3200"/>
              </a:lnSpc>
              <a:spcBef>
                <a:spcPct val="0"/>
              </a:spcBef>
              <a:spcAft>
                <a:spcPct val="0"/>
              </a:spcAft>
              <a:defRPr kumimoji="1" sz="2800">
                <a:solidFill>
                  <a:srgbClr val="800000"/>
                </a:solidFill>
                <a:latin typeface="Arial Black" pitchFamily="34" charset="0"/>
              </a:defRPr>
            </a:lvl6pPr>
            <a:lvl7pPr marL="914400" algn="l" rtl="0" eaLnBrk="0" fontAlgn="base" hangingPunct="0">
              <a:lnSpc>
                <a:spcPts val="3200"/>
              </a:lnSpc>
              <a:spcBef>
                <a:spcPct val="0"/>
              </a:spcBef>
              <a:spcAft>
                <a:spcPct val="0"/>
              </a:spcAft>
              <a:defRPr kumimoji="1" sz="2800">
                <a:solidFill>
                  <a:srgbClr val="800000"/>
                </a:solidFill>
                <a:latin typeface="Arial Black" pitchFamily="34" charset="0"/>
              </a:defRPr>
            </a:lvl7pPr>
            <a:lvl8pPr marL="1371600" algn="l" rtl="0" eaLnBrk="0" fontAlgn="base" hangingPunct="0">
              <a:lnSpc>
                <a:spcPts val="3200"/>
              </a:lnSpc>
              <a:spcBef>
                <a:spcPct val="0"/>
              </a:spcBef>
              <a:spcAft>
                <a:spcPct val="0"/>
              </a:spcAft>
              <a:defRPr kumimoji="1" sz="2800">
                <a:solidFill>
                  <a:srgbClr val="800000"/>
                </a:solidFill>
                <a:latin typeface="Arial Black" pitchFamily="34" charset="0"/>
              </a:defRPr>
            </a:lvl8pPr>
            <a:lvl9pPr marL="1828800" algn="l" rtl="0" eaLnBrk="0" fontAlgn="base" hangingPunct="0">
              <a:lnSpc>
                <a:spcPts val="3200"/>
              </a:lnSpc>
              <a:spcBef>
                <a:spcPct val="0"/>
              </a:spcBef>
              <a:spcAft>
                <a:spcPct val="0"/>
              </a:spcAft>
              <a:defRPr kumimoji="1" sz="2800">
                <a:solidFill>
                  <a:srgbClr val="800000"/>
                </a:solidFill>
                <a:latin typeface="Arial Black" pitchFamily="34" charset="0"/>
              </a:defRPr>
            </a:lvl9pPr>
          </a:lstStyle>
          <a:p>
            <a:r>
              <a:rPr lang="en-US" sz="3600" b="0" dirty="0">
                <a:solidFill>
                  <a:srgbClr val="C00000"/>
                </a:solidFill>
                <a:latin typeface="+mj-lt"/>
                <a:cs typeface="Arial" pitchFamily="34" charset="0"/>
              </a:rPr>
              <a:t>The ISS internal multiple </a:t>
            </a:r>
            <a:r>
              <a:rPr lang="en-US" sz="3600" b="0" dirty="0" smtClean="0">
                <a:solidFill>
                  <a:srgbClr val="C00000"/>
                </a:solidFill>
                <a:latin typeface="+mj-lt"/>
                <a:cs typeface="Arial" pitchFamily="34" charset="0"/>
              </a:rPr>
              <a:t>algorithm (2)</a:t>
            </a:r>
            <a:endParaRPr lang="en-US" sz="3600" b="0" dirty="0">
              <a:solidFill>
                <a:srgbClr val="C00000"/>
              </a:solidFill>
              <a:latin typeface="+mj-lt"/>
              <a:cs typeface="Arial" pitchFamily="34" charset="0"/>
            </a:endParaRPr>
          </a:p>
        </p:txBody>
      </p:sp>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 xmlns:p14="http://schemas.microsoft.com/office/powerpoint/2010/main" val="73536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5320864"/>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t>Model</a:t>
                      </a:r>
                      <a:r>
                        <a:rPr lang="en-US" b="1" baseline="0" dirty="0" smtClean="0"/>
                        <a:t> type dependency for ISS depth imaging and parameter estimation </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cs typeface="Tahoma" pitchFamily="34" charset="0"/>
                        </a:rPr>
                        <a:t>The impact of matching and</a:t>
                      </a:r>
                      <a:r>
                        <a:rPr lang="en-US" altLang="zh-CN" sz="2000" b="0" baseline="0" dirty="0" smtClean="0">
                          <a:cs typeface="Tahoma" pitchFamily="34" charset="0"/>
                        </a:rPr>
                        <a:t> </a:t>
                      </a:r>
                      <a:r>
                        <a:rPr lang="en-US" altLang="zh-CN" sz="2000" b="0" dirty="0" smtClean="0">
                          <a:cs typeface="Tahoma" pitchFamily="34" charset="0"/>
                        </a:rPr>
                        <a:t>mismatching</a:t>
                      </a:r>
                      <a:r>
                        <a:rPr lang="en-US" altLang="zh-CN" sz="2000" b="0" baseline="0" dirty="0" smtClean="0">
                          <a:cs typeface="Tahoma" pitchFamily="34" charset="0"/>
                        </a:rPr>
                        <a:t> </a:t>
                      </a:r>
                      <a:r>
                        <a:rPr lang="en-US" altLang="zh-CN" sz="2000" b="0" dirty="0" smtClean="0">
                          <a:cs typeface="Tahoma" pitchFamily="34" charset="0"/>
                        </a:rPr>
                        <a:t>between the earth</a:t>
                      </a:r>
                      <a:r>
                        <a:rPr lang="en-US" altLang="zh-CN" sz="2000" b="0" baseline="0" dirty="0" smtClean="0">
                          <a:cs typeface="Tahoma" pitchFamily="34" charset="0"/>
                        </a:rPr>
                        <a:t> </a:t>
                      </a:r>
                      <a:r>
                        <a:rPr lang="en-US" altLang="zh-CN" sz="2000" b="0" dirty="0" smtClean="0">
                          <a:cs typeface="Tahoma" pitchFamily="34" charset="0"/>
                        </a:rPr>
                        <a:t>model type and the</a:t>
                      </a:r>
                      <a:r>
                        <a:rPr lang="en-US" altLang="zh-CN" sz="2000" b="0" baseline="0" dirty="0" smtClean="0">
                          <a:cs typeface="Tahoma" pitchFamily="34" charset="0"/>
                        </a:rPr>
                        <a:t> </a:t>
                      </a:r>
                      <a:r>
                        <a:rPr lang="en-US" altLang="zh-CN" sz="2000" b="0" dirty="0" smtClean="0">
                          <a:cs typeface="Tahoma" pitchFamily="34" charset="0"/>
                        </a:rPr>
                        <a:t>processing</a:t>
                      </a:r>
                      <a:r>
                        <a:rPr lang="en-US" altLang="zh-CN" sz="2000" b="0" baseline="0" dirty="0" smtClean="0">
                          <a:cs typeface="Tahoma" pitchFamily="34" charset="0"/>
                        </a:rPr>
                        <a:t> </a:t>
                      </a:r>
                      <a:r>
                        <a:rPr lang="en-US" altLang="zh-CN" sz="2000" b="0" dirty="0" smtClean="0">
                          <a:cs typeface="Tahoma" pitchFamily="34" charset="0"/>
                        </a:rPr>
                        <a:t>model type</a:t>
                      </a:r>
                      <a:r>
                        <a:rPr lang="en-US" altLang="zh-CN" sz="2000" b="0" baseline="0" dirty="0" smtClean="0">
                          <a:cs typeface="Tahoma" pitchFamily="34" charset="0"/>
                        </a:rPr>
                        <a:t> </a:t>
                      </a:r>
                      <a:r>
                        <a:rPr lang="en-US" altLang="zh-CN" sz="2000" b="0" dirty="0" smtClean="0">
                          <a:cs typeface="Tahoma" pitchFamily="34" charset="0"/>
                        </a:rPr>
                        <a:t>for ISS imaging and parameter</a:t>
                      </a:r>
                      <a:r>
                        <a:rPr lang="en-US" altLang="zh-CN" sz="2000" b="0" baseline="0" dirty="0" smtClean="0">
                          <a:cs typeface="Tahoma" pitchFamily="34" charset="0"/>
                        </a:rPr>
                        <a:t> </a:t>
                      </a:r>
                      <a:r>
                        <a:rPr lang="en-US" altLang="zh-CN" sz="2000" b="0" dirty="0" smtClean="0">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tx1"/>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67954">
                <a:tc>
                  <a:txBody>
                    <a:bodyPr/>
                    <a:lstStyle/>
                    <a:p>
                      <a:r>
                        <a:rPr lang="en-US" b="1" dirty="0" smtClean="0">
                          <a:solidFill>
                            <a:schemeClr val="bg1">
                              <a:lumMod val="85000"/>
                            </a:schemeClr>
                          </a:solidFill>
                        </a:rPr>
                        <a:t>Effectiveness</a:t>
                      </a:r>
                      <a:r>
                        <a:rPr lang="en-US" b="1" baseline="0" dirty="0" smtClean="0">
                          <a:solidFill>
                            <a:schemeClr val="bg1">
                              <a:lumMod val="85000"/>
                            </a:schemeClr>
                          </a:solidFill>
                        </a:rPr>
                        <a:t> of ISS internal multiple method</a:t>
                      </a:r>
                      <a:endParaRPr lang="en-US" b="1" dirty="0">
                        <a:solidFill>
                          <a:schemeClr val="bg1">
                            <a:lumMod val="85000"/>
                          </a:schemeClr>
                        </a:solidFill>
                      </a:endParaRPr>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b="0" kern="1200" dirty="0" smtClean="0">
                          <a:solidFill>
                            <a:schemeClr val="bg1">
                              <a:lumMod val="85000"/>
                            </a:schemeClr>
                          </a:solidFill>
                          <a:latin typeface="+mn-lt"/>
                          <a:ea typeface="+mn-ea"/>
                          <a:cs typeface="Tahoma" pitchFamily="34" charset="0"/>
                        </a:rPr>
                        <a:t> </a:t>
                      </a:r>
                      <a:r>
                        <a:rPr lang="en-US" sz="2000" kern="1200" dirty="0" smtClean="0">
                          <a:solidFill>
                            <a:schemeClr val="bg1">
                              <a:lumMod val="85000"/>
                            </a:schemeClr>
                          </a:solidFill>
                          <a:latin typeface="+mn-lt"/>
                          <a:ea typeface="+mn-ea"/>
                          <a:cs typeface="Arial" pitchFamily="34" charset="0"/>
                        </a:rPr>
                        <a:t>Modeling </a:t>
                      </a:r>
                      <a:r>
                        <a:rPr lang="en-US" sz="2000" kern="1200" dirty="0" err="1" smtClean="0">
                          <a:solidFill>
                            <a:schemeClr val="bg1">
                              <a:lumMod val="85000"/>
                            </a:schemeClr>
                          </a:solidFill>
                          <a:latin typeface="+mn-lt"/>
                          <a:ea typeface="+mn-ea"/>
                          <a:cs typeface="Arial" pitchFamily="34" charset="0"/>
                        </a:rPr>
                        <a:t>subresolution</a:t>
                      </a:r>
                      <a:r>
                        <a:rPr lang="en-US" sz="2000" kern="1200" dirty="0" smtClean="0">
                          <a:solidFill>
                            <a:schemeClr val="bg1">
                              <a:lumMod val="85000"/>
                            </a:schemeClr>
                          </a:solidFill>
                          <a:latin typeface="+mn-lt"/>
                          <a:ea typeface="+mn-ea"/>
                          <a:cs typeface="Arial" pitchFamily="34" charset="0"/>
                        </a:rPr>
                        <a:t> internal multiples as a step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dirty="0" smtClean="0">
                          <a:solidFill>
                            <a:schemeClr val="bg1">
                              <a:lumMod val="85000"/>
                            </a:schemeClr>
                          </a:solidFill>
                          <a:latin typeface="+mn-lt"/>
                          <a:ea typeface="+mn-ea"/>
                          <a:cs typeface="Arial" pitchFamily="34" charset="0"/>
                        </a:rPr>
                        <a:t>          towards introducing effective primaries.</a:t>
                      </a:r>
                    </a:p>
                    <a:p>
                      <a:pPr marL="571500" indent="-571500" algn="l" defTabSz="914400" rtl="0" eaLnBrk="1" latinLnBrk="0" hangingPunct="1">
                        <a:buFont typeface="+mj-lt"/>
                        <a:buAutoNum type="romanUcPeriod" startAt="4"/>
                      </a:pPr>
                      <a:r>
                        <a:rPr lang="en-US" altLang="zh-CN" sz="2000" b="0" kern="1200" dirty="0" smtClean="0">
                          <a:solidFill>
                            <a:schemeClr val="bg1">
                              <a:lumMod val="85000"/>
                            </a:schemeClr>
                          </a:solidFill>
                          <a:latin typeface="+mn-lt"/>
                          <a:ea typeface="+mn-ea"/>
                          <a:cs typeface="Tahoma" pitchFamily="34" charset="0"/>
                        </a:rPr>
                        <a:t>ISS for attenuating internal</a:t>
                      </a:r>
                      <a:r>
                        <a:rPr lang="en-US" altLang="zh-CN" sz="2000" b="0" kern="1200" baseline="0" dirty="0" smtClean="0">
                          <a:solidFill>
                            <a:schemeClr val="bg1">
                              <a:lumMod val="85000"/>
                            </a:schemeClr>
                          </a:solidFill>
                          <a:latin typeface="+mn-lt"/>
                          <a:ea typeface="+mn-ea"/>
                          <a:cs typeface="Tahoma" pitchFamily="34" charset="0"/>
                        </a:rPr>
                        <a:t> </a:t>
                      </a:r>
                      <a:r>
                        <a:rPr lang="en-US" altLang="zh-CN" sz="2000" b="0" kern="1200" dirty="0" smtClean="0">
                          <a:solidFill>
                            <a:schemeClr val="bg1">
                              <a:lumMod val="85000"/>
                            </a:schemeClr>
                          </a:solidFill>
                          <a:latin typeface="+mn-lt"/>
                          <a:ea typeface="+mn-ea"/>
                          <a:cs typeface="Tahoma" pitchFamily="34" charset="0"/>
                        </a:rPr>
                        <a:t>multiples generated by</a:t>
                      </a:r>
                      <a:r>
                        <a:rPr lang="en-US" altLang="zh-CN" sz="2000" b="0" kern="1200" baseline="0" dirty="0" smtClean="0">
                          <a:solidFill>
                            <a:schemeClr val="bg1">
                              <a:lumMod val="85000"/>
                            </a:schemeClr>
                          </a:solidFill>
                          <a:latin typeface="+mn-lt"/>
                          <a:ea typeface="+mn-ea"/>
                          <a:cs typeface="Tahoma" pitchFamily="34" charset="0"/>
                        </a:rPr>
                        <a:t> </a:t>
                      </a:r>
                      <a:r>
                        <a:rPr lang="en-US" altLang="zh-CN" sz="2000" b="0" kern="1200" dirty="0" smtClean="0">
                          <a:solidFill>
                            <a:schemeClr val="bg1">
                              <a:lumMod val="85000"/>
                            </a:schemeClr>
                          </a:solidFill>
                          <a:latin typeface="+mn-lt"/>
                          <a:ea typeface="+mn-ea"/>
                          <a:cs typeface="Tahoma" pitchFamily="34" charset="0"/>
                        </a:rPr>
                        <a:t>effective</a:t>
                      </a:r>
                      <a:r>
                        <a:rPr lang="en-US" altLang="zh-CN" sz="2000" b="0" kern="1200" baseline="0" dirty="0" smtClean="0">
                          <a:solidFill>
                            <a:schemeClr val="bg1">
                              <a:lumMod val="85000"/>
                            </a:schemeClr>
                          </a:solidFill>
                          <a:latin typeface="+mn-lt"/>
                          <a:ea typeface="+mn-ea"/>
                          <a:cs typeface="Tahoma" pitchFamily="34" charset="0"/>
                        </a:rPr>
                        <a:t> </a:t>
                      </a:r>
                      <a:r>
                        <a:rPr lang="en-US" altLang="zh-CN" sz="2000" b="0" kern="1200" dirty="0" smtClean="0">
                          <a:solidFill>
                            <a:schemeClr val="bg1">
                              <a:lumMod val="85000"/>
                            </a:schemeClr>
                          </a:solidFill>
                          <a:latin typeface="+mn-lt"/>
                          <a:ea typeface="+mn-ea"/>
                          <a:cs typeface="Tahoma" pitchFamily="34" charset="0"/>
                        </a:rPr>
                        <a:t>and actual primaries.</a:t>
                      </a:r>
                      <a:endParaRPr lang="en-US" sz="2000" dirty="0" smtClean="0">
                        <a:solidFill>
                          <a:schemeClr val="bg1">
                            <a:lumMod val="85000"/>
                          </a:schemeClr>
                        </a:solidFill>
                      </a:endParaRP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r>
              <a:tr h="2080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lumMod val="85000"/>
                            </a:schemeClr>
                          </a:solidFill>
                        </a:rPr>
                        <a:t>Inclusiveness of ISS internal multiple method</a:t>
                      </a:r>
                      <a:endParaRPr lang="en-US" b="1" dirty="0" smtClean="0">
                        <a:solidFill>
                          <a:schemeClr val="bg1">
                            <a:lumMod val="85000"/>
                          </a:schemeClr>
                        </a:solidFill>
                      </a:endParaRPr>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lang="en-US" sz="2000" kern="1200" dirty="0" smtClean="0">
                          <a:solidFill>
                            <a:schemeClr val="bg1">
                              <a:lumMod val="85000"/>
                            </a:schemeClr>
                          </a:solidFill>
                          <a:latin typeface="+mn-lt"/>
                          <a:ea typeface="+mn-ea"/>
                          <a:cs typeface="Arial" pitchFamily="34" charset="0"/>
                        </a:rPr>
                        <a:t> A general modification of the leading-order ISS</a:t>
                      </a:r>
                      <a:r>
                        <a:rPr lang="en-US" sz="2000" kern="1200" baseline="0" dirty="0" smtClean="0">
                          <a:solidFill>
                            <a:schemeClr val="bg1">
                              <a:lumMod val="85000"/>
                            </a:schemeClr>
                          </a:solidFill>
                          <a:latin typeface="+mn-lt"/>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bg1">
                              <a:lumMod val="85000"/>
                            </a:schemeClr>
                          </a:solidFill>
                          <a:latin typeface="+mn-lt"/>
                          <a:ea typeface="+mn-ea"/>
                          <a:cs typeface="Arial" pitchFamily="34" charset="0"/>
                        </a:rPr>
                        <a:t>          </a:t>
                      </a:r>
                      <a:r>
                        <a:rPr lang="en-US" sz="2000" kern="1200" dirty="0" smtClean="0">
                          <a:solidFill>
                            <a:schemeClr val="bg1">
                              <a:lumMod val="85000"/>
                            </a:schemeClr>
                          </a:solidFill>
                          <a:latin typeface="+mn-lt"/>
                          <a:ea typeface="+mn-ea"/>
                          <a:cs typeface="Arial" pitchFamily="34" charset="0"/>
                        </a:rPr>
                        <a:t>attenuator of first-order internal multiples to </a:t>
                      </a:r>
                      <a:r>
                        <a:rPr lang="en-US" sz="2000" kern="1200" baseline="0" dirty="0" smtClean="0">
                          <a:solidFill>
                            <a:schemeClr val="bg1">
                              <a:lumMod val="85000"/>
                            </a:schemeClr>
                          </a:solidFill>
                          <a:latin typeface="+mn-lt"/>
                          <a:ea typeface="+mn-ea"/>
                          <a:cs typeface="Arial" pitchFamily="34" charset="0"/>
                        </a:rPr>
                        <a:t>       </a:t>
                      </a:r>
                      <a:br>
                        <a:rPr lang="en-US" sz="2000" kern="1200" baseline="0" dirty="0" smtClean="0">
                          <a:solidFill>
                            <a:schemeClr val="bg1">
                              <a:lumMod val="85000"/>
                            </a:schemeClr>
                          </a:solidFill>
                          <a:latin typeface="+mn-lt"/>
                          <a:ea typeface="+mn-ea"/>
                          <a:cs typeface="Arial" pitchFamily="34" charset="0"/>
                        </a:rPr>
                      </a:br>
                      <a:r>
                        <a:rPr lang="en-US" sz="2000" kern="1200" baseline="0" dirty="0" smtClean="0">
                          <a:solidFill>
                            <a:schemeClr val="bg1">
                              <a:lumMod val="85000"/>
                            </a:schemeClr>
                          </a:solidFill>
                          <a:latin typeface="+mn-lt"/>
                          <a:ea typeface="+mn-ea"/>
                          <a:cs typeface="Arial" pitchFamily="34" charset="0"/>
                        </a:rPr>
                        <a:t>          </a:t>
                      </a:r>
                      <a:r>
                        <a:rPr lang="en-US" sz="2000" kern="1200" dirty="0" smtClean="0">
                          <a:solidFill>
                            <a:schemeClr val="bg1">
                              <a:lumMod val="85000"/>
                            </a:schemeClr>
                          </a:solidFill>
                          <a:latin typeface="+mn-lt"/>
                          <a:ea typeface="+mn-ea"/>
                          <a:cs typeface="Arial" pitchFamily="34" charset="0"/>
                        </a:rPr>
                        <a:t>accommodate primaries and internal multiples.</a:t>
                      </a:r>
                      <a:endParaRPr lang="en-US" sz="2000" dirty="0" smtClean="0">
                        <a:solidFill>
                          <a:schemeClr val="bg1">
                            <a:lumMod val="85000"/>
                          </a:schemeClr>
                        </a:solidFill>
                      </a:endParaRPr>
                    </a:p>
                    <a:p>
                      <a:pPr marL="514350" marR="0" indent="-514350" algn="l" defTabSz="914400" rtl="0" eaLnBrk="1" fontAlgn="auto" latinLnBrk="0" hangingPunct="1">
                        <a:lnSpc>
                          <a:spcPct val="100000"/>
                        </a:lnSpc>
                        <a:spcBef>
                          <a:spcPts val="0"/>
                        </a:spcBef>
                        <a:spcAft>
                          <a:spcPts val="0"/>
                        </a:spcAft>
                        <a:buClrTx/>
                        <a:buSzTx/>
                        <a:buFont typeface="+mj-lt"/>
                        <a:buAutoNum type="romanUcPeriod" startAt="6"/>
                        <a:tabLst/>
                        <a:defRPr/>
                      </a:pPr>
                      <a:r>
                        <a:rPr lang="en-US" sz="2000" baseline="0" dirty="0" smtClean="0">
                          <a:solidFill>
                            <a:schemeClr val="bg1">
                              <a:lumMod val="85000"/>
                            </a:schemeClr>
                          </a:solidFill>
                        </a:rPr>
                        <a:t> </a:t>
                      </a:r>
                      <a:r>
                        <a:rPr lang="en-US" sz="2000" dirty="0" smtClean="0">
                          <a:solidFill>
                            <a:schemeClr val="bg1">
                              <a:lumMod val="85000"/>
                            </a:schemeClr>
                          </a:solidFill>
                        </a:rPr>
                        <a:t>Source wavelet effects on the ISS  internal multiple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aseline="0" dirty="0" smtClean="0">
                          <a:solidFill>
                            <a:schemeClr val="bg1">
                              <a:lumMod val="85000"/>
                            </a:schemeClr>
                          </a:solidFill>
                        </a:rPr>
                        <a:t>          </a:t>
                      </a:r>
                      <a:r>
                        <a:rPr lang="en-US" sz="2000" dirty="0" smtClean="0">
                          <a:solidFill>
                            <a:schemeClr val="bg1">
                              <a:lumMod val="85000"/>
                            </a:schemeClr>
                          </a:solidFill>
                        </a:rPr>
                        <a:t>leading-order attenuation algorithm and its higher-order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solidFill>
                            <a:schemeClr val="bg1">
                              <a:lumMod val="85000"/>
                            </a:schemeClr>
                          </a:solidFill>
                        </a:rPr>
                        <a:t>          modification.</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Velocity model</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62000" y="1614513"/>
            <a:ext cx="7924800" cy="3857574"/>
          </a:xfrm>
        </p:spPr>
      </p:pic>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 xmlns:p14="http://schemas.microsoft.com/office/powerpoint/2010/main" val="644052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Forward modeling .vs. ISS prediction </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09600" y="1614513"/>
            <a:ext cx="7924800" cy="3857574"/>
          </a:xfrm>
        </p:spPr>
      </p:pic>
      <p:grpSp>
        <p:nvGrpSpPr>
          <p:cNvPr id="3" name="Group 4"/>
          <p:cNvGrpSpPr/>
          <p:nvPr/>
        </p:nvGrpSpPr>
        <p:grpSpPr>
          <a:xfrm>
            <a:off x="1905000" y="5635823"/>
            <a:ext cx="5410200" cy="307777"/>
            <a:chOff x="1905000" y="5635823"/>
            <a:chExt cx="5410200" cy="307777"/>
          </a:xfrm>
        </p:grpSpPr>
        <p:cxnSp>
          <p:nvCxnSpPr>
            <p:cNvPr id="6" name="Straight Connector 5"/>
            <p:cNvCxnSpPr/>
            <p:nvPr/>
          </p:nvCxnSpPr>
          <p:spPr bwMode="auto">
            <a:xfrm>
              <a:off x="1905000" y="5791200"/>
              <a:ext cx="533400" cy="0"/>
            </a:xfrm>
            <a:prstGeom prst="line">
              <a:avLst/>
            </a:prstGeom>
            <a:noFill/>
            <a:ln w="19050" cap="flat" cmpd="sng" algn="ctr">
              <a:solidFill>
                <a:srgbClr val="0070C0"/>
              </a:solidFill>
              <a:prstDash val="solid"/>
              <a:round/>
              <a:headEnd type="none" w="med" len="med"/>
              <a:tailEnd type="none" w="med" len="med"/>
            </a:ln>
            <a:effectLst/>
          </p:spPr>
        </p:cxnSp>
        <p:sp>
          <p:nvSpPr>
            <p:cNvPr id="7" name="TextBox 6"/>
            <p:cNvSpPr txBox="1"/>
            <p:nvPr/>
          </p:nvSpPr>
          <p:spPr>
            <a:xfrm>
              <a:off x="2514600" y="5635823"/>
              <a:ext cx="4800600" cy="307777"/>
            </a:xfrm>
            <a:prstGeom prst="rect">
              <a:avLst/>
            </a:prstGeom>
            <a:noFill/>
          </p:spPr>
          <p:txBody>
            <a:bodyPr wrap="square" rtlCol="0">
              <a:spAutoFit/>
            </a:bodyPr>
            <a:lstStyle/>
            <a:p>
              <a:pPr>
                <a:buNone/>
              </a:pPr>
              <a:r>
                <a:rPr lang="en-US" sz="1400" dirty="0" smtClean="0">
                  <a:solidFill>
                    <a:schemeClr val="bg1">
                      <a:lumMod val="50000"/>
                    </a:schemeClr>
                  </a:solidFill>
                </a:rPr>
                <a:t>ISS prediction with primary-only trace input </a:t>
              </a:r>
            </a:p>
          </p:txBody>
        </p:sp>
      </p:grpSp>
      <p:grpSp>
        <p:nvGrpSpPr>
          <p:cNvPr id="5" name="Group 7"/>
          <p:cNvGrpSpPr/>
          <p:nvPr/>
        </p:nvGrpSpPr>
        <p:grpSpPr>
          <a:xfrm>
            <a:off x="1905000" y="5940623"/>
            <a:ext cx="4343400" cy="307777"/>
            <a:chOff x="1905000" y="5940623"/>
            <a:chExt cx="4343400" cy="307777"/>
          </a:xfrm>
        </p:grpSpPr>
        <p:cxnSp>
          <p:nvCxnSpPr>
            <p:cNvPr id="9" name="Straight Connector 8"/>
            <p:cNvCxnSpPr/>
            <p:nvPr/>
          </p:nvCxnSpPr>
          <p:spPr bwMode="auto">
            <a:xfrm>
              <a:off x="1905000" y="6096000"/>
              <a:ext cx="533400" cy="0"/>
            </a:xfrm>
            <a:prstGeom prst="line">
              <a:avLst/>
            </a:prstGeom>
            <a:noFill/>
            <a:ln w="19050" cap="flat" cmpd="sng" algn="ctr">
              <a:solidFill>
                <a:srgbClr val="FF0000"/>
              </a:solidFill>
              <a:prstDash val="solid"/>
              <a:round/>
              <a:headEnd type="none" w="med" len="med"/>
              <a:tailEnd type="none" w="med" len="med"/>
            </a:ln>
            <a:effectLst/>
          </p:spPr>
        </p:cxnSp>
        <p:sp>
          <p:nvSpPr>
            <p:cNvPr id="10" name="TextBox 9"/>
            <p:cNvSpPr txBox="1"/>
            <p:nvPr/>
          </p:nvSpPr>
          <p:spPr>
            <a:xfrm>
              <a:off x="2514600" y="5940623"/>
              <a:ext cx="3733800" cy="307777"/>
            </a:xfrm>
            <a:prstGeom prst="rect">
              <a:avLst/>
            </a:prstGeom>
            <a:noFill/>
          </p:spPr>
          <p:txBody>
            <a:bodyPr wrap="square" rtlCol="0">
              <a:spAutoFit/>
            </a:bodyPr>
            <a:lstStyle/>
            <a:p>
              <a:pPr>
                <a:buNone/>
              </a:pPr>
              <a:r>
                <a:rPr lang="en-US" sz="1400" dirty="0" smtClean="0">
                  <a:solidFill>
                    <a:schemeClr val="bg1">
                      <a:lumMod val="50000"/>
                    </a:schemeClr>
                  </a:solidFill>
                </a:rPr>
                <a:t>Forward modeling</a:t>
              </a:r>
            </a:p>
          </p:txBody>
        </p:sp>
      </p:grpSp>
      <p:cxnSp>
        <p:nvCxnSpPr>
          <p:cNvPr id="12" name="Straight Connector 11"/>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 xmlns:p14="http://schemas.microsoft.com/office/powerpoint/2010/main" val="1782234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1706880" y="1686330"/>
            <a:ext cx="4389120" cy="3038070"/>
            <a:chOff x="2667000" y="849868"/>
            <a:chExt cx="4846320" cy="3569732"/>
          </a:xfrm>
        </p:grpSpPr>
        <p:cxnSp>
          <p:nvCxnSpPr>
            <p:cNvPr id="6" name="Straight Connector 5"/>
            <p:cNvCxnSpPr/>
            <p:nvPr/>
          </p:nvCxnSpPr>
          <p:spPr>
            <a:xfrm>
              <a:off x="2667000" y="1828800"/>
              <a:ext cx="484632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3048000"/>
              <a:ext cx="484632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4419600"/>
              <a:ext cx="484632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1981200"/>
              <a:ext cx="484632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3200400"/>
              <a:ext cx="484632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1295400"/>
              <a:ext cx="152400" cy="6858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819400" y="1828800"/>
              <a:ext cx="76200" cy="152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1828800"/>
              <a:ext cx="381000" cy="25908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1219200"/>
              <a:ext cx="304800" cy="32004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33800" y="1295400"/>
              <a:ext cx="304800" cy="19050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52900" y="3048000"/>
              <a:ext cx="190500" cy="13716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343400" y="1219200"/>
              <a:ext cx="304800" cy="32004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038600" y="3048000"/>
              <a:ext cx="114300" cy="152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34200" y="1219200"/>
              <a:ext cx="304800" cy="3200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77000" y="1295400"/>
              <a:ext cx="457200" cy="312420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67000" y="4267200"/>
              <a:ext cx="484632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1200" y="1219200"/>
              <a:ext cx="304800" cy="32004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29200" y="1295400"/>
              <a:ext cx="533400" cy="31242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562600" y="4267200"/>
              <a:ext cx="114300" cy="152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76900" y="4267200"/>
              <a:ext cx="114300" cy="152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6" name="TextBox 25"/>
                <p:cNvSpPr txBox="1"/>
                <p:nvPr/>
              </p:nvSpPr>
              <p:spPr>
                <a:xfrm>
                  <a:off x="2801620" y="849868"/>
                  <a:ext cx="675850" cy="470129"/>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accent4">
                                    <a:lumMod val="10000"/>
                                  </a:schemeClr>
                                </a:solidFill>
                                <a:latin typeface="Cambria Math"/>
                              </a:rPr>
                            </m:ctrlPr>
                          </m:sSubPr>
                          <m:e>
                            <m:r>
                              <a:rPr lang="en-US" sz="2000" b="1" i="1" smtClean="0">
                                <a:solidFill>
                                  <a:schemeClr val="accent4">
                                    <a:lumMod val="10000"/>
                                  </a:schemeClr>
                                </a:solidFill>
                                <a:latin typeface="Cambria Math"/>
                              </a:rPr>
                              <m:t>𝑴</m:t>
                            </m:r>
                          </m:e>
                          <m:sub>
                            <m:r>
                              <a:rPr lang="en-US" sz="2000" b="1" i="1" smtClean="0">
                                <a:solidFill>
                                  <a:schemeClr val="accent4">
                                    <a:lumMod val="10000"/>
                                  </a:schemeClr>
                                </a:solidFill>
                                <a:latin typeface="Cambria Math"/>
                              </a:rPr>
                              <m:t>𝟏</m:t>
                            </m:r>
                          </m:sub>
                        </m:sSub>
                      </m:oMath>
                    </m:oMathPara>
                  </a14:m>
                  <a:endParaRPr lang="en-US" sz="2000" b="1" dirty="0">
                    <a:solidFill>
                      <a:schemeClr val="accent4">
                        <a:lumMod val="10000"/>
                      </a:schemeClr>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2801620" y="849868"/>
                  <a:ext cx="675850" cy="470129"/>
                </a:xfrm>
                <a:prstGeom prst="rect">
                  <a:avLst/>
                </a:prstGeom>
                <a:blipFill rotWithShape="1">
                  <a:blip r:embed="rId2" cstate="print"/>
                  <a:stretch>
                    <a:fillRect b="-4615"/>
                  </a:stretch>
                </a:blipFill>
                <a:ln>
                  <a:noFill/>
                </a:ln>
              </p:spPr>
              <p:txBody>
                <a:bodyPr/>
                <a:lstStyle/>
                <a:p>
                  <a:r>
                    <a:rPr lang="en-US">
                      <a:noFill/>
                    </a:rPr>
                    <a:t> </a:t>
                  </a:r>
                </a:p>
              </p:txBody>
            </p:sp>
          </mc:Fallback>
        </mc:AlternateContent>
      </p:grpSp>
      <p:sp>
        <p:nvSpPr>
          <p:cNvPr id="31" name="Title 1"/>
          <p:cNvSpPr>
            <a:spLocks noGrp="1"/>
          </p:cNvSpPr>
          <p:nvPr>
            <p:ph type="title"/>
          </p:nvPr>
        </p:nvSpPr>
        <p:spPr>
          <a:xfrm>
            <a:off x="457200" y="73152"/>
            <a:ext cx="8229600" cy="1143000"/>
          </a:xfrm>
        </p:spPr>
        <p:txBody>
          <a:bodyPr anchor="ctr">
            <a:normAutofit/>
          </a:bodyPr>
          <a:lstStyle/>
          <a:p>
            <a:pPr algn="l"/>
            <a:r>
              <a:rPr lang="en-US" sz="3600" dirty="0" smtClean="0">
                <a:solidFill>
                  <a:srgbClr val="C00000"/>
                </a:solidFill>
                <a:cs typeface="Arial" pitchFamily="34" charset="0"/>
              </a:rPr>
              <a:t>Very-short-delay multiples</a:t>
            </a:r>
            <a:endParaRPr lang="en-US" sz="3600" dirty="0">
              <a:solidFill>
                <a:srgbClr val="C00000"/>
              </a:solidFill>
              <a:cs typeface="Arial" pitchFamily="34" charset="0"/>
            </a:endParaRPr>
          </a:p>
        </p:txBody>
      </p:sp>
      <p:sp>
        <p:nvSpPr>
          <p:cNvPr id="2" name="TextBox 1"/>
          <p:cNvSpPr txBox="1"/>
          <p:nvPr/>
        </p:nvSpPr>
        <p:spPr>
          <a:xfrm>
            <a:off x="877019" y="5029200"/>
            <a:ext cx="6705600" cy="1077218"/>
          </a:xfrm>
          <a:prstGeom prst="rect">
            <a:avLst/>
          </a:prstGeom>
          <a:noFill/>
        </p:spPr>
        <p:txBody>
          <a:bodyPr wrap="square" rtlCol="0">
            <a:spAutoFit/>
          </a:bodyPr>
          <a:lstStyle/>
          <a:p>
            <a:pPr>
              <a:buNone/>
            </a:pPr>
            <a:r>
              <a:rPr lang="en-US" sz="1600" dirty="0" smtClean="0">
                <a:solidFill>
                  <a:srgbClr val="000000"/>
                </a:solidFill>
                <a:latin typeface="Arial" pitchFamily="34" charset="0"/>
                <a:cs typeface="Arial" pitchFamily="34" charset="0"/>
              </a:rPr>
              <a:t>The very-short-delay multiples are indistinguishable from the primary reflections and should be included in the primary reflections in the theoretical seismogram calculation (O’ Doherty and Anstey, 1971; </a:t>
            </a:r>
            <a:r>
              <a:rPr lang="en-US" sz="1600" dirty="0" err="1" smtClean="0">
                <a:solidFill>
                  <a:srgbClr val="000000"/>
                </a:solidFill>
                <a:latin typeface="Arial" pitchFamily="34" charset="0"/>
                <a:cs typeface="Arial" pitchFamily="34" charset="0"/>
              </a:rPr>
              <a:t>Trorey</a:t>
            </a:r>
            <a:r>
              <a:rPr lang="en-US" sz="1600" dirty="0" smtClean="0">
                <a:solidFill>
                  <a:srgbClr val="000000"/>
                </a:solidFill>
                <a:latin typeface="Arial" pitchFamily="34" charset="0"/>
                <a:cs typeface="Arial" pitchFamily="34" charset="0"/>
              </a:rPr>
              <a:t>, 1962).</a:t>
            </a:r>
          </a:p>
        </p:txBody>
      </p:sp>
      <mc:AlternateContent xmlns:mc="http://schemas.openxmlformats.org/markup-compatibility/2006">
        <mc:Choice xmlns="" xmlns:a14="http://schemas.microsoft.com/office/drawing/2010/main" Requires="a14">
          <p:sp>
            <p:nvSpPr>
              <p:cNvPr id="30" name="TextBox 29"/>
              <p:cNvSpPr txBox="1"/>
              <p:nvPr/>
            </p:nvSpPr>
            <p:spPr>
              <a:xfrm>
                <a:off x="2816909" y="1686330"/>
                <a:ext cx="612091" cy="40011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accent4">
                                  <a:lumMod val="10000"/>
                                </a:schemeClr>
                              </a:solidFill>
                              <a:latin typeface="Cambria Math"/>
                            </a:rPr>
                          </m:ctrlPr>
                        </m:sSubPr>
                        <m:e>
                          <m:r>
                            <a:rPr lang="en-US" sz="2000" b="1" i="1" smtClean="0">
                              <a:solidFill>
                                <a:schemeClr val="accent4">
                                  <a:lumMod val="10000"/>
                                </a:schemeClr>
                              </a:solidFill>
                              <a:latin typeface="Cambria Math"/>
                            </a:rPr>
                            <m:t>𝑴</m:t>
                          </m:r>
                        </m:e>
                        <m:sub>
                          <m:r>
                            <a:rPr lang="en-US" sz="2000" b="1" i="1" smtClean="0">
                              <a:solidFill>
                                <a:schemeClr val="accent4">
                                  <a:lumMod val="10000"/>
                                </a:schemeClr>
                              </a:solidFill>
                              <a:latin typeface="Cambria Math"/>
                            </a:rPr>
                            <m:t>𝟐</m:t>
                          </m:r>
                        </m:sub>
                      </m:sSub>
                    </m:oMath>
                  </m:oMathPara>
                </a14:m>
                <a:endParaRPr lang="en-US" sz="2000" b="1" dirty="0">
                  <a:solidFill>
                    <a:schemeClr val="accent4">
                      <a:lumMod val="10000"/>
                    </a:schemeClr>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2816909" y="1686330"/>
                <a:ext cx="612091" cy="400110"/>
              </a:xfrm>
              <a:prstGeom prst="rect">
                <a:avLst/>
              </a:prstGeom>
              <a:blipFill rotWithShape="1">
                <a:blip r:embed="rId3" cstate="print"/>
                <a:stretch>
                  <a:fillRect b="-4615"/>
                </a:stretch>
              </a:blipFill>
              <a:ln>
                <a:noFill/>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2" name="TextBox 31"/>
              <p:cNvSpPr txBox="1"/>
              <p:nvPr/>
            </p:nvSpPr>
            <p:spPr>
              <a:xfrm>
                <a:off x="4036109" y="1686330"/>
                <a:ext cx="612091" cy="40011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accent4">
                                  <a:lumMod val="10000"/>
                                </a:schemeClr>
                              </a:solidFill>
                              <a:latin typeface="Cambria Math"/>
                            </a:rPr>
                          </m:ctrlPr>
                        </m:sSubPr>
                        <m:e>
                          <m:r>
                            <a:rPr lang="en-US" sz="2000" b="1" i="1" smtClean="0">
                              <a:solidFill>
                                <a:schemeClr val="accent4">
                                  <a:lumMod val="10000"/>
                                </a:schemeClr>
                              </a:solidFill>
                              <a:latin typeface="Cambria Math"/>
                            </a:rPr>
                            <m:t>𝑴</m:t>
                          </m:r>
                        </m:e>
                        <m:sub>
                          <m:r>
                            <a:rPr lang="en-US" sz="2000" b="1" i="1" smtClean="0">
                              <a:solidFill>
                                <a:schemeClr val="accent4">
                                  <a:lumMod val="10000"/>
                                </a:schemeClr>
                              </a:solidFill>
                              <a:latin typeface="Cambria Math"/>
                            </a:rPr>
                            <m:t>𝟑</m:t>
                          </m:r>
                        </m:sub>
                      </m:sSub>
                    </m:oMath>
                  </m:oMathPara>
                </a14:m>
                <a:endParaRPr lang="en-US" sz="2000" b="1" dirty="0">
                  <a:solidFill>
                    <a:schemeClr val="accent4">
                      <a:lumMod val="10000"/>
                    </a:schemeClr>
                  </a:solidFill>
                </a:endParaRPr>
              </a:p>
            </p:txBody>
          </p:sp>
        </mc:Choice>
        <mc:Fallback>
          <p:sp>
            <p:nvSpPr>
              <p:cNvPr id="32" name="TextBox 31"/>
              <p:cNvSpPr txBox="1">
                <a:spLocks noRot="1" noChangeAspect="1" noMove="1" noResize="1" noEditPoints="1" noAdjustHandles="1" noChangeArrowheads="1" noChangeShapeType="1" noTextEdit="1"/>
              </p:cNvSpPr>
              <p:nvPr/>
            </p:nvSpPr>
            <p:spPr>
              <a:xfrm>
                <a:off x="4036109" y="1686330"/>
                <a:ext cx="612091" cy="400110"/>
              </a:xfrm>
              <a:prstGeom prst="rect">
                <a:avLst/>
              </a:prstGeom>
              <a:blipFill rotWithShape="1">
                <a:blip r:embed="rId4" cstate="print"/>
                <a:stretch>
                  <a:fillRect b="-4615"/>
                </a:stretch>
              </a:blipFill>
              <a:ln>
                <a:noFill/>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3" name="TextBox 32"/>
              <p:cNvSpPr txBox="1"/>
              <p:nvPr/>
            </p:nvSpPr>
            <p:spPr>
              <a:xfrm>
                <a:off x="5283472" y="1686330"/>
                <a:ext cx="431528" cy="400110"/>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accent4">
                              <a:lumMod val="10000"/>
                            </a:schemeClr>
                          </a:solidFill>
                          <a:latin typeface="Cambria Math"/>
                        </a:rPr>
                        <m:t>𝑷</m:t>
                      </m:r>
                    </m:oMath>
                  </m:oMathPara>
                </a14:m>
                <a:endParaRPr lang="en-US" sz="2000" b="1" dirty="0">
                  <a:solidFill>
                    <a:schemeClr val="accent4">
                      <a:lumMod val="10000"/>
                    </a:schemeClr>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5283472" y="1686330"/>
                <a:ext cx="431528" cy="400110"/>
              </a:xfrm>
              <a:prstGeom prst="rect">
                <a:avLst/>
              </a:prstGeom>
              <a:blipFill rotWithShape="1">
                <a:blip r:embed="rId5" cstate="print"/>
                <a:stretch>
                  <a:fillRect/>
                </a:stretch>
              </a:blipFill>
              <a:ln>
                <a:noFill/>
              </a:ln>
            </p:spPr>
            <p:txBody>
              <a:bodyPr/>
              <a:lstStyle/>
              <a:p>
                <a:r>
                  <a:rPr lang="en-US">
                    <a:noFill/>
                  </a:rPr>
                  <a:t> </a:t>
                </a:r>
              </a:p>
            </p:txBody>
          </p:sp>
        </mc:Fallback>
      </mc:AlternateContent>
      <p:cxnSp>
        <p:nvCxnSpPr>
          <p:cNvPr id="34" name="Straight Connector 3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Slide Number Placeholder 36"/>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 xmlns:p14="http://schemas.microsoft.com/office/powerpoint/2010/main" val="4990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807208"/>
            <a:ext cx="5943600" cy="369332"/>
          </a:xfrm>
          <a:prstGeom prst="rect">
            <a:avLst/>
          </a:prstGeom>
          <a:solidFill>
            <a:schemeClr val="bg1">
              <a:lumMod val="85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914400" y="2798064"/>
            <a:ext cx="594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0600" y="3886200"/>
            <a:ext cx="58674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90600" y="4648200"/>
            <a:ext cx="58674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 y="2133600"/>
            <a:ext cx="5943600" cy="0"/>
          </a:xfrm>
          <a:prstGeom prst="line">
            <a:avLst/>
          </a:prstGeom>
          <a:ln w="28575">
            <a:solidFill>
              <a:schemeClr val="accent4">
                <a:lumMod val="1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Group 41"/>
          <p:cNvGrpSpPr/>
          <p:nvPr/>
        </p:nvGrpSpPr>
        <p:grpSpPr>
          <a:xfrm>
            <a:off x="1524000" y="2133600"/>
            <a:ext cx="2743200" cy="1752600"/>
            <a:chOff x="1752600" y="2133600"/>
            <a:chExt cx="2743200" cy="1752600"/>
          </a:xfrm>
        </p:grpSpPr>
        <p:grpSp>
          <p:nvGrpSpPr>
            <p:cNvPr id="19" name="Group 17"/>
            <p:cNvGrpSpPr/>
            <p:nvPr/>
          </p:nvGrpSpPr>
          <p:grpSpPr>
            <a:xfrm>
              <a:off x="1752600" y="2133600"/>
              <a:ext cx="1409700" cy="838200"/>
              <a:chOff x="2209800" y="2133600"/>
              <a:chExt cx="1409700" cy="838200"/>
            </a:xfrm>
          </p:grpSpPr>
          <p:cxnSp>
            <p:nvCxnSpPr>
              <p:cNvPr id="8" name="Straight Arrow Connector 7"/>
              <p:cNvCxnSpPr/>
              <p:nvPr/>
            </p:nvCxnSpPr>
            <p:spPr>
              <a:xfrm>
                <a:off x="2209800" y="2133600"/>
                <a:ext cx="609600" cy="8382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19400" y="2798064"/>
                <a:ext cx="152400" cy="1737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2798064"/>
                <a:ext cx="152400" cy="1737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24200" y="2133600"/>
                <a:ext cx="495300" cy="8382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20"/>
            <p:cNvGrpSpPr/>
            <p:nvPr/>
          </p:nvGrpSpPr>
          <p:grpSpPr>
            <a:xfrm>
              <a:off x="3352800" y="2133600"/>
              <a:ext cx="1143000" cy="1752600"/>
              <a:chOff x="3962400" y="2133600"/>
              <a:chExt cx="1143000" cy="1752600"/>
            </a:xfrm>
          </p:grpSpPr>
          <p:cxnSp>
            <p:nvCxnSpPr>
              <p:cNvPr id="13" name="Straight Arrow Connector 12"/>
              <p:cNvCxnSpPr/>
              <p:nvPr/>
            </p:nvCxnSpPr>
            <p:spPr>
              <a:xfrm>
                <a:off x="3962400" y="2133600"/>
                <a:ext cx="304800" cy="8382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67200" y="2819400"/>
                <a:ext cx="152400" cy="1524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2798064"/>
                <a:ext cx="228600" cy="10881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48200" y="2133600"/>
                <a:ext cx="457200" cy="1752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 name="Group 40"/>
          <p:cNvGrpSpPr/>
          <p:nvPr/>
        </p:nvGrpSpPr>
        <p:grpSpPr>
          <a:xfrm>
            <a:off x="4800600" y="2133600"/>
            <a:ext cx="1371600" cy="1752600"/>
            <a:chOff x="4648200" y="2133600"/>
            <a:chExt cx="1371600" cy="1752600"/>
          </a:xfrm>
        </p:grpSpPr>
        <p:cxnSp>
          <p:nvCxnSpPr>
            <p:cNvPr id="30" name="Straight Arrow Connector 29"/>
            <p:cNvCxnSpPr/>
            <p:nvPr/>
          </p:nvCxnSpPr>
          <p:spPr>
            <a:xfrm>
              <a:off x="4648200" y="2133600"/>
              <a:ext cx="381000" cy="1752600"/>
            </a:xfrm>
            <a:prstGeom prst="straightConnector1">
              <a:avLst/>
            </a:prstGeom>
            <a:ln w="28575">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029200" y="2798064"/>
              <a:ext cx="228600" cy="1088136"/>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57800" y="2819400"/>
              <a:ext cx="228600" cy="1066800"/>
            </a:xfrm>
            <a:prstGeom prst="straightConnector1">
              <a:avLst/>
            </a:prstGeom>
            <a:ln w="28575">
              <a:solidFill>
                <a:schemeClr val="accent4">
                  <a:lumMod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486400" y="2133600"/>
              <a:ext cx="533400" cy="1752600"/>
            </a:xfrm>
            <a:prstGeom prst="straightConnector1">
              <a:avLst/>
            </a:prstGeom>
            <a:ln w="28575">
              <a:solidFill>
                <a:schemeClr val="accent4">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a:off x="914400" y="2971800"/>
            <a:ext cx="5943600"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53306" y="1981200"/>
            <a:ext cx="666694" cy="369332"/>
          </a:xfrm>
          <a:prstGeom prst="rect">
            <a:avLst/>
          </a:prstGeom>
          <a:noFill/>
        </p:spPr>
        <p:txBody>
          <a:bodyPr wrap="square" rtlCol="0">
            <a:spAutoFit/>
          </a:bodyPr>
          <a:lstStyle/>
          <a:p>
            <a:pPr>
              <a:buNone/>
            </a:pPr>
            <a:r>
              <a:rPr lang="en-US" dirty="0" smtClean="0"/>
              <a:t>M.S.</a:t>
            </a:r>
          </a:p>
        </p:txBody>
      </p:sp>
      <p:cxnSp>
        <p:nvCxnSpPr>
          <p:cNvPr id="29" name="Straight Connector 28"/>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Forward modeling with </a:t>
            </a:r>
            <a:endParaRPr lang="en-US" sz="3600" dirty="0">
              <a:solidFill>
                <a:srgbClr val="C00000"/>
              </a:solidFill>
            </a:endParaRPr>
          </a:p>
        </p:txBody>
      </p:sp>
      <p:graphicFrame>
        <p:nvGraphicFramePr>
          <p:cNvPr id="35" name="Object 34"/>
          <p:cNvGraphicFramePr>
            <a:graphicFrameLocks noChangeAspect="1"/>
          </p:cNvGraphicFramePr>
          <p:nvPr/>
        </p:nvGraphicFramePr>
        <p:xfrm>
          <a:off x="4876800" y="428625"/>
          <a:ext cx="511175" cy="561975"/>
        </p:xfrm>
        <a:graphic>
          <a:graphicData uri="http://schemas.openxmlformats.org/presentationml/2006/ole">
            <p:oleObj spid="_x0000_s70657" name="Equation" r:id="rId3" imgW="126720" imgH="139680" progId="Equation.DSMT4">
              <p:embed/>
            </p:oleObj>
          </a:graphicData>
        </a:graphic>
      </p:graphicFrame>
      <p:graphicFrame>
        <p:nvGraphicFramePr>
          <p:cNvPr id="70658" name="Object 2"/>
          <p:cNvGraphicFramePr>
            <a:graphicFrameLocks noChangeAspect="1"/>
          </p:cNvGraphicFramePr>
          <p:nvPr/>
        </p:nvGraphicFramePr>
        <p:xfrm>
          <a:off x="6931025" y="2778125"/>
          <a:ext cx="384175" cy="422275"/>
        </p:xfrm>
        <a:graphic>
          <a:graphicData uri="http://schemas.openxmlformats.org/presentationml/2006/ole">
            <p:oleObj spid="_x0000_s70658" name="Equation" r:id="rId4" imgW="126720" imgH="139680" progId="Equation.DSMT4">
              <p:embed/>
            </p:oleObj>
          </a:graphicData>
        </a:graphic>
      </p:graphicFrame>
      <p:sp>
        <p:nvSpPr>
          <p:cNvPr id="37" name="Slide Number Placeholder 36"/>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 xmlns:p14="http://schemas.microsoft.com/office/powerpoint/2010/main" val="35121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P .vs. </a:t>
            </a:r>
            <a:r>
              <a:rPr lang="en-US" sz="3600" dirty="0">
                <a:solidFill>
                  <a:srgbClr val="C00000"/>
                </a:solidFill>
              </a:rPr>
              <a:t>V</a:t>
            </a:r>
            <a:r>
              <a:rPr lang="en-US" sz="3600" dirty="0" smtClean="0">
                <a:solidFill>
                  <a:srgbClr val="C00000"/>
                </a:solidFill>
              </a:rPr>
              <a:t>ery-short-delay 1</a:t>
            </a:r>
            <a:r>
              <a:rPr lang="en-US" sz="3600" baseline="30000" dirty="0" smtClean="0">
                <a:solidFill>
                  <a:srgbClr val="C00000"/>
                </a:solidFill>
              </a:rPr>
              <a:t>st</a:t>
            </a:r>
            <a:r>
              <a:rPr lang="en-US" sz="3600" dirty="0" smtClean="0">
                <a:solidFill>
                  <a:srgbClr val="C00000"/>
                </a:solidFill>
              </a:rPr>
              <a:t>-order IM</a:t>
            </a:r>
            <a:endParaRPr lang="en-US" sz="3600" dirty="0">
              <a:solidFill>
                <a:srgbClr val="C00000"/>
              </a:solidFill>
            </a:endParaRPr>
          </a:p>
        </p:txBody>
      </p:sp>
      <p:pic>
        <p:nvPicPr>
          <p:cNvPr id="3"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62000" y="1614513"/>
            <a:ext cx="7924800" cy="3857574"/>
          </a:xfrm>
        </p:spPr>
      </p:pic>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 xmlns:p14="http://schemas.microsoft.com/office/powerpoint/2010/main" val="448686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P .vs. P </a:t>
            </a:r>
            <a:r>
              <a:rPr lang="en-US" sz="3600" dirty="0">
                <a:solidFill>
                  <a:srgbClr val="C00000"/>
                </a:solidFill>
              </a:rPr>
              <a:t>+ </a:t>
            </a:r>
            <a:r>
              <a:rPr lang="en-US" sz="3600" dirty="0" smtClean="0">
                <a:solidFill>
                  <a:srgbClr val="C00000"/>
                </a:solidFill>
              </a:rPr>
              <a:t>very-short-delay </a:t>
            </a:r>
            <a:r>
              <a:rPr lang="en-US" sz="3600" dirty="0">
                <a:solidFill>
                  <a:srgbClr val="C00000"/>
                </a:solidFill>
              </a:rPr>
              <a:t>1</a:t>
            </a:r>
            <a:r>
              <a:rPr lang="en-US" sz="3600" baseline="30000" dirty="0">
                <a:solidFill>
                  <a:srgbClr val="C00000"/>
                </a:solidFill>
              </a:rPr>
              <a:t>st</a:t>
            </a:r>
            <a:r>
              <a:rPr lang="en-US" sz="3600" dirty="0">
                <a:solidFill>
                  <a:srgbClr val="C00000"/>
                </a:solidFill>
              </a:rPr>
              <a:t>-order </a:t>
            </a:r>
            <a:r>
              <a:rPr lang="en-US" sz="3600" dirty="0" smtClean="0">
                <a:solidFill>
                  <a:srgbClr val="C00000"/>
                </a:solidFill>
              </a:rPr>
              <a:t>IM </a:t>
            </a:r>
            <a:endParaRPr lang="en-US" sz="36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62000" y="1614513"/>
            <a:ext cx="7924800" cy="3857574"/>
          </a:xfrm>
        </p:spPr>
      </p:pic>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 xmlns:p14="http://schemas.microsoft.com/office/powerpoint/2010/main" val="6480175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62000" y="1614513"/>
            <a:ext cx="7924800" cy="3857574"/>
          </a:xfrm>
        </p:spPr>
      </p:pic>
      <p:graphicFrame>
        <p:nvGraphicFramePr>
          <p:cNvPr id="12" name="Object 11"/>
          <p:cNvGraphicFramePr>
            <a:graphicFrameLocks noChangeAspect="1"/>
          </p:cNvGraphicFramePr>
          <p:nvPr/>
        </p:nvGraphicFramePr>
        <p:xfrm>
          <a:off x="4514850" y="3338513"/>
          <a:ext cx="114300" cy="177800"/>
        </p:xfrm>
        <a:graphic>
          <a:graphicData uri="http://schemas.openxmlformats.org/presentationml/2006/ole">
            <p:oleObj spid="_x0000_s3074" name="Equation" r:id="rId4" imgW="114120" imgH="177480" progId="Equation.DSMT4">
              <p:embed/>
            </p:oleObj>
          </a:graphicData>
        </a:graphic>
      </p:graphicFrame>
      <p:cxnSp>
        <p:nvCxnSpPr>
          <p:cNvPr id="16" name="Straight Connector 1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57200" y="73152"/>
            <a:ext cx="8686800" cy="1143000"/>
          </a:xfrm>
        </p:spPr>
        <p:txBody>
          <a:bodyPr>
            <a:normAutofit/>
          </a:bodyPr>
          <a:lstStyle/>
          <a:p>
            <a:pPr algn="l"/>
            <a:r>
              <a:rPr lang="en-US" sz="3600" dirty="0" smtClean="0">
                <a:solidFill>
                  <a:srgbClr val="C00000"/>
                </a:solidFill>
              </a:rPr>
              <a:t>Forward modeling with      .</a:t>
            </a:r>
            <a:r>
              <a:rPr lang="en-US" sz="3600" dirty="0" err="1" smtClean="0">
                <a:solidFill>
                  <a:srgbClr val="C00000"/>
                </a:solidFill>
              </a:rPr>
              <a:t>vs</a:t>
            </a:r>
            <a:r>
              <a:rPr lang="en-US" sz="3600" dirty="0" smtClean="0">
                <a:solidFill>
                  <a:srgbClr val="C00000"/>
                </a:solidFill>
              </a:rPr>
              <a:t>  ISS prediction  </a:t>
            </a:r>
            <a:endParaRPr lang="en-US" sz="3600" dirty="0">
              <a:solidFill>
                <a:srgbClr val="C00000"/>
              </a:solidFill>
            </a:endParaRPr>
          </a:p>
        </p:txBody>
      </p:sp>
      <p:graphicFrame>
        <p:nvGraphicFramePr>
          <p:cNvPr id="3076" name="Object 4"/>
          <p:cNvGraphicFramePr>
            <a:graphicFrameLocks noChangeAspect="1"/>
          </p:cNvGraphicFramePr>
          <p:nvPr/>
        </p:nvGraphicFramePr>
        <p:xfrm>
          <a:off x="4876800" y="428625"/>
          <a:ext cx="511175" cy="561975"/>
        </p:xfrm>
        <a:graphic>
          <a:graphicData uri="http://schemas.openxmlformats.org/presentationml/2006/ole">
            <p:oleObj spid="_x0000_s3076" name="Equation" r:id="rId5" imgW="126720" imgH="139680" progId="Equation.DSMT4">
              <p:embed/>
            </p:oleObj>
          </a:graphicData>
        </a:graphic>
      </p:graphicFrame>
      <p:grpSp>
        <p:nvGrpSpPr>
          <p:cNvPr id="14" name="Group 4"/>
          <p:cNvGrpSpPr/>
          <p:nvPr/>
        </p:nvGrpSpPr>
        <p:grpSpPr>
          <a:xfrm>
            <a:off x="1905000" y="5635823"/>
            <a:ext cx="7620000" cy="400110"/>
            <a:chOff x="1905000" y="5635823"/>
            <a:chExt cx="7620000" cy="400110"/>
          </a:xfrm>
        </p:grpSpPr>
        <p:cxnSp>
          <p:nvCxnSpPr>
            <p:cNvPr id="15" name="Straight Connector 14"/>
            <p:cNvCxnSpPr/>
            <p:nvPr/>
          </p:nvCxnSpPr>
          <p:spPr bwMode="auto">
            <a:xfrm>
              <a:off x="1905000" y="5791200"/>
              <a:ext cx="533400" cy="0"/>
            </a:xfrm>
            <a:prstGeom prst="line">
              <a:avLst/>
            </a:prstGeom>
            <a:noFill/>
            <a:ln w="19050" cap="flat" cmpd="sng" algn="ctr">
              <a:solidFill>
                <a:srgbClr val="0070C0"/>
              </a:solidFill>
              <a:prstDash val="solid"/>
              <a:round/>
              <a:headEnd type="none" w="med" len="med"/>
              <a:tailEnd type="none" w="med" len="med"/>
            </a:ln>
            <a:effectLst/>
          </p:spPr>
        </p:cxnSp>
        <p:sp>
          <p:nvSpPr>
            <p:cNvPr id="17" name="TextBox 16"/>
            <p:cNvSpPr txBox="1"/>
            <p:nvPr/>
          </p:nvSpPr>
          <p:spPr>
            <a:xfrm>
              <a:off x="2514600" y="5635823"/>
              <a:ext cx="7010400" cy="400110"/>
            </a:xfrm>
            <a:prstGeom prst="rect">
              <a:avLst/>
            </a:prstGeom>
            <a:noFill/>
          </p:spPr>
          <p:txBody>
            <a:bodyPr wrap="square" rtlCol="0">
              <a:spAutoFit/>
            </a:bodyPr>
            <a:lstStyle/>
            <a:p>
              <a:pPr>
                <a:buNone/>
              </a:pPr>
              <a:r>
                <a:rPr lang="en-US" sz="2000" dirty="0" smtClean="0"/>
                <a:t>ISS first-order internal multiple prediction (primary-only input)  </a:t>
              </a:r>
            </a:p>
          </p:txBody>
        </p:sp>
      </p:grpSp>
      <p:cxnSp>
        <p:nvCxnSpPr>
          <p:cNvPr id="19" name="Straight Connector 18"/>
          <p:cNvCxnSpPr/>
          <p:nvPr/>
        </p:nvCxnSpPr>
        <p:spPr bwMode="auto">
          <a:xfrm>
            <a:off x="1905000" y="6096000"/>
            <a:ext cx="533400" cy="0"/>
          </a:xfrm>
          <a:prstGeom prst="line">
            <a:avLst/>
          </a:prstGeom>
          <a:noFill/>
          <a:ln w="19050" cap="flat" cmpd="sng" algn="ctr">
            <a:solidFill>
              <a:srgbClr val="FF0000"/>
            </a:solidFill>
            <a:prstDash val="solid"/>
            <a:round/>
            <a:headEnd type="none" w="med" len="med"/>
            <a:tailEnd type="none" w="med" len="med"/>
          </a:ln>
          <a:effectLst/>
        </p:spPr>
      </p:cxnSp>
      <p:grpSp>
        <p:nvGrpSpPr>
          <p:cNvPr id="20" name="Group 10"/>
          <p:cNvGrpSpPr/>
          <p:nvPr/>
        </p:nvGrpSpPr>
        <p:grpSpPr>
          <a:xfrm>
            <a:off x="2514600" y="5943600"/>
            <a:ext cx="6248400" cy="1015663"/>
            <a:chOff x="2514600" y="5943600"/>
            <a:chExt cx="2963984" cy="1015663"/>
          </a:xfrm>
        </p:grpSpPr>
        <p:sp>
          <p:nvSpPr>
            <p:cNvPr id="21" name="TextBox 20"/>
            <p:cNvSpPr txBox="1"/>
            <p:nvPr/>
          </p:nvSpPr>
          <p:spPr>
            <a:xfrm>
              <a:off x="2514600" y="5943600"/>
              <a:ext cx="2819400" cy="1015663"/>
            </a:xfrm>
            <a:prstGeom prst="rect">
              <a:avLst/>
            </a:prstGeom>
            <a:noFill/>
          </p:spPr>
          <p:txBody>
            <a:bodyPr wrap="square" rtlCol="0">
              <a:spAutoFit/>
            </a:bodyPr>
            <a:lstStyle/>
            <a:p>
              <a:pPr>
                <a:buNone/>
              </a:pPr>
              <a:r>
                <a:rPr lang="en-US" sz="2000" dirty="0" smtClean="0"/>
                <a:t>Forward modeling of first-order internal multiples with</a:t>
              </a:r>
            </a:p>
          </p:txBody>
        </p:sp>
        <p:graphicFrame>
          <p:nvGraphicFramePr>
            <p:cNvPr id="22" name="Object 21"/>
            <p:cNvGraphicFramePr>
              <a:graphicFrameLocks noChangeAspect="1"/>
            </p:cNvGraphicFramePr>
            <p:nvPr/>
          </p:nvGraphicFramePr>
          <p:xfrm>
            <a:off x="5222997" y="6032500"/>
            <a:ext cx="255587" cy="280988"/>
          </p:xfrm>
          <a:graphic>
            <a:graphicData uri="http://schemas.openxmlformats.org/presentationml/2006/ole">
              <p:oleObj spid="_x0000_s3077" name="Equation" r:id="rId6" imgW="126720" imgH="139680" progId="Equation.DSMT4">
                <p:embed/>
              </p:oleObj>
            </a:graphicData>
          </a:graphic>
        </p:graphicFrame>
      </p:grpSp>
      <p:sp>
        <p:nvSpPr>
          <p:cNvPr id="25" name="Slide Number Placeholder 24"/>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 xmlns:p14="http://schemas.microsoft.com/office/powerpoint/2010/main" val="14891442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ISS prediction with full trace input</a:t>
            </a:r>
            <a:endParaRPr lang="en-US" sz="3600" dirty="0">
              <a:solidFill>
                <a:srgbClr val="C0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62000" y="1614513"/>
            <a:ext cx="7924800" cy="3857574"/>
          </a:xfrm>
        </p:spPr>
      </p:pic>
      <p:grpSp>
        <p:nvGrpSpPr>
          <p:cNvPr id="3" name="Group 4"/>
          <p:cNvGrpSpPr/>
          <p:nvPr/>
        </p:nvGrpSpPr>
        <p:grpSpPr>
          <a:xfrm>
            <a:off x="1905000" y="5635823"/>
            <a:ext cx="5410200" cy="400110"/>
            <a:chOff x="1905000" y="5635823"/>
            <a:chExt cx="5410200" cy="400110"/>
          </a:xfrm>
        </p:grpSpPr>
        <p:cxnSp>
          <p:nvCxnSpPr>
            <p:cNvPr id="6" name="Straight Connector 5"/>
            <p:cNvCxnSpPr/>
            <p:nvPr/>
          </p:nvCxnSpPr>
          <p:spPr bwMode="auto">
            <a:xfrm>
              <a:off x="1905000" y="5791200"/>
              <a:ext cx="533400" cy="0"/>
            </a:xfrm>
            <a:prstGeom prst="line">
              <a:avLst/>
            </a:prstGeom>
            <a:noFill/>
            <a:ln w="19050" cap="flat" cmpd="sng" algn="ctr">
              <a:solidFill>
                <a:srgbClr val="0070C0"/>
              </a:solidFill>
              <a:prstDash val="solid"/>
              <a:round/>
              <a:headEnd type="none" w="med" len="med"/>
              <a:tailEnd type="none" w="med" len="med"/>
            </a:ln>
            <a:effectLst/>
          </p:spPr>
        </p:cxnSp>
        <p:sp>
          <p:nvSpPr>
            <p:cNvPr id="7" name="TextBox 6"/>
            <p:cNvSpPr txBox="1"/>
            <p:nvPr/>
          </p:nvSpPr>
          <p:spPr>
            <a:xfrm>
              <a:off x="2514600" y="5635823"/>
              <a:ext cx="4800600" cy="400110"/>
            </a:xfrm>
            <a:prstGeom prst="rect">
              <a:avLst/>
            </a:prstGeom>
            <a:noFill/>
          </p:spPr>
          <p:txBody>
            <a:bodyPr wrap="square" rtlCol="0">
              <a:spAutoFit/>
            </a:bodyPr>
            <a:lstStyle/>
            <a:p>
              <a:pPr>
                <a:buNone/>
              </a:pPr>
              <a:r>
                <a:rPr lang="en-US" sz="2000" dirty="0" smtClean="0"/>
                <a:t>ISS prediction with full trace input </a:t>
              </a:r>
            </a:p>
          </p:txBody>
        </p:sp>
      </p:grpSp>
      <p:cxnSp>
        <p:nvCxnSpPr>
          <p:cNvPr id="9" name="Straight Connector 8"/>
          <p:cNvCxnSpPr/>
          <p:nvPr/>
        </p:nvCxnSpPr>
        <p:spPr bwMode="auto">
          <a:xfrm>
            <a:off x="1905000" y="6096000"/>
            <a:ext cx="533400" cy="0"/>
          </a:xfrm>
          <a:prstGeom prst="line">
            <a:avLst/>
          </a:prstGeom>
          <a:noFill/>
          <a:ln w="19050" cap="flat" cmpd="sng" algn="ctr">
            <a:solidFill>
              <a:srgbClr val="FF0000"/>
            </a:solidFill>
            <a:prstDash val="solid"/>
            <a:round/>
            <a:headEnd type="none" w="med" len="med"/>
            <a:tailEnd type="none" w="med" len="med"/>
          </a:ln>
          <a:effectLst/>
        </p:spPr>
      </p:cxnSp>
      <p:grpSp>
        <p:nvGrpSpPr>
          <p:cNvPr id="5" name="Group 10"/>
          <p:cNvGrpSpPr/>
          <p:nvPr/>
        </p:nvGrpSpPr>
        <p:grpSpPr>
          <a:xfrm>
            <a:off x="2514600" y="5943600"/>
            <a:ext cx="5791200" cy="707886"/>
            <a:chOff x="2514600" y="5943600"/>
            <a:chExt cx="2819400" cy="707886"/>
          </a:xfrm>
        </p:grpSpPr>
        <p:sp>
          <p:nvSpPr>
            <p:cNvPr id="12" name="TextBox 11"/>
            <p:cNvSpPr txBox="1"/>
            <p:nvPr/>
          </p:nvSpPr>
          <p:spPr>
            <a:xfrm>
              <a:off x="2514600" y="5943600"/>
              <a:ext cx="2819400" cy="707886"/>
            </a:xfrm>
            <a:prstGeom prst="rect">
              <a:avLst/>
            </a:prstGeom>
            <a:noFill/>
          </p:spPr>
          <p:txBody>
            <a:bodyPr wrap="square" rtlCol="0">
              <a:spAutoFit/>
            </a:bodyPr>
            <a:lstStyle/>
            <a:p>
              <a:pPr>
                <a:buNone/>
              </a:pPr>
              <a:r>
                <a:rPr lang="en-US" sz="2000" dirty="0" smtClean="0"/>
                <a:t>Forward modeling of all internal multiples with</a:t>
              </a:r>
            </a:p>
          </p:txBody>
        </p:sp>
        <p:graphicFrame>
          <p:nvGraphicFramePr>
            <p:cNvPr id="13" name="Object 12"/>
            <p:cNvGraphicFramePr>
              <a:graphicFrameLocks noChangeAspect="1"/>
            </p:cNvGraphicFramePr>
            <p:nvPr/>
          </p:nvGraphicFramePr>
          <p:xfrm>
            <a:off x="4888832" y="6032500"/>
            <a:ext cx="255587" cy="280988"/>
          </p:xfrm>
          <a:graphic>
            <a:graphicData uri="http://schemas.openxmlformats.org/presentationml/2006/ole">
              <p:oleObj spid="_x0000_s4098" name="Equation" r:id="rId4" imgW="126720" imgH="139680" progId="Equation.DSMT4">
                <p:embed/>
              </p:oleObj>
            </a:graphicData>
          </a:graphic>
        </p:graphicFrame>
      </p:grpSp>
      <p:cxnSp>
        <p:nvCxnSpPr>
          <p:cNvPr id="14" name="Straight Connector 1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 xmlns:p14="http://schemas.microsoft.com/office/powerpoint/2010/main" val="1062341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3152"/>
            <a:ext cx="8229600" cy="1097280"/>
          </a:xfrm>
        </p:spPr>
        <p:txBody>
          <a:bodyPr anchor="ctr">
            <a:normAutofit/>
          </a:bodyPr>
          <a:lstStyle/>
          <a:p>
            <a:pPr algn="l"/>
            <a:r>
              <a:rPr lang="en-US" sz="3600" dirty="0" smtClean="0">
                <a:solidFill>
                  <a:srgbClr val="C00000"/>
                </a:solidFill>
                <a:cs typeface="Arial" pitchFamily="34" charset="0"/>
              </a:rPr>
              <a:t>Summary</a:t>
            </a:r>
            <a:endParaRPr lang="en-US" sz="3600" dirty="0">
              <a:solidFill>
                <a:srgbClr val="C00000"/>
              </a:solidFill>
              <a:cs typeface="Arial" pitchFamily="34" charset="0"/>
            </a:endParaRPr>
          </a:p>
        </p:txBody>
      </p:sp>
      <p:sp>
        <p:nvSpPr>
          <p:cNvPr id="5" name="Content Placeholder 2"/>
          <p:cNvSpPr>
            <a:spLocks noGrp="1"/>
          </p:cNvSpPr>
          <p:nvPr>
            <p:ph idx="1"/>
          </p:nvPr>
        </p:nvSpPr>
        <p:spPr>
          <a:xfrm>
            <a:off x="457200" y="1600200"/>
            <a:ext cx="8534400" cy="4525963"/>
          </a:xfrm>
        </p:spPr>
        <p:txBody>
          <a:bodyPr>
            <a:normAutofit/>
          </a:bodyPr>
          <a:lstStyle/>
          <a:p>
            <a:r>
              <a:rPr lang="en-US" sz="2400" dirty="0" smtClean="0">
                <a:solidFill>
                  <a:srgbClr val="02001A"/>
                </a:solidFill>
                <a:cs typeface="Arial" pitchFamily="34" charset="0"/>
              </a:rPr>
              <a:t>In a thin layer model, the very-short-delay multiple reflections cannot be distinguished from primary reflections, and should be considered as part of “effective primaries”.</a:t>
            </a:r>
          </a:p>
          <a:p>
            <a:endParaRPr lang="en-US" sz="2400" dirty="0" smtClean="0">
              <a:solidFill>
                <a:srgbClr val="02001A"/>
              </a:solidFill>
              <a:cs typeface="Arial" pitchFamily="34" charset="0"/>
            </a:endParaRPr>
          </a:p>
          <a:p>
            <a:r>
              <a:rPr lang="en-US" sz="2400" dirty="0" smtClean="0">
                <a:solidFill>
                  <a:srgbClr val="02001A"/>
                </a:solidFill>
                <a:cs typeface="Arial" pitchFamily="34" charset="0"/>
              </a:rPr>
              <a:t>Taking the “effective primaries” as wanted signal, </a:t>
            </a:r>
            <a:r>
              <a:rPr lang="en-US" sz="2400" dirty="0">
                <a:solidFill>
                  <a:srgbClr val="02001A"/>
                </a:solidFill>
                <a:cs typeface="Arial" pitchFamily="34" charset="0"/>
              </a:rPr>
              <a:t>the </a:t>
            </a:r>
            <a:r>
              <a:rPr lang="en-US" sz="2400" dirty="0" smtClean="0">
                <a:solidFill>
                  <a:srgbClr val="02001A"/>
                </a:solidFill>
                <a:cs typeface="Arial" pitchFamily="34" charset="0"/>
              </a:rPr>
              <a:t>rest distinguishable  internal multiples can be predicted by the ISS internal multiple algorithm. </a:t>
            </a:r>
          </a:p>
          <a:p>
            <a:endParaRPr lang="en-US" sz="2000" dirty="0" smtClean="0">
              <a:solidFill>
                <a:srgbClr val="02001A"/>
              </a:solidFill>
              <a:latin typeface="Arial" pitchFamily="34" charset="0"/>
              <a:cs typeface="Arial" pitchFamily="34" charset="0"/>
            </a:endParaRPr>
          </a:p>
          <a:p>
            <a:endParaRPr lang="en-US" sz="2200" dirty="0" smtClean="0">
              <a:solidFill>
                <a:schemeClr val="tx1"/>
              </a:solidFill>
              <a:latin typeface="Arial" pitchFamily="34" charset="0"/>
              <a:cs typeface="Arial" pitchFamily="34" charset="0"/>
            </a:endParaRPr>
          </a:p>
          <a:p>
            <a:endParaRPr lang="en-US" sz="2200" dirty="0">
              <a:solidFill>
                <a:schemeClr val="tx1"/>
              </a:solidFill>
              <a:latin typeface="Arial" pitchFamily="34" charset="0"/>
              <a:cs typeface="Arial" pitchFamily="34" charset="0"/>
            </a:endParaRPr>
          </a:p>
        </p:txBody>
      </p:sp>
      <p:cxnSp>
        <p:nvCxnSpPr>
          <p:cNvPr id="6" name="Straight Connector 5"/>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 xmlns:p14="http://schemas.microsoft.com/office/powerpoint/2010/main" val="3695458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5320864"/>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solidFill>
                            <a:schemeClr val="bg1">
                              <a:lumMod val="85000"/>
                            </a:schemeClr>
                          </a:solidFill>
                        </a:rPr>
                        <a:t>Model</a:t>
                      </a:r>
                      <a:r>
                        <a:rPr lang="en-US" b="1" baseline="0" dirty="0" smtClean="0">
                          <a:solidFill>
                            <a:schemeClr val="bg1">
                              <a:lumMod val="85000"/>
                            </a:schemeClr>
                          </a:solidFill>
                        </a:rPr>
                        <a:t> type dependency for ISS depth imaging and parameter estimation </a:t>
                      </a:r>
                      <a:endParaRPr lang="en-US" b="1" dirty="0">
                        <a:solidFill>
                          <a:schemeClr val="bg1">
                            <a:lumMod val="85000"/>
                          </a:schemeClr>
                        </a:solidFill>
                      </a:endParaRPr>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solidFill>
                            <a:schemeClr val="bg1">
                              <a:lumMod val="85000"/>
                            </a:schemeClr>
                          </a:solidFill>
                          <a:cs typeface="Tahoma" pitchFamily="34" charset="0"/>
                        </a:rPr>
                        <a:t>The impact of matching and</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mismatching</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between the earth</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model type and the</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processing</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model type</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for ISS imaging and parameter</a:t>
                      </a:r>
                      <a:r>
                        <a:rPr lang="en-US" altLang="zh-CN" sz="2000" b="0" baseline="0" dirty="0" smtClean="0">
                          <a:solidFill>
                            <a:schemeClr val="bg1">
                              <a:lumMod val="85000"/>
                            </a:schemeClr>
                          </a:solidFill>
                          <a:cs typeface="Tahoma" pitchFamily="34" charset="0"/>
                        </a:rPr>
                        <a:t> </a:t>
                      </a:r>
                      <a:r>
                        <a:rPr lang="en-US" altLang="zh-CN" sz="2000" b="0" dirty="0" smtClean="0">
                          <a:solidFill>
                            <a:schemeClr val="bg1">
                              <a:lumMod val="85000"/>
                            </a:schemeClr>
                          </a:solidFill>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bg1">
                              <a:lumMod val="85000"/>
                            </a:schemeClr>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67954">
                <a:tc>
                  <a:txBody>
                    <a:bodyPr/>
                    <a:lstStyle/>
                    <a:p>
                      <a:r>
                        <a:rPr lang="en-US" b="1" dirty="0" smtClean="0">
                          <a:solidFill>
                            <a:schemeClr val="bg1">
                              <a:lumMod val="85000"/>
                            </a:schemeClr>
                          </a:solidFill>
                        </a:rPr>
                        <a:t>Effectiveness</a:t>
                      </a:r>
                      <a:r>
                        <a:rPr lang="en-US" b="1" baseline="0" dirty="0" smtClean="0">
                          <a:solidFill>
                            <a:schemeClr val="bg1">
                              <a:lumMod val="85000"/>
                            </a:schemeClr>
                          </a:solidFill>
                        </a:rPr>
                        <a:t> of ISS internal multiple method</a:t>
                      </a:r>
                      <a:endParaRPr lang="en-US" b="1" dirty="0">
                        <a:solidFill>
                          <a:schemeClr val="bg1">
                            <a:lumMod val="85000"/>
                          </a:schemeClr>
                        </a:solidFill>
                      </a:endParaRPr>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b="0" kern="1200" dirty="0" smtClean="0">
                          <a:solidFill>
                            <a:schemeClr val="bg1">
                              <a:lumMod val="85000"/>
                            </a:schemeClr>
                          </a:solidFill>
                          <a:latin typeface="+mn-lt"/>
                          <a:ea typeface="+mn-ea"/>
                          <a:cs typeface="Tahoma" pitchFamily="34" charset="0"/>
                        </a:rPr>
                        <a:t> </a:t>
                      </a:r>
                      <a:r>
                        <a:rPr lang="en-US" sz="2000" kern="1200" dirty="0" smtClean="0">
                          <a:solidFill>
                            <a:schemeClr val="bg1">
                              <a:lumMod val="85000"/>
                            </a:schemeClr>
                          </a:solidFill>
                          <a:latin typeface="+mn-lt"/>
                          <a:ea typeface="+mn-ea"/>
                          <a:cs typeface="Arial" pitchFamily="34" charset="0"/>
                        </a:rPr>
                        <a:t>Modeling </a:t>
                      </a:r>
                      <a:r>
                        <a:rPr lang="en-US" sz="2000" kern="1200" dirty="0" err="1" smtClean="0">
                          <a:solidFill>
                            <a:schemeClr val="bg1">
                              <a:lumMod val="85000"/>
                            </a:schemeClr>
                          </a:solidFill>
                          <a:latin typeface="+mn-lt"/>
                          <a:ea typeface="+mn-ea"/>
                          <a:cs typeface="Arial" pitchFamily="34" charset="0"/>
                        </a:rPr>
                        <a:t>subresolution</a:t>
                      </a:r>
                      <a:r>
                        <a:rPr lang="en-US" sz="2000" kern="1200" dirty="0" smtClean="0">
                          <a:solidFill>
                            <a:schemeClr val="bg1">
                              <a:lumMod val="85000"/>
                            </a:schemeClr>
                          </a:solidFill>
                          <a:latin typeface="+mn-lt"/>
                          <a:ea typeface="+mn-ea"/>
                          <a:cs typeface="Arial" pitchFamily="34" charset="0"/>
                        </a:rPr>
                        <a:t> internal multiples as a step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dirty="0" smtClean="0">
                          <a:solidFill>
                            <a:schemeClr val="bg1">
                              <a:lumMod val="85000"/>
                            </a:schemeClr>
                          </a:solidFill>
                          <a:latin typeface="+mn-lt"/>
                          <a:ea typeface="+mn-ea"/>
                          <a:cs typeface="Arial" pitchFamily="34" charset="0"/>
                        </a:rPr>
                        <a:t>          towards introducing effective primaries.</a:t>
                      </a:r>
                    </a:p>
                    <a:p>
                      <a:pPr marL="571500" indent="-571500" algn="l" defTabSz="914400" rtl="0" eaLnBrk="1" latinLnBrk="0" hangingPunct="1">
                        <a:buFont typeface="+mj-lt"/>
                        <a:buAutoNum type="romanUcPeriod" startAt="4"/>
                      </a:pPr>
                      <a:r>
                        <a:rPr lang="en-US" altLang="zh-CN" sz="2000" b="0" kern="1200" dirty="0" smtClean="0">
                          <a:solidFill>
                            <a:schemeClr val="bg1">
                              <a:lumMod val="85000"/>
                            </a:schemeClr>
                          </a:solidFill>
                          <a:latin typeface="+mn-lt"/>
                          <a:ea typeface="+mn-ea"/>
                          <a:cs typeface="Tahoma" pitchFamily="34" charset="0"/>
                        </a:rPr>
                        <a:t>ISS for attenuating internal</a:t>
                      </a:r>
                      <a:r>
                        <a:rPr lang="en-US" altLang="zh-CN" sz="2000" b="0" kern="1200" baseline="0" dirty="0" smtClean="0">
                          <a:solidFill>
                            <a:schemeClr val="bg1">
                              <a:lumMod val="85000"/>
                            </a:schemeClr>
                          </a:solidFill>
                          <a:latin typeface="+mn-lt"/>
                          <a:ea typeface="+mn-ea"/>
                          <a:cs typeface="Tahoma" pitchFamily="34" charset="0"/>
                        </a:rPr>
                        <a:t> </a:t>
                      </a:r>
                      <a:r>
                        <a:rPr lang="en-US" altLang="zh-CN" sz="2000" b="0" kern="1200" dirty="0" smtClean="0">
                          <a:solidFill>
                            <a:schemeClr val="bg1">
                              <a:lumMod val="85000"/>
                            </a:schemeClr>
                          </a:solidFill>
                          <a:latin typeface="+mn-lt"/>
                          <a:ea typeface="+mn-ea"/>
                          <a:cs typeface="Tahoma" pitchFamily="34" charset="0"/>
                        </a:rPr>
                        <a:t>multiples generated by</a:t>
                      </a:r>
                      <a:r>
                        <a:rPr lang="en-US" altLang="zh-CN" sz="2000" b="0" kern="1200" baseline="0" dirty="0" smtClean="0">
                          <a:solidFill>
                            <a:schemeClr val="bg1">
                              <a:lumMod val="85000"/>
                            </a:schemeClr>
                          </a:solidFill>
                          <a:latin typeface="+mn-lt"/>
                          <a:ea typeface="+mn-ea"/>
                          <a:cs typeface="Tahoma" pitchFamily="34" charset="0"/>
                        </a:rPr>
                        <a:t> </a:t>
                      </a:r>
                      <a:r>
                        <a:rPr lang="en-US" altLang="zh-CN" sz="2000" b="0" kern="1200" dirty="0" smtClean="0">
                          <a:solidFill>
                            <a:schemeClr val="bg1">
                              <a:lumMod val="85000"/>
                            </a:schemeClr>
                          </a:solidFill>
                          <a:latin typeface="+mn-lt"/>
                          <a:ea typeface="+mn-ea"/>
                          <a:cs typeface="Tahoma" pitchFamily="34" charset="0"/>
                        </a:rPr>
                        <a:t>effective</a:t>
                      </a:r>
                      <a:r>
                        <a:rPr lang="en-US" altLang="zh-CN" sz="2000" b="0" kern="1200" baseline="0" dirty="0" smtClean="0">
                          <a:solidFill>
                            <a:schemeClr val="bg1">
                              <a:lumMod val="85000"/>
                            </a:schemeClr>
                          </a:solidFill>
                          <a:latin typeface="+mn-lt"/>
                          <a:ea typeface="+mn-ea"/>
                          <a:cs typeface="Tahoma" pitchFamily="34" charset="0"/>
                        </a:rPr>
                        <a:t> </a:t>
                      </a:r>
                      <a:r>
                        <a:rPr lang="en-US" altLang="zh-CN" sz="2000" b="0" kern="1200" dirty="0" smtClean="0">
                          <a:solidFill>
                            <a:schemeClr val="bg1">
                              <a:lumMod val="85000"/>
                            </a:schemeClr>
                          </a:solidFill>
                          <a:latin typeface="+mn-lt"/>
                          <a:ea typeface="+mn-ea"/>
                          <a:cs typeface="Tahoma" pitchFamily="34" charset="0"/>
                        </a:rPr>
                        <a:t>and actual primaries.</a:t>
                      </a:r>
                      <a:endParaRPr lang="en-US" sz="2000" dirty="0" smtClean="0">
                        <a:solidFill>
                          <a:schemeClr val="bg1">
                            <a:lumMod val="85000"/>
                          </a:schemeClr>
                        </a:solidFill>
                      </a:endParaRP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r>
              <a:tr h="2080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Inclusiveness of ISS internal multiple method</a:t>
                      </a:r>
                      <a:endParaRPr lang="en-US" b="1" dirty="0" smtClean="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lang="en-US" sz="2000" kern="1200" dirty="0" smtClean="0">
                          <a:solidFill>
                            <a:schemeClr val="tx1"/>
                          </a:solidFill>
                          <a:latin typeface="+mn-lt"/>
                          <a:ea typeface="+mn-ea"/>
                          <a:cs typeface="Arial" pitchFamily="34" charset="0"/>
                        </a:rPr>
                        <a:t> A general modification of the leading-order ISS</a:t>
                      </a:r>
                      <a:r>
                        <a:rPr lang="en-US" sz="2000" kern="1200" baseline="0" dirty="0" smtClean="0">
                          <a:solidFill>
                            <a:schemeClr val="tx1"/>
                          </a:solidFill>
                          <a:latin typeface="+mn-lt"/>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tx1"/>
                          </a:solidFill>
                          <a:latin typeface="+mn-lt"/>
                          <a:ea typeface="+mn-ea"/>
                          <a:cs typeface="Arial" pitchFamily="34" charset="0"/>
                        </a:rPr>
                        <a:t>          </a:t>
                      </a:r>
                      <a:r>
                        <a:rPr lang="en-US" sz="2000" kern="1200" dirty="0" smtClean="0">
                          <a:solidFill>
                            <a:schemeClr val="tx1"/>
                          </a:solidFill>
                          <a:latin typeface="+mn-lt"/>
                          <a:ea typeface="+mn-ea"/>
                          <a:cs typeface="Arial" pitchFamily="34" charset="0"/>
                        </a:rPr>
                        <a:t>attenuator of first-order internal multiples to </a:t>
                      </a:r>
                      <a:r>
                        <a:rPr lang="en-US" sz="2000" kern="1200" baseline="0" dirty="0" smtClean="0">
                          <a:solidFill>
                            <a:schemeClr val="tx1"/>
                          </a:solidFill>
                          <a:latin typeface="+mn-lt"/>
                          <a:ea typeface="+mn-ea"/>
                          <a:cs typeface="Arial" pitchFamily="34" charset="0"/>
                        </a:rPr>
                        <a:t>       </a:t>
                      </a:r>
                      <a:br>
                        <a:rPr lang="en-US" sz="2000" kern="1200" baseline="0" dirty="0" smtClean="0">
                          <a:solidFill>
                            <a:schemeClr val="tx1"/>
                          </a:solidFill>
                          <a:latin typeface="+mn-lt"/>
                          <a:ea typeface="+mn-ea"/>
                          <a:cs typeface="Arial" pitchFamily="34" charset="0"/>
                        </a:rPr>
                      </a:br>
                      <a:r>
                        <a:rPr lang="en-US" sz="2000" kern="1200" baseline="0" dirty="0" smtClean="0">
                          <a:solidFill>
                            <a:schemeClr val="tx1"/>
                          </a:solidFill>
                          <a:latin typeface="+mn-lt"/>
                          <a:ea typeface="+mn-ea"/>
                          <a:cs typeface="Arial" pitchFamily="34" charset="0"/>
                        </a:rPr>
                        <a:t>          </a:t>
                      </a:r>
                      <a:r>
                        <a:rPr lang="en-US" sz="2000" kern="1200" dirty="0" smtClean="0">
                          <a:solidFill>
                            <a:schemeClr val="tx1"/>
                          </a:solidFill>
                          <a:latin typeface="+mn-lt"/>
                          <a:ea typeface="+mn-ea"/>
                          <a:cs typeface="Arial" pitchFamily="34" charset="0"/>
                        </a:rPr>
                        <a:t>accommodate primaries and internal multiples.</a:t>
                      </a:r>
                      <a:endParaRPr lang="en-US" sz="2000" dirty="0" smtClean="0"/>
                    </a:p>
                    <a:p>
                      <a:pPr marL="514350" marR="0" indent="-514350" algn="l" defTabSz="914400" rtl="0" eaLnBrk="1" fontAlgn="auto" latinLnBrk="0" hangingPunct="1">
                        <a:lnSpc>
                          <a:spcPct val="100000"/>
                        </a:lnSpc>
                        <a:spcBef>
                          <a:spcPts val="0"/>
                        </a:spcBef>
                        <a:spcAft>
                          <a:spcPts val="0"/>
                        </a:spcAft>
                        <a:buClrTx/>
                        <a:buSzTx/>
                        <a:buFont typeface="+mj-lt"/>
                        <a:buAutoNum type="romanUcPeriod" startAt="6"/>
                        <a:tabLst/>
                        <a:defRPr/>
                      </a:pPr>
                      <a:r>
                        <a:rPr lang="en-US" sz="2000" baseline="0" dirty="0" smtClean="0"/>
                        <a:t> </a:t>
                      </a:r>
                      <a:r>
                        <a:rPr lang="en-US" sz="2000" dirty="0" smtClean="0"/>
                        <a:t>Source wavelet effects on the ISS  internal multiple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aseline="0" dirty="0" smtClean="0"/>
                        <a:t>          </a:t>
                      </a:r>
                      <a:r>
                        <a:rPr lang="en-US" sz="2000" dirty="0" smtClean="0"/>
                        <a:t>leading-order attenuation algorithm and its higher-order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t>          modification.</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p:cNvSpPr>
            <a:spLocks noChangeArrowheads="1"/>
          </p:cNvSpPr>
          <p:nvPr/>
        </p:nvSpPr>
        <p:spPr bwMode="auto">
          <a:xfrm>
            <a:off x="0" y="1447800"/>
            <a:ext cx="9144000" cy="1938992"/>
          </a:xfrm>
          <a:prstGeom prst="rect">
            <a:avLst/>
          </a:prstGeom>
          <a:noFill/>
          <a:ln w="9525">
            <a:noFill/>
            <a:miter lim="800000"/>
            <a:headEnd/>
            <a:tailEnd/>
          </a:ln>
        </p:spPr>
        <p:txBody>
          <a:bodyPr>
            <a:spAutoFit/>
          </a:bodyPr>
          <a:lstStyle/>
          <a:p>
            <a:pPr marL="571500" indent="-571500" algn="ctr">
              <a:buFont typeface="+mj-lt"/>
              <a:buAutoNum type="romanUcPeriod"/>
            </a:pPr>
            <a:r>
              <a:rPr lang="en-US" altLang="zh-CN" sz="3000" dirty="0" smtClean="0">
                <a:cs typeface="Tahoma" pitchFamily="34" charset="0"/>
              </a:rPr>
              <a:t>Initial tests for the impact of matching and mismatching between the earth model type and the processing model type for ISS imaging </a:t>
            </a:r>
          </a:p>
          <a:p>
            <a:pPr algn="ctr"/>
            <a:r>
              <a:rPr lang="en-US" altLang="zh-CN" sz="3000" dirty="0" smtClean="0">
                <a:cs typeface="Tahoma" pitchFamily="34" charset="0"/>
              </a:rPr>
              <a:t>and parameter estimation</a:t>
            </a:r>
            <a:endParaRPr lang="en-US" sz="3000" b="1" dirty="0"/>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June 8, 2010</a:t>
            </a:r>
            <a:endParaRPr lang="en-US" altLang="zh-CN" sz="2400" dirty="0">
              <a:ea typeface="Arial Unicode MS" pitchFamily="34" charset="-122"/>
              <a:cs typeface="Arial Unicode MS" pitchFamily="34" charset="-122"/>
            </a:endParaRPr>
          </a:p>
        </p:txBody>
      </p:sp>
      <p:sp>
        <p:nvSpPr>
          <p:cNvPr id="9" name="Rectangle 7"/>
          <p:cNvSpPr>
            <a:spLocks noChangeArrowheads="1"/>
          </p:cNvSpPr>
          <p:nvPr/>
        </p:nvSpPr>
        <p:spPr bwMode="auto">
          <a:xfrm>
            <a:off x="1828800" y="4662488"/>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cxnSp>
        <p:nvCxnSpPr>
          <p:cNvPr id="10" name="Straight Connector 9"/>
          <p:cNvCxnSpPr/>
          <p:nvPr/>
        </p:nvCxnSpPr>
        <p:spPr>
          <a:xfrm>
            <a:off x="0" y="1295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581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p:cNvSpPr>
            <a:spLocks noChangeArrowheads="1"/>
          </p:cNvSpPr>
          <p:nvPr/>
        </p:nvSpPr>
        <p:spPr bwMode="auto">
          <a:xfrm>
            <a:off x="-76200" y="1371600"/>
            <a:ext cx="9296400" cy="2246769"/>
          </a:xfrm>
          <a:prstGeom prst="rect">
            <a:avLst/>
          </a:prstGeom>
          <a:noFill/>
          <a:ln w="9525">
            <a:noFill/>
            <a:miter lim="800000"/>
            <a:headEnd/>
            <a:tailEnd/>
          </a:ln>
        </p:spPr>
        <p:txBody>
          <a:bodyPr wrap="square">
            <a:spAutoFit/>
          </a:bodyPr>
          <a:lstStyle/>
          <a:p>
            <a:pPr marL="571500" indent="-571500" algn="ctr">
              <a:buFont typeface="+mj-lt"/>
              <a:buAutoNum type="romanUcPeriod" startAt="5"/>
            </a:pPr>
            <a:r>
              <a:rPr lang="en-US" sz="2800" dirty="0" smtClean="0">
                <a:latin typeface="+mj-lt"/>
                <a:cs typeface="Arial" pitchFamily="34" charset="0"/>
              </a:rPr>
              <a:t>A general modification of the leading-order ISS attenuator of first-order internal multiples to accommodate primaries and internal multiples when an arbitrary number of reflectors generate the data: theory, development, and examples with analytic and synthetic data </a:t>
            </a:r>
            <a:endParaRPr lang="en-US" sz="2800" dirty="0">
              <a:latin typeface="+mj-lt"/>
            </a:endParaRPr>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May 31</a:t>
            </a:r>
            <a:r>
              <a:rPr lang="en-US" altLang="zh-CN" sz="2400" baseline="30000" dirty="0" smtClean="0">
                <a:ea typeface="Arial Unicode MS" pitchFamily="34" charset="-122"/>
                <a:cs typeface="Arial Unicode MS" pitchFamily="34" charset="-122"/>
              </a:rPr>
              <a:t> </a:t>
            </a:r>
            <a:r>
              <a:rPr lang="en-US" altLang="zh-CN" sz="2400" dirty="0" smtClean="0">
                <a:ea typeface="Arial Unicode MS" pitchFamily="34" charset="-122"/>
                <a:cs typeface="Arial Unicode MS" pitchFamily="34" charset="-122"/>
              </a:rPr>
              <a:t>, 2012</a:t>
            </a:r>
            <a:endParaRPr lang="en-US" altLang="zh-CN" sz="2400" dirty="0">
              <a:ea typeface="Arial Unicode MS" pitchFamily="34" charset="-122"/>
              <a:cs typeface="Arial Unicode MS" pitchFamily="34" charset="-122"/>
            </a:endParaRPr>
          </a:p>
        </p:txBody>
      </p:sp>
      <p:sp>
        <p:nvSpPr>
          <p:cNvPr id="3081" name="Rectangle 7"/>
          <p:cNvSpPr>
            <a:spLocks noChangeArrowheads="1"/>
          </p:cNvSpPr>
          <p:nvPr/>
        </p:nvSpPr>
        <p:spPr bwMode="auto">
          <a:xfrm>
            <a:off x="1676400" y="4662488"/>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cxnSp>
        <p:nvCxnSpPr>
          <p:cNvPr id="9" name="Straight Connector 8"/>
          <p:cNvCxnSpPr/>
          <p:nvPr/>
        </p:nvCxnSpPr>
        <p:spPr>
          <a:xfrm>
            <a:off x="0" y="1295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581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219200"/>
            <a:ext cx="8610600" cy="5105400"/>
          </a:xfrm>
        </p:spPr>
        <p:txBody>
          <a:bodyPr>
            <a:normAutofit fontScale="92500" lnSpcReduction="10000"/>
          </a:bodyPr>
          <a:lstStyle/>
          <a:p>
            <a:pPr>
              <a:buNone/>
            </a:pPr>
            <a:endParaRPr lang="en-US" sz="1900" dirty="0"/>
          </a:p>
          <a:p>
            <a:r>
              <a:rPr lang="en-US" sz="2600" dirty="0" smtClean="0"/>
              <a:t>The leading-order attenuator is the leading-order term of the subseries that removes the first-order internal multiple. </a:t>
            </a:r>
          </a:p>
          <a:p>
            <a:pPr marL="640080">
              <a:buFont typeface="Wingdings" pitchFamily="2" charset="2"/>
              <a:buChar char="q"/>
            </a:pPr>
            <a:r>
              <a:rPr lang="en-US" sz="2600" dirty="0" smtClean="0"/>
              <a:t>The first-order internal multiples can be predicted from primaries in the data. </a:t>
            </a:r>
          </a:p>
          <a:p>
            <a:pPr marL="640080">
              <a:buFont typeface="Wingdings" pitchFamily="2" charset="2"/>
              <a:buChar char="q"/>
            </a:pPr>
            <a:r>
              <a:rPr lang="en-US" sz="2600" dirty="0" smtClean="0"/>
              <a:t>The entire data consisting of primaries and internal multiples enter the algorithm.  </a:t>
            </a:r>
          </a:p>
          <a:p>
            <a:endParaRPr lang="en-US" sz="2600" dirty="0" smtClean="0"/>
          </a:p>
          <a:p>
            <a:r>
              <a:rPr lang="en-US" sz="2600" dirty="0" smtClean="0"/>
              <a:t>Adding the further terms to </a:t>
            </a:r>
            <a:r>
              <a:rPr lang="en-US" sz="2600" dirty="0"/>
              <a:t>the </a:t>
            </a:r>
            <a:r>
              <a:rPr lang="en-US" sz="2600" dirty="0" smtClean="0"/>
              <a:t>current leading-order attenuator provides a modified </a:t>
            </a:r>
            <a:r>
              <a:rPr lang="en-US" sz="2600" dirty="0"/>
              <a:t>ISS internal multiple </a:t>
            </a:r>
            <a:r>
              <a:rPr lang="en-US" sz="2600" dirty="0" smtClean="0"/>
              <a:t>algorithm. </a:t>
            </a:r>
          </a:p>
          <a:p>
            <a:pPr marL="640080">
              <a:buFont typeface="Wingdings" pitchFamily="2" charset="2"/>
              <a:buChar char="q"/>
            </a:pPr>
            <a:r>
              <a:rPr lang="en-US" sz="2600" dirty="0" smtClean="0"/>
              <a:t>The modification retains </a:t>
            </a:r>
            <a:r>
              <a:rPr lang="en-US" sz="2600" dirty="0"/>
              <a:t>the strength of the </a:t>
            </a:r>
            <a:r>
              <a:rPr lang="en-US" sz="2600" dirty="0" smtClean="0"/>
              <a:t>original algorithm. </a:t>
            </a:r>
          </a:p>
          <a:p>
            <a:pPr marL="640080">
              <a:buFont typeface="Wingdings" pitchFamily="2" charset="2"/>
              <a:buChar char="q"/>
            </a:pPr>
            <a:r>
              <a:rPr lang="en-US" sz="2600" dirty="0" smtClean="0"/>
              <a:t>It can accommodate both primaries and internal multiples in the input data.</a:t>
            </a:r>
          </a:p>
          <a:p>
            <a:pPr>
              <a:buNone/>
            </a:pPr>
            <a:endParaRPr lang="en-US" sz="1900" dirty="0" smtClean="0"/>
          </a:p>
        </p:txBody>
      </p:sp>
      <p:sp>
        <p:nvSpPr>
          <p:cNvPr id="6" name="Title 1"/>
          <p:cNvSpPr txBox="1">
            <a:spLocks/>
          </p:cNvSpPr>
          <p:nvPr/>
        </p:nvSpPr>
        <p:spPr>
          <a:xfrm>
            <a:off x="457200" y="73152"/>
            <a:ext cx="8229600" cy="109728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C00000"/>
                </a:solidFill>
                <a:effectLst/>
                <a:uLnTx/>
                <a:uFillTx/>
                <a:latin typeface="+mj-lt"/>
                <a:ea typeface="+mj-ea"/>
                <a:cs typeface="Arial" pitchFamily="34" charset="0"/>
              </a:rPr>
              <a:t>Summary</a:t>
            </a:r>
            <a:endParaRPr kumimoji="0" lang="en-US" sz="3600" b="0" i="0" u="none" strike="noStrike" kern="1200" cap="none" spc="0" normalizeH="0" baseline="0" noProof="0" dirty="0">
              <a:ln>
                <a:noFill/>
              </a:ln>
              <a:solidFill>
                <a:srgbClr val="C00000"/>
              </a:solidFill>
              <a:effectLst/>
              <a:uLnTx/>
              <a:uFillTx/>
              <a:latin typeface="+mj-lt"/>
              <a:ea typeface="+mj-ea"/>
              <a:cs typeface="Arial" pitchFamily="34" charset="0"/>
            </a:endParaRPr>
          </a:p>
        </p:txBody>
      </p:sp>
      <p:cxnSp>
        <p:nvCxnSpPr>
          <p:cNvPr id="7" name="Straight Connector 6"/>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xmlns="" val="293045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7"/>
          <p:cNvSpPr>
            <a:spLocks noChangeArrowheads="1"/>
          </p:cNvSpPr>
          <p:nvPr/>
        </p:nvSpPr>
        <p:spPr bwMode="auto">
          <a:xfrm>
            <a:off x="0" y="1536918"/>
            <a:ext cx="9144000" cy="1815882"/>
          </a:xfrm>
          <a:prstGeom prst="rect">
            <a:avLst/>
          </a:prstGeom>
          <a:noFill/>
          <a:ln w="9525">
            <a:noFill/>
            <a:miter lim="800000"/>
            <a:headEnd/>
            <a:tailEnd/>
          </a:ln>
        </p:spPr>
        <p:txBody>
          <a:bodyPr>
            <a:spAutoFit/>
          </a:bodyPr>
          <a:lstStyle/>
          <a:p>
            <a:pPr marL="571500" indent="-571500" algn="ctr">
              <a:buFont typeface="+mj-lt"/>
              <a:buAutoNum type="romanUcPeriod" startAt="6"/>
            </a:pPr>
            <a:r>
              <a:rPr lang="en-US" sz="2800" dirty="0" smtClean="0"/>
              <a:t>Source wavelet effects on the ISS internal multiple leading-order attenuation algorithm and its higher-order modification that accommodate issues that arise when treating internal multiples as </a:t>
            </a:r>
            <a:r>
              <a:rPr lang="en-US" sz="2800" dirty="0" err="1" smtClean="0"/>
              <a:t>subevents</a:t>
            </a:r>
            <a:r>
              <a:rPr lang="en-US" sz="2800" dirty="0" smtClean="0"/>
              <a:t> </a:t>
            </a:r>
            <a:endParaRPr lang="en-US" sz="2800" dirty="0"/>
          </a:p>
        </p:txBody>
      </p:sp>
      <p:sp>
        <p:nvSpPr>
          <p:cNvPr id="3080" name="Rectangle 7"/>
          <p:cNvSpPr>
            <a:spLocks noChangeArrowheads="1"/>
          </p:cNvSpPr>
          <p:nvPr/>
        </p:nvSpPr>
        <p:spPr bwMode="auto">
          <a:xfrm>
            <a:off x="2590800" y="5638800"/>
            <a:ext cx="3505200" cy="830997"/>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M-OSRP Annual Meeting</a:t>
            </a:r>
          </a:p>
          <a:p>
            <a:pPr algn="ctr"/>
            <a:r>
              <a:rPr lang="en-US" altLang="zh-CN" sz="2400" dirty="0" smtClean="0">
                <a:ea typeface="Arial Unicode MS" pitchFamily="34" charset="-122"/>
                <a:cs typeface="Arial Unicode MS" pitchFamily="34" charset="-122"/>
              </a:rPr>
              <a:t>May 1</a:t>
            </a:r>
            <a:r>
              <a:rPr lang="en-US" altLang="zh-CN" sz="2400" baseline="30000" dirty="0" smtClean="0">
                <a:ea typeface="Arial Unicode MS" pitchFamily="34" charset="-122"/>
                <a:cs typeface="Arial Unicode MS" pitchFamily="34" charset="-122"/>
              </a:rPr>
              <a:t>st</a:t>
            </a:r>
            <a:r>
              <a:rPr lang="en-US" altLang="zh-CN" sz="2400" dirty="0" smtClean="0">
                <a:ea typeface="Arial Unicode MS" pitchFamily="34" charset="-122"/>
                <a:cs typeface="Arial Unicode MS" pitchFamily="34" charset="-122"/>
              </a:rPr>
              <a:t> ~ May 2</a:t>
            </a:r>
            <a:r>
              <a:rPr lang="en-US" altLang="zh-CN" sz="2400" baseline="30000" dirty="0" smtClean="0">
                <a:ea typeface="Arial Unicode MS" pitchFamily="34" charset="-122"/>
                <a:cs typeface="Arial Unicode MS" pitchFamily="34" charset="-122"/>
              </a:rPr>
              <a:t>nd </a:t>
            </a:r>
            <a:r>
              <a:rPr lang="en-US" altLang="zh-CN" sz="2400" dirty="0" smtClean="0">
                <a:ea typeface="Arial Unicode MS" pitchFamily="34" charset="-122"/>
                <a:cs typeface="Arial Unicode MS" pitchFamily="34" charset="-122"/>
              </a:rPr>
              <a:t>, 2013</a:t>
            </a:r>
            <a:endParaRPr lang="en-US" altLang="zh-CN" sz="2400" dirty="0">
              <a:ea typeface="Arial Unicode MS" pitchFamily="34" charset="-122"/>
              <a:cs typeface="Arial Unicode MS" pitchFamily="34" charset="-122"/>
            </a:endParaRPr>
          </a:p>
        </p:txBody>
      </p:sp>
      <p:sp>
        <p:nvSpPr>
          <p:cNvPr id="3081" name="Rectangle 7"/>
          <p:cNvSpPr>
            <a:spLocks noChangeArrowheads="1"/>
          </p:cNvSpPr>
          <p:nvPr/>
        </p:nvSpPr>
        <p:spPr bwMode="auto">
          <a:xfrm>
            <a:off x="1676400" y="4662488"/>
            <a:ext cx="5181600" cy="461665"/>
          </a:xfrm>
          <a:prstGeom prst="rect">
            <a:avLst/>
          </a:prstGeom>
          <a:noFill/>
          <a:ln w="9525">
            <a:noFill/>
            <a:miter lim="800000"/>
            <a:headEnd/>
            <a:tailEnd/>
          </a:ln>
        </p:spPr>
        <p:txBody>
          <a:bodyPr>
            <a:spAutoFit/>
          </a:bodyPr>
          <a:lstStyle/>
          <a:p>
            <a:pPr algn="ctr"/>
            <a:r>
              <a:rPr lang="en-US" altLang="zh-CN" sz="2400" dirty="0" smtClean="0">
                <a:ea typeface="Arial Unicode MS" pitchFamily="34" charset="-122"/>
                <a:cs typeface="Arial Unicode MS" pitchFamily="34" charset="-122"/>
              </a:rPr>
              <a:t>Hong Liang</a:t>
            </a:r>
            <a:endParaRPr lang="en-US" altLang="zh-CN" sz="2400" dirty="0">
              <a:ea typeface="Arial Unicode MS" pitchFamily="34" charset="-122"/>
              <a:cs typeface="Arial Unicode MS" pitchFamily="34" charset="-122"/>
            </a:endParaRPr>
          </a:p>
        </p:txBody>
      </p:sp>
      <p:cxnSp>
        <p:nvCxnSpPr>
          <p:cNvPr id="9" name="Straight Connector 8"/>
          <p:cNvCxnSpPr/>
          <p:nvPr/>
        </p:nvCxnSpPr>
        <p:spPr>
          <a:xfrm>
            <a:off x="0" y="1295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581400"/>
            <a:ext cx="9144000" cy="0"/>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76400"/>
            <a:ext cx="8534400" cy="2585323"/>
          </a:xfrm>
          <a:prstGeom prst="rect">
            <a:avLst/>
          </a:prstGeom>
          <a:noFill/>
        </p:spPr>
        <p:txBody>
          <a:bodyPr wrap="square" rtlCol="0">
            <a:spAutoFit/>
          </a:bodyPr>
          <a:lstStyle/>
          <a:p>
            <a:pPr>
              <a:buFont typeface="Arial" pitchFamily="34" charset="0"/>
              <a:buChar char="•"/>
            </a:pPr>
            <a:r>
              <a:rPr lang="en-US" sz="2400" dirty="0" smtClean="0"/>
              <a:t>  Source wavelet can affect the amplitude and shape of  </a:t>
            </a:r>
          </a:p>
          <a:p>
            <a:r>
              <a:rPr lang="en-US" sz="2400" dirty="0" smtClean="0"/>
              <a:t>    internal multiple and spurious event prediction. </a:t>
            </a:r>
          </a:p>
          <a:p>
            <a:pPr>
              <a:buFont typeface="Arial" pitchFamily="34" charset="0"/>
              <a:buChar char="•"/>
            </a:pPr>
            <a:r>
              <a:rPr lang="en-US" sz="2400" dirty="0" smtClean="0"/>
              <a:t>  By including the source wavelet </a:t>
            </a:r>
            <a:r>
              <a:rPr lang="en-US" sz="2400" dirty="0" err="1" smtClean="0"/>
              <a:t>deconvolution</a:t>
            </a:r>
            <a:r>
              <a:rPr lang="en-US" sz="2400" dirty="0" smtClean="0"/>
              <a:t>, the    </a:t>
            </a:r>
          </a:p>
          <a:p>
            <a:r>
              <a:rPr lang="en-US" sz="2400" dirty="0" smtClean="0"/>
              <a:t>    amplitude and shape of the prediction can be improved.  </a:t>
            </a:r>
          </a:p>
          <a:p>
            <a:pPr>
              <a:buFont typeface="Arial" pitchFamily="34" charset="0"/>
              <a:buChar char="•"/>
            </a:pPr>
            <a:r>
              <a:rPr lang="en-US" sz="2400" dirty="0" smtClean="0"/>
              <a:t>  The accuracy of source wavelet is important, and it could be  </a:t>
            </a:r>
          </a:p>
          <a:p>
            <a:r>
              <a:rPr lang="en-US" sz="2400" dirty="0" smtClean="0"/>
              <a:t>    estimated using Green’s theorem method.</a:t>
            </a:r>
          </a:p>
          <a:p>
            <a:pPr>
              <a:buFont typeface="Arial" pitchFamily="34" charset="0"/>
              <a:buChar char="•"/>
            </a:pPr>
            <a:endParaRPr lang="en-US" dirty="0"/>
          </a:p>
        </p:txBody>
      </p:sp>
      <p:sp>
        <p:nvSpPr>
          <p:cNvPr id="9" name="Title 1"/>
          <p:cNvSpPr>
            <a:spLocks noGrp="1"/>
          </p:cNvSpPr>
          <p:nvPr>
            <p:ph type="title"/>
          </p:nvPr>
        </p:nvSpPr>
        <p:spPr>
          <a:xfrm>
            <a:off x="457200" y="73152"/>
            <a:ext cx="8229600" cy="1097280"/>
          </a:xfrm>
        </p:spPr>
        <p:txBody>
          <a:bodyPr anchor="ctr">
            <a:normAutofit/>
          </a:bodyPr>
          <a:lstStyle/>
          <a:p>
            <a:pPr algn="l"/>
            <a:r>
              <a:rPr lang="en-US" sz="3600" dirty="0" smtClean="0">
                <a:solidFill>
                  <a:srgbClr val="C00000"/>
                </a:solidFill>
                <a:cs typeface="Arial" pitchFamily="34" charset="0"/>
              </a:rPr>
              <a:t>Summary</a:t>
            </a:r>
            <a:endParaRPr lang="en-US" sz="3600" dirty="0">
              <a:solidFill>
                <a:srgbClr val="C00000"/>
              </a:solidFill>
              <a:cs typeface="Arial" pitchFamily="34" charset="0"/>
            </a:endParaRPr>
          </a:p>
        </p:txBody>
      </p:sp>
      <p:cxnSp>
        <p:nvCxnSpPr>
          <p:cNvPr id="10" name="Straight Connector 9"/>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66800"/>
          <a:ext cx="8458200" cy="5320864"/>
        </p:xfrm>
        <a:graphic>
          <a:graphicData uri="http://schemas.openxmlformats.org/drawingml/2006/table">
            <a:tbl>
              <a:tblPr firstRow="1" bandRow="1">
                <a:effectLst>
                  <a:outerShdw blurRad="50800" dist="38100" dir="2700000" algn="tl" rotWithShape="0">
                    <a:prstClr val="black">
                      <a:alpha val="40000"/>
                    </a:prstClr>
                  </a:outerShdw>
                </a:effectLst>
                <a:tableStyleId>{0E3FDE45-AF77-4B5C-9715-49D594BDF05E}</a:tableStyleId>
              </a:tblPr>
              <a:tblGrid>
                <a:gridCol w="1862356"/>
                <a:gridCol w="6595844"/>
              </a:tblGrid>
              <a:tr h="1772868">
                <a:tc>
                  <a:txBody>
                    <a:bodyPr/>
                    <a:lstStyle/>
                    <a:p>
                      <a:r>
                        <a:rPr lang="en-US" b="1" dirty="0" smtClean="0"/>
                        <a:t>Model</a:t>
                      </a:r>
                      <a:r>
                        <a:rPr lang="en-US" b="1" baseline="0" dirty="0" smtClean="0"/>
                        <a:t> type dependency for ISS depth imaging and parameter estimation </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71500" indent="-571500" algn="l">
                        <a:buFont typeface="+mj-lt"/>
                        <a:buAutoNum type="romanUcPeriod"/>
                      </a:pPr>
                      <a:r>
                        <a:rPr lang="en-US" altLang="zh-CN" sz="2000" b="0" dirty="0" smtClean="0">
                          <a:cs typeface="Tahoma" pitchFamily="34" charset="0"/>
                        </a:rPr>
                        <a:t>The impact of matching and</a:t>
                      </a:r>
                      <a:r>
                        <a:rPr lang="en-US" altLang="zh-CN" sz="2000" b="0" baseline="0" dirty="0" smtClean="0">
                          <a:cs typeface="Tahoma" pitchFamily="34" charset="0"/>
                        </a:rPr>
                        <a:t> </a:t>
                      </a:r>
                      <a:r>
                        <a:rPr lang="en-US" altLang="zh-CN" sz="2000" b="0" dirty="0" smtClean="0">
                          <a:cs typeface="Tahoma" pitchFamily="34" charset="0"/>
                        </a:rPr>
                        <a:t>mismatching</a:t>
                      </a:r>
                      <a:r>
                        <a:rPr lang="en-US" altLang="zh-CN" sz="2000" b="0" baseline="0" dirty="0" smtClean="0">
                          <a:cs typeface="Tahoma" pitchFamily="34" charset="0"/>
                        </a:rPr>
                        <a:t> </a:t>
                      </a:r>
                      <a:r>
                        <a:rPr lang="en-US" altLang="zh-CN" sz="2000" b="0" dirty="0" smtClean="0">
                          <a:cs typeface="Tahoma" pitchFamily="34" charset="0"/>
                        </a:rPr>
                        <a:t>between the earth</a:t>
                      </a:r>
                      <a:r>
                        <a:rPr lang="en-US" altLang="zh-CN" sz="2000" b="0" baseline="0" dirty="0" smtClean="0">
                          <a:cs typeface="Tahoma" pitchFamily="34" charset="0"/>
                        </a:rPr>
                        <a:t> </a:t>
                      </a:r>
                      <a:r>
                        <a:rPr lang="en-US" altLang="zh-CN" sz="2000" b="0" dirty="0" smtClean="0">
                          <a:cs typeface="Tahoma" pitchFamily="34" charset="0"/>
                        </a:rPr>
                        <a:t>model type and the</a:t>
                      </a:r>
                      <a:r>
                        <a:rPr lang="en-US" altLang="zh-CN" sz="2000" b="0" baseline="0" dirty="0" smtClean="0">
                          <a:cs typeface="Tahoma" pitchFamily="34" charset="0"/>
                        </a:rPr>
                        <a:t> </a:t>
                      </a:r>
                      <a:r>
                        <a:rPr lang="en-US" altLang="zh-CN" sz="2000" b="0" dirty="0" smtClean="0">
                          <a:cs typeface="Tahoma" pitchFamily="34" charset="0"/>
                        </a:rPr>
                        <a:t>processing</a:t>
                      </a:r>
                      <a:r>
                        <a:rPr lang="en-US" altLang="zh-CN" sz="2000" b="0" baseline="0" dirty="0" smtClean="0">
                          <a:cs typeface="Tahoma" pitchFamily="34" charset="0"/>
                        </a:rPr>
                        <a:t> </a:t>
                      </a:r>
                      <a:r>
                        <a:rPr lang="en-US" altLang="zh-CN" sz="2000" b="0" dirty="0" smtClean="0">
                          <a:cs typeface="Tahoma" pitchFamily="34" charset="0"/>
                        </a:rPr>
                        <a:t>model type</a:t>
                      </a:r>
                      <a:r>
                        <a:rPr lang="en-US" altLang="zh-CN" sz="2000" b="0" baseline="0" dirty="0" smtClean="0">
                          <a:cs typeface="Tahoma" pitchFamily="34" charset="0"/>
                        </a:rPr>
                        <a:t> </a:t>
                      </a:r>
                      <a:r>
                        <a:rPr lang="en-US" altLang="zh-CN" sz="2000" b="0" dirty="0" smtClean="0">
                          <a:cs typeface="Tahoma" pitchFamily="34" charset="0"/>
                        </a:rPr>
                        <a:t>for ISS imaging and parameter</a:t>
                      </a:r>
                      <a:r>
                        <a:rPr lang="en-US" altLang="zh-CN" sz="2000" b="0" baseline="0" dirty="0" smtClean="0">
                          <a:cs typeface="Tahoma" pitchFamily="34" charset="0"/>
                        </a:rPr>
                        <a:t> </a:t>
                      </a:r>
                      <a:r>
                        <a:rPr lang="en-US" altLang="zh-CN" sz="2000" b="0" dirty="0" smtClean="0">
                          <a:cs typeface="Tahoma" pitchFamily="34" charset="0"/>
                        </a:rPr>
                        <a:t>estimation.</a:t>
                      </a:r>
                    </a:p>
                    <a:p>
                      <a:pPr marL="571500" indent="-571500" algn="l" defTabSz="914400" rtl="0" eaLnBrk="1" latinLnBrk="0" hangingPunct="1">
                        <a:buFont typeface="+mj-lt"/>
                        <a:buAutoNum type="romanUcPeriod" startAt="2"/>
                      </a:pPr>
                      <a:r>
                        <a:rPr lang="en-US" altLang="zh-CN" sz="2000" b="0" kern="1200" dirty="0" smtClean="0">
                          <a:solidFill>
                            <a:schemeClr val="tx1"/>
                          </a:solidFill>
                          <a:latin typeface="+mn-lt"/>
                          <a:ea typeface="+mn-ea"/>
                          <a:cs typeface="Tahoma" pitchFamily="34" charset="0"/>
                        </a:rPr>
                        <a:t>Discussion of the impact of shear waves on the model type assumption for ISS imaging.</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67954">
                <a:tc>
                  <a:txBody>
                    <a:bodyPr/>
                    <a:lstStyle/>
                    <a:p>
                      <a:r>
                        <a:rPr lang="en-US" b="1" dirty="0" smtClean="0"/>
                        <a:t>Effectiveness</a:t>
                      </a:r>
                      <a:r>
                        <a:rPr lang="en-US" b="1" baseline="0" dirty="0" smtClean="0"/>
                        <a:t> of ISS internal multiple method</a:t>
                      </a:r>
                      <a:endParaRPr lang="en-US" b="1" dirty="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3"/>
                        <a:tabLst/>
                        <a:defRPr/>
                      </a:pPr>
                      <a:r>
                        <a:rPr lang="en-US" sz="2000" b="0" kern="1200" dirty="0" smtClean="0">
                          <a:solidFill>
                            <a:schemeClr val="tx1"/>
                          </a:solidFill>
                          <a:latin typeface="+mn-lt"/>
                          <a:ea typeface="+mn-ea"/>
                          <a:cs typeface="Tahoma" pitchFamily="34" charset="0"/>
                        </a:rPr>
                        <a:t> </a:t>
                      </a:r>
                      <a:r>
                        <a:rPr lang="en-US" sz="2000" kern="1200" dirty="0" smtClean="0">
                          <a:solidFill>
                            <a:schemeClr val="tx1"/>
                          </a:solidFill>
                          <a:latin typeface="+mn-lt"/>
                          <a:ea typeface="+mn-ea"/>
                          <a:cs typeface="Arial" pitchFamily="34" charset="0"/>
                        </a:rPr>
                        <a:t>Modeling </a:t>
                      </a:r>
                      <a:r>
                        <a:rPr lang="en-US" sz="2000" kern="1200" dirty="0" err="1" smtClean="0">
                          <a:solidFill>
                            <a:schemeClr val="tx1"/>
                          </a:solidFill>
                          <a:latin typeface="+mn-lt"/>
                          <a:ea typeface="+mn-ea"/>
                          <a:cs typeface="Arial" pitchFamily="34" charset="0"/>
                        </a:rPr>
                        <a:t>subresolution</a:t>
                      </a:r>
                      <a:r>
                        <a:rPr lang="en-US" sz="2000" kern="1200" dirty="0" smtClean="0">
                          <a:solidFill>
                            <a:schemeClr val="tx1"/>
                          </a:solidFill>
                          <a:latin typeface="+mn-lt"/>
                          <a:ea typeface="+mn-ea"/>
                          <a:cs typeface="Arial" pitchFamily="34" charset="0"/>
                        </a:rPr>
                        <a:t> internal multiples as a step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dirty="0" smtClean="0">
                          <a:solidFill>
                            <a:schemeClr val="tx1"/>
                          </a:solidFill>
                          <a:latin typeface="+mn-lt"/>
                          <a:ea typeface="+mn-ea"/>
                          <a:cs typeface="Arial" pitchFamily="34" charset="0"/>
                        </a:rPr>
                        <a:t>          towards introducing effective primaries.</a:t>
                      </a:r>
                    </a:p>
                    <a:p>
                      <a:pPr marL="571500" indent="-571500" algn="l" defTabSz="914400" rtl="0" eaLnBrk="1" latinLnBrk="0" hangingPunct="1">
                        <a:buFont typeface="+mj-lt"/>
                        <a:buAutoNum type="romanUcPeriod" startAt="4"/>
                      </a:pPr>
                      <a:r>
                        <a:rPr lang="en-US" altLang="zh-CN" sz="2000" b="0" kern="1200" dirty="0" smtClean="0">
                          <a:solidFill>
                            <a:schemeClr val="tx1"/>
                          </a:solidFill>
                          <a:latin typeface="+mn-lt"/>
                          <a:ea typeface="+mn-ea"/>
                          <a:cs typeface="Tahoma" pitchFamily="34" charset="0"/>
                        </a:rPr>
                        <a:t>ISS for attenuating internal</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multiples generated by</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effective</a:t>
                      </a:r>
                      <a:r>
                        <a:rPr lang="en-US" altLang="zh-CN" sz="2000" b="0" kern="1200" baseline="0" dirty="0" smtClean="0">
                          <a:solidFill>
                            <a:schemeClr val="tx1"/>
                          </a:solidFill>
                          <a:latin typeface="+mn-lt"/>
                          <a:ea typeface="+mn-ea"/>
                          <a:cs typeface="Tahoma" pitchFamily="34" charset="0"/>
                        </a:rPr>
                        <a:t> </a:t>
                      </a:r>
                      <a:r>
                        <a:rPr lang="en-US" altLang="zh-CN" sz="2000" b="0" kern="1200" dirty="0" smtClean="0">
                          <a:solidFill>
                            <a:schemeClr val="tx1"/>
                          </a:solidFill>
                          <a:latin typeface="+mn-lt"/>
                          <a:ea typeface="+mn-ea"/>
                          <a:cs typeface="Tahoma" pitchFamily="34" charset="0"/>
                        </a:rPr>
                        <a:t>and actual primaries.</a:t>
                      </a:r>
                      <a:endParaRPr lang="en-US" sz="2000" dirty="0" smtClean="0"/>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r>
              <a:tr h="2080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Inclusiveness of ISS internal multiple method</a:t>
                      </a:r>
                      <a:endParaRPr lang="en-US" b="1" dirty="0" smtClean="0"/>
                    </a:p>
                  </a:txBody>
                  <a:tcPr anchor="ctr">
                    <a:lnL w="12700" cap="flat" cmpd="sng" algn="ctr">
                      <a:noFill/>
                      <a:prstDash val="lgDashDot"/>
                      <a:round/>
                      <a:headEnd type="none" w="med" len="med"/>
                      <a:tailEnd type="none" w="med" len="med"/>
                    </a:lnL>
                    <a:lnR w="12700" cap="flat" cmpd="sng" algn="ctr">
                      <a:solidFill>
                        <a:srgbClr val="C00000"/>
                      </a:solidFill>
                      <a:prstDash val="lgDashDot"/>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514350" marR="0" indent="-514350" algn="l" defTabSz="914400" rtl="0" eaLnBrk="1" fontAlgn="auto" latinLnBrk="0" hangingPunct="1">
                        <a:lnSpc>
                          <a:spcPct val="100000"/>
                        </a:lnSpc>
                        <a:spcBef>
                          <a:spcPts val="0"/>
                        </a:spcBef>
                        <a:spcAft>
                          <a:spcPts val="0"/>
                        </a:spcAft>
                        <a:buClrTx/>
                        <a:buSzTx/>
                        <a:buFont typeface="+mj-lt"/>
                        <a:buAutoNum type="romanUcPeriod" startAt="5"/>
                        <a:tabLst/>
                        <a:defRPr/>
                      </a:pPr>
                      <a:r>
                        <a:rPr lang="en-US" sz="2000" kern="1200" dirty="0" smtClean="0">
                          <a:solidFill>
                            <a:schemeClr val="tx1"/>
                          </a:solidFill>
                          <a:latin typeface="+mn-lt"/>
                          <a:ea typeface="+mn-ea"/>
                          <a:cs typeface="Arial" pitchFamily="34" charset="0"/>
                        </a:rPr>
                        <a:t> A general modification of the leading-order ISS</a:t>
                      </a:r>
                      <a:r>
                        <a:rPr lang="en-US" sz="2000" kern="1200" baseline="0" dirty="0" smtClean="0">
                          <a:solidFill>
                            <a:schemeClr val="tx1"/>
                          </a:solidFill>
                          <a:latin typeface="+mn-lt"/>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tx1"/>
                          </a:solidFill>
                          <a:latin typeface="+mn-lt"/>
                          <a:ea typeface="+mn-ea"/>
                          <a:cs typeface="Arial" pitchFamily="34" charset="0"/>
                        </a:rPr>
                        <a:t>          </a:t>
                      </a:r>
                      <a:r>
                        <a:rPr lang="en-US" sz="2000" kern="1200" dirty="0" smtClean="0">
                          <a:solidFill>
                            <a:schemeClr val="tx1"/>
                          </a:solidFill>
                          <a:latin typeface="+mn-lt"/>
                          <a:ea typeface="+mn-ea"/>
                          <a:cs typeface="Arial" pitchFamily="34" charset="0"/>
                        </a:rPr>
                        <a:t>attenuator of first-order internal multiples to </a:t>
                      </a:r>
                      <a:r>
                        <a:rPr lang="en-US" sz="2000" kern="1200" baseline="0" dirty="0" smtClean="0">
                          <a:solidFill>
                            <a:schemeClr val="tx1"/>
                          </a:solidFill>
                          <a:latin typeface="+mn-lt"/>
                          <a:ea typeface="+mn-ea"/>
                          <a:cs typeface="Arial" pitchFamily="34" charset="0"/>
                        </a:rPr>
                        <a:t>       </a:t>
                      </a:r>
                      <a:br>
                        <a:rPr lang="en-US" sz="2000" kern="1200" baseline="0" dirty="0" smtClean="0">
                          <a:solidFill>
                            <a:schemeClr val="tx1"/>
                          </a:solidFill>
                          <a:latin typeface="+mn-lt"/>
                          <a:ea typeface="+mn-ea"/>
                          <a:cs typeface="Arial" pitchFamily="34" charset="0"/>
                        </a:rPr>
                      </a:br>
                      <a:r>
                        <a:rPr lang="en-US" sz="2000" kern="1200" baseline="0" dirty="0" smtClean="0">
                          <a:solidFill>
                            <a:schemeClr val="tx1"/>
                          </a:solidFill>
                          <a:latin typeface="+mn-lt"/>
                          <a:ea typeface="+mn-ea"/>
                          <a:cs typeface="Arial" pitchFamily="34" charset="0"/>
                        </a:rPr>
                        <a:t>          </a:t>
                      </a:r>
                      <a:r>
                        <a:rPr lang="en-US" sz="2000" kern="1200" dirty="0" smtClean="0">
                          <a:solidFill>
                            <a:schemeClr val="tx1"/>
                          </a:solidFill>
                          <a:latin typeface="+mn-lt"/>
                          <a:ea typeface="+mn-ea"/>
                          <a:cs typeface="Arial" pitchFamily="34" charset="0"/>
                        </a:rPr>
                        <a:t>accommodate primaries and internal multiples.</a:t>
                      </a:r>
                      <a:endParaRPr lang="en-US" sz="2000" dirty="0" smtClean="0"/>
                    </a:p>
                    <a:p>
                      <a:pPr marL="514350" marR="0" indent="-514350" algn="l" defTabSz="914400" rtl="0" eaLnBrk="1" fontAlgn="auto" latinLnBrk="0" hangingPunct="1">
                        <a:lnSpc>
                          <a:spcPct val="100000"/>
                        </a:lnSpc>
                        <a:spcBef>
                          <a:spcPts val="0"/>
                        </a:spcBef>
                        <a:spcAft>
                          <a:spcPts val="0"/>
                        </a:spcAft>
                        <a:buClrTx/>
                        <a:buSzTx/>
                        <a:buFont typeface="+mj-lt"/>
                        <a:buAutoNum type="romanUcPeriod" startAt="6"/>
                        <a:tabLst/>
                        <a:defRPr/>
                      </a:pPr>
                      <a:r>
                        <a:rPr lang="en-US" sz="2000" baseline="0" dirty="0" smtClean="0"/>
                        <a:t> </a:t>
                      </a:r>
                      <a:r>
                        <a:rPr lang="en-US" sz="2000" dirty="0" smtClean="0"/>
                        <a:t>Source wavelet effects on the ISS  internal multiple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aseline="0" dirty="0" smtClean="0"/>
                        <a:t>          </a:t>
                      </a:r>
                      <a:r>
                        <a:rPr lang="en-US" sz="2000" dirty="0" smtClean="0"/>
                        <a:t>leading-order attenuation algorithm and its higher-order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dirty="0" smtClean="0"/>
                        <a:t>          modification.</a:t>
                      </a:r>
                    </a:p>
                  </a:txBody>
                  <a:tcPr anchor="ctr">
                    <a:lnL w="12700" cap="flat" cmpd="sng" algn="ctr">
                      <a:solidFill>
                        <a:srgbClr val="C00000"/>
                      </a:solidFill>
                      <a:prstDash val="lgDashDot"/>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
        <p:nvSpPr>
          <p:cNvPr id="5" name="Title 1"/>
          <p:cNvSpPr txBox="1">
            <a:spLocks/>
          </p:cNvSpPr>
          <p:nvPr/>
        </p:nvSpPr>
        <p:spPr>
          <a:xfrm>
            <a:off x="457200" y="73152"/>
            <a:ext cx="822960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C00000"/>
                </a:solidFill>
                <a:effectLst/>
                <a:uLnTx/>
                <a:uFillTx/>
                <a:latin typeface="+mj-lt"/>
                <a:ea typeface="+mj-ea"/>
                <a:cs typeface="+mj-cs"/>
              </a:rPr>
              <a:t>Outline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3152"/>
            <a:ext cx="8229600" cy="1143000"/>
          </a:xfrm>
        </p:spPr>
        <p:txBody>
          <a:bodyPr>
            <a:normAutofit/>
          </a:bodyPr>
          <a:lstStyle/>
          <a:p>
            <a:pPr algn="l"/>
            <a:r>
              <a:rPr lang="en-US" sz="3600" dirty="0" smtClean="0">
                <a:solidFill>
                  <a:srgbClr val="C00000"/>
                </a:solidFill>
              </a:rPr>
              <a:t>Acknowledgement</a:t>
            </a:r>
            <a:endParaRPr lang="en-US" sz="3600" dirty="0">
              <a:solidFill>
                <a:srgbClr val="C00000"/>
              </a:solidFill>
            </a:endParaRPr>
          </a:p>
        </p:txBody>
      </p:sp>
      <p:sp>
        <p:nvSpPr>
          <p:cNvPr id="5" name="TextBox 4"/>
          <p:cNvSpPr txBox="1"/>
          <p:nvPr/>
        </p:nvSpPr>
        <p:spPr>
          <a:xfrm>
            <a:off x="762000" y="2057400"/>
            <a:ext cx="8229600" cy="2492990"/>
          </a:xfrm>
          <a:prstGeom prst="rect">
            <a:avLst/>
          </a:prstGeom>
          <a:noFill/>
        </p:spPr>
        <p:txBody>
          <a:bodyPr wrap="square" rtlCol="0">
            <a:spAutoFit/>
          </a:bodyPr>
          <a:lstStyle/>
          <a:p>
            <a:pPr indent="-274320">
              <a:buFont typeface="Wingdings" pitchFamily="2" charset="2"/>
              <a:buChar char="§"/>
            </a:pPr>
            <a:r>
              <a:rPr lang="en-US" sz="2600" dirty="0" smtClean="0"/>
              <a:t>M-OSRP sponsors for support of research</a:t>
            </a:r>
          </a:p>
          <a:p>
            <a:pPr indent="-274320">
              <a:buFont typeface="Wingdings" pitchFamily="2" charset="2"/>
              <a:buChar char="§"/>
            </a:pPr>
            <a:r>
              <a:rPr lang="en-US" sz="2600" dirty="0" smtClean="0"/>
              <a:t>Internships at Schlumberger/</a:t>
            </a:r>
            <a:r>
              <a:rPr lang="en-US" sz="2600" dirty="0" err="1" smtClean="0"/>
              <a:t>WesternGeco</a:t>
            </a:r>
            <a:r>
              <a:rPr lang="en-US" sz="2600" dirty="0" smtClean="0"/>
              <a:t> (Summer 2011  </a:t>
            </a:r>
          </a:p>
          <a:p>
            <a:pPr indent="-274320"/>
            <a:r>
              <a:rPr lang="en-US" sz="2600" dirty="0" smtClean="0"/>
              <a:t>    and Fall 2012), Saudi </a:t>
            </a:r>
            <a:r>
              <a:rPr lang="en-US" sz="2600" dirty="0" err="1" smtClean="0"/>
              <a:t>Aramco</a:t>
            </a:r>
            <a:r>
              <a:rPr lang="en-US" sz="2600" dirty="0" smtClean="0"/>
              <a:t> (Spring 2012), and Total</a:t>
            </a:r>
          </a:p>
          <a:p>
            <a:pPr indent="-274320"/>
            <a:r>
              <a:rPr lang="en-US" sz="2600" dirty="0" smtClean="0"/>
              <a:t>    (Summer 2012)</a:t>
            </a:r>
          </a:p>
          <a:p>
            <a:pPr indent="-274320">
              <a:buFont typeface="Wingdings" pitchFamily="2" charset="2"/>
              <a:buChar char="§"/>
            </a:pPr>
            <a:r>
              <a:rPr lang="en-US" sz="2600" dirty="0" smtClean="0"/>
              <a:t>Dr. Arthur </a:t>
            </a:r>
            <a:r>
              <a:rPr lang="en-US" sz="2600" dirty="0" err="1" smtClean="0"/>
              <a:t>Weglein</a:t>
            </a:r>
            <a:r>
              <a:rPr lang="en-US" sz="2600" dirty="0" smtClean="0"/>
              <a:t> and all M-OSRP colleagues</a:t>
            </a:r>
          </a:p>
          <a:p>
            <a:r>
              <a:rPr lang="en-US" sz="2600" dirty="0" smtClean="0"/>
              <a:t> </a:t>
            </a:r>
            <a:endParaRPr lang="en-US" sz="2600" dirty="0"/>
          </a:p>
        </p:txBody>
      </p:sp>
      <p:cxnSp>
        <p:nvCxnSpPr>
          <p:cNvPr id="7" name="Straight Connector 6"/>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sponsor_logo.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1143000" y="2209800"/>
          <a:ext cx="6858000" cy="4114800"/>
        </p:xfrm>
        <a:graphic>
          <a:graphicData uri="http://schemas.openxmlformats.org/drawingml/2006/table">
            <a:tbl>
              <a:tblPr firstRow="1" bandRow="1">
                <a:tableStyleId>{E8B1032C-EA38-4F05-BA0D-38AFFFC7BED3}</a:tableStyleId>
              </a:tblPr>
              <a:tblGrid>
                <a:gridCol w="3429000"/>
                <a:gridCol w="3429000"/>
              </a:tblGrid>
              <a:tr h="1028700">
                <a:tc>
                  <a:txBody>
                    <a:bodyPr/>
                    <a:lstStyle/>
                    <a:p>
                      <a:pPr algn="ctr"/>
                      <a:r>
                        <a:rPr lang="en-US" sz="2000" dirty="0" smtClean="0"/>
                        <a:t>Model</a:t>
                      </a:r>
                      <a:r>
                        <a:rPr lang="en-US" sz="2000" baseline="0" dirty="0" smtClean="0"/>
                        <a:t> type</a:t>
                      </a:r>
                      <a:endParaRPr lang="en-US" sz="2000" dirty="0"/>
                    </a:p>
                  </a:txBody>
                  <a:tcPr anchor="ctr"/>
                </a:tc>
                <a:tc>
                  <a:txBody>
                    <a:bodyPr/>
                    <a:lstStyle/>
                    <a:p>
                      <a:pPr algn="ctr"/>
                      <a:r>
                        <a:rPr lang="en-US" sz="2000" dirty="0" smtClean="0"/>
                        <a:t>Medium parameter </a:t>
                      </a:r>
                      <a:endParaRPr lang="en-US" sz="2000" dirty="0"/>
                    </a:p>
                  </a:txBody>
                  <a:tcPr anchor="ctr"/>
                </a:tc>
              </a:tr>
              <a:tr h="1028700">
                <a:tc>
                  <a:txBody>
                    <a:bodyPr/>
                    <a:lstStyle/>
                    <a:p>
                      <a:pPr algn="ctr"/>
                      <a:r>
                        <a:rPr lang="en-US" sz="2000" dirty="0" smtClean="0"/>
                        <a:t>One-parameter acoustic</a:t>
                      </a:r>
                      <a:r>
                        <a:rPr lang="en-US" sz="2000" baseline="0" dirty="0" smtClean="0"/>
                        <a:t> </a:t>
                      </a:r>
                      <a:endParaRPr lang="en-US" sz="2000" dirty="0"/>
                    </a:p>
                  </a:txBody>
                  <a:tcPr anchor="ctr"/>
                </a:tc>
                <a:tc>
                  <a:txBody>
                    <a:bodyPr/>
                    <a:lstStyle/>
                    <a:p>
                      <a:endParaRPr lang="en-US" sz="1800" dirty="0"/>
                    </a:p>
                  </a:txBody>
                  <a:tcPr/>
                </a:tc>
              </a:tr>
              <a:tr h="1028700">
                <a:tc>
                  <a:txBody>
                    <a:bodyPr/>
                    <a:lstStyle/>
                    <a:p>
                      <a:pPr algn="ctr"/>
                      <a:r>
                        <a:rPr lang="en-US" sz="2000" dirty="0" smtClean="0"/>
                        <a:t>Two</a:t>
                      </a:r>
                      <a:r>
                        <a:rPr lang="en-US" sz="2000" baseline="0" dirty="0" smtClean="0"/>
                        <a:t>-parameter acoustic</a:t>
                      </a:r>
                      <a:endParaRPr lang="en-US" sz="2000" dirty="0"/>
                    </a:p>
                  </a:txBody>
                  <a:tcPr anchor="ctr"/>
                </a:tc>
                <a:tc>
                  <a:txBody>
                    <a:bodyPr/>
                    <a:lstStyle/>
                    <a:p>
                      <a:endParaRPr lang="en-US" sz="1800" dirty="0"/>
                    </a:p>
                  </a:txBody>
                  <a:tcPr/>
                </a:tc>
              </a:tr>
              <a:tr h="1028700">
                <a:tc>
                  <a:txBody>
                    <a:bodyPr/>
                    <a:lstStyle/>
                    <a:p>
                      <a:pPr algn="ctr"/>
                      <a:r>
                        <a:rPr lang="en-US" sz="2000" dirty="0" smtClean="0"/>
                        <a:t>Three-parameter</a:t>
                      </a:r>
                      <a:r>
                        <a:rPr lang="en-US" sz="2000" baseline="0" dirty="0" smtClean="0"/>
                        <a:t> elastic</a:t>
                      </a:r>
                      <a:endParaRPr lang="en-US" sz="2000" dirty="0"/>
                    </a:p>
                  </a:txBody>
                  <a:tcPr anchor="ctr"/>
                </a:tc>
                <a:tc>
                  <a:txBody>
                    <a:bodyPr/>
                    <a:lstStyle/>
                    <a:p>
                      <a:endParaRPr lang="en-US" sz="1800" dirty="0"/>
                    </a:p>
                  </a:txBody>
                  <a:tcPr/>
                </a:tc>
              </a:tr>
            </a:tbl>
          </a:graphicData>
        </a:graphic>
      </p:graphicFrame>
      <p:sp>
        <p:nvSpPr>
          <p:cNvPr id="2" name="Title 1"/>
          <p:cNvSpPr>
            <a:spLocks noGrp="1"/>
          </p:cNvSpPr>
          <p:nvPr>
            <p:ph type="title"/>
          </p:nvPr>
        </p:nvSpPr>
        <p:spPr>
          <a:xfrm>
            <a:off x="457200" y="73152"/>
            <a:ext cx="8229600" cy="1143000"/>
          </a:xfrm>
        </p:spPr>
        <p:txBody>
          <a:bodyPr>
            <a:normAutofit/>
          </a:bodyPr>
          <a:lstStyle/>
          <a:p>
            <a:pPr algn="l"/>
            <a:r>
              <a:rPr lang="en-US" altLang="zh-CN" sz="3600" dirty="0" smtClean="0">
                <a:solidFill>
                  <a:srgbClr val="C00000"/>
                </a:solidFill>
              </a:rPr>
              <a:t>Medium parameters and model type </a:t>
            </a:r>
          </a:p>
        </p:txBody>
      </p:sp>
      <p:graphicFrame>
        <p:nvGraphicFramePr>
          <p:cNvPr id="4" name="Object 5"/>
          <p:cNvGraphicFramePr>
            <a:graphicFrameLocks noChangeAspect="1"/>
          </p:cNvGraphicFramePr>
          <p:nvPr/>
        </p:nvGraphicFramePr>
        <p:xfrm>
          <a:off x="4731487" y="5360160"/>
          <a:ext cx="3040913" cy="964440"/>
        </p:xfrm>
        <a:graphic>
          <a:graphicData uri="http://schemas.openxmlformats.org/presentationml/2006/ole">
            <p:oleObj spid="_x0000_s87042" name="Equation" r:id="rId3" imgW="2412720" imgH="723600" progId="Equation.3">
              <p:embed/>
            </p:oleObj>
          </a:graphicData>
        </a:graphic>
      </p:graphicFrame>
      <p:graphicFrame>
        <p:nvGraphicFramePr>
          <p:cNvPr id="49157" name="Object 5"/>
          <p:cNvGraphicFramePr>
            <a:graphicFrameLocks noChangeAspect="1"/>
          </p:cNvGraphicFramePr>
          <p:nvPr/>
        </p:nvGraphicFramePr>
        <p:xfrm>
          <a:off x="4648200" y="4334057"/>
          <a:ext cx="3352801" cy="681811"/>
        </p:xfrm>
        <a:graphic>
          <a:graphicData uri="http://schemas.openxmlformats.org/presentationml/2006/ole">
            <p:oleObj spid="_x0000_s87043" name="Equation" r:id="rId4" imgW="2374560" imgH="457200" progId="Equation.3">
              <p:embed/>
            </p:oleObj>
          </a:graphicData>
        </a:graphic>
      </p:graphicFrame>
      <p:graphicFrame>
        <p:nvGraphicFramePr>
          <p:cNvPr id="49158" name="Object 6"/>
          <p:cNvGraphicFramePr>
            <a:graphicFrameLocks noChangeAspect="1"/>
          </p:cNvGraphicFramePr>
          <p:nvPr/>
        </p:nvGraphicFramePr>
        <p:xfrm>
          <a:off x="4648200" y="3537494"/>
          <a:ext cx="2780384" cy="424906"/>
        </p:xfrm>
        <a:graphic>
          <a:graphicData uri="http://schemas.openxmlformats.org/presentationml/2006/ole">
            <p:oleObj spid="_x0000_s87044" name="Equation" r:id="rId5" imgW="1663560" imgH="241200" progId="Equation.3">
              <p:embed/>
            </p:oleObj>
          </a:graphicData>
        </a:graphic>
      </p:graphicFrame>
      <p:sp>
        <p:nvSpPr>
          <p:cNvPr id="8" name="TextBox 7"/>
          <p:cNvSpPr txBox="1"/>
          <p:nvPr/>
        </p:nvSpPr>
        <p:spPr>
          <a:xfrm>
            <a:off x="457200" y="1524000"/>
            <a:ext cx="8686800" cy="461665"/>
          </a:xfrm>
          <a:prstGeom prst="rect">
            <a:avLst/>
          </a:prstGeom>
          <a:noFill/>
        </p:spPr>
        <p:txBody>
          <a:bodyPr wrap="square" rtlCol="0">
            <a:spAutoFit/>
          </a:bodyPr>
          <a:lstStyle/>
          <a:p>
            <a:r>
              <a:rPr lang="en-US" sz="2400" dirty="0" smtClean="0"/>
              <a:t>The chosen set of medium parameters defines an earth model type.</a:t>
            </a:r>
            <a:endParaRPr lang="en-US" sz="2400" dirty="0"/>
          </a:p>
        </p:txBody>
      </p:sp>
      <p:cxnSp>
        <p:nvCxnSpPr>
          <p:cNvPr id="9" name="Straight Connector 8"/>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3152"/>
            <a:ext cx="8229600" cy="1143000"/>
          </a:xfrm>
        </p:spPr>
        <p:txBody>
          <a:bodyPr>
            <a:normAutofit/>
          </a:bodyPr>
          <a:lstStyle/>
          <a:p>
            <a:pPr algn="l"/>
            <a:r>
              <a:rPr lang="en-US" altLang="zh-CN" sz="3600" dirty="0" smtClean="0">
                <a:solidFill>
                  <a:srgbClr val="C00000"/>
                </a:solidFill>
              </a:rPr>
              <a:t>Model type issues within ISS</a:t>
            </a:r>
            <a:endParaRPr lang="zh-CN" altLang="en-US" sz="3600" dirty="0" smtClean="0">
              <a:solidFill>
                <a:srgbClr val="C00000"/>
              </a:solidFill>
            </a:endParaRPr>
          </a:p>
        </p:txBody>
      </p:sp>
      <p:sp>
        <p:nvSpPr>
          <p:cNvPr id="40963" name="Text Box 5"/>
          <p:cNvSpPr txBox="1">
            <a:spLocks noChangeArrowheads="1"/>
          </p:cNvSpPr>
          <p:nvPr/>
        </p:nvSpPr>
        <p:spPr bwMode="auto">
          <a:xfrm>
            <a:off x="457200" y="1639888"/>
            <a:ext cx="7391400" cy="4914900"/>
          </a:xfrm>
          <a:prstGeom prst="rect">
            <a:avLst/>
          </a:prstGeom>
          <a:noFill/>
          <a:ln w="9525">
            <a:noFill/>
            <a:miter lim="800000"/>
            <a:headEnd/>
            <a:tailEnd/>
          </a:ln>
        </p:spPr>
        <p:txBody>
          <a:bodyPr>
            <a:spAutoFit/>
          </a:bodyPr>
          <a:lstStyle/>
          <a:p>
            <a:pPr>
              <a:spcBef>
                <a:spcPct val="50000"/>
              </a:spcBef>
              <a:buFontTx/>
              <a:buChar char="•"/>
            </a:pPr>
            <a:r>
              <a:rPr lang="en-US" altLang="zh-CN" sz="2800" dirty="0"/>
              <a:t>Free surface multiple removal</a:t>
            </a:r>
          </a:p>
          <a:p>
            <a:pPr>
              <a:spcBef>
                <a:spcPct val="50000"/>
              </a:spcBef>
              <a:buFontTx/>
              <a:buChar char="•"/>
            </a:pPr>
            <a:endParaRPr lang="en-US" altLang="zh-CN" sz="2400" dirty="0"/>
          </a:p>
          <a:p>
            <a:pPr>
              <a:spcBef>
                <a:spcPct val="50000"/>
              </a:spcBef>
              <a:buFontTx/>
              <a:buChar char="•"/>
            </a:pPr>
            <a:r>
              <a:rPr lang="en-US" altLang="zh-CN" sz="2800" dirty="0"/>
              <a:t>Internal multiple removal</a:t>
            </a:r>
          </a:p>
          <a:p>
            <a:pPr>
              <a:spcBef>
                <a:spcPct val="50000"/>
              </a:spcBef>
            </a:pPr>
            <a:endParaRPr lang="en-US" altLang="zh-CN" sz="2800" dirty="0"/>
          </a:p>
          <a:p>
            <a:pPr>
              <a:spcBef>
                <a:spcPct val="50000"/>
              </a:spcBef>
              <a:buFontTx/>
              <a:buChar char="•"/>
            </a:pPr>
            <a:r>
              <a:rPr lang="en-US" altLang="zh-CN" sz="2800" dirty="0">
                <a:solidFill>
                  <a:srgbClr val="0066CC"/>
                </a:solidFill>
              </a:rPr>
              <a:t>Depth imaging</a:t>
            </a:r>
          </a:p>
          <a:p>
            <a:pPr>
              <a:spcBef>
                <a:spcPct val="50000"/>
              </a:spcBef>
              <a:buFontTx/>
              <a:buChar char="•"/>
            </a:pPr>
            <a:endParaRPr lang="en-US" altLang="zh-CN" sz="2800" dirty="0">
              <a:solidFill>
                <a:srgbClr val="FF3300"/>
              </a:solidFill>
            </a:endParaRPr>
          </a:p>
          <a:p>
            <a:pPr>
              <a:spcBef>
                <a:spcPct val="50000"/>
              </a:spcBef>
              <a:buFontTx/>
              <a:buChar char="•"/>
            </a:pPr>
            <a:r>
              <a:rPr lang="en-US" altLang="zh-CN" sz="2800" dirty="0">
                <a:solidFill>
                  <a:srgbClr val="0066CC"/>
                </a:solidFill>
              </a:rPr>
              <a:t>Parameter estimation</a:t>
            </a:r>
          </a:p>
          <a:p>
            <a:pPr>
              <a:spcBef>
                <a:spcPct val="50000"/>
              </a:spcBef>
            </a:pPr>
            <a:endParaRPr lang="en-US" altLang="zh-CN" sz="2800" dirty="0">
              <a:solidFill>
                <a:srgbClr val="0066FF"/>
              </a:solidFill>
              <a:latin typeface="Gill Sans MT" pitchFamily="34" charset="0"/>
            </a:endParaRPr>
          </a:p>
        </p:txBody>
      </p:sp>
      <p:grpSp>
        <p:nvGrpSpPr>
          <p:cNvPr id="2" name="Group 12"/>
          <p:cNvGrpSpPr>
            <a:grpSpLocks/>
          </p:cNvGrpSpPr>
          <p:nvPr/>
        </p:nvGrpSpPr>
        <p:grpSpPr bwMode="auto">
          <a:xfrm>
            <a:off x="5181600" y="1828800"/>
            <a:ext cx="3962400" cy="1295400"/>
            <a:chOff x="3264" y="1152"/>
            <a:chExt cx="2496" cy="816"/>
          </a:xfrm>
        </p:grpSpPr>
        <p:sp>
          <p:nvSpPr>
            <p:cNvPr id="40973" name="Text Box 10"/>
            <p:cNvSpPr txBox="1">
              <a:spLocks noChangeArrowheads="1"/>
            </p:cNvSpPr>
            <p:nvPr/>
          </p:nvSpPr>
          <p:spPr bwMode="auto">
            <a:xfrm>
              <a:off x="3456" y="1440"/>
              <a:ext cx="2304" cy="250"/>
            </a:xfrm>
            <a:prstGeom prst="rect">
              <a:avLst/>
            </a:prstGeom>
            <a:noFill/>
            <a:ln w="9525" algn="ctr">
              <a:noFill/>
              <a:miter lim="800000"/>
              <a:headEnd/>
              <a:tailEnd/>
            </a:ln>
          </p:spPr>
          <p:txBody>
            <a:bodyPr>
              <a:spAutoFit/>
            </a:bodyPr>
            <a:lstStyle/>
            <a:p>
              <a:pPr>
                <a:spcBef>
                  <a:spcPct val="50000"/>
                </a:spcBef>
              </a:pPr>
              <a:r>
                <a:rPr lang="en-US" altLang="zh-CN" sz="2000" dirty="0"/>
                <a:t>Model-type independent </a:t>
              </a:r>
            </a:p>
          </p:txBody>
        </p:sp>
        <p:sp>
          <p:nvSpPr>
            <p:cNvPr id="40974" name="AutoShape 11"/>
            <p:cNvSpPr>
              <a:spLocks/>
            </p:cNvSpPr>
            <p:nvPr/>
          </p:nvSpPr>
          <p:spPr bwMode="auto">
            <a:xfrm>
              <a:off x="3264" y="1152"/>
              <a:ext cx="48" cy="816"/>
            </a:xfrm>
            <a:prstGeom prst="rightBrace">
              <a:avLst>
                <a:gd name="adj1" fmla="val 141667"/>
                <a:gd name="adj2" fmla="val 50000"/>
              </a:avLst>
            </a:prstGeom>
            <a:noFill/>
            <a:ln w="9525">
              <a:solidFill>
                <a:srgbClr val="000000"/>
              </a:solidFill>
              <a:round/>
              <a:headEnd/>
              <a:tailEnd/>
            </a:ln>
          </p:spPr>
          <p:txBody>
            <a:bodyPr wrap="none" anchor="ctr"/>
            <a:lstStyle/>
            <a:p>
              <a:endParaRPr lang="en-US" altLang="zh-CN"/>
            </a:p>
          </p:txBody>
        </p:sp>
      </p:grpSp>
      <p:grpSp>
        <p:nvGrpSpPr>
          <p:cNvPr id="3" name="Group 15"/>
          <p:cNvGrpSpPr>
            <a:grpSpLocks/>
          </p:cNvGrpSpPr>
          <p:nvPr/>
        </p:nvGrpSpPr>
        <p:grpSpPr bwMode="auto">
          <a:xfrm>
            <a:off x="3810000" y="4191000"/>
            <a:ext cx="4724400" cy="396875"/>
            <a:chOff x="2400" y="2640"/>
            <a:chExt cx="2976" cy="250"/>
          </a:xfrm>
        </p:grpSpPr>
        <p:sp>
          <p:nvSpPr>
            <p:cNvPr id="40971" name="Line 13"/>
            <p:cNvSpPr>
              <a:spLocks noChangeShapeType="1"/>
            </p:cNvSpPr>
            <p:nvPr/>
          </p:nvSpPr>
          <p:spPr bwMode="auto">
            <a:xfrm>
              <a:off x="2400" y="2784"/>
              <a:ext cx="576" cy="0"/>
            </a:xfrm>
            <a:prstGeom prst="line">
              <a:avLst/>
            </a:prstGeom>
            <a:noFill/>
            <a:ln w="9525">
              <a:solidFill>
                <a:srgbClr val="000000"/>
              </a:solidFill>
              <a:round/>
              <a:headEnd/>
              <a:tailEnd/>
            </a:ln>
          </p:spPr>
          <p:txBody>
            <a:bodyPr/>
            <a:lstStyle/>
            <a:p>
              <a:endParaRPr lang="en-US"/>
            </a:p>
          </p:txBody>
        </p:sp>
        <p:sp>
          <p:nvSpPr>
            <p:cNvPr id="40972" name="Text Box 14"/>
            <p:cNvSpPr txBox="1">
              <a:spLocks noChangeArrowheads="1"/>
            </p:cNvSpPr>
            <p:nvPr/>
          </p:nvSpPr>
          <p:spPr bwMode="auto">
            <a:xfrm>
              <a:off x="3072" y="2640"/>
              <a:ext cx="2304" cy="250"/>
            </a:xfrm>
            <a:prstGeom prst="rect">
              <a:avLst/>
            </a:prstGeom>
            <a:noFill/>
            <a:ln w="9525" algn="ctr">
              <a:noFill/>
              <a:miter lim="800000"/>
              <a:headEnd/>
              <a:tailEnd/>
            </a:ln>
          </p:spPr>
          <p:txBody>
            <a:bodyPr>
              <a:spAutoFit/>
            </a:bodyPr>
            <a:lstStyle/>
            <a:p>
              <a:pPr>
                <a:spcBef>
                  <a:spcPct val="50000"/>
                </a:spcBef>
              </a:pPr>
              <a:r>
                <a:rPr lang="en-US" altLang="zh-CN" sz="2000" dirty="0"/>
                <a:t>Currently model-type dependent</a:t>
              </a:r>
            </a:p>
          </p:txBody>
        </p:sp>
      </p:grpSp>
      <p:grpSp>
        <p:nvGrpSpPr>
          <p:cNvPr id="4" name="Group 19"/>
          <p:cNvGrpSpPr>
            <a:grpSpLocks/>
          </p:cNvGrpSpPr>
          <p:nvPr/>
        </p:nvGrpSpPr>
        <p:grpSpPr bwMode="auto">
          <a:xfrm>
            <a:off x="4267200" y="5470525"/>
            <a:ext cx="5715000" cy="396875"/>
            <a:chOff x="1920" y="3446"/>
            <a:chExt cx="3600" cy="250"/>
          </a:xfrm>
        </p:grpSpPr>
        <p:sp>
          <p:nvSpPr>
            <p:cNvPr id="40969" name="Line 16"/>
            <p:cNvSpPr>
              <a:spLocks noChangeShapeType="1"/>
            </p:cNvSpPr>
            <p:nvPr/>
          </p:nvSpPr>
          <p:spPr bwMode="auto">
            <a:xfrm>
              <a:off x="1920" y="3590"/>
              <a:ext cx="576" cy="0"/>
            </a:xfrm>
            <a:prstGeom prst="line">
              <a:avLst/>
            </a:prstGeom>
            <a:noFill/>
            <a:ln w="9525">
              <a:solidFill>
                <a:srgbClr val="000000"/>
              </a:solidFill>
              <a:round/>
              <a:headEnd/>
              <a:tailEnd/>
            </a:ln>
          </p:spPr>
          <p:txBody>
            <a:bodyPr/>
            <a:lstStyle/>
            <a:p>
              <a:endParaRPr lang="en-US"/>
            </a:p>
          </p:txBody>
        </p:sp>
        <p:sp>
          <p:nvSpPr>
            <p:cNvPr id="40970" name="Text Box 17"/>
            <p:cNvSpPr txBox="1">
              <a:spLocks noChangeArrowheads="1"/>
            </p:cNvSpPr>
            <p:nvPr/>
          </p:nvSpPr>
          <p:spPr bwMode="auto">
            <a:xfrm>
              <a:off x="2688" y="3446"/>
              <a:ext cx="2832" cy="250"/>
            </a:xfrm>
            <a:prstGeom prst="rect">
              <a:avLst/>
            </a:prstGeom>
            <a:noFill/>
            <a:ln w="9525" algn="ctr">
              <a:noFill/>
              <a:miter lim="800000"/>
              <a:headEnd/>
              <a:tailEnd/>
            </a:ln>
          </p:spPr>
          <p:txBody>
            <a:bodyPr>
              <a:spAutoFit/>
            </a:bodyPr>
            <a:lstStyle/>
            <a:p>
              <a:pPr>
                <a:spcBef>
                  <a:spcPct val="50000"/>
                </a:spcBef>
              </a:pPr>
              <a:r>
                <a:rPr lang="en-US" altLang="zh-CN" sz="2000" dirty="0" smtClean="0"/>
                <a:t>Model-type dependent</a:t>
              </a:r>
              <a:endParaRPr lang="en-US" altLang="zh-CN" sz="2000" dirty="0"/>
            </a:p>
          </p:txBody>
        </p:sp>
      </p:grpSp>
      <p:sp>
        <p:nvSpPr>
          <p:cNvPr id="14" name="Rectangle 13"/>
          <p:cNvSpPr>
            <a:spLocks noChangeArrowheads="1"/>
          </p:cNvSpPr>
          <p:nvPr/>
        </p:nvSpPr>
        <p:spPr bwMode="auto">
          <a:xfrm>
            <a:off x="304800" y="3962400"/>
            <a:ext cx="8534400" cy="2209800"/>
          </a:xfrm>
          <a:prstGeom prst="rect">
            <a:avLst/>
          </a:prstGeom>
          <a:noFill/>
          <a:ln w="22225" algn="ctr">
            <a:solidFill>
              <a:srgbClr val="525977"/>
            </a:solidFill>
            <a:prstDash val="dash"/>
            <a:miter lim="800000"/>
            <a:headEnd/>
            <a:tailEnd/>
          </a:ln>
        </p:spPr>
        <p:txBody>
          <a:bodyPr anchor="ctr"/>
          <a:lstStyle/>
          <a:p>
            <a:pPr algn="ctr">
              <a:defRPr/>
            </a:pPr>
            <a:endParaRPr lang="en-US">
              <a:solidFill>
                <a:schemeClr val="lt1"/>
              </a:solidFill>
              <a:latin typeface="+mn-lt"/>
              <a:ea typeface="+mn-ea"/>
            </a:endParaRPr>
          </a:p>
        </p:txBody>
      </p:sp>
      <p:cxnSp>
        <p:nvCxnSpPr>
          <p:cNvPr id="15" name="Straight Connector 14"/>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3152"/>
            <a:ext cx="8229600" cy="1143000"/>
          </a:xfrm>
        </p:spPr>
        <p:txBody>
          <a:bodyPr>
            <a:noAutofit/>
          </a:bodyPr>
          <a:lstStyle/>
          <a:p>
            <a:pPr algn="l"/>
            <a:r>
              <a:rPr lang="en-US" altLang="zh-CN" sz="3600" dirty="0" smtClean="0">
                <a:solidFill>
                  <a:srgbClr val="C00000"/>
                </a:solidFill>
              </a:rPr>
              <a:t>Matching and mismatching for ISS depth imaging and parameter estimation</a:t>
            </a:r>
          </a:p>
        </p:txBody>
      </p:sp>
      <p:sp>
        <p:nvSpPr>
          <p:cNvPr id="5" name="Rectangle 4"/>
          <p:cNvSpPr/>
          <p:nvPr/>
        </p:nvSpPr>
        <p:spPr>
          <a:xfrm>
            <a:off x="1371600" y="1752600"/>
            <a:ext cx="1905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chemeClr val="tx1"/>
                </a:solidFill>
              </a:rPr>
              <a:t>Depth imaging</a:t>
            </a:r>
          </a:p>
        </p:txBody>
      </p:sp>
      <p:sp>
        <p:nvSpPr>
          <p:cNvPr id="6" name="Rectangle 5"/>
          <p:cNvSpPr/>
          <p:nvPr/>
        </p:nvSpPr>
        <p:spPr>
          <a:xfrm>
            <a:off x="5943600" y="1752600"/>
            <a:ext cx="1905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chemeClr val="tx1"/>
                </a:solidFill>
              </a:rPr>
              <a:t>Parameter estimation</a:t>
            </a:r>
          </a:p>
        </p:txBody>
      </p:sp>
      <p:grpSp>
        <p:nvGrpSpPr>
          <p:cNvPr id="2" name="Group 23"/>
          <p:cNvGrpSpPr>
            <a:grpSpLocks/>
          </p:cNvGrpSpPr>
          <p:nvPr/>
        </p:nvGrpSpPr>
        <p:grpSpPr bwMode="auto">
          <a:xfrm>
            <a:off x="228600" y="2438400"/>
            <a:ext cx="4419600" cy="2289048"/>
            <a:chOff x="228600" y="2438400"/>
            <a:chExt cx="4419600" cy="2289048"/>
          </a:xfrm>
        </p:grpSpPr>
        <p:sp>
          <p:nvSpPr>
            <p:cNvPr id="7" name="Rectangle 6"/>
            <p:cNvSpPr/>
            <p:nvPr/>
          </p:nvSpPr>
          <p:spPr>
            <a:xfrm>
              <a:off x="228600" y="3657600"/>
              <a:ext cx="1905000" cy="1066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dirty="0">
                  <a:solidFill>
                    <a:schemeClr val="tx1"/>
                  </a:solidFill>
                  <a:ea typeface="宋体" pitchFamily="2" charset="-122"/>
                </a:rPr>
                <a:t>ISS imaging conjecture for acoustic medium  </a:t>
              </a:r>
            </a:p>
          </p:txBody>
        </p:sp>
        <p:sp>
          <p:nvSpPr>
            <p:cNvPr id="10" name="Rectangle 9"/>
            <p:cNvSpPr/>
            <p:nvPr/>
          </p:nvSpPr>
          <p:spPr>
            <a:xfrm>
              <a:off x="2743200" y="3657600"/>
              <a:ext cx="1905000" cy="10698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tx1"/>
                  </a:solidFill>
                  <a:ea typeface="宋体" pitchFamily="2" charset="-122"/>
                </a:rPr>
                <a:t>ISS imaging conjecture for elastic medium </a:t>
              </a:r>
            </a:p>
            <a:p>
              <a:pPr algn="ctr">
                <a:defRPr/>
              </a:pPr>
              <a:endParaRPr lang="en-US" dirty="0">
                <a:solidFill>
                  <a:schemeClr val="tx1"/>
                </a:solidFill>
                <a:ea typeface="宋体" pitchFamily="2" charset="-122"/>
              </a:endParaRPr>
            </a:p>
          </p:txBody>
        </p:sp>
        <p:grpSp>
          <p:nvGrpSpPr>
            <p:cNvPr id="3" name="Group 16"/>
            <p:cNvGrpSpPr>
              <a:grpSpLocks/>
            </p:cNvGrpSpPr>
            <p:nvPr/>
          </p:nvGrpSpPr>
          <p:grpSpPr bwMode="auto">
            <a:xfrm>
              <a:off x="1143000" y="2438400"/>
              <a:ext cx="2514600" cy="1219200"/>
              <a:chOff x="3363913" y="2659063"/>
              <a:chExt cx="2617787" cy="1117600"/>
            </a:xfrm>
          </p:grpSpPr>
          <p:cxnSp>
            <p:nvCxnSpPr>
              <p:cNvPr id="15" name="Elbow Connector 14"/>
              <p:cNvCxnSpPr/>
              <p:nvPr/>
            </p:nvCxnSpPr>
            <p:spPr bwMode="auto">
              <a:xfrm rot="5400000">
                <a:off x="3439728" y="2583248"/>
                <a:ext cx="1117600" cy="12692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bwMode="auto">
              <a:xfrm rot="16200000" flipH="1">
                <a:off x="4748622" y="2543585"/>
                <a:ext cx="1117600" cy="13485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4" name="Group 24"/>
          <p:cNvGrpSpPr>
            <a:grpSpLocks/>
          </p:cNvGrpSpPr>
          <p:nvPr/>
        </p:nvGrpSpPr>
        <p:grpSpPr bwMode="auto">
          <a:xfrm>
            <a:off x="4875213" y="2438400"/>
            <a:ext cx="4192587" cy="2289048"/>
            <a:chOff x="4875600" y="2438400"/>
            <a:chExt cx="4192200" cy="2289048"/>
          </a:xfrm>
        </p:grpSpPr>
        <p:sp>
          <p:nvSpPr>
            <p:cNvPr id="8" name="Rectangle 7"/>
            <p:cNvSpPr/>
            <p:nvPr/>
          </p:nvSpPr>
          <p:spPr>
            <a:xfrm>
              <a:off x="7391555" y="3657600"/>
              <a:ext cx="1676245" cy="10698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chemeClr val="tx1"/>
                  </a:solidFill>
                </a:rPr>
                <a:t>ISS elastic inversion</a:t>
              </a:r>
            </a:p>
          </p:txBody>
        </p:sp>
        <p:sp>
          <p:nvSpPr>
            <p:cNvPr id="9" name="Rectangle 8"/>
            <p:cNvSpPr/>
            <p:nvPr/>
          </p:nvSpPr>
          <p:spPr>
            <a:xfrm>
              <a:off x="4875600" y="3657600"/>
              <a:ext cx="1677832" cy="10698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chemeClr val="tx1"/>
                  </a:solidFill>
                </a:rPr>
                <a:t>ISS acoustic inversion</a:t>
              </a:r>
            </a:p>
          </p:txBody>
        </p:sp>
        <p:grpSp>
          <p:nvGrpSpPr>
            <p:cNvPr id="11" name="Group 17"/>
            <p:cNvGrpSpPr>
              <a:grpSpLocks/>
            </p:cNvGrpSpPr>
            <p:nvPr/>
          </p:nvGrpSpPr>
          <p:grpSpPr bwMode="auto">
            <a:xfrm>
              <a:off x="5715000" y="2438400"/>
              <a:ext cx="2514600" cy="1219200"/>
              <a:chOff x="3363913" y="2659063"/>
              <a:chExt cx="2617787" cy="1117600"/>
            </a:xfrm>
          </p:grpSpPr>
          <p:cxnSp>
            <p:nvCxnSpPr>
              <p:cNvPr id="19" name="Elbow Connector 18"/>
              <p:cNvCxnSpPr/>
              <p:nvPr/>
            </p:nvCxnSpPr>
            <p:spPr bwMode="auto">
              <a:xfrm rot="5400000">
                <a:off x="3439992" y="2583307"/>
                <a:ext cx="1117600" cy="12691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bwMode="auto">
              <a:xfrm rot="16200000" flipH="1">
                <a:off x="4748765" y="2543647"/>
                <a:ext cx="1117600" cy="134843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2" name="Group 22"/>
          <p:cNvGrpSpPr>
            <a:grpSpLocks/>
          </p:cNvGrpSpPr>
          <p:nvPr/>
        </p:nvGrpSpPr>
        <p:grpSpPr bwMode="auto">
          <a:xfrm>
            <a:off x="1143000" y="4953000"/>
            <a:ext cx="2514600" cy="1219200"/>
            <a:chOff x="3505200" y="4800600"/>
            <a:chExt cx="2514600" cy="1219200"/>
          </a:xfrm>
        </p:grpSpPr>
        <p:sp>
          <p:nvSpPr>
            <p:cNvPr id="21" name="Oval 20"/>
            <p:cNvSpPr/>
            <p:nvPr/>
          </p:nvSpPr>
          <p:spPr>
            <a:xfrm>
              <a:off x="3505200" y="5257800"/>
              <a:ext cx="25146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t>Elastic data</a:t>
              </a:r>
            </a:p>
          </p:txBody>
        </p:sp>
        <p:sp>
          <p:nvSpPr>
            <p:cNvPr id="22" name="Up Arrow 21"/>
            <p:cNvSpPr/>
            <p:nvPr/>
          </p:nvSpPr>
          <p:spPr>
            <a:xfrm>
              <a:off x="4648200" y="4800600"/>
              <a:ext cx="228600" cy="4572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25"/>
          <p:cNvGrpSpPr>
            <a:grpSpLocks/>
          </p:cNvGrpSpPr>
          <p:nvPr/>
        </p:nvGrpSpPr>
        <p:grpSpPr bwMode="auto">
          <a:xfrm>
            <a:off x="5715000" y="4953000"/>
            <a:ext cx="2514600" cy="1219200"/>
            <a:chOff x="3505200" y="4800600"/>
            <a:chExt cx="2514600" cy="1219200"/>
          </a:xfrm>
        </p:grpSpPr>
        <p:sp>
          <p:nvSpPr>
            <p:cNvPr id="27" name="Oval 26"/>
            <p:cNvSpPr/>
            <p:nvPr/>
          </p:nvSpPr>
          <p:spPr>
            <a:xfrm>
              <a:off x="3505200" y="5257800"/>
              <a:ext cx="25146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t>Elastic data</a:t>
              </a:r>
            </a:p>
          </p:txBody>
        </p:sp>
        <p:sp>
          <p:nvSpPr>
            <p:cNvPr id="28" name="Up Arrow 27"/>
            <p:cNvSpPr/>
            <p:nvPr/>
          </p:nvSpPr>
          <p:spPr>
            <a:xfrm>
              <a:off x="4648200" y="4800600"/>
              <a:ext cx="228600" cy="4572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4" name="Straight Connector 23"/>
          <p:cNvCxnSpPr/>
          <p:nvPr/>
        </p:nvCxnSpPr>
        <p:spPr>
          <a:xfrm>
            <a:off x="0" y="1219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21778</TotalTime>
  <Words>2068</Words>
  <Application>Microsoft Office PowerPoint</Application>
  <PresentationFormat>On-screen Show (4:3)</PresentationFormat>
  <Paragraphs>471</Paragraphs>
  <Slides>66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Equation</vt:lpstr>
      <vt:lpstr>Slide 1</vt:lpstr>
      <vt:lpstr>Slide 2</vt:lpstr>
      <vt:lpstr>Slide 3</vt:lpstr>
      <vt:lpstr>Slide 4</vt:lpstr>
      <vt:lpstr>Slide 5</vt:lpstr>
      <vt:lpstr>Slide 6</vt:lpstr>
      <vt:lpstr>Medium parameters and model type </vt:lpstr>
      <vt:lpstr>Model type issues within ISS</vt:lpstr>
      <vt:lpstr>Matching and mismatching for ISS depth imaging and parameter estimation</vt:lpstr>
      <vt:lpstr>Summary</vt:lpstr>
      <vt:lpstr>Slide 11</vt:lpstr>
      <vt:lpstr>Ⅰ. Medium with only P wave velocity change</vt:lpstr>
      <vt:lpstr>Ⅱ. Medium with zero shear wave velocity</vt:lpstr>
      <vt:lpstr>Summary </vt:lpstr>
      <vt:lpstr>Slide 15</vt:lpstr>
      <vt:lpstr>Slide 16</vt:lpstr>
      <vt:lpstr>Slide 17</vt:lpstr>
      <vt:lpstr>Slide 18</vt:lpstr>
      <vt:lpstr>Basic ingredients of reflectivity method</vt:lpstr>
      <vt:lpstr>Reflectivity method</vt:lpstr>
      <vt:lpstr>Slide 21</vt:lpstr>
      <vt:lpstr>Slide 22</vt:lpstr>
      <vt:lpstr>The concept of reflector spectrum (1)</vt:lpstr>
      <vt:lpstr>The concept of reflector spectrum (1)</vt:lpstr>
      <vt:lpstr>The concept of reflector spectrum (2)</vt:lpstr>
      <vt:lpstr>The concept of reflector spectrum (2)</vt:lpstr>
      <vt:lpstr>Slide 27</vt:lpstr>
      <vt:lpstr>Reflector spectrum for primaries only</vt:lpstr>
      <vt:lpstr>Primaries generated by a specific reflector </vt:lpstr>
      <vt:lpstr>Contributions from all reflectors</vt:lpstr>
      <vt:lpstr>Reflector spectrum for primaries</vt:lpstr>
      <vt:lpstr>Reflector spectrum for internal multiples</vt:lpstr>
      <vt:lpstr>Contributions of a reflector</vt:lpstr>
      <vt:lpstr>Contributions of a reflector</vt:lpstr>
      <vt:lpstr>Contributions to an arrival</vt:lpstr>
      <vt:lpstr>Contributions to an arrival</vt:lpstr>
      <vt:lpstr>Shallow-reflector spectrum</vt:lpstr>
      <vt:lpstr>Reflector spectrum for  surface-related multiples only</vt:lpstr>
      <vt:lpstr>Shallow-reflector spectrum for  surface-related multiples only</vt:lpstr>
      <vt:lpstr>Reflector spectrum for  internal multiples only</vt:lpstr>
      <vt:lpstr>Shallow-reflector spectrum for  internal multiples only</vt:lpstr>
      <vt:lpstr>Shallow-reflector spectrum for  internal multiples only</vt:lpstr>
      <vt:lpstr>Summary</vt:lpstr>
      <vt:lpstr>Slide 44</vt:lpstr>
      <vt:lpstr>How to predict internal multiples? </vt:lpstr>
      <vt:lpstr>Forward modeling </vt:lpstr>
      <vt:lpstr>Forward modeling </vt:lpstr>
      <vt:lpstr>Slide 48</vt:lpstr>
      <vt:lpstr>Slide 49</vt:lpstr>
      <vt:lpstr>Velocity model</vt:lpstr>
      <vt:lpstr>Forward modeling .vs. ISS prediction </vt:lpstr>
      <vt:lpstr>Very-short-delay multiples</vt:lpstr>
      <vt:lpstr>Forward modeling with </vt:lpstr>
      <vt:lpstr>P .vs. Very-short-delay 1st-order IM</vt:lpstr>
      <vt:lpstr>P .vs. P + very-short-delay 1st-order IM </vt:lpstr>
      <vt:lpstr>Forward modeling with      .vs  ISS prediction  </vt:lpstr>
      <vt:lpstr>ISS prediction with full trace input</vt:lpstr>
      <vt:lpstr>Summary</vt:lpstr>
      <vt:lpstr>Slide 59</vt:lpstr>
      <vt:lpstr>Slide 60</vt:lpstr>
      <vt:lpstr>Slide 61</vt:lpstr>
      <vt:lpstr>Slide 62</vt:lpstr>
      <vt:lpstr>Summary</vt:lpstr>
      <vt:lpstr>Slide 64</vt:lpstr>
      <vt:lpstr>Acknowledgement</vt:lpstr>
      <vt:lpstr>Slide 66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dc:creator>
  <cp:lastModifiedBy>Hong Liang</cp:lastModifiedBy>
  <cp:revision>92</cp:revision>
  <dcterms:created xsi:type="dcterms:W3CDTF">2006-08-16T00:00:00Z</dcterms:created>
  <dcterms:modified xsi:type="dcterms:W3CDTF">2013-05-02T02:55:55Z</dcterms:modified>
</cp:coreProperties>
</file>