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78" r:id="rId2"/>
    <p:sldId id="479" r:id="rId3"/>
    <p:sldId id="426" r:id="rId4"/>
    <p:sldId id="463" r:id="rId5"/>
    <p:sldId id="472" r:id="rId6"/>
    <p:sldId id="482" r:id="rId7"/>
    <p:sldId id="443" r:id="rId8"/>
    <p:sldId id="486" r:id="rId9"/>
    <p:sldId id="444" r:id="rId10"/>
    <p:sldId id="491" r:id="rId11"/>
    <p:sldId id="455" r:id="rId12"/>
    <p:sldId id="483" r:id="rId13"/>
    <p:sldId id="473" r:id="rId14"/>
    <p:sldId id="435" r:id="rId15"/>
    <p:sldId id="386" r:id="rId16"/>
    <p:sldId id="493" r:id="rId17"/>
    <p:sldId id="436" r:id="rId18"/>
    <p:sldId id="341" r:id="rId19"/>
    <p:sldId id="494" r:id="rId20"/>
    <p:sldId id="495" r:id="rId21"/>
    <p:sldId id="447" r:id="rId22"/>
    <p:sldId id="484" r:id="rId23"/>
    <p:sldId id="313" r:id="rId24"/>
    <p:sldId id="454" r:id="rId25"/>
    <p:sldId id="456" r:id="rId26"/>
    <p:sldId id="316" r:id="rId27"/>
    <p:sldId id="437" r:id="rId28"/>
    <p:sldId id="390" r:id="rId29"/>
    <p:sldId id="496" r:id="rId30"/>
    <p:sldId id="487" r:id="rId31"/>
    <p:sldId id="488" r:id="rId32"/>
    <p:sldId id="489" r:id="rId33"/>
    <p:sldId id="500" r:id="rId34"/>
    <p:sldId id="497" r:id="rId35"/>
    <p:sldId id="505" r:id="rId36"/>
    <p:sldId id="504" r:id="rId37"/>
    <p:sldId id="485" r:id="rId38"/>
    <p:sldId id="293" r:id="rId39"/>
    <p:sldId id="498" r:id="rId40"/>
    <p:sldId id="466" r:id="rId41"/>
  </p:sldIdLst>
  <p:sldSz cx="9144000" cy="6858000" type="screen4x3"/>
  <p:notesSz cx="7023100" cy="93091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>
        <p:scale>
          <a:sx n="60" d="100"/>
          <a:sy n="60" d="100"/>
        </p:scale>
        <p:origin x="-16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73B81B7-6FB8-455E-B635-8560595A0E3D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C2DE5AC-1624-49AB-BF52-162AC650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8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2A4F1DE-7169-4725-9CBD-A3AF1D3184AA}" type="datetimeFigureOut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8CA899-6AA8-42E2-B73B-A4C772B61B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2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0810A-3834-4E1C-A979-13A76CCE206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7655C0DA-11B8-4003-8D4B-0C2D9F0C0792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763A5C2C-2827-49D3-8CFE-6895718EAC17}" type="slidenum">
              <a:rPr lang="en-US" altLang="zh-CN" sz="1200"/>
              <a:pPr algn="r"/>
              <a:t>1</a:t>
            </a:fld>
            <a:endParaRPr lang="en-US" altLang="zh-CN" sz="120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54550" cy="3490912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1823"/>
            <a:ext cx="5618480" cy="4187479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A899-6AA8-42E2-B73B-A4C772B61B7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12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A899-6AA8-42E2-B73B-A4C772B61B7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12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0C71-BA30-4957-A706-49A46846869C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B9D-7360-48B2-9D99-E573168673DC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DD02-BA59-46D6-9A0A-459B7093AB90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A515-7A3C-4D7B-B254-E630E1579A8C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0DA-29C8-41C2-931B-35CC4FD4EF33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F1BC-AC14-49B0-8F93-8CD88B80F49A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0642-F210-4FAC-902A-9FC4363DC3DD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5841-5155-4F2E-9FD8-A523B2C9D20E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D985-9AFC-4851-B5CF-D3CA74539DA5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EDF6-6B9D-47F2-93ED-E984F58827B3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A189-E24C-4B59-9189-E6760CD0A36A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13EB8-DDF9-4BBF-9D23-AA1EE2C675A9}" type="datetime1">
              <a:rPr lang="zh-CN" altLang="en-US" smtClean="0"/>
              <a:t>2013/5/1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LOIMES: A modification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13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560.png"/><Relationship Id="rId12" Type="http://schemas.openxmlformats.org/officeDocument/2006/relationships/image" Target="../media/image6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11" Type="http://schemas.openxmlformats.org/officeDocument/2006/relationships/image" Target="../media/image60.png"/><Relationship Id="rId5" Type="http://schemas.openxmlformats.org/officeDocument/2006/relationships/image" Target="../media/image540.png"/><Relationship Id="rId10" Type="http://schemas.openxmlformats.org/officeDocument/2006/relationships/image" Target="../media/image59.png"/><Relationship Id="rId4" Type="http://schemas.openxmlformats.org/officeDocument/2006/relationships/image" Target="../media/image530.png"/><Relationship Id="rId9" Type="http://schemas.openxmlformats.org/officeDocument/2006/relationships/image" Target="../media/image580.png"/><Relationship Id="rId14" Type="http://schemas.openxmlformats.org/officeDocument/2006/relationships/image" Target="../media/image5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1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49.png"/><Relationship Id="rId4" Type="http://schemas.openxmlformats.org/officeDocument/2006/relationships/image" Target="../media/image6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17526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sz="3200" b="1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3076" name="Picture 5" descr="u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5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0963"/>
            <a:ext cx="33528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1484784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400" b="1" dirty="0" smtClean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Identification of an </a:t>
            </a:r>
            <a:r>
              <a:rPr lang="en-US" altLang="zh-CN" sz="3400" b="1" dirty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e</a:t>
            </a:r>
            <a:r>
              <a:rPr lang="en-US" altLang="zh-CN" sz="3400" b="1" dirty="0" smtClean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limination </a:t>
            </a:r>
            <a:r>
              <a:rPr lang="en-US" altLang="zh-CN" sz="3400" b="1" dirty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s</a:t>
            </a:r>
            <a:r>
              <a:rPr lang="en-US" altLang="zh-CN" sz="3400" b="1" dirty="0" smtClean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ubseries for the surgical removal of first-order </a:t>
            </a:r>
            <a:r>
              <a:rPr lang="en-US" altLang="zh-CN" sz="3400" b="1" dirty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i</a:t>
            </a:r>
            <a:r>
              <a:rPr lang="en-US" altLang="zh-CN" sz="3400" b="1" dirty="0" smtClean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nternal </a:t>
            </a:r>
            <a:r>
              <a:rPr lang="en-US" altLang="zh-CN" sz="3400" b="1" dirty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lang="en-US" altLang="zh-CN" sz="3400" b="1" dirty="0" smtClean="0">
                <a:solidFill>
                  <a:srgbClr val="0000CC"/>
                </a:solidFill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ultiples with downward reflection at the shallowest interface</a:t>
            </a:r>
            <a:endParaRPr lang="en-US" altLang="zh-CN" sz="3400" b="1" dirty="0">
              <a:solidFill>
                <a:srgbClr val="0000CC"/>
              </a:solidFill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76400" y="4724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 smtClean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San Antonio, </a:t>
            </a:r>
            <a:r>
              <a:rPr lang="en-US" altLang="zh-CN" sz="2400" b="1" dirty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Texas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438400" y="5867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smtClean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May 2, </a:t>
            </a:r>
            <a:r>
              <a:rPr lang="en-US" altLang="zh-CN" sz="2400" b="1" dirty="0" smtClean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2013</a:t>
            </a:r>
            <a:endParaRPr lang="en-US" altLang="zh-CN" sz="2400" b="1" dirty="0"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1676400" y="41290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err="1" smtClean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Wilberth</a:t>
            </a:r>
            <a:r>
              <a:rPr lang="en-US" altLang="zh-CN" sz="2800" b="1" dirty="0" smtClean="0">
                <a:latin typeface="Tahoma" pitchFamily="34" charset="0"/>
                <a:ea typeface="Arial Unicode MS" pitchFamily="34" charset="-122"/>
                <a:cs typeface="Arial Unicode MS" pitchFamily="34" charset="-122"/>
              </a:rPr>
              <a:t> Herrera</a:t>
            </a:r>
            <a:endParaRPr lang="en-US" altLang="zh-CN" sz="2800" b="1" dirty="0">
              <a:latin typeface="Tahom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30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165278" y="2909262"/>
            <a:ext cx="5777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Early ideas to move from attenuation towards elimination of 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. Order IM were discussed in </a:t>
            </a:r>
            <a:r>
              <a:rPr lang="en-US" sz="2800" dirty="0" err="1" smtClean="0"/>
              <a:t>Ramírez</a:t>
            </a:r>
            <a:r>
              <a:rPr lang="en-US" sz="2800" dirty="0" smtClean="0"/>
              <a:t>, </a:t>
            </a:r>
            <a:r>
              <a:rPr lang="en-US" sz="2800" dirty="0" err="1" smtClean="0"/>
              <a:t>Weglein</a:t>
            </a:r>
            <a:r>
              <a:rPr lang="en-US" sz="2800" dirty="0" smtClean="0"/>
              <a:t> (2007).</a:t>
            </a:r>
            <a:endParaRPr lang="en-US" sz="28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942950" y="2468300"/>
            <a:ext cx="3165554" cy="2256844"/>
            <a:chOff x="6153458" y="4330674"/>
            <a:chExt cx="3381342" cy="2352504"/>
          </a:xfrm>
        </p:grpSpPr>
        <p:grpSp>
          <p:nvGrpSpPr>
            <p:cNvPr id="101" name="Group 100"/>
            <p:cNvGrpSpPr/>
            <p:nvPr/>
          </p:nvGrpSpPr>
          <p:grpSpPr>
            <a:xfrm>
              <a:off x="6808970" y="4330674"/>
              <a:ext cx="1507446" cy="1330574"/>
              <a:chOff x="6300192" y="908720"/>
              <a:chExt cx="1507446" cy="1330574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6588224" y="2239294"/>
                <a:ext cx="50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876255" y="1628800"/>
                <a:ext cx="4320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7130895" y="2054628"/>
                <a:ext cx="3548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300192" y="908720"/>
                <a:ext cx="540060" cy="13305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6840253" y="1650370"/>
                <a:ext cx="252026" cy="5889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092280" y="1650370"/>
                <a:ext cx="216024" cy="4042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7308304" y="908720"/>
                <a:ext cx="499334" cy="11459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/>
            <p:cNvSpPr txBox="1"/>
            <p:nvPr/>
          </p:nvSpPr>
          <p:spPr>
            <a:xfrm>
              <a:off x="6153458" y="5652537"/>
              <a:ext cx="3381342" cy="103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Internal multiple of </a:t>
              </a:r>
            </a:p>
            <a:p>
              <a:r>
                <a:rPr lang="en-US" sz="2400" dirty="0" smtClean="0"/>
                <a:t>1</a:t>
              </a:r>
              <a:r>
                <a:rPr lang="en-US" sz="2400" baseline="30000" dirty="0" smtClean="0"/>
                <a:t>st</a:t>
              </a:r>
              <a:r>
                <a:rPr lang="en-US" sz="2400" dirty="0" smtClean="0"/>
                <a:t>. order</a:t>
              </a:r>
              <a:endParaRPr lang="en-US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9005" y="467961"/>
            <a:ext cx="8175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Previous work on removal of internal multiples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73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59632" y="3326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Main point addressed in this work: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930884" y="1268760"/>
            <a:ext cx="3297300" cy="2880320"/>
            <a:chOff x="323528" y="2132856"/>
            <a:chExt cx="2880320" cy="2529572"/>
          </a:xfrm>
        </p:grpSpPr>
        <p:sp>
          <p:nvSpPr>
            <p:cNvPr id="8" name="Rounded Rectangle 7"/>
            <p:cNvSpPr/>
            <p:nvPr/>
          </p:nvSpPr>
          <p:spPr>
            <a:xfrm>
              <a:off x="323528" y="2132856"/>
              <a:ext cx="2880320" cy="23449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Elephant" pitchFamily="18" charset="0"/>
                </a:rPr>
                <a:t>Elimination subseries of 1</a:t>
              </a:r>
              <a:r>
                <a:rPr lang="en-US" sz="2400" baseline="30000" dirty="0" smtClean="0">
                  <a:latin typeface="Elephant" pitchFamily="18" charset="0"/>
                </a:rPr>
                <a:t>st</a:t>
              </a:r>
              <a:r>
                <a:rPr lang="en-US" sz="2400" dirty="0" smtClean="0">
                  <a:latin typeface="Elephant" pitchFamily="18" charset="0"/>
                </a:rPr>
                <a:t>. Order IM (with downward reflection at the shallowest interface).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8924" y="429309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7544" y="422108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different approach will be presented by </a:t>
            </a:r>
            <a:r>
              <a:rPr lang="en-US" sz="2800" dirty="0" err="1" smtClean="0"/>
              <a:t>Zou</a:t>
            </a:r>
            <a:r>
              <a:rPr lang="en-US" sz="2800" dirty="0" smtClean="0"/>
              <a:t>, which can help to understand and identify subseries for the elimination of any internal multiple of first-order.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38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112568"/>
          </a:xfrm>
        </p:spPr>
        <p:txBody>
          <a:bodyPr>
            <a:normAutofit fontScale="2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742950" indent="-742950">
              <a:buFont typeface="+mj-lt"/>
              <a:buAutoNum type="arabicPeriod"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 and when do we need to eliminate internal multiples?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 </a:t>
            </a:r>
            <a:r>
              <a:rPr lang="en-US" sz="12000" b="1" dirty="0" smtClean="0"/>
              <a:t>The Leading Order Attenuator: A three-interface     </a:t>
            </a:r>
          </a:p>
          <a:p>
            <a:pPr marL="0" indent="0">
              <a:buNone/>
            </a:pPr>
            <a:r>
              <a:rPr lang="en-US" sz="12000" b="1" dirty="0"/>
              <a:t> </a:t>
            </a:r>
            <a:r>
              <a:rPr lang="en-US" sz="12000" b="1" dirty="0" smtClean="0"/>
              <a:t>        example. 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    The </a:t>
            </a: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nternal </a:t>
            </a: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Elimination Subseries.</a:t>
            </a:r>
          </a:p>
          <a:p>
            <a:pPr marL="0" indent="0">
              <a:buNone/>
            </a:pPr>
            <a:r>
              <a:rPr lang="en-US" sz="12000" b="1" dirty="0" smtClean="0"/>
              <a:t>          </a:t>
            </a:r>
            <a:endParaRPr lang="en-US" sz="12000" dirty="0" smtClean="0"/>
          </a:p>
          <a:p>
            <a:pPr marL="0" indent="0" algn="just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Comments and conclusions.</a:t>
            </a:r>
            <a:endParaRPr lang="en-US" sz="1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0" b="1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6054" y="1340768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It is completely data-driven.</a:t>
            </a: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Predicts the exact time of all first order internal multiples.</a:t>
            </a: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Predicts an approximate and well understood amplitude for </a:t>
            </a:r>
            <a:r>
              <a:rPr lang="en-US" sz="2800" dirty="0"/>
              <a:t>all </a:t>
            </a:r>
            <a:r>
              <a:rPr lang="en-US" sz="2800" dirty="0" smtClean="0"/>
              <a:t>first-order internal multiples.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It also predicts the exact time and an approximate and well understood amplitude for internal multiples with converted waves.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04664"/>
            <a:ext cx="813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Some features of the leading-order attenuator: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63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66756" y="3925245"/>
            <a:ext cx="35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66756" y="3140968"/>
            <a:ext cx="35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03319" y="2281599"/>
            <a:ext cx="35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7584" y="2060848"/>
                <a:ext cx="627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60848"/>
                <a:ext cx="627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2924944"/>
                <a:ext cx="636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24944"/>
                <a:ext cx="63626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7584" y="3717032"/>
                <a:ext cx="636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17032"/>
                <a:ext cx="6362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55249" y="1741458"/>
                <a:ext cx="11784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49" y="1741458"/>
                <a:ext cx="11784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62746" y="2586970"/>
                <a:ext cx="1161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 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46" y="2586970"/>
                <a:ext cx="116192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677991" y="3397545"/>
                <a:ext cx="11784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 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991" y="3397545"/>
                <a:ext cx="117846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05874" y="3925245"/>
                <a:ext cx="11784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 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74" y="3925245"/>
                <a:ext cx="117846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38294" y="4647335"/>
                <a:ext cx="568587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/>
                  <a:t>Z</a:t>
                </a:r>
                <a:r>
                  <a:rPr lang="en-US" sz="2800" i="1" baseline="-25000" dirty="0" err="1" smtClean="0"/>
                  <a:t>i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D</a:t>
                </a:r>
                <a:r>
                  <a:rPr lang="en-US" sz="2800" dirty="0" smtClean="0"/>
                  <a:t>epth of the </a:t>
                </a:r>
                <a:r>
                  <a:rPr lang="en-US" sz="2800" i="1" dirty="0" err="1" smtClean="0"/>
                  <a:t>i-th</a:t>
                </a:r>
                <a:r>
                  <a:rPr lang="en-US" sz="2800" i="1" dirty="0" smtClean="0"/>
                  <a:t>.</a:t>
                </a:r>
                <a:r>
                  <a:rPr lang="en-US" sz="2800" dirty="0" smtClean="0"/>
                  <a:t> reflector.</a:t>
                </a:r>
              </a:p>
              <a:p>
                <a:r>
                  <a:rPr lang="en-US" sz="2800" i="1" dirty="0" smtClean="0"/>
                  <a:t>c</a:t>
                </a:r>
                <a:r>
                  <a:rPr lang="en-US" sz="2800" baseline="-25000" dirty="0" smtClean="0"/>
                  <a:t>i</a:t>
                </a:r>
                <a:r>
                  <a:rPr lang="en-US" sz="2800" dirty="0" smtClean="0"/>
                  <a:t>: Velocity of the </a:t>
                </a:r>
                <a:r>
                  <a:rPr lang="en-US" sz="2800" i="1" dirty="0" err="1" smtClean="0"/>
                  <a:t>i-th</a:t>
                </a:r>
                <a:r>
                  <a:rPr lang="en-US" sz="2800" dirty="0" smtClean="0"/>
                  <a:t> medium.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/>
                  <a:t> Density of the </a:t>
                </a:r>
                <a:r>
                  <a:rPr lang="en-US" sz="2800" dirty="0" err="1" smtClean="0"/>
                  <a:t>i-th</a:t>
                </a:r>
                <a:r>
                  <a:rPr lang="en-US" sz="2800" dirty="0" smtClean="0"/>
                  <a:t>. medium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94" y="4647335"/>
                <a:ext cx="5685875" cy="1384995"/>
              </a:xfrm>
              <a:prstGeom prst="rect">
                <a:avLst/>
              </a:prstGeom>
              <a:blipFill rotWithShape="1">
                <a:blip r:embed="rId9"/>
                <a:stretch>
                  <a:fillRect l="-2144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076056" y="1988840"/>
            <a:ext cx="224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bottom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00554" y="2833772"/>
            <a:ext cx="130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Top salt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00554" y="3645024"/>
            <a:ext cx="108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86409" y="548680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627784" y="332656"/>
            <a:ext cx="3947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data of the model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9113" y="3068960"/>
                <a:ext cx="8604448" cy="3574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 smtClean="0"/>
                  <a:t>R</a:t>
                </a:r>
                <a:r>
                  <a:rPr lang="en-US" sz="2800" b="1" i="1" baseline="-25000" dirty="0" err="1"/>
                  <a:t>i</a:t>
                </a:r>
                <a:r>
                  <a:rPr lang="en-US" sz="2800" dirty="0"/>
                  <a:t>: Reflection factor at the </a:t>
                </a:r>
                <a:r>
                  <a:rPr lang="en-US" sz="2800" i="1" dirty="0" err="1"/>
                  <a:t>i-th</a:t>
                </a:r>
                <a:r>
                  <a:rPr lang="en-US" sz="2800" i="1" dirty="0"/>
                  <a:t>.</a:t>
                </a:r>
                <a:r>
                  <a:rPr lang="en-US" sz="2800" dirty="0"/>
                  <a:t> reflector for an upward reflection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b="1" i="1" dirty="0" err="1"/>
                  <a:t>T</a:t>
                </a:r>
                <a:r>
                  <a:rPr lang="en-US" sz="2800" b="1" i="1" baseline="-25000" dirty="0" err="1"/>
                  <a:t>ij</a:t>
                </a:r>
                <a:r>
                  <a:rPr lang="en-US" sz="2800" dirty="0"/>
                  <a:t>:  Transmission factor for a wave going from media </a:t>
                </a:r>
                <a:r>
                  <a:rPr lang="en-US" sz="2800" dirty="0" smtClean="0"/>
                  <a:t>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aseline="-25000" dirty="0" smtClean="0"/>
                  <a:t>  </a:t>
                </a:r>
                <a:r>
                  <a:rPr lang="en-US" sz="2800" dirty="0" smtClean="0"/>
                  <a:t>to media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 smtClean="0"/>
                  <a:t>.</a:t>
                </a:r>
              </a:p>
              <a:p>
                <a:endParaRPr lang="en-US" sz="2800" i="1" dirty="0"/>
              </a:p>
              <a:p>
                <a:r>
                  <a:rPr lang="en-US" sz="2800" b="1" i="1" dirty="0" err="1"/>
                  <a:t>t</a:t>
                </a:r>
                <a:r>
                  <a:rPr lang="en-US" sz="2800" b="1" baseline="-25000" dirty="0" err="1"/>
                  <a:t>i</a:t>
                </a:r>
                <a:r>
                  <a:rPr lang="en-US" sz="2800" dirty="0"/>
                  <a:t>:</a:t>
                </a:r>
                <a:r>
                  <a:rPr lang="en-US" sz="2800" i="1" dirty="0"/>
                  <a:t> </a:t>
                </a:r>
                <a:r>
                  <a:rPr lang="en-US" sz="2800" dirty="0" err="1"/>
                  <a:t>Traveltime</a:t>
                </a:r>
                <a:r>
                  <a:rPr lang="en-US" sz="2800" dirty="0"/>
                  <a:t>  of the primary associated to the </a:t>
                </a:r>
                <a:r>
                  <a:rPr lang="en-US" sz="2800" i="1" dirty="0" err="1"/>
                  <a:t>i-th</a:t>
                </a:r>
                <a:r>
                  <a:rPr lang="en-US" sz="2800" i="1" dirty="0"/>
                  <a:t>.</a:t>
                </a:r>
                <a:r>
                  <a:rPr lang="en-US" sz="2800" dirty="0"/>
                  <a:t> reflector.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13" y="3068960"/>
                <a:ext cx="8604448" cy="3574120"/>
              </a:xfrm>
              <a:prstGeom prst="rect">
                <a:avLst/>
              </a:prstGeom>
              <a:blipFill rotWithShape="1">
                <a:blip r:embed="rId2"/>
                <a:stretch>
                  <a:fillRect l="-1416" t="-1533" r="-567" b="-3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5722" y="908720"/>
            <a:ext cx="8152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Data</a:t>
            </a:r>
            <a:r>
              <a:rPr lang="en-US" sz="2800" dirty="0" smtClean="0"/>
              <a:t>: </a:t>
            </a:r>
            <a:r>
              <a:rPr lang="en-US" sz="2800" dirty="0"/>
              <a:t>Primaries and internal </a:t>
            </a:r>
            <a:r>
              <a:rPr lang="en-US" sz="2800" dirty="0" smtClean="0"/>
              <a:t>multiples created by spike</a:t>
            </a:r>
          </a:p>
          <a:p>
            <a:r>
              <a:rPr lang="en-US" sz="2800" dirty="0" smtClean="0"/>
              <a:t>waves at normal incidence.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95207" y="2060848"/>
                <a:ext cx="979308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21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1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1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100" b="1" i="1" smtClean="0">
                          <a:latin typeface="Cambria Math"/>
                          <a:ea typeface="Cambria Math"/>
                        </a:rPr>
                        <m:t>𝜹</m:t>
                      </m:r>
                      <m:d>
                        <m:dPr>
                          <m:ctrlPr>
                            <a:rPr lang="en-US" sz="21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1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100" b="1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1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𝟎𝟏</m:t>
                          </m:r>
                        </m:sub>
                      </m:sSub>
                      <m:sSub>
                        <m:sSubPr>
                          <m:ctrlPr>
                            <a:rPr lang="en-US" sz="21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1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2100" b="1" i="1" smtClean="0">
                          <a:latin typeface="Cambria Math"/>
                          <a:ea typeface="Cambria Math"/>
                        </a:rPr>
                        <m:t>𝜹</m:t>
                      </m:r>
                      <m:d>
                        <m:dPr>
                          <m:ctrlPr>
                            <a:rPr lang="en-US" sz="21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1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1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1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100" b="1" i="1">
                              <a:latin typeface="Cambria Math"/>
                              <a:ea typeface="Cambria Math"/>
                            </a:rPr>
                            <m:t>𝟎𝟏</m:t>
                          </m:r>
                        </m:sub>
                      </m:sSub>
                      <m:sSub>
                        <m:sSubPr>
                          <m:ctrlPr>
                            <a:rPr lang="en-US" sz="21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21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1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100" b="1" i="1" smtClean="0">
                              <a:latin typeface="Cambria Math"/>
                              <a:ea typeface="Cambria Math"/>
                            </a:rPr>
                            <m:t>𝟐𝟏</m:t>
                          </m:r>
                        </m:sub>
                      </m:sSub>
                      <m:sSub>
                        <m:sSubPr>
                          <m:ctrlPr>
                            <a:rPr lang="en-US" sz="21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100" b="1" i="1"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100" b="1" i="1">
                              <a:latin typeface="Cambria Math"/>
                              <a:ea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2100" b="1" i="1">
                          <a:latin typeface="Cambria Math"/>
                          <a:ea typeface="Cambria Math"/>
                        </a:rPr>
                        <m:t>𝜹</m:t>
                      </m:r>
                      <m:d>
                        <m:dPr>
                          <m:ctrlPr>
                            <a:rPr lang="en-US" sz="21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sz="21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21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1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100" b="1" i="1" smtClean="0">
                          <a:latin typeface="Cambria Math"/>
                          <a:ea typeface="Cambria Math"/>
                        </a:rPr>
                        <m:t>𝑰𝑴</m:t>
                      </m:r>
                    </m:oMath>
                  </m:oMathPara>
                </a14:m>
                <a:endParaRPr lang="en-US" sz="21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207" y="2060848"/>
                <a:ext cx="979308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66261" y="2636912"/>
                <a:ext cx="56130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1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1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100" b="1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261" y="2636912"/>
                <a:ext cx="561308" cy="415498"/>
              </a:xfrm>
              <a:prstGeom prst="rect">
                <a:avLst/>
              </a:prstGeom>
              <a:blipFill rotWithShape="1"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16200000">
            <a:off x="3257024" y="1975144"/>
            <a:ext cx="293170" cy="118465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6175916" y="1576530"/>
            <a:ext cx="288032" cy="197674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51824" y="2636912"/>
                <a:ext cx="508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b="1" i="1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824" y="2636912"/>
                <a:ext cx="50840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5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29485" y="4869160"/>
            <a:ext cx="52307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66756" y="3573016"/>
            <a:ext cx="52934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03319" y="2281599"/>
            <a:ext cx="5356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7584" y="2060848"/>
                <a:ext cx="627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60848"/>
                <a:ext cx="62799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3697868"/>
                <a:ext cx="636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697868"/>
                <a:ext cx="63626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7584" y="4633972"/>
                <a:ext cx="636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633972"/>
                <a:ext cx="63626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1768" y="1479848"/>
                <a:ext cx="11784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68" y="1479848"/>
                <a:ext cx="11784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68737" y="2586970"/>
                <a:ext cx="1161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 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737" y="2586970"/>
                <a:ext cx="116192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29065" y="3912958"/>
                <a:ext cx="11784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 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65" y="3912958"/>
                <a:ext cx="117846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68737" y="5157192"/>
                <a:ext cx="11784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  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737" y="5157192"/>
                <a:ext cx="117846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45711" y="2041684"/>
            <a:ext cx="224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bottom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3284984"/>
            <a:ext cx="130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Top salt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308304" y="4581128"/>
            <a:ext cx="108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77764" y="1196752"/>
            <a:ext cx="1698092" cy="3698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75856" y="1196752"/>
            <a:ext cx="1440160" cy="3698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95990" y="1912267"/>
                <a:ext cx="55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90" y="1912267"/>
                <a:ext cx="55573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23728" y="3203684"/>
                <a:ext cx="550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03684"/>
                <a:ext cx="55040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53441" y="4427820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441" y="4427820"/>
                <a:ext cx="48840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07904" y="3563724"/>
                <a:ext cx="55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63724"/>
                <a:ext cx="55573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11960" y="2267580"/>
                <a:ext cx="550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67580"/>
                <a:ext cx="55040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xplosion 1 33"/>
          <p:cNvSpPr/>
          <p:nvPr/>
        </p:nvSpPr>
        <p:spPr>
          <a:xfrm>
            <a:off x="1303319" y="836712"/>
            <a:ext cx="470536" cy="3600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Merge 34"/>
          <p:cNvSpPr/>
          <p:nvPr/>
        </p:nvSpPr>
        <p:spPr>
          <a:xfrm flipH="1">
            <a:off x="4572000" y="800708"/>
            <a:ext cx="313689" cy="39604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91680" y="1196752"/>
            <a:ext cx="1584176" cy="2349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35" idx="2"/>
          </p:cNvCxnSpPr>
          <p:nvPr/>
        </p:nvCxnSpPr>
        <p:spPr>
          <a:xfrm flipV="1">
            <a:off x="3275856" y="1196752"/>
            <a:ext cx="1452988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05841" y="3212976"/>
                <a:ext cx="488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841" y="3212976"/>
                <a:ext cx="48840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1763688" y="1124744"/>
            <a:ext cx="1512168" cy="1178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5" idx="2"/>
          </p:cNvCxnSpPr>
          <p:nvPr/>
        </p:nvCxnSpPr>
        <p:spPr>
          <a:xfrm flipV="1">
            <a:off x="3275856" y="1196752"/>
            <a:ext cx="1452988" cy="108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03478" y="1844824"/>
                <a:ext cx="483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78" y="1844824"/>
                <a:ext cx="48308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9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971600" y="260648"/>
            <a:ext cx="7370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The analytic </a:t>
            </a:r>
            <a:r>
              <a:rPr lang="en-US" sz="3200" b="1" dirty="0"/>
              <a:t>expression </a:t>
            </a:r>
            <a:r>
              <a:rPr lang="en-US" sz="3200" b="1" dirty="0" smtClean="0"/>
              <a:t>of  </a:t>
            </a:r>
            <a:r>
              <a:rPr lang="en-US" sz="3200" b="1" dirty="0"/>
              <a:t>the attenuator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8354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analytic expression of the leading-order attenuator 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 the 1D case with normal incidence is: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4" y="2010152"/>
            <a:ext cx="8065415" cy="10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8724" y="3173780"/>
                <a:ext cx="794916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is obtained by </a:t>
                </a:r>
                <a:r>
                  <a:rPr lang="en-US" sz="2800" dirty="0" err="1" smtClean="0"/>
                  <a:t>Stolt’s</a:t>
                </a:r>
                <a:r>
                  <a:rPr lang="en-US" sz="2800" dirty="0" smtClean="0"/>
                  <a:t> migration of the  </a:t>
                </a:r>
              </a:p>
              <a:p>
                <a:pPr algn="just"/>
                <a:r>
                  <a:rPr lang="en-US" sz="2800" dirty="0" smtClean="0"/>
                  <a:t>data using water speed, and keeping only primaries.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4" y="3173780"/>
                <a:ext cx="7949164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610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15251" y="5805263"/>
                <a:ext cx="17696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251" y="5805263"/>
                <a:ext cx="176965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976578" y="4383057"/>
            <a:ext cx="3816424" cy="1527472"/>
            <a:chOff x="5804375" y="4330674"/>
            <a:chExt cx="4076581" cy="1894441"/>
          </a:xfrm>
        </p:grpSpPr>
        <p:grpSp>
          <p:nvGrpSpPr>
            <p:cNvPr id="12" name="Group 11"/>
            <p:cNvGrpSpPr/>
            <p:nvPr/>
          </p:nvGrpSpPr>
          <p:grpSpPr>
            <a:xfrm>
              <a:off x="6808970" y="4330674"/>
              <a:ext cx="1507446" cy="1330574"/>
              <a:chOff x="6300192" y="908720"/>
              <a:chExt cx="1507446" cy="133057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588224" y="2239294"/>
                <a:ext cx="5040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876255" y="1628800"/>
                <a:ext cx="43204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7130895" y="2054628"/>
                <a:ext cx="3548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300192" y="908720"/>
                <a:ext cx="540060" cy="13305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6840253" y="1650370"/>
                <a:ext cx="252026" cy="5889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092280" y="1650370"/>
                <a:ext cx="216024" cy="4042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7308304" y="908720"/>
                <a:ext cx="499334" cy="11459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5804375" y="5652537"/>
              <a:ext cx="4076581" cy="57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Internal multiple of 1</a:t>
              </a:r>
              <a:r>
                <a:rPr lang="en-US" sz="2400" baseline="30000" dirty="0" smtClean="0"/>
                <a:t>st</a:t>
              </a:r>
              <a:r>
                <a:rPr lang="en-US" sz="2400" dirty="0" smtClean="0"/>
                <a:t>. order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55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15616" y="260648"/>
            <a:ext cx="7503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Preparing the input data for the attenuator</a:t>
            </a:r>
            <a:endParaRPr lang="en-US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20" y="1268759"/>
            <a:ext cx="8825720" cy="5112569"/>
            <a:chOff x="395536" y="1268759"/>
            <a:chExt cx="8610459" cy="496649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491880" y="1478612"/>
              <a:ext cx="58724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491880" y="2924944"/>
              <a:ext cx="58724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265334" y="4653136"/>
              <a:ext cx="58724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363747" y="5949280"/>
              <a:ext cx="58724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rved Right Arrow 10"/>
            <p:cNvSpPr/>
            <p:nvPr/>
          </p:nvSpPr>
          <p:spPr>
            <a:xfrm>
              <a:off x="395536" y="1440210"/>
              <a:ext cx="288032" cy="140568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Curved Right Arrow 30"/>
            <p:cNvSpPr/>
            <p:nvPr/>
          </p:nvSpPr>
          <p:spPr>
            <a:xfrm>
              <a:off x="395536" y="3068960"/>
              <a:ext cx="288032" cy="151216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Right Arrow 31"/>
            <p:cNvSpPr/>
            <p:nvPr/>
          </p:nvSpPr>
          <p:spPr>
            <a:xfrm>
              <a:off x="422470" y="4728765"/>
              <a:ext cx="360542" cy="120984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22" y="1268760"/>
              <a:ext cx="2685259" cy="506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126" y="1268759"/>
              <a:ext cx="4314582" cy="50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69" y="2578993"/>
              <a:ext cx="1160210" cy="671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856" y="2614195"/>
              <a:ext cx="1137175" cy="613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856" y="3297328"/>
              <a:ext cx="1443024" cy="27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006" y="4416538"/>
              <a:ext cx="2223024" cy="390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126" y="2674242"/>
              <a:ext cx="4736093" cy="575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356" y="4416539"/>
              <a:ext cx="5076825" cy="555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625" y="5726249"/>
              <a:ext cx="4957370" cy="509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922" y="4906193"/>
              <a:ext cx="2887297" cy="378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57351"/>
            <a:ext cx="792088" cy="3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9" y="3645025"/>
            <a:ext cx="7943850" cy="59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251937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</a:t>
            </a:r>
            <a:r>
              <a:rPr lang="en-US" sz="3200" b="1" dirty="0" smtClean="0"/>
              <a:t>prediction of the attenuator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1403648" y="3140968"/>
            <a:ext cx="175179" cy="1790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91880" y="3140968"/>
            <a:ext cx="175179" cy="1790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52805" y="3140968"/>
            <a:ext cx="175179" cy="1790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6" y="1844824"/>
            <a:ext cx="8065415" cy="10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2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79712" y="116632"/>
            <a:ext cx="535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Key points in this presentation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A subseries of the ISS is identified, whose specific task is to eliminate internal multiples of first-order, with downward reflection at the shallowest reflector.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/>
          </a:p>
          <a:p>
            <a:pPr algn="just"/>
            <a:r>
              <a:rPr lang="en-US" sz="2800" dirty="0" smtClean="0"/>
              <a:t>2.   This method is capable of surgical removal of the</a:t>
            </a:r>
          </a:p>
          <a:p>
            <a:pPr algn="just"/>
            <a:r>
              <a:rPr lang="en-US" sz="2800" dirty="0"/>
              <a:t> </a:t>
            </a:r>
            <a:r>
              <a:rPr lang="en-US" sz="2800" dirty="0" smtClean="0"/>
              <a:t>     corresponding internal multiples.  </a:t>
            </a:r>
          </a:p>
          <a:p>
            <a:pPr marL="457200" indent="-457200" algn="just">
              <a:buAutoNum type="arabicPeriod" startAt="3"/>
            </a:pPr>
            <a:endParaRPr lang="en-US" sz="2800" dirty="0"/>
          </a:p>
          <a:p>
            <a:pPr marL="457200" indent="-457200" algn="just">
              <a:buAutoNum type="arabicPeriod" startAt="3"/>
            </a:pPr>
            <a:r>
              <a:rPr lang="en-US" sz="2800" dirty="0" smtClean="0"/>
              <a:t>The algorithm presented here can provide added value in complex geological configurations, where the attenuation of internal multiples is not enough, and current methods such as the energy-minimization adaptive subtraction fail.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4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179512" y="251937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The </a:t>
            </a:r>
            <a:r>
              <a:rPr lang="en-US" sz="3200" b="1" dirty="0" smtClean="0"/>
              <a:t>prediction of the attenuator in the time domain</a:t>
            </a:r>
            <a:endParaRPr lang="en-US" sz="32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84484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2625"/>
            <a:ext cx="5756896" cy="58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53" y="1628800"/>
            <a:ext cx="6092090" cy="56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2177734" y="2060848"/>
            <a:ext cx="153017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063752" y="2840297"/>
            <a:ext cx="2912144" cy="1603340"/>
            <a:chOff x="4433592" y="4509120"/>
            <a:chExt cx="2912144" cy="1603340"/>
          </a:xfrm>
        </p:grpSpPr>
        <p:sp>
          <p:nvSpPr>
            <p:cNvPr id="7" name="TextBox 6"/>
            <p:cNvSpPr txBox="1"/>
            <p:nvPr/>
          </p:nvSpPr>
          <p:spPr>
            <a:xfrm>
              <a:off x="4433592" y="5589240"/>
              <a:ext cx="2912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Attenuation Factor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804520" y="4509120"/>
              <a:ext cx="720080" cy="1080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57481" y="557033"/>
            <a:ext cx="7967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Why does the leading-order attenuator is</a:t>
            </a:r>
          </a:p>
          <a:p>
            <a:r>
              <a:rPr lang="en-US" sz="3200" b="1" dirty="0" smtClean="0"/>
              <a:t>actually an attenuator of internal multiples?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124" y="2348880"/>
                <a:ext cx="871296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𝑎𝑡𝑡𝑒𝑛𝑢𝑎𝑡𝑜𝑟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𝑝𝑟𝑖𝑚𝑎𝑟𝑖𝑒𝑠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𝐼𝑀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4" y="2348880"/>
                <a:ext cx="8712967" cy="491417"/>
              </a:xfrm>
              <a:prstGeom prst="rect">
                <a:avLst/>
              </a:prstGeom>
              <a:blipFill rotWithShape="1">
                <a:blip r:embed="rId2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112568"/>
          </a:xfrm>
        </p:spPr>
        <p:txBody>
          <a:bodyPr>
            <a:normAutofit fontScale="2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742950" indent="-742950">
              <a:buFont typeface="+mj-lt"/>
              <a:buAutoNum type="arabicPeriod"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 and when do we need to eliminate internal multiples?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 The Leading Order Attenuator: A three-interface     </a:t>
            </a:r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example. 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 smtClean="0"/>
              <a:t>4.     The Internal </a:t>
            </a:r>
            <a:r>
              <a:rPr lang="en-US" sz="12000" b="1" dirty="0"/>
              <a:t>Multiple Elimination Subseries.</a:t>
            </a:r>
          </a:p>
          <a:p>
            <a:pPr marL="0" indent="0">
              <a:buNone/>
            </a:pPr>
            <a:r>
              <a:rPr lang="en-US" sz="12000" b="1" dirty="0" smtClean="0"/>
              <a:t>          </a:t>
            </a:r>
            <a:endParaRPr lang="en-US" sz="12000" dirty="0" smtClean="0"/>
          </a:p>
          <a:p>
            <a:pPr marL="0" indent="0" algn="just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Comments and conclusions.</a:t>
            </a:r>
            <a:endParaRPr lang="en-US" sz="1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0" b="1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" y="3573016"/>
            <a:ext cx="9026292" cy="89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87648" y="188640"/>
            <a:ext cx="6172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physics behind the elimination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3066" y="828230"/>
                <a:ext cx="7256089" cy="188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After the action of the leading-order attenuator, </a:t>
                </a:r>
              </a:p>
              <a:p>
                <a:r>
                  <a:rPr lang="en-US" sz="2800" dirty="0" smtClean="0"/>
                  <a:t>the amplitude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𝐼𝑀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</m:sSub>
                  </m:oMath>
                </a14:m>
                <a:r>
                  <a:rPr lang="en-US" sz="2800" dirty="0" smtClean="0"/>
                  <a:t> is</a:t>
                </a:r>
              </a:p>
              <a:p>
                <a:r>
                  <a:rPr lang="en-US" sz="2800" dirty="0" smtClean="0"/>
                  <a:t>                                           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[1−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]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𝐼𝑀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66" y="828230"/>
                <a:ext cx="7256089" cy="1885260"/>
              </a:xfrm>
              <a:prstGeom prst="rect">
                <a:avLst/>
              </a:prstGeom>
              <a:blipFill rotWithShape="1">
                <a:blip r:embed="rId3"/>
                <a:stretch>
                  <a:fillRect l="-1765" t="-2913" r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rved Up Arrow 9"/>
          <p:cNvSpPr/>
          <p:nvPr/>
        </p:nvSpPr>
        <p:spPr>
          <a:xfrm>
            <a:off x="2123728" y="4581128"/>
            <a:ext cx="1800200" cy="246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082" y="3026148"/>
            <a:ext cx="883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it possible to take this attenuation to  a total elimination?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39762" y="2659748"/>
            <a:ext cx="1052318" cy="1812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3066" y="5301208"/>
                <a:ext cx="7041030" cy="959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Attenuation factor, following the leading-order </a:t>
                </a:r>
              </a:p>
              <a:p>
                <a:r>
                  <a:rPr lang="en-US" sz="2800" dirty="0" smtClean="0"/>
                  <a:t>attenuation: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66" y="5301208"/>
                <a:ext cx="7041030" cy="959109"/>
              </a:xfrm>
              <a:prstGeom prst="rect">
                <a:avLst/>
              </a:prstGeom>
              <a:blipFill rotWithShape="1">
                <a:blip r:embed="rId4"/>
                <a:stretch>
                  <a:fillRect l="-1818" t="-5732" r="-779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47209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7164" y="1398548"/>
                <a:ext cx="20385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64" y="1398548"/>
                <a:ext cx="203857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" y="5370981"/>
            <a:ext cx="4407437" cy="8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28016" y="1340768"/>
                <a:ext cx="20468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016" y="1340768"/>
                <a:ext cx="204684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684333" y="1771908"/>
            <a:ext cx="2592287" cy="3316609"/>
            <a:chOff x="684333" y="1482860"/>
            <a:chExt cx="2592287" cy="3316609"/>
          </a:xfrm>
        </p:grpSpPr>
        <p:grpSp>
          <p:nvGrpSpPr>
            <p:cNvPr id="44" name="Group 43"/>
            <p:cNvGrpSpPr/>
            <p:nvPr/>
          </p:nvGrpSpPr>
          <p:grpSpPr>
            <a:xfrm>
              <a:off x="684333" y="1482860"/>
              <a:ext cx="2592287" cy="3316609"/>
              <a:chOff x="1039177" y="2761538"/>
              <a:chExt cx="2592287" cy="331660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039177" y="2761538"/>
                <a:ext cx="2592287" cy="3316609"/>
                <a:chOff x="1039177" y="2761538"/>
                <a:chExt cx="2592287" cy="3316609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1039177" y="2761538"/>
                  <a:ext cx="2592287" cy="3316609"/>
                  <a:chOff x="899592" y="2861320"/>
                  <a:chExt cx="2592287" cy="3316609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899592" y="2861320"/>
                    <a:ext cx="2592287" cy="2376263"/>
                    <a:chOff x="6300192" y="908720"/>
                    <a:chExt cx="1507446" cy="1330574"/>
                  </a:xfrm>
                </p:grpSpPr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6588224" y="2239294"/>
                      <a:ext cx="504056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6876255" y="1650370"/>
                      <a:ext cx="432049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flipH="1">
                      <a:off x="7130895" y="2054628"/>
                      <a:ext cx="354818" cy="0"/>
                    </a:xfrm>
                    <a:prstGeom prst="line">
                      <a:avLst/>
                    </a:prstGeom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6300192" y="908720"/>
                      <a:ext cx="540060" cy="133057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flipH="1">
                      <a:off x="6840253" y="1650370"/>
                      <a:ext cx="252026" cy="58892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7092280" y="1650370"/>
                      <a:ext cx="216024" cy="40425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flipH="1">
                      <a:off x="7308304" y="908720"/>
                      <a:ext cx="499334" cy="114590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Rectangle 50"/>
                      <p:cNvSpPr/>
                      <p:nvPr/>
                    </p:nvSpPr>
                    <p:spPr>
                      <a:xfrm>
                        <a:off x="1699161" y="5654709"/>
                        <a:ext cx="1093569" cy="52322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51" name="Rectangle 5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99161" y="5654709"/>
                        <a:ext cx="1093569" cy="523220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9" name="Oval 48"/>
                <p:cNvSpPr/>
                <p:nvPr/>
              </p:nvSpPr>
              <p:spPr>
                <a:xfrm>
                  <a:off x="2312758" y="4014038"/>
                  <a:ext cx="145546" cy="14401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/>
              <p:cNvSpPr/>
              <p:nvPr/>
            </p:nvSpPr>
            <p:spPr>
              <a:xfrm>
                <a:off x="1907704" y="5085184"/>
                <a:ext cx="14554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698262" y="4725144"/>
                <a:ext cx="14554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23728" y="3480828"/>
                  <a:ext cx="6566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3480828"/>
                  <a:ext cx="65665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763688" y="2275856"/>
                  <a:ext cx="6483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275856"/>
                  <a:ext cx="648383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148691" y="3830415"/>
                  <a:ext cx="5865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691" y="3830415"/>
                  <a:ext cx="58650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5744537" y="1700808"/>
            <a:ext cx="2676252" cy="3423488"/>
            <a:chOff x="5744537" y="1534739"/>
            <a:chExt cx="2676252" cy="3442345"/>
          </a:xfrm>
        </p:grpSpPr>
        <p:grpSp>
          <p:nvGrpSpPr>
            <p:cNvPr id="59" name="Group 58"/>
            <p:cNvGrpSpPr/>
            <p:nvPr/>
          </p:nvGrpSpPr>
          <p:grpSpPr>
            <a:xfrm>
              <a:off x="5744537" y="1534739"/>
              <a:ext cx="2676252" cy="3442345"/>
              <a:chOff x="5712783" y="2702017"/>
              <a:chExt cx="2676252" cy="3442345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5712783" y="2702017"/>
                <a:ext cx="2676252" cy="3442345"/>
                <a:chOff x="5410200" y="2811184"/>
                <a:chExt cx="2676252" cy="3442345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5410200" y="2811184"/>
                  <a:ext cx="2676252" cy="2376265"/>
                  <a:chOff x="6283664" y="908719"/>
                  <a:chExt cx="1556273" cy="1330575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6588224" y="2239294"/>
                    <a:ext cx="504056" cy="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6885769" y="1625165"/>
                    <a:ext cx="432049" cy="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7130895" y="2054628"/>
                    <a:ext cx="354818" cy="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6283664" y="908719"/>
                    <a:ext cx="540060" cy="133057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6840253" y="1650370"/>
                    <a:ext cx="186847" cy="58892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7219600" y="1669764"/>
                    <a:ext cx="121003" cy="38486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7340603" y="908719"/>
                    <a:ext cx="499334" cy="114590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Oval 63"/>
                <p:cNvSpPr/>
                <p:nvPr/>
              </p:nvSpPr>
              <p:spPr>
                <a:xfrm>
                  <a:off x="6939918" y="4035419"/>
                  <a:ext cx="145546" cy="14401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6800740" y="4031571"/>
                  <a:ext cx="145546" cy="14401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6638280" y="4033775"/>
                  <a:ext cx="145546" cy="14401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6022814" y="5787568"/>
                      <a:ext cx="1311193" cy="46596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67" name="Rectangle 6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22814" y="5787568"/>
                      <a:ext cx="1311193" cy="465961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r="-930" b="-184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1" name="Oval 60"/>
              <p:cNvSpPr/>
              <p:nvPr/>
            </p:nvSpPr>
            <p:spPr>
              <a:xfrm>
                <a:off x="6588224" y="5013176"/>
                <a:ext cx="14554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450790" y="4653136"/>
                <a:ext cx="14554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6433765" y="3950116"/>
                  <a:ext cx="5865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3765" y="3950116"/>
                  <a:ext cx="586507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7308304" y="3560459"/>
                  <a:ext cx="5865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3560459"/>
                  <a:ext cx="586507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761879" y="2293932"/>
                  <a:ext cx="9784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1879" y="2293932"/>
                  <a:ext cx="978473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06" y="5398623"/>
            <a:ext cx="4482056" cy="82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3853" y="254231"/>
                <a:ext cx="7922425" cy="1109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Localization within the ISS of the attenuation </a:t>
                </a:r>
              </a:p>
              <a:p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</a:rPr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𝟎𝟏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sSubSup>
                      <m:sSub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3" y="254231"/>
                <a:ext cx="7922425" cy="1109022"/>
              </a:xfrm>
              <a:prstGeom prst="rect">
                <a:avLst/>
              </a:prstGeom>
              <a:blipFill rotWithShape="1">
                <a:blip r:embed="rId14"/>
                <a:stretch>
                  <a:fillRect l="-1923" t="-7143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3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35896" y="1403484"/>
                <a:ext cx="20385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403484"/>
                <a:ext cx="203857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2" y="1949103"/>
            <a:ext cx="7127506" cy="11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79400" y="3172326"/>
                <a:ext cx="1400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400" y="3172326"/>
                <a:ext cx="14005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33" y="4171949"/>
            <a:ext cx="4983387" cy="19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91150" y="4307649"/>
            <a:ext cx="1087833" cy="1857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999062" y="3059668"/>
            <a:ext cx="1797074" cy="594648"/>
            <a:chOff x="3635896" y="3059668"/>
            <a:chExt cx="1797074" cy="594648"/>
          </a:xfrm>
        </p:grpSpPr>
        <p:grpSp>
          <p:nvGrpSpPr>
            <p:cNvPr id="8" name="Group 7"/>
            <p:cNvGrpSpPr/>
            <p:nvPr/>
          </p:nvGrpSpPr>
          <p:grpSpPr>
            <a:xfrm>
              <a:off x="3635896" y="3284984"/>
              <a:ext cx="1224136" cy="144016"/>
              <a:chOff x="3635896" y="3284984"/>
              <a:chExt cx="1224136" cy="144016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3635896" y="3356992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4138422" y="3284984"/>
                <a:ext cx="14554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95936" y="3284984"/>
                <a:ext cx="14554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82438" y="3284984"/>
                <a:ext cx="145546" cy="1440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3635896" y="3140968"/>
              <a:ext cx="12241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35896" y="3573016"/>
              <a:ext cx="12241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>
              <a:off x="5013324" y="3356992"/>
              <a:ext cx="134740" cy="21602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080694" y="3284984"/>
                  <a:ext cx="3522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694" y="3284984"/>
                  <a:ext cx="35227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76056" y="3059668"/>
                  <a:ext cx="3522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3059668"/>
                  <a:ext cx="3522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ight Brace 19"/>
            <p:cNvSpPr/>
            <p:nvPr/>
          </p:nvSpPr>
          <p:spPr>
            <a:xfrm>
              <a:off x="5013324" y="3140968"/>
              <a:ext cx="134740" cy="21602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1720" y="476672"/>
            <a:ext cx="5130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Extraction of the interactions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80528" y="4750297"/>
                <a:ext cx="9524723" cy="1242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ℱ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p/>
                              </m:sSup>
                            </m:sub>
                            <m: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p/>
                              </m:sSup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24"/>
                                    </m:r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𝜖</m:t>
                                      </m:r>
                                    </m:e>
                                    <m:sup/>
                                  </m:sSup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𝜖</m:t>
                                      </m:r>
                                    </m:e>
                                    <m:sup/>
                                  </m:sSup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𝑖𝑘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750297"/>
                <a:ext cx="9524723" cy="12420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55" y="1484784"/>
            <a:ext cx="667132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9992" y="3645024"/>
                <a:ext cx="20702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5024"/>
                <a:ext cx="207024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0152" y="2492896"/>
                <a:ext cx="1423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492896"/>
                <a:ext cx="14237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7904" y="2492896"/>
                <a:ext cx="11957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z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492896"/>
                <a:ext cx="11957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rot="-5400000">
            <a:off x="6530516" y="1232756"/>
            <a:ext cx="216024" cy="2304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-5400000">
            <a:off x="4201108" y="1279612"/>
            <a:ext cx="216024" cy="22105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92719" y="3003540"/>
            <a:ext cx="455711" cy="613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012160" y="2924944"/>
            <a:ext cx="504056" cy="636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1061" y="467961"/>
            <a:ext cx="638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term containing the interactions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02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7017" y="2924944"/>
                <a:ext cx="8763000" cy="347761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𝑑𝑧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𝑖𝑘𝑧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nary>
                              <m:nary>
                                <m:naryPr>
                                  <m:limLoc m:val="undOvr"/>
                                  <m:ctrlP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sup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𝑖𝑘</m:t>
                                      </m:r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</m:e>
                              </m:nary>
                            </m:e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ℱ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∞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+∞</m:t>
                                      </m:r>
                                    </m:sup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2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nary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  <m:nary>
                                    <m:naryPr>
                                      <m:limLoc m:val="undOvr"/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24"/>
                                        </m:r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𝜖</m:t>
                                          </m:r>
                                        </m:e>
                                        <m:sup/>
                                      </m:sSup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𝜖</m:t>
                                          </m:r>
                                        </m:e>
                                        <m:sup/>
                                      </m:sSup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𝑑𝑧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𝜖</m:t>
                                              </m:r>
                                            </m:e>
                                            <m:sup/>
                                          </m:sSup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𝜖</m:t>
                                              </m:r>
                                            </m:e>
                                            <m:sup/>
                                          </m:sSup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𝑑𝑧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𝑖𝑘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en-US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limLoc m:val="undOvr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+∞</m:t>
                          </m:r>
                        </m:sup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𝑑𝑧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𝑖𝑘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</m:sup>
                              </m:sSup>
                            </m:sup>
                          </m:sSup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17" y="2924944"/>
                <a:ext cx="8763000" cy="34776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6" y="548680"/>
            <a:ext cx="7641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second term in the eliminator subseries</a:t>
            </a:r>
            <a:endParaRPr lang="en-US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400600" cy="94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5976" y="1484784"/>
            <a:ext cx="86409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688485" y="4336480"/>
            <a:ext cx="35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88485" y="3552203"/>
            <a:ext cx="35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5048" y="2692834"/>
            <a:ext cx="35939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477521"/>
                <a:ext cx="18306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800m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77521"/>
                <a:ext cx="1830629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r="-500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995" y="3284984"/>
                <a:ext cx="2103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=1500</m:t>
                    </m:r>
                  </m:oMath>
                </a14:m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5" y="3284984"/>
                <a:ext cx="210378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49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4077072"/>
                <a:ext cx="2103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=4263</m:t>
                    </m:r>
                  </m:oMath>
                </a14:m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77072"/>
                <a:ext cx="210378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463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5776" y="2132856"/>
                <a:ext cx="18431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/>
                  <a:t>=1500m/s</a:t>
                </a:r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132856"/>
                <a:ext cx="1843133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9877" r="-4620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55776" y="2998205"/>
                <a:ext cx="183543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=2280m/s</a:t>
                </a:r>
                <a:endParaRPr lang="en-US" sz="2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998205"/>
                <a:ext cx="1835439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9877" r="-4983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55776" y="3782482"/>
                <a:ext cx="184313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=9000m/s</a:t>
                </a:r>
                <a:endParaRPr lang="en-US" sz="2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82482"/>
                <a:ext cx="1843133" cy="492443"/>
              </a:xfrm>
              <a:prstGeom prst="rect">
                <a:avLst/>
              </a:prstGeom>
              <a:blipFill rotWithShape="1">
                <a:blip r:embed="rId7"/>
                <a:stretch>
                  <a:fillRect t="-9877" r="-4620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55776" y="4507056"/>
                <a:ext cx="184313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/>
                  <a:t>=9900m/s</a:t>
                </a:r>
                <a:endParaRPr lang="en-US" sz="2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507056"/>
                <a:ext cx="1843133" cy="492443"/>
              </a:xfrm>
              <a:prstGeom prst="rect">
                <a:avLst/>
              </a:prstGeom>
              <a:blipFill rotWithShape="1">
                <a:blip r:embed="rId8"/>
                <a:stretch>
                  <a:fillRect t="-9877" r="-4620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397785" y="2420888"/>
            <a:ext cx="224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 bottom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522283" y="3284984"/>
            <a:ext cx="130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Top salt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22283" y="4077072"/>
            <a:ext cx="108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82236" y="2132856"/>
                <a:ext cx="1737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/>
                  <a:t>=1 </a:t>
                </a:r>
                <a:r>
                  <a:rPr lang="en-US" sz="2600" dirty="0"/>
                  <a:t>g/cm</a:t>
                </a:r>
                <a:r>
                  <a:rPr lang="en-US" sz="2600" baseline="30000" dirty="0"/>
                  <a:t>3</a:t>
                </a:r>
                <a:endParaRPr lang="en-US" sz="2600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36" y="2132856"/>
                <a:ext cx="1737463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6349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82236" y="2998205"/>
                <a:ext cx="20583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=1.1  </a:t>
                </a:r>
                <a:r>
                  <a:rPr lang="en-US" sz="2600" dirty="0"/>
                  <a:t>g/cm</a:t>
                </a:r>
                <a:r>
                  <a:rPr lang="en-US" sz="2600" baseline="30000" dirty="0"/>
                  <a:t>3</a:t>
                </a:r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36" y="2998205"/>
                <a:ext cx="2058384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6349" r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82236" y="3736869"/>
                <a:ext cx="19907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=1.7 </a:t>
                </a:r>
                <a:r>
                  <a:rPr lang="en-US" sz="2600" dirty="0"/>
                  <a:t>g/cm</a:t>
                </a:r>
                <a:r>
                  <a:rPr lang="en-US" sz="2600" baseline="30000" dirty="0"/>
                  <a:t>3</a:t>
                </a:r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36" y="3736869"/>
                <a:ext cx="1990738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6349" r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82236" y="4507997"/>
                <a:ext cx="23273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00" dirty="0" smtClean="0"/>
                  <a:t>=1.578 </a:t>
                </a:r>
                <a:r>
                  <a:rPr lang="en-US" sz="2600" dirty="0"/>
                  <a:t>g/cm</a:t>
                </a:r>
                <a:r>
                  <a:rPr lang="en-US" sz="2600" baseline="30000" dirty="0"/>
                  <a:t>3</a:t>
                </a:r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36" y="4507997"/>
                <a:ext cx="2327368" cy="769441"/>
              </a:xfrm>
              <a:prstGeom prst="rect">
                <a:avLst/>
              </a:prstGeom>
              <a:blipFill rotWithShape="1">
                <a:blip r:embed="rId12"/>
                <a:stretch>
                  <a:fillRect t="-6349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583241" y="629631"/>
            <a:ext cx="599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particular three-interface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51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5536" y="692696"/>
            <a:ext cx="8280920" cy="5212868"/>
            <a:chOff x="0" y="477455"/>
            <a:chExt cx="8686801" cy="584714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5"/>
              <a:ext cx="8686801" cy="569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600200" y="477455"/>
              <a:ext cx="6382700" cy="5007715"/>
              <a:chOff x="1600200" y="477455"/>
              <a:chExt cx="6382700" cy="500771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888435" y="477455"/>
                <a:ext cx="5187516" cy="1208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Data  (including only primaries)</a:t>
                </a:r>
                <a:r>
                  <a:rPr lang="en-US" sz="3200" b="1" dirty="0" smtClean="0"/>
                  <a:t> </a:t>
                </a:r>
                <a:endParaRPr lang="en-US" sz="3200" b="1" dirty="0"/>
              </a:p>
              <a:p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86242" y="1981200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324842" y="2891135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00200" y="3352800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4926126" y="3142851"/>
                <a:ext cx="155087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Zoom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3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4341" y="3478282"/>
                <a:ext cx="4638559" cy="2006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494411" y="76743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Primaries of the model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6288" y="5950441"/>
                <a:ext cx="62560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200" baseline="-25000" dirty="0">
                    <a:solidFill>
                      <a:srgbClr val="FF0000"/>
                    </a:solidFill>
                  </a:rPr>
                  <a:t>i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: Primary with reflection at reflector with 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88" y="5950441"/>
                <a:ext cx="6256072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168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1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112568"/>
          </a:xfrm>
        </p:spPr>
        <p:txBody>
          <a:bodyPr>
            <a:normAutofit fontScale="2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2000" b="1" dirty="0" smtClean="0"/>
              <a:t>Introduction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742950" indent="-742950">
              <a:buFont typeface="+mj-lt"/>
              <a:buAutoNum type="arabicPeriod"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 and when do we need to eliminate internal multiples?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 The Leading Order Attenuator: A three-interface     </a:t>
            </a:r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example. 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     The Internal Multiple Elimination Subseries.</a:t>
            </a:r>
          </a:p>
          <a:p>
            <a:pPr marL="0" indent="0">
              <a:buNone/>
            </a:pPr>
            <a:r>
              <a:rPr lang="en-US" sz="12000" b="1" dirty="0"/>
              <a:t> </a:t>
            </a:r>
            <a:r>
              <a:rPr lang="en-US" sz="12000" b="1" dirty="0" smtClean="0"/>
              <a:t>         </a:t>
            </a:r>
            <a:endParaRPr lang="en-US" sz="12000" dirty="0" smtClean="0"/>
          </a:p>
          <a:p>
            <a:pPr marL="0" indent="0" algn="just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Comments and conclusions.</a:t>
            </a:r>
            <a:endParaRPr lang="en-US" sz="1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0" b="1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4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2656"/>
            <a:ext cx="740880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1412776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132856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2564904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+ IM</a:t>
            </a:r>
            <a:r>
              <a:rPr lang="en-US" sz="2400" baseline="-25000" dirty="0" smtClean="0">
                <a:solidFill>
                  <a:srgbClr val="FF0000"/>
                </a:solidFill>
              </a:rPr>
              <a:t>212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188640"/>
            <a:ext cx="106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DATA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847655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81277" y="5157192"/>
                <a:ext cx="633500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200" dirty="0" smtClean="0">
                    <a:solidFill>
                      <a:srgbClr val="FF0000"/>
                    </a:solidFill>
                  </a:rPr>
                  <a:t>IM</a:t>
                </a:r>
                <a:r>
                  <a:rPr lang="en-US" sz="2200" baseline="-25000" dirty="0" smtClean="0">
                    <a:solidFill>
                      <a:srgbClr val="FF0000"/>
                    </a:solidFill>
                  </a:rPr>
                  <a:t>212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: Internal multiple of first order, with downward </a:t>
                </a:r>
              </a:p>
              <a:p>
                <a:pPr algn="just"/>
                <a:r>
                  <a:rPr lang="en-US" sz="2200" dirty="0" smtClean="0">
                    <a:solidFill>
                      <a:srgbClr val="FF0000"/>
                    </a:solidFill>
                  </a:rPr>
                  <a:t>reflection at the reflector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with 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and</m:t>
                    </m:r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both</m:t>
                    </m:r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0" dirty="0" smtClean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n-US" sz="2200" dirty="0" smtClean="0">
                    <a:solidFill>
                      <a:srgbClr val="FF0000"/>
                    </a:solidFill>
                  </a:rPr>
                  <a:t>upward reflections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at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the reflector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with 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.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277" y="5157192"/>
                <a:ext cx="6335004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1251" t="-3297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5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14" y="1052736"/>
            <a:ext cx="722338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2391271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0746" y="2895327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9228" y="1045185"/>
            <a:ext cx="3746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Data (after attenuation)</a:t>
            </a:r>
            <a:endParaRPr lang="en-US" sz="2800" b="1" dirty="0"/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54" y="3858700"/>
            <a:ext cx="4109446" cy="19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2344198" y="3687961"/>
            <a:ext cx="139570" cy="605135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18924" y="3676962"/>
            <a:ext cx="332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Zoom of the interfering event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1354" y="3759423"/>
            <a:ext cx="90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Zoom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16632"/>
            <a:ext cx="6566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Effect of the leading-order attenuator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36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504" y="1196752"/>
            <a:ext cx="9170844" cy="5284876"/>
            <a:chOff x="-302148" y="396686"/>
            <a:chExt cx="9620344" cy="592791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4425"/>
              <a:ext cx="8686801" cy="569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-302148" y="396686"/>
              <a:ext cx="9620344" cy="3417779"/>
              <a:chOff x="-302148" y="396686"/>
              <a:chExt cx="9620344" cy="341777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-302148" y="396686"/>
                <a:ext cx="9620344" cy="1208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Data  (after the first two terms of the elimination subseries)</a:t>
                </a:r>
                <a:r>
                  <a:rPr lang="en-US" sz="3200" b="1" dirty="0" smtClean="0"/>
                  <a:t> </a:t>
                </a:r>
                <a:endParaRPr lang="en-US" sz="3200" b="1" dirty="0"/>
              </a:p>
              <a:p>
                <a:r>
                  <a:rPr lang="en-US" sz="3200" b="1" dirty="0" smtClean="0"/>
                  <a:t> </a:t>
                </a:r>
                <a:endParaRPr lang="en-US" sz="32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86242" y="1981200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1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324842" y="2891135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00200" y="3352800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83568" y="44624"/>
            <a:ext cx="7689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Data after attenuation and the second term </a:t>
            </a:r>
          </a:p>
          <a:p>
            <a:r>
              <a:rPr lang="en-US" sz="3200" b="1" dirty="0" smtClean="0"/>
              <a:t>                 in the elimination subseries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03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043608" y="1844824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43608" y="2348880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43608" y="2996952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79912" y="2996952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35896" y="908720"/>
            <a:ext cx="2613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Leading-order </a:t>
            </a:r>
          </a:p>
          <a:p>
            <a:r>
              <a:rPr lang="en-US" sz="3200" dirty="0" smtClean="0"/>
              <a:t>attenuator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331640" y="908720"/>
            <a:ext cx="96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043608" y="2996952"/>
            <a:ext cx="18002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43608" y="3573016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43608" y="4221088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07904" y="4221088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40152" y="2708920"/>
            <a:ext cx="2785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Adaptive subtraction</a:t>
            </a:r>
            <a:endParaRPr lang="en-US" sz="2400" dirty="0"/>
          </a:p>
        </p:txBody>
      </p:sp>
      <p:sp>
        <p:nvSpPr>
          <p:cNvPr id="44" name="&quot;No&quot; Symbol 43"/>
          <p:cNvSpPr/>
          <p:nvPr/>
        </p:nvSpPr>
        <p:spPr>
          <a:xfrm>
            <a:off x="6372200" y="2420888"/>
            <a:ext cx="1728192" cy="100811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31640" y="3501008"/>
                <a:ext cx="7632848" cy="286193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𝑑𝑧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𝑖𝑘𝑧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nary>
                              <m:nary>
                                <m:naryPr>
                                  <m:limLoc m:val="undOvr"/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𝑖𝑘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</m:e>
                              </m:nary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ℱ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∞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+∞</m:t>
                                      </m:r>
                                    </m:sup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nary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e>
                                  </m:d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brk m:alnAt="24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𝜖</m:t>
                                          </m:r>
                                        </m:e>
                                        <m:sup/>
                                      </m:sSup>
                                    </m:sub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𝜖</m:t>
                                          </m:r>
                                        </m:e>
                                        <m:sup/>
                                      </m:sSup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𝑑𝑧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  <m:nary>
                                        <m:naryPr>
                                          <m:limLoc m:val="undOvr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24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𝜖</m:t>
                                              </m:r>
                                            </m:e>
                                            <m:sup/>
                                          </m:sSup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𝜖</m:t>
                                              </m:r>
                                            </m:e>
                                            <m:sup/>
                                          </m:sSup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𝑑𝑧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𝑖𝑘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𝑑𝑧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′′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𝑖𝑘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</m:sup>
                              </m:sSup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01008"/>
                <a:ext cx="7632848" cy="2861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136" y="3501008"/>
            <a:ext cx="3343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. Term of the elimination</a:t>
            </a:r>
          </a:p>
          <a:p>
            <a:r>
              <a:rPr lang="en-US" sz="2200" dirty="0" smtClean="0"/>
              <a:t>subseries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908139"/>
            <a:ext cx="3072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Leading-order attenuator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3728" y="1586259"/>
                <a:ext cx="5809604" cy="927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𝑑𝑧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𝑖𝑘𝑧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𝑖𝑘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𝑑𝑧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′′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586259"/>
                <a:ext cx="5809604" cy="927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2467" y="188640"/>
            <a:ext cx="8013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Some words regarding the computational cost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12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340768"/>
                <a:ext cx="8531695" cy="581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sz="28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Calculate the leading-order attenuator.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28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 smtClean="0"/>
                  <a:t>Add the prediction  of the leading-order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attenuator to the data.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4. Calculate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(and save the result in memory).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5. Calculate the second term in the elimination subseries.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6. Add the result to the result of step 3.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531695" cy="5816977"/>
              </a:xfrm>
              <a:prstGeom prst="rect">
                <a:avLst/>
              </a:prstGeom>
              <a:blipFill rotWithShape="1">
                <a:blip r:embed="rId2"/>
                <a:stretch>
                  <a:fillRect l="-1501" t="-1048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10132" y="188640"/>
            <a:ext cx="6574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steps for the implementation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of the algorithm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10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79712" y="116632"/>
            <a:ext cx="535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Key points in this presentation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A subseries of the ISS is identified, whose specific task is to eliminate internal multiples of first-order, with downward reflection at the shallowest reflector.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800" dirty="0" smtClean="0"/>
          </a:p>
          <a:p>
            <a:pPr algn="just"/>
            <a:r>
              <a:rPr lang="en-US" sz="2800" dirty="0" smtClean="0"/>
              <a:t>2.   This method is capable of surgical removal of the</a:t>
            </a:r>
          </a:p>
          <a:p>
            <a:pPr algn="just"/>
            <a:r>
              <a:rPr lang="en-US" sz="2800" dirty="0"/>
              <a:t> </a:t>
            </a:r>
            <a:r>
              <a:rPr lang="en-US" sz="2800" dirty="0" smtClean="0"/>
              <a:t>     corresponding internal multiples.  </a:t>
            </a:r>
          </a:p>
          <a:p>
            <a:pPr marL="457200" indent="-457200" algn="just">
              <a:buAutoNum type="arabicPeriod" startAt="3"/>
            </a:pPr>
            <a:endParaRPr lang="en-US" sz="2800" dirty="0"/>
          </a:p>
          <a:p>
            <a:pPr marL="457200" indent="-457200" algn="just">
              <a:buAutoNum type="arabicPeriod" startAt="3"/>
            </a:pPr>
            <a:r>
              <a:rPr lang="en-US" sz="2800" dirty="0" smtClean="0"/>
              <a:t>The algorithm presented here could provide added value in complex geological configurations, where the attenuation of the internal multiple is not enough, and current methods such as the energy-minimization adaptive subtraction fail.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27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112568"/>
          </a:xfrm>
        </p:spPr>
        <p:txBody>
          <a:bodyPr>
            <a:normAutofit fontScale="2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742950" indent="-742950">
              <a:buFont typeface="+mj-lt"/>
              <a:buAutoNum type="arabicPeriod"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 and when do we need to eliminate internal multiples?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 The Leading Order Attenuator: A three-interface     </a:t>
            </a:r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example. 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    The Internal </a:t>
            </a: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Elimination Subseries.</a:t>
            </a:r>
          </a:p>
          <a:p>
            <a:pPr marL="0" indent="0">
              <a:buNone/>
            </a:pPr>
            <a:r>
              <a:rPr lang="en-US" sz="12000" b="1" dirty="0" smtClean="0"/>
              <a:t>          </a:t>
            </a:r>
            <a:endParaRPr lang="en-US" sz="12000" dirty="0" smtClean="0"/>
          </a:p>
          <a:p>
            <a:pPr marL="0" indent="0" algn="just">
              <a:buNone/>
            </a:pPr>
            <a:r>
              <a:rPr lang="en-US" sz="12000" b="1" dirty="0"/>
              <a:t>5</a:t>
            </a:r>
            <a:r>
              <a:rPr lang="en-US" sz="12000" b="1" dirty="0" smtClean="0"/>
              <a:t>.    Comments and conclusions.</a:t>
            </a:r>
            <a:endParaRPr lang="en-US" sz="12000" b="1" dirty="0"/>
          </a:p>
          <a:p>
            <a:endParaRPr lang="en-US" sz="3000" b="1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49488"/>
            <a:ext cx="7924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en-U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We have proposed an algorithm whose objective is to eliminate first-order internal multiples, with downward reflection at the shallowest  interface.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8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We have also presented, using an analytic model, how this  method is capable of surgical removal of  internal multiples. 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The analysis in this work can also be applied to  remove, rather than to attenuate, the spurious event identified by Y. </a:t>
            </a:r>
            <a:r>
              <a:rPr lang="en-US" sz="2800" dirty="0" err="1" smtClean="0"/>
              <a:t>Luo</a:t>
            </a:r>
            <a:r>
              <a:rPr lang="en-US" sz="2800" dirty="0" smtClean="0"/>
              <a:t> and studied by Chao Ma and Hong Liang.</a:t>
            </a:r>
          </a:p>
          <a:p>
            <a:pPr algn="just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540568" y="6453336"/>
            <a:ext cx="4278168" cy="365125"/>
          </a:xfrm>
        </p:spPr>
        <p:txBody>
          <a:bodyPr/>
          <a:lstStyle/>
          <a:p>
            <a:r>
              <a:rPr lang="en-US" altLang="zh-CN" sz="1600" dirty="0" smtClean="0"/>
              <a:t>Comments and conclusions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93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1405" y="908720"/>
            <a:ext cx="80354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Future work...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  derive the multidimensional version of the </a:t>
            </a:r>
          </a:p>
          <a:p>
            <a:r>
              <a:rPr lang="en-US" sz="2800" dirty="0" smtClean="0"/>
              <a:t>      algorithm presented in this work.</a:t>
            </a:r>
          </a:p>
          <a:p>
            <a:endParaRPr lang="en-US" sz="2800" dirty="0"/>
          </a:p>
          <a:p>
            <a:pPr marL="514350" indent="-514350">
              <a:buAutoNum type="arabicPeriod" startAt="2"/>
            </a:pPr>
            <a:r>
              <a:rPr lang="en-US" sz="2800" dirty="0" smtClean="0"/>
              <a:t>To test the algorithm with synthetic and field data.</a:t>
            </a:r>
          </a:p>
          <a:p>
            <a:pPr marL="514350" indent="-514350">
              <a:buAutoNum type="arabicPeriod" startAt="2"/>
            </a:pPr>
            <a:endParaRPr lang="en-US" sz="2800" dirty="0"/>
          </a:p>
          <a:p>
            <a:pPr marL="514350" indent="-514350">
              <a:buAutoNum type="arabicPeriod" startAt="2"/>
            </a:pPr>
            <a:r>
              <a:rPr lang="en-US" sz="2800" dirty="0" smtClean="0"/>
              <a:t>To deliver a code in six months.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12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755576" y="1772816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Using the </a:t>
            </a:r>
            <a:r>
              <a:rPr lang="en-US" sz="2800" dirty="0"/>
              <a:t>ISS and the concept of specific-task subseries, a </a:t>
            </a:r>
            <a:r>
              <a:rPr lang="en-US" sz="2800" dirty="0" smtClean="0"/>
              <a:t>multidimensional and direct </a:t>
            </a:r>
            <a:r>
              <a:rPr lang="en-US" sz="2800" dirty="0"/>
              <a:t>algorithm was </a:t>
            </a:r>
            <a:r>
              <a:rPr lang="en-US" sz="2800" dirty="0" smtClean="0"/>
              <a:t>derived in </a:t>
            </a:r>
            <a:r>
              <a:rPr lang="en-US" sz="2800" dirty="0" err="1"/>
              <a:t>Araujo</a:t>
            </a:r>
            <a:r>
              <a:rPr lang="en-US" sz="2800" dirty="0"/>
              <a:t> (1994), </a:t>
            </a:r>
            <a:r>
              <a:rPr lang="en-US" sz="2800" dirty="0" err="1"/>
              <a:t>Araujo</a:t>
            </a:r>
            <a:r>
              <a:rPr lang="en-US" sz="2800" dirty="0"/>
              <a:t> et al. (1994) and </a:t>
            </a:r>
            <a:r>
              <a:rPr lang="en-US" sz="2800" dirty="0" err="1"/>
              <a:t>Weglein</a:t>
            </a:r>
            <a:r>
              <a:rPr lang="en-US" sz="2800" dirty="0"/>
              <a:t> et al. (1997</a:t>
            </a:r>
            <a:r>
              <a:rPr lang="en-US" sz="2800" dirty="0" smtClean="0"/>
              <a:t>), </a:t>
            </a:r>
            <a:r>
              <a:rPr lang="en-US" sz="2800" dirty="0"/>
              <a:t>to </a:t>
            </a:r>
            <a:r>
              <a:rPr lang="en-US" sz="2800" dirty="0" smtClean="0"/>
              <a:t>predict and attenuate </a:t>
            </a:r>
            <a:r>
              <a:rPr lang="en-US" sz="2800" dirty="0"/>
              <a:t>internal multiples present in the data.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1677" y="414908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However, there are situations in which the attenuation of internal multiples is not enough for a correct interpretation of the seismic data, and elimination of internal multiples becomes necessary.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846" y="404664"/>
            <a:ext cx="8106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Earlier work in processing of Internal multiples</a:t>
            </a:r>
          </a:p>
          <a:p>
            <a:r>
              <a:rPr lang="en-US" sz="3200" b="1" dirty="0" smtClean="0"/>
              <a:t>                               using the ISS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56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395536" y="105273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4"/>
            </a:pPr>
            <a:r>
              <a:rPr lang="en-US" sz="2800" dirty="0" smtClean="0"/>
              <a:t>Further work is necessary in order to isolate subseries to eliminate first-order internal multiples, with downward reflection at deeper interfaces. This is in close connection with the next talk (</a:t>
            </a:r>
            <a:r>
              <a:rPr lang="en-US" sz="2800" dirty="0" err="1" smtClean="0"/>
              <a:t>Zou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684584" y="6453336"/>
            <a:ext cx="4278168" cy="365125"/>
          </a:xfrm>
        </p:spPr>
        <p:txBody>
          <a:bodyPr/>
          <a:lstStyle/>
          <a:p>
            <a:r>
              <a:rPr lang="en-US" altLang="zh-CN" sz="1600" dirty="0" smtClean="0"/>
              <a:t>Comments and conclusions</a:t>
            </a:r>
            <a:endParaRPr lang="zh-CN" altLang="en-US" sz="1600" dirty="0"/>
          </a:p>
        </p:txBody>
      </p:sp>
      <p:pic>
        <p:nvPicPr>
          <p:cNvPr id="1026" name="Picture 2" descr="C:\Users\Wilberth\AppData\Local\Temp\sponso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393157" y="263691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In this work a subseries of the Inverse Scattering Series (ISS) is </a:t>
            </a:r>
            <a:r>
              <a:rPr lang="en-US" sz="2800" b="1" dirty="0" smtClean="0"/>
              <a:t>identified, </a:t>
            </a:r>
            <a:r>
              <a:rPr lang="en-US" sz="2800" b="1" dirty="0"/>
              <a:t>to eliminate internal multiples of first-order, with downward reflection at the shallowest </a:t>
            </a:r>
            <a:r>
              <a:rPr lang="en-US" sz="2800" b="1" dirty="0" smtClean="0"/>
              <a:t>reflector.  We also apply this subseries to surgically remove the internal multiple, when it is interfering with a primary.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55502" y="692696"/>
            <a:ext cx="4476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Contribution of this work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1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112568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742950" indent="-742950">
              <a:buFont typeface="+mj-lt"/>
              <a:buAutoNum type="arabicPeriod"/>
            </a:pPr>
            <a:r>
              <a:rPr lang="en-US" sz="12000" b="1" dirty="0"/>
              <a:t>W</a:t>
            </a:r>
            <a:r>
              <a:rPr lang="en-US" sz="12000" b="1" dirty="0" smtClean="0"/>
              <a:t>hy and when do we need to eliminate internal multiples?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 The Leading Order Attenuator: A three-interface     </a:t>
            </a:r>
          </a:p>
          <a:p>
            <a:pPr marL="0" indent="0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example. </a:t>
            </a:r>
          </a:p>
          <a:p>
            <a:pPr marL="742950" indent="-742950">
              <a:buFont typeface="+mj-lt"/>
              <a:buAutoNum type="arabicPeriod"/>
            </a:pPr>
            <a:endParaRPr lang="en-US" sz="12000" b="1" dirty="0"/>
          </a:p>
          <a:p>
            <a:pPr marL="0" indent="0">
              <a:buNone/>
            </a:pP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    The Internal </a:t>
            </a: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Elimination Subseries.</a:t>
            </a:r>
          </a:p>
          <a:p>
            <a:pPr marL="0" indent="0">
              <a:buNone/>
            </a:pPr>
            <a:r>
              <a:rPr lang="en-US" sz="12000" b="1" dirty="0" smtClean="0"/>
              <a:t>          </a:t>
            </a:r>
            <a:endParaRPr lang="en-US" sz="12000" dirty="0" smtClean="0"/>
          </a:p>
          <a:p>
            <a:pPr marL="0" indent="0" algn="just">
              <a:buNone/>
            </a:pPr>
            <a:r>
              <a:rPr lang="en-US" sz="1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1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  Comments and conclusions.</a:t>
            </a:r>
            <a:endParaRPr lang="en-US" sz="1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0" b="1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19" y="1254239"/>
            <a:ext cx="8208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An internal multiple is a seismic event with at least one downward reflection, and with all of the downward reflections created below the air/water interface.   The order of the internal multiple is the number of downward reflections anywhere in the earth.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555776" y="3645024"/>
            <a:ext cx="4066997" cy="2448272"/>
            <a:chOff x="5076056" y="857618"/>
            <a:chExt cx="4066997" cy="2448272"/>
          </a:xfrm>
        </p:grpSpPr>
        <p:grpSp>
          <p:nvGrpSpPr>
            <p:cNvPr id="9" name="Group 8"/>
            <p:cNvGrpSpPr/>
            <p:nvPr/>
          </p:nvGrpSpPr>
          <p:grpSpPr>
            <a:xfrm>
              <a:off x="5364088" y="1440240"/>
              <a:ext cx="3778965" cy="1865650"/>
              <a:chOff x="5574407" y="1374341"/>
              <a:chExt cx="3778965" cy="18656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552100" y="1374341"/>
                <a:ext cx="1507446" cy="1330574"/>
                <a:chOff x="6300192" y="908720"/>
                <a:chExt cx="1507446" cy="133057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588224" y="2239294"/>
                  <a:ext cx="5040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76255" y="1628800"/>
                  <a:ext cx="4320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7130895" y="2054628"/>
                  <a:ext cx="35481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00192" y="908720"/>
                  <a:ext cx="540060" cy="13305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840253" y="1650370"/>
                  <a:ext cx="252026" cy="5889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092280" y="1650370"/>
                  <a:ext cx="216024" cy="40425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7308304" y="908720"/>
                  <a:ext cx="499334" cy="11459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5574407" y="2778326"/>
                <a:ext cx="3778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Internal multiple of 1</a:t>
                </a:r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. order</a:t>
                </a:r>
                <a:endParaRPr lang="en-US" sz="2400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5941025" y="929626"/>
              <a:ext cx="23753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076056" y="857618"/>
              <a:ext cx="2559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Air/water interface</a:t>
              </a:r>
              <a:endParaRPr lang="en-US" sz="2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7544" y="332656"/>
            <a:ext cx="8043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Definition of an internal multiple and its order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9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899592" y="3421639"/>
            <a:ext cx="2880320" cy="1584176"/>
            <a:chOff x="1475656" y="980728"/>
            <a:chExt cx="2880320" cy="1584176"/>
          </a:xfrm>
        </p:grpSpPr>
        <p:grpSp>
          <p:nvGrpSpPr>
            <p:cNvPr id="18" name="Group 17"/>
            <p:cNvGrpSpPr/>
            <p:nvPr/>
          </p:nvGrpSpPr>
          <p:grpSpPr>
            <a:xfrm>
              <a:off x="1475656" y="1052736"/>
              <a:ext cx="216024" cy="1512168"/>
              <a:chOff x="1475656" y="4149080"/>
              <a:chExt cx="216024" cy="1512168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475656" y="4149080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475656" y="4725144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475656" y="4877544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475656" y="5021560"/>
                <a:ext cx="0" cy="639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1763688" y="980728"/>
              <a:ext cx="576064" cy="1559632"/>
              <a:chOff x="1835696" y="4772608"/>
              <a:chExt cx="576064" cy="155963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411760" y="4772608"/>
                <a:ext cx="0" cy="600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835696" y="5373216"/>
                <a:ext cx="576064" cy="2244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835696" y="5589240"/>
                <a:ext cx="576064" cy="131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411760" y="5720560"/>
                <a:ext cx="0" cy="6116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Equal 19"/>
            <p:cNvSpPr/>
            <p:nvPr/>
          </p:nvSpPr>
          <p:spPr>
            <a:xfrm>
              <a:off x="2915816" y="1581336"/>
              <a:ext cx="504056" cy="281684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139952" y="980728"/>
              <a:ext cx="216024" cy="1559632"/>
              <a:chOff x="2195736" y="4772608"/>
              <a:chExt cx="216024" cy="155963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411760" y="4772608"/>
                <a:ext cx="0" cy="600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2195736" y="5373216"/>
                <a:ext cx="216024" cy="1842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95736" y="5557428"/>
                <a:ext cx="216024" cy="1631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411760" y="5720560"/>
                <a:ext cx="0" cy="6116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/>
          <p:cNvSpPr txBox="1"/>
          <p:nvPr/>
        </p:nvSpPr>
        <p:spPr>
          <a:xfrm>
            <a:off x="755576" y="500581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5005815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996523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+ IM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83968" y="3493647"/>
            <a:ext cx="3949981" cy="1891372"/>
            <a:chOff x="4283968" y="4077072"/>
            <a:chExt cx="3949981" cy="1891372"/>
          </a:xfrm>
        </p:grpSpPr>
        <p:sp>
          <p:nvSpPr>
            <p:cNvPr id="12" name="Right Arrow Callout 11"/>
            <p:cNvSpPr/>
            <p:nvPr/>
          </p:nvSpPr>
          <p:spPr>
            <a:xfrm>
              <a:off x="4283968" y="4309256"/>
              <a:ext cx="2808312" cy="775928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Amplitude attenuation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380312" y="4077072"/>
              <a:ext cx="0" cy="6006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10058" y="4653136"/>
              <a:ext cx="70254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7308306" y="4797152"/>
              <a:ext cx="72006" cy="902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80312" y="4869160"/>
              <a:ext cx="0" cy="6006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32979" y="5445224"/>
              <a:ext cx="1200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 + IM’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7801" y="1827981"/>
            <a:ext cx="5152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situation in which the Energy-minimization adaptive subtraction is not useful  anymore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587296" y="1844823"/>
            <a:ext cx="344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Attenuation of the IM amplitude might not be enough: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551723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Internal multiple interfering  destructively with a primary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971600" y="332656"/>
            <a:ext cx="7617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Internal multiple interfering with a primary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46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3568" y="47667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059832" y="1772816"/>
            <a:ext cx="2880320" cy="1584176"/>
            <a:chOff x="683568" y="2075657"/>
            <a:chExt cx="2880320" cy="1584176"/>
          </a:xfrm>
        </p:grpSpPr>
        <p:grpSp>
          <p:nvGrpSpPr>
            <p:cNvPr id="12" name="Group 11"/>
            <p:cNvGrpSpPr/>
            <p:nvPr/>
          </p:nvGrpSpPr>
          <p:grpSpPr>
            <a:xfrm>
              <a:off x="683568" y="2147665"/>
              <a:ext cx="216024" cy="1512168"/>
              <a:chOff x="1475656" y="4149080"/>
              <a:chExt cx="216024" cy="151216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475656" y="4149080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75656" y="4725144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475656" y="4877544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475656" y="5021560"/>
                <a:ext cx="0" cy="639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971600" y="2075657"/>
              <a:ext cx="576064" cy="1559632"/>
              <a:chOff x="1835696" y="4772608"/>
              <a:chExt cx="576064" cy="155963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411760" y="4772608"/>
                <a:ext cx="0" cy="600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835696" y="5373216"/>
                <a:ext cx="576064" cy="2244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835696" y="5589240"/>
                <a:ext cx="576064" cy="131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411760" y="5720560"/>
                <a:ext cx="0" cy="6116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Equal 13"/>
            <p:cNvSpPr/>
            <p:nvPr/>
          </p:nvSpPr>
          <p:spPr>
            <a:xfrm>
              <a:off x="2123728" y="2676265"/>
              <a:ext cx="504056" cy="281684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347864" y="2075657"/>
              <a:ext cx="216024" cy="1559632"/>
              <a:chOff x="2195736" y="4772608"/>
              <a:chExt cx="216024" cy="155963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411760" y="4772608"/>
                <a:ext cx="0" cy="600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195736" y="5373216"/>
                <a:ext cx="216024" cy="1842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195736" y="5557428"/>
                <a:ext cx="216024" cy="1631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411760" y="5720560"/>
                <a:ext cx="0" cy="6116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/>
          <p:cNvSpPr txBox="1"/>
          <p:nvPr/>
        </p:nvSpPr>
        <p:spPr>
          <a:xfrm>
            <a:off x="755576" y="332655"/>
            <a:ext cx="8130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What if we have a method for surgical removal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of Internal Multiples?</a:t>
            </a:r>
            <a:endParaRPr lang="en-US" sz="3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592819" y="3284984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+ IM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2915816" y="328498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700408" y="328498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96504" y="4187906"/>
            <a:ext cx="3975696" cy="2059278"/>
            <a:chOff x="2396504" y="4187906"/>
            <a:chExt cx="3975696" cy="2059278"/>
          </a:xfrm>
        </p:grpSpPr>
        <p:grpSp>
          <p:nvGrpSpPr>
            <p:cNvPr id="29" name="Group 28"/>
            <p:cNvGrpSpPr/>
            <p:nvPr/>
          </p:nvGrpSpPr>
          <p:grpSpPr>
            <a:xfrm>
              <a:off x="4211960" y="4187906"/>
              <a:ext cx="576064" cy="1559632"/>
              <a:chOff x="1835696" y="4772608"/>
              <a:chExt cx="576064" cy="155963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411760" y="4772608"/>
                <a:ext cx="0" cy="600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835696" y="5373216"/>
                <a:ext cx="576064" cy="2244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835696" y="5589240"/>
                <a:ext cx="576064" cy="131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411760" y="5720560"/>
                <a:ext cx="0" cy="6116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2528155" y="4262654"/>
              <a:ext cx="216024" cy="1512168"/>
              <a:chOff x="1475656" y="4149080"/>
              <a:chExt cx="216024" cy="151216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475656" y="4149080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475656" y="4725144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475656" y="4877544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475656" y="5021560"/>
                <a:ext cx="0" cy="639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2816187" y="4190646"/>
              <a:ext cx="576064" cy="1559632"/>
              <a:chOff x="1835696" y="4772608"/>
              <a:chExt cx="576064" cy="155963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2411760" y="4772608"/>
                <a:ext cx="0" cy="6006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835696" y="5373216"/>
                <a:ext cx="576064" cy="2244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835696" y="5589240"/>
                <a:ext cx="576064" cy="1313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411760" y="5720560"/>
                <a:ext cx="0" cy="61168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Equal 36"/>
            <p:cNvSpPr/>
            <p:nvPr/>
          </p:nvSpPr>
          <p:spPr>
            <a:xfrm>
              <a:off x="5076056" y="4791254"/>
              <a:ext cx="504056" cy="281684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156176" y="4190646"/>
              <a:ext cx="216024" cy="1512168"/>
              <a:chOff x="1475656" y="4149080"/>
              <a:chExt cx="216024" cy="151216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475656" y="4149080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75656" y="4725144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1475656" y="4877544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475656" y="5021560"/>
                <a:ext cx="0" cy="639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2396504" y="5723964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31840" y="572396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IM</a:t>
              </a:r>
              <a:endParaRPr lang="en-US" sz="2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940152" y="5714092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76472" y="572396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IM</a:t>
              </a:r>
              <a:endParaRPr lang="en-US" sz="2800" dirty="0"/>
            </a:p>
          </p:txBody>
        </p:sp>
        <p:sp>
          <p:nvSpPr>
            <p:cNvPr id="7" name="Minus 6"/>
            <p:cNvSpPr/>
            <p:nvPr/>
          </p:nvSpPr>
          <p:spPr>
            <a:xfrm>
              <a:off x="3635896" y="4932096"/>
              <a:ext cx="504056" cy="203038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15845</TotalTime>
  <Words>2489</Words>
  <Application>Microsoft Office PowerPoint</Application>
  <PresentationFormat>On-screen Show (4:3)</PresentationFormat>
  <Paragraphs>338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主题</vt:lpstr>
      <vt:lpstr>PowerPoint Presentation</vt:lpstr>
      <vt:lpstr>PowerPoint Presentation</vt:lpstr>
      <vt:lpstr>OUTLINE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chaoma</dc:creator>
  <cp:lastModifiedBy>Wilberth Herrera</cp:lastModifiedBy>
  <cp:revision>751</cp:revision>
  <cp:lastPrinted>2012-05-23T15:19:31Z</cp:lastPrinted>
  <dcterms:created xsi:type="dcterms:W3CDTF">2012-03-27T20:25:25Z</dcterms:created>
  <dcterms:modified xsi:type="dcterms:W3CDTF">2013-05-02T04:29:44Z</dcterms:modified>
</cp:coreProperties>
</file>