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34" r:id="rId3"/>
    <p:sldId id="275" r:id="rId4"/>
    <p:sldId id="272" r:id="rId5"/>
    <p:sldId id="277" r:id="rId6"/>
    <p:sldId id="278" r:id="rId7"/>
    <p:sldId id="276" r:id="rId8"/>
    <p:sldId id="304" r:id="rId9"/>
    <p:sldId id="355" r:id="rId10"/>
    <p:sldId id="354" r:id="rId11"/>
    <p:sldId id="331" r:id="rId12"/>
    <p:sldId id="274" r:id="rId13"/>
    <p:sldId id="337" r:id="rId14"/>
    <p:sldId id="281" r:id="rId15"/>
    <p:sldId id="284" r:id="rId16"/>
    <p:sldId id="286" r:id="rId17"/>
    <p:sldId id="368" r:id="rId18"/>
    <p:sldId id="282" r:id="rId19"/>
    <p:sldId id="283" r:id="rId20"/>
    <p:sldId id="287" r:id="rId21"/>
    <p:sldId id="289" r:id="rId22"/>
    <p:sldId id="301" r:id="rId23"/>
    <p:sldId id="356" r:id="rId24"/>
    <p:sldId id="344" r:id="rId25"/>
    <p:sldId id="345" r:id="rId26"/>
    <p:sldId id="363" r:id="rId27"/>
    <p:sldId id="364" r:id="rId28"/>
    <p:sldId id="366" r:id="rId29"/>
    <p:sldId id="288" r:id="rId30"/>
    <p:sldId id="359" r:id="rId31"/>
    <p:sldId id="360" r:id="rId32"/>
    <p:sldId id="263" r:id="rId33"/>
    <p:sldId id="264" r:id="rId34"/>
    <p:sldId id="265" r:id="rId35"/>
    <p:sldId id="266" r:id="rId36"/>
    <p:sldId id="361" r:id="rId37"/>
    <p:sldId id="362" r:id="rId38"/>
    <p:sldId id="268" r:id="rId39"/>
    <p:sldId id="269" r:id="rId40"/>
    <p:sldId id="270" r:id="rId41"/>
    <p:sldId id="271" r:id="rId42"/>
    <p:sldId id="257" r:id="rId43"/>
    <p:sldId id="367" r:id="rId44"/>
    <p:sldId id="290" r:id="rId45"/>
    <p:sldId id="309" r:id="rId46"/>
    <p:sldId id="358" r:id="rId47"/>
    <p:sldId id="308" r:id="rId48"/>
    <p:sldId id="310" r:id="rId49"/>
    <p:sldId id="312" r:id="rId50"/>
    <p:sldId id="314" r:id="rId51"/>
    <p:sldId id="335" r:id="rId52"/>
    <p:sldId id="300" r:id="rId53"/>
    <p:sldId id="259" r:id="rId54"/>
    <p:sldId id="326" r:id="rId55"/>
    <p:sldId id="303" r:id="rId5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294" autoAdjust="0"/>
  </p:normalViewPr>
  <p:slideViewPr>
    <p:cSldViewPr>
      <p:cViewPr>
        <p:scale>
          <a:sx n="70" d="100"/>
          <a:sy n="70" d="100"/>
        </p:scale>
        <p:origin x="-528" y="198"/>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2.wmf"/><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7.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44765-E52E-4F43-AD1E-7D7863CD43E1}" type="datetimeFigureOut">
              <a:rPr lang="zh-CN" altLang="en-US" smtClean="0"/>
              <a:pPr/>
              <a:t>2013/4/30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C9DDE-3E2D-48AD-B123-66FC1665F5F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24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5m</a:t>
            </a:r>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25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28</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fine</a:t>
            </a:r>
            <a:endParaRPr lang="zh-CN" altLang="en-US" dirty="0"/>
          </a:p>
        </p:txBody>
      </p:sp>
      <p:sp>
        <p:nvSpPr>
          <p:cNvPr id="4" name="灯片编号占位符 3"/>
          <p:cNvSpPr>
            <a:spLocks noGrp="1"/>
          </p:cNvSpPr>
          <p:nvPr>
            <p:ph type="sldNum" sz="quarter" idx="10"/>
          </p:nvPr>
        </p:nvSpPr>
        <p:spPr/>
        <p:txBody>
          <a:bodyPr/>
          <a:lstStyle/>
          <a:p>
            <a:fld id="{22A53651-18F6-445C-9FFA-57141313060E}" type="slidenum">
              <a:rPr lang="zh-CN" altLang="en-US" smtClean="0"/>
              <a:pPr/>
              <a:t>32</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fine</a:t>
            </a:r>
            <a:endParaRPr lang="zh-CN" altLang="en-US" dirty="0"/>
          </a:p>
        </p:txBody>
      </p:sp>
      <p:sp>
        <p:nvSpPr>
          <p:cNvPr id="4" name="灯片编号占位符 3"/>
          <p:cNvSpPr>
            <a:spLocks noGrp="1"/>
          </p:cNvSpPr>
          <p:nvPr>
            <p:ph type="sldNum" sz="quarter" idx="10"/>
          </p:nvPr>
        </p:nvSpPr>
        <p:spPr/>
        <p:txBody>
          <a:bodyPr/>
          <a:lstStyle/>
          <a:p>
            <a:fld id="{167A0D8C-9839-4C44-A26F-62EC6917A1FB}" type="slidenum">
              <a:rPr lang="zh-CN" altLang="en-US" smtClean="0"/>
              <a:pPr/>
              <a:t>33</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fine</a:t>
            </a:r>
            <a:endParaRPr lang="zh-CN" altLang="en-US" dirty="0"/>
          </a:p>
        </p:txBody>
      </p:sp>
      <p:sp>
        <p:nvSpPr>
          <p:cNvPr id="4" name="灯片编号占位符 3"/>
          <p:cNvSpPr>
            <a:spLocks noGrp="1"/>
          </p:cNvSpPr>
          <p:nvPr>
            <p:ph type="sldNum" sz="quarter" idx="10"/>
          </p:nvPr>
        </p:nvSpPr>
        <p:spPr/>
        <p:txBody>
          <a:bodyPr/>
          <a:lstStyle/>
          <a:p>
            <a:fld id="{167A0D8C-9839-4C44-A26F-62EC6917A1FB}" type="slidenum">
              <a:rPr lang="zh-CN" altLang="en-US" smtClean="0"/>
              <a:pPr/>
              <a:t>34</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fine</a:t>
            </a:r>
            <a:endParaRPr lang="zh-CN" altLang="en-US" dirty="0"/>
          </a:p>
        </p:txBody>
      </p:sp>
      <p:sp>
        <p:nvSpPr>
          <p:cNvPr id="4" name="灯片编号占位符 3"/>
          <p:cNvSpPr>
            <a:spLocks noGrp="1"/>
          </p:cNvSpPr>
          <p:nvPr>
            <p:ph type="sldNum" sz="quarter" idx="10"/>
          </p:nvPr>
        </p:nvSpPr>
        <p:spPr/>
        <p:txBody>
          <a:bodyPr/>
          <a:lstStyle/>
          <a:p>
            <a:fld id="{167A0D8C-9839-4C44-A26F-62EC6917A1FB}" type="slidenum">
              <a:rPr lang="zh-CN" altLang="en-US" smtClean="0"/>
              <a:pPr/>
              <a:t>35</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Here I am plotting the Green’s function and its normal derivatives</a:t>
            </a:r>
            <a:r>
              <a:rPr lang="en-US" altLang="zh-CN" baseline="0" dirty="0" smtClean="0"/>
              <a:t> with respective of x’. Different color corresponds to different distances between the measurement surface and the predicted wave, which is defined as delta z. Notice that the black line means the predicting wave closest to the cable, and cyan one means a larger delta z. </a:t>
            </a:r>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43</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45</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Cdh_p0_z162.su</a:t>
            </a:r>
            <a:endParaRPr lang="zh-CN" altLang="en-US" dirty="0"/>
          </a:p>
        </p:txBody>
      </p:sp>
      <p:sp>
        <p:nvSpPr>
          <p:cNvPr id="4" name="灯片编号占位符 3"/>
          <p:cNvSpPr>
            <a:spLocks noGrp="1"/>
          </p:cNvSpPr>
          <p:nvPr>
            <p:ph type="sldNum" sz="quarter" idx="10"/>
          </p:nvPr>
        </p:nvSpPr>
        <p:spPr/>
        <p:txBody>
          <a:bodyPr/>
          <a:lstStyle/>
          <a:p>
            <a:fld id="{C6DF8945-0293-4BB7-B7A2-A7B7A788FE57}" type="slidenum">
              <a:rPr lang="zh-CN" altLang="en-US" smtClean="0"/>
              <a:pPr/>
              <a:t>48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Cdh_p0_z162.su</a:t>
            </a:r>
            <a:endParaRPr lang="zh-CN" altLang="en-US" dirty="0"/>
          </a:p>
        </p:txBody>
      </p:sp>
      <p:sp>
        <p:nvSpPr>
          <p:cNvPr id="4" name="灯片编号占位符 3"/>
          <p:cNvSpPr>
            <a:spLocks noGrp="1"/>
          </p:cNvSpPr>
          <p:nvPr>
            <p:ph type="sldNum" sz="quarter" idx="10"/>
          </p:nvPr>
        </p:nvSpPr>
        <p:spPr/>
        <p:txBody>
          <a:bodyPr/>
          <a:lstStyle/>
          <a:p>
            <a:fld id="{C6DF8945-0293-4BB7-B7A2-A7B7A788FE57}" type="slidenum">
              <a:rPr lang="zh-CN" altLang="en-US" smtClean="0"/>
              <a:pPr/>
              <a:t>49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Cdh_p0_z162.su</a:t>
            </a:r>
            <a:endParaRPr lang="zh-CN" altLang="en-US" dirty="0"/>
          </a:p>
        </p:txBody>
      </p:sp>
      <p:sp>
        <p:nvSpPr>
          <p:cNvPr id="4" name="灯片编号占位符 3"/>
          <p:cNvSpPr>
            <a:spLocks noGrp="1"/>
          </p:cNvSpPr>
          <p:nvPr>
            <p:ph type="sldNum" sz="quarter" idx="10"/>
          </p:nvPr>
        </p:nvSpPr>
        <p:spPr/>
        <p:txBody>
          <a:bodyPr/>
          <a:lstStyle/>
          <a:p>
            <a:fld id="{C6DF8945-0293-4BB7-B7A2-A7B7A788FE57}" type="slidenum">
              <a:rPr lang="zh-CN" altLang="en-US" smtClean="0"/>
              <a:pPr/>
              <a:t>50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54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a:t>
            </a:r>
            <a:r>
              <a:rPr lang="en-US" altLang="zh-CN" dirty="0" smtClean="0"/>
              <a:t>reference wave is</a:t>
            </a:r>
            <a:r>
              <a:rPr lang="en-US" altLang="zh-CN" baseline="0" dirty="0" smtClean="0"/>
              <a:t> actually the direct arrival from the source to the receiver, plus the wave which comes from the source, making a downward reflection at the free surface and then goes to the receiver.</a:t>
            </a:r>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thing we</a:t>
            </a:r>
            <a:r>
              <a:rPr lang="en-US" altLang="zh-CN" baseline="0" dirty="0" smtClean="0"/>
              <a:t> call a wavelet here is the factor that separates P0 vs. G0, and hence includes instrument response that we call the acquisition wavelet.</a:t>
            </a:r>
            <a:endParaRPr lang="zh-CN" altLang="en-US" dirty="0" smtClean="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Scattering</a:t>
            </a:r>
            <a:r>
              <a:rPr lang="en-US" altLang="zh-CN" baseline="0" dirty="0" smtClean="0"/>
              <a:t> theory, reference medium + perturbation, P=P0+Ps…</a:t>
            </a:r>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sz="1200" kern="1200" baseline="0" dirty="0" smtClean="0">
                <a:solidFill>
                  <a:schemeClr val="tx1"/>
                </a:solidFill>
                <a:latin typeface="+mn-lt"/>
                <a:ea typeface="+mn-ea"/>
                <a:cs typeface="+mn-cs"/>
              </a:rPr>
              <a:t>From the above equations, we can see that given the </a:t>
            </a:r>
            <a:r>
              <a:rPr lang="en-US" altLang="zh-CN" sz="1200" kern="1200" baseline="0" dirty="0" err="1" smtClean="0">
                <a:solidFill>
                  <a:schemeClr val="tx1"/>
                </a:solidFill>
                <a:latin typeface="+mn-lt"/>
                <a:ea typeface="+mn-ea"/>
                <a:cs typeface="+mn-cs"/>
              </a:rPr>
              <a:t>wavefield</a:t>
            </a:r>
            <a:r>
              <a:rPr lang="en-US" altLang="zh-CN" sz="1200" kern="1200" baseline="0" dirty="0" smtClean="0">
                <a:solidFill>
                  <a:schemeClr val="tx1"/>
                </a:solidFill>
                <a:latin typeface="+mn-lt"/>
                <a:ea typeface="+mn-ea"/>
                <a:cs typeface="+mn-cs"/>
              </a:rPr>
              <a:t> P and its normal derivative </a:t>
            </a:r>
            <a:r>
              <a:rPr lang="en-US" altLang="zh-CN" sz="1200" kern="1200" baseline="0" dirty="0" err="1" smtClean="0">
                <a:solidFill>
                  <a:schemeClr val="tx1"/>
                </a:solidFill>
                <a:latin typeface="+mn-lt"/>
                <a:ea typeface="+mn-ea"/>
                <a:cs typeface="+mn-cs"/>
              </a:rPr>
              <a:t>Pn</a:t>
            </a:r>
            <a:r>
              <a:rPr lang="en-US" altLang="zh-CN" sz="1200" kern="1200" baseline="0" dirty="0" smtClean="0">
                <a:solidFill>
                  <a:schemeClr val="tx1"/>
                </a:solidFill>
                <a:latin typeface="+mn-lt"/>
                <a:ea typeface="+mn-ea"/>
                <a:cs typeface="+mn-cs"/>
              </a:rPr>
              <a:t> on the measurement surface, we</a:t>
            </a:r>
          </a:p>
          <a:p>
            <a:r>
              <a:rPr lang="en-US" altLang="zh-CN" sz="1200" kern="1200" baseline="0" dirty="0" smtClean="0">
                <a:solidFill>
                  <a:schemeClr val="tx1"/>
                </a:solidFill>
                <a:latin typeface="+mn-lt"/>
                <a:ea typeface="+mn-ea"/>
                <a:cs typeface="+mn-cs"/>
              </a:rPr>
              <a:t>can easily calculate the reference wave P0 and the scattered wave Ps, depending on the observation point we choose. In</a:t>
            </a:r>
          </a:p>
          <a:p>
            <a:r>
              <a:rPr lang="en-US" altLang="zh-CN" sz="1200" kern="1200" baseline="0" dirty="0" smtClean="0">
                <a:solidFill>
                  <a:schemeClr val="tx1"/>
                </a:solidFill>
                <a:latin typeface="+mn-lt"/>
                <a:ea typeface="+mn-ea"/>
                <a:cs typeface="+mn-cs"/>
              </a:rPr>
              <a:t>other words, the reference wave and the scattered wave are separated by using Green’s theorem.</a:t>
            </a:r>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18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19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1m</a:t>
            </a:r>
            <a:endParaRPr lang="zh-CN" altLang="en-US" dirty="0"/>
          </a:p>
        </p:txBody>
      </p:sp>
      <p:sp>
        <p:nvSpPr>
          <p:cNvPr id="4" name="灯片编号占位符 3"/>
          <p:cNvSpPr>
            <a:spLocks noGrp="1"/>
          </p:cNvSpPr>
          <p:nvPr>
            <p:ph type="sldNum" sz="quarter" idx="10"/>
          </p:nvPr>
        </p:nvSpPr>
        <p:spPr/>
        <p:txBody>
          <a:bodyPr/>
          <a:lstStyle/>
          <a:p>
            <a:fld id="{65DC9DDE-3E2D-48AD-B123-66FC1665F5FD}"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4F633AD-E334-4923-AD79-B8C75FA97CB3}" type="datetime1">
              <a:rPr lang="zh-CN" altLang="en-US" smtClean="0"/>
              <a:pPr/>
              <a:t>2013/4/30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E2B6E9D-BAE0-48CF-951D-63B1128506AD}" type="datetime1">
              <a:rPr lang="zh-CN" altLang="en-US" smtClean="0"/>
              <a:pPr/>
              <a:t>2013/4/30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40E266B-0B6F-4DEA-8FF6-25DBA809DCD5}" type="datetime1">
              <a:rPr lang="zh-CN" altLang="en-US" smtClean="0"/>
              <a:pPr/>
              <a:t>2013/4/30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38FD68D-5AD3-41C2-82B2-68B4D4FC9587}" type="datetime1">
              <a:rPr lang="zh-CN" altLang="en-US" smtClean="0"/>
              <a:pPr/>
              <a:t>2013/4/30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DBA7645-77EF-497B-84C2-E59F86DA31F0}" type="datetime1">
              <a:rPr lang="zh-CN" altLang="en-US" smtClean="0"/>
              <a:pPr/>
              <a:t>2013/4/30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D1FEEF6-6747-4D8C-AB9E-B2960316BE8F}" type="datetime1">
              <a:rPr lang="zh-CN" altLang="en-US" smtClean="0"/>
              <a:pPr/>
              <a:t>2013/4/30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9C32B39-AB2A-4719-8FBF-ED48D87C343D}" type="datetime1">
              <a:rPr lang="zh-CN" altLang="en-US" smtClean="0"/>
              <a:pPr/>
              <a:t>2013/4/30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E076553-E17F-4F20-B90E-2022671D1652}" type="datetime1">
              <a:rPr lang="zh-CN" altLang="en-US" smtClean="0"/>
              <a:pPr/>
              <a:t>2013/4/30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964311-36E9-46C2-931B-C468DA71E474}" type="datetime1">
              <a:rPr lang="zh-CN" altLang="en-US" smtClean="0"/>
              <a:pPr/>
              <a:t>2013/4/30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F21315D-236F-4240-B7D9-F5C196AE6218}" type="datetime1">
              <a:rPr lang="zh-CN" altLang="en-US" smtClean="0"/>
              <a:pPr/>
              <a:t>2013/4/30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84A7754-7055-485F-B7E2-2C969F280D14}" type="datetime1">
              <a:rPr lang="zh-CN" altLang="en-US" smtClean="0"/>
              <a:pPr/>
              <a:t>2013/4/30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4ACB3E9-CEFA-47E8-AAE5-DDA37E8E960A}"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B3547-44ED-4507-8122-73D7F3B6C2C4}" type="datetime1">
              <a:rPr lang="zh-CN" altLang="en-US" smtClean="0"/>
              <a:pPr/>
              <a:t>2013/4/30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CB3E9-CEFA-47E8-AAE5-DDA37E8E960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7.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7.png"/><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4.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4.png"/><Relationship Id="rId5" Type="http://schemas.openxmlformats.org/officeDocument/2006/relationships/image" Target="../media/image49.png"/><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447800"/>
            <a:ext cx="9144000" cy="2286000"/>
          </a:xfrm>
          <a:prstGeom prst="rect">
            <a:avLst/>
          </a:prstGeom>
          <a:solidFill>
            <a:srgbClr val="99CCFF"/>
          </a:solidFill>
          <a:ln w="9525" algn="ctr">
            <a:noFill/>
            <a:miter lim="800000"/>
            <a:headEnd/>
            <a:tailEnd/>
          </a:ln>
        </p:spPr>
        <p:txBody>
          <a:bodyPr wrap="none" anchor="ctr"/>
          <a:lstStyle/>
          <a:p>
            <a:pPr algn="ctr"/>
            <a:r>
              <a:rPr lang="en-US" altLang="zh-CN" sz="2800" dirty="0" smtClean="0">
                <a:latin typeface="Constantia" pitchFamily="18" charset="0"/>
              </a:rPr>
              <a:t>Green’s theorem preprocessing and multiple attenuation; </a:t>
            </a:r>
          </a:p>
          <a:p>
            <a:pPr algn="ctr"/>
            <a:r>
              <a:rPr lang="en-US" altLang="zh-CN" sz="2800" dirty="0" smtClean="0">
                <a:latin typeface="Constantia" pitchFamily="18" charset="0"/>
              </a:rPr>
              <a:t>Acquisition configuration impact and determining </a:t>
            </a:r>
          </a:p>
          <a:p>
            <a:pPr algn="ctr"/>
            <a:r>
              <a:rPr lang="en-US" altLang="zh-CN" sz="2800" dirty="0" smtClean="0">
                <a:latin typeface="Constantia" pitchFamily="18" charset="0"/>
              </a:rPr>
              <a:t>the reference velocity for on shore application </a:t>
            </a:r>
          </a:p>
        </p:txBody>
      </p:sp>
      <p:sp>
        <p:nvSpPr>
          <p:cNvPr id="7" name="Rectangle 3"/>
          <p:cNvSpPr>
            <a:spLocks noChangeArrowheads="1"/>
          </p:cNvSpPr>
          <p:nvPr/>
        </p:nvSpPr>
        <p:spPr bwMode="auto">
          <a:xfrm>
            <a:off x="0" y="3657600"/>
            <a:ext cx="9144000" cy="1752600"/>
          </a:xfrm>
          <a:prstGeom prst="rect">
            <a:avLst/>
          </a:prstGeom>
          <a:solidFill>
            <a:srgbClr val="FFFF99"/>
          </a:solidFill>
          <a:ln w="9525" algn="ctr">
            <a:noFill/>
            <a:miter lim="800000"/>
            <a:headEnd/>
            <a:tailEnd/>
          </a:ln>
        </p:spPr>
        <p:txBody>
          <a:bodyPr wrap="none" anchor="ctr"/>
          <a:lstStyle/>
          <a:p>
            <a:pPr algn="ctr"/>
            <a:r>
              <a:rPr lang="en-US" altLang="zh-CN" sz="2800" dirty="0" smtClean="0">
                <a:latin typeface="Constantia" pitchFamily="18" charset="0"/>
              </a:rPr>
              <a:t>Lin Tang</a:t>
            </a:r>
          </a:p>
          <a:p>
            <a:pPr algn="ctr"/>
            <a:endParaRPr lang="en-US" altLang="zh-CN" sz="2000" dirty="0" smtClean="0">
              <a:latin typeface="Constantia" pitchFamily="18" charset="0"/>
            </a:endParaRPr>
          </a:p>
          <a:p>
            <a:pPr algn="ctr"/>
            <a:r>
              <a:rPr lang="en-US" altLang="zh-CN" sz="2400" dirty="0" smtClean="0">
                <a:latin typeface="Constantia" pitchFamily="18" charset="0"/>
              </a:rPr>
              <a:t>San Antonio, TX</a:t>
            </a:r>
          </a:p>
        </p:txBody>
      </p:sp>
      <p:pic>
        <p:nvPicPr>
          <p:cNvPr id="9" name="Picture 5" descr="uh1"/>
          <p:cNvPicPr>
            <a:picLocks noChangeAspect="1" noChangeArrowheads="1"/>
          </p:cNvPicPr>
          <p:nvPr/>
        </p:nvPicPr>
        <p:blipFill>
          <a:blip r:embed="rId3" cstate="print"/>
          <a:srcRect/>
          <a:stretch>
            <a:fillRect/>
          </a:stretch>
        </p:blipFill>
        <p:spPr bwMode="auto">
          <a:xfrm>
            <a:off x="8382000" y="152400"/>
            <a:ext cx="609600" cy="609600"/>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a:stretch>
            <a:fillRect/>
          </a:stretch>
        </p:blipFill>
        <p:spPr bwMode="auto">
          <a:xfrm>
            <a:off x="0" y="80963"/>
            <a:ext cx="3352800" cy="909637"/>
          </a:xfrm>
          <a:prstGeom prst="rect">
            <a:avLst/>
          </a:prstGeom>
          <a:noFill/>
          <a:ln w="9525">
            <a:noFill/>
            <a:miter lim="800000"/>
            <a:headEnd/>
            <a:tailEnd/>
          </a:ln>
        </p:spPr>
      </p:pic>
      <p:sp>
        <p:nvSpPr>
          <p:cNvPr id="8" name="矩形 7"/>
          <p:cNvSpPr/>
          <p:nvPr/>
        </p:nvSpPr>
        <p:spPr>
          <a:xfrm>
            <a:off x="3581400" y="5638800"/>
            <a:ext cx="2043060" cy="523220"/>
          </a:xfrm>
          <a:prstGeom prst="rect">
            <a:avLst/>
          </a:prstGeom>
        </p:spPr>
        <p:txBody>
          <a:bodyPr wrap="none">
            <a:spAutoFit/>
          </a:bodyPr>
          <a:lstStyle/>
          <a:p>
            <a:pPr algn="ctr">
              <a:defRPr/>
            </a:pPr>
            <a:r>
              <a:rPr lang="en-US" altLang="zh-CN" sz="2800" dirty="0" smtClean="0">
                <a:latin typeface="Constantia" pitchFamily="18" charset="0"/>
              </a:rPr>
              <a:t>May 1</a:t>
            </a:r>
            <a:r>
              <a:rPr lang="en-US" altLang="zh-CN" sz="2800" baseline="30000" dirty="0" smtClean="0">
                <a:latin typeface="Constantia" pitchFamily="18" charset="0"/>
              </a:rPr>
              <a:t>st</a:t>
            </a:r>
            <a:r>
              <a:rPr lang="en-US" altLang="zh-CN" sz="2800" dirty="0" smtClean="0">
                <a:latin typeface="Constantia" pitchFamily="18" charset="0"/>
              </a:rPr>
              <a:t>, 2013</a:t>
            </a:r>
            <a:endParaRPr lang="zh-CN" altLang="en-US" sz="2800" dirty="0" smtClean="0">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Constantia" pitchFamily="18" charset="0"/>
              </a:rPr>
              <a:t>Green’s theorem</a:t>
            </a:r>
            <a:endParaRPr lang="zh-CN" altLang="en-US" dirty="0"/>
          </a:p>
        </p:txBody>
      </p:sp>
      <p:sp>
        <p:nvSpPr>
          <p:cNvPr id="3" name="内容占位符 2"/>
          <p:cNvSpPr>
            <a:spLocks noGrp="1"/>
          </p:cNvSpPr>
          <p:nvPr>
            <p:ph idx="1"/>
          </p:nvPr>
        </p:nvSpPr>
        <p:spPr/>
        <p:txBody>
          <a:bodyPr>
            <a:normAutofit/>
          </a:bodyPr>
          <a:lstStyle/>
          <a:p>
            <a:r>
              <a:rPr lang="en-US" altLang="zh-CN" sz="2400" dirty="0" smtClean="0">
                <a:latin typeface="Constantia" pitchFamily="18" charset="0"/>
              </a:rPr>
              <a:t>In marine exploration, for the purpose of separating  P</a:t>
            </a:r>
            <a:r>
              <a:rPr lang="en-US" altLang="zh-CN" sz="2400" baseline="-25000" dirty="0" smtClean="0">
                <a:latin typeface="Constantia" pitchFamily="18" charset="0"/>
              </a:rPr>
              <a:t>0</a:t>
            </a:r>
            <a:r>
              <a:rPr lang="en-US" altLang="zh-CN" sz="2400" dirty="0" smtClean="0">
                <a:latin typeface="Constantia" pitchFamily="18" charset="0"/>
              </a:rPr>
              <a:t> and P</a:t>
            </a:r>
            <a:r>
              <a:rPr lang="en-US" altLang="zh-CN" sz="2400" baseline="-25000" dirty="0" smtClean="0">
                <a:latin typeface="Constantia" pitchFamily="18" charset="0"/>
              </a:rPr>
              <a:t>s</a:t>
            </a:r>
            <a:r>
              <a:rPr lang="en-US" altLang="zh-CN" sz="2400" dirty="0" smtClean="0">
                <a:latin typeface="Constantia" pitchFamily="18" charset="0"/>
              </a:rPr>
              <a:t>, we choose the reference medium as a half-space of water plus a half space of air.</a:t>
            </a:r>
          </a:p>
          <a:p>
            <a:r>
              <a:rPr lang="en-US" altLang="zh-CN" sz="2400" dirty="0" smtClean="0">
                <a:latin typeface="Constantia" pitchFamily="18" charset="0"/>
              </a:rPr>
              <a:t>So </a:t>
            </a:r>
          </a:p>
          <a:p>
            <a:endParaRPr lang="en-US" altLang="zh-CN" sz="2400" dirty="0" smtClean="0">
              <a:latin typeface="Constantia" pitchFamily="18" charset="0"/>
            </a:endParaRPr>
          </a:p>
          <a:p>
            <a:endParaRPr lang="en-US" altLang="zh-CN" sz="2400" dirty="0" smtClean="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10</a:t>
            </a:fld>
            <a:endParaRPr lang="zh-CN" altLang="en-US"/>
          </a:p>
        </p:txBody>
      </p:sp>
      <p:grpSp>
        <p:nvGrpSpPr>
          <p:cNvPr id="6" name="组合 5"/>
          <p:cNvGrpSpPr/>
          <p:nvPr/>
        </p:nvGrpSpPr>
        <p:grpSpPr>
          <a:xfrm>
            <a:off x="2799444" y="4962077"/>
            <a:ext cx="3545111" cy="1165446"/>
            <a:chOff x="2743200" y="4572000"/>
            <a:chExt cx="3545111" cy="1165446"/>
          </a:xfrm>
        </p:grpSpPr>
        <p:grpSp>
          <p:nvGrpSpPr>
            <p:cNvPr id="7" name="组合 6"/>
            <p:cNvGrpSpPr/>
            <p:nvPr/>
          </p:nvGrpSpPr>
          <p:grpSpPr>
            <a:xfrm>
              <a:off x="3352796" y="4876796"/>
              <a:ext cx="2047161" cy="860650"/>
              <a:chOff x="3886200" y="3657600"/>
              <a:chExt cx="3810000" cy="1601768"/>
            </a:xfrm>
          </p:grpSpPr>
          <p:sp>
            <p:nvSpPr>
              <p:cNvPr id="11" name="爆炸形 1 10"/>
              <p:cNvSpPr/>
              <p:nvPr/>
            </p:nvSpPr>
            <p:spPr>
              <a:xfrm>
                <a:off x="3886200" y="4114800"/>
                <a:ext cx="381000" cy="3810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sp>
            <p:nvSpPr>
              <p:cNvPr id="12" name="流程图: 合并 11"/>
              <p:cNvSpPr/>
              <p:nvPr/>
            </p:nvSpPr>
            <p:spPr>
              <a:xfrm>
                <a:off x="59436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sp>
            <p:nvSpPr>
              <p:cNvPr id="13" name="流程图: 合并 12"/>
              <p:cNvSpPr/>
              <p:nvPr/>
            </p:nvSpPr>
            <p:spPr>
              <a:xfrm>
                <a:off x="62484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sp>
            <p:nvSpPr>
              <p:cNvPr id="14" name="流程图: 合并 13"/>
              <p:cNvSpPr/>
              <p:nvPr/>
            </p:nvSpPr>
            <p:spPr>
              <a:xfrm>
                <a:off x="56388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sp>
            <p:nvSpPr>
              <p:cNvPr id="15" name="流程图: 合并 14"/>
              <p:cNvSpPr/>
              <p:nvPr/>
            </p:nvSpPr>
            <p:spPr>
              <a:xfrm>
                <a:off x="65532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sp>
            <p:nvSpPr>
              <p:cNvPr id="16" name="流程图: 合并 15"/>
              <p:cNvSpPr/>
              <p:nvPr/>
            </p:nvSpPr>
            <p:spPr>
              <a:xfrm>
                <a:off x="68580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sp>
            <p:nvSpPr>
              <p:cNvPr id="17" name="流程图: 合并 16"/>
              <p:cNvSpPr/>
              <p:nvPr/>
            </p:nvSpPr>
            <p:spPr>
              <a:xfrm>
                <a:off x="71628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sp>
            <p:nvSpPr>
              <p:cNvPr id="18" name="流程图: 合并 17"/>
              <p:cNvSpPr/>
              <p:nvPr/>
            </p:nvSpPr>
            <p:spPr>
              <a:xfrm>
                <a:off x="74676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400"/>
              </a:p>
            </p:txBody>
          </p:sp>
          <p:cxnSp>
            <p:nvCxnSpPr>
              <p:cNvPr id="19" name="直接箭头连接符 18"/>
              <p:cNvCxnSpPr>
                <a:stCxn id="11" idx="3"/>
                <a:endCxn id="14" idx="1"/>
              </p:cNvCxnSpPr>
              <p:nvPr/>
            </p:nvCxnSpPr>
            <p:spPr>
              <a:xfrm>
                <a:off x="4267200" y="4349221"/>
                <a:ext cx="1428750" cy="489479"/>
              </a:xfrm>
              <a:prstGeom prst="straightConnector1">
                <a:avLst/>
              </a:prstGeom>
              <a:ln>
                <a:tailEnd type="arrow"/>
              </a:ln>
            </p:spPr>
            <p:style>
              <a:lnRef idx="1">
                <a:schemeClr val="accent6"/>
              </a:lnRef>
              <a:fillRef idx="3">
                <a:schemeClr val="accent6"/>
              </a:fillRef>
              <a:effectRef idx="2">
                <a:schemeClr val="accent6"/>
              </a:effectRef>
              <a:fontRef idx="minor">
                <a:schemeClr val="lt1"/>
              </a:fontRef>
            </p:style>
          </p:cxnSp>
          <p:cxnSp>
            <p:nvCxnSpPr>
              <p:cNvPr id="20" name="直接箭头连接符 19"/>
              <p:cNvCxnSpPr>
                <a:stCxn id="11" idx="0"/>
              </p:cNvCxnSpPr>
              <p:nvPr/>
            </p:nvCxnSpPr>
            <p:spPr>
              <a:xfrm rot="5400000" flipH="1" flipV="1">
                <a:off x="4090476" y="3709476"/>
                <a:ext cx="457200" cy="353448"/>
              </a:xfrm>
              <a:prstGeom prst="straightConnector1">
                <a:avLst/>
              </a:prstGeom>
              <a:ln>
                <a:tailEnd type="arrow"/>
              </a:ln>
            </p:spPr>
            <p:style>
              <a:lnRef idx="1">
                <a:schemeClr val="accent6"/>
              </a:lnRef>
              <a:fillRef idx="3">
                <a:schemeClr val="accent6"/>
              </a:fillRef>
              <a:effectRef idx="2">
                <a:schemeClr val="accent6"/>
              </a:effectRef>
              <a:fontRef idx="minor">
                <a:schemeClr val="lt1"/>
              </a:fontRef>
            </p:style>
          </p:cxnSp>
          <p:cxnSp>
            <p:nvCxnSpPr>
              <p:cNvPr id="21" name="直接箭头连接符 20"/>
              <p:cNvCxnSpPr>
                <a:endCxn id="14" idx="0"/>
              </p:cNvCxnSpPr>
              <p:nvPr/>
            </p:nvCxnSpPr>
            <p:spPr>
              <a:xfrm>
                <a:off x="4495800" y="3657600"/>
                <a:ext cx="1257300" cy="1066800"/>
              </a:xfrm>
              <a:prstGeom prst="straightConnector1">
                <a:avLst/>
              </a:prstGeom>
              <a:ln>
                <a:tailEnd type="arrow"/>
              </a:ln>
            </p:spPr>
            <p:style>
              <a:lnRef idx="1">
                <a:schemeClr val="accent6"/>
              </a:lnRef>
              <a:fillRef idx="3">
                <a:schemeClr val="accent6"/>
              </a:fillRef>
              <a:effectRef idx="2">
                <a:schemeClr val="accent6"/>
              </a:effectRef>
              <a:fontRef idx="minor">
                <a:schemeClr val="lt1"/>
              </a:fontRef>
            </p:style>
          </p:cxnSp>
          <p:sp>
            <p:nvSpPr>
              <p:cNvPr id="22" name="TextBox 20"/>
              <p:cNvSpPr txBox="1"/>
              <p:nvPr/>
            </p:nvSpPr>
            <p:spPr>
              <a:xfrm>
                <a:off x="4495800" y="4571999"/>
                <a:ext cx="1129350" cy="68736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dirty="0" smtClean="0">
                    <a:solidFill>
                      <a:schemeClr val="tx1"/>
                    </a:solidFill>
                  </a:rPr>
                  <a:t>G</a:t>
                </a:r>
                <a:r>
                  <a:rPr lang="en-US" altLang="zh-CN" baseline="-25000" dirty="0" smtClean="0">
                    <a:solidFill>
                      <a:schemeClr val="tx1"/>
                    </a:solidFill>
                  </a:rPr>
                  <a:t>0</a:t>
                </a:r>
                <a:r>
                  <a:rPr lang="en-US" altLang="zh-CN" baseline="30000" dirty="0" smtClean="0">
                    <a:solidFill>
                      <a:schemeClr val="tx1"/>
                    </a:solidFill>
                  </a:rPr>
                  <a:t>d</a:t>
                </a:r>
                <a:endParaRPr lang="zh-CN" altLang="en-US" baseline="30000" dirty="0">
                  <a:solidFill>
                    <a:schemeClr val="tx1"/>
                  </a:solidFill>
                </a:endParaRPr>
              </a:p>
            </p:txBody>
          </p:sp>
          <p:sp>
            <p:nvSpPr>
              <p:cNvPr id="23" name="TextBox 21"/>
              <p:cNvSpPr txBox="1"/>
              <p:nvPr/>
            </p:nvSpPr>
            <p:spPr>
              <a:xfrm>
                <a:off x="4876800" y="3809999"/>
                <a:ext cx="2024702" cy="68736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dirty="0" smtClean="0">
                    <a:solidFill>
                      <a:schemeClr val="tx1"/>
                    </a:solidFill>
                  </a:rPr>
                  <a:t>G</a:t>
                </a:r>
                <a:r>
                  <a:rPr lang="en-US" altLang="zh-CN" baseline="-25000" dirty="0" smtClean="0">
                    <a:solidFill>
                      <a:schemeClr val="tx1"/>
                    </a:solidFill>
                  </a:rPr>
                  <a:t>0</a:t>
                </a:r>
                <a:r>
                  <a:rPr lang="en-US" altLang="zh-CN" baseline="30000" dirty="0" smtClean="0">
                    <a:solidFill>
                      <a:schemeClr val="tx1"/>
                    </a:solidFill>
                  </a:rPr>
                  <a:t>FS</a:t>
                </a:r>
                <a:endParaRPr lang="zh-CN" altLang="en-US" baseline="30000" dirty="0">
                  <a:solidFill>
                    <a:schemeClr val="tx1"/>
                  </a:solidFill>
                </a:endParaRPr>
              </a:p>
            </p:txBody>
          </p:sp>
        </p:grpSp>
        <p:cxnSp>
          <p:nvCxnSpPr>
            <p:cNvPr id="8" name="直接连接符 7"/>
            <p:cNvCxnSpPr/>
            <p:nvPr/>
          </p:nvCxnSpPr>
          <p:spPr>
            <a:xfrm>
              <a:off x="2743200" y="4876800"/>
              <a:ext cx="3200400" cy="0"/>
            </a:xfrm>
            <a:prstGeom prst="line">
              <a:avLst/>
            </a:prstGeom>
          </p:spPr>
          <p:style>
            <a:lnRef idx="1">
              <a:schemeClr val="accent2"/>
            </a:lnRef>
            <a:fillRef idx="0">
              <a:schemeClr val="accent2"/>
            </a:fillRef>
            <a:effectRef idx="0">
              <a:schemeClr val="accent2"/>
            </a:effectRef>
            <a:fontRef idx="minor">
              <a:schemeClr val="tx1"/>
            </a:fontRef>
          </p:style>
        </p:cxnSp>
        <p:sp>
          <p:nvSpPr>
            <p:cNvPr id="9" name="TextBox 24"/>
            <p:cNvSpPr txBox="1"/>
            <p:nvPr/>
          </p:nvSpPr>
          <p:spPr>
            <a:xfrm>
              <a:off x="5638800" y="4572000"/>
              <a:ext cx="42832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air</a:t>
              </a:r>
              <a:endParaRPr lang="zh-CN" altLang="en-US" dirty="0"/>
            </a:p>
          </p:txBody>
        </p:sp>
        <p:sp>
          <p:nvSpPr>
            <p:cNvPr id="10" name="TextBox 25"/>
            <p:cNvSpPr txBox="1"/>
            <p:nvPr/>
          </p:nvSpPr>
          <p:spPr>
            <a:xfrm>
              <a:off x="5562600" y="4953000"/>
              <a:ext cx="725711"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t>water</a:t>
              </a:r>
              <a:endParaRPr lang="zh-CN" altLang="en-US" dirty="0"/>
            </a:p>
          </p:txBody>
        </p:sp>
      </p:grpSp>
      <p:graphicFrame>
        <p:nvGraphicFramePr>
          <p:cNvPr id="119810" name="Object 2"/>
          <p:cNvGraphicFramePr>
            <a:graphicFrameLocks noChangeAspect="1"/>
          </p:cNvGraphicFramePr>
          <p:nvPr/>
        </p:nvGraphicFramePr>
        <p:xfrm>
          <a:off x="3505200" y="3276600"/>
          <a:ext cx="1676400" cy="512713"/>
        </p:xfrm>
        <a:graphic>
          <a:graphicData uri="http://schemas.openxmlformats.org/presentationml/2006/ole">
            <p:oleObj spid="_x0000_s119810" name="Equation" r:id="rId4" imgW="901440" imgH="241200" progId="Equation.DSMT4">
              <p:embed/>
            </p:oleObj>
          </a:graphicData>
        </a:graphic>
      </p:graphicFrame>
      <p:graphicFrame>
        <p:nvGraphicFramePr>
          <p:cNvPr id="119812" name="Object 4"/>
          <p:cNvGraphicFramePr>
            <a:graphicFrameLocks noChangeAspect="1"/>
          </p:cNvGraphicFramePr>
          <p:nvPr/>
        </p:nvGraphicFramePr>
        <p:xfrm>
          <a:off x="3511550" y="4038600"/>
          <a:ext cx="1817688" cy="512763"/>
        </p:xfrm>
        <a:graphic>
          <a:graphicData uri="http://schemas.openxmlformats.org/presentationml/2006/ole">
            <p:oleObj spid="_x0000_s119812" name="Equation" r:id="rId5" imgW="977760" imgH="241200" progId="Equation.DSMT4">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latin typeface="Constantia" pitchFamily="18" charset="0"/>
              </a:rPr>
              <a:t>Green’s theorem</a:t>
            </a:r>
            <a:endParaRPr lang="zh-CN" altLang="en-US" dirty="0"/>
          </a:p>
        </p:txBody>
      </p:sp>
      <p:sp>
        <p:nvSpPr>
          <p:cNvPr id="4" name="内容占位符 3"/>
          <p:cNvSpPr>
            <a:spLocks noGrp="1"/>
          </p:cNvSpPr>
          <p:nvPr>
            <p:ph idx="1"/>
          </p:nvPr>
        </p:nvSpPr>
        <p:spPr>
          <a:xfrm>
            <a:off x="762000" y="1447800"/>
            <a:ext cx="8229600" cy="4525963"/>
          </a:xfrm>
        </p:spPr>
        <p:txBody>
          <a:bodyPr/>
          <a:lstStyle/>
          <a:p>
            <a:r>
              <a:rPr lang="en-US" altLang="zh-CN" dirty="0" smtClean="0"/>
              <a:t> </a:t>
            </a:r>
            <a:endParaRPr lang="zh-CN" altLang="en-US" dirty="0"/>
          </a:p>
        </p:txBody>
      </p:sp>
      <p:cxnSp>
        <p:nvCxnSpPr>
          <p:cNvPr id="6" name="直接连接符 5"/>
          <p:cNvCxnSpPr/>
          <p:nvPr/>
        </p:nvCxnSpPr>
        <p:spPr>
          <a:xfrm>
            <a:off x="2057400" y="29718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2590800"/>
            <a:ext cx="1143000" cy="381000"/>
          </a:xfrm>
          <a:prstGeom prst="rect">
            <a:avLst/>
          </a:prstGeom>
          <a:noFill/>
        </p:spPr>
        <p:txBody>
          <a:bodyPr wrap="square" rtlCol="0">
            <a:spAutoFit/>
          </a:bodyPr>
          <a:lstStyle/>
          <a:p>
            <a:r>
              <a:rPr lang="en-US" altLang="zh-CN" dirty="0" smtClean="0"/>
              <a:t>air</a:t>
            </a:r>
            <a:endParaRPr lang="zh-CN" altLang="en-US" dirty="0"/>
          </a:p>
        </p:txBody>
      </p:sp>
      <p:sp>
        <p:nvSpPr>
          <p:cNvPr id="8" name="TextBox 7"/>
          <p:cNvSpPr txBox="1"/>
          <p:nvPr/>
        </p:nvSpPr>
        <p:spPr>
          <a:xfrm>
            <a:off x="6477000" y="3048000"/>
            <a:ext cx="1143000" cy="381000"/>
          </a:xfrm>
          <a:prstGeom prst="rect">
            <a:avLst/>
          </a:prstGeom>
          <a:noFill/>
        </p:spPr>
        <p:txBody>
          <a:bodyPr wrap="square" rtlCol="0">
            <a:spAutoFit/>
          </a:bodyPr>
          <a:lstStyle/>
          <a:p>
            <a:r>
              <a:rPr lang="en-US" altLang="zh-CN" dirty="0" smtClean="0"/>
              <a:t>water</a:t>
            </a:r>
            <a:endParaRPr lang="zh-CN" altLang="en-US" dirty="0"/>
          </a:p>
        </p:txBody>
      </p:sp>
      <p:sp>
        <p:nvSpPr>
          <p:cNvPr id="9" name="爆炸形 2 8"/>
          <p:cNvSpPr/>
          <p:nvPr/>
        </p:nvSpPr>
        <p:spPr>
          <a:xfrm>
            <a:off x="2590800" y="3276600"/>
            <a:ext cx="228600" cy="228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7649" name="Object 1"/>
          <p:cNvGraphicFramePr>
            <a:graphicFrameLocks noChangeAspect="1"/>
          </p:cNvGraphicFramePr>
          <p:nvPr/>
        </p:nvGraphicFramePr>
        <p:xfrm>
          <a:off x="2209800" y="3276600"/>
          <a:ext cx="462755" cy="419100"/>
        </p:xfrm>
        <a:graphic>
          <a:graphicData uri="http://schemas.openxmlformats.org/presentationml/2006/ole">
            <p:oleObj spid="_x0000_s82946" name="Equation" r:id="rId3" imgW="139680" imgH="228600" progId="Equation.DSMT4">
              <p:embed/>
            </p:oleObj>
          </a:graphicData>
        </a:graphic>
      </p:graphicFrame>
      <p:sp>
        <p:nvSpPr>
          <p:cNvPr id="11" name="流程图: 合并 10"/>
          <p:cNvSpPr/>
          <p:nvPr/>
        </p:nvSpPr>
        <p:spPr>
          <a:xfrm>
            <a:off x="2286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合并 11"/>
          <p:cNvSpPr/>
          <p:nvPr/>
        </p:nvSpPr>
        <p:spPr>
          <a:xfrm>
            <a:off x="2514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12"/>
          <p:cNvSpPr/>
          <p:nvPr/>
        </p:nvSpPr>
        <p:spPr>
          <a:xfrm>
            <a:off x="2743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13"/>
          <p:cNvSpPr/>
          <p:nvPr/>
        </p:nvSpPr>
        <p:spPr>
          <a:xfrm>
            <a:off x="2971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合并 14"/>
          <p:cNvSpPr/>
          <p:nvPr/>
        </p:nvSpPr>
        <p:spPr>
          <a:xfrm>
            <a:off x="3200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合并 15"/>
          <p:cNvSpPr/>
          <p:nvPr/>
        </p:nvSpPr>
        <p:spPr>
          <a:xfrm>
            <a:off x="3429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合并 16"/>
          <p:cNvSpPr/>
          <p:nvPr/>
        </p:nvSpPr>
        <p:spPr>
          <a:xfrm>
            <a:off x="3657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合并 17"/>
          <p:cNvSpPr/>
          <p:nvPr/>
        </p:nvSpPr>
        <p:spPr>
          <a:xfrm>
            <a:off x="3886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合并 18"/>
          <p:cNvSpPr/>
          <p:nvPr/>
        </p:nvSpPr>
        <p:spPr>
          <a:xfrm>
            <a:off x="4114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合并 19"/>
          <p:cNvSpPr/>
          <p:nvPr/>
        </p:nvSpPr>
        <p:spPr>
          <a:xfrm>
            <a:off x="4343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合并 20"/>
          <p:cNvSpPr/>
          <p:nvPr/>
        </p:nvSpPr>
        <p:spPr>
          <a:xfrm>
            <a:off x="4572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合并 21"/>
          <p:cNvSpPr/>
          <p:nvPr/>
        </p:nvSpPr>
        <p:spPr>
          <a:xfrm>
            <a:off x="4800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合并 22"/>
          <p:cNvSpPr/>
          <p:nvPr/>
        </p:nvSpPr>
        <p:spPr>
          <a:xfrm>
            <a:off x="5029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合并 23"/>
          <p:cNvSpPr/>
          <p:nvPr/>
        </p:nvSpPr>
        <p:spPr>
          <a:xfrm>
            <a:off x="5257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合并 24"/>
          <p:cNvSpPr/>
          <p:nvPr/>
        </p:nvSpPr>
        <p:spPr>
          <a:xfrm>
            <a:off x="5486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合并 25"/>
          <p:cNvSpPr/>
          <p:nvPr/>
        </p:nvSpPr>
        <p:spPr>
          <a:xfrm>
            <a:off x="5715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合并 26"/>
          <p:cNvSpPr/>
          <p:nvPr/>
        </p:nvSpPr>
        <p:spPr>
          <a:xfrm>
            <a:off x="5943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合并 27"/>
          <p:cNvSpPr/>
          <p:nvPr/>
        </p:nvSpPr>
        <p:spPr>
          <a:xfrm>
            <a:off x="6172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合并 28"/>
          <p:cNvSpPr/>
          <p:nvPr/>
        </p:nvSpPr>
        <p:spPr>
          <a:xfrm>
            <a:off x="6400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合并 29"/>
          <p:cNvSpPr/>
          <p:nvPr/>
        </p:nvSpPr>
        <p:spPr>
          <a:xfrm>
            <a:off x="6629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1981200" y="4191000"/>
            <a:ext cx="51054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9812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0866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3" name="任意多边形 42"/>
          <p:cNvSpPr/>
          <p:nvPr/>
        </p:nvSpPr>
        <p:spPr>
          <a:xfrm>
            <a:off x="1988457" y="5558971"/>
            <a:ext cx="5080000" cy="1070429"/>
          </a:xfrm>
          <a:custGeom>
            <a:avLst/>
            <a:gdLst>
              <a:gd name="connsiteX0" fmla="*/ 0 w 5080000"/>
              <a:gd name="connsiteY0" fmla="*/ 0 h 1006324"/>
              <a:gd name="connsiteX1" fmla="*/ 2540000 w 5080000"/>
              <a:gd name="connsiteY1" fmla="*/ 1001486 h 1006324"/>
              <a:gd name="connsiteX2" fmla="*/ 5080000 w 5080000"/>
              <a:gd name="connsiteY2" fmla="*/ 29029 h 1006324"/>
            </a:gdLst>
            <a:ahLst/>
            <a:cxnLst>
              <a:cxn ang="0">
                <a:pos x="connsiteX0" y="connsiteY0"/>
              </a:cxn>
              <a:cxn ang="0">
                <a:pos x="connsiteX1" y="connsiteY1"/>
              </a:cxn>
              <a:cxn ang="0">
                <a:pos x="connsiteX2" y="connsiteY2"/>
              </a:cxn>
            </a:cxnLst>
            <a:rect l="l" t="t" r="r" b="b"/>
            <a:pathLst>
              <a:path w="5080000" h="1006324">
                <a:moveTo>
                  <a:pt x="0" y="0"/>
                </a:moveTo>
                <a:cubicBezTo>
                  <a:pt x="846666" y="498324"/>
                  <a:pt x="1693333" y="996648"/>
                  <a:pt x="2540000" y="1001486"/>
                </a:cubicBezTo>
                <a:cubicBezTo>
                  <a:pt x="3386667" y="1006324"/>
                  <a:pt x="4233333" y="517676"/>
                  <a:pt x="5080000" y="29029"/>
                </a:cubicBezTo>
              </a:path>
            </a:pathLst>
          </a:cu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椭圆 43"/>
          <p:cNvSpPr/>
          <p:nvPr/>
        </p:nvSpPr>
        <p:spPr>
          <a:xfrm>
            <a:off x="2667000" y="5105400"/>
            <a:ext cx="3886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Earth</a:t>
            </a:r>
            <a:endParaRPr lang="zh-CN" altLang="en-US" sz="2400" dirty="0"/>
          </a:p>
        </p:txBody>
      </p:sp>
      <p:graphicFrame>
        <p:nvGraphicFramePr>
          <p:cNvPr id="27650" name="Object 2"/>
          <p:cNvGraphicFramePr>
            <a:graphicFrameLocks noChangeAspect="1"/>
          </p:cNvGraphicFramePr>
          <p:nvPr/>
        </p:nvGraphicFramePr>
        <p:xfrm>
          <a:off x="5029200" y="4495800"/>
          <a:ext cx="419100" cy="301625"/>
        </p:xfrm>
        <a:graphic>
          <a:graphicData uri="http://schemas.openxmlformats.org/presentationml/2006/ole">
            <p:oleObj spid="_x0000_s82947" name="Equation" r:id="rId4" imgW="126720" imgH="164880" progId="Equation.DSMT4">
              <p:embed/>
            </p:oleObj>
          </a:graphicData>
        </a:graphic>
      </p:graphicFrame>
      <p:sp>
        <p:nvSpPr>
          <p:cNvPr id="46" name="椭圆 45"/>
          <p:cNvSpPr/>
          <p:nvPr/>
        </p:nvSpPr>
        <p:spPr>
          <a:xfrm>
            <a:off x="4953000" y="45720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4800600" y="3886200"/>
            <a:ext cx="2590800" cy="369332"/>
          </a:xfrm>
          <a:prstGeom prst="rect">
            <a:avLst/>
          </a:prstGeom>
          <a:noFill/>
        </p:spPr>
        <p:txBody>
          <a:bodyPr wrap="square" rtlCol="0">
            <a:spAutoFit/>
          </a:bodyPr>
          <a:lstStyle/>
          <a:p>
            <a:r>
              <a:rPr lang="en-US" altLang="zh-CN" dirty="0" smtClean="0"/>
              <a:t>Measurement surface</a:t>
            </a:r>
            <a:endParaRPr lang="zh-CN" altLang="en-US" dirty="0"/>
          </a:p>
        </p:txBody>
      </p:sp>
      <p:sp>
        <p:nvSpPr>
          <p:cNvPr id="49" name="TextBox 48"/>
          <p:cNvSpPr txBox="1"/>
          <p:nvPr/>
        </p:nvSpPr>
        <p:spPr>
          <a:xfrm>
            <a:off x="2057400" y="4419600"/>
            <a:ext cx="2590800" cy="369332"/>
          </a:xfrm>
          <a:prstGeom prst="rect">
            <a:avLst/>
          </a:prstGeom>
          <a:noFill/>
        </p:spPr>
        <p:txBody>
          <a:bodyPr wrap="square" rtlCol="0">
            <a:spAutoFit/>
          </a:bodyPr>
          <a:lstStyle/>
          <a:p>
            <a:r>
              <a:rPr lang="en-US" altLang="zh-CN" dirty="0" smtClean="0"/>
              <a:t>V</a:t>
            </a:r>
            <a:endParaRPr lang="zh-CN" altLang="en-US" dirty="0"/>
          </a:p>
        </p:txBody>
      </p:sp>
      <p:sp>
        <p:nvSpPr>
          <p:cNvPr id="50" name="TextBox 49"/>
          <p:cNvSpPr txBox="1"/>
          <p:nvPr/>
        </p:nvSpPr>
        <p:spPr>
          <a:xfrm>
            <a:off x="2057400" y="5638800"/>
            <a:ext cx="685800" cy="381000"/>
          </a:xfrm>
          <a:prstGeom prst="rect">
            <a:avLst/>
          </a:prstGeom>
          <a:noFill/>
        </p:spPr>
        <p:txBody>
          <a:bodyPr wrap="square" rtlCol="0">
            <a:spAutoFit/>
          </a:bodyPr>
          <a:lstStyle/>
          <a:p>
            <a:r>
              <a:rPr lang="en-US" altLang="zh-CN" dirty="0" smtClean="0"/>
              <a:t>S</a:t>
            </a:r>
            <a:endParaRPr lang="zh-CN" altLang="en-US" dirty="0"/>
          </a:p>
        </p:txBody>
      </p:sp>
      <p:sp>
        <p:nvSpPr>
          <p:cNvPr id="51" name="灯片编号占位符 50"/>
          <p:cNvSpPr>
            <a:spLocks noGrp="1"/>
          </p:cNvSpPr>
          <p:nvPr>
            <p:ph type="sldNum" sz="quarter" idx="12"/>
          </p:nvPr>
        </p:nvSpPr>
        <p:spPr/>
        <p:txBody>
          <a:bodyPr/>
          <a:lstStyle/>
          <a:p>
            <a:fld id="{C4ACB3E9-CEFA-47E8-AAE5-DDA37E8E960A}" type="slidenum">
              <a:rPr lang="zh-CN" altLang="en-US" smtClean="0"/>
              <a:pPr/>
              <a:t>11</a:t>
            </a:fld>
            <a:endParaRPr lang="zh-CN" altLang="en-US"/>
          </a:p>
        </p:txBody>
      </p:sp>
      <p:graphicFrame>
        <p:nvGraphicFramePr>
          <p:cNvPr id="82948" name="Object 4"/>
          <p:cNvGraphicFramePr>
            <a:graphicFrameLocks noChangeAspect="1"/>
          </p:cNvGraphicFramePr>
          <p:nvPr/>
        </p:nvGraphicFramePr>
        <p:xfrm>
          <a:off x="1066800" y="1447800"/>
          <a:ext cx="7416800" cy="1309687"/>
        </p:xfrm>
        <a:graphic>
          <a:graphicData uri="http://schemas.openxmlformats.org/presentationml/2006/ole">
            <p:oleObj spid="_x0000_s82948" name="Equation" r:id="rId5" imgW="3619440" imgH="558720" progId="Equation.DSMT4">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latin typeface="Constantia" pitchFamily="18" charset="0"/>
              </a:rPr>
              <a:t>Green’s theorem</a:t>
            </a:r>
            <a:endParaRPr lang="zh-CN" altLang="en-US" dirty="0"/>
          </a:p>
        </p:txBody>
      </p:sp>
      <p:sp>
        <p:nvSpPr>
          <p:cNvPr id="4" name="内容占位符 3"/>
          <p:cNvSpPr>
            <a:spLocks noGrp="1"/>
          </p:cNvSpPr>
          <p:nvPr>
            <p:ph idx="1"/>
          </p:nvPr>
        </p:nvSpPr>
        <p:spPr>
          <a:xfrm>
            <a:off x="762000" y="1447800"/>
            <a:ext cx="8229600" cy="4525963"/>
          </a:xfrm>
        </p:spPr>
        <p:txBody>
          <a:bodyPr/>
          <a:lstStyle/>
          <a:p>
            <a:r>
              <a:rPr lang="en-US" altLang="zh-CN" dirty="0" smtClean="0">
                <a:latin typeface="Constantia" pitchFamily="18" charset="0"/>
              </a:rPr>
              <a:t> </a:t>
            </a:r>
          </a:p>
          <a:p>
            <a:pPr>
              <a:buNone/>
            </a:pPr>
            <a:endParaRPr lang="zh-CN" altLang="en-US" dirty="0"/>
          </a:p>
        </p:txBody>
      </p:sp>
      <p:cxnSp>
        <p:nvCxnSpPr>
          <p:cNvPr id="6" name="直接连接符 5"/>
          <p:cNvCxnSpPr/>
          <p:nvPr/>
        </p:nvCxnSpPr>
        <p:spPr>
          <a:xfrm>
            <a:off x="2057400" y="29718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2590800"/>
            <a:ext cx="1143000" cy="381000"/>
          </a:xfrm>
          <a:prstGeom prst="rect">
            <a:avLst/>
          </a:prstGeom>
          <a:noFill/>
        </p:spPr>
        <p:txBody>
          <a:bodyPr wrap="square" rtlCol="0">
            <a:spAutoFit/>
          </a:bodyPr>
          <a:lstStyle/>
          <a:p>
            <a:r>
              <a:rPr lang="en-US" altLang="zh-CN" dirty="0" smtClean="0"/>
              <a:t>air</a:t>
            </a:r>
            <a:endParaRPr lang="zh-CN" altLang="en-US" dirty="0"/>
          </a:p>
        </p:txBody>
      </p:sp>
      <p:sp>
        <p:nvSpPr>
          <p:cNvPr id="8" name="TextBox 7"/>
          <p:cNvSpPr txBox="1"/>
          <p:nvPr/>
        </p:nvSpPr>
        <p:spPr>
          <a:xfrm>
            <a:off x="6477000" y="3048000"/>
            <a:ext cx="1143000" cy="381000"/>
          </a:xfrm>
          <a:prstGeom prst="rect">
            <a:avLst/>
          </a:prstGeom>
          <a:noFill/>
        </p:spPr>
        <p:txBody>
          <a:bodyPr wrap="square" rtlCol="0">
            <a:spAutoFit/>
          </a:bodyPr>
          <a:lstStyle/>
          <a:p>
            <a:r>
              <a:rPr lang="en-US" altLang="zh-CN" dirty="0" smtClean="0"/>
              <a:t>water</a:t>
            </a:r>
            <a:endParaRPr lang="zh-CN" altLang="en-US" dirty="0"/>
          </a:p>
        </p:txBody>
      </p:sp>
      <p:sp>
        <p:nvSpPr>
          <p:cNvPr id="9" name="爆炸形 2 8"/>
          <p:cNvSpPr/>
          <p:nvPr/>
        </p:nvSpPr>
        <p:spPr>
          <a:xfrm>
            <a:off x="2590800" y="3276600"/>
            <a:ext cx="228600" cy="228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7649" name="Object 1"/>
          <p:cNvGraphicFramePr>
            <a:graphicFrameLocks noChangeAspect="1"/>
          </p:cNvGraphicFramePr>
          <p:nvPr/>
        </p:nvGraphicFramePr>
        <p:xfrm>
          <a:off x="2209800" y="3276600"/>
          <a:ext cx="462755" cy="419100"/>
        </p:xfrm>
        <a:graphic>
          <a:graphicData uri="http://schemas.openxmlformats.org/presentationml/2006/ole">
            <p:oleObj spid="_x0000_s27649" name="Equation" r:id="rId3" imgW="139680" imgH="228600" progId="Equation.DSMT4">
              <p:embed/>
            </p:oleObj>
          </a:graphicData>
        </a:graphic>
      </p:graphicFrame>
      <p:sp>
        <p:nvSpPr>
          <p:cNvPr id="11" name="流程图: 合并 10"/>
          <p:cNvSpPr/>
          <p:nvPr/>
        </p:nvSpPr>
        <p:spPr>
          <a:xfrm>
            <a:off x="2286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合并 11"/>
          <p:cNvSpPr/>
          <p:nvPr/>
        </p:nvSpPr>
        <p:spPr>
          <a:xfrm>
            <a:off x="2514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12"/>
          <p:cNvSpPr/>
          <p:nvPr/>
        </p:nvSpPr>
        <p:spPr>
          <a:xfrm>
            <a:off x="2743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13"/>
          <p:cNvSpPr/>
          <p:nvPr/>
        </p:nvSpPr>
        <p:spPr>
          <a:xfrm>
            <a:off x="2971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合并 14"/>
          <p:cNvSpPr/>
          <p:nvPr/>
        </p:nvSpPr>
        <p:spPr>
          <a:xfrm>
            <a:off x="3200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合并 15"/>
          <p:cNvSpPr/>
          <p:nvPr/>
        </p:nvSpPr>
        <p:spPr>
          <a:xfrm>
            <a:off x="3429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合并 16"/>
          <p:cNvSpPr/>
          <p:nvPr/>
        </p:nvSpPr>
        <p:spPr>
          <a:xfrm>
            <a:off x="3657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合并 17"/>
          <p:cNvSpPr/>
          <p:nvPr/>
        </p:nvSpPr>
        <p:spPr>
          <a:xfrm>
            <a:off x="3886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合并 18"/>
          <p:cNvSpPr/>
          <p:nvPr/>
        </p:nvSpPr>
        <p:spPr>
          <a:xfrm>
            <a:off x="4114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合并 19"/>
          <p:cNvSpPr/>
          <p:nvPr/>
        </p:nvSpPr>
        <p:spPr>
          <a:xfrm>
            <a:off x="4343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合并 20"/>
          <p:cNvSpPr/>
          <p:nvPr/>
        </p:nvSpPr>
        <p:spPr>
          <a:xfrm>
            <a:off x="4572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合并 21"/>
          <p:cNvSpPr/>
          <p:nvPr/>
        </p:nvSpPr>
        <p:spPr>
          <a:xfrm>
            <a:off x="4800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合并 22"/>
          <p:cNvSpPr/>
          <p:nvPr/>
        </p:nvSpPr>
        <p:spPr>
          <a:xfrm>
            <a:off x="5029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合并 23"/>
          <p:cNvSpPr/>
          <p:nvPr/>
        </p:nvSpPr>
        <p:spPr>
          <a:xfrm>
            <a:off x="5257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合并 24"/>
          <p:cNvSpPr/>
          <p:nvPr/>
        </p:nvSpPr>
        <p:spPr>
          <a:xfrm>
            <a:off x="5486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合并 25"/>
          <p:cNvSpPr/>
          <p:nvPr/>
        </p:nvSpPr>
        <p:spPr>
          <a:xfrm>
            <a:off x="5715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合并 26"/>
          <p:cNvSpPr/>
          <p:nvPr/>
        </p:nvSpPr>
        <p:spPr>
          <a:xfrm>
            <a:off x="5943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合并 27"/>
          <p:cNvSpPr/>
          <p:nvPr/>
        </p:nvSpPr>
        <p:spPr>
          <a:xfrm>
            <a:off x="6172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合并 28"/>
          <p:cNvSpPr/>
          <p:nvPr/>
        </p:nvSpPr>
        <p:spPr>
          <a:xfrm>
            <a:off x="6400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合并 29"/>
          <p:cNvSpPr/>
          <p:nvPr/>
        </p:nvSpPr>
        <p:spPr>
          <a:xfrm>
            <a:off x="6629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1981200" y="4191000"/>
            <a:ext cx="51054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9812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0866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3" name="任意多边形 42"/>
          <p:cNvSpPr/>
          <p:nvPr/>
        </p:nvSpPr>
        <p:spPr>
          <a:xfrm>
            <a:off x="1988457" y="5558971"/>
            <a:ext cx="5080000" cy="1070429"/>
          </a:xfrm>
          <a:custGeom>
            <a:avLst/>
            <a:gdLst>
              <a:gd name="connsiteX0" fmla="*/ 0 w 5080000"/>
              <a:gd name="connsiteY0" fmla="*/ 0 h 1006324"/>
              <a:gd name="connsiteX1" fmla="*/ 2540000 w 5080000"/>
              <a:gd name="connsiteY1" fmla="*/ 1001486 h 1006324"/>
              <a:gd name="connsiteX2" fmla="*/ 5080000 w 5080000"/>
              <a:gd name="connsiteY2" fmla="*/ 29029 h 1006324"/>
            </a:gdLst>
            <a:ahLst/>
            <a:cxnLst>
              <a:cxn ang="0">
                <a:pos x="connsiteX0" y="connsiteY0"/>
              </a:cxn>
              <a:cxn ang="0">
                <a:pos x="connsiteX1" y="connsiteY1"/>
              </a:cxn>
              <a:cxn ang="0">
                <a:pos x="connsiteX2" y="connsiteY2"/>
              </a:cxn>
            </a:cxnLst>
            <a:rect l="l" t="t" r="r" b="b"/>
            <a:pathLst>
              <a:path w="5080000" h="1006324">
                <a:moveTo>
                  <a:pt x="0" y="0"/>
                </a:moveTo>
                <a:cubicBezTo>
                  <a:pt x="846666" y="498324"/>
                  <a:pt x="1693333" y="996648"/>
                  <a:pt x="2540000" y="1001486"/>
                </a:cubicBezTo>
                <a:cubicBezTo>
                  <a:pt x="3386667" y="1006324"/>
                  <a:pt x="4233333" y="517676"/>
                  <a:pt x="5080000" y="29029"/>
                </a:cubicBezTo>
              </a:path>
            </a:pathLst>
          </a:cu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椭圆 43"/>
          <p:cNvSpPr/>
          <p:nvPr/>
        </p:nvSpPr>
        <p:spPr>
          <a:xfrm>
            <a:off x="2667000" y="5105400"/>
            <a:ext cx="3886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Earth</a:t>
            </a:r>
            <a:endParaRPr lang="zh-CN" altLang="en-US" sz="2400" dirty="0"/>
          </a:p>
        </p:txBody>
      </p:sp>
      <p:graphicFrame>
        <p:nvGraphicFramePr>
          <p:cNvPr id="27650" name="Object 2"/>
          <p:cNvGraphicFramePr>
            <a:graphicFrameLocks noChangeAspect="1"/>
          </p:cNvGraphicFramePr>
          <p:nvPr/>
        </p:nvGraphicFramePr>
        <p:xfrm>
          <a:off x="5029200" y="4495800"/>
          <a:ext cx="419100" cy="301625"/>
        </p:xfrm>
        <a:graphic>
          <a:graphicData uri="http://schemas.openxmlformats.org/presentationml/2006/ole">
            <p:oleObj spid="_x0000_s27650" name="Equation" r:id="rId4" imgW="126720" imgH="164880" progId="Equation.DSMT4">
              <p:embed/>
            </p:oleObj>
          </a:graphicData>
        </a:graphic>
      </p:graphicFrame>
      <p:sp>
        <p:nvSpPr>
          <p:cNvPr id="46" name="椭圆 45"/>
          <p:cNvSpPr/>
          <p:nvPr/>
        </p:nvSpPr>
        <p:spPr>
          <a:xfrm>
            <a:off x="4953000" y="45720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p:cNvSpPr txBox="1"/>
          <p:nvPr/>
        </p:nvSpPr>
        <p:spPr>
          <a:xfrm>
            <a:off x="4800600" y="3886200"/>
            <a:ext cx="2590800" cy="369332"/>
          </a:xfrm>
          <a:prstGeom prst="rect">
            <a:avLst/>
          </a:prstGeom>
          <a:noFill/>
        </p:spPr>
        <p:txBody>
          <a:bodyPr wrap="square" rtlCol="0">
            <a:spAutoFit/>
          </a:bodyPr>
          <a:lstStyle/>
          <a:p>
            <a:r>
              <a:rPr lang="en-US" altLang="zh-CN" dirty="0" smtClean="0"/>
              <a:t>Measurement surface</a:t>
            </a:r>
            <a:endParaRPr lang="zh-CN" altLang="en-US" dirty="0"/>
          </a:p>
        </p:txBody>
      </p:sp>
      <p:sp>
        <p:nvSpPr>
          <p:cNvPr id="49" name="TextBox 48"/>
          <p:cNvSpPr txBox="1"/>
          <p:nvPr/>
        </p:nvSpPr>
        <p:spPr>
          <a:xfrm>
            <a:off x="2057400" y="4419600"/>
            <a:ext cx="2590800" cy="369332"/>
          </a:xfrm>
          <a:prstGeom prst="rect">
            <a:avLst/>
          </a:prstGeom>
          <a:noFill/>
        </p:spPr>
        <p:txBody>
          <a:bodyPr wrap="square" rtlCol="0">
            <a:spAutoFit/>
          </a:bodyPr>
          <a:lstStyle/>
          <a:p>
            <a:r>
              <a:rPr lang="en-US" altLang="zh-CN" dirty="0" smtClean="0"/>
              <a:t>V</a:t>
            </a:r>
            <a:endParaRPr lang="zh-CN" altLang="en-US" dirty="0"/>
          </a:p>
        </p:txBody>
      </p:sp>
      <p:sp>
        <p:nvSpPr>
          <p:cNvPr id="50" name="TextBox 49"/>
          <p:cNvSpPr txBox="1"/>
          <p:nvPr/>
        </p:nvSpPr>
        <p:spPr>
          <a:xfrm>
            <a:off x="2057400" y="5638800"/>
            <a:ext cx="685800" cy="381000"/>
          </a:xfrm>
          <a:prstGeom prst="rect">
            <a:avLst/>
          </a:prstGeom>
          <a:noFill/>
        </p:spPr>
        <p:txBody>
          <a:bodyPr wrap="square" rtlCol="0">
            <a:spAutoFit/>
          </a:bodyPr>
          <a:lstStyle/>
          <a:p>
            <a:r>
              <a:rPr lang="en-US" altLang="zh-CN" dirty="0" smtClean="0"/>
              <a:t>S</a:t>
            </a:r>
            <a:endParaRPr lang="zh-CN" altLang="en-US" dirty="0"/>
          </a:p>
        </p:txBody>
      </p:sp>
      <p:sp>
        <p:nvSpPr>
          <p:cNvPr id="51" name="灯片编号占位符 50"/>
          <p:cNvSpPr>
            <a:spLocks noGrp="1"/>
          </p:cNvSpPr>
          <p:nvPr>
            <p:ph type="sldNum" sz="quarter" idx="12"/>
          </p:nvPr>
        </p:nvSpPr>
        <p:spPr/>
        <p:txBody>
          <a:bodyPr/>
          <a:lstStyle/>
          <a:p>
            <a:fld id="{C4ACB3E9-CEFA-47E8-AAE5-DDA37E8E960A}" type="slidenum">
              <a:rPr lang="zh-CN" altLang="en-US" smtClean="0"/>
              <a:pPr/>
              <a:t>12</a:t>
            </a:fld>
            <a:endParaRPr lang="zh-CN" altLang="en-US"/>
          </a:p>
        </p:txBody>
      </p:sp>
      <p:graphicFrame>
        <p:nvGraphicFramePr>
          <p:cNvPr id="27652" name="Object 4"/>
          <p:cNvGraphicFramePr>
            <a:graphicFrameLocks noChangeAspect="1"/>
          </p:cNvGraphicFramePr>
          <p:nvPr/>
        </p:nvGraphicFramePr>
        <p:xfrm>
          <a:off x="1066800" y="1447800"/>
          <a:ext cx="7416800" cy="1309688"/>
        </p:xfrm>
        <a:graphic>
          <a:graphicData uri="http://schemas.openxmlformats.org/presentationml/2006/ole">
            <p:oleObj spid="_x0000_s27652" name="Equation" r:id="rId5" imgW="3619440" imgH="55872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latin typeface="Constantia" pitchFamily="18" charset="0"/>
              </a:rPr>
              <a:t>Green’s theorem</a:t>
            </a:r>
            <a:endParaRPr lang="zh-CN" altLang="en-US" dirty="0"/>
          </a:p>
        </p:txBody>
      </p:sp>
      <p:sp>
        <p:nvSpPr>
          <p:cNvPr id="4" name="内容占位符 3"/>
          <p:cNvSpPr>
            <a:spLocks noGrp="1"/>
          </p:cNvSpPr>
          <p:nvPr>
            <p:ph idx="1"/>
          </p:nvPr>
        </p:nvSpPr>
        <p:spPr>
          <a:xfrm>
            <a:off x="762000" y="1447800"/>
            <a:ext cx="8229600" cy="4525963"/>
          </a:xfrm>
        </p:spPr>
        <p:txBody>
          <a:bodyPr/>
          <a:lstStyle/>
          <a:p>
            <a:r>
              <a:rPr lang="en-US" altLang="zh-CN" dirty="0" smtClean="0">
                <a:latin typeface="Constantia" pitchFamily="18" charset="0"/>
              </a:rPr>
              <a:t> </a:t>
            </a:r>
          </a:p>
          <a:p>
            <a:pPr>
              <a:buNone/>
            </a:pPr>
            <a:endParaRPr lang="zh-CN" altLang="en-US" dirty="0"/>
          </a:p>
        </p:txBody>
      </p:sp>
      <p:cxnSp>
        <p:nvCxnSpPr>
          <p:cNvPr id="6" name="直接连接符 5"/>
          <p:cNvCxnSpPr/>
          <p:nvPr/>
        </p:nvCxnSpPr>
        <p:spPr>
          <a:xfrm>
            <a:off x="2057400" y="29718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53200" y="2590800"/>
            <a:ext cx="1143000" cy="381000"/>
          </a:xfrm>
          <a:prstGeom prst="rect">
            <a:avLst/>
          </a:prstGeom>
          <a:noFill/>
        </p:spPr>
        <p:txBody>
          <a:bodyPr wrap="square" rtlCol="0">
            <a:spAutoFit/>
          </a:bodyPr>
          <a:lstStyle/>
          <a:p>
            <a:r>
              <a:rPr lang="en-US" altLang="zh-CN" dirty="0" smtClean="0"/>
              <a:t>air</a:t>
            </a:r>
            <a:endParaRPr lang="zh-CN" altLang="en-US" dirty="0"/>
          </a:p>
        </p:txBody>
      </p:sp>
      <p:sp>
        <p:nvSpPr>
          <p:cNvPr id="8" name="TextBox 7"/>
          <p:cNvSpPr txBox="1"/>
          <p:nvPr/>
        </p:nvSpPr>
        <p:spPr>
          <a:xfrm>
            <a:off x="6477000" y="3048000"/>
            <a:ext cx="1143000" cy="381000"/>
          </a:xfrm>
          <a:prstGeom prst="rect">
            <a:avLst/>
          </a:prstGeom>
          <a:noFill/>
        </p:spPr>
        <p:txBody>
          <a:bodyPr wrap="square" rtlCol="0">
            <a:spAutoFit/>
          </a:bodyPr>
          <a:lstStyle/>
          <a:p>
            <a:r>
              <a:rPr lang="en-US" altLang="zh-CN" dirty="0" smtClean="0"/>
              <a:t>water</a:t>
            </a:r>
            <a:endParaRPr lang="zh-CN" altLang="en-US" dirty="0"/>
          </a:p>
        </p:txBody>
      </p:sp>
      <p:sp>
        <p:nvSpPr>
          <p:cNvPr id="9" name="爆炸形 2 8"/>
          <p:cNvSpPr/>
          <p:nvPr/>
        </p:nvSpPr>
        <p:spPr>
          <a:xfrm>
            <a:off x="2590800" y="3276600"/>
            <a:ext cx="228600" cy="228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7649" name="Object 1"/>
          <p:cNvGraphicFramePr>
            <a:graphicFrameLocks noChangeAspect="1"/>
          </p:cNvGraphicFramePr>
          <p:nvPr/>
        </p:nvGraphicFramePr>
        <p:xfrm>
          <a:off x="2209800" y="3276600"/>
          <a:ext cx="462755" cy="419100"/>
        </p:xfrm>
        <a:graphic>
          <a:graphicData uri="http://schemas.openxmlformats.org/presentationml/2006/ole">
            <p:oleObj spid="_x0000_s107522" name="Equation" r:id="rId4" imgW="139680" imgH="228600" progId="Equation.DSMT4">
              <p:embed/>
            </p:oleObj>
          </a:graphicData>
        </a:graphic>
      </p:graphicFrame>
      <p:sp>
        <p:nvSpPr>
          <p:cNvPr id="11" name="流程图: 合并 10"/>
          <p:cNvSpPr/>
          <p:nvPr/>
        </p:nvSpPr>
        <p:spPr>
          <a:xfrm>
            <a:off x="2286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合并 11"/>
          <p:cNvSpPr/>
          <p:nvPr/>
        </p:nvSpPr>
        <p:spPr>
          <a:xfrm>
            <a:off x="2514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12"/>
          <p:cNvSpPr/>
          <p:nvPr/>
        </p:nvSpPr>
        <p:spPr>
          <a:xfrm>
            <a:off x="2743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13"/>
          <p:cNvSpPr/>
          <p:nvPr/>
        </p:nvSpPr>
        <p:spPr>
          <a:xfrm>
            <a:off x="2971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合并 14"/>
          <p:cNvSpPr/>
          <p:nvPr/>
        </p:nvSpPr>
        <p:spPr>
          <a:xfrm>
            <a:off x="3200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合并 15"/>
          <p:cNvSpPr/>
          <p:nvPr/>
        </p:nvSpPr>
        <p:spPr>
          <a:xfrm>
            <a:off x="3429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合并 16"/>
          <p:cNvSpPr/>
          <p:nvPr/>
        </p:nvSpPr>
        <p:spPr>
          <a:xfrm>
            <a:off x="3657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流程图: 合并 17"/>
          <p:cNvSpPr/>
          <p:nvPr/>
        </p:nvSpPr>
        <p:spPr>
          <a:xfrm>
            <a:off x="3886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合并 18"/>
          <p:cNvSpPr/>
          <p:nvPr/>
        </p:nvSpPr>
        <p:spPr>
          <a:xfrm>
            <a:off x="4114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合并 19"/>
          <p:cNvSpPr/>
          <p:nvPr/>
        </p:nvSpPr>
        <p:spPr>
          <a:xfrm>
            <a:off x="4343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合并 20"/>
          <p:cNvSpPr/>
          <p:nvPr/>
        </p:nvSpPr>
        <p:spPr>
          <a:xfrm>
            <a:off x="4572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合并 21"/>
          <p:cNvSpPr/>
          <p:nvPr/>
        </p:nvSpPr>
        <p:spPr>
          <a:xfrm>
            <a:off x="4800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合并 22"/>
          <p:cNvSpPr/>
          <p:nvPr/>
        </p:nvSpPr>
        <p:spPr>
          <a:xfrm>
            <a:off x="5029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合并 23"/>
          <p:cNvSpPr/>
          <p:nvPr/>
        </p:nvSpPr>
        <p:spPr>
          <a:xfrm>
            <a:off x="5257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流程图: 合并 24"/>
          <p:cNvSpPr/>
          <p:nvPr/>
        </p:nvSpPr>
        <p:spPr>
          <a:xfrm>
            <a:off x="5486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流程图: 合并 25"/>
          <p:cNvSpPr/>
          <p:nvPr/>
        </p:nvSpPr>
        <p:spPr>
          <a:xfrm>
            <a:off x="57150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流程图: 合并 26"/>
          <p:cNvSpPr/>
          <p:nvPr/>
        </p:nvSpPr>
        <p:spPr>
          <a:xfrm>
            <a:off x="59436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流程图: 合并 27"/>
          <p:cNvSpPr/>
          <p:nvPr/>
        </p:nvSpPr>
        <p:spPr>
          <a:xfrm>
            <a:off x="61722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流程图: 合并 28"/>
          <p:cNvSpPr/>
          <p:nvPr/>
        </p:nvSpPr>
        <p:spPr>
          <a:xfrm>
            <a:off x="64008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流程图: 合并 29"/>
          <p:cNvSpPr/>
          <p:nvPr/>
        </p:nvSpPr>
        <p:spPr>
          <a:xfrm>
            <a:off x="6629400" y="4191000"/>
            <a:ext cx="1524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a:off x="1981200" y="4191000"/>
            <a:ext cx="510540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9812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086600" y="4191000"/>
            <a:ext cx="0" cy="1371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3" name="任意多边形 42"/>
          <p:cNvSpPr/>
          <p:nvPr/>
        </p:nvSpPr>
        <p:spPr>
          <a:xfrm>
            <a:off x="1988457" y="5558971"/>
            <a:ext cx="5080000" cy="1070429"/>
          </a:xfrm>
          <a:custGeom>
            <a:avLst/>
            <a:gdLst>
              <a:gd name="connsiteX0" fmla="*/ 0 w 5080000"/>
              <a:gd name="connsiteY0" fmla="*/ 0 h 1006324"/>
              <a:gd name="connsiteX1" fmla="*/ 2540000 w 5080000"/>
              <a:gd name="connsiteY1" fmla="*/ 1001486 h 1006324"/>
              <a:gd name="connsiteX2" fmla="*/ 5080000 w 5080000"/>
              <a:gd name="connsiteY2" fmla="*/ 29029 h 1006324"/>
            </a:gdLst>
            <a:ahLst/>
            <a:cxnLst>
              <a:cxn ang="0">
                <a:pos x="connsiteX0" y="connsiteY0"/>
              </a:cxn>
              <a:cxn ang="0">
                <a:pos x="connsiteX1" y="connsiteY1"/>
              </a:cxn>
              <a:cxn ang="0">
                <a:pos x="connsiteX2" y="connsiteY2"/>
              </a:cxn>
            </a:cxnLst>
            <a:rect l="l" t="t" r="r" b="b"/>
            <a:pathLst>
              <a:path w="5080000" h="1006324">
                <a:moveTo>
                  <a:pt x="0" y="0"/>
                </a:moveTo>
                <a:cubicBezTo>
                  <a:pt x="846666" y="498324"/>
                  <a:pt x="1693333" y="996648"/>
                  <a:pt x="2540000" y="1001486"/>
                </a:cubicBezTo>
                <a:cubicBezTo>
                  <a:pt x="3386667" y="1006324"/>
                  <a:pt x="4233333" y="517676"/>
                  <a:pt x="5080000" y="29029"/>
                </a:cubicBezTo>
              </a:path>
            </a:pathLst>
          </a:custGeom>
          <a:ln w="28575">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椭圆 43"/>
          <p:cNvSpPr/>
          <p:nvPr/>
        </p:nvSpPr>
        <p:spPr>
          <a:xfrm>
            <a:off x="2667000" y="5105400"/>
            <a:ext cx="3886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Earth</a:t>
            </a:r>
            <a:endParaRPr lang="zh-CN" altLang="en-US" sz="2400" dirty="0"/>
          </a:p>
        </p:txBody>
      </p:sp>
      <p:sp>
        <p:nvSpPr>
          <p:cNvPr id="47" name="TextBox 46"/>
          <p:cNvSpPr txBox="1"/>
          <p:nvPr/>
        </p:nvSpPr>
        <p:spPr>
          <a:xfrm>
            <a:off x="4800600" y="3886200"/>
            <a:ext cx="2590800" cy="369332"/>
          </a:xfrm>
          <a:prstGeom prst="rect">
            <a:avLst/>
          </a:prstGeom>
          <a:noFill/>
        </p:spPr>
        <p:txBody>
          <a:bodyPr wrap="square" rtlCol="0">
            <a:spAutoFit/>
          </a:bodyPr>
          <a:lstStyle/>
          <a:p>
            <a:r>
              <a:rPr lang="en-US" altLang="zh-CN" dirty="0" smtClean="0"/>
              <a:t>Measurement surface</a:t>
            </a:r>
            <a:endParaRPr lang="zh-CN" altLang="en-US" dirty="0"/>
          </a:p>
        </p:txBody>
      </p:sp>
      <p:sp>
        <p:nvSpPr>
          <p:cNvPr id="49" name="TextBox 48"/>
          <p:cNvSpPr txBox="1"/>
          <p:nvPr/>
        </p:nvSpPr>
        <p:spPr>
          <a:xfrm>
            <a:off x="2057400" y="4419600"/>
            <a:ext cx="2590800" cy="369332"/>
          </a:xfrm>
          <a:prstGeom prst="rect">
            <a:avLst/>
          </a:prstGeom>
          <a:noFill/>
        </p:spPr>
        <p:txBody>
          <a:bodyPr wrap="square" rtlCol="0">
            <a:spAutoFit/>
          </a:bodyPr>
          <a:lstStyle/>
          <a:p>
            <a:r>
              <a:rPr lang="en-US" altLang="zh-CN" dirty="0" smtClean="0"/>
              <a:t>V</a:t>
            </a:r>
            <a:endParaRPr lang="zh-CN" altLang="en-US" dirty="0"/>
          </a:p>
        </p:txBody>
      </p:sp>
      <p:sp>
        <p:nvSpPr>
          <p:cNvPr id="50" name="TextBox 49"/>
          <p:cNvSpPr txBox="1"/>
          <p:nvPr/>
        </p:nvSpPr>
        <p:spPr>
          <a:xfrm>
            <a:off x="2057400" y="5638800"/>
            <a:ext cx="685800" cy="381000"/>
          </a:xfrm>
          <a:prstGeom prst="rect">
            <a:avLst/>
          </a:prstGeom>
          <a:noFill/>
        </p:spPr>
        <p:txBody>
          <a:bodyPr wrap="square" rtlCol="0">
            <a:spAutoFit/>
          </a:bodyPr>
          <a:lstStyle/>
          <a:p>
            <a:r>
              <a:rPr lang="en-US" altLang="zh-CN" dirty="0" smtClean="0"/>
              <a:t>S</a:t>
            </a:r>
            <a:endParaRPr lang="zh-CN" altLang="en-US" dirty="0"/>
          </a:p>
        </p:txBody>
      </p:sp>
      <p:sp>
        <p:nvSpPr>
          <p:cNvPr id="51" name="灯片编号占位符 50"/>
          <p:cNvSpPr>
            <a:spLocks noGrp="1"/>
          </p:cNvSpPr>
          <p:nvPr>
            <p:ph type="sldNum" sz="quarter" idx="12"/>
          </p:nvPr>
        </p:nvSpPr>
        <p:spPr/>
        <p:txBody>
          <a:bodyPr/>
          <a:lstStyle/>
          <a:p>
            <a:fld id="{C4ACB3E9-CEFA-47E8-AAE5-DDA37E8E960A}" type="slidenum">
              <a:rPr lang="zh-CN" altLang="en-US" smtClean="0"/>
              <a:pPr/>
              <a:t>13</a:t>
            </a:fld>
            <a:endParaRPr lang="zh-CN" altLang="en-US"/>
          </a:p>
        </p:txBody>
      </p:sp>
      <p:graphicFrame>
        <p:nvGraphicFramePr>
          <p:cNvPr id="41" name="Object 2"/>
          <p:cNvGraphicFramePr>
            <a:graphicFrameLocks noChangeAspect="1"/>
          </p:cNvGraphicFramePr>
          <p:nvPr/>
        </p:nvGraphicFramePr>
        <p:xfrm>
          <a:off x="5029200" y="3581400"/>
          <a:ext cx="419100" cy="301625"/>
        </p:xfrm>
        <a:graphic>
          <a:graphicData uri="http://schemas.openxmlformats.org/presentationml/2006/ole">
            <p:oleObj spid="_x0000_s107525" name="Equation" r:id="rId5" imgW="126720" imgH="164880" progId="Equation.DSMT4">
              <p:embed/>
            </p:oleObj>
          </a:graphicData>
        </a:graphic>
      </p:graphicFrame>
      <p:sp>
        <p:nvSpPr>
          <p:cNvPr id="42" name="椭圆 41"/>
          <p:cNvSpPr/>
          <p:nvPr/>
        </p:nvSpPr>
        <p:spPr>
          <a:xfrm>
            <a:off x="4953000" y="3657600"/>
            <a:ext cx="76200" cy="76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7526" name="Object 6"/>
          <p:cNvGraphicFramePr>
            <a:graphicFrameLocks noChangeAspect="1"/>
          </p:cNvGraphicFramePr>
          <p:nvPr/>
        </p:nvGraphicFramePr>
        <p:xfrm>
          <a:off x="1066800" y="1447800"/>
          <a:ext cx="7416800" cy="1309688"/>
        </p:xfrm>
        <a:graphic>
          <a:graphicData uri="http://schemas.openxmlformats.org/presentationml/2006/ole">
            <p:oleObj spid="_x0000_s107526" name="Equation" r:id="rId6" imgW="3619440" imgH="55872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latin typeface="Constantia" pitchFamily="18" charset="0"/>
              </a:rPr>
              <a:t>Outline</a:t>
            </a:r>
            <a:endParaRPr lang="zh-CN" altLang="en-US" dirty="0">
              <a:latin typeface="Constantia" pitchFamily="18" charset="0"/>
            </a:endParaRPr>
          </a:p>
        </p:txBody>
      </p:sp>
      <p:sp>
        <p:nvSpPr>
          <p:cNvPr id="6" name="内容占位符 5"/>
          <p:cNvSpPr>
            <a:spLocks noGrp="1"/>
          </p:cNvSpPr>
          <p:nvPr>
            <p:ph idx="1"/>
          </p:nvPr>
        </p:nvSpPr>
        <p:spPr>
          <a:xfrm>
            <a:off x="457200" y="1600200"/>
            <a:ext cx="8229600" cy="4953000"/>
          </a:xfrm>
        </p:spPr>
        <p:txBody>
          <a:bodyPr>
            <a:normAutofit/>
          </a:bodyPr>
          <a:lstStyle/>
          <a:p>
            <a:r>
              <a:rPr lang="en-US" altLang="zh-CN" sz="2400" dirty="0" smtClean="0">
                <a:solidFill>
                  <a:schemeClr val="bg2"/>
                </a:solidFill>
                <a:latin typeface="Constantia" pitchFamily="18" charset="0"/>
              </a:rPr>
              <a:t>Motivation</a:t>
            </a:r>
          </a:p>
          <a:p>
            <a:r>
              <a:rPr lang="en-US" altLang="zh-CN" sz="2400" dirty="0" smtClean="0">
                <a:solidFill>
                  <a:schemeClr val="bg2"/>
                </a:solidFill>
                <a:latin typeface="Constantia" pitchFamily="18" charset="0"/>
              </a:rPr>
              <a:t>Introduction of Green’s theorem in preprocessing  </a:t>
            </a:r>
          </a:p>
          <a:p>
            <a:r>
              <a:rPr lang="en-US" altLang="zh-CN" sz="2400" dirty="0" smtClean="0">
                <a:latin typeface="Constantia" pitchFamily="18" charset="0"/>
              </a:rPr>
              <a:t>Factors </a:t>
            </a:r>
          </a:p>
          <a:p>
            <a:pPr lvl="1"/>
            <a:r>
              <a:rPr lang="en-US" altLang="zh-CN" sz="2400" dirty="0" smtClean="0">
                <a:latin typeface="Constantia" pitchFamily="18" charset="0"/>
              </a:rPr>
              <a:t>The depth difference between </a:t>
            </a:r>
            <a:r>
              <a:rPr lang="en-US" altLang="zh-CN" sz="2400" dirty="0" smtClean="0">
                <a:latin typeface="Constantia" pitchFamily="18" charset="0"/>
              </a:rPr>
              <a:t>the </a:t>
            </a:r>
            <a:r>
              <a:rPr lang="en-US" altLang="zh-CN" sz="2400" dirty="0" smtClean="0">
                <a:latin typeface="Constantia" pitchFamily="18" charset="0"/>
              </a:rPr>
              <a:t>over/under </a:t>
            </a:r>
            <a:r>
              <a:rPr lang="en-US" altLang="zh-CN" sz="2400" dirty="0" smtClean="0">
                <a:latin typeface="Constantia" pitchFamily="18" charset="0"/>
              </a:rPr>
              <a:t>cable</a:t>
            </a:r>
            <a:endParaRPr lang="en-US" altLang="zh-CN" sz="2400" dirty="0" smtClean="0">
              <a:latin typeface="Constantia" pitchFamily="18" charset="0"/>
            </a:endParaRPr>
          </a:p>
          <a:p>
            <a:pPr lvl="1"/>
            <a:r>
              <a:rPr lang="en-US" altLang="zh-CN" sz="2400" dirty="0" smtClean="0">
                <a:solidFill>
                  <a:schemeClr val="bg2"/>
                </a:solidFill>
                <a:latin typeface="Constantia" pitchFamily="18" charset="0"/>
              </a:rPr>
              <a:t>The depth difference between the </a:t>
            </a:r>
            <a:r>
              <a:rPr lang="en-US" altLang="zh-CN" sz="2400" dirty="0" smtClean="0">
                <a:solidFill>
                  <a:schemeClr val="bg2"/>
                </a:solidFill>
                <a:latin typeface="Constantia" pitchFamily="18" charset="0"/>
              </a:rPr>
              <a:t>measurement surface and </a:t>
            </a:r>
            <a:r>
              <a:rPr lang="en-US" altLang="zh-CN" sz="2400" dirty="0" smtClean="0">
                <a:solidFill>
                  <a:schemeClr val="bg2"/>
                </a:solidFill>
                <a:latin typeface="Constantia" pitchFamily="18" charset="0"/>
              </a:rPr>
              <a:t>the predicted cable </a:t>
            </a:r>
            <a:r>
              <a:rPr lang="el-GR" altLang="zh-CN" sz="2400" dirty="0" smtClean="0">
                <a:solidFill>
                  <a:schemeClr val="bg2"/>
                </a:solidFill>
                <a:latin typeface="Constantia" pitchFamily="18" charset="0"/>
              </a:rPr>
              <a:t>Δ</a:t>
            </a:r>
            <a:r>
              <a:rPr lang="en-US" altLang="zh-CN" sz="2400" dirty="0" smtClean="0">
                <a:solidFill>
                  <a:schemeClr val="bg2"/>
                </a:solidFill>
                <a:latin typeface="Constantia" pitchFamily="18" charset="0"/>
              </a:rPr>
              <a:t>z</a:t>
            </a:r>
          </a:p>
          <a:p>
            <a:r>
              <a:rPr lang="en-US" altLang="zh-CN" sz="2400" dirty="0" smtClean="0">
                <a:solidFill>
                  <a:schemeClr val="bg2"/>
                </a:solidFill>
                <a:latin typeface="Constantia" pitchFamily="18" charset="0"/>
              </a:rPr>
              <a:t>Reference velocity</a:t>
            </a:r>
          </a:p>
          <a:p>
            <a:pPr marL="514350" indent="-514350"/>
            <a:r>
              <a:rPr lang="en-US" altLang="zh-CN" sz="2400" dirty="0" smtClean="0">
                <a:solidFill>
                  <a:schemeClr val="bg2"/>
                </a:solidFill>
                <a:latin typeface="Constantia" pitchFamily="18" charset="0"/>
              </a:rPr>
              <a:t>Conclusions</a:t>
            </a:r>
            <a:endParaRPr lang="zh-CN" altLang="en-US" sz="2400" dirty="0" smtClean="0">
              <a:solidFill>
                <a:schemeClr val="bg2"/>
              </a:solidFill>
              <a:latin typeface="Constantia" pitchFamily="18" charset="0"/>
            </a:endParaRPr>
          </a:p>
          <a:p>
            <a:endParaRPr lang="zh-CN" altLang="en-US" sz="2400" dirty="0">
              <a:latin typeface="Constantia" pitchFamily="18" charset="0"/>
            </a:endParaRPr>
          </a:p>
        </p:txBody>
      </p:sp>
      <p:sp>
        <p:nvSpPr>
          <p:cNvPr id="5" name="灯片编号占位符 4"/>
          <p:cNvSpPr>
            <a:spLocks noGrp="1"/>
          </p:cNvSpPr>
          <p:nvPr>
            <p:ph type="sldNum" sz="quarter" idx="12"/>
          </p:nvPr>
        </p:nvSpPr>
        <p:spPr/>
        <p:txBody>
          <a:bodyPr/>
          <a:lstStyle/>
          <a:p>
            <a:fld id="{88761688-511E-4D70-8C4B-04B1BC8402B7}" type="slidenum">
              <a:rPr lang="zh-CN" altLang="en-US" smtClean="0"/>
              <a:pPr/>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接连接符 3"/>
          <p:cNvCxnSpPr/>
          <p:nvPr/>
        </p:nvCxnSpPr>
        <p:spPr>
          <a:xfrm>
            <a:off x="1447800" y="21336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47800" y="2819400"/>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1981200"/>
            <a:ext cx="990600" cy="369332"/>
          </a:xfrm>
          <a:prstGeom prst="rect">
            <a:avLst/>
          </a:prstGeom>
          <a:noFill/>
        </p:spPr>
        <p:txBody>
          <a:bodyPr wrap="square" rtlCol="0">
            <a:spAutoFit/>
          </a:bodyPr>
          <a:lstStyle/>
          <a:p>
            <a:r>
              <a:rPr lang="en-US" altLang="zh-CN" dirty="0" smtClean="0"/>
              <a:t>45m</a:t>
            </a:r>
            <a:endParaRPr lang="zh-CN" altLang="en-US" dirty="0"/>
          </a:p>
        </p:txBody>
      </p:sp>
      <p:sp>
        <p:nvSpPr>
          <p:cNvPr id="11" name="TextBox 10"/>
          <p:cNvSpPr txBox="1"/>
          <p:nvPr/>
        </p:nvSpPr>
        <p:spPr>
          <a:xfrm>
            <a:off x="381000" y="2590800"/>
            <a:ext cx="990600" cy="369332"/>
          </a:xfrm>
          <a:prstGeom prst="rect">
            <a:avLst/>
          </a:prstGeom>
          <a:noFill/>
        </p:spPr>
        <p:txBody>
          <a:bodyPr wrap="square" rtlCol="0">
            <a:spAutoFit/>
          </a:bodyPr>
          <a:lstStyle/>
          <a:p>
            <a:r>
              <a:rPr lang="en-US" altLang="zh-CN" dirty="0" smtClean="0"/>
              <a:t>50m</a:t>
            </a:r>
            <a:endParaRPr lang="zh-CN" altLang="en-US" dirty="0"/>
          </a:p>
        </p:txBody>
      </p:sp>
      <p:cxnSp>
        <p:nvCxnSpPr>
          <p:cNvPr id="17" name="直接连接符 16"/>
          <p:cNvCxnSpPr/>
          <p:nvPr/>
        </p:nvCxnSpPr>
        <p:spPr>
          <a:xfrm>
            <a:off x="1447800" y="2514600"/>
            <a:ext cx="3657600" cy="0"/>
          </a:xfrm>
          <a:prstGeom prst="line">
            <a:avLst/>
          </a:prstGeom>
          <a:ln w="571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2667000"/>
            <a:ext cx="304800" cy="338554"/>
          </a:xfrm>
          <a:prstGeom prst="rect">
            <a:avLst/>
          </a:prstGeom>
          <a:noFill/>
        </p:spPr>
        <p:txBody>
          <a:bodyPr wrap="square" rtlCol="0">
            <a:spAutoFit/>
          </a:bodyPr>
          <a:lstStyle/>
          <a:p>
            <a:r>
              <a:rPr lang="en-US" altLang="zh-CN" sz="1600" dirty="0" smtClean="0"/>
              <a:t>P</a:t>
            </a:r>
            <a:endParaRPr lang="zh-CN" altLang="en-US" sz="1600" dirty="0"/>
          </a:p>
        </p:txBody>
      </p:sp>
      <p:graphicFrame>
        <p:nvGraphicFramePr>
          <p:cNvPr id="20" name="对象 19"/>
          <p:cNvGraphicFramePr>
            <a:graphicFrameLocks noChangeAspect="1"/>
          </p:cNvGraphicFramePr>
          <p:nvPr/>
        </p:nvGraphicFramePr>
        <p:xfrm>
          <a:off x="1066800" y="2209800"/>
          <a:ext cx="304800" cy="497305"/>
        </p:xfrm>
        <a:graphic>
          <a:graphicData uri="http://schemas.openxmlformats.org/presentationml/2006/ole">
            <p:oleObj spid="_x0000_s29698" name="Equation" r:id="rId3" imgW="241200" imgH="393480" progId="Equation.DSMT4">
              <p:embed/>
            </p:oleObj>
          </a:graphicData>
        </a:graphic>
      </p:graphicFrame>
      <p:cxnSp>
        <p:nvCxnSpPr>
          <p:cNvPr id="21" name="直接连接符 20"/>
          <p:cNvCxnSpPr/>
          <p:nvPr/>
        </p:nvCxnSpPr>
        <p:spPr>
          <a:xfrm>
            <a:off x="990600" y="1143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800" y="990600"/>
            <a:ext cx="609600" cy="369332"/>
          </a:xfrm>
          <a:prstGeom prst="rect">
            <a:avLst/>
          </a:prstGeom>
          <a:noFill/>
        </p:spPr>
        <p:txBody>
          <a:bodyPr wrap="square" rtlCol="0">
            <a:spAutoFit/>
          </a:bodyPr>
          <a:lstStyle/>
          <a:p>
            <a:r>
              <a:rPr lang="en-US" altLang="zh-CN" dirty="0" smtClean="0"/>
              <a:t>FS</a:t>
            </a:r>
            <a:endParaRPr lang="zh-CN" altLang="en-US" dirty="0"/>
          </a:p>
        </p:txBody>
      </p:sp>
      <p:sp>
        <p:nvSpPr>
          <p:cNvPr id="23" name="爆炸形 1 22"/>
          <p:cNvSpPr/>
          <p:nvPr/>
        </p:nvSpPr>
        <p:spPr>
          <a:xfrm>
            <a:off x="3048000" y="1447800"/>
            <a:ext cx="228600" cy="228600"/>
          </a:xfrm>
          <a:prstGeom prst="irregularSeal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Box 23"/>
          <p:cNvSpPr txBox="1"/>
          <p:nvPr/>
        </p:nvSpPr>
        <p:spPr>
          <a:xfrm>
            <a:off x="381000" y="1371600"/>
            <a:ext cx="990600" cy="369332"/>
          </a:xfrm>
          <a:prstGeom prst="rect">
            <a:avLst/>
          </a:prstGeom>
          <a:noFill/>
        </p:spPr>
        <p:txBody>
          <a:bodyPr wrap="square" rtlCol="0">
            <a:spAutoFit/>
          </a:bodyPr>
          <a:lstStyle/>
          <a:p>
            <a:r>
              <a:rPr lang="en-US" altLang="zh-CN" dirty="0" smtClean="0"/>
              <a:t>5m</a:t>
            </a:r>
            <a:endParaRPr lang="zh-CN" altLang="en-US" dirty="0"/>
          </a:p>
        </p:txBody>
      </p:sp>
      <p:sp>
        <p:nvSpPr>
          <p:cNvPr id="25" name="矩形 24"/>
          <p:cNvSpPr/>
          <p:nvPr/>
        </p:nvSpPr>
        <p:spPr>
          <a:xfrm>
            <a:off x="0" y="541020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6" name="矩形 25"/>
          <p:cNvSpPr/>
          <p:nvPr/>
        </p:nvSpPr>
        <p:spPr>
          <a:xfrm>
            <a:off x="0" y="5410200"/>
            <a:ext cx="9144000" cy="685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7" name="TextBox 26"/>
          <p:cNvSpPr txBox="1"/>
          <p:nvPr/>
        </p:nvSpPr>
        <p:spPr>
          <a:xfrm>
            <a:off x="381000" y="5181600"/>
            <a:ext cx="990600" cy="369332"/>
          </a:xfrm>
          <a:prstGeom prst="rect">
            <a:avLst/>
          </a:prstGeom>
          <a:noFill/>
        </p:spPr>
        <p:txBody>
          <a:bodyPr wrap="square" rtlCol="0">
            <a:spAutoFit/>
          </a:bodyPr>
          <a:lstStyle/>
          <a:p>
            <a:r>
              <a:rPr lang="en-US" altLang="zh-CN" dirty="0" smtClean="0"/>
              <a:t>300m</a:t>
            </a:r>
            <a:endParaRPr lang="zh-CN" altLang="en-US" dirty="0"/>
          </a:p>
        </p:txBody>
      </p:sp>
      <p:sp>
        <p:nvSpPr>
          <p:cNvPr id="28" name="TextBox 27"/>
          <p:cNvSpPr txBox="1"/>
          <p:nvPr/>
        </p:nvSpPr>
        <p:spPr>
          <a:xfrm>
            <a:off x="381000" y="5943600"/>
            <a:ext cx="990600" cy="369332"/>
          </a:xfrm>
          <a:prstGeom prst="rect">
            <a:avLst/>
          </a:prstGeom>
          <a:noFill/>
        </p:spPr>
        <p:txBody>
          <a:bodyPr wrap="square" rtlCol="0">
            <a:spAutoFit/>
          </a:bodyPr>
          <a:lstStyle/>
          <a:p>
            <a:r>
              <a:rPr lang="en-US" altLang="zh-CN" dirty="0" smtClean="0"/>
              <a:t>400m</a:t>
            </a:r>
            <a:endParaRPr lang="zh-CN" altLang="en-US" dirty="0"/>
          </a:p>
        </p:txBody>
      </p:sp>
      <p:sp>
        <p:nvSpPr>
          <p:cNvPr id="29" name="TextBox 28"/>
          <p:cNvSpPr txBox="1"/>
          <p:nvPr/>
        </p:nvSpPr>
        <p:spPr>
          <a:xfrm>
            <a:off x="7239000" y="4953000"/>
            <a:ext cx="1676400" cy="369332"/>
          </a:xfrm>
          <a:prstGeom prst="rect">
            <a:avLst/>
          </a:prstGeom>
          <a:noFill/>
        </p:spPr>
        <p:txBody>
          <a:bodyPr wrap="square" rtlCol="0">
            <a:spAutoFit/>
          </a:bodyPr>
          <a:lstStyle/>
          <a:p>
            <a:r>
              <a:rPr lang="en-US" altLang="zh-CN" dirty="0" smtClean="0"/>
              <a:t>1500m/s</a:t>
            </a:r>
            <a:endParaRPr lang="zh-CN" altLang="en-US" dirty="0"/>
          </a:p>
        </p:txBody>
      </p:sp>
      <p:sp>
        <p:nvSpPr>
          <p:cNvPr id="30" name="TextBox 29"/>
          <p:cNvSpPr txBox="1"/>
          <p:nvPr/>
        </p:nvSpPr>
        <p:spPr>
          <a:xfrm>
            <a:off x="7239000" y="5562600"/>
            <a:ext cx="1676400" cy="369332"/>
          </a:xfrm>
          <a:prstGeom prst="rect">
            <a:avLst/>
          </a:prstGeom>
          <a:noFill/>
        </p:spPr>
        <p:txBody>
          <a:bodyPr wrap="square" rtlCol="0">
            <a:spAutoFit/>
          </a:bodyPr>
          <a:lstStyle/>
          <a:p>
            <a:r>
              <a:rPr lang="en-US" altLang="zh-CN" dirty="0" smtClean="0"/>
              <a:t>2500m/s</a:t>
            </a:r>
            <a:endParaRPr lang="zh-CN" altLang="en-US" dirty="0"/>
          </a:p>
        </p:txBody>
      </p:sp>
      <p:sp>
        <p:nvSpPr>
          <p:cNvPr id="31" name="TextBox 30"/>
          <p:cNvSpPr txBox="1"/>
          <p:nvPr/>
        </p:nvSpPr>
        <p:spPr>
          <a:xfrm>
            <a:off x="7239000" y="6248400"/>
            <a:ext cx="1676400" cy="369332"/>
          </a:xfrm>
          <a:prstGeom prst="rect">
            <a:avLst/>
          </a:prstGeom>
          <a:noFill/>
        </p:spPr>
        <p:txBody>
          <a:bodyPr wrap="square" rtlCol="0">
            <a:spAutoFit/>
          </a:bodyPr>
          <a:lstStyle/>
          <a:p>
            <a:r>
              <a:rPr lang="en-US" altLang="zh-CN" dirty="0" smtClean="0"/>
              <a:t>3000m/s</a:t>
            </a:r>
            <a:endParaRPr lang="zh-CN" altLang="en-US" dirty="0"/>
          </a:p>
        </p:txBody>
      </p:sp>
      <p:sp>
        <p:nvSpPr>
          <p:cNvPr id="33" name="右大括号 32"/>
          <p:cNvSpPr/>
          <p:nvPr/>
        </p:nvSpPr>
        <p:spPr>
          <a:xfrm rot="16200000">
            <a:off x="3886200" y="1828800"/>
            <a:ext cx="1524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4" name="TextBox 33"/>
          <p:cNvSpPr txBox="1"/>
          <p:nvPr/>
        </p:nvSpPr>
        <p:spPr>
          <a:xfrm>
            <a:off x="3810000" y="1600200"/>
            <a:ext cx="1295400" cy="369332"/>
          </a:xfrm>
          <a:prstGeom prst="rect">
            <a:avLst/>
          </a:prstGeom>
          <a:noFill/>
        </p:spPr>
        <p:txBody>
          <a:bodyPr wrap="square" rtlCol="0">
            <a:spAutoFit/>
          </a:bodyPr>
          <a:lstStyle/>
          <a:p>
            <a:r>
              <a:rPr lang="el-GR" altLang="zh-CN" dirty="0" smtClean="0"/>
              <a:t>Δ</a:t>
            </a:r>
            <a:r>
              <a:rPr lang="en-US" altLang="zh-CN" dirty="0" smtClean="0"/>
              <a:t>x=5m</a:t>
            </a:r>
            <a:endParaRPr lang="zh-CN" altLang="en-US" dirty="0"/>
          </a:p>
        </p:txBody>
      </p:sp>
      <p:sp>
        <p:nvSpPr>
          <p:cNvPr id="35" name="流程图: 合并 34"/>
          <p:cNvSpPr/>
          <p:nvPr/>
        </p:nvSpPr>
        <p:spPr>
          <a:xfrm>
            <a:off x="3733800" y="20574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合并 35"/>
          <p:cNvSpPr/>
          <p:nvPr/>
        </p:nvSpPr>
        <p:spPr>
          <a:xfrm>
            <a:off x="4114800" y="20574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合并 36"/>
          <p:cNvSpPr/>
          <p:nvPr/>
        </p:nvSpPr>
        <p:spPr>
          <a:xfrm>
            <a:off x="3733800" y="27432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合并 37"/>
          <p:cNvSpPr/>
          <p:nvPr/>
        </p:nvSpPr>
        <p:spPr>
          <a:xfrm>
            <a:off x="4114800" y="27432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合并 38"/>
          <p:cNvSpPr/>
          <p:nvPr/>
        </p:nvSpPr>
        <p:spPr>
          <a:xfrm>
            <a:off x="3276600" y="20574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合并 39"/>
          <p:cNvSpPr/>
          <p:nvPr/>
        </p:nvSpPr>
        <p:spPr>
          <a:xfrm>
            <a:off x="3276600" y="27432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大括号 31"/>
          <p:cNvSpPr/>
          <p:nvPr/>
        </p:nvSpPr>
        <p:spPr>
          <a:xfrm>
            <a:off x="5181600" y="2057400"/>
            <a:ext cx="152400" cy="838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TextBox 40"/>
          <p:cNvSpPr txBox="1"/>
          <p:nvPr/>
        </p:nvSpPr>
        <p:spPr>
          <a:xfrm>
            <a:off x="5486400" y="2286000"/>
            <a:ext cx="762000" cy="381000"/>
          </a:xfrm>
          <a:prstGeom prst="rect">
            <a:avLst/>
          </a:prstGeom>
          <a:noFill/>
        </p:spPr>
        <p:txBody>
          <a:bodyPr wrap="square" rtlCol="0">
            <a:spAutoFit/>
          </a:bodyPr>
          <a:lstStyle/>
          <a:p>
            <a:r>
              <a:rPr lang="en-US" altLang="zh-CN" dirty="0" smtClean="0"/>
              <a:t>5m</a:t>
            </a:r>
            <a:endParaRPr lang="zh-CN" altLang="en-US" dirty="0"/>
          </a:p>
        </p:txBody>
      </p:sp>
      <p:sp>
        <p:nvSpPr>
          <p:cNvPr id="42" name="灯片编号占位符 41"/>
          <p:cNvSpPr>
            <a:spLocks noGrp="1"/>
          </p:cNvSpPr>
          <p:nvPr>
            <p:ph type="sldNum" sz="quarter" idx="12"/>
          </p:nvPr>
        </p:nvSpPr>
        <p:spPr/>
        <p:txBody>
          <a:bodyPr/>
          <a:lstStyle/>
          <a:p>
            <a:fld id="{C4ACB3E9-CEFA-47E8-AAE5-DDA37E8E960A}" type="slidenum">
              <a:rPr lang="zh-CN" altLang="en-US" smtClean="0"/>
              <a:pPr/>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接连接符 3"/>
          <p:cNvCxnSpPr/>
          <p:nvPr/>
        </p:nvCxnSpPr>
        <p:spPr>
          <a:xfrm>
            <a:off x="1447800" y="26670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47800" y="2822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2376845"/>
            <a:ext cx="990600" cy="369332"/>
          </a:xfrm>
          <a:prstGeom prst="rect">
            <a:avLst/>
          </a:prstGeom>
          <a:noFill/>
        </p:spPr>
        <p:txBody>
          <a:bodyPr wrap="square" rtlCol="0">
            <a:spAutoFit/>
          </a:bodyPr>
          <a:lstStyle/>
          <a:p>
            <a:r>
              <a:rPr lang="en-US" altLang="zh-CN" dirty="0" smtClean="0"/>
              <a:t>49m</a:t>
            </a:r>
            <a:endParaRPr lang="zh-CN" altLang="en-US" dirty="0"/>
          </a:p>
        </p:txBody>
      </p:sp>
      <p:sp>
        <p:nvSpPr>
          <p:cNvPr id="11" name="TextBox 10"/>
          <p:cNvSpPr txBox="1"/>
          <p:nvPr/>
        </p:nvSpPr>
        <p:spPr>
          <a:xfrm>
            <a:off x="381000" y="2593777"/>
            <a:ext cx="990600" cy="369332"/>
          </a:xfrm>
          <a:prstGeom prst="rect">
            <a:avLst/>
          </a:prstGeom>
          <a:noFill/>
        </p:spPr>
        <p:txBody>
          <a:bodyPr wrap="square" rtlCol="0">
            <a:spAutoFit/>
          </a:bodyPr>
          <a:lstStyle/>
          <a:p>
            <a:r>
              <a:rPr lang="en-US" altLang="zh-CN" dirty="0" smtClean="0"/>
              <a:t>50m</a:t>
            </a:r>
            <a:endParaRPr lang="zh-CN" altLang="en-US" dirty="0"/>
          </a:p>
        </p:txBody>
      </p:sp>
      <p:cxnSp>
        <p:nvCxnSpPr>
          <p:cNvPr id="17" name="直接连接符 16"/>
          <p:cNvCxnSpPr/>
          <p:nvPr/>
        </p:nvCxnSpPr>
        <p:spPr>
          <a:xfrm>
            <a:off x="1447800" y="2746177"/>
            <a:ext cx="3657600" cy="0"/>
          </a:xfrm>
          <a:prstGeom prst="line">
            <a:avLst/>
          </a:prstGeom>
          <a:ln w="571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90600" y="1143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800" y="990600"/>
            <a:ext cx="609600" cy="369332"/>
          </a:xfrm>
          <a:prstGeom prst="rect">
            <a:avLst/>
          </a:prstGeom>
          <a:noFill/>
        </p:spPr>
        <p:txBody>
          <a:bodyPr wrap="square" rtlCol="0">
            <a:spAutoFit/>
          </a:bodyPr>
          <a:lstStyle/>
          <a:p>
            <a:r>
              <a:rPr lang="en-US" altLang="zh-CN" dirty="0" smtClean="0"/>
              <a:t>FS</a:t>
            </a:r>
            <a:endParaRPr lang="zh-CN" altLang="en-US" dirty="0"/>
          </a:p>
        </p:txBody>
      </p:sp>
      <p:sp>
        <p:nvSpPr>
          <p:cNvPr id="23" name="爆炸形 1 22"/>
          <p:cNvSpPr/>
          <p:nvPr/>
        </p:nvSpPr>
        <p:spPr>
          <a:xfrm>
            <a:off x="3048000" y="1447800"/>
            <a:ext cx="228600" cy="228600"/>
          </a:xfrm>
          <a:prstGeom prst="irregularSeal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Box 23"/>
          <p:cNvSpPr txBox="1"/>
          <p:nvPr/>
        </p:nvSpPr>
        <p:spPr>
          <a:xfrm>
            <a:off x="381000" y="1371600"/>
            <a:ext cx="990600" cy="369332"/>
          </a:xfrm>
          <a:prstGeom prst="rect">
            <a:avLst/>
          </a:prstGeom>
          <a:noFill/>
        </p:spPr>
        <p:txBody>
          <a:bodyPr wrap="square" rtlCol="0">
            <a:spAutoFit/>
          </a:bodyPr>
          <a:lstStyle/>
          <a:p>
            <a:r>
              <a:rPr lang="en-US" altLang="zh-CN" dirty="0" smtClean="0"/>
              <a:t>5m</a:t>
            </a:r>
            <a:endParaRPr lang="zh-CN" altLang="en-US" dirty="0"/>
          </a:p>
        </p:txBody>
      </p:sp>
      <p:sp>
        <p:nvSpPr>
          <p:cNvPr id="25" name="矩形 24"/>
          <p:cNvSpPr/>
          <p:nvPr/>
        </p:nvSpPr>
        <p:spPr>
          <a:xfrm>
            <a:off x="0" y="541020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6" name="矩形 25"/>
          <p:cNvSpPr/>
          <p:nvPr/>
        </p:nvSpPr>
        <p:spPr>
          <a:xfrm>
            <a:off x="0" y="5410200"/>
            <a:ext cx="9144000" cy="685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7" name="TextBox 26"/>
          <p:cNvSpPr txBox="1"/>
          <p:nvPr/>
        </p:nvSpPr>
        <p:spPr>
          <a:xfrm>
            <a:off x="381000" y="5181600"/>
            <a:ext cx="990600" cy="369332"/>
          </a:xfrm>
          <a:prstGeom prst="rect">
            <a:avLst/>
          </a:prstGeom>
          <a:noFill/>
        </p:spPr>
        <p:txBody>
          <a:bodyPr wrap="square" rtlCol="0">
            <a:spAutoFit/>
          </a:bodyPr>
          <a:lstStyle/>
          <a:p>
            <a:r>
              <a:rPr lang="en-US" altLang="zh-CN" dirty="0" smtClean="0"/>
              <a:t>300m</a:t>
            </a:r>
            <a:endParaRPr lang="zh-CN" altLang="en-US" dirty="0"/>
          </a:p>
        </p:txBody>
      </p:sp>
      <p:sp>
        <p:nvSpPr>
          <p:cNvPr id="28" name="TextBox 27"/>
          <p:cNvSpPr txBox="1"/>
          <p:nvPr/>
        </p:nvSpPr>
        <p:spPr>
          <a:xfrm>
            <a:off x="381000" y="5943600"/>
            <a:ext cx="990600" cy="369332"/>
          </a:xfrm>
          <a:prstGeom prst="rect">
            <a:avLst/>
          </a:prstGeom>
          <a:noFill/>
        </p:spPr>
        <p:txBody>
          <a:bodyPr wrap="square" rtlCol="0">
            <a:spAutoFit/>
          </a:bodyPr>
          <a:lstStyle/>
          <a:p>
            <a:r>
              <a:rPr lang="en-US" altLang="zh-CN" dirty="0" smtClean="0"/>
              <a:t>400m</a:t>
            </a:r>
            <a:endParaRPr lang="zh-CN" altLang="en-US" dirty="0"/>
          </a:p>
        </p:txBody>
      </p:sp>
      <p:sp>
        <p:nvSpPr>
          <p:cNvPr id="29" name="TextBox 28"/>
          <p:cNvSpPr txBox="1"/>
          <p:nvPr/>
        </p:nvSpPr>
        <p:spPr>
          <a:xfrm>
            <a:off x="7239000" y="4953000"/>
            <a:ext cx="1676400" cy="369332"/>
          </a:xfrm>
          <a:prstGeom prst="rect">
            <a:avLst/>
          </a:prstGeom>
          <a:noFill/>
        </p:spPr>
        <p:txBody>
          <a:bodyPr wrap="square" rtlCol="0">
            <a:spAutoFit/>
          </a:bodyPr>
          <a:lstStyle/>
          <a:p>
            <a:r>
              <a:rPr lang="en-US" altLang="zh-CN" dirty="0" smtClean="0"/>
              <a:t>1500m/s</a:t>
            </a:r>
            <a:endParaRPr lang="zh-CN" altLang="en-US" dirty="0"/>
          </a:p>
        </p:txBody>
      </p:sp>
      <p:sp>
        <p:nvSpPr>
          <p:cNvPr id="30" name="TextBox 29"/>
          <p:cNvSpPr txBox="1"/>
          <p:nvPr/>
        </p:nvSpPr>
        <p:spPr>
          <a:xfrm>
            <a:off x="7239000" y="5562600"/>
            <a:ext cx="1676400" cy="369332"/>
          </a:xfrm>
          <a:prstGeom prst="rect">
            <a:avLst/>
          </a:prstGeom>
          <a:noFill/>
        </p:spPr>
        <p:txBody>
          <a:bodyPr wrap="square" rtlCol="0">
            <a:spAutoFit/>
          </a:bodyPr>
          <a:lstStyle/>
          <a:p>
            <a:r>
              <a:rPr lang="en-US" altLang="zh-CN" dirty="0" smtClean="0"/>
              <a:t>2500m/s</a:t>
            </a:r>
            <a:endParaRPr lang="zh-CN" altLang="en-US" dirty="0"/>
          </a:p>
        </p:txBody>
      </p:sp>
      <p:sp>
        <p:nvSpPr>
          <p:cNvPr id="31" name="TextBox 30"/>
          <p:cNvSpPr txBox="1"/>
          <p:nvPr/>
        </p:nvSpPr>
        <p:spPr>
          <a:xfrm>
            <a:off x="7239000" y="6248400"/>
            <a:ext cx="1676400" cy="369332"/>
          </a:xfrm>
          <a:prstGeom prst="rect">
            <a:avLst/>
          </a:prstGeom>
          <a:noFill/>
        </p:spPr>
        <p:txBody>
          <a:bodyPr wrap="square" rtlCol="0">
            <a:spAutoFit/>
          </a:bodyPr>
          <a:lstStyle/>
          <a:p>
            <a:r>
              <a:rPr lang="en-US" altLang="zh-CN" dirty="0" smtClean="0"/>
              <a:t>3000m/s</a:t>
            </a:r>
            <a:endParaRPr lang="zh-CN" altLang="en-US" dirty="0"/>
          </a:p>
        </p:txBody>
      </p:sp>
      <p:sp>
        <p:nvSpPr>
          <p:cNvPr id="33" name="右大括号 32"/>
          <p:cNvSpPr/>
          <p:nvPr/>
        </p:nvSpPr>
        <p:spPr>
          <a:xfrm rot="16200000">
            <a:off x="3886200" y="2362200"/>
            <a:ext cx="1524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4" name="TextBox 33"/>
          <p:cNvSpPr txBox="1"/>
          <p:nvPr/>
        </p:nvSpPr>
        <p:spPr>
          <a:xfrm>
            <a:off x="3810000" y="2133600"/>
            <a:ext cx="1295400" cy="369332"/>
          </a:xfrm>
          <a:prstGeom prst="rect">
            <a:avLst/>
          </a:prstGeom>
          <a:noFill/>
        </p:spPr>
        <p:txBody>
          <a:bodyPr wrap="square" rtlCol="0">
            <a:spAutoFit/>
          </a:bodyPr>
          <a:lstStyle/>
          <a:p>
            <a:r>
              <a:rPr lang="el-GR" altLang="zh-CN" dirty="0" smtClean="0"/>
              <a:t>Δ</a:t>
            </a:r>
            <a:r>
              <a:rPr lang="en-US" altLang="zh-CN" dirty="0" smtClean="0"/>
              <a:t>x=5m</a:t>
            </a:r>
            <a:endParaRPr lang="zh-CN" altLang="en-US" dirty="0"/>
          </a:p>
        </p:txBody>
      </p:sp>
      <p:sp>
        <p:nvSpPr>
          <p:cNvPr id="35" name="流程图: 合并 34"/>
          <p:cNvSpPr/>
          <p:nvPr/>
        </p:nvSpPr>
        <p:spPr>
          <a:xfrm>
            <a:off x="3733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合并 35"/>
          <p:cNvSpPr/>
          <p:nvPr/>
        </p:nvSpPr>
        <p:spPr>
          <a:xfrm>
            <a:off x="4114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合并 36"/>
          <p:cNvSpPr/>
          <p:nvPr/>
        </p:nvSpPr>
        <p:spPr>
          <a:xfrm>
            <a:off x="3733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合并 37"/>
          <p:cNvSpPr/>
          <p:nvPr/>
        </p:nvSpPr>
        <p:spPr>
          <a:xfrm>
            <a:off x="4114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合并 38"/>
          <p:cNvSpPr/>
          <p:nvPr/>
        </p:nvSpPr>
        <p:spPr>
          <a:xfrm>
            <a:off x="32766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合并 39"/>
          <p:cNvSpPr/>
          <p:nvPr/>
        </p:nvSpPr>
        <p:spPr>
          <a:xfrm>
            <a:off x="32766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大括号 31"/>
          <p:cNvSpPr/>
          <p:nvPr/>
        </p:nvSpPr>
        <p:spPr>
          <a:xfrm>
            <a:off x="5181600" y="2593777"/>
            <a:ext cx="152400" cy="304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TextBox 40"/>
          <p:cNvSpPr txBox="1"/>
          <p:nvPr/>
        </p:nvSpPr>
        <p:spPr>
          <a:xfrm>
            <a:off x="5486400" y="2593777"/>
            <a:ext cx="762000" cy="381000"/>
          </a:xfrm>
          <a:prstGeom prst="rect">
            <a:avLst/>
          </a:prstGeom>
          <a:noFill/>
        </p:spPr>
        <p:txBody>
          <a:bodyPr wrap="square" rtlCol="0">
            <a:spAutoFit/>
          </a:bodyPr>
          <a:lstStyle/>
          <a:p>
            <a:r>
              <a:rPr lang="en-US" altLang="zh-CN" dirty="0" smtClean="0"/>
              <a:t>1m</a:t>
            </a:r>
            <a:endParaRPr lang="zh-CN" altLang="en-US" dirty="0"/>
          </a:p>
        </p:txBody>
      </p:sp>
      <p:sp>
        <p:nvSpPr>
          <p:cNvPr id="42" name="灯片编号占位符 41"/>
          <p:cNvSpPr>
            <a:spLocks noGrp="1"/>
          </p:cNvSpPr>
          <p:nvPr>
            <p:ph type="sldNum" sz="quarter" idx="12"/>
          </p:nvPr>
        </p:nvSpPr>
        <p:spPr/>
        <p:txBody>
          <a:bodyPr/>
          <a:lstStyle/>
          <a:p>
            <a:fld id="{C4ACB3E9-CEFA-47E8-AAE5-DDA37E8E960A}" type="slidenum">
              <a:rPr lang="zh-CN" altLang="en-US" smtClean="0"/>
              <a:pPr/>
              <a:t>16</a:t>
            </a:fld>
            <a:endParaRPr lang="zh-CN" altLang="en-US"/>
          </a:p>
        </p:txBody>
      </p:sp>
      <p:sp>
        <p:nvSpPr>
          <p:cNvPr id="43" name="TextBox 42"/>
          <p:cNvSpPr txBox="1"/>
          <p:nvPr/>
        </p:nvSpPr>
        <p:spPr>
          <a:xfrm>
            <a:off x="1066800" y="2743200"/>
            <a:ext cx="304800" cy="338554"/>
          </a:xfrm>
          <a:prstGeom prst="rect">
            <a:avLst/>
          </a:prstGeom>
          <a:noFill/>
        </p:spPr>
        <p:txBody>
          <a:bodyPr wrap="square" rtlCol="0">
            <a:spAutoFit/>
          </a:bodyPr>
          <a:lstStyle/>
          <a:p>
            <a:r>
              <a:rPr lang="en-US" altLang="zh-CN" sz="1600" dirty="0" smtClean="0"/>
              <a:t>P</a:t>
            </a:r>
            <a:endParaRPr lang="zh-CN" altLang="en-US" sz="1600" dirty="0"/>
          </a:p>
        </p:txBody>
      </p:sp>
      <p:graphicFrame>
        <p:nvGraphicFramePr>
          <p:cNvPr id="44" name="对象 43"/>
          <p:cNvGraphicFramePr>
            <a:graphicFrameLocks noChangeAspect="1"/>
          </p:cNvGraphicFramePr>
          <p:nvPr/>
        </p:nvGraphicFramePr>
        <p:xfrm>
          <a:off x="1066800" y="2286000"/>
          <a:ext cx="304800" cy="497305"/>
        </p:xfrm>
        <a:graphic>
          <a:graphicData uri="http://schemas.openxmlformats.org/presentationml/2006/ole">
            <p:oleObj spid="_x0000_s30723" name="Equation" r:id="rId3" imgW="241200" imgH="39348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接连接符 3"/>
          <p:cNvCxnSpPr/>
          <p:nvPr/>
        </p:nvCxnSpPr>
        <p:spPr>
          <a:xfrm>
            <a:off x="1447800" y="26670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47800" y="2822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2376845"/>
            <a:ext cx="990600" cy="369332"/>
          </a:xfrm>
          <a:prstGeom prst="rect">
            <a:avLst/>
          </a:prstGeom>
          <a:noFill/>
        </p:spPr>
        <p:txBody>
          <a:bodyPr wrap="square" rtlCol="0">
            <a:spAutoFit/>
          </a:bodyPr>
          <a:lstStyle/>
          <a:p>
            <a:r>
              <a:rPr lang="en-US" altLang="zh-CN" dirty="0" smtClean="0"/>
              <a:t>49m</a:t>
            </a:r>
            <a:endParaRPr lang="zh-CN" altLang="en-US" dirty="0"/>
          </a:p>
        </p:txBody>
      </p:sp>
      <p:sp>
        <p:nvSpPr>
          <p:cNvPr id="11" name="TextBox 10"/>
          <p:cNvSpPr txBox="1"/>
          <p:nvPr/>
        </p:nvSpPr>
        <p:spPr>
          <a:xfrm>
            <a:off x="381000" y="2593777"/>
            <a:ext cx="990600" cy="369332"/>
          </a:xfrm>
          <a:prstGeom prst="rect">
            <a:avLst/>
          </a:prstGeom>
          <a:noFill/>
        </p:spPr>
        <p:txBody>
          <a:bodyPr wrap="square" rtlCol="0">
            <a:spAutoFit/>
          </a:bodyPr>
          <a:lstStyle/>
          <a:p>
            <a:r>
              <a:rPr lang="en-US" altLang="zh-CN" dirty="0" smtClean="0"/>
              <a:t>50m</a:t>
            </a:r>
            <a:endParaRPr lang="zh-CN" altLang="en-US" dirty="0"/>
          </a:p>
        </p:txBody>
      </p:sp>
      <p:cxnSp>
        <p:nvCxnSpPr>
          <p:cNvPr id="17" name="直接连接符 16"/>
          <p:cNvCxnSpPr/>
          <p:nvPr/>
        </p:nvCxnSpPr>
        <p:spPr>
          <a:xfrm>
            <a:off x="1447800" y="2746177"/>
            <a:ext cx="3657600" cy="0"/>
          </a:xfrm>
          <a:prstGeom prst="line">
            <a:avLst/>
          </a:prstGeom>
          <a:ln w="571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66800" y="2743200"/>
            <a:ext cx="304800" cy="338554"/>
          </a:xfrm>
          <a:prstGeom prst="rect">
            <a:avLst/>
          </a:prstGeom>
          <a:noFill/>
        </p:spPr>
        <p:txBody>
          <a:bodyPr wrap="square" rtlCol="0">
            <a:spAutoFit/>
          </a:bodyPr>
          <a:lstStyle/>
          <a:p>
            <a:r>
              <a:rPr lang="en-US" altLang="zh-CN" sz="1600" dirty="0" smtClean="0"/>
              <a:t>P</a:t>
            </a:r>
            <a:endParaRPr lang="zh-CN" altLang="en-US" sz="1600" dirty="0"/>
          </a:p>
        </p:txBody>
      </p:sp>
      <p:graphicFrame>
        <p:nvGraphicFramePr>
          <p:cNvPr id="20" name="对象 19"/>
          <p:cNvGraphicFramePr>
            <a:graphicFrameLocks noChangeAspect="1"/>
          </p:cNvGraphicFramePr>
          <p:nvPr/>
        </p:nvGraphicFramePr>
        <p:xfrm>
          <a:off x="1066800" y="2286000"/>
          <a:ext cx="304800" cy="497305"/>
        </p:xfrm>
        <a:graphic>
          <a:graphicData uri="http://schemas.openxmlformats.org/presentationml/2006/ole">
            <p:oleObj spid="_x0000_s246786" name="Equation" r:id="rId3" imgW="241200" imgH="393480" progId="Equation.DSMT4">
              <p:embed/>
            </p:oleObj>
          </a:graphicData>
        </a:graphic>
      </p:graphicFrame>
      <p:cxnSp>
        <p:nvCxnSpPr>
          <p:cNvPr id="21" name="直接连接符 20"/>
          <p:cNvCxnSpPr/>
          <p:nvPr/>
        </p:nvCxnSpPr>
        <p:spPr>
          <a:xfrm>
            <a:off x="990600" y="1143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800" y="990600"/>
            <a:ext cx="609600" cy="369332"/>
          </a:xfrm>
          <a:prstGeom prst="rect">
            <a:avLst/>
          </a:prstGeom>
          <a:noFill/>
        </p:spPr>
        <p:txBody>
          <a:bodyPr wrap="square" rtlCol="0">
            <a:spAutoFit/>
          </a:bodyPr>
          <a:lstStyle/>
          <a:p>
            <a:r>
              <a:rPr lang="en-US" altLang="zh-CN" dirty="0" smtClean="0"/>
              <a:t>FS</a:t>
            </a:r>
            <a:endParaRPr lang="zh-CN" altLang="en-US" dirty="0"/>
          </a:p>
        </p:txBody>
      </p:sp>
      <p:sp>
        <p:nvSpPr>
          <p:cNvPr id="23" name="爆炸形 1 22"/>
          <p:cNvSpPr/>
          <p:nvPr/>
        </p:nvSpPr>
        <p:spPr>
          <a:xfrm>
            <a:off x="3048000" y="1447800"/>
            <a:ext cx="228600" cy="228600"/>
          </a:xfrm>
          <a:prstGeom prst="irregularSeal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Box 23"/>
          <p:cNvSpPr txBox="1"/>
          <p:nvPr/>
        </p:nvSpPr>
        <p:spPr>
          <a:xfrm>
            <a:off x="381000" y="1371600"/>
            <a:ext cx="990600" cy="369332"/>
          </a:xfrm>
          <a:prstGeom prst="rect">
            <a:avLst/>
          </a:prstGeom>
          <a:noFill/>
        </p:spPr>
        <p:txBody>
          <a:bodyPr wrap="square" rtlCol="0">
            <a:spAutoFit/>
          </a:bodyPr>
          <a:lstStyle/>
          <a:p>
            <a:r>
              <a:rPr lang="en-US" altLang="zh-CN" dirty="0" smtClean="0"/>
              <a:t>5m</a:t>
            </a:r>
            <a:endParaRPr lang="zh-CN" altLang="en-US" dirty="0"/>
          </a:p>
        </p:txBody>
      </p:sp>
      <p:sp>
        <p:nvSpPr>
          <p:cNvPr id="25" name="矩形 24"/>
          <p:cNvSpPr/>
          <p:nvPr/>
        </p:nvSpPr>
        <p:spPr>
          <a:xfrm>
            <a:off x="0" y="541020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6" name="矩形 25"/>
          <p:cNvSpPr/>
          <p:nvPr/>
        </p:nvSpPr>
        <p:spPr>
          <a:xfrm>
            <a:off x="0" y="5410200"/>
            <a:ext cx="9144000" cy="685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7" name="TextBox 26"/>
          <p:cNvSpPr txBox="1"/>
          <p:nvPr/>
        </p:nvSpPr>
        <p:spPr>
          <a:xfrm>
            <a:off x="381000" y="5181600"/>
            <a:ext cx="990600" cy="369332"/>
          </a:xfrm>
          <a:prstGeom prst="rect">
            <a:avLst/>
          </a:prstGeom>
          <a:noFill/>
        </p:spPr>
        <p:txBody>
          <a:bodyPr wrap="square" rtlCol="0">
            <a:spAutoFit/>
          </a:bodyPr>
          <a:lstStyle/>
          <a:p>
            <a:r>
              <a:rPr lang="en-US" altLang="zh-CN" dirty="0" smtClean="0"/>
              <a:t>300m</a:t>
            </a:r>
            <a:endParaRPr lang="zh-CN" altLang="en-US" dirty="0"/>
          </a:p>
        </p:txBody>
      </p:sp>
      <p:sp>
        <p:nvSpPr>
          <p:cNvPr id="28" name="TextBox 27"/>
          <p:cNvSpPr txBox="1"/>
          <p:nvPr/>
        </p:nvSpPr>
        <p:spPr>
          <a:xfrm>
            <a:off x="381000" y="5943600"/>
            <a:ext cx="990600" cy="369332"/>
          </a:xfrm>
          <a:prstGeom prst="rect">
            <a:avLst/>
          </a:prstGeom>
          <a:noFill/>
        </p:spPr>
        <p:txBody>
          <a:bodyPr wrap="square" rtlCol="0">
            <a:spAutoFit/>
          </a:bodyPr>
          <a:lstStyle/>
          <a:p>
            <a:r>
              <a:rPr lang="en-US" altLang="zh-CN" dirty="0" smtClean="0"/>
              <a:t>400m</a:t>
            </a:r>
            <a:endParaRPr lang="zh-CN" altLang="en-US" dirty="0"/>
          </a:p>
        </p:txBody>
      </p:sp>
      <p:sp>
        <p:nvSpPr>
          <p:cNvPr id="29" name="TextBox 28"/>
          <p:cNvSpPr txBox="1"/>
          <p:nvPr/>
        </p:nvSpPr>
        <p:spPr>
          <a:xfrm>
            <a:off x="7239000" y="4953000"/>
            <a:ext cx="1676400" cy="369332"/>
          </a:xfrm>
          <a:prstGeom prst="rect">
            <a:avLst/>
          </a:prstGeom>
          <a:noFill/>
        </p:spPr>
        <p:txBody>
          <a:bodyPr wrap="square" rtlCol="0">
            <a:spAutoFit/>
          </a:bodyPr>
          <a:lstStyle/>
          <a:p>
            <a:r>
              <a:rPr lang="en-US" altLang="zh-CN" dirty="0" smtClean="0"/>
              <a:t>1500m/s</a:t>
            </a:r>
            <a:endParaRPr lang="zh-CN" altLang="en-US" dirty="0"/>
          </a:p>
        </p:txBody>
      </p:sp>
      <p:sp>
        <p:nvSpPr>
          <p:cNvPr id="30" name="TextBox 29"/>
          <p:cNvSpPr txBox="1"/>
          <p:nvPr/>
        </p:nvSpPr>
        <p:spPr>
          <a:xfrm>
            <a:off x="7239000" y="5562600"/>
            <a:ext cx="1676400" cy="369332"/>
          </a:xfrm>
          <a:prstGeom prst="rect">
            <a:avLst/>
          </a:prstGeom>
          <a:noFill/>
        </p:spPr>
        <p:txBody>
          <a:bodyPr wrap="square" rtlCol="0">
            <a:spAutoFit/>
          </a:bodyPr>
          <a:lstStyle/>
          <a:p>
            <a:r>
              <a:rPr lang="en-US" altLang="zh-CN" dirty="0" smtClean="0"/>
              <a:t>2500m/s</a:t>
            </a:r>
            <a:endParaRPr lang="zh-CN" altLang="en-US" dirty="0"/>
          </a:p>
        </p:txBody>
      </p:sp>
      <p:sp>
        <p:nvSpPr>
          <p:cNvPr id="31" name="TextBox 30"/>
          <p:cNvSpPr txBox="1"/>
          <p:nvPr/>
        </p:nvSpPr>
        <p:spPr>
          <a:xfrm>
            <a:off x="7239000" y="6248400"/>
            <a:ext cx="1676400" cy="369332"/>
          </a:xfrm>
          <a:prstGeom prst="rect">
            <a:avLst/>
          </a:prstGeom>
          <a:noFill/>
        </p:spPr>
        <p:txBody>
          <a:bodyPr wrap="square" rtlCol="0">
            <a:spAutoFit/>
          </a:bodyPr>
          <a:lstStyle/>
          <a:p>
            <a:r>
              <a:rPr lang="en-US" altLang="zh-CN" dirty="0" smtClean="0"/>
              <a:t>3000m/s</a:t>
            </a:r>
            <a:endParaRPr lang="zh-CN" altLang="en-US" dirty="0"/>
          </a:p>
        </p:txBody>
      </p:sp>
      <p:sp>
        <p:nvSpPr>
          <p:cNvPr id="33" name="右大括号 32"/>
          <p:cNvSpPr/>
          <p:nvPr/>
        </p:nvSpPr>
        <p:spPr>
          <a:xfrm rot="16200000">
            <a:off x="3886200" y="2362200"/>
            <a:ext cx="1524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4" name="TextBox 33"/>
          <p:cNvSpPr txBox="1"/>
          <p:nvPr/>
        </p:nvSpPr>
        <p:spPr>
          <a:xfrm>
            <a:off x="3810000" y="2133600"/>
            <a:ext cx="1295400" cy="369332"/>
          </a:xfrm>
          <a:prstGeom prst="rect">
            <a:avLst/>
          </a:prstGeom>
          <a:noFill/>
        </p:spPr>
        <p:txBody>
          <a:bodyPr wrap="square" rtlCol="0">
            <a:spAutoFit/>
          </a:bodyPr>
          <a:lstStyle/>
          <a:p>
            <a:r>
              <a:rPr lang="el-GR" altLang="zh-CN" dirty="0" smtClean="0"/>
              <a:t>Δ</a:t>
            </a:r>
            <a:r>
              <a:rPr lang="en-US" altLang="zh-CN" dirty="0" smtClean="0"/>
              <a:t>x=5m</a:t>
            </a:r>
            <a:endParaRPr lang="zh-CN" altLang="en-US" dirty="0"/>
          </a:p>
        </p:txBody>
      </p:sp>
      <p:sp>
        <p:nvSpPr>
          <p:cNvPr id="35" name="流程图: 合并 34"/>
          <p:cNvSpPr/>
          <p:nvPr/>
        </p:nvSpPr>
        <p:spPr>
          <a:xfrm>
            <a:off x="3733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合并 35"/>
          <p:cNvSpPr/>
          <p:nvPr/>
        </p:nvSpPr>
        <p:spPr>
          <a:xfrm>
            <a:off x="4114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合并 36"/>
          <p:cNvSpPr/>
          <p:nvPr/>
        </p:nvSpPr>
        <p:spPr>
          <a:xfrm>
            <a:off x="3733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合并 37"/>
          <p:cNvSpPr/>
          <p:nvPr/>
        </p:nvSpPr>
        <p:spPr>
          <a:xfrm>
            <a:off x="4114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合并 38"/>
          <p:cNvSpPr/>
          <p:nvPr/>
        </p:nvSpPr>
        <p:spPr>
          <a:xfrm>
            <a:off x="32766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合并 39"/>
          <p:cNvSpPr/>
          <p:nvPr/>
        </p:nvSpPr>
        <p:spPr>
          <a:xfrm>
            <a:off x="32766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大括号 31"/>
          <p:cNvSpPr/>
          <p:nvPr/>
        </p:nvSpPr>
        <p:spPr>
          <a:xfrm>
            <a:off x="5181600" y="2593777"/>
            <a:ext cx="152400" cy="304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TextBox 40"/>
          <p:cNvSpPr txBox="1"/>
          <p:nvPr/>
        </p:nvSpPr>
        <p:spPr>
          <a:xfrm>
            <a:off x="5486400" y="2593777"/>
            <a:ext cx="762000" cy="381000"/>
          </a:xfrm>
          <a:prstGeom prst="rect">
            <a:avLst/>
          </a:prstGeom>
          <a:noFill/>
        </p:spPr>
        <p:txBody>
          <a:bodyPr wrap="square" rtlCol="0">
            <a:spAutoFit/>
          </a:bodyPr>
          <a:lstStyle/>
          <a:p>
            <a:r>
              <a:rPr lang="en-US" altLang="zh-CN" dirty="0" smtClean="0"/>
              <a:t>1m</a:t>
            </a:r>
            <a:endParaRPr lang="zh-CN" altLang="en-US" dirty="0"/>
          </a:p>
        </p:txBody>
      </p:sp>
      <p:sp>
        <p:nvSpPr>
          <p:cNvPr id="42" name="灯片编号占位符 41"/>
          <p:cNvSpPr>
            <a:spLocks noGrp="1"/>
          </p:cNvSpPr>
          <p:nvPr>
            <p:ph type="sldNum" sz="quarter" idx="12"/>
          </p:nvPr>
        </p:nvSpPr>
        <p:spPr/>
        <p:txBody>
          <a:bodyPr/>
          <a:lstStyle/>
          <a:p>
            <a:fld id="{C4ACB3E9-CEFA-47E8-AAE5-DDA37E8E960A}" type="slidenum">
              <a:rPr lang="zh-CN" altLang="en-US" smtClean="0"/>
              <a:pPr/>
              <a:t>17</a:t>
            </a:fld>
            <a:endParaRPr lang="zh-CN" altLang="en-US"/>
          </a:p>
        </p:txBody>
      </p:sp>
      <p:cxnSp>
        <p:nvCxnSpPr>
          <p:cNvPr id="43" name="直接连接符 42"/>
          <p:cNvCxnSpPr/>
          <p:nvPr/>
        </p:nvCxnSpPr>
        <p:spPr>
          <a:xfrm>
            <a:off x="1447800" y="18288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447800" y="3657600"/>
            <a:ext cx="3657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638800" y="1676400"/>
            <a:ext cx="685800" cy="369332"/>
          </a:xfrm>
          <a:prstGeom prst="rect">
            <a:avLst/>
          </a:prstGeom>
          <a:noFill/>
        </p:spPr>
        <p:txBody>
          <a:bodyPr wrap="square" rtlCol="0">
            <a:spAutoFit/>
          </a:bodyPr>
          <a:lstStyle/>
          <a:p>
            <a:r>
              <a:rPr lang="en-US" altLang="zh-CN" dirty="0" smtClean="0"/>
              <a:t>P</a:t>
            </a:r>
            <a:r>
              <a:rPr lang="en-US" altLang="zh-CN" baseline="-25000" dirty="0" smtClean="0"/>
              <a:t>s</a:t>
            </a:r>
            <a:endParaRPr lang="zh-CN" altLang="en-US" baseline="-25000" dirty="0"/>
          </a:p>
        </p:txBody>
      </p:sp>
      <p:sp>
        <p:nvSpPr>
          <p:cNvPr id="46" name="直角上箭头 45"/>
          <p:cNvSpPr/>
          <p:nvPr/>
        </p:nvSpPr>
        <p:spPr>
          <a:xfrm>
            <a:off x="5562600" y="2057400"/>
            <a:ext cx="304800" cy="6096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47" name="直角上箭头 46"/>
          <p:cNvSpPr/>
          <p:nvPr/>
        </p:nvSpPr>
        <p:spPr>
          <a:xfrm flipV="1">
            <a:off x="5562600" y="2895600"/>
            <a:ext cx="304800" cy="6096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48" name="TextBox 47"/>
          <p:cNvSpPr txBox="1"/>
          <p:nvPr/>
        </p:nvSpPr>
        <p:spPr>
          <a:xfrm>
            <a:off x="5562600" y="3429000"/>
            <a:ext cx="685800" cy="369332"/>
          </a:xfrm>
          <a:prstGeom prst="rect">
            <a:avLst/>
          </a:prstGeom>
          <a:noFill/>
        </p:spPr>
        <p:txBody>
          <a:bodyPr wrap="square" rtlCol="0">
            <a:spAutoFit/>
          </a:bodyPr>
          <a:lstStyle/>
          <a:p>
            <a:r>
              <a:rPr lang="en-US" altLang="zh-CN" dirty="0" smtClean="0"/>
              <a:t>P</a:t>
            </a:r>
            <a:r>
              <a:rPr lang="en-US" altLang="zh-CN" baseline="-25000" dirty="0" smtClean="0"/>
              <a:t>0</a:t>
            </a:r>
            <a:endParaRPr lang="zh-CN" altLang="en-US" baseline="-25000" dirty="0"/>
          </a:p>
        </p:txBody>
      </p:sp>
      <p:sp>
        <p:nvSpPr>
          <p:cNvPr id="49" name="TextBox 48"/>
          <p:cNvSpPr txBox="1"/>
          <p:nvPr/>
        </p:nvSpPr>
        <p:spPr>
          <a:xfrm>
            <a:off x="381000" y="1752600"/>
            <a:ext cx="990600" cy="369332"/>
          </a:xfrm>
          <a:prstGeom prst="rect">
            <a:avLst/>
          </a:prstGeom>
          <a:noFill/>
        </p:spPr>
        <p:txBody>
          <a:bodyPr wrap="square" rtlCol="0">
            <a:spAutoFit/>
          </a:bodyPr>
          <a:lstStyle/>
          <a:p>
            <a:r>
              <a:rPr lang="en-US" altLang="zh-CN" dirty="0" smtClean="0"/>
              <a:t>2</a:t>
            </a:r>
            <a:r>
              <a:rPr lang="en-US" altLang="zh-CN" dirty="0" smtClean="0"/>
              <a:t>0m</a:t>
            </a:r>
            <a:endParaRPr lang="zh-CN" altLang="en-US" dirty="0"/>
          </a:p>
        </p:txBody>
      </p:sp>
      <p:sp>
        <p:nvSpPr>
          <p:cNvPr id="50" name="TextBox 49"/>
          <p:cNvSpPr txBox="1"/>
          <p:nvPr/>
        </p:nvSpPr>
        <p:spPr>
          <a:xfrm>
            <a:off x="457200" y="3440668"/>
            <a:ext cx="990600" cy="369332"/>
          </a:xfrm>
          <a:prstGeom prst="rect">
            <a:avLst/>
          </a:prstGeom>
          <a:noFill/>
        </p:spPr>
        <p:txBody>
          <a:bodyPr wrap="square" rtlCol="0">
            <a:spAutoFit/>
          </a:bodyPr>
          <a:lstStyle/>
          <a:p>
            <a:r>
              <a:rPr lang="en-US" altLang="zh-CN" dirty="0" smtClean="0"/>
              <a:t>8</a:t>
            </a:r>
            <a:r>
              <a:rPr lang="en-US" altLang="zh-CN" dirty="0" smtClean="0"/>
              <a:t>0m</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hidden"/>
                                      </p:to>
                                    </p:set>
                                  </p:childTnLst>
                                </p:cTn>
                              </p:par>
                              <p:par>
                                <p:cTn id="10" presetID="1" presetClass="exit" presetSubtype="0" fill="hold" nodeType="withEffect">
                                  <p:stCondLst>
                                    <p:cond delay="0"/>
                                  </p:stCondLst>
                                  <p:childTnLst>
                                    <p:set>
                                      <p:cBhvr>
                                        <p:cTn id="11" dur="1" fill="hold">
                                          <p:stCondLst>
                                            <p:cond delay="0"/>
                                          </p:stCondLst>
                                        </p:cTn>
                                        <p:tgtEl>
                                          <p:spTgt spid="43"/>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45"/>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linds(horizontal)">
                                      <p:cBhvr>
                                        <p:cTn id="16" dur="500"/>
                                        <p:tgtEl>
                                          <p:spTgt spid="4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linds(horizontal)">
                                      <p:cBhvr>
                                        <p:cTn id="19" dur="500"/>
                                        <p:tgtEl>
                                          <p:spTgt spid="4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animBg="1"/>
      <p:bldP spid="47" grpId="0" animBg="1"/>
      <p:bldP spid="48"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cstate="print"/>
          <a:srcRect/>
          <a:stretch>
            <a:fillRect/>
          </a:stretch>
        </p:blipFill>
        <p:spPr bwMode="auto">
          <a:xfrm>
            <a:off x="4038600" y="1295400"/>
            <a:ext cx="4455892" cy="5443538"/>
          </a:xfrm>
          <a:prstGeom prst="rect">
            <a:avLst/>
          </a:prstGeom>
          <a:noFill/>
          <a:ln w="9525">
            <a:noFill/>
            <a:miter lim="800000"/>
            <a:headEnd/>
            <a:tailEnd/>
          </a:ln>
        </p:spPr>
      </p:pic>
      <p:sp>
        <p:nvSpPr>
          <p:cNvPr id="2" name="标题 1"/>
          <p:cNvSpPr>
            <a:spLocks noGrp="1"/>
          </p:cNvSpPr>
          <p:nvPr>
            <p:ph type="title"/>
          </p:nvPr>
        </p:nvSpPr>
        <p:spPr/>
        <p:txBody>
          <a:bodyPr/>
          <a:lstStyle/>
          <a:p>
            <a:r>
              <a:rPr lang="en-US" altLang="zh-CN" dirty="0" smtClean="0">
                <a:latin typeface="Constantia" pitchFamily="18" charset="0"/>
              </a:rPr>
              <a:t>Data modeling</a:t>
            </a:r>
            <a:endParaRPr lang="zh-CN" altLang="en-US" dirty="0">
              <a:latin typeface="Constantia" pitchFamily="18" charset="0"/>
            </a:endParaRPr>
          </a:p>
        </p:txBody>
      </p:sp>
      <p:sp>
        <p:nvSpPr>
          <p:cNvPr id="3" name="内容占位符 2"/>
          <p:cNvSpPr>
            <a:spLocks noGrp="1"/>
          </p:cNvSpPr>
          <p:nvPr>
            <p:ph idx="1"/>
          </p:nvPr>
        </p:nvSpPr>
        <p:spPr>
          <a:xfrm>
            <a:off x="457200" y="1600200"/>
            <a:ext cx="3810000" cy="4525963"/>
          </a:xfrm>
        </p:spPr>
        <p:txBody>
          <a:bodyPr>
            <a:normAutofit/>
          </a:bodyPr>
          <a:lstStyle/>
          <a:p>
            <a:r>
              <a:rPr lang="en-US" altLang="zh-CN" sz="2800" dirty="0" smtClean="0">
                <a:latin typeface="Constantia" pitchFamily="18" charset="0"/>
              </a:rPr>
              <a:t>2D source, reflectivity data</a:t>
            </a:r>
          </a:p>
          <a:p>
            <a:r>
              <a:rPr lang="en-US" altLang="zh-CN" sz="2800" dirty="0" smtClean="0">
                <a:latin typeface="Constantia" pitchFamily="18" charset="0"/>
              </a:rPr>
              <a:t>Total P at 50m</a:t>
            </a: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18</a:t>
            </a:fld>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print"/>
          <a:srcRect/>
          <a:stretch>
            <a:fillRect/>
          </a:stretch>
        </p:blipFill>
        <p:spPr bwMode="auto">
          <a:xfrm>
            <a:off x="4343400" y="1159890"/>
            <a:ext cx="4352403" cy="5317110"/>
          </a:xfrm>
          <a:prstGeom prst="rect">
            <a:avLst/>
          </a:prstGeom>
          <a:noFill/>
          <a:ln w="9525">
            <a:noFill/>
            <a:miter lim="800000"/>
            <a:headEnd/>
            <a:tailEnd/>
          </a:ln>
        </p:spPr>
      </p:pic>
      <p:sp>
        <p:nvSpPr>
          <p:cNvPr id="2" name="标题 1"/>
          <p:cNvSpPr>
            <a:spLocks noGrp="1"/>
          </p:cNvSpPr>
          <p:nvPr>
            <p:ph type="title"/>
          </p:nvPr>
        </p:nvSpPr>
        <p:spPr>
          <a:xfrm>
            <a:off x="457200" y="228600"/>
            <a:ext cx="8229600" cy="1143000"/>
          </a:xfrm>
        </p:spPr>
        <p:txBody>
          <a:bodyPr/>
          <a:lstStyle/>
          <a:p>
            <a:r>
              <a:rPr lang="en-US" altLang="zh-CN" dirty="0" smtClean="0">
                <a:latin typeface="Constantia" pitchFamily="18" charset="0"/>
              </a:rPr>
              <a:t>Depth difference= 5m</a:t>
            </a:r>
            <a:endParaRPr lang="zh-CN" altLang="en-US" dirty="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19</a:t>
            </a:fld>
            <a:endParaRPr lang="zh-CN" altLang="en-US"/>
          </a:p>
        </p:txBody>
      </p:sp>
      <p:pic>
        <p:nvPicPr>
          <p:cNvPr id="88065" name="Picture 1"/>
          <p:cNvPicPr>
            <a:picLocks noChangeAspect="1" noChangeArrowheads="1"/>
          </p:cNvPicPr>
          <p:nvPr/>
        </p:nvPicPr>
        <p:blipFill>
          <a:blip r:embed="rId4" cstate="print"/>
          <a:srcRect/>
          <a:stretch>
            <a:fillRect/>
          </a:stretch>
        </p:blipFill>
        <p:spPr bwMode="auto">
          <a:xfrm>
            <a:off x="0" y="1143000"/>
            <a:ext cx="4366228" cy="5334000"/>
          </a:xfrm>
          <a:prstGeom prst="rect">
            <a:avLst/>
          </a:prstGeom>
          <a:noFill/>
          <a:ln w="9525">
            <a:noFill/>
            <a:miter lim="800000"/>
            <a:headEnd/>
            <a:tailEnd/>
          </a:ln>
        </p:spPr>
      </p:pic>
      <p:sp>
        <p:nvSpPr>
          <p:cNvPr id="7" name="TextBox 6"/>
          <p:cNvSpPr txBox="1"/>
          <p:nvPr/>
        </p:nvSpPr>
        <p:spPr>
          <a:xfrm>
            <a:off x="11430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s</a:t>
            </a:r>
            <a:r>
              <a:rPr lang="en-US" altLang="zh-CN" dirty="0" smtClean="0"/>
              <a:t> at 20m</a:t>
            </a:r>
            <a:endParaRPr lang="zh-CN" altLang="en-US" dirty="0"/>
          </a:p>
        </p:txBody>
      </p:sp>
      <p:sp>
        <p:nvSpPr>
          <p:cNvPr id="9" name="TextBox 8"/>
          <p:cNvSpPr txBox="1"/>
          <p:nvPr/>
        </p:nvSpPr>
        <p:spPr>
          <a:xfrm>
            <a:off x="51816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0</a:t>
            </a:r>
            <a:r>
              <a:rPr lang="en-US" altLang="zh-CN" dirty="0" smtClean="0"/>
              <a:t> at 80m</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latin typeface="Constantia" pitchFamily="18" charset="0"/>
              </a:rPr>
              <a:t>Key points</a:t>
            </a:r>
            <a:endParaRPr lang="zh-CN" altLang="en-US" dirty="0">
              <a:latin typeface="Constantia" pitchFamily="18" charset="0"/>
            </a:endParaRPr>
          </a:p>
        </p:txBody>
      </p:sp>
      <p:sp>
        <p:nvSpPr>
          <p:cNvPr id="3" name="内容占位符 2"/>
          <p:cNvSpPr>
            <a:spLocks noGrp="1"/>
          </p:cNvSpPr>
          <p:nvPr>
            <p:ph idx="1"/>
          </p:nvPr>
        </p:nvSpPr>
        <p:spPr>
          <a:xfrm>
            <a:off x="457200" y="1600200"/>
            <a:ext cx="8229600" cy="4525963"/>
          </a:xfrm>
        </p:spPr>
        <p:txBody>
          <a:bodyPr>
            <a:normAutofit/>
          </a:bodyPr>
          <a:lstStyle/>
          <a:p>
            <a:pPr marL="342900" lvl="1" indent="-342900">
              <a:buFont typeface="Arial" pitchFamily="34" charset="0"/>
              <a:buChar char="•"/>
            </a:pPr>
            <a:r>
              <a:rPr lang="en-US" altLang="zh-CN" sz="2400" dirty="0" smtClean="0">
                <a:latin typeface="Constantia" pitchFamily="18" charset="0"/>
              </a:rPr>
              <a:t>Presenting two factors of acquisition design that will affect the wave separation result based on Green’s theorem</a:t>
            </a:r>
            <a:r>
              <a:rPr lang="en-US" altLang="zh-CN" sz="2400" dirty="0" smtClean="0">
                <a:latin typeface="Constantia" pitchFamily="18" charset="0"/>
                <a:sym typeface="Wingdings" pitchFamily="2" charset="2"/>
              </a:rPr>
              <a:t>: (1)t</a:t>
            </a:r>
            <a:r>
              <a:rPr lang="en-US" altLang="zh-CN" sz="2400" dirty="0" smtClean="0">
                <a:latin typeface="Constantia" pitchFamily="18" charset="0"/>
              </a:rPr>
              <a:t>he depth difference between the over/under cable, (2) the depth difference between the cable chosen as the measurement surface and the predicted cable.</a:t>
            </a:r>
          </a:p>
          <a:p>
            <a:endParaRPr lang="en-US" altLang="zh-CN" sz="2400" dirty="0" smtClean="0">
              <a:latin typeface="Constantia" pitchFamily="18" charset="0"/>
            </a:endParaRPr>
          </a:p>
          <a:p>
            <a:r>
              <a:rPr lang="en-US" altLang="zh-CN" sz="2400" dirty="0" smtClean="0">
                <a:latin typeface="Constantia" pitchFamily="18" charset="0"/>
              </a:rPr>
              <a:t>Presenting a criteria for determining the reference velocity on land —</a:t>
            </a:r>
            <a:r>
              <a:rPr lang="en-US" altLang="zh-CN" sz="2400" dirty="0" smtClean="0">
                <a:latin typeface="Constantia" pitchFamily="18" charset="0"/>
              </a:rPr>
              <a:t>the property of </a:t>
            </a:r>
            <a:r>
              <a:rPr lang="en-US" altLang="zh-CN" sz="2400" dirty="0" smtClean="0">
                <a:latin typeface="Constantia" pitchFamily="18" charset="0"/>
              </a:rPr>
              <a:t>invariance </a:t>
            </a:r>
            <a:r>
              <a:rPr lang="en-US" altLang="zh-CN" sz="2400" dirty="0" smtClean="0">
                <a:latin typeface="Constantia" pitchFamily="18" charset="0"/>
              </a:rPr>
              <a:t>of predicting source wavelet for a point source. </a:t>
            </a:r>
            <a:endParaRPr lang="zh-CN" altLang="en-US" sz="2400" dirty="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2</a:t>
            </a:fld>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4320572" y="1143000"/>
            <a:ext cx="4366228" cy="5334000"/>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fld id="{C4ACB3E9-CEFA-47E8-AAE5-DDA37E8E960A}" type="slidenum">
              <a:rPr lang="zh-CN" altLang="en-US" smtClean="0"/>
              <a:pPr/>
              <a:t>20</a:t>
            </a:fld>
            <a:endParaRPr lang="zh-CN" altLang="en-US"/>
          </a:p>
        </p:txBody>
      </p:sp>
      <p:sp>
        <p:nvSpPr>
          <p:cNvPr id="10" name="标题 1"/>
          <p:cNvSpPr>
            <a:spLocks noGrp="1"/>
          </p:cNvSpPr>
          <p:nvPr>
            <p:ph type="title"/>
          </p:nvPr>
        </p:nvSpPr>
        <p:spPr>
          <a:xfrm>
            <a:off x="457200" y="228600"/>
            <a:ext cx="8229600" cy="1143000"/>
          </a:xfrm>
        </p:spPr>
        <p:txBody>
          <a:bodyPr/>
          <a:lstStyle/>
          <a:p>
            <a:r>
              <a:rPr lang="en-US" altLang="zh-CN" dirty="0" smtClean="0">
                <a:latin typeface="Constantia" pitchFamily="18" charset="0"/>
              </a:rPr>
              <a:t>Depth difference=  1m</a:t>
            </a:r>
            <a:endParaRPr lang="zh-CN" altLang="en-US" dirty="0">
              <a:latin typeface="Constantia" pitchFamily="18" charset="0"/>
            </a:endParaRPr>
          </a:p>
        </p:txBody>
      </p:sp>
      <p:pic>
        <p:nvPicPr>
          <p:cNvPr id="87041" name="Picture 1"/>
          <p:cNvPicPr>
            <a:picLocks noChangeAspect="1" noChangeArrowheads="1"/>
          </p:cNvPicPr>
          <p:nvPr/>
        </p:nvPicPr>
        <p:blipFill>
          <a:blip r:embed="rId4" cstate="print"/>
          <a:srcRect/>
          <a:stretch>
            <a:fillRect/>
          </a:stretch>
        </p:blipFill>
        <p:spPr bwMode="auto">
          <a:xfrm>
            <a:off x="0" y="1143000"/>
            <a:ext cx="4344968" cy="5308028"/>
          </a:xfrm>
          <a:prstGeom prst="rect">
            <a:avLst/>
          </a:prstGeom>
          <a:noFill/>
          <a:ln w="9525">
            <a:noFill/>
            <a:miter lim="800000"/>
            <a:headEnd/>
            <a:tailEnd/>
          </a:ln>
        </p:spPr>
      </p:pic>
      <p:sp>
        <p:nvSpPr>
          <p:cNvPr id="7" name="TextBox 6"/>
          <p:cNvSpPr txBox="1"/>
          <p:nvPr/>
        </p:nvSpPr>
        <p:spPr>
          <a:xfrm>
            <a:off x="11430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s</a:t>
            </a:r>
            <a:r>
              <a:rPr lang="en-US" altLang="zh-CN" dirty="0" smtClean="0"/>
              <a:t> at 20m</a:t>
            </a:r>
            <a:endParaRPr lang="zh-CN" altLang="en-US" dirty="0"/>
          </a:p>
        </p:txBody>
      </p:sp>
      <p:sp>
        <p:nvSpPr>
          <p:cNvPr id="8" name="TextBox 7"/>
          <p:cNvSpPr txBox="1"/>
          <p:nvPr/>
        </p:nvSpPr>
        <p:spPr>
          <a:xfrm>
            <a:off x="51816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0</a:t>
            </a:r>
            <a:r>
              <a:rPr lang="en-US" altLang="zh-CN" dirty="0" smtClean="0"/>
              <a:t> at 80m</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1" algn="ctr" rtl="0">
              <a:spcBef>
                <a:spcPct val="0"/>
              </a:spcBef>
            </a:pPr>
            <a:r>
              <a:rPr lang="en-US" altLang="zh-CN" sz="3200" dirty="0" smtClean="0">
                <a:latin typeface="Constantia" pitchFamily="18" charset="0"/>
              </a:rPr>
              <a:t>The depth difference between the two cables</a:t>
            </a:r>
            <a:endParaRPr lang="zh-CN" altLang="en-US" sz="3200" dirty="0"/>
          </a:p>
        </p:txBody>
      </p:sp>
      <p:sp>
        <p:nvSpPr>
          <p:cNvPr id="3" name="内容占位符 2"/>
          <p:cNvSpPr>
            <a:spLocks noGrp="1"/>
          </p:cNvSpPr>
          <p:nvPr>
            <p:ph idx="1"/>
          </p:nvPr>
        </p:nvSpPr>
        <p:spPr/>
        <p:txBody>
          <a:bodyPr>
            <a:normAutofit/>
          </a:bodyPr>
          <a:lstStyle/>
          <a:p>
            <a:r>
              <a:rPr lang="en-US" altLang="zh-CN" sz="2400" dirty="0" smtClean="0">
                <a:latin typeface="Constantia" pitchFamily="18" charset="0"/>
              </a:rPr>
              <a:t>The input of Green’s theorem is the </a:t>
            </a:r>
            <a:r>
              <a:rPr lang="en-US" altLang="zh-CN" sz="2400" u="sng" dirty="0" err="1" smtClean="0">
                <a:latin typeface="Constantia" pitchFamily="18" charset="0"/>
              </a:rPr>
              <a:t>wavefield</a:t>
            </a:r>
            <a:r>
              <a:rPr lang="en-US" altLang="zh-CN" sz="2400" u="sng" dirty="0" smtClean="0">
                <a:latin typeface="Constantia" pitchFamily="18" charset="0"/>
              </a:rPr>
              <a:t> P</a:t>
            </a:r>
            <a:r>
              <a:rPr lang="en-US" altLang="zh-CN" sz="2400" b="1" dirty="0" smtClean="0">
                <a:latin typeface="Constantia" pitchFamily="18" charset="0"/>
              </a:rPr>
              <a:t> </a:t>
            </a:r>
            <a:r>
              <a:rPr lang="en-US" altLang="zh-CN" sz="2400" dirty="0" smtClean="0">
                <a:latin typeface="Constantia" pitchFamily="18" charset="0"/>
              </a:rPr>
              <a:t>as well as </a:t>
            </a:r>
            <a:r>
              <a:rPr lang="en-US" altLang="zh-CN" sz="2400" u="sng" dirty="0" smtClean="0">
                <a:latin typeface="Constantia" pitchFamily="18" charset="0"/>
              </a:rPr>
              <a:t>its normal derivatives P</a:t>
            </a:r>
            <a:r>
              <a:rPr lang="en-US" altLang="zh-CN" sz="2400" u="sng" baseline="-25000" dirty="0" smtClean="0">
                <a:latin typeface="Constantia" pitchFamily="18" charset="0"/>
              </a:rPr>
              <a:t>n</a:t>
            </a:r>
            <a:r>
              <a:rPr lang="en-US" altLang="zh-CN" sz="2400" u="sng" dirty="0" smtClean="0">
                <a:latin typeface="Constantia" pitchFamily="18" charset="0"/>
              </a:rPr>
              <a:t> </a:t>
            </a:r>
            <a:r>
              <a:rPr lang="en-US" altLang="zh-CN" sz="2400" dirty="0" smtClean="0">
                <a:latin typeface="Constantia" pitchFamily="18" charset="0"/>
              </a:rPr>
              <a:t>at the measurement surface.</a:t>
            </a:r>
          </a:p>
          <a:p>
            <a:r>
              <a:rPr lang="en-US" altLang="zh-CN" sz="2400" dirty="0" smtClean="0">
                <a:latin typeface="Constantia" pitchFamily="18" charset="0"/>
              </a:rPr>
              <a:t>When using over/under cable, an easy way to calculate the normal derivatives is </a:t>
            </a:r>
            <a:r>
              <a:rPr lang="en-US" altLang="zh-CN" sz="2400" dirty="0" smtClean="0">
                <a:latin typeface="Constantia" pitchFamily="18" charset="0"/>
              </a:rPr>
              <a:t>using finite difference, i.e. subtracting </a:t>
            </a:r>
            <a:r>
              <a:rPr lang="en-US" altLang="zh-CN" sz="2400" dirty="0" smtClean="0">
                <a:latin typeface="Constantia" pitchFamily="18" charset="0"/>
              </a:rPr>
              <a:t>the data of the upper cable from those of the lower cable and then divided by their depth difference, i.e.</a:t>
            </a:r>
            <a:endParaRPr lang="zh-CN" altLang="en-US" sz="2400" dirty="0" smtClean="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21</a:t>
            </a:fld>
            <a:endParaRPr lang="zh-CN" altLang="en-US"/>
          </a:p>
        </p:txBody>
      </p:sp>
      <p:graphicFrame>
        <p:nvGraphicFramePr>
          <p:cNvPr id="5" name="对象 4"/>
          <p:cNvGraphicFramePr>
            <a:graphicFrameLocks noChangeAspect="1"/>
          </p:cNvGraphicFramePr>
          <p:nvPr/>
        </p:nvGraphicFramePr>
        <p:xfrm>
          <a:off x="2667000" y="4114800"/>
          <a:ext cx="3352800" cy="1182688"/>
        </p:xfrm>
        <a:graphic>
          <a:graphicData uri="http://schemas.openxmlformats.org/presentationml/2006/ole">
            <p:oleObj spid="_x0000_s34818" name="Equation" r:id="rId3" imgW="1726920" imgH="609480"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dirty="0" smtClean="0">
                <a:latin typeface="Constantia" pitchFamily="18" charset="0"/>
              </a:rPr>
              <a:t>The depth difference between the two cables</a:t>
            </a:r>
            <a:endParaRPr lang="zh-CN" altLang="en-US" sz="3200" dirty="0" smtClean="0">
              <a:latin typeface="Constantia" pitchFamily="18" charset="0"/>
            </a:endParaRPr>
          </a:p>
        </p:txBody>
      </p:sp>
      <p:sp>
        <p:nvSpPr>
          <p:cNvPr id="3" name="内容占位符 2"/>
          <p:cNvSpPr>
            <a:spLocks noGrp="1"/>
          </p:cNvSpPr>
          <p:nvPr>
            <p:ph idx="1"/>
          </p:nvPr>
        </p:nvSpPr>
        <p:spPr>
          <a:xfrm>
            <a:off x="381000" y="2895600"/>
            <a:ext cx="8229600" cy="3459163"/>
          </a:xfrm>
        </p:spPr>
        <p:txBody>
          <a:bodyPr>
            <a:normAutofit lnSpcReduction="10000"/>
          </a:bodyPr>
          <a:lstStyle/>
          <a:p>
            <a:r>
              <a:rPr lang="en-US" altLang="zh-CN" sz="2400" dirty="0" smtClean="0">
                <a:latin typeface="Constantia" pitchFamily="18" charset="0"/>
              </a:rPr>
              <a:t>As the above equation shows, the normal derivative of P here is at the depth of (z</a:t>
            </a:r>
            <a:r>
              <a:rPr lang="en-US" altLang="zh-CN" sz="2400" baseline="-25000" dirty="0" smtClean="0">
                <a:latin typeface="Constantia" pitchFamily="18" charset="0"/>
              </a:rPr>
              <a:t>1</a:t>
            </a:r>
            <a:r>
              <a:rPr lang="en-US" altLang="zh-CN" sz="2400" dirty="0" smtClean="0">
                <a:latin typeface="Constantia" pitchFamily="18" charset="0"/>
              </a:rPr>
              <a:t>+z</a:t>
            </a:r>
            <a:r>
              <a:rPr lang="en-US" altLang="zh-CN" sz="2400" baseline="-25000" dirty="0" smtClean="0">
                <a:latin typeface="Constantia" pitchFamily="18" charset="0"/>
              </a:rPr>
              <a:t>2</a:t>
            </a:r>
            <a:r>
              <a:rPr lang="en-US" altLang="zh-CN" sz="2400" dirty="0" smtClean="0">
                <a:latin typeface="Constantia" pitchFamily="18" charset="0"/>
              </a:rPr>
              <a:t>)/2 but rather z</a:t>
            </a:r>
            <a:r>
              <a:rPr lang="en-US" altLang="zh-CN" sz="2400" baseline="-25000" dirty="0" smtClean="0">
                <a:latin typeface="Constantia" pitchFamily="18" charset="0"/>
              </a:rPr>
              <a:t>1</a:t>
            </a:r>
            <a:r>
              <a:rPr lang="en-US" altLang="zh-CN" sz="2400" dirty="0" smtClean="0">
                <a:latin typeface="Constantia" pitchFamily="18" charset="0"/>
              </a:rPr>
              <a:t> or z</a:t>
            </a:r>
            <a:r>
              <a:rPr lang="en-US" altLang="zh-CN" sz="2400" baseline="-25000" dirty="0" smtClean="0">
                <a:latin typeface="Constantia" pitchFamily="18" charset="0"/>
              </a:rPr>
              <a:t>2</a:t>
            </a:r>
            <a:r>
              <a:rPr lang="en-US" altLang="zh-CN" sz="2400" dirty="0" smtClean="0">
                <a:latin typeface="Constantia" pitchFamily="18" charset="0"/>
              </a:rPr>
              <a:t>, where </a:t>
            </a:r>
            <a:r>
              <a:rPr lang="en-US" altLang="zh-CN" sz="2400" dirty="0" err="1" smtClean="0">
                <a:latin typeface="Constantia" pitchFamily="18" charset="0"/>
              </a:rPr>
              <a:t>wavefield</a:t>
            </a:r>
            <a:r>
              <a:rPr lang="en-US" altLang="zh-CN" sz="2400" dirty="0" smtClean="0">
                <a:latin typeface="Constantia" pitchFamily="18" charset="0"/>
              </a:rPr>
              <a:t> P is measured. </a:t>
            </a:r>
          </a:p>
          <a:p>
            <a:endParaRPr lang="en-US" altLang="zh-CN" sz="2400" dirty="0" smtClean="0">
              <a:latin typeface="Constantia" pitchFamily="18" charset="0"/>
            </a:endParaRPr>
          </a:p>
          <a:p>
            <a:r>
              <a:rPr lang="en-US" altLang="zh-CN" sz="2400" dirty="0" smtClean="0">
                <a:latin typeface="Constantia" pitchFamily="18" charset="0"/>
              </a:rPr>
              <a:t>This mismatch </a:t>
            </a:r>
            <a:r>
              <a:rPr lang="en-US" altLang="zh-CN" sz="2400" dirty="0" smtClean="0">
                <a:latin typeface="Constantia" pitchFamily="18" charset="0"/>
              </a:rPr>
              <a:t>of the location may </a:t>
            </a:r>
            <a:r>
              <a:rPr lang="en-US" altLang="zh-CN" sz="2400" dirty="0" smtClean="0">
                <a:latin typeface="Constantia" pitchFamily="18" charset="0"/>
              </a:rPr>
              <a:t>affect the wave separation results.</a:t>
            </a:r>
          </a:p>
          <a:p>
            <a:endParaRPr lang="en-US" altLang="zh-CN" sz="2400" dirty="0" smtClean="0">
              <a:latin typeface="Constantia" pitchFamily="18" charset="0"/>
            </a:endParaRPr>
          </a:p>
          <a:p>
            <a:r>
              <a:rPr lang="en-US" altLang="zh-CN" sz="2400" dirty="0" smtClean="0">
                <a:latin typeface="Constantia" pitchFamily="18" charset="0"/>
              </a:rPr>
              <a:t>How to address the mismatch of the locations of P and </a:t>
            </a:r>
            <a:r>
              <a:rPr lang="en-US" altLang="zh-CN" sz="2400" dirty="0" err="1" smtClean="0">
                <a:latin typeface="Constantia" pitchFamily="18" charset="0"/>
              </a:rPr>
              <a:t>dP</a:t>
            </a:r>
            <a:r>
              <a:rPr lang="en-US" altLang="zh-CN" sz="2400" dirty="0" smtClean="0">
                <a:latin typeface="Constantia" pitchFamily="18" charset="0"/>
              </a:rPr>
              <a:t>/</a:t>
            </a:r>
            <a:r>
              <a:rPr lang="en-US" altLang="zh-CN" sz="2400" dirty="0" err="1" smtClean="0">
                <a:latin typeface="Constantia" pitchFamily="18" charset="0"/>
              </a:rPr>
              <a:t>dz</a:t>
            </a:r>
            <a:r>
              <a:rPr lang="en-US" altLang="zh-CN" sz="2400" dirty="0" smtClean="0">
                <a:latin typeface="Constantia" pitchFamily="18" charset="0"/>
              </a:rPr>
              <a:t> ?</a:t>
            </a:r>
            <a:endParaRPr lang="zh-CN" altLang="en-US" sz="2400" dirty="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22</a:t>
            </a:fld>
            <a:endParaRPr lang="zh-CN" altLang="en-US"/>
          </a:p>
        </p:txBody>
      </p:sp>
      <p:graphicFrame>
        <p:nvGraphicFramePr>
          <p:cNvPr id="152577" name="Object 1"/>
          <p:cNvGraphicFramePr>
            <a:graphicFrameLocks noChangeAspect="1"/>
          </p:cNvGraphicFramePr>
          <p:nvPr/>
        </p:nvGraphicFramePr>
        <p:xfrm>
          <a:off x="2743200" y="1447800"/>
          <a:ext cx="3352800" cy="1182688"/>
        </p:xfrm>
        <a:graphic>
          <a:graphicData uri="http://schemas.openxmlformats.org/presentationml/2006/ole">
            <p:oleObj spid="_x0000_s152577" name="Equation" r:id="rId3" imgW="1726920" imgH="60948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24000"/>
            <a:ext cx="8686800" cy="5257800"/>
          </a:xfrm>
        </p:spPr>
        <p:txBody>
          <a:bodyPr>
            <a:normAutofit/>
          </a:bodyPr>
          <a:lstStyle/>
          <a:p>
            <a:r>
              <a:rPr lang="en-US" altLang="zh-CN" sz="2400" dirty="0" smtClean="0">
                <a:latin typeface="Constantia" pitchFamily="18" charset="0"/>
              </a:rPr>
              <a:t>How to address the mismatch of the locations of P and </a:t>
            </a:r>
            <a:r>
              <a:rPr lang="en-US" altLang="zh-CN" sz="2400" dirty="0" err="1" smtClean="0">
                <a:latin typeface="Constantia" pitchFamily="18" charset="0"/>
              </a:rPr>
              <a:t>dP</a:t>
            </a:r>
            <a:r>
              <a:rPr lang="en-US" altLang="zh-CN" sz="2400" dirty="0" smtClean="0">
                <a:latin typeface="Constantia" pitchFamily="18" charset="0"/>
              </a:rPr>
              <a:t>/</a:t>
            </a:r>
            <a:r>
              <a:rPr lang="en-US" altLang="zh-CN" sz="2400" dirty="0" err="1" smtClean="0">
                <a:latin typeface="Constantia" pitchFamily="18" charset="0"/>
              </a:rPr>
              <a:t>dz</a:t>
            </a:r>
            <a:r>
              <a:rPr lang="en-US" altLang="zh-CN" sz="2400" dirty="0" smtClean="0">
                <a:latin typeface="Constantia" pitchFamily="18" charset="0"/>
              </a:rPr>
              <a:t> ?</a:t>
            </a:r>
            <a:endParaRPr lang="zh-CN" altLang="en-US" sz="2400" dirty="0" smtClean="0">
              <a:latin typeface="Constantia" pitchFamily="18" charset="0"/>
            </a:endParaRPr>
          </a:p>
          <a:p>
            <a:pPr lvl="1"/>
            <a:r>
              <a:rPr lang="en-US" altLang="zh-CN" sz="2400" dirty="0" smtClean="0">
                <a:latin typeface="Constantia" pitchFamily="18" charset="0"/>
              </a:rPr>
              <a:t>if we have 3 cables at different depths with </a:t>
            </a:r>
            <a:r>
              <a:rPr lang="en-US" altLang="zh-CN" sz="2400" u="sng" dirty="0" smtClean="0">
                <a:latin typeface="Constantia" pitchFamily="18" charset="0"/>
              </a:rPr>
              <a:t>equal</a:t>
            </a:r>
            <a:r>
              <a:rPr lang="en-US" altLang="zh-CN" sz="2400" dirty="0" smtClean="0">
                <a:latin typeface="Constantia" pitchFamily="18" charset="0"/>
              </a:rPr>
              <a:t> depth difference</a:t>
            </a:r>
          </a:p>
          <a:p>
            <a:pPr lvl="1"/>
            <a:endParaRPr lang="en-US" altLang="zh-CN" sz="2400" dirty="0" smtClean="0">
              <a:latin typeface="Constantia" pitchFamily="18" charset="0"/>
            </a:endParaRPr>
          </a:p>
          <a:p>
            <a:pPr lvl="1"/>
            <a:endParaRPr lang="en-US" altLang="zh-CN" sz="2400" dirty="0" smtClean="0">
              <a:latin typeface="Constantia" pitchFamily="18" charset="0"/>
            </a:endParaRPr>
          </a:p>
          <a:p>
            <a:pPr lvl="1">
              <a:buNone/>
            </a:pPr>
            <a:endParaRPr lang="en-US" altLang="zh-CN" sz="2400" dirty="0" smtClean="0">
              <a:latin typeface="Constantia" pitchFamily="18" charset="0"/>
            </a:endParaRPr>
          </a:p>
          <a:p>
            <a:pPr lvl="1">
              <a:buNone/>
            </a:pPr>
            <a:r>
              <a:rPr lang="en-US" altLang="zh-CN" sz="2400" dirty="0" smtClean="0">
                <a:latin typeface="Constantia" pitchFamily="18" charset="0"/>
              </a:rPr>
              <a:t>Then  we propose a method to calculate </a:t>
            </a:r>
            <a:r>
              <a:rPr lang="en-US" altLang="zh-CN" sz="2400" dirty="0" err="1" smtClean="0">
                <a:latin typeface="Constantia" pitchFamily="18" charset="0"/>
              </a:rPr>
              <a:t>dP</a:t>
            </a:r>
            <a:r>
              <a:rPr lang="en-US" altLang="zh-CN" sz="2400" dirty="0" smtClean="0">
                <a:latin typeface="Constantia" pitchFamily="18" charset="0"/>
              </a:rPr>
              <a:t>/</a:t>
            </a:r>
            <a:r>
              <a:rPr lang="en-US" altLang="zh-CN" sz="2400" dirty="0" err="1" smtClean="0">
                <a:latin typeface="Constantia" pitchFamily="18" charset="0"/>
              </a:rPr>
              <a:t>dz</a:t>
            </a:r>
            <a:r>
              <a:rPr lang="en-US" altLang="zh-CN" sz="2400" dirty="0" smtClean="0">
                <a:latin typeface="Constantia" pitchFamily="18" charset="0"/>
              </a:rPr>
              <a:t> at the middle cable</a:t>
            </a:r>
          </a:p>
          <a:p>
            <a:pPr lvl="1">
              <a:buNone/>
            </a:pPr>
            <a:endParaRPr lang="en-US" altLang="zh-CN" sz="2400" dirty="0" smtClean="0">
              <a:latin typeface="Constantia" pitchFamily="18" charset="0"/>
            </a:endParaRPr>
          </a:p>
          <a:p>
            <a:pPr lvl="1">
              <a:buNone/>
            </a:pPr>
            <a:endParaRPr lang="en-US" altLang="zh-CN" sz="2400" dirty="0" smtClean="0">
              <a:latin typeface="Constantia" pitchFamily="18" charset="0"/>
            </a:endParaRPr>
          </a:p>
          <a:p>
            <a:pPr lvl="1">
              <a:buNone/>
            </a:pPr>
            <a:r>
              <a:rPr lang="en-US" altLang="zh-CN" sz="2400" dirty="0" smtClean="0">
                <a:latin typeface="Constantia" pitchFamily="18" charset="0"/>
              </a:rPr>
              <a:t>So now we have </a:t>
            </a:r>
            <a:r>
              <a:rPr lang="en-US" altLang="zh-CN" sz="2400" dirty="0" smtClean="0">
                <a:latin typeface="Constantia" pitchFamily="18" charset="0"/>
              </a:rPr>
              <a:t>P(50</a:t>
            </a:r>
            <a:r>
              <a:rPr lang="en-US" altLang="zh-CN" sz="2400" dirty="0" smtClean="0">
                <a:latin typeface="Constantia" pitchFamily="18" charset="0"/>
              </a:rPr>
              <a:t>) </a:t>
            </a:r>
            <a:r>
              <a:rPr lang="en-US" altLang="zh-CN" sz="2400" dirty="0" smtClean="0">
                <a:latin typeface="Constantia" pitchFamily="18" charset="0"/>
              </a:rPr>
              <a:t>and            .</a:t>
            </a:r>
            <a:endParaRPr lang="zh-CN" altLang="en-US" sz="2400" dirty="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23</a:t>
            </a:fld>
            <a:endParaRPr lang="zh-CN" altLang="en-US"/>
          </a:p>
        </p:txBody>
      </p:sp>
      <p:cxnSp>
        <p:nvCxnSpPr>
          <p:cNvPr id="5" name="直接连接符 4"/>
          <p:cNvCxnSpPr/>
          <p:nvPr/>
        </p:nvCxnSpPr>
        <p:spPr>
          <a:xfrm>
            <a:off x="2514600" y="30480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514600" y="3429000"/>
            <a:ext cx="3657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47800" y="2819400"/>
            <a:ext cx="990600" cy="369332"/>
          </a:xfrm>
          <a:prstGeom prst="rect">
            <a:avLst/>
          </a:prstGeom>
          <a:noFill/>
        </p:spPr>
        <p:txBody>
          <a:bodyPr wrap="square" rtlCol="0">
            <a:spAutoFit/>
          </a:bodyPr>
          <a:lstStyle/>
          <a:p>
            <a:r>
              <a:rPr lang="en-US" altLang="zh-CN" dirty="0" smtClean="0"/>
              <a:t>45m</a:t>
            </a:r>
            <a:endParaRPr lang="zh-CN" altLang="en-US" dirty="0"/>
          </a:p>
        </p:txBody>
      </p:sp>
      <p:sp>
        <p:nvSpPr>
          <p:cNvPr id="8" name="TextBox 7"/>
          <p:cNvSpPr txBox="1"/>
          <p:nvPr/>
        </p:nvSpPr>
        <p:spPr>
          <a:xfrm>
            <a:off x="1447800" y="3203377"/>
            <a:ext cx="990600" cy="369332"/>
          </a:xfrm>
          <a:prstGeom prst="rect">
            <a:avLst/>
          </a:prstGeom>
          <a:noFill/>
        </p:spPr>
        <p:txBody>
          <a:bodyPr wrap="square" rtlCol="0">
            <a:spAutoFit/>
          </a:bodyPr>
          <a:lstStyle/>
          <a:p>
            <a:r>
              <a:rPr lang="en-US" altLang="zh-CN" dirty="0" smtClean="0"/>
              <a:t>50m</a:t>
            </a:r>
            <a:endParaRPr lang="zh-CN" altLang="en-US" dirty="0"/>
          </a:p>
        </p:txBody>
      </p:sp>
      <p:sp>
        <p:nvSpPr>
          <p:cNvPr id="9" name="TextBox 8"/>
          <p:cNvSpPr txBox="1"/>
          <p:nvPr/>
        </p:nvSpPr>
        <p:spPr>
          <a:xfrm>
            <a:off x="2286000" y="3355777"/>
            <a:ext cx="228600" cy="307777"/>
          </a:xfrm>
          <a:prstGeom prst="rect">
            <a:avLst/>
          </a:prstGeom>
          <a:noFill/>
        </p:spPr>
        <p:txBody>
          <a:bodyPr wrap="square" rtlCol="0">
            <a:spAutoFit/>
          </a:bodyPr>
          <a:lstStyle/>
          <a:p>
            <a:r>
              <a:rPr lang="en-US" altLang="zh-CN" sz="1400" dirty="0" smtClean="0"/>
              <a:t>P</a:t>
            </a:r>
            <a:endParaRPr lang="zh-CN" altLang="en-US" sz="1400" dirty="0"/>
          </a:p>
        </p:txBody>
      </p:sp>
      <p:graphicFrame>
        <p:nvGraphicFramePr>
          <p:cNvPr id="10" name="对象 9"/>
          <p:cNvGraphicFramePr>
            <a:graphicFrameLocks noChangeAspect="1"/>
          </p:cNvGraphicFramePr>
          <p:nvPr/>
        </p:nvGraphicFramePr>
        <p:xfrm>
          <a:off x="2133600" y="3276600"/>
          <a:ext cx="241300" cy="393700"/>
        </p:xfrm>
        <a:graphic>
          <a:graphicData uri="http://schemas.openxmlformats.org/presentationml/2006/ole">
            <p:oleObj spid="_x0000_s120834" name="Equation" r:id="rId3" imgW="241200" imgH="393480" progId="Equation.DSMT4">
              <p:embed/>
            </p:oleObj>
          </a:graphicData>
        </a:graphic>
      </p:graphicFrame>
      <p:sp>
        <p:nvSpPr>
          <p:cNvPr id="12" name="流程图: 合并 11"/>
          <p:cNvSpPr/>
          <p:nvPr/>
        </p:nvSpPr>
        <p:spPr>
          <a:xfrm>
            <a:off x="4800600" y="2971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12"/>
          <p:cNvSpPr/>
          <p:nvPr/>
        </p:nvSpPr>
        <p:spPr>
          <a:xfrm>
            <a:off x="5181600" y="2971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13"/>
          <p:cNvSpPr/>
          <p:nvPr/>
        </p:nvSpPr>
        <p:spPr>
          <a:xfrm>
            <a:off x="4800600" y="33557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合并 14"/>
          <p:cNvSpPr/>
          <p:nvPr/>
        </p:nvSpPr>
        <p:spPr>
          <a:xfrm>
            <a:off x="5181600" y="33557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合并 15"/>
          <p:cNvSpPr/>
          <p:nvPr/>
        </p:nvSpPr>
        <p:spPr>
          <a:xfrm>
            <a:off x="4343400" y="2971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合并 16"/>
          <p:cNvSpPr/>
          <p:nvPr/>
        </p:nvSpPr>
        <p:spPr>
          <a:xfrm>
            <a:off x="4343400" y="33557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大括号 17"/>
          <p:cNvSpPr/>
          <p:nvPr/>
        </p:nvSpPr>
        <p:spPr>
          <a:xfrm>
            <a:off x="6248400" y="2971799"/>
            <a:ext cx="228600" cy="38397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TextBox 18"/>
          <p:cNvSpPr txBox="1"/>
          <p:nvPr/>
        </p:nvSpPr>
        <p:spPr>
          <a:xfrm>
            <a:off x="6629400" y="2971799"/>
            <a:ext cx="762000" cy="381000"/>
          </a:xfrm>
          <a:prstGeom prst="rect">
            <a:avLst/>
          </a:prstGeom>
          <a:noFill/>
        </p:spPr>
        <p:txBody>
          <a:bodyPr wrap="square" rtlCol="0">
            <a:spAutoFit/>
          </a:bodyPr>
          <a:lstStyle/>
          <a:p>
            <a:r>
              <a:rPr lang="en-US" altLang="zh-CN" dirty="0" smtClean="0"/>
              <a:t>5m</a:t>
            </a:r>
            <a:endParaRPr lang="zh-CN" altLang="en-US" dirty="0"/>
          </a:p>
        </p:txBody>
      </p:sp>
      <p:cxnSp>
        <p:nvCxnSpPr>
          <p:cNvPr id="20" name="直接连接符 19"/>
          <p:cNvCxnSpPr/>
          <p:nvPr/>
        </p:nvCxnSpPr>
        <p:spPr>
          <a:xfrm>
            <a:off x="2514600" y="38100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47800" y="3593068"/>
            <a:ext cx="762000" cy="369332"/>
          </a:xfrm>
          <a:prstGeom prst="rect">
            <a:avLst/>
          </a:prstGeom>
          <a:noFill/>
        </p:spPr>
        <p:txBody>
          <a:bodyPr wrap="square" rtlCol="0">
            <a:spAutoFit/>
          </a:bodyPr>
          <a:lstStyle/>
          <a:p>
            <a:r>
              <a:rPr lang="en-US" altLang="zh-CN" dirty="0" smtClean="0"/>
              <a:t>55m</a:t>
            </a:r>
            <a:endParaRPr lang="zh-CN" altLang="en-US" dirty="0"/>
          </a:p>
        </p:txBody>
      </p:sp>
      <p:sp>
        <p:nvSpPr>
          <p:cNvPr id="22" name="流程图: 合并 21"/>
          <p:cNvSpPr/>
          <p:nvPr/>
        </p:nvSpPr>
        <p:spPr>
          <a:xfrm>
            <a:off x="4800600" y="3733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合并 22"/>
          <p:cNvSpPr/>
          <p:nvPr/>
        </p:nvSpPr>
        <p:spPr>
          <a:xfrm>
            <a:off x="5181600" y="3733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合并 23"/>
          <p:cNvSpPr/>
          <p:nvPr/>
        </p:nvSpPr>
        <p:spPr>
          <a:xfrm>
            <a:off x="4343400" y="3733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5" name="Object 3"/>
          <p:cNvGraphicFramePr>
            <a:graphicFrameLocks noChangeAspect="1"/>
          </p:cNvGraphicFramePr>
          <p:nvPr/>
        </p:nvGraphicFramePr>
        <p:xfrm>
          <a:off x="2705100" y="4724400"/>
          <a:ext cx="3057525" cy="763588"/>
        </p:xfrm>
        <a:graphic>
          <a:graphicData uri="http://schemas.openxmlformats.org/presentationml/2006/ole">
            <p:oleObj spid="_x0000_s120835" name="Equation" r:id="rId4" imgW="1574640" imgH="393480" progId="Equation.DSMT4">
              <p:embed/>
            </p:oleObj>
          </a:graphicData>
        </a:graphic>
      </p:graphicFrame>
      <p:sp>
        <p:nvSpPr>
          <p:cNvPr id="26" name="右大括号 25"/>
          <p:cNvSpPr/>
          <p:nvPr/>
        </p:nvSpPr>
        <p:spPr>
          <a:xfrm>
            <a:off x="6248400" y="3426021"/>
            <a:ext cx="228600" cy="38397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TextBox 26"/>
          <p:cNvSpPr txBox="1"/>
          <p:nvPr/>
        </p:nvSpPr>
        <p:spPr>
          <a:xfrm>
            <a:off x="6629400" y="3428999"/>
            <a:ext cx="762000" cy="381000"/>
          </a:xfrm>
          <a:prstGeom prst="rect">
            <a:avLst/>
          </a:prstGeom>
          <a:noFill/>
        </p:spPr>
        <p:txBody>
          <a:bodyPr wrap="square" rtlCol="0">
            <a:spAutoFit/>
          </a:bodyPr>
          <a:lstStyle/>
          <a:p>
            <a:r>
              <a:rPr lang="en-US" altLang="zh-CN" dirty="0" smtClean="0"/>
              <a:t>5m</a:t>
            </a:r>
            <a:endParaRPr lang="zh-CN" altLang="en-US" dirty="0"/>
          </a:p>
        </p:txBody>
      </p:sp>
      <p:graphicFrame>
        <p:nvGraphicFramePr>
          <p:cNvPr id="120836" name="Object 4"/>
          <p:cNvGraphicFramePr>
            <a:graphicFrameLocks noChangeAspect="1"/>
          </p:cNvGraphicFramePr>
          <p:nvPr/>
        </p:nvGraphicFramePr>
        <p:xfrm>
          <a:off x="4419600" y="5715000"/>
          <a:ext cx="865034" cy="654050"/>
        </p:xfrm>
        <a:graphic>
          <a:graphicData uri="http://schemas.openxmlformats.org/presentationml/2006/ole">
            <p:oleObj spid="_x0000_s120836" name="Equation" r:id="rId5" imgW="520560" imgH="393480" progId="Equation.DSMT4">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43" name="Picture 3"/>
          <p:cNvPicPr>
            <a:picLocks noChangeAspect="1" noChangeArrowheads="1"/>
          </p:cNvPicPr>
          <p:nvPr/>
        </p:nvPicPr>
        <p:blipFill>
          <a:blip r:embed="rId3" cstate="print"/>
          <a:srcRect/>
          <a:stretch>
            <a:fillRect/>
          </a:stretch>
        </p:blipFill>
        <p:spPr bwMode="auto">
          <a:xfrm>
            <a:off x="4343400" y="1143000"/>
            <a:ext cx="4366227" cy="5334000"/>
          </a:xfrm>
          <a:prstGeom prst="rect">
            <a:avLst/>
          </a:prstGeom>
          <a:noFill/>
          <a:ln w="9525">
            <a:noFill/>
            <a:miter lim="800000"/>
            <a:headEnd/>
            <a:tailEnd/>
          </a:ln>
        </p:spPr>
      </p:pic>
      <p:pic>
        <p:nvPicPr>
          <p:cNvPr id="112642" name="Picture 2"/>
          <p:cNvPicPr>
            <a:picLocks noChangeAspect="1" noChangeArrowheads="1"/>
          </p:cNvPicPr>
          <p:nvPr/>
        </p:nvPicPr>
        <p:blipFill>
          <a:blip r:embed="rId4" cstate="print"/>
          <a:srcRect/>
          <a:stretch>
            <a:fillRect/>
          </a:stretch>
        </p:blipFill>
        <p:spPr bwMode="auto">
          <a:xfrm>
            <a:off x="0" y="1143000"/>
            <a:ext cx="4366228" cy="5334000"/>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fld id="{C4ACB3E9-CEFA-47E8-AAE5-DDA37E8E960A}" type="slidenum">
              <a:rPr lang="zh-CN" altLang="en-US" smtClean="0"/>
              <a:pPr/>
              <a:t>24</a:t>
            </a:fld>
            <a:endParaRPr lang="zh-CN" altLang="en-US"/>
          </a:p>
        </p:txBody>
      </p:sp>
      <p:sp>
        <p:nvSpPr>
          <p:cNvPr id="9" name="标题 1"/>
          <p:cNvSpPr>
            <a:spLocks noGrp="1"/>
          </p:cNvSpPr>
          <p:nvPr>
            <p:ph type="title"/>
          </p:nvPr>
        </p:nvSpPr>
        <p:spPr>
          <a:xfrm>
            <a:off x="457200" y="228600"/>
            <a:ext cx="8229600" cy="1143000"/>
          </a:xfrm>
        </p:spPr>
        <p:txBody>
          <a:bodyPr/>
          <a:lstStyle/>
          <a:p>
            <a:r>
              <a:rPr lang="en-US" altLang="zh-CN" dirty="0" smtClean="0">
                <a:latin typeface="Constantia" pitchFamily="18" charset="0"/>
              </a:rPr>
              <a:t>Using 3 cables</a:t>
            </a:r>
            <a:endParaRPr lang="zh-CN" altLang="en-US" dirty="0">
              <a:latin typeface="Constantia" pitchFamily="18" charset="0"/>
            </a:endParaRPr>
          </a:p>
        </p:txBody>
      </p:sp>
      <p:sp>
        <p:nvSpPr>
          <p:cNvPr id="10" name="TextBox 9"/>
          <p:cNvSpPr txBox="1"/>
          <p:nvPr/>
        </p:nvSpPr>
        <p:spPr>
          <a:xfrm>
            <a:off x="11430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s</a:t>
            </a:r>
            <a:r>
              <a:rPr lang="en-US" altLang="zh-CN" dirty="0" smtClean="0"/>
              <a:t> at 20m</a:t>
            </a:r>
            <a:endParaRPr lang="zh-CN" altLang="en-US" dirty="0"/>
          </a:p>
        </p:txBody>
      </p:sp>
      <p:sp>
        <p:nvSpPr>
          <p:cNvPr id="12" name="TextBox 11"/>
          <p:cNvSpPr txBox="1"/>
          <p:nvPr/>
        </p:nvSpPr>
        <p:spPr>
          <a:xfrm>
            <a:off x="51816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0</a:t>
            </a:r>
            <a:r>
              <a:rPr lang="en-US" altLang="zh-CN" dirty="0" smtClean="0"/>
              <a:t> at 80m</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print"/>
          <a:srcRect/>
          <a:stretch>
            <a:fillRect/>
          </a:stretch>
        </p:blipFill>
        <p:spPr bwMode="auto">
          <a:xfrm>
            <a:off x="4343399" y="1143000"/>
            <a:ext cx="4370832" cy="5339623"/>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fld id="{C4ACB3E9-CEFA-47E8-AAE5-DDA37E8E960A}" type="slidenum">
              <a:rPr lang="zh-CN" altLang="en-US" smtClean="0"/>
              <a:pPr/>
              <a:t>25</a:t>
            </a:fld>
            <a:endParaRPr lang="zh-CN" altLang="en-US"/>
          </a:p>
        </p:txBody>
      </p:sp>
      <p:pic>
        <p:nvPicPr>
          <p:cNvPr id="88065" name="Picture 1"/>
          <p:cNvPicPr>
            <a:picLocks noChangeAspect="1" noChangeArrowheads="1"/>
          </p:cNvPicPr>
          <p:nvPr/>
        </p:nvPicPr>
        <p:blipFill>
          <a:blip r:embed="rId4" cstate="print"/>
          <a:srcRect/>
          <a:stretch>
            <a:fillRect/>
          </a:stretch>
        </p:blipFill>
        <p:spPr bwMode="auto">
          <a:xfrm>
            <a:off x="0" y="1143000"/>
            <a:ext cx="4366228" cy="5334000"/>
          </a:xfrm>
          <a:prstGeom prst="rect">
            <a:avLst/>
          </a:prstGeom>
          <a:noFill/>
          <a:ln w="9525">
            <a:noFill/>
            <a:miter lim="800000"/>
            <a:headEnd/>
            <a:tailEnd/>
          </a:ln>
        </p:spPr>
      </p:pic>
      <p:sp>
        <p:nvSpPr>
          <p:cNvPr id="7" name="TextBox 6"/>
          <p:cNvSpPr txBox="1"/>
          <p:nvPr/>
        </p:nvSpPr>
        <p:spPr>
          <a:xfrm>
            <a:off x="11430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s</a:t>
            </a:r>
            <a:r>
              <a:rPr lang="en-US" altLang="zh-CN" dirty="0" smtClean="0"/>
              <a:t> at 20m</a:t>
            </a:r>
            <a:endParaRPr lang="zh-CN" altLang="en-US" dirty="0"/>
          </a:p>
        </p:txBody>
      </p:sp>
      <p:sp>
        <p:nvSpPr>
          <p:cNvPr id="9" name="TextBox 8"/>
          <p:cNvSpPr txBox="1"/>
          <p:nvPr/>
        </p:nvSpPr>
        <p:spPr>
          <a:xfrm>
            <a:off x="51816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0</a:t>
            </a:r>
            <a:r>
              <a:rPr lang="en-US" altLang="zh-CN" dirty="0" smtClean="0"/>
              <a:t> at 80m</a:t>
            </a:r>
            <a:endParaRPr lang="zh-CN" altLang="en-US" dirty="0"/>
          </a:p>
        </p:txBody>
      </p:sp>
      <p:sp>
        <p:nvSpPr>
          <p:cNvPr id="10" name="标题 1"/>
          <p:cNvSpPr>
            <a:spLocks noGrp="1"/>
          </p:cNvSpPr>
          <p:nvPr>
            <p:ph type="title"/>
          </p:nvPr>
        </p:nvSpPr>
        <p:spPr>
          <a:xfrm>
            <a:off x="457200" y="228600"/>
            <a:ext cx="8229600" cy="1143000"/>
          </a:xfrm>
        </p:spPr>
        <p:txBody>
          <a:bodyPr/>
          <a:lstStyle/>
          <a:p>
            <a:r>
              <a:rPr lang="en-US" altLang="zh-CN" dirty="0" smtClean="0">
                <a:latin typeface="Constantia" pitchFamily="18" charset="0"/>
              </a:rPr>
              <a:t>Using 2 cables (5m)</a:t>
            </a:r>
            <a:endParaRPr lang="zh-CN" altLang="en-US" dirty="0">
              <a:latin typeface="Constant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4ACB3E9-CEFA-47E8-AAE5-DDA37E8E960A}" type="slidenum">
              <a:rPr lang="zh-CN" altLang="en-US" smtClean="0"/>
              <a:pPr/>
              <a:t>26</a:t>
            </a:fld>
            <a:endParaRPr lang="zh-CN" altLang="en-US"/>
          </a:p>
        </p:txBody>
      </p:sp>
      <p:sp>
        <p:nvSpPr>
          <p:cNvPr id="5" name="内容占位符 2"/>
          <p:cNvSpPr>
            <a:spLocks noGrp="1"/>
          </p:cNvSpPr>
          <p:nvPr>
            <p:ph idx="1"/>
          </p:nvPr>
        </p:nvSpPr>
        <p:spPr>
          <a:xfrm>
            <a:off x="457200" y="1527048"/>
            <a:ext cx="8686800" cy="5257800"/>
          </a:xfrm>
        </p:spPr>
        <p:txBody>
          <a:bodyPr>
            <a:normAutofit/>
          </a:bodyPr>
          <a:lstStyle/>
          <a:p>
            <a:r>
              <a:rPr lang="en-US" altLang="zh-CN" sz="2400" dirty="0" smtClean="0">
                <a:latin typeface="Constantia" pitchFamily="18" charset="0"/>
              </a:rPr>
              <a:t>How to address the mismatch of the locations of P and </a:t>
            </a:r>
            <a:r>
              <a:rPr lang="en-US" altLang="zh-CN" sz="2400" dirty="0" err="1" smtClean="0">
                <a:latin typeface="Constantia" pitchFamily="18" charset="0"/>
              </a:rPr>
              <a:t>dP</a:t>
            </a:r>
            <a:r>
              <a:rPr lang="en-US" altLang="zh-CN" sz="2400" dirty="0" smtClean="0">
                <a:latin typeface="Constantia" pitchFamily="18" charset="0"/>
              </a:rPr>
              <a:t>/</a:t>
            </a:r>
            <a:r>
              <a:rPr lang="en-US" altLang="zh-CN" sz="2400" dirty="0" err="1" smtClean="0">
                <a:latin typeface="Constantia" pitchFamily="18" charset="0"/>
              </a:rPr>
              <a:t>dz</a:t>
            </a:r>
            <a:r>
              <a:rPr lang="en-US" altLang="zh-CN" sz="2400" dirty="0" smtClean="0">
                <a:latin typeface="Constantia" pitchFamily="18" charset="0"/>
              </a:rPr>
              <a:t> ?</a:t>
            </a:r>
            <a:endParaRPr lang="zh-CN" altLang="en-US" sz="2400" dirty="0" smtClean="0">
              <a:latin typeface="Constantia" pitchFamily="18" charset="0"/>
            </a:endParaRPr>
          </a:p>
          <a:p>
            <a:pPr lvl="1"/>
            <a:r>
              <a:rPr lang="en-US" altLang="zh-CN" sz="2400" dirty="0" smtClean="0">
                <a:latin typeface="Constantia" pitchFamily="18" charset="0"/>
              </a:rPr>
              <a:t>if we have 3 cables at different depths with </a:t>
            </a:r>
            <a:r>
              <a:rPr lang="en-US" altLang="zh-CN" sz="2400" u="sng" dirty="0" smtClean="0">
                <a:latin typeface="Constantia" pitchFamily="18" charset="0"/>
              </a:rPr>
              <a:t>different</a:t>
            </a:r>
            <a:r>
              <a:rPr lang="en-US" altLang="zh-CN" sz="2400" dirty="0" smtClean="0">
                <a:latin typeface="Constantia" pitchFamily="18" charset="0"/>
              </a:rPr>
              <a:t> depth difference</a:t>
            </a:r>
          </a:p>
          <a:p>
            <a:pPr lvl="1"/>
            <a:endParaRPr lang="en-US" altLang="zh-CN" sz="2400" dirty="0" smtClean="0">
              <a:latin typeface="Constantia" pitchFamily="18" charset="0"/>
            </a:endParaRPr>
          </a:p>
          <a:p>
            <a:pPr lvl="1"/>
            <a:endParaRPr lang="en-US" altLang="zh-CN" sz="2400" dirty="0" smtClean="0">
              <a:latin typeface="Constantia" pitchFamily="18" charset="0"/>
            </a:endParaRPr>
          </a:p>
          <a:p>
            <a:pPr lvl="1">
              <a:buNone/>
            </a:pPr>
            <a:endParaRPr lang="en-US" altLang="zh-CN" sz="2400" dirty="0" smtClean="0">
              <a:latin typeface="Constantia" pitchFamily="18" charset="0"/>
            </a:endParaRPr>
          </a:p>
          <a:p>
            <a:pPr lvl="1">
              <a:buNone/>
            </a:pPr>
            <a:r>
              <a:rPr lang="en-US" altLang="zh-CN" sz="2400" dirty="0" smtClean="0">
                <a:latin typeface="Constantia" pitchFamily="18" charset="0"/>
              </a:rPr>
              <a:t>Then  we propose a method to calculate </a:t>
            </a:r>
            <a:r>
              <a:rPr lang="en-US" altLang="zh-CN" sz="2400" dirty="0" err="1" smtClean="0">
                <a:latin typeface="Constantia" pitchFamily="18" charset="0"/>
              </a:rPr>
              <a:t>dP</a:t>
            </a:r>
            <a:r>
              <a:rPr lang="en-US" altLang="zh-CN" sz="2400" dirty="0" smtClean="0">
                <a:latin typeface="Constantia" pitchFamily="18" charset="0"/>
              </a:rPr>
              <a:t>/</a:t>
            </a:r>
            <a:r>
              <a:rPr lang="en-US" altLang="zh-CN" sz="2400" dirty="0" err="1" smtClean="0">
                <a:latin typeface="Constantia" pitchFamily="18" charset="0"/>
              </a:rPr>
              <a:t>dz</a:t>
            </a:r>
            <a:r>
              <a:rPr lang="en-US" altLang="zh-CN" sz="2400" dirty="0" smtClean="0">
                <a:latin typeface="Constantia" pitchFamily="18" charset="0"/>
              </a:rPr>
              <a:t> at the middle cable (fitting of a parabola)</a:t>
            </a:r>
          </a:p>
          <a:p>
            <a:pPr lvl="1">
              <a:buNone/>
            </a:pPr>
            <a:endParaRPr lang="en-US" altLang="zh-CN" sz="2400" dirty="0" smtClean="0">
              <a:latin typeface="Constantia" pitchFamily="18" charset="0"/>
            </a:endParaRPr>
          </a:p>
          <a:p>
            <a:pPr lvl="1">
              <a:buNone/>
            </a:pPr>
            <a:endParaRPr lang="en-US" altLang="zh-CN" sz="2400" dirty="0" smtClean="0">
              <a:latin typeface="Constantia" pitchFamily="18" charset="0"/>
            </a:endParaRPr>
          </a:p>
          <a:p>
            <a:pPr lvl="1">
              <a:buNone/>
            </a:pPr>
            <a:r>
              <a:rPr lang="en-US" altLang="zh-CN" sz="2400" dirty="0" smtClean="0">
                <a:latin typeface="Constantia" pitchFamily="18" charset="0"/>
              </a:rPr>
              <a:t>So now we have              and P(50).</a:t>
            </a:r>
            <a:endParaRPr lang="zh-CN" altLang="en-US" sz="2400" dirty="0">
              <a:latin typeface="Constantia" pitchFamily="18" charset="0"/>
            </a:endParaRPr>
          </a:p>
        </p:txBody>
      </p:sp>
      <p:cxnSp>
        <p:nvCxnSpPr>
          <p:cNvPr id="6" name="直接连接符 5"/>
          <p:cNvCxnSpPr/>
          <p:nvPr/>
        </p:nvCxnSpPr>
        <p:spPr>
          <a:xfrm>
            <a:off x="2514600" y="30480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14600" y="3581401"/>
            <a:ext cx="3657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447800" y="2895600"/>
            <a:ext cx="990600" cy="369332"/>
          </a:xfrm>
          <a:prstGeom prst="rect">
            <a:avLst/>
          </a:prstGeom>
          <a:noFill/>
        </p:spPr>
        <p:txBody>
          <a:bodyPr wrap="square" rtlCol="0">
            <a:spAutoFit/>
          </a:bodyPr>
          <a:lstStyle/>
          <a:p>
            <a:r>
              <a:rPr lang="en-US" altLang="zh-CN" dirty="0" smtClean="0"/>
              <a:t>43m</a:t>
            </a:r>
            <a:endParaRPr lang="zh-CN" altLang="en-US" dirty="0"/>
          </a:p>
        </p:txBody>
      </p:sp>
      <p:sp>
        <p:nvSpPr>
          <p:cNvPr id="9" name="TextBox 8"/>
          <p:cNvSpPr txBox="1"/>
          <p:nvPr/>
        </p:nvSpPr>
        <p:spPr>
          <a:xfrm>
            <a:off x="1447800" y="3355778"/>
            <a:ext cx="990600" cy="369332"/>
          </a:xfrm>
          <a:prstGeom prst="rect">
            <a:avLst/>
          </a:prstGeom>
          <a:noFill/>
        </p:spPr>
        <p:txBody>
          <a:bodyPr wrap="square" rtlCol="0">
            <a:spAutoFit/>
          </a:bodyPr>
          <a:lstStyle/>
          <a:p>
            <a:r>
              <a:rPr lang="en-US" altLang="zh-CN" dirty="0" smtClean="0"/>
              <a:t>50m</a:t>
            </a:r>
            <a:endParaRPr lang="zh-CN" altLang="en-US" dirty="0"/>
          </a:p>
        </p:txBody>
      </p:sp>
      <p:sp>
        <p:nvSpPr>
          <p:cNvPr id="10" name="TextBox 9"/>
          <p:cNvSpPr txBox="1"/>
          <p:nvPr/>
        </p:nvSpPr>
        <p:spPr>
          <a:xfrm>
            <a:off x="2286000" y="3508178"/>
            <a:ext cx="228600" cy="307777"/>
          </a:xfrm>
          <a:prstGeom prst="rect">
            <a:avLst/>
          </a:prstGeom>
          <a:noFill/>
        </p:spPr>
        <p:txBody>
          <a:bodyPr wrap="square" rtlCol="0">
            <a:spAutoFit/>
          </a:bodyPr>
          <a:lstStyle/>
          <a:p>
            <a:r>
              <a:rPr lang="en-US" altLang="zh-CN" sz="1400" dirty="0" smtClean="0"/>
              <a:t>P</a:t>
            </a:r>
            <a:endParaRPr lang="zh-CN" altLang="en-US" sz="1400" dirty="0"/>
          </a:p>
        </p:txBody>
      </p:sp>
      <p:graphicFrame>
        <p:nvGraphicFramePr>
          <p:cNvPr id="11" name="对象 10"/>
          <p:cNvGraphicFramePr>
            <a:graphicFrameLocks noChangeAspect="1"/>
          </p:cNvGraphicFramePr>
          <p:nvPr/>
        </p:nvGraphicFramePr>
        <p:xfrm>
          <a:off x="2133600" y="3429001"/>
          <a:ext cx="241300" cy="393700"/>
        </p:xfrm>
        <a:graphic>
          <a:graphicData uri="http://schemas.openxmlformats.org/presentationml/2006/ole">
            <p:oleObj spid="_x0000_s214018" name="Equation" r:id="rId3" imgW="241200" imgH="393480" progId="Equation.DSMT4">
              <p:embed/>
            </p:oleObj>
          </a:graphicData>
        </a:graphic>
      </p:graphicFrame>
      <p:sp>
        <p:nvSpPr>
          <p:cNvPr id="12" name="流程图: 合并 11"/>
          <p:cNvSpPr/>
          <p:nvPr/>
        </p:nvSpPr>
        <p:spPr>
          <a:xfrm>
            <a:off x="4800600" y="2971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合并 12"/>
          <p:cNvSpPr/>
          <p:nvPr/>
        </p:nvSpPr>
        <p:spPr>
          <a:xfrm>
            <a:off x="5181600" y="2971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合并 13"/>
          <p:cNvSpPr/>
          <p:nvPr/>
        </p:nvSpPr>
        <p:spPr>
          <a:xfrm>
            <a:off x="4800600" y="3508178"/>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合并 14"/>
          <p:cNvSpPr/>
          <p:nvPr/>
        </p:nvSpPr>
        <p:spPr>
          <a:xfrm>
            <a:off x="5181600" y="3508178"/>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合并 15"/>
          <p:cNvSpPr/>
          <p:nvPr/>
        </p:nvSpPr>
        <p:spPr>
          <a:xfrm>
            <a:off x="4343400" y="2971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合并 16"/>
          <p:cNvSpPr/>
          <p:nvPr/>
        </p:nvSpPr>
        <p:spPr>
          <a:xfrm>
            <a:off x="4343400" y="3508178"/>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大括号 17"/>
          <p:cNvSpPr/>
          <p:nvPr/>
        </p:nvSpPr>
        <p:spPr>
          <a:xfrm>
            <a:off x="6248400" y="2971800"/>
            <a:ext cx="228600" cy="533399"/>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TextBox 18"/>
          <p:cNvSpPr txBox="1"/>
          <p:nvPr/>
        </p:nvSpPr>
        <p:spPr>
          <a:xfrm>
            <a:off x="6629400" y="3048000"/>
            <a:ext cx="762000" cy="381000"/>
          </a:xfrm>
          <a:prstGeom prst="rect">
            <a:avLst/>
          </a:prstGeom>
          <a:noFill/>
        </p:spPr>
        <p:txBody>
          <a:bodyPr wrap="square" rtlCol="0">
            <a:spAutoFit/>
          </a:bodyPr>
          <a:lstStyle/>
          <a:p>
            <a:r>
              <a:rPr lang="en-US" altLang="zh-CN" dirty="0" smtClean="0"/>
              <a:t>7m</a:t>
            </a:r>
            <a:endParaRPr lang="zh-CN" altLang="en-US" dirty="0"/>
          </a:p>
        </p:txBody>
      </p:sp>
      <p:cxnSp>
        <p:nvCxnSpPr>
          <p:cNvPr id="20" name="直接连接符 19"/>
          <p:cNvCxnSpPr/>
          <p:nvPr/>
        </p:nvCxnSpPr>
        <p:spPr>
          <a:xfrm>
            <a:off x="2514600" y="3962401"/>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447800" y="3745469"/>
            <a:ext cx="762000" cy="369332"/>
          </a:xfrm>
          <a:prstGeom prst="rect">
            <a:avLst/>
          </a:prstGeom>
          <a:noFill/>
        </p:spPr>
        <p:txBody>
          <a:bodyPr wrap="square" rtlCol="0">
            <a:spAutoFit/>
          </a:bodyPr>
          <a:lstStyle/>
          <a:p>
            <a:r>
              <a:rPr lang="en-US" altLang="zh-CN" dirty="0" smtClean="0"/>
              <a:t>55m</a:t>
            </a:r>
            <a:endParaRPr lang="zh-CN" altLang="en-US" dirty="0"/>
          </a:p>
        </p:txBody>
      </p:sp>
      <p:sp>
        <p:nvSpPr>
          <p:cNvPr id="22" name="流程图: 合并 21"/>
          <p:cNvSpPr/>
          <p:nvPr/>
        </p:nvSpPr>
        <p:spPr>
          <a:xfrm>
            <a:off x="4800600" y="3886201"/>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流程图: 合并 22"/>
          <p:cNvSpPr/>
          <p:nvPr/>
        </p:nvSpPr>
        <p:spPr>
          <a:xfrm>
            <a:off x="5181600" y="3886201"/>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合并 23"/>
          <p:cNvSpPr/>
          <p:nvPr/>
        </p:nvSpPr>
        <p:spPr>
          <a:xfrm>
            <a:off x="4343400" y="3886201"/>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右大括号 24"/>
          <p:cNvSpPr/>
          <p:nvPr/>
        </p:nvSpPr>
        <p:spPr>
          <a:xfrm>
            <a:off x="6248400" y="3578422"/>
            <a:ext cx="228600" cy="38397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TextBox 25"/>
          <p:cNvSpPr txBox="1"/>
          <p:nvPr/>
        </p:nvSpPr>
        <p:spPr>
          <a:xfrm>
            <a:off x="6629400" y="3581400"/>
            <a:ext cx="762000" cy="381000"/>
          </a:xfrm>
          <a:prstGeom prst="rect">
            <a:avLst/>
          </a:prstGeom>
          <a:noFill/>
        </p:spPr>
        <p:txBody>
          <a:bodyPr wrap="square" rtlCol="0">
            <a:spAutoFit/>
          </a:bodyPr>
          <a:lstStyle/>
          <a:p>
            <a:r>
              <a:rPr lang="en-US" altLang="zh-CN" dirty="0" smtClean="0"/>
              <a:t>5m</a:t>
            </a:r>
            <a:endParaRPr lang="zh-CN" altLang="en-US" dirty="0"/>
          </a:p>
        </p:txBody>
      </p:sp>
      <p:graphicFrame>
        <p:nvGraphicFramePr>
          <p:cNvPr id="214019" name="Object 3"/>
          <p:cNvGraphicFramePr>
            <a:graphicFrameLocks noChangeAspect="1"/>
          </p:cNvGraphicFramePr>
          <p:nvPr/>
        </p:nvGraphicFramePr>
        <p:xfrm>
          <a:off x="2133600" y="4926468"/>
          <a:ext cx="5638800" cy="788532"/>
        </p:xfrm>
        <a:graphic>
          <a:graphicData uri="http://schemas.openxmlformats.org/presentationml/2006/ole">
            <p:oleObj spid="_x0000_s214019" name="Equation" r:id="rId4" imgW="3174840" imgH="444240" progId="Equation.DSMT4">
              <p:embed/>
            </p:oleObj>
          </a:graphicData>
        </a:graphic>
      </p:graphicFrame>
      <p:graphicFrame>
        <p:nvGraphicFramePr>
          <p:cNvPr id="214020" name="Object 4"/>
          <p:cNvGraphicFramePr>
            <a:graphicFrameLocks noChangeAspect="1"/>
          </p:cNvGraphicFramePr>
          <p:nvPr/>
        </p:nvGraphicFramePr>
        <p:xfrm>
          <a:off x="3124200" y="5715000"/>
          <a:ext cx="865188" cy="654050"/>
        </p:xfrm>
        <a:graphic>
          <a:graphicData uri="http://schemas.openxmlformats.org/presentationml/2006/ole">
            <p:oleObj spid="_x0000_s214020" name="Equation" r:id="rId5" imgW="520560" imgH="39348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内容占位符 8"/>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27</a:t>
            </a:fld>
            <a:endParaRPr lang="zh-CN" altLang="en-US"/>
          </a:p>
        </p:txBody>
      </p:sp>
      <p:pic>
        <p:nvPicPr>
          <p:cNvPr id="222209" name="Picture 1"/>
          <p:cNvPicPr>
            <a:picLocks noChangeAspect="1" noChangeArrowheads="1"/>
          </p:cNvPicPr>
          <p:nvPr/>
        </p:nvPicPr>
        <p:blipFill>
          <a:blip r:embed="rId2" cstate="print"/>
          <a:srcRect/>
          <a:stretch>
            <a:fillRect/>
          </a:stretch>
        </p:blipFill>
        <p:spPr bwMode="auto">
          <a:xfrm>
            <a:off x="2" y="1143002"/>
            <a:ext cx="4377290" cy="5181598"/>
          </a:xfrm>
          <a:prstGeom prst="rect">
            <a:avLst/>
          </a:prstGeom>
          <a:noFill/>
          <a:ln w="9525">
            <a:noFill/>
            <a:miter lim="800000"/>
            <a:headEnd/>
            <a:tailEnd/>
          </a:ln>
        </p:spPr>
      </p:pic>
      <p:pic>
        <p:nvPicPr>
          <p:cNvPr id="222210" name="Picture 2"/>
          <p:cNvPicPr>
            <a:picLocks noChangeAspect="1" noChangeArrowheads="1"/>
          </p:cNvPicPr>
          <p:nvPr/>
        </p:nvPicPr>
        <p:blipFill>
          <a:blip r:embed="rId3" cstate="print"/>
          <a:srcRect/>
          <a:stretch>
            <a:fillRect/>
          </a:stretch>
        </p:blipFill>
        <p:spPr bwMode="auto">
          <a:xfrm>
            <a:off x="4343400" y="1143000"/>
            <a:ext cx="4377292" cy="5181600"/>
          </a:xfrm>
          <a:prstGeom prst="rect">
            <a:avLst/>
          </a:prstGeom>
          <a:noFill/>
          <a:ln w="9525">
            <a:noFill/>
            <a:miter lim="800000"/>
            <a:headEnd/>
            <a:tailEnd/>
          </a:ln>
        </p:spPr>
      </p:pic>
      <p:sp>
        <p:nvSpPr>
          <p:cNvPr id="10" name="标题 1"/>
          <p:cNvSpPr>
            <a:spLocks noGrp="1"/>
          </p:cNvSpPr>
          <p:nvPr>
            <p:ph type="title"/>
          </p:nvPr>
        </p:nvSpPr>
        <p:spPr>
          <a:xfrm>
            <a:off x="457200" y="228600"/>
            <a:ext cx="8229600" cy="1143000"/>
          </a:xfrm>
        </p:spPr>
        <p:txBody>
          <a:bodyPr/>
          <a:lstStyle/>
          <a:p>
            <a:r>
              <a:rPr lang="en-US" altLang="zh-CN" dirty="0" smtClean="0">
                <a:latin typeface="Constantia" pitchFamily="18" charset="0"/>
              </a:rPr>
              <a:t>Using 3 cables</a:t>
            </a:r>
            <a:endParaRPr lang="zh-CN" altLang="en-US" dirty="0">
              <a:latin typeface="Constantia" pitchFamily="18" charset="0"/>
            </a:endParaRPr>
          </a:p>
        </p:txBody>
      </p:sp>
      <p:sp>
        <p:nvSpPr>
          <p:cNvPr id="11" name="TextBox 10"/>
          <p:cNvSpPr txBox="1"/>
          <p:nvPr/>
        </p:nvSpPr>
        <p:spPr>
          <a:xfrm>
            <a:off x="11430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s</a:t>
            </a:r>
            <a:r>
              <a:rPr lang="en-US" altLang="zh-CN" dirty="0" smtClean="0"/>
              <a:t> at 20m</a:t>
            </a:r>
            <a:endParaRPr lang="zh-CN" altLang="en-US" dirty="0"/>
          </a:p>
        </p:txBody>
      </p:sp>
      <p:sp>
        <p:nvSpPr>
          <p:cNvPr id="12" name="TextBox 11"/>
          <p:cNvSpPr txBox="1"/>
          <p:nvPr/>
        </p:nvSpPr>
        <p:spPr>
          <a:xfrm>
            <a:off x="51816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0</a:t>
            </a:r>
            <a:r>
              <a:rPr lang="en-US" altLang="zh-CN" dirty="0" smtClean="0"/>
              <a:t> at 80m</a:t>
            </a:r>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cstate="print"/>
          <a:srcRect/>
          <a:stretch>
            <a:fillRect/>
          </a:stretch>
        </p:blipFill>
        <p:spPr bwMode="auto">
          <a:xfrm>
            <a:off x="4343399" y="1143000"/>
            <a:ext cx="4370832" cy="5339623"/>
          </a:xfrm>
          <a:prstGeom prst="rect">
            <a:avLst/>
          </a:prstGeom>
          <a:noFill/>
          <a:ln w="9525">
            <a:noFill/>
            <a:miter lim="800000"/>
            <a:headEnd/>
            <a:tailEnd/>
          </a:ln>
        </p:spPr>
      </p:pic>
      <p:sp>
        <p:nvSpPr>
          <p:cNvPr id="4" name="灯片编号占位符 3"/>
          <p:cNvSpPr>
            <a:spLocks noGrp="1"/>
          </p:cNvSpPr>
          <p:nvPr>
            <p:ph type="sldNum" sz="quarter" idx="12"/>
          </p:nvPr>
        </p:nvSpPr>
        <p:spPr/>
        <p:txBody>
          <a:bodyPr/>
          <a:lstStyle/>
          <a:p>
            <a:fld id="{C4ACB3E9-CEFA-47E8-AAE5-DDA37E8E960A}" type="slidenum">
              <a:rPr lang="zh-CN" altLang="en-US" smtClean="0"/>
              <a:pPr/>
              <a:t>28</a:t>
            </a:fld>
            <a:endParaRPr lang="zh-CN" altLang="en-US"/>
          </a:p>
        </p:txBody>
      </p:sp>
      <p:pic>
        <p:nvPicPr>
          <p:cNvPr id="88065" name="Picture 1"/>
          <p:cNvPicPr>
            <a:picLocks noChangeAspect="1" noChangeArrowheads="1"/>
          </p:cNvPicPr>
          <p:nvPr/>
        </p:nvPicPr>
        <p:blipFill>
          <a:blip r:embed="rId4" cstate="print"/>
          <a:srcRect/>
          <a:stretch>
            <a:fillRect/>
          </a:stretch>
        </p:blipFill>
        <p:spPr bwMode="auto">
          <a:xfrm>
            <a:off x="0" y="1143000"/>
            <a:ext cx="4366228" cy="5334000"/>
          </a:xfrm>
          <a:prstGeom prst="rect">
            <a:avLst/>
          </a:prstGeom>
          <a:noFill/>
          <a:ln w="9525">
            <a:noFill/>
            <a:miter lim="800000"/>
            <a:headEnd/>
            <a:tailEnd/>
          </a:ln>
        </p:spPr>
      </p:pic>
      <p:sp>
        <p:nvSpPr>
          <p:cNvPr id="7" name="TextBox 6"/>
          <p:cNvSpPr txBox="1"/>
          <p:nvPr/>
        </p:nvSpPr>
        <p:spPr>
          <a:xfrm>
            <a:off x="11430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s</a:t>
            </a:r>
            <a:r>
              <a:rPr lang="en-US" altLang="zh-CN" dirty="0" smtClean="0"/>
              <a:t> at 20m</a:t>
            </a:r>
            <a:endParaRPr lang="zh-CN" altLang="en-US" dirty="0"/>
          </a:p>
        </p:txBody>
      </p:sp>
      <p:sp>
        <p:nvSpPr>
          <p:cNvPr id="9" name="TextBox 8"/>
          <p:cNvSpPr txBox="1"/>
          <p:nvPr/>
        </p:nvSpPr>
        <p:spPr>
          <a:xfrm>
            <a:off x="5181600" y="6324600"/>
            <a:ext cx="2819400" cy="369332"/>
          </a:xfrm>
          <a:prstGeom prst="rect">
            <a:avLst/>
          </a:prstGeom>
          <a:noFill/>
        </p:spPr>
        <p:txBody>
          <a:bodyPr wrap="square" rtlCol="0">
            <a:spAutoFit/>
          </a:bodyPr>
          <a:lstStyle/>
          <a:p>
            <a:pPr algn="ctr"/>
            <a:r>
              <a:rPr lang="en-US" altLang="zh-CN" dirty="0" smtClean="0"/>
              <a:t>P</a:t>
            </a:r>
            <a:r>
              <a:rPr lang="en-US" altLang="zh-CN" baseline="-25000" dirty="0" smtClean="0"/>
              <a:t>0</a:t>
            </a:r>
            <a:r>
              <a:rPr lang="en-US" altLang="zh-CN" dirty="0" smtClean="0"/>
              <a:t> at 80m</a:t>
            </a:r>
            <a:endParaRPr lang="zh-CN" altLang="en-US" dirty="0"/>
          </a:p>
        </p:txBody>
      </p:sp>
      <p:sp>
        <p:nvSpPr>
          <p:cNvPr id="10" name="标题 1"/>
          <p:cNvSpPr>
            <a:spLocks noGrp="1"/>
          </p:cNvSpPr>
          <p:nvPr>
            <p:ph type="title"/>
          </p:nvPr>
        </p:nvSpPr>
        <p:spPr>
          <a:xfrm>
            <a:off x="457200" y="228600"/>
            <a:ext cx="8229600" cy="1143000"/>
          </a:xfrm>
        </p:spPr>
        <p:txBody>
          <a:bodyPr/>
          <a:lstStyle/>
          <a:p>
            <a:r>
              <a:rPr lang="en-US" altLang="zh-CN" dirty="0" smtClean="0">
                <a:latin typeface="Constantia" pitchFamily="18" charset="0"/>
              </a:rPr>
              <a:t>Using 2 cables (5m)</a:t>
            </a:r>
            <a:endParaRPr lang="zh-CN" altLang="en-US" dirty="0">
              <a:latin typeface="Constant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latin typeface="Constantia" pitchFamily="18" charset="0"/>
              </a:rPr>
              <a:t>Outline</a:t>
            </a:r>
            <a:endParaRPr lang="zh-CN" altLang="en-US" dirty="0">
              <a:latin typeface="Constantia" pitchFamily="18" charset="0"/>
            </a:endParaRPr>
          </a:p>
        </p:txBody>
      </p:sp>
      <p:sp>
        <p:nvSpPr>
          <p:cNvPr id="6" name="内容占位符 5"/>
          <p:cNvSpPr>
            <a:spLocks noGrp="1"/>
          </p:cNvSpPr>
          <p:nvPr>
            <p:ph idx="1"/>
          </p:nvPr>
        </p:nvSpPr>
        <p:spPr>
          <a:xfrm>
            <a:off x="457200" y="1600200"/>
            <a:ext cx="8229600" cy="4800600"/>
          </a:xfrm>
        </p:spPr>
        <p:txBody>
          <a:bodyPr>
            <a:normAutofit/>
          </a:bodyPr>
          <a:lstStyle/>
          <a:p>
            <a:r>
              <a:rPr lang="en-US" altLang="zh-CN" sz="2400" dirty="0" smtClean="0">
                <a:solidFill>
                  <a:schemeClr val="bg2"/>
                </a:solidFill>
                <a:latin typeface="Constantia" pitchFamily="18" charset="0"/>
              </a:rPr>
              <a:t>Motivation</a:t>
            </a:r>
          </a:p>
          <a:p>
            <a:r>
              <a:rPr lang="en-US" altLang="zh-CN" sz="2400" dirty="0" smtClean="0">
                <a:solidFill>
                  <a:schemeClr val="bg2"/>
                </a:solidFill>
                <a:latin typeface="Constantia" pitchFamily="18" charset="0"/>
              </a:rPr>
              <a:t>Introduction of Green’s theorem in preprocessing  </a:t>
            </a:r>
          </a:p>
          <a:p>
            <a:r>
              <a:rPr lang="en-US" altLang="zh-CN" sz="2400" dirty="0" smtClean="0">
                <a:latin typeface="Constantia" pitchFamily="18" charset="0"/>
              </a:rPr>
              <a:t>Factors </a:t>
            </a:r>
          </a:p>
          <a:p>
            <a:pPr lvl="1"/>
            <a:r>
              <a:rPr lang="en-US" altLang="zh-CN" sz="2400" dirty="0" smtClean="0">
                <a:solidFill>
                  <a:schemeClr val="bg2"/>
                </a:solidFill>
                <a:latin typeface="Constantia" pitchFamily="18" charset="0"/>
              </a:rPr>
              <a:t>The depth difference between the two cables</a:t>
            </a:r>
          </a:p>
          <a:p>
            <a:pPr lvl="1"/>
            <a:r>
              <a:rPr lang="en-US" altLang="zh-CN" sz="2400" dirty="0" smtClean="0">
                <a:latin typeface="Constantia" pitchFamily="18" charset="0"/>
              </a:rPr>
              <a:t>The depth difference between </a:t>
            </a:r>
            <a:r>
              <a:rPr lang="en-US" altLang="zh-CN" sz="2400" dirty="0" smtClean="0">
                <a:latin typeface="Constantia" pitchFamily="18" charset="0"/>
              </a:rPr>
              <a:t>the measurement surface and the predicted cable </a:t>
            </a:r>
            <a:r>
              <a:rPr lang="el-GR" altLang="zh-CN" sz="2400" dirty="0" smtClean="0">
                <a:latin typeface="Constantia" pitchFamily="18" charset="0"/>
              </a:rPr>
              <a:t>Δ</a:t>
            </a:r>
            <a:r>
              <a:rPr lang="en-US" altLang="zh-CN" sz="2400" dirty="0" smtClean="0">
                <a:latin typeface="Constantia" pitchFamily="18" charset="0"/>
              </a:rPr>
              <a:t>z</a:t>
            </a:r>
          </a:p>
          <a:p>
            <a:r>
              <a:rPr lang="en-US" altLang="zh-CN" sz="2400" dirty="0" smtClean="0">
                <a:solidFill>
                  <a:schemeClr val="bg2"/>
                </a:solidFill>
                <a:latin typeface="Constantia" pitchFamily="18" charset="0"/>
              </a:rPr>
              <a:t>Reference velocity</a:t>
            </a:r>
            <a:endParaRPr lang="en-US" altLang="zh-CN" sz="2400" dirty="0" smtClean="0">
              <a:solidFill>
                <a:schemeClr val="bg2"/>
              </a:solidFill>
              <a:latin typeface="Constantia" pitchFamily="18" charset="0"/>
            </a:endParaRPr>
          </a:p>
          <a:p>
            <a:r>
              <a:rPr lang="en-US" altLang="zh-CN" sz="2400" dirty="0" smtClean="0">
                <a:solidFill>
                  <a:schemeClr val="bg2"/>
                </a:solidFill>
                <a:latin typeface="Constantia" pitchFamily="18" charset="0"/>
              </a:rPr>
              <a:t>Conclusions</a:t>
            </a:r>
            <a:endParaRPr lang="zh-CN" altLang="en-US" sz="2400" dirty="0" smtClean="0">
              <a:solidFill>
                <a:schemeClr val="bg2"/>
              </a:solidFill>
              <a:latin typeface="Constantia" pitchFamily="18" charset="0"/>
            </a:endParaRPr>
          </a:p>
          <a:p>
            <a:endParaRPr lang="zh-CN" altLang="en-US" sz="2400" dirty="0">
              <a:latin typeface="Constantia" pitchFamily="18" charset="0"/>
            </a:endParaRPr>
          </a:p>
        </p:txBody>
      </p:sp>
      <p:sp>
        <p:nvSpPr>
          <p:cNvPr id="5" name="灯片编号占位符 4"/>
          <p:cNvSpPr>
            <a:spLocks noGrp="1"/>
          </p:cNvSpPr>
          <p:nvPr>
            <p:ph type="sldNum" sz="quarter" idx="12"/>
          </p:nvPr>
        </p:nvSpPr>
        <p:spPr/>
        <p:txBody>
          <a:bodyPr/>
          <a:lstStyle/>
          <a:p>
            <a:fld id="{88761688-511E-4D70-8C4B-04B1BC8402B7}" type="slidenum">
              <a:rPr lang="zh-CN" altLang="en-US" smtClean="0"/>
              <a:pPr/>
              <a:t>29</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latin typeface="Constantia" pitchFamily="18" charset="0"/>
              </a:rPr>
              <a:t>Outline</a:t>
            </a:r>
            <a:endParaRPr lang="zh-CN" altLang="en-US" dirty="0">
              <a:latin typeface="Constantia" pitchFamily="18" charset="0"/>
            </a:endParaRPr>
          </a:p>
        </p:txBody>
      </p:sp>
      <p:sp>
        <p:nvSpPr>
          <p:cNvPr id="6" name="内容占位符 5"/>
          <p:cNvSpPr>
            <a:spLocks noGrp="1"/>
          </p:cNvSpPr>
          <p:nvPr>
            <p:ph idx="1"/>
          </p:nvPr>
        </p:nvSpPr>
        <p:spPr>
          <a:xfrm>
            <a:off x="457200" y="1600200"/>
            <a:ext cx="8229600" cy="4724400"/>
          </a:xfrm>
        </p:spPr>
        <p:txBody>
          <a:bodyPr>
            <a:normAutofit/>
          </a:bodyPr>
          <a:lstStyle/>
          <a:p>
            <a:r>
              <a:rPr lang="en-US" altLang="zh-CN" sz="2400" dirty="0" smtClean="0">
                <a:latin typeface="Constantia" pitchFamily="18" charset="0"/>
              </a:rPr>
              <a:t>Motivation</a:t>
            </a:r>
          </a:p>
          <a:p>
            <a:r>
              <a:rPr lang="en-US" altLang="zh-CN" sz="2400" dirty="0" smtClean="0">
                <a:latin typeface="Constantia" pitchFamily="18" charset="0"/>
              </a:rPr>
              <a:t>Introduction of Green’s theorem in preprocessing  </a:t>
            </a:r>
          </a:p>
          <a:p>
            <a:r>
              <a:rPr lang="en-US" altLang="zh-CN" sz="2400" dirty="0" smtClean="0">
                <a:latin typeface="Constantia" pitchFamily="18" charset="0"/>
              </a:rPr>
              <a:t>Factors </a:t>
            </a:r>
          </a:p>
          <a:p>
            <a:pPr lvl="1"/>
            <a:r>
              <a:rPr lang="en-US" altLang="zh-CN" sz="2400" dirty="0" smtClean="0">
                <a:latin typeface="Constantia" pitchFamily="18" charset="0"/>
              </a:rPr>
              <a:t>The depth difference between the over/under cable</a:t>
            </a:r>
          </a:p>
          <a:p>
            <a:pPr lvl="1"/>
            <a:r>
              <a:rPr lang="en-US" altLang="zh-CN" sz="2400" dirty="0" smtClean="0">
                <a:latin typeface="Constantia" pitchFamily="18" charset="0"/>
              </a:rPr>
              <a:t>The depth difference between the </a:t>
            </a:r>
            <a:r>
              <a:rPr lang="en-US" altLang="zh-CN" sz="2400" dirty="0" smtClean="0">
                <a:latin typeface="Constantia" pitchFamily="18" charset="0"/>
              </a:rPr>
              <a:t>measurement surface </a:t>
            </a:r>
            <a:r>
              <a:rPr lang="en-US" altLang="zh-CN" sz="2400" dirty="0" smtClean="0">
                <a:latin typeface="Constantia" pitchFamily="18" charset="0"/>
              </a:rPr>
              <a:t>and the predicted cable </a:t>
            </a:r>
            <a:r>
              <a:rPr lang="el-GR" altLang="zh-CN" sz="2400" dirty="0" smtClean="0">
                <a:latin typeface="Constantia" pitchFamily="18" charset="0"/>
              </a:rPr>
              <a:t>Δ</a:t>
            </a:r>
            <a:r>
              <a:rPr lang="en-US" altLang="zh-CN" sz="2400" dirty="0" smtClean="0">
                <a:latin typeface="Constantia" pitchFamily="18" charset="0"/>
              </a:rPr>
              <a:t>z</a:t>
            </a:r>
          </a:p>
          <a:p>
            <a:r>
              <a:rPr lang="en-US" altLang="zh-CN" sz="2400" dirty="0" smtClean="0">
                <a:latin typeface="Constantia" pitchFamily="18" charset="0"/>
              </a:rPr>
              <a:t>Reference velocity</a:t>
            </a:r>
          </a:p>
          <a:p>
            <a:r>
              <a:rPr lang="en-US" altLang="zh-CN" sz="2400" dirty="0" smtClean="0">
                <a:latin typeface="Constantia" pitchFamily="18" charset="0"/>
              </a:rPr>
              <a:t>Conclusions</a:t>
            </a:r>
            <a:endParaRPr lang="zh-CN" altLang="en-US" sz="2400" dirty="0">
              <a:latin typeface="Constantia" pitchFamily="18" charset="0"/>
            </a:endParaRPr>
          </a:p>
        </p:txBody>
      </p:sp>
      <p:sp>
        <p:nvSpPr>
          <p:cNvPr id="5" name="灯片编号占位符 4"/>
          <p:cNvSpPr>
            <a:spLocks noGrp="1"/>
          </p:cNvSpPr>
          <p:nvPr>
            <p:ph type="sldNum" sz="quarter" idx="12"/>
          </p:nvPr>
        </p:nvSpPr>
        <p:spPr/>
        <p:txBody>
          <a:bodyPr/>
          <a:lstStyle/>
          <a:p>
            <a:fld id="{88761688-511E-4D70-8C4B-04B1BC8402B7}" type="slidenum">
              <a:rPr lang="zh-CN" altLang="en-US" smtClean="0"/>
              <a:pPr/>
              <a:t>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6">
                                            <p:txEl>
                                              <p:pRg st="1" end="1"/>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p:cBhvr override="childStyle">
                                        <p:cTn id="8" dur="500" fill="hold"/>
                                        <p:tgtEl>
                                          <p:spTgt spid="6">
                                            <p:txEl>
                                              <p:pRg st="2" end="2"/>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p:cBhvr override="childStyle">
                                        <p:cTn id="10" dur="500" fill="hold"/>
                                        <p:tgtEl>
                                          <p:spTgt spid="6">
                                            <p:txEl>
                                              <p:pRg st="3" end="3"/>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p:cBhvr override="childStyle">
                                        <p:cTn id="12" dur="500" fill="hold"/>
                                        <p:tgtEl>
                                          <p:spTgt spid="6">
                                            <p:txEl>
                                              <p:pRg st="4" end="4"/>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p:cBhvr override="childStyle">
                                        <p:cTn id="14" dur="500" fill="hold"/>
                                        <p:tgtEl>
                                          <p:spTgt spid="6">
                                            <p:txEl>
                                              <p:pRg st="5" end="5"/>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p:cBhvr override="childStyle">
                                        <p:cTn id="16" dur="500" fill="hold"/>
                                        <p:tgtEl>
                                          <p:spTgt spid="6">
                                            <p:txEl>
                                              <p:pRg st="6" end="6"/>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接连接符 3"/>
          <p:cNvCxnSpPr/>
          <p:nvPr/>
        </p:nvCxnSpPr>
        <p:spPr>
          <a:xfrm>
            <a:off x="1447800" y="26670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47800" y="2822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2376845"/>
            <a:ext cx="990600" cy="369332"/>
          </a:xfrm>
          <a:prstGeom prst="rect">
            <a:avLst/>
          </a:prstGeom>
          <a:noFill/>
        </p:spPr>
        <p:txBody>
          <a:bodyPr wrap="square" rtlCol="0">
            <a:spAutoFit/>
          </a:bodyPr>
          <a:lstStyle/>
          <a:p>
            <a:r>
              <a:rPr lang="en-US" altLang="zh-CN" dirty="0" smtClean="0"/>
              <a:t>49m</a:t>
            </a:r>
            <a:endParaRPr lang="zh-CN" altLang="en-US" dirty="0"/>
          </a:p>
        </p:txBody>
      </p:sp>
      <p:sp>
        <p:nvSpPr>
          <p:cNvPr id="11" name="TextBox 10"/>
          <p:cNvSpPr txBox="1"/>
          <p:nvPr/>
        </p:nvSpPr>
        <p:spPr>
          <a:xfrm>
            <a:off x="381000" y="2593777"/>
            <a:ext cx="990600" cy="369332"/>
          </a:xfrm>
          <a:prstGeom prst="rect">
            <a:avLst/>
          </a:prstGeom>
          <a:noFill/>
        </p:spPr>
        <p:txBody>
          <a:bodyPr wrap="square" rtlCol="0">
            <a:spAutoFit/>
          </a:bodyPr>
          <a:lstStyle/>
          <a:p>
            <a:r>
              <a:rPr lang="en-US" altLang="zh-CN" dirty="0" smtClean="0"/>
              <a:t>50m</a:t>
            </a:r>
            <a:endParaRPr lang="zh-CN" altLang="en-US" dirty="0"/>
          </a:p>
        </p:txBody>
      </p:sp>
      <p:cxnSp>
        <p:nvCxnSpPr>
          <p:cNvPr id="17" name="直接连接符 16"/>
          <p:cNvCxnSpPr/>
          <p:nvPr/>
        </p:nvCxnSpPr>
        <p:spPr>
          <a:xfrm>
            <a:off x="1447800" y="2746177"/>
            <a:ext cx="3657600" cy="0"/>
          </a:xfrm>
          <a:prstGeom prst="line">
            <a:avLst/>
          </a:prstGeom>
          <a:ln w="571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9200" y="2746177"/>
            <a:ext cx="228600" cy="307777"/>
          </a:xfrm>
          <a:prstGeom prst="rect">
            <a:avLst/>
          </a:prstGeom>
          <a:noFill/>
        </p:spPr>
        <p:txBody>
          <a:bodyPr wrap="square" rtlCol="0">
            <a:spAutoFit/>
          </a:bodyPr>
          <a:lstStyle/>
          <a:p>
            <a:r>
              <a:rPr lang="en-US" altLang="zh-CN" sz="1400" dirty="0" smtClean="0"/>
              <a:t>P</a:t>
            </a:r>
            <a:endParaRPr lang="zh-CN" altLang="en-US" sz="1400" dirty="0"/>
          </a:p>
        </p:txBody>
      </p:sp>
      <p:graphicFrame>
        <p:nvGraphicFramePr>
          <p:cNvPr id="20" name="对象 19"/>
          <p:cNvGraphicFramePr>
            <a:graphicFrameLocks noChangeAspect="1"/>
          </p:cNvGraphicFramePr>
          <p:nvPr/>
        </p:nvGraphicFramePr>
        <p:xfrm>
          <a:off x="1143000" y="2441377"/>
          <a:ext cx="241300" cy="393700"/>
        </p:xfrm>
        <a:graphic>
          <a:graphicData uri="http://schemas.openxmlformats.org/presentationml/2006/ole">
            <p:oleObj spid="_x0000_s184322" name="Equation" r:id="rId3" imgW="241200" imgH="393480" progId="Equation.DSMT4">
              <p:embed/>
            </p:oleObj>
          </a:graphicData>
        </a:graphic>
      </p:graphicFrame>
      <p:cxnSp>
        <p:nvCxnSpPr>
          <p:cNvPr id="21" name="直接连接符 20"/>
          <p:cNvCxnSpPr/>
          <p:nvPr/>
        </p:nvCxnSpPr>
        <p:spPr>
          <a:xfrm>
            <a:off x="990600" y="1143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800" y="990600"/>
            <a:ext cx="609600" cy="369332"/>
          </a:xfrm>
          <a:prstGeom prst="rect">
            <a:avLst/>
          </a:prstGeom>
          <a:noFill/>
        </p:spPr>
        <p:txBody>
          <a:bodyPr wrap="square" rtlCol="0">
            <a:spAutoFit/>
          </a:bodyPr>
          <a:lstStyle/>
          <a:p>
            <a:r>
              <a:rPr lang="en-US" altLang="zh-CN" dirty="0" smtClean="0"/>
              <a:t>FS</a:t>
            </a:r>
            <a:endParaRPr lang="zh-CN" altLang="en-US" dirty="0"/>
          </a:p>
        </p:txBody>
      </p:sp>
      <p:sp>
        <p:nvSpPr>
          <p:cNvPr id="23" name="爆炸形 1 22"/>
          <p:cNvSpPr/>
          <p:nvPr/>
        </p:nvSpPr>
        <p:spPr>
          <a:xfrm>
            <a:off x="3048000" y="1447800"/>
            <a:ext cx="228600" cy="228600"/>
          </a:xfrm>
          <a:prstGeom prst="irregularSeal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Box 23"/>
          <p:cNvSpPr txBox="1"/>
          <p:nvPr/>
        </p:nvSpPr>
        <p:spPr>
          <a:xfrm>
            <a:off x="381000" y="1371600"/>
            <a:ext cx="990600" cy="369332"/>
          </a:xfrm>
          <a:prstGeom prst="rect">
            <a:avLst/>
          </a:prstGeom>
          <a:noFill/>
        </p:spPr>
        <p:txBody>
          <a:bodyPr wrap="square" rtlCol="0">
            <a:spAutoFit/>
          </a:bodyPr>
          <a:lstStyle/>
          <a:p>
            <a:r>
              <a:rPr lang="en-US" altLang="zh-CN" dirty="0" smtClean="0"/>
              <a:t>5m</a:t>
            </a:r>
            <a:endParaRPr lang="zh-CN" altLang="en-US" dirty="0"/>
          </a:p>
        </p:txBody>
      </p:sp>
      <p:sp>
        <p:nvSpPr>
          <p:cNvPr id="25" name="矩形 24"/>
          <p:cNvSpPr/>
          <p:nvPr/>
        </p:nvSpPr>
        <p:spPr>
          <a:xfrm>
            <a:off x="0" y="541020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6" name="矩形 25"/>
          <p:cNvSpPr/>
          <p:nvPr/>
        </p:nvSpPr>
        <p:spPr>
          <a:xfrm>
            <a:off x="0" y="5410200"/>
            <a:ext cx="9144000" cy="685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7" name="TextBox 26"/>
          <p:cNvSpPr txBox="1"/>
          <p:nvPr/>
        </p:nvSpPr>
        <p:spPr>
          <a:xfrm>
            <a:off x="381000" y="5181600"/>
            <a:ext cx="990600" cy="369332"/>
          </a:xfrm>
          <a:prstGeom prst="rect">
            <a:avLst/>
          </a:prstGeom>
          <a:noFill/>
        </p:spPr>
        <p:txBody>
          <a:bodyPr wrap="square" rtlCol="0">
            <a:spAutoFit/>
          </a:bodyPr>
          <a:lstStyle/>
          <a:p>
            <a:r>
              <a:rPr lang="en-US" altLang="zh-CN" dirty="0" smtClean="0"/>
              <a:t>300m</a:t>
            </a:r>
            <a:endParaRPr lang="zh-CN" altLang="en-US" dirty="0"/>
          </a:p>
        </p:txBody>
      </p:sp>
      <p:sp>
        <p:nvSpPr>
          <p:cNvPr id="28" name="TextBox 27"/>
          <p:cNvSpPr txBox="1"/>
          <p:nvPr/>
        </p:nvSpPr>
        <p:spPr>
          <a:xfrm>
            <a:off x="381000" y="5943600"/>
            <a:ext cx="990600" cy="369332"/>
          </a:xfrm>
          <a:prstGeom prst="rect">
            <a:avLst/>
          </a:prstGeom>
          <a:noFill/>
        </p:spPr>
        <p:txBody>
          <a:bodyPr wrap="square" rtlCol="0">
            <a:spAutoFit/>
          </a:bodyPr>
          <a:lstStyle/>
          <a:p>
            <a:r>
              <a:rPr lang="en-US" altLang="zh-CN" dirty="0" smtClean="0"/>
              <a:t>400m</a:t>
            </a:r>
            <a:endParaRPr lang="zh-CN" altLang="en-US" dirty="0"/>
          </a:p>
        </p:txBody>
      </p:sp>
      <p:sp>
        <p:nvSpPr>
          <p:cNvPr id="29" name="TextBox 28"/>
          <p:cNvSpPr txBox="1"/>
          <p:nvPr/>
        </p:nvSpPr>
        <p:spPr>
          <a:xfrm>
            <a:off x="7239000" y="4953000"/>
            <a:ext cx="1676400" cy="369332"/>
          </a:xfrm>
          <a:prstGeom prst="rect">
            <a:avLst/>
          </a:prstGeom>
          <a:noFill/>
        </p:spPr>
        <p:txBody>
          <a:bodyPr wrap="square" rtlCol="0">
            <a:spAutoFit/>
          </a:bodyPr>
          <a:lstStyle/>
          <a:p>
            <a:r>
              <a:rPr lang="en-US" altLang="zh-CN" dirty="0" smtClean="0"/>
              <a:t>1500m/s</a:t>
            </a:r>
            <a:endParaRPr lang="zh-CN" altLang="en-US" dirty="0"/>
          </a:p>
        </p:txBody>
      </p:sp>
      <p:sp>
        <p:nvSpPr>
          <p:cNvPr id="30" name="TextBox 29"/>
          <p:cNvSpPr txBox="1"/>
          <p:nvPr/>
        </p:nvSpPr>
        <p:spPr>
          <a:xfrm>
            <a:off x="7239000" y="5562600"/>
            <a:ext cx="1676400" cy="369332"/>
          </a:xfrm>
          <a:prstGeom prst="rect">
            <a:avLst/>
          </a:prstGeom>
          <a:noFill/>
        </p:spPr>
        <p:txBody>
          <a:bodyPr wrap="square" rtlCol="0">
            <a:spAutoFit/>
          </a:bodyPr>
          <a:lstStyle/>
          <a:p>
            <a:r>
              <a:rPr lang="en-US" altLang="zh-CN" dirty="0" smtClean="0"/>
              <a:t>2500m/s</a:t>
            </a:r>
            <a:endParaRPr lang="zh-CN" altLang="en-US" dirty="0"/>
          </a:p>
        </p:txBody>
      </p:sp>
      <p:sp>
        <p:nvSpPr>
          <p:cNvPr id="31" name="TextBox 30"/>
          <p:cNvSpPr txBox="1"/>
          <p:nvPr/>
        </p:nvSpPr>
        <p:spPr>
          <a:xfrm>
            <a:off x="7239000" y="6248400"/>
            <a:ext cx="1676400" cy="369332"/>
          </a:xfrm>
          <a:prstGeom prst="rect">
            <a:avLst/>
          </a:prstGeom>
          <a:noFill/>
        </p:spPr>
        <p:txBody>
          <a:bodyPr wrap="square" rtlCol="0">
            <a:spAutoFit/>
          </a:bodyPr>
          <a:lstStyle/>
          <a:p>
            <a:r>
              <a:rPr lang="en-US" altLang="zh-CN" dirty="0" smtClean="0"/>
              <a:t>3000m/s</a:t>
            </a:r>
            <a:endParaRPr lang="zh-CN" altLang="en-US" dirty="0"/>
          </a:p>
        </p:txBody>
      </p:sp>
      <p:sp>
        <p:nvSpPr>
          <p:cNvPr id="33" name="右大括号 32"/>
          <p:cNvSpPr/>
          <p:nvPr/>
        </p:nvSpPr>
        <p:spPr>
          <a:xfrm rot="5400000" flipV="1">
            <a:off x="3886200" y="2819400"/>
            <a:ext cx="1524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4" name="TextBox 33"/>
          <p:cNvSpPr txBox="1"/>
          <p:nvPr/>
        </p:nvSpPr>
        <p:spPr>
          <a:xfrm>
            <a:off x="3810000" y="3059668"/>
            <a:ext cx="1295400" cy="369332"/>
          </a:xfrm>
          <a:prstGeom prst="rect">
            <a:avLst/>
          </a:prstGeom>
          <a:noFill/>
        </p:spPr>
        <p:txBody>
          <a:bodyPr wrap="square" rtlCol="0">
            <a:spAutoFit/>
          </a:bodyPr>
          <a:lstStyle/>
          <a:p>
            <a:r>
              <a:rPr lang="el-GR" altLang="zh-CN" dirty="0" smtClean="0"/>
              <a:t>Δ</a:t>
            </a:r>
            <a:r>
              <a:rPr lang="en-US" altLang="zh-CN" dirty="0" smtClean="0"/>
              <a:t>x=12.5m</a:t>
            </a:r>
            <a:endParaRPr lang="zh-CN" altLang="en-US" dirty="0"/>
          </a:p>
        </p:txBody>
      </p:sp>
      <p:sp>
        <p:nvSpPr>
          <p:cNvPr id="35" name="流程图: 合并 34"/>
          <p:cNvSpPr/>
          <p:nvPr/>
        </p:nvSpPr>
        <p:spPr>
          <a:xfrm>
            <a:off x="3733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合并 35"/>
          <p:cNvSpPr/>
          <p:nvPr/>
        </p:nvSpPr>
        <p:spPr>
          <a:xfrm>
            <a:off x="4114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合并 36"/>
          <p:cNvSpPr/>
          <p:nvPr/>
        </p:nvSpPr>
        <p:spPr>
          <a:xfrm>
            <a:off x="3733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合并 37"/>
          <p:cNvSpPr/>
          <p:nvPr/>
        </p:nvSpPr>
        <p:spPr>
          <a:xfrm>
            <a:off x="4114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合并 38"/>
          <p:cNvSpPr/>
          <p:nvPr/>
        </p:nvSpPr>
        <p:spPr>
          <a:xfrm>
            <a:off x="32766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合并 39"/>
          <p:cNvSpPr/>
          <p:nvPr/>
        </p:nvSpPr>
        <p:spPr>
          <a:xfrm>
            <a:off x="32766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大括号 31"/>
          <p:cNvSpPr/>
          <p:nvPr/>
        </p:nvSpPr>
        <p:spPr>
          <a:xfrm>
            <a:off x="5181600" y="2593777"/>
            <a:ext cx="152400" cy="304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灯片编号占位符 41"/>
          <p:cNvSpPr>
            <a:spLocks noGrp="1"/>
          </p:cNvSpPr>
          <p:nvPr>
            <p:ph type="sldNum" sz="quarter" idx="12"/>
          </p:nvPr>
        </p:nvSpPr>
        <p:spPr/>
        <p:txBody>
          <a:bodyPr/>
          <a:lstStyle/>
          <a:p>
            <a:fld id="{C4ACB3E9-CEFA-47E8-AAE5-DDA37E8E960A}" type="slidenum">
              <a:rPr lang="zh-CN" altLang="en-US" smtClean="0"/>
              <a:pPr/>
              <a:t>30</a:t>
            </a:fld>
            <a:endParaRPr lang="zh-CN" altLang="en-US"/>
          </a:p>
        </p:txBody>
      </p:sp>
      <p:cxnSp>
        <p:nvCxnSpPr>
          <p:cNvPr id="43" name="直接连接符 42"/>
          <p:cNvCxnSpPr/>
          <p:nvPr/>
        </p:nvCxnSpPr>
        <p:spPr>
          <a:xfrm>
            <a:off x="1447800" y="2438400"/>
            <a:ext cx="3657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4" name="TextBox 43"/>
          <p:cNvSpPr txBox="1"/>
          <p:nvPr/>
        </p:nvSpPr>
        <p:spPr>
          <a:xfrm>
            <a:off x="5410200" y="2209800"/>
            <a:ext cx="685800" cy="369332"/>
          </a:xfrm>
          <a:prstGeom prst="rect">
            <a:avLst/>
          </a:prstGeom>
          <a:noFill/>
        </p:spPr>
        <p:txBody>
          <a:bodyPr wrap="square" rtlCol="0">
            <a:spAutoFit/>
          </a:bodyPr>
          <a:lstStyle/>
          <a:p>
            <a:r>
              <a:rPr lang="en-US" altLang="zh-CN" dirty="0" smtClean="0"/>
              <a:t>P</a:t>
            </a:r>
            <a:r>
              <a:rPr lang="en-US" altLang="zh-CN" baseline="-25000" dirty="0" smtClean="0"/>
              <a:t>s</a:t>
            </a:r>
            <a:endParaRPr lang="zh-CN" altLang="en-US" baseline="-25000" dirty="0"/>
          </a:p>
        </p:txBody>
      </p:sp>
      <p:sp>
        <p:nvSpPr>
          <p:cNvPr id="46" name="右大括号 45"/>
          <p:cNvSpPr/>
          <p:nvPr/>
        </p:nvSpPr>
        <p:spPr>
          <a:xfrm>
            <a:off x="5105400" y="2667000"/>
            <a:ext cx="152400" cy="7620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7" name="直角上箭头 46"/>
          <p:cNvSpPr/>
          <p:nvPr/>
        </p:nvSpPr>
        <p:spPr>
          <a:xfrm>
            <a:off x="5334000" y="2590800"/>
            <a:ext cx="304800" cy="1524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nvGrpSpPr>
          <p:cNvPr id="48" name="组合 50"/>
          <p:cNvGrpSpPr/>
          <p:nvPr/>
        </p:nvGrpSpPr>
        <p:grpSpPr>
          <a:xfrm>
            <a:off x="1828800" y="2133600"/>
            <a:ext cx="1295400" cy="794266"/>
            <a:chOff x="4724400" y="2895600"/>
            <a:chExt cx="1295400" cy="794266"/>
          </a:xfrm>
        </p:grpSpPr>
        <p:sp>
          <p:nvSpPr>
            <p:cNvPr id="49" name="TextBox 48"/>
            <p:cNvSpPr txBox="1"/>
            <p:nvPr/>
          </p:nvSpPr>
          <p:spPr>
            <a:xfrm>
              <a:off x="4724400" y="3124200"/>
              <a:ext cx="1295400" cy="369332"/>
            </a:xfrm>
            <a:prstGeom prst="rect">
              <a:avLst/>
            </a:prstGeom>
            <a:noFill/>
          </p:spPr>
          <p:txBody>
            <a:bodyPr wrap="square" rtlCol="0">
              <a:spAutoFit/>
            </a:bodyPr>
            <a:lstStyle/>
            <a:p>
              <a:r>
                <a:rPr lang="el-GR" altLang="zh-CN" dirty="0" smtClean="0"/>
                <a:t>Δ</a:t>
              </a:r>
              <a:r>
                <a:rPr lang="en-US" altLang="zh-CN" dirty="0" smtClean="0"/>
                <a:t>z</a:t>
              </a:r>
              <a:endParaRPr lang="zh-CN" altLang="en-US" dirty="0"/>
            </a:p>
          </p:txBody>
        </p:sp>
        <p:cxnSp>
          <p:nvCxnSpPr>
            <p:cNvPr id="50" name="直接箭头连接符 49"/>
            <p:cNvCxnSpPr/>
            <p:nvPr/>
          </p:nvCxnSpPr>
          <p:spPr>
            <a:xfrm>
              <a:off x="4953000" y="289560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flipV="1">
              <a:off x="4953000" y="3429000"/>
              <a:ext cx="0" cy="2608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接连接符 3"/>
          <p:cNvCxnSpPr/>
          <p:nvPr/>
        </p:nvCxnSpPr>
        <p:spPr>
          <a:xfrm>
            <a:off x="1447800" y="26670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47800" y="2822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2376845"/>
            <a:ext cx="990600" cy="369332"/>
          </a:xfrm>
          <a:prstGeom prst="rect">
            <a:avLst/>
          </a:prstGeom>
          <a:noFill/>
        </p:spPr>
        <p:txBody>
          <a:bodyPr wrap="square" rtlCol="0">
            <a:spAutoFit/>
          </a:bodyPr>
          <a:lstStyle/>
          <a:p>
            <a:r>
              <a:rPr lang="en-US" altLang="zh-CN" dirty="0" smtClean="0"/>
              <a:t>49m</a:t>
            </a:r>
            <a:endParaRPr lang="zh-CN" altLang="en-US" dirty="0"/>
          </a:p>
        </p:txBody>
      </p:sp>
      <p:sp>
        <p:nvSpPr>
          <p:cNvPr id="11" name="TextBox 10"/>
          <p:cNvSpPr txBox="1"/>
          <p:nvPr/>
        </p:nvSpPr>
        <p:spPr>
          <a:xfrm>
            <a:off x="381000" y="2593777"/>
            <a:ext cx="990600" cy="369332"/>
          </a:xfrm>
          <a:prstGeom prst="rect">
            <a:avLst/>
          </a:prstGeom>
          <a:noFill/>
        </p:spPr>
        <p:txBody>
          <a:bodyPr wrap="square" rtlCol="0">
            <a:spAutoFit/>
          </a:bodyPr>
          <a:lstStyle/>
          <a:p>
            <a:r>
              <a:rPr lang="en-US" altLang="zh-CN" dirty="0" smtClean="0"/>
              <a:t>50m</a:t>
            </a:r>
            <a:endParaRPr lang="zh-CN" altLang="en-US" dirty="0"/>
          </a:p>
        </p:txBody>
      </p:sp>
      <p:cxnSp>
        <p:nvCxnSpPr>
          <p:cNvPr id="17" name="直接连接符 16"/>
          <p:cNvCxnSpPr/>
          <p:nvPr/>
        </p:nvCxnSpPr>
        <p:spPr>
          <a:xfrm>
            <a:off x="1447800" y="2746177"/>
            <a:ext cx="3657600" cy="0"/>
          </a:xfrm>
          <a:prstGeom prst="line">
            <a:avLst/>
          </a:prstGeom>
          <a:ln w="571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9200" y="2746177"/>
            <a:ext cx="228600" cy="307777"/>
          </a:xfrm>
          <a:prstGeom prst="rect">
            <a:avLst/>
          </a:prstGeom>
          <a:noFill/>
        </p:spPr>
        <p:txBody>
          <a:bodyPr wrap="square" rtlCol="0">
            <a:spAutoFit/>
          </a:bodyPr>
          <a:lstStyle/>
          <a:p>
            <a:r>
              <a:rPr lang="en-US" altLang="zh-CN" sz="1400" dirty="0" smtClean="0"/>
              <a:t>P</a:t>
            </a:r>
            <a:endParaRPr lang="zh-CN" altLang="en-US" sz="1400" dirty="0"/>
          </a:p>
        </p:txBody>
      </p:sp>
      <p:graphicFrame>
        <p:nvGraphicFramePr>
          <p:cNvPr id="20" name="对象 19"/>
          <p:cNvGraphicFramePr>
            <a:graphicFrameLocks noChangeAspect="1"/>
          </p:cNvGraphicFramePr>
          <p:nvPr/>
        </p:nvGraphicFramePr>
        <p:xfrm>
          <a:off x="1143000" y="2441377"/>
          <a:ext cx="241300" cy="393700"/>
        </p:xfrm>
        <a:graphic>
          <a:graphicData uri="http://schemas.openxmlformats.org/presentationml/2006/ole">
            <p:oleObj spid="_x0000_s185346" name="Equation" r:id="rId3" imgW="241200" imgH="393480" progId="Equation.DSMT4">
              <p:embed/>
            </p:oleObj>
          </a:graphicData>
        </a:graphic>
      </p:graphicFrame>
      <p:cxnSp>
        <p:nvCxnSpPr>
          <p:cNvPr id="21" name="直接连接符 20"/>
          <p:cNvCxnSpPr/>
          <p:nvPr/>
        </p:nvCxnSpPr>
        <p:spPr>
          <a:xfrm>
            <a:off x="990600" y="1143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800" y="990600"/>
            <a:ext cx="609600" cy="369332"/>
          </a:xfrm>
          <a:prstGeom prst="rect">
            <a:avLst/>
          </a:prstGeom>
          <a:noFill/>
        </p:spPr>
        <p:txBody>
          <a:bodyPr wrap="square" rtlCol="0">
            <a:spAutoFit/>
          </a:bodyPr>
          <a:lstStyle/>
          <a:p>
            <a:r>
              <a:rPr lang="en-US" altLang="zh-CN" dirty="0" smtClean="0"/>
              <a:t>FS</a:t>
            </a:r>
            <a:endParaRPr lang="zh-CN" altLang="en-US" dirty="0"/>
          </a:p>
        </p:txBody>
      </p:sp>
      <p:sp>
        <p:nvSpPr>
          <p:cNvPr id="23" name="爆炸形 1 22"/>
          <p:cNvSpPr/>
          <p:nvPr/>
        </p:nvSpPr>
        <p:spPr>
          <a:xfrm>
            <a:off x="3048000" y="1447800"/>
            <a:ext cx="228600" cy="228600"/>
          </a:xfrm>
          <a:prstGeom prst="irregularSeal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Box 23"/>
          <p:cNvSpPr txBox="1"/>
          <p:nvPr/>
        </p:nvSpPr>
        <p:spPr>
          <a:xfrm>
            <a:off x="381000" y="1371600"/>
            <a:ext cx="990600" cy="369332"/>
          </a:xfrm>
          <a:prstGeom prst="rect">
            <a:avLst/>
          </a:prstGeom>
          <a:noFill/>
        </p:spPr>
        <p:txBody>
          <a:bodyPr wrap="square" rtlCol="0">
            <a:spAutoFit/>
          </a:bodyPr>
          <a:lstStyle/>
          <a:p>
            <a:r>
              <a:rPr lang="en-US" altLang="zh-CN" dirty="0" smtClean="0"/>
              <a:t>5m</a:t>
            </a:r>
            <a:endParaRPr lang="zh-CN" altLang="en-US" dirty="0"/>
          </a:p>
        </p:txBody>
      </p:sp>
      <p:sp>
        <p:nvSpPr>
          <p:cNvPr id="25" name="矩形 24"/>
          <p:cNvSpPr/>
          <p:nvPr/>
        </p:nvSpPr>
        <p:spPr>
          <a:xfrm>
            <a:off x="0" y="541020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6" name="矩形 25"/>
          <p:cNvSpPr/>
          <p:nvPr/>
        </p:nvSpPr>
        <p:spPr>
          <a:xfrm>
            <a:off x="0" y="5410200"/>
            <a:ext cx="9144000" cy="685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7" name="TextBox 26"/>
          <p:cNvSpPr txBox="1"/>
          <p:nvPr/>
        </p:nvSpPr>
        <p:spPr>
          <a:xfrm>
            <a:off x="381000" y="5181600"/>
            <a:ext cx="990600" cy="369332"/>
          </a:xfrm>
          <a:prstGeom prst="rect">
            <a:avLst/>
          </a:prstGeom>
          <a:noFill/>
        </p:spPr>
        <p:txBody>
          <a:bodyPr wrap="square" rtlCol="0">
            <a:spAutoFit/>
          </a:bodyPr>
          <a:lstStyle/>
          <a:p>
            <a:r>
              <a:rPr lang="en-US" altLang="zh-CN" dirty="0" smtClean="0"/>
              <a:t>300m</a:t>
            </a:r>
            <a:endParaRPr lang="zh-CN" altLang="en-US" dirty="0"/>
          </a:p>
        </p:txBody>
      </p:sp>
      <p:sp>
        <p:nvSpPr>
          <p:cNvPr id="28" name="TextBox 27"/>
          <p:cNvSpPr txBox="1"/>
          <p:nvPr/>
        </p:nvSpPr>
        <p:spPr>
          <a:xfrm>
            <a:off x="381000" y="5943600"/>
            <a:ext cx="990600" cy="369332"/>
          </a:xfrm>
          <a:prstGeom prst="rect">
            <a:avLst/>
          </a:prstGeom>
          <a:noFill/>
        </p:spPr>
        <p:txBody>
          <a:bodyPr wrap="square" rtlCol="0">
            <a:spAutoFit/>
          </a:bodyPr>
          <a:lstStyle/>
          <a:p>
            <a:r>
              <a:rPr lang="en-US" altLang="zh-CN" dirty="0" smtClean="0"/>
              <a:t>400m</a:t>
            </a:r>
            <a:endParaRPr lang="zh-CN" altLang="en-US" dirty="0"/>
          </a:p>
        </p:txBody>
      </p:sp>
      <p:sp>
        <p:nvSpPr>
          <p:cNvPr id="29" name="TextBox 28"/>
          <p:cNvSpPr txBox="1"/>
          <p:nvPr/>
        </p:nvSpPr>
        <p:spPr>
          <a:xfrm>
            <a:off x="7239000" y="4953000"/>
            <a:ext cx="1676400" cy="369332"/>
          </a:xfrm>
          <a:prstGeom prst="rect">
            <a:avLst/>
          </a:prstGeom>
          <a:noFill/>
        </p:spPr>
        <p:txBody>
          <a:bodyPr wrap="square" rtlCol="0">
            <a:spAutoFit/>
          </a:bodyPr>
          <a:lstStyle/>
          <a:p>
            <a:r>
              <a:rPr lang="en-US" altLang="zh-CN" dirty="0" smtClean="0"/>
              <a:t>1500m/s</a:t>
            </a:r>
            <a:endParaRPr lang="zh-CN" altLang="en-US" dirty="0"/>
          </a:p>
        </p:txBody>
      </p:sp>
      <p:sp>
        <p:nvSpPr>
          <p:cNvPr id="30" name="TextBox 29"/>
          <p:cNvSpPr txBox="1"/>
          <p:nvPr/>
        </p:nvSpPr>
        <p:spPr>
          <a:xfrm>
            <a:off x="7239000" y="5562600"/>
            <a:ext cx="1676400" cy="369332"/>
          </a:xfrm>
          <a:prstGeom prst="rect">
            <a:avLst/>
          </a:prstGeom>
          <a:noFill/>
        </p:spPr>
        <p:txBody>
          <a:bodyPr wrap="square" rtlCol="0">
            <a:spAutoFit/>
          </a:bodyPr>
          <a:lstStyle/>
          <a:p>
            <a:r>
              <a:rPr lang="en-US" altLang="zh-CN" dirty="0" smtClean="0"/>
              <a:t>2500m/s</a:t>
            </a:r>
            <a:endParaRPr lang="zh-CN" altLang="en-US" dirty="0"/>
          </a:p>
        </p:txBody>
      </p:sp>
      <p:sp>
        <p:nvSpPr>
          <p:cNvPr id="31" name="TextBox 30"/>
          <p:cNvSpPr txBox="1"/>
          <p:nvPr/>
        </p:nvSpPr>
        <p:spPr>
          <a:xfrm>
            <a:off x="7239000" y="6248400"/>
            <a:ext cx="1676400" cy="369332"/>
          </a:xfrm>
          <a:prstGeom prst="rect">
            <a:avLst/>
          </a:prstGeom>
          <a:noFill/>
        </p:spPr>
        <p:txBody>
          <a:bodyPr wrap="square" rtlCol="0">
            <a:spAutoFit/>
          </a:bodyPr>
          <a:lstStyle/>
          <a:p>
            <a:r>
              <a:rPr lang="en-US" altLang="zh-CN" dirty="0" smtClean="0"/>
              <a:t>3000m/s</a:t>
            </a:r>
            <a:endParaRPr lang="zh-CN" altLang="en-US" dirty="0"/>
          </a:p>
        </p:txBody>
      </p:sp>
      <p:sp>
        <p:nvSpPr>
          <p:cNvPr id="35" name="流程图: 合并 34"/>
          <p:cNvSpPr/>
          <p:nvPr/>
        </p:nvSpPr>
        <p:spPr>
          <a:xfrm>
            <a:off x="3733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合并 35"/>
          <p:cNvSpPr/>
          <p:nvPr/>
        </p:nvSpPr>
        <p:spPr>
          <a:xfrm>
            <a:off x="4114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合并 36"/>
          <p:cNvSpPr/>
          <p:nvPr/>
        </p:nvSpPr>
        <p:spPr>
          <a:xfrm>
            <a:off x="3733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合并 37"/>
          <p:cNvSpPr/>
          <p:nvPr/>
        </p:nvSpPr>
        <p:spPr>
          <a:xfrm>
            <a:off x="4114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合并 38"/>
          <p:cNvSpPr/>
          <p:nvPr/>
        </p:nvSpPr>
        <p:spPr>
          <a:xfrm>
            <a:off x="32766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合并 39"/>
          <p:cNvSpPr/>
          <p:nvPr/>
        </p:nvSpPr>
        <p:spPr>
          <a:xfrm>
            <a:off x="32766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大括号 31"/>
          <p:cNvSpPr/>
          <p:nvPr/>
        </p:nvSpPr>
        <p:spPr>
          <a:xfrm>
            <a:off x="5181600" y="2593777"/>
            <a:ext cx="152400" cy="304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灯片编号占位符 41"/>
          <p:cNvSpPr>
            <a:spLocks noGrp="1"/>
          </p:cNvSpPr>
          <p:nvPr>
            <p:ph type="sldNum" sz="quarter" idx="12"/>
          </p:nvPr>
        </p:nvSpPr>
        <p:spPr/>
        <p:txBody>
          <a:bodyPr/>
          <a:lstStyle/>
          <a:p>
            <a:fld id="{C4ACB3E9-CEFA-47E8-AAE5-DDA37E8E960A}" type="slidenum">
              <a:rPr lang="zh-CN" altLang="en-US" smtClean="0"/>
              <a:pPr/>
              <a:t>31</a:t>
            </a:fld>
            <a:endParaRPr lang="zh-CN" altLang="en-US"/>
          </a:p>
        </p:txBody>
      </p:sp>
      <p:cxnSp>
        <p:nvCxnSpPr>
          <p:cNvPr id="43" name="直接连接符 42"/>
          <p:cNvCxnSpPr/>
          <p:nvPr/>
        </p:nvCxnSpPr>
        <p:spPr>
          <a:xfrm>
            <a:off x="1447800" y="2209800"/>
            <a:ext cx="3657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4" name="TextBox 43"/>
          <p:cNvSpPr txBox="1"/>
          <p:nvPr/>
        </p:nvSpPr>
        <p:spPr>
          <a:xfrm>
            <a:off x="5410200" y="2057400"/>
            <a:ext cx="685800" cy="369332"/>
          </a:xfrm>
          <a:prstGeom prst="rect">
            <a:avLst/>
          </a:prstGeom>
          <a:noFill/>
        </p:spPr>
        <p:txBody>
          <a:bodyPr wrap="square" rtlCol="0">
            <a:spAutoFit/>
          </a:bodyPr>
          <a:lstStyle/>
          <a:p>
            <a:r>
              <a:rPr lang="en-US" altLang="zh-CN" dirty="0" smtClean="0"/>
              <a:t>P</a:t>
            </a:r>
            <a:r>
              <a:rPr lang="en-US" altLang="zh-CN" baseline="-25000" dirty="0" smtClean="0"/>
              <a:t>s</a:t>
            </a:r>
            <a:endParaRPr lang="zh-CN" altLang="en-US" baseline="-25000" dirty="0"/>
          </a:p>
        </p:txBody>
      </p:sp>
      <p:sp>
        <p:nvSpPr>
          <p:cNvPr id="46" name="右大括号 45"/>
          <p:cNvSpPr/>
          <p:nvPr/>
        </p:nvSpPr>
        <p:spPr>
          <a:xfrm>
            <a:off x="5105400" y="2667000"/>
            <a:ext cx="152400" cy="7620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7" name="直角上箭头 46"/>
          <p:cNvSpPr/>
          <p:nvPr/>
        </p:nvSpPr>
        <p:spPr>
          <a:xfrm>
            <a:off x="5334000" y="2438400"/>
            <a:ext cx="304800" cy="3048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nvGrpSpPr>
          <p:cNvPr id="2" name="组合 50"/>
          <p:cNvGrpSpPr/>
          <p:nvPr/>
        </p:nvGrpSpPr>
        <p:grpSpPr>
          <a:xfrm>
            <a:off x="1828800" y="1905000"/>
            <a:ext cx="1295400" cy="990600"/>
            <a:chOff x="4724400" y="2895600"/>
            <a:chExt cx="1295400" cy="990600"/>
          </a:xfrm>
        </p:grpSpPr>
        <p:sp>
          <p:nvSpPr>
            <p:cNvPr id="49" name="TextBox 48"/>
            <p:cNvSpPr txBox="1"/>
            <p:nvPr/>
          </p:nvSpPr>
          <p:spPr>
            <a:xfrm>
              <a:off x="4724400" y="3212068"/>
              <a:ext cx="1295400" cy="369332"/>
            </a:xfrm>
            <a:prstGeom prst="rect">
              <a:avLst/>
            </a:prstGeom>
            <a:noFill/>
          </p:spPr>
          <p:txBody>
            <a:bodyPr wrap="square" rtlCol="0">
              <a:spAutoFit/>
            </a:bodyPr>
            <a:lstStyle/>
            <a:p>
              <a:r>
                <a:rPr lang="el-GR" altLang="zh-CN" dirty="0" smtClean="0"/>
                <a:t>Δ</a:t>
              </a:r>
              <a:r>
                <a:rPr lang="en-US" altLang="zh-CN" dirty="0" smtClean="0"/>
                <a:t>z</a:t>
              </a:r>
              <a:endParaRPr lang="zh-CN" altLang="en-US" dirty="0"/>
            </a:p>
          </p:txBody>
        </p:sp>
        <p:cxnSp>
          <p:nvCxnSpPr>
            <p:cNvPr id="50" name="直接箭头连接符 49"/>
            <p:cNvCxnSpPr/>
            <p:nvPr/>
          </p:nvCxnSpPr>
          <p:spPr>
            <a:xfrm>
              <a:off x="4953000" y="289560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flipV="1">
              <a:off x="4953000" y="3625334"/>
              <a:ext cx="0" cy="2608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sp>
        <p:nvSpPr>
          <p:cNvPr id="41" name="右大括号 40"/>
          <p:cNvSpPr/>
          <p:nvPr/>
        </p:nvSpPr>
        <p:spPr>
          <a:xfrm rot="5400000" flipV="1">
            <a:off x="3886200" y="2819400"/>
            <a:ext cx="152400" cy="3048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45" name="TextBox 44"/>
          <p:cNvSpPr txBox="1"/>
          <p:nvPr/>
        </p:nvSpPr>
        <p:spPr>
          <a:xfrm>
            <a:off x="3810000" y="3059668"/>
            <a:ext cx="1295400" cy="369332"/>
          </a:xfrm>
          <a:prstGeom prst="rect">
            <a:avLst/>
          </a:prstGeom>
          <a:noFill/>
        </p:spPr>
        <p:txBody>
          <a:bodyPr wrap="square" rtlCol="0">
            <a:spAutoFit/>
          </a:bodyPr>
          <a:lstStyle/>
          <a:p>
            <a:r>
              <a:rPr lang="el-GR" altLang="zh-CN" dirty="0" smtClean="0"/>
              <a:t>Δ</a:t>
            </a:r>
            <a:r>
              <a:rPr lang="en-US" altLang="zh-CN" dirty="0" smtClean="0"/>
              <a:t>x=12.5m</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7633" name="Picture 1"/>
          <p:cNvPicPr>
            <a:picLocks noChangeAspect="1" noChangeArrowheads="1"/>
          </p:cNvPicPr>
          <p:nvPr/>
        </p:nvPicPr>
        <p:blipFill>
          <a:blip r:embed="rId3" cstate="print"/>
          <a:srcRect/>
          <a:stretch>
            <a:fillRect/>
          </a:stretch>
        </p:blipFill>
        <p:spPr bwMode="auto">
          <a:xfrm>
            <a:off x="1800225" y="42863"/>
            <a:ext cx="5543550" cy="6772275"/>
          </a:xfrm>
          <a:prstGeom prst="rect">
            <a:avLst/>
          </a:prstGeom>
          <a:noFill/>
          <a:ln w="9525">
            <a:noFill/>
            <a:miter lim="800000"/>
            <a:headEnd/>
            <a:tailEnd/>
          </a:ln>
        </p:spPr>
      </p:pic>
      <p:sp>
        <p:nvSpPr>
          <p:cNvPr id="5" name="灯片编号占位符 4"/>
          <p:cNvSpPr>
            <a:spLocks noGrp="1"/>
          </p:cNvSpPr>
          <p:nvPr>
            <p:ph type="sldNum" sz="quarter" idx="12"/>
          </p:nvPr>
        </p:nvSpPr>
        <p:spPr/>
        <p:txBody>
          <a:bodyPr/>
          <a:lstStyle/>
          <a:p>
            <a:fld id="{C4ACB3E9-CEFA-47E8-AAE5-DDA37E8E960A}" type="slidenum">
              <a:rPr lang="zh-CN" altLang="en-US" smtClean="0"/>
              <a:pPr/>
              <a:t>32</a:t>
            </a:fld>
            <a:endParaRPr lang="zh-CN" altLang="en-US"/>
          </a:p>
        </p:txBody>
      </p:sp>
      <p:sp>
        <p:nvSpPr>
          <p:cNvPr id="6" name="TextBox 5"/>
          <p:cNvSpPr txBox="1"/>
          <p:nvPr/>
        </p:nvSpPr>
        <p:spPr>
          <a:xfrm>
            <a:off x="6934200" y="4800600"/>
            <a:ext cx="1981200" cy="646331"/>
          </a:xfrm>
          <a:prstGeom prst="rect">
            <a:avLst/>
          </a:prstGeom>
          <a:noFill/>
        </p:spPr>
        <p:txBody>
          <a:bodyPr wrap="square" rtlCol="0">
            <a:spAutoFit/>
          </a:bodyPr>
          <a:lstStyle/>
          <a:p>
            <a:pPr algn="ctr"/>
            <a:r>
              <a:rPr lang="en-US" altLang="zh-CN" dirty="0" smtClean="0"/>
              <a:t>P</a:t>
            </a:r>
            <a:r>
              <a:rPr lang="en-US" altLang="zh-CN" baseline="-25000" dirty="0" smtClean="0"/>
              <a:t>s  </a:t>
            </a:r>
            <a:r>
              <a:rPr lang="en-US" altLang="zh-CN" dirty="0" smtClean="0"/>
              <a:t>at  48.4m</a:t>
            </a:r>
          </a:p>
          <a:p>
            <a:pPr algn="ctr"/>
            <a:r>
              <a:rPr lang="en-US" altLang="zh-CN" dirty="0" smtClean="0"/>
              <a:t>(</a:t>
            </a:r>
            <a:r>
              <a:rPr lang="el-GR" altLang="zh-CN" dirty="0" smtClean="0"/>
              <a:t>Δ</a:t>
            </a:r>
            <a:r>
              <a:rPr lang="en-US" altLang="zh-CN" dirty="0" smtClean="0"/>
              <a:t>z =1/8</a:t>
            </a:r>
            <a:r>
              <a:rPr lang="el-GR" altLang="zh-CN" dirty="0" smtClean="0"/>
              <a:t>Δ</a:t>
            </a:r>
            <a:r>
              <a:rPr lang="en-US" altLang="zh-CN" dirty="0" smtClean="0"/>
              <a:t>x)</a:t>
            </a:r>
            <a:r>
              <a:rPr lang="en-US" altLang="zh-CN" baseline="-25000" dirty="0" smtClean="0"/>
              <a:t> </a:t>
            </a:r>
            <a:endParaRPr lang="zh-CN" altLang="en-US" baseline="-25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5585" name="Picture 1"/>
          <p:cNvPicPr>
            <a:picLocks noChangeAspect="1" noChangeArrowheads="1"/>
          </p:cNvPicPr>
          <p:nvPr/>
        </p:nvPicPr>
        <p:blipFill>
          <a:blip r:embed="rId3" cstate="print"/>
          <a:srcRect/>
          <a:stretch>
            <a:fillRect/>
          </a:stretch>
        </p:blipFill>
        <p:spPr bwMode="auto">
          <a:xfrm>
            <a:off x="1800225" y="42863"/>
            <a:ext cx="5543550" cy="6772275"/>
          </a:xfrm>
          <a:prstGeom prst="rect">
            <a:avLst/>
          </a:prstGeom>
          <a:noFill/>
          <a:ln w="9525">
            <a:noFill/>
            <a:miter lim="800000"/>
            <a:headEnd/>
            <a:tailEnd/>
          </a:ln>
        </p:spPr>
      </p:pic>
      <p:sp>
        <p:nvSpPr>
          <p:cNvPr id="5" name="灯片编号占位符 4"/>
          <p:cNvSpPr>
            <a:spLocks noGrp="1"/>
          </p:cNvSpPr>
          <p:nvPr>
            <p:ph type="sldNum" sz="quarter" idx="12"/>
          </p:nvPr>
        </p:nvSpPr>
        <p:spPr/>
        <p:txBody>
          <a:bodyPr/>
          <a:lstStyle/>
          <a:p>
            <a:fld id="{C4ACB3E9-CEFA-47E8-AAE5-DDA37E8E960A}" type="slidenum">
              <a:rPr lang="zh-CN" altLang="en-US" smtClean="0"/>
              <a:pPr/>
              <a:t>33</a:t>
            </a:fld>
            <a:endParaRPr lang="zh-CN" altLang="en-US"/>
          </a:p>
        </p:txBody>
      </p:sp>
      <p:sp>
        <p:nvSpPr>
          <p:cNvPr id="7" name="TextBox 6"/>
          <p:cNvSpPr txBox="1"/>
          <p:nvPr/>
        </p:nvSpPr>
        <p:spPr>
          <a:xfrm>
            <a:off x="6934200" y="4800600"/>
            <a:ext cx="1981200" cy="646331"/>
          </a:xfrm>
          <a:prstGeom prst="rect">
            <a:avLst/>
          </a:prstGeom>
          <a:noFill/>
        </p:spPr>
        <p:txBody>
          <a:bodyPr wrap="square" rtlCol="0">
            <a:spAutoFit/>
          </a:bodyPr>
          <a:lstStyle/>
          <a:p>
            <a:pPr algn="ctr"/>
            <a:r>
              <a:rPr lang="en-US" altLang="zh-CN" dirty="0" smtClean="0"/>
              <a:t>P</a:t>
            </a:r>
            <a:r>
              <a:rPr lang="en-US" altLang="zh-CN" baseline="-25000" dirty="0" smtClean="0"/>
              <a:t>s  </a:t>
            </a:r>
            <a:r>
              <a:rPr lang="en-US" altLang="zh-CN" dirty="0" smtClean="0"/>
              <a:t>at  46.9m</a:t>
            </a:r>
          </a:p>
          <a:p>
            <a:pPr algn="ctr"/>
            <a:r>
              <a:rPr lang="en-US" altLang="zh-CN" dirty="0" smtClean="0"/>
              <a:t>(</a:t>
            </a:r>
            <a:r>
              <a:rPr lang="el-GR" altLang="zh-CN" dirty="0" smtClean="0"/>
              <a:t>Δ</a:t>
            </a:r>
            <a:r>
              <a:rPr lang="en-US" altLang="zh-CN" dirty="0" smtClean="0"/>
              <a:t>z =1/4</a:t>
            </a:r>
            <a:r>
              <a:rPr lang="el-GR" altLang="zh-CN" dirty="0" smtClean="0"/>
              <a:t>Δ</a:t>
            </a:r>
            <a:r>
              <a:rPr lang="en-US" altLang="zh-CN" dirty="0" smtClean="0"/>
              <a:t>x)</a:t>
            </a:r>
            <a:r>
              <a:rPr lang="en-US" altLang="zh-CN" baseline="-25000" dirty="0" smtClean="0"/>
              <a:t> </a:t>
            </a:r>
            <a:endParaRPr lang="zh-CN" altLang="en-US" baseline="-25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3537" name="Picture 1"/>
          <p:cNvPicPr>
            <a:picLocks noChangeAspect="1" noChangeArrowheads="1"/>
          </p:cNvPicPr>
          <p:nvPr/>
        </p:nvPicPr>
        <p:blipFill>
          <a:blip r:embed="rId3" cstate="print"/>
          <a:srcRect/>
          <a:stretch>
            <a:fillRect/>
          </a:stretch>
        </p:blipFill>
        <p:spPr bwMode="auto">
          <a:xfrm>
            <a:off x="1800225" y="42863"/>
            <a:ext cx="5543550" cy="6772275"/>
          </a:xfrm>
          <a:prstGeom prst="rect">
            <a:avLst/>
          </a:prstGeom>
          <a:noFill/>
          <a:ln w="9525">
            <a:noFill/>
            <a:miter lim="800000"/>
            <a:headEnd/>
            <a:tailEnd/>
          </a:ln>
        </p:spPr>
      </p:pic>
      <p:sp>
        <p:nvSpPr>
          <p:cNvPr id="5" name="灯片编号占位符 4"/>
          <p:cNvSpPr>
            <a:spLocks noGrp="1"/>
          </p:cNvSpPr>
          <p:nvPr>
            <p:ph type="sldNum" sz="quarter" idx="12"/>
          </p:nvPr>
        </p:nvSpPr>
        <p:spPr/>
        <p:txBody>
          <a:bodyPr/>
          <a:lstStyle/>
          <a:p>
            <a:fld id="{C4ACB3E9-CEFA-47E8-AAE5-DDA37E8E960A}" type="slidenum">
              <a:rPr lang="zh-CN" altLang="en-US" smtClean="0"/>
              <a:pPr/>
              <a:t>34</a:t>
            </a:fld>
            <a:endParaRPr lang="zh-CN" altLang="en-US"/>
          </a:p>
        </p:txBody>
      </p:sp>
      <p:sp>
        <p:nvSpPr>
          <p:cNvPr id="7" name="TextBox 6"/>
          <p:cNvSpPr txBox="1"/>
          <p:nvPr/>
        </p:nvSpPr>
        <p:spPr>
          <a:xfrm>
            <a:off x="6934200" y="4800600"/>
            <a:ext cx="1981200" cy="646331"/>
          </a:xfrm>
          <a:prstGeom prst="rect">
            <a:avLst/>
          </a:prstGeom>
          <a:noFill/>
        </p:spPr>
        <p:txBody>
          <a:bodyPr wrap="square" rtlCol="0">
            <a:spAutoFit/>
          </a:bodyPr>
          <a:lstStyle/>
          <a:p>
            <a:pPr algn="ctr"/>
            <a:r>
              <a:rPr lang="en-US" altLang="zh-CN" dirty="0" smtClean="0"/>
              <a:t>P</a:t>
            </a:r>
            <a:r>
              <a:rPr lang="en-US" altLang="zh-CN" baseline="-25000" dirty="0" smtClean="0"/>
              <a:t>s  </a:t>
            </a:r>
            <a:r>
              <a:rPr lang="en-US" altLang="zh-CN" dirty="0" smtClean="0"/>
              <a:t>at  43.8m</a:t>
            </a:r>
          </a:p>
          <a:p>
            <a:pPr algn="ctr"/>
            <a:r>
              <a:rPr lang="en-US" altLang="zh-CN" dirty="0" smtClean="0"/>
              <a:t>(</a:t>
            </a:r>
            <a:r>
              <a:rPr lang="el-GR" altLang="zh-CN" dirty="0" smtClean="0"/>
              <a:t>Δ</a:t>
            </a:r>
            <a:r>
              <a:rPr lang="en-US" altLang="zh-CN" dirty="0" smtClean="0"/>
              <a:t>z =1/2</a:t>
            </a:r>
            <a:r>
              <a:rPr lang="el-GR" altLang="zh-CN" dirty="0" smtClean="0"/>
              <a:t>Δ</a:t>
            </a:r>
            <a:r>
              <a:rPr lang="en-US" altLang="zh-CN" dirty="0" smtClean="0"/>
              <a:t>x)</a:t>
            </a:r>
            <a:r>
              <a:rPr lang="en-US" altLang="zh-CN" baseline="-25000" dirty="0" smtClean="0"/>
              <a:t> </a:t>
            </a:r>
            <a:endParaRPr lang="zh-CN" altLang="en-US" baseline="-25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1489" name="Picture 1"/>
          <p:cNvPicPr>
            <a:picLocks noChangeAspect="1" noChangeArrowheads="1"/>
          </p:cNvPicPr>
          <p:nvPr/>
        </p:nvPicPr>
        <p:blipFill>
          <a:blip r:embed="rId3" cstate="print"/>
          <a:srcRect/>
          <a:stretch>
            <a:fillRect/>
          </a:stretch>
        </p:blipFill>
        <p:spPr bwMode="auto">
          <a:xfrm>
            <a:off x="1800225" y="42863"/>
            <a:ext cx="5543550" cy="6772275"/>
          </a:xfrm>
          <a:prstGeom prst="rect">
            <a:avLst/>
          </a:prstGeom>
          <a:noFill/>
          <a:ln w="9525">
            <a:noFill/>
            <a:miter lim="800000"/>
            <a:headEnd/>
            <a:tailEnd/>
          </a:ln>
        </p:spPr>
      </p:pic>
      <p:sp>
        <p:nvSpPr>
          <p:cNvPr id="5" name="灯片编号占位符 4"/>
          <p:cNvSpPr>
            <a:spLocks noGrp="1"/>
          </p:cNvSpPr>
          <p:nvPr>
            <p:ph type="sldNum" sz="quarter" idx="12"/>
          </p:nvPr>
        </p:nvSpPr>
        <p:spPr/>
        <p:txBody>
          <a:bodyPr/>
          <a:lstStyle/>
          <a:p>
            <a:fld id="{C4ACB3E9-CEFA-47E8-AAE5-DDA37E8E960A}" type="slidenum">
              <a:rPr lang="zh-CN" altLang="en-US" smtClean="0"/>
              <a:pPr/>
              <a:t>35</a:t>
            </a:fld>
            <a:endParaRPr lang="zh-CN" altLang="en-US"/>
          </a:p>
        </p:txBody>
      </p:sp>
      <p:sp>
        <p:nvSpPr>
          <p:cNvPr id="6" name="TextBox 5"/>
          <p:cNvSpPr txBox="1"/>
          <p:nvPr/>
        </p:nvSpPr>
        <p:spPr>
          <a:xfrm>
            <a:off x="6934200" y="4800600"/>
            <a:ext cx="1981200" cy="646331"/>
          </a:xfrm>
          <a:prstGeom prst="rect">
            <a:avLst/>
          </a:prstGeom>
          <a:noFill/>
        </p:spPr>
        <p:txBody>
          <a:bodyPr wrap="square" rtlCol="0">
            <a:spAutoFit/>
          </a:bodyPr>
          <a:lstStyle/>
          <a:p>
            <a:pPr algn="ctr"/>
            <a:r>
              <a:rPr lang="en-US" altLang="zh-CN" dirty="0" smtClean="0"/>
              <a:t>P</a:t>
            </a:r>
            <a:r>
              <a:rPr lang="en-US" altLang="zh-CN" baseline="-25000" dirty="0" smtClean="0"/>
              <a:t>s  </a:t>
            </a:r>
            <a:r>
              <a:rPr lang="en-US" altLang="zh-CN" dirty="0" smtClean="0"/>
              <a:t>at  37.5m</a:t>
            </a:r>
          </a:p>
          <a:p>
            <a:pPr algn="ctr"/>
            <a:r>
              <a:rPr lang="en-US" altLang="zh-CN" dirty="0" smtClean="0"/>
              <a:t>(</a:t>
            </a:r>
            <a:r>
              <a:rPr lang="el-GR" altLang="zh-CN" dirty="0" smtClean="0"/>
              <a:t>Δ</a:t>
            </a:r>
            <a:r>
              <a:rPr lang="en-US" altLang="zh-CN" dirty="0" smtClean="0"/>
              <a:t>z =</a:t>
            </a:r>
            <a:r>
              <a:rPr lang="el-GR" altLang="zh-CN" dirty="0" smtClean="0"/>
              <a:t>Δ</a:t>
            </a:r>
            <a:r>
              <a:rPr lang="en-US" altLang="zh-CN" dirty="0" smtClean="0"/>
              <a:t>x)</a:t>
            </a:r>
            <a:r>
              <a:rPr lang="en-US" altLang="zh-CN" baseline="-25000" dirty="0" smtClean="0"/>
              <a:t> </a:t>
            </a:r>
            <a:endParaRPr lang="zh-CN" altLang="en-US" baseline="-250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接连接符 3"/>
          <p:cNvCxnSpPr/>
          <p:nvPr/>
        </p:nvCxnSpPr>
        <p:spPr>
          <a:xfrm>
            <a:off x="1447800" y="26670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47800" y="2822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2376845"/>
            <a:ext cx="990600" cy="369332"/>
          </a:xfrm>
          <a:prstGeom prst="rect">
            <a:avLst/>
          </a:prstGeom>
          <a:noFill/>
        </p:spPr>
        <p:txBody>
          <a:bodyPr wrap="square" rtlCol="0">
            <a:spAutoFit/>
          </a:bodyPr>
          <a:lstStyle/>
          <a:p>
            <a:r>
              <a:rPr lang="en-US" altLang="zh-CN" dirty="0" smtClean="0"/>
              <a:t>49m</a:t>
            </a:r>
            <a:endParaRPr lang="zh-CN" altLang="en-US" dirty="0"/>
          </a:p>
        </p:txBody>
      </p:sp>
      <p:sp>
        <p:nvSpPr>
          <p:cNvPr id="11" name="TextBox 10"/>
          <p:cNvSpPr txBox="1"/>
          <p:nvPr/>
        </p:nvSpPr>
        <p:spPr>
          <a:xfrm>
            <a:off x="381000" y="2593777"/>
            <a:ext cx="990600" cy="369332"/>
          </a:xfrm>
          <a:prstGeom prst="rect">
            <a:avLst/>
          </a:prstGeom>
          <a:noFill/>
        </p:spPr>
        <p:txBody>
          <a:bodyPr wrap="square" rtlCol="0">
            <a:spAutoFit/>
          </a:bodyPr>
          <a:lstStyle/>
          <a:p>
            <a:r>
              <a:rPr lang="en-US" altLang="zh-CN" dirty="0" smtClean="0"/>
              <a:t>50m</a:t>
            </a:r>
            <a:endParaRPr lang="zh-CN" altLang="en-US" dirty="0"/>
          </a:p>
        </p:txBody>
      </p:sp>
      <p:cxnSp>
        <p:nvCxnSpPr>
          <p:cNvPr id="17" name="直接连接符 16"/>
          <p:cNvCxnSpPr/>
          <p:nvPr/>
        </p:nvCxnSpPr>
        <p:spPr>
          <a:xfrm>
            <a:off x="1447800" y="2746177"/>
            <a:ext cx="3657600" cy="0"/>
          </a:xfrm>
          <a:prstGeom prst="line">
            <a:avLst/>
          </a:prstGeom>
          <a:ln w="571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9200" y="2746177"/>
            <a:ext cx="228600" cy="307777"/>
          </a:xfrm>
          <a:prstGeom prst="rect">
            <a:avLst/>
          </a:prstGeom>
          <a:noFill/>
        </p:spPr>
        <p:txBody>
          <a:bodyPr wrap="square" rtlCol="0">
            <a:spAutoFit/>
          </a:bodyPr>
          <a:lstStyle/>
          <a:p>
            <a:r>
              <a:rPr lang="en-US" altLang="zh-CN" sz="1400" dirty="0" smtClean="0"/>
              <a:t>P</a:t>
            </a:r>
            <a:endParaRPr lang="zh-CN" altLang="en-US" sz="1400" dirty="0"/>
          </a:p>
        </p:txBody>
      </p:sp>
      <p:graphicFrame>
        <p:nvGraphicFramePr>
          <p:cNvPr id="20" name="对象 19"/>
          <p:cNvGraphicFramePr>
            <a:graphicFrameLocks noChangeAspect="1"/>
          </p:cNvGraphicFramePr>
          <p:nvPr/>
        </p:nvGraphicFramePr>
        <p:xfrm>
          <a:off x="1143000" y="2441377"/>
          <a:ext cx="241300" cy="393700"/>
        </p:xfrm>
        <a:graphic>
          <a:graphicData uri="http://schemas.openxmlformats.org/presentationml/2006/ole">
            <p:oleObj spid="_x0000_s186370" name="Equation" r:id="rId3" imgW="241200" imgH="393480" progId="Equation.DSMT4">
              <p:embed/>
            </p:oleObj>
          </a:graphicData>
        </a:graphic>
      </p:graphicFrame>
      <p:cxnSp>
        <p:nvCxnSpPr>
          <p:cNvPr id="21" name="直接连接符 20"/>
          <p:cNvCxnSpPr/>
          <p:nvPr/>
        </p:nvCxnSpPr>
        <p:spPr>
          <a:xfrm>
            <a:off x="990600" y="1143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800" y="990600"/>
            <a:ext cx="609600" cy="369332"/>
          </a:xfrm>
          <a:prstGeom prst="rect">
            <a:avLst/>
          </a:prstGeom>
          <a:noFill/>
        </p:spPr>
        <p:txBody>
          <a:bodyPr wrap="square" rtlCol="0">
            <a:spAutoFit/>
          </a:bodyPr>
          <a:lstStyle/>
          <a:p>
            <a:r>
              <a:rPr lang="en-US" altLang="zh-CN" dirty="0" smtClean="0"/>
              <a:t>FS</a:t>
            </a:r>
            <a:endParaRPr lang="zh-CN" altLang="en-US" dirty="0"/>
          </a:p>
        </p:txBody>
      </p:sp>
      <p:sp>
        <p:nvSpPr>
          <p:cNvPr id="23" name="爆炸形 1 22"/>
          <p:cNvSpPr/>
          <p:nvPr/>
        </p:nvSpPr>
        <p:spPr>
          <a:xfrm>
            <a:off x="3048000" y="1447800"/>
            <a:ext cx="228600" cy="228600"/>
          </a:xfrm>
          <a:prstGeom prst="irregularSeal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Box 23"/>
          <p:cNvSpPr txBox="1"/>
          <p:nvPr/>
        </p:nvSpPr>
        <p:spPr>
          <a:xfrm>
            <a:off x="381000" y="1371600"/>
            <a:ext cx="990600" cy="369332"/>
          </a:xfrm>
          <a:prstGeom prst="rect">
            <a:avLst/>
          </a:prstGeom>
          <a:noFill/>
        </p:spPr>
        <p:txBody>
          <a:bodyPr wrap="square" rtlCol="0">
            <a:spAutoFit/>
          </a:bodyPr>
          <a:lstStyle/>
          <a:p>
            <a:r>
              <a:rPr lang="en-US" altLang="zh-CN" dirty="0" smtClean="0"/>
              <a:t>5m</a:t>
            </a:r>
            <a:endParaRPr lang="zh-CN" altLang="en-US" dirty="0"/>
          </a:p>
        </p:txBody>
      </p:sp>
      <p:sp>
        <p:nvSpPr>
          <p:cNvPr id="25" name="矩形 24"/>
          <p:cNvSpPr/>
          <p:nvPr/>
        </p:nvSpPr>
        <p:spPr>
          <a:xfrm>
            <a:off x="0" y="541020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6" name="矩形 25"/>
          <p:cNvSpPr/>
          <p:nvPr/>
        </p:nvSpPr>
        <p:spPr>
          <a:xfrm>
            <a:off x="0" y="5410200"/>
            <a:ext cx="9144000" cy="685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7" name="TextBox 26"/>
          <p:cNvSpPr txBox="1"/>
          <p:nvPr/>
        </p:nvSpPr>
        <p:spPr>
          <a:xfrm>
            <a:off x="381000" y="5181600"/>
            <a:ext cx="990600" cy="369332"/>
          </a:xfrm>
          <a:prstGeom prst="rect">
            <a:avLst/>
          </a:prstGeom>
          <a:noFill/>
        </p:spPr>
        <p:txBody>
          <a:bodyPr wrap="square" rtlCol="0">
            <a:spAutoFit/>
          </a:bodyPr>
          <a:lstStyle/>
          <a:p>
            <a:r>
              <a:rPr lang="en-US" altLang="zh-CN" dirty="0" smtClean="0"/>
              <a:t>300m</a:t>
            </a:r>
            <a:endParaRPr lang="zh-CN" altLang="en-US" dirty="0"/>
          </a:p>
        </p:txBody>
      </p:sp>
      <p:sp>
        <p:nvSpPr>
          <p:cNvPr id="28" name="TextBox 27"/>
          <p:cNvSpPr txBox="1"/>
          <p:nvPr/>
        </p:nvSpPr>
        <p:spPr>
          <a:xfrm>
            <a:off x="381000" y="5943600"/>
            <a:ext cx="990600" cy="369332"/>
          </a:xfrm>
          <a:prstGeom prst="rect">
            <a:avLst/>
          </a:prstGeom>
          <a:noFill/>
        </p:spPr>
        <p:txBody>
          <a:bodyPr wrap="square" rtlCol="0">
            <a:spAutoFit/>
          </a:bodyPr>
          <a:lstStyle/>
          <a:p>
            <a:r>
              <a:rPr lang="en-US" altLang="zh-CN" dirty="0" smtClean="0"/>
              <a:t>400m</a:t>
            </a:r>
            <a:endParaRPr lang="zh-CN" altLang="en-US" dirty="0"/>
          </a:p>
        </p:txBody>
      </p:sp>
      <p:sp>
        <p:nvSpPr>
          <p:cNvPr id="29" name="TextBox 28"/>
          <p:cNvSpPr txBox="1"/>
          <p:nvPr/>
        </p:nvSpPr>
        <p:spPr>
          <a:xfrm>
            <a:off x="7239000" y="4953000"/>
            <a:ext cx="1676400" cy="369332"/>
          </a:xfrm>
          <a:prstGeom prst="rect">
            <a:avLst/>
          </a:prstGeom>
          <a:noFill/>
        </p:spPr>
        <p:txBody>
          <a:bodyPr wrap="square" rtlCol="0">
            <a:spAutoFit/>
          </a:bodyPr>
          <a:lstStyle/>
          <a:p>
            <a:r>
              <a:rPr lang="en-US" altLang="zh-CN" dirty="0" smtClean="0"/>
              <a:t>1500m/s</a:t>
            </a:r>
            <a:endParaRPr lang="zh-CN" altLang="en-US" dirty="0"/>
          </a:p>
        </p:txBody>
      </p:sp>
      <p:sp>
        <p:nvSpPr>
          <p:cNvPr id="30" name="TextBox 29"/>
          <p:cNvSpPr txBox="1"/>
          <p:nvPr/>
        </p:nvSpPr>
        <p:spPr>
          <a:xfrm>
            <a:off x="7239000" y="5562600"/>
            <a:ext cx="1676400" cy="369332"/>
          </a:xfrm>
          <a:prstGeom prst="rect">
            <a:avLst/>
          </a:prstGeom>
          <a:noFill/>
        </p:spPr>
        <p:txBody>
          <a:bodyPr wrap="square" rtlCol="0">
            <a:spAutoFit/>
          </a:bodyPr>
          <a:lstStyle/>
          <a:p>
            <a:r>
              <a:rPr lang="en-US" altLang="zh-CN" dirty="0" smtClean="0"/>
              <a:t>2500m/s</a:t>
            </a:r>
            <a:endParaRPr lang="zh-CN" altLang="en-US" dirty="0"/>
          </a:p>
        </p:txBody>
      </p:sp>
      <p:sp>
        <p:nvSpPr>
          <p:cNvPr id="31" name="TextBox 30"/>
          <p:cNvSpPr txBox="1"/>
          <p:nvPr/>
        </p:nvSpPr>
        <p:spPr>
          <a:xfrm>
            <a:off x="7239000" y="6248400"/>
            <a:ext cx="1676400" cy="369332"/>
          </a:xfrm>
          <a:prstGeom prst="rect">
            <a:avLst/>
          </a:prstGeom>
          <a:noFill/>
        </p:spPr>
        <p:txBody>
          <a:bodyPr wrap="square" rtlCol="0">
            <a:spAutoFit/>
          </a:bodyPr>
          <a:lstStyle/>
          <a:p>
            <a:r>
              <a:rPr lang="en-US" altLang="zh-CN" dirty="0" smtClean="0"/>
              <a:t>3000m/s</a:t>
            </a:r>
            <a:endParaRPr lang="zh-CN" altLang="en-US" dirty="0"/>
          </a:p>
        </p:txBody>
      </p:sp>
      <p:sp>
        <p:nvSpPr>
          <p:cNvPr id="34" name="TextBox 33"/>
          <p:cNvSpPr txBox="1"/>
          <p:nvPr/>
        </p:nvSpPr>
        <p:spPr>
          <a:xfrm>
            <a:off x="3810000" y="3059668"/>
            <a:ext cx="1295400" cy="369332"/>
          </a:xfrm>
          <a:prstGeom prst="rect">
            <a:avLst/>
          </a:prstGeom>
          <a:noFill/>
        </p:spPr>
        <p:txBody>
          <a:bodyPr wrap="square" rtlCol="0">
            <a:spAutoFit/>
          </a:bodyPr>
          <a:lstStyle/>
          <a:p>
            <a:r>
              <a:rPr lang="el-GR" altLang="zh-CN" dirty="0" smtClean="0"/>
              <a:t>Δ</a:t>
            </a:r>
            <a:r>
              <a:rPr lang="en-US" altLang="zh-CN" dirty="0" smtClean="0"/>
              <a:t>x=12.5m</a:t>
            </a:r>
            <a:endParaRPr lang="zh-CN" altLang="en-US" dirty="0"/>
          </a:p>
        </p:txBody>
      </p:sp>
      <p:sp>
        <p:nvSpPr>
          <p:cNvPr id="35" name="流程图: 合并 34"/>
          <p:cNvSpPr/>
          <p:nvPr/>
        </p:nvSpPr>
        <p:spPr>
          <a:xfrm>
            <a:off x="3733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合并 35"/>
          <p:cNvSpPr/>
          <p:nvPr/>
        </p:nvSpPr>
        <p:spPr>
          <a:xfrm>
            <a:off x="4114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合并 36"/>
          <p:cNvSpPr/>
          <p:nvPr/>
        </p:nvSpPr>
        <p:spPr>
          <a:xfrm>
            <a:off x="3733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合并 37"/>
          <p:cNvSpPr/>
          <p:nvPr/>
        </p:nvSpPr>
        <p:spPr>
          <a:xfrm>
            <a:off x="4114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合并 38"/>
          <p:cNvSpPr/>
          <p:nvPr/>
        </p:nvSpPr>
        <p:spPr>
          <a:xfrm>
            <a:off x="32766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合并 39"/>
          <p:cNvSpPr/>
          <p:nvPr/>
        </p:nvSpPr>
        <p:spPr>
          <a:xfrm>
            <a:off x="32766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大括号 31"/>
          <p:cNvSpPr/>
          <p:nvPr/>
        </p:nvSpPr>
        <p:spPr>
          <a:xfrm>
            <a:off x="5181600" y="2593777"/>
            <a:ext cx="152400" cy="304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灯片编号占位符 41"/>
          <p:cNvSpPr>
            <a:spLocks noGrp="1"/>
          </p:cNvSpPr>
          <p:nvPr>
            <p:ph type="sldNum" sz="quarter" idx="12"/>
          </p:nvPr>
        </p:nvSpPr>
        <p:spPr/>
        <p:txBody>
          <a:bodyPr/>
          <a:lstStyle/>
          <a:p>
            <a:fld id="{C4ACB3E9-CEFA-47E8-AAE5-DDA37E8E960A}" type="slidenum">
              <a:rPr lang="zh-CN" altLang="en-US" smtClean="0"/>
              <a:pPr/>
              <a:t>36</a:t>
            </a:fld>
            <a:endParaRPr lang="zh-CN" altLang="en-US"/>
          </a:p>
        </p:txBody>
      </p:sp>
      <p:cxnSp>
        <p:nvCxnSpPr>
          <p:cNvPr id="43" name="直接连接符 42"/>
          <p:cNvCxnSpPr/>
          <p:nvPr/>
        </p:nvCxnSpPr>
        <p:spPr>
          <a:xfrm>
            <a:off x="1447800" y="3048000"/>
            <a:ext cx="3657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4" name="TextBox 43"/>
          <p:cNvSpPr txBox="1"/>
          <p:nvPr/>
        </p:nvSpPr>
        <p:spPr>
          <a:xfrm>
            <a:off x="5410200" y="2895600"/>
            <a:ext cx="685800" cy="369332"/>
          </a:xfrm>
          <a:prstGeom prst="rect">
            <a:avLst/>
          </a:prstGeom>
          <a:noFill/>
        </p:spPr>
        <p:txBody>
          <a:bodyPr wrap="square" rtlCol="0">
            <a:spAutoFit/>
          </a:bodyPr>
          <a:lstStyle/>
          <a:p>
            <a:r>
              <a:rPr lang="en-US" altLang="zh-CN" dirty="0" smtClean="0"/>
              <a:t>P</a:t>
            </a:r>
            <a:r>
              <a:rPr lang="en-US" altLang="zh-CN" baseline="-25000" dirty="0" smtClean="0"/>
              <a:t>0</a:t>
            </a:r>
            <a:endParaRPr lang="zh-CN" altLang="en-US" baseline="-25000" dirty="0"/>
          </a:p>
        </p:txBody>
      </p:sp>
      <p:sp>
        <p:nvSpPr>
          <p:cNvPr id="46" name="右大括号 45"/>
          <p:cNvSpPr/>
          <p:nvPr/>
        </p:nvSpPr>
        <p:spPr>
          <a:xfrm>
            <a:off x="5105400" y="2667000"/>
            <a:ext cx="152400" cy="7620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7" name="直角上箭头 46"/>
          <p:cNvSpPr/>
          <p:nvPr/>
        </p:nvSpPr>
        <p:spPr>
          <a:xfrm flipV="1">
            <a:off x="5334000" y="2743200"/>
            <a:ext cx="304800" cy="1524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nvGrpSpPr>
          <p:cNvPr id="2" name="组合 50"/>
          <p:cNvGrpSpPr/>
          <p:nvPr/>
        </p:nvGrpSpPr>
        <p:grpSpPr>
          <a:xfrm>
            <a:off x="1828800" y="2514600"/>
            <a:ext cx="1295400" cy="794266"/>
            <a:chOff x="4724400" y="2895600"/>
            <a:chExt cx="1295400" cy="794266"/>
          </a:xfrm>
        </p:grpSpPr>
        <p:sp>
          <p:nvSpPr>
            <p:cNvPr id="49" name="TextBox 48"/>
            <p:cNvSpPr txBox="1"/>
            <p:nvPr/>
          </p:nvSpPr>
          <p:spPr>
            <a:xfrm>
              <a:off x="4724400" y="3124200"/>
              <a:ext cx="1295400" cy="369332"/>
            </a:xfrm>
            <a:prstGeom prst="rect">
              <a:avLst/>
            </a:prstGeom>
            <a:noFill/>
          </p:spPr>
          <p:txBody>
            <a:bodyPr wrap="square" rtlCol="0">
              <a:spAutoFit/>
            </a:bodyPr>
            <a:lstStyle/>
            <a:p>
              <a:r>
                <a:rPr lang="el-GR" altLang="zh-CN" dirty="0" smtClean="0"/>
                <a:t>Δ</a:t>
              </a:r>
              <a:r>
                <a:rPr lang="en-US" altLang="zh-CN" dirty="0" smtClean="0"/>
                <a:t>z</a:t>
              </a:r>
              <a:endParaRPr lang="zh-CN" altLang="en-US" dirty="0"/>
            </a:p>
          </p:txBody>
        </p:sp>
        <p:cxnSp>
          <p:nvCxnSpPr>
            <p:cNvPr id="50" name="直接箭头连接符 49"/>
            <p:cNvCxnSpPr/>
            <p:nvPr/>
          </p:nvCxnSpPr>
          <p:spPr>
            <a:xfrm>
              <a:off x="4953000" y="289560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flipV="1">
              <a:off x="4953000" y="3429000"/>
              <a:ext cx="0" cy="2608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直接连接符 3"/>
          <p:cNvCxnSpPr/>
          <p:nvPr/>
        </p:nvCxnSpPr>
        <p:spPr>
          <a:xfrm>
            <a:off x="1447800" y="2667000"/>
            <a:ext cx="36576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447800" y="2822377"/>
            <a:ext cx="3657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2376845"/>
            <a:ext cx="990600" cy="369332"/>
          </a:xfrm>
          <a:prstGeom prst="rect">
            <a:avLst/>
          </a:prstGeom>
          <a:noFill/>
        </p:spPr>
        <p:txBody>
          <a:bodyPr wrap="square" rtlCol="0">
            <a:spAutoFit/>
          </a:bodyPr>
          <a:lstStyle/>
          <a:p>
            <a:r>
              <a:rPr lang="en-US" altLang="zh-CN" dirty="0" smtClean="0"/>
              <a:t>49m</a:t>
            </a:r>
            <a:endParaRPr lang="zh-CN" altLang="en-US" dirty="0"/>
          </a:p>
        </p:txBody>
      </p:sp>
      <p:sp>
        <p:nvSpPr>
          <p:cNvPr id="11" name="TextBox 10"/>
          <p:cNvSpPr txBox="1"/>
          <p:nvPr/>
        </p:nvSpPr>
        <p:spPr>
          <a:xfrm>
            <a:off x="381000" y="2593777"/>
            <a:ext cx="990600" cy="369332"/>
          </a:xfrm>
          <a:prstGeom prst="rect">
            <a:avLst/>
          </a:prstGeom>
          <a:noFill/>
        </p:spPr>
        <p:txBody>
          <a:bodyPr wrap="square" rtlCol="0">
            <a:spAutoFit/>
          </a:bodyPr>
          <a:lstStyle/>
          <a:p>
            <a:r>
              <a:rPr lang="en-US" altLang="zh-CN" dirty="0" smtClean="0"/>
              <a:t>50m</a:t>
            </a:r>
            <a:endParaRPr lang="zh-CN" altLang="en-US" dirty="0"/>
          </a:p>
        </p:txBody>
      </p:sp>
      <p:cxnSp>
        <p:nvCxnSpPr>
          <p:cNvPr id="17" name="直接连接符 16"/>
          <p:cNvCxnSpPr/>
          <p:nvPr/>
        </p:nvCxnSpPr>
        <p:spPr>
          <a:xfrm>
            <a:off x="1447800" y="2746177"/>
            <a:ext cx="3657600" cy="0"/>
          </a:xfrm>
          <a:prstGeom prst="line">
            <a:avLst/>
          </a:prstGeom>
          <a:ln w="57150">
            <a:solidFill>
              <a:schemeClr val="accent1"/>
            </a:solidFill>
            <a:prstDash val="dashDot"/>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19200" y="2746177"/>
            <a:ext cx="228600" cy="307777"/>
          </a:xfrm>
          <a:prstGeom prst="rect">
            <a:avLst/>
          </a:prstGeom>
          <a:noFill/>
        </p:spPr>
        <p:txBody>
          <a:bodyPr wrap="square" rtlCol="0">
            <a:spAutoFit/>
          </a:bodyPr>
          <a:lstStyle/>
          <a:p>
            <a:r>
              <a:rPr lang="en-US" altLang="zh-CN" sz="1400" dirty="0" smtClean="0"/>
              <a:t>P</a:t>
            </a:r>
            <a:endParaRPr lang="zh-CN" altLang="en-US" sz="1400" dirty="0"/>
          </a:p>
        </p:txBody>
      </p:sp>
      <p:graphicFrame>
        <p:nvGraphicFramePr>
          <p:cNvPr id="20" name="对象 19"/>
          <p:cNvGraphicFramePr>
            <a:graphicFrameLocks noChangeAspect="1"/>
          </p:cNvGraphicFramePr>
          <p:nvPr/>
        </p:nvGraphicFramePr>
        <p:xfrm>
          <a:off x="1143000" y="2441377"/>
          <a:ext cx="241300" cy="393700"/>
        </p:xfrm>
        <a:graphic>
          <a:graphicData uri="http://schemas.openxmlformats.org/presentationml/2006/ole">
            <p:oleObj spid="_x0000_s187394" name="Equation" r:id="rId3" imgW="241200" imgH="393480" progId="Equation.DSMT4">
              <p:embed/>
            </p:oleObj>
          </a:graphicData>
        </a:graphic>
      </p:graphicFrame>
      <p:cxnSp>
        <p:nvCxnSpPr>
          <p:cNvPr id="21" name="直接连接符 20"/>
          <p:cNvCxnSpPr/>
          <p:nvPr/>
        </p:nvCxnSpPr>
        <p:spPr>
          <a:xfrm>
            <a:off x="990600" y="1143000"/>
            <a:ext cx="457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38800" y="990600"/>
            <a:ext cx="609600" cy="369332"/>
          </a:xfrm>
          <a:prstGeom prst="rect">
            <a:avLst/>
          </a:prstGeom>
          <a:noFill/>
        </p:spPr>
        <p:txBody>
          <a:bodyPr wrap="square" rtlCol="0">
            <a:spAutoFit/>
          </a:bodyPr>
          <a:lstStyle/>
          <a:p>
            <a:r>
              <a:rPr lang="en-US" altLang="zh-CN" dirty="0" smtClean="0"/>
              <a:t>FS</a:t>
            </a:r>
            <a:endParaRPr lang="zh-CN" altLang="en-US" dirty="0"/>
          </a:p>
        </p:txBody>
      </p:sp>
      <p:sp>
        <p:nvSpPr>
          <p:cNvPr id="23" name="爆炸形 1 22"/>
          <p:cNvSpPr/>
          <p:nvPr/>
        </p:nvSpPr>
        <p:spPr>
          <a:xfrm>
            <a:off x="3048000" y="1447800"/>
            <a:ext cx="228600" cy="228600"/>
          </a:xfrm>
          <a:prstGeom prst="irregularSeal1">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4" name="TextBox 23"/>
          <p:cNvSpPr txBox="1"/>
          <p:nvPr/>
        </p:nvSpPr>
        <p:spPr>
          <a:xfrm>
            <a:off x="381000" y="1371600"/>
            <a:ext cx="990600" cy="369332"/>
          </a:xfrm>
          <a:prstGeom prst="rect">
            <a:avLst/>
          </a:prstGeom>
          <a:noFill/>
        </p:spPr>
        <p:txBody>
          <a:bodyPr wrap="square" rtlCol="0">
            <a:spAutoFit/>
          </a:bodyPr>
          <a:lstStyle/>
          <a:p>
            <a:r>
              <a:rPr lang="en-US" altLang="zh-CN" dirty="0" smtClean="0"/>
              <a:t>5m</a:t>
            </a:r>
            <a:endParaRPr lang="zh-CN" altLang="en-US" dirty="0"/>
          </a:p>
        </p:txBody>
      </p:sp>
      <p:sp>
        <p:nvSpPr>
          <p:cNvPr id="25" name="矩形 24"/>
          <p:cNvSpPr/>
          <p:nvPr/>
        </p:nvSpPr>
        <p:spPr>
          <a:xfrm>
            <a:off x="0" y="5410200"/>
            <a:ext cx="9144000" cy="14478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26" name="矩形 25"/>
          <p:cNvSpPr/>
          <p:nvPr/>
        </p:nvSpPr>
        <p:spPr>
          <a:xfrm>
            <a:off x="0" y="5410200"/>
            <a:ext cx="9144000" cy="6858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a:p>
        </p:txBody>
      </p:sp>
      <p:sp>
        <p:nvSpPr>
          <p:cNvPr id="27" name="TextBox 26"/>
          <p:cNvSpPr txBox="1"/>
          <p:nvPr/>
        </p:nvSpPr>
        <p:spPr>
          <a:xfrm>
            <a:off x="381000" y="5181600"/>
            <a:ext cx="990600" cy="369332"/>
          </a:xfrm>
          <a:prstGeom prst="rect">
            <a:avLst/>
          </a:prstGeom>
          <a:noFill/>
        </p:spPr>
        <p:txBody>
          <a:bodyPr wrap="square" rtlCol="0">
            <a:spAutoFit/>
          </a:bodyPr>
          <a:lstStyle/>
          <a:p>
            <a:r>
              <a:rPr lang="en-US" altLang="zh-CN" dirty="0" smtClean="0"/>
              <a:t>300m</a:t>
            </a:r>
            <a:endParaRPr lang="zh-CN" altLang="en-US" dirty="0"/>
          </a:p>
        </p:txBody>
      </p:sp>
      <p:sp>
        <p:nvSpPr>
          <p:cNvPr id="28" name="TextBox 27"/>
          <p:cNvSpPr txBox="1"/>
          <p:nvPr/>
        </p:nvSpPr>
        <p:spPr>
          <a:xfrm>
            <a:off x="381000" y="5943600"/>
            <a:ext cx="990600" cy="369332"/>
          </a:xfrm>
          <a:prstGeom prst="rect">
            <a:avLst/>
          </a:prstGeom>
          <a:noFill/>
        </p:spPr>
        <p:txBody>
          <a:bodyPr wrap="square" rtlCol="0">
            <a:spAutoFit/>
          </a:bodyPr>
          <a:lstStyle/>
          <a:p>
            <a:r>
              <a:rPr lang="en-US" altLang="zh-CN" dirty="0" smtClean="0"/>
              <a:t>400m</a:t>
            </a:r>
            <a:endParaRPr lang="zh-CN" altLang="en-US" dirty="0"/>
          </a:p>
        </p:txBody>
      </p:sp>
      <p:sp>
        <p:nvSpPr>
          <p:cNvPr id="29" name="TextBox 28"/>
          <p:cNvSpPr txBox="1"/>
          <p:nvPr/>
        </p:nvSpPr>
        <p:spPr>
          <a:xfrm>
            <a:off x="7239000" y="4953000"/>
            <a:ext cx="1676400" cy="369332"/>
          </a:xfrm>
          <a:prstGeom prst="rect">
            <a:avLst/>
          </a:prstGeom>
          <a:noFill/>
        </p:spPr>
        <p:txBody>
          <a:bodyPr wrap="square" rtlCol="0">
            <a:spAutoFit/>
          </a:bodyPr>
          <a:lstStyle/>
          <a:p>
            <a:r>
              <a:rPr lang="en-US" altLang="zh-CN" dirty="0" smtClean="0"/>
              <a:t>1500m/s</a:t>
            </a:r>
            <a:endParaRPr lang="zh-CN" altLang="en-US" dirty="0"/>
          </a:p>
        </p:txBody>
      </p:sp>
      <p:sp>
        <p:nvSpPr>
          <p:cNvPr id="30" name="TextBox 29"/>
          <p:cNvSpPr txBox="1"/>
          <p:nvPr/>
        </p:nvSpPr>
        <p:spPr>
          <a:xfrm>
            <a:off x="7239000" y="5562600"/>
            <a:ext cx="1676400" cy="369332"/>
          </a:xfrm>
          <a:prstGeom prst="rect">
            <a:avLst/>
          </a:prstGeom>
          <a:noFill/>
        </p:spPr>
        <p:txBody>
          <a:bodyPr wrap="square" rtlCol="0">
            <a:spAutoFit/>
          </a:bodyPr>
          <a:lstStyle/>
          <a:p>
            <a:r>
              <a:rPr lang="en-US" altLang="zh-CN" dirty="0" smtClean="0"/>
              <a:t>2500m/s</a:t>
            </a:r>
            <a:endParaRPr lang="zh-CN" altLang="en-US" dirty="0"/>
          </a:p>
        </p:txBody>
      </p:sp>
      <p:sp>
        <p:nvSpPr>
          <p:cNvPr id="31" name="TextBox 30"/>
          <p:cNvSpPr txBox="1"/>
          <p:nvPr/>
        </p:nvSpPr>
        <p:spPr>
          <a:xfrm>
            <a:off x="7239000" y="6248400"/>
            <a:ext cx="1676400" cy="369332"/>
          </a:xfrm>
          <a:prstGeom prst="rect">
            <a:avLst/>
          </a:prstGeom>
          <a:noFill/>
        </p:spPr>
        <p:txBody>
          <a:bodyPr wrap="square" rtlCol="0">
            <a:spAutoFit/>
          </a:bodyPr>
          <a:lstStyle/>
          <a:p>
            <a:r>
              <a:rPr lang="en-US" altLang="zh-CN" dirty="0" smtClean="0"/>
              <a:t>3000m/s</a:t>
            </a:r>
            <a:endParaRPr lang="zh-CN" altLang="en-US" dirty="0"/>
          </a:p>
        </p:txBody>
      </p:sp>
      <p:sp>
        <p:nvSpPr>
          <p:cNvPr id="34" name="TextBox 33"/>
          <p:cNvSpPr txBox="1"/>
          <p:nvPr/>
        </p:nvSpPr>
        <p:spPr>
          <a:xfrm>
            <a:off x="3810000" y="2971800"/>
            <a:ext cx="1295400" cy="369332"/>
          </a:xfrm>
          <a:prstGeom prst="rect">
            <a:avLst/>
          </a:prstGeom>
          <a:noFill/>
        </p:spPr>
        <p:txBody>
          <a:bodyPr wrap="square" rtlCol="0">
            <a:spAutoFit/>
          </a:bodyPr>
          <a:lstStyle/>
          <a:p>
            <a:r>
              <a:rPr lang="el-GR" altLang="zh-CN" dirty="0" smtClean="0"/>
              <a:t>Δ</a:t>
            </a:r>
            <a:r>
              <a:rPr lang="en-US" altLang="zh-CN" dirty="0" smtClean="0"/>
              <a:t>x=12.5m</a:t>
            </a:r>
            <a:endParaRPr lang="zh-CN" altLang="en-US" dirty="0"/>
          </a:p>
        </p:txBody>
      </p:sp>
      <p:sp>
        <p:nvSpPr>
          <p:cNvPr id="35" name="流程图: 合并 34"/>
          <p:cNvSpPr/>
          <p:nvPr/>
        </p:nvSpPr>
        <p:spPr>
          <a:xfrm>
            <a:off x="3733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流程图: 合并 35"/>
          <p:cNvSpPr/>
          <p:nvPr/>
        </p:nvSpPr>
        <p:spPr>
          <a:xfrm>
            <a:off x="41148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流程图: 合并 36"/>
          <p:cNvSpPr/>
          <p:nvPr/>
        </p:nvSpPr>
        <p:spPr>
          <a:xfrm>
            <a:off x="3733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流程图: 合并 37"/>
          <p:cNvSpPr/>
          <p:nvPr/>
        </p:nvSpPr>
        <p:spPr>
          <a:xfrm>
            <a:off x="41148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流程图: 合并 38"/>
          <p:cNvSpPr/>
          <p:nvPr/>
        </p:nvSpPr>
        <p:spPr>
          <a:xfrm>
            <a:off x="3276600" y="2590800"/>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流程图: 合并 39"/>
          <p:cNvSpPr/>
          <p:nvPr/>
        </p:nvSpPr>
        <p:spPr>
          <a:xfrm>
            <a:off x="3276600" y="2746177"/>
            <a:ext cx="76200"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右大括号 31"/>
          <p:cNvSpPr/>
          <p:nvPr/>
        </p:nvSpPr>
        <p:spPr>
          <a:xfrm>
            <a:off x="5181600" y="2593777"/>
            <a:ext cx="152400" cy="3048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2" name="灯片编号占位符 41"/>
          <p:cNvSpPr>
            <a:spLocks noGrp="1"/>
          </p:cNvSpPr>
          <p:nvPr>
            <p:ph type="sldNum" sz="quarter" idx="12"/>
          </p:nvPr>
        </p:nvSpPr>
        <p:spPr/>
        <p:txBody>
          <a:bodyPr/>
          <a:lstStyle/>
          <a:p>
            <a:fld id="{C4ACB3E9-CEFA-47E8-AAE5-DDA37E8E960A}" type="slidenum">
              <a:rPr lang="zh-CN" altLang="en-US" smtClean="0"/>
              <a:pPr/>
              <a:t>37</a:t>
            </a:fld>
            <a:endParaRPr lang="zh-CN" altLang="en-US"/>
          </a:p>
        </p:txBody>
      </p:sp>
      <p:cxnSp>
        <p:nvCxnSpPr>
          <p:cNvPr id="43" name="直接连接符 42"/>
          <p:cNvCxnSpPr/>
          <p:nvPr/>
        </p:nvCxnSpPr>
        <p:spPr>
          <a:xfrm>
            <a:off x="1447800" y="3276600"/>
            <a:ext cx="365760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44" name="TextBox 43"/>
          <p:cNvSpPr txBox="1"/>
          <p:nvPr/>
        </p:nvSpPr>
        <p:spPr>
          <a:xfrm>
            <a:off x="5410200" y="3059668"/>
            <a:ext cx="685800" cy="369332"/>
          </a:xfrm>
          <a:prstGeom prst="rect">
            <a:avLst/>
          </a:prstGeom>
          <a:noFill/>
        </p:spPr>
        <p:txBody>
          <a:bodyPr wrap="square" rtlCol="0">
            <a:spAutoFit/>
          </a:bodyPr>
          <a:lstStyle/>
          <a:p>
            <a:r>
              <a:rPr lang="en-US" altLang="zh-CN" dirty="0" smtClean="0"/>
              <a:t>P</a:t>
            </a:r>
            <a:r>
              <a:rPr lang="en-US" altLang="zh-CN" baseline="-25000" dirty="0" smtClean="0"/>
              <a:t>0</a:t>
            </a:r>
            <a:endParaRPr lang="zh-CN" altLang="en-US" baseline="-25000" dirty="0"/>
          </a:p>
        </p:txBody>
      </p:sp>
      <p:sp>
        <p:nvSpPr>
          <p:cNvPr id="46" name="右大括号 45"/>
          <p:cNvSpPr/>
          <p:nvPr/>
        </p:nvSpPr>
        <p:spPr>
          <a:xfrm>
            <a:off x="5105400" y="2667000"/>
            <a:ext cx="152400" cy="76200"/>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7" name="直角上箭头 46"/>
          <p:cNvSpPr/>
          <p:nvPr/>
        </p:nvSpPr>
        <p:spPr>
          <a:xfrm flipV="1">
            <a:off x="5334000" y="2743200"/>
            <a:ext cx="304800" cy="381000"/>
          </a:xfrm>
          <a:prstGeom prst="ben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grpSp>
        <p:nvGrpSpPr>
          <p:cNvPr id="2" name="组合 50"/>
          <p:cNvGrpSpPr/>
          <p:nvPr/>
        </p:nvGrpSpPr>
        <p:grpSpPr>
          <a:xfrm>
            <a:off x="1828800" y="2514600"/>
            <a:ext cx="1295400" cy="1022866"/>
            <a:chOff x="4724400" y="2667000"/>
            <a:chExt cx="1295400" cy="1022866"/>
          </a:xfrm>
        </p:grpSpPr>
        <p:sp>
          <p:nvSpPr>
            <p:cNvPr id="49" name="TextBox 48"/>
            <p:cNvSpPr txBox="1"/>
            <p:nvPr/>
          </p:nvSpPr>
          <p:spPr>
            <a:xfrm>
              <a:off x="4724400" y="3048000"/>
              <a:ext cx="1295400" cy="369332"/>
            </a:xfrm>
            <a:prstGeom prst="rect">
              <a:avLst/>
            </a:prstGeom>
            <a:noFill/>
          </p:spPr>
          <p:txBody>
            <a:bodyPr wrap="square" rtlCol="0">
              <a:spAutoFit/>
            </a:bodyPr>
            <a:lstStyle/>
            <a:p>
              <a:r>
                <a:rPr lang="el-GR" altLang="zh-CN" dirty="0" smtClean="0"/>
                <a:t>Δ</a:t>
              </a:r>
              <a:r>
                <a:rPr lang="en-US" altLang="zh-CN" dirty="0" smtClean="0"/>
                <a:t>z</a:t>
              </a:r>
              <a:endParaRPr lang="zh-CN" altLang="en-US" dirty="0"/>
            </a:p>
          </p:txBody>
        </p:sp>
        <p:cxnSp>
          <p:nvCxnSpPr>
            <p:cNvPr id="50" name="直接箭头连接符 49"/>
            <p:cNvCxnSpPr/>
            <p:nvPr/>
          </p:nvCxnSpPr>
          <p:spPr>
            <a:xfrm>
              <a:off x="4953000" y="266700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flipV="1">
              <a:off x="4953000" y="3429000"/>
              <a:ext cx="0" cy="2608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C4ACB3E9-CEFA-47E8-AAE5-DDA37E8E960A}" type="slidenum">
              <a:rPr lang="zh-CN" altLang="en-US" smtClean="0"/>
              <a:pPr/>
              <a:t>38</a:t>
            </a:fld>
            <a:endParaRPr lang="zh-CN" altLang="en-US"/>
          </a:p>
        </p:txBody>
      </p:sp>
      <p:pic>
        <p:nvPicPr>
          <p:cNvPr id="205825" name="Picture 1"/>
          <p:cNvPicPr>
            <a:picLocks noChangeAspect="1" noChangeArrowheads="1"/>
          </p:cNvPicPr>
          <p:nvPr/>
        </p:nvPicPr>
        <p:blipFill>
          <a:blip r:embed="rId2" cstate="print"/>
          <a:srcRect/>
          <a:stretch>
            <a:fillRect/>
          </a:stretch>
        </p:blipFill>
        <p:spPr bwMode="auto">
          <a:xfrm>
            <a:off x="1800225" y="42863"/>
            <a:ext cx="5543550" cy="6772275"/>
          </a:xfrm>
          <a:prstGeom prst="rect">
            <a:avLst/>
          </a:prstGeom>
          <a:noFill/>
          <a:ln w="9525">
            <a:noFill/>
            <a:miter lim="800000"/>
            <a:headEnd/>
            <a:tailEnd/>
          </a:ln>
        </p:spPr>
      </p:pic>
      <p:sp>
        <p:nvSpPr>
          <p:cNvPr id="7" name="TextBox 6"/>
          <p:cNvSpPr txBox="1"/>
          <p:nvPr/>
        </p:nvSpPr>
        <p:spPr>
          <a:xfrm>
            <a:off x="6934200" y="4800600"/>
            <a:ext cx="1981200" cy="646331"/>
          </a:xfrm>
          <a:prstGeom prst="rect">
            <a:avLst/>
          </a:prstGeom>
          <a:noFill/>
        </p:spPr>
        <p:txBody>
          <a:bodyPr wrap="square" rtlCol="0">
            <a:spAutoFit/>
          </a:bodyPr>
          <a:lstStyle/>
          <a:p>
            <a:pPr algn="ctr"/>
            <a:r>
              <a:rPr lang="en-US" altLang="zh-CN" dirty="0" smtClean="0"/>
              <a:t>P</a:t>
            </a:r>
            <a:r>
              <a:rPr lang="en-US" altLang="zh-CN" baseline="-25000" dirty="0" smtClean="0"/>
              <a:t>s  </a:t>
            </a:r>
            <a:r>
              <a:rPr lang="en-US" altLang="zh-CN" dirty="0" smtClean="0"/>
              <a:t>at  51.6m</a:t>
            </a:r>
          </a:p>
          <a:p>
            <a:pPr algn="ctr"/>
            <a:r>
              <a:rPr lang="en-US" altLang="zh-CN" dirty="0" smtClean="0"/>
              <a:t>(</a:t>
            </a:r>
            <a:r>
              <a:rPr lang="el-GR" altLang="zh-CN" dirty="0" smtClean="0"/>
              <a:t>Δ</a:t>
            </a:r>
            <a:r>
              <a:rPr lang="en-US" altLang="zh-CN" dirty="0" smtClean="0"/>
              <a:t>z =1/8</a:t>
            </a:r>
            <a:r>
              <a:rPr lang="el-GR" altLang="zh-CN" dirty="0" smtClean="0"/>
              <a:t>Δ</a:t>
            </a:r>
            <a:r>
              <a:rPr lang="en-US" altLang="zh-CN" dirty="0" smtClean="0"/>
              <a:t>x)</a:t>
            </a:r>
            <a:r>
              <a:rPr lang="en-US" altLang="zh-CN" baseline="-25000" dirty="0" smtClean="0"/>
              <a:t> </a:t>
            </a:r>
            <a:endParaRPr lang="zh-CN" altLang="en-US" baseline="-25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C4ACB3E9-CEFA-47E8-AAE5-DDA37E8E960A}" type="slidenum">
              <a:rPr lang="zh-CN" altLang="en-US" smtClean="0"/>
              <a:pPr/>
              <a:t>39</a:t>
            </a:fld>
            <a:endParaRPr lang="zh-CN" altLang="en-US"/>
          </a:p>
        </p:txBody>
      </p:sp>
      <p:pic>
        <p:nvPicPr>
          <p:cNvPr id="204801" name="Picture 1"/>
          <p:cNvPicPr>
            <a:picLocks noChangeAspect="1" noChangeArrowheads="1"/>
          </p:cNvPicPr>
          <p:nvPr/>
        </p:nvPicPr>
        <p:blipFill>
          <a:blip r:embed="rId2" cstate="print"/>
          <a:srcRect/>
          <a:stretch>
            <a:fillRect/>
          </a:stretch>
        </p:blipFill>
        <p:spPr bwMode="auto">
          <a:xfrm>
            <a:off x="1800225" y="42863"/>
            <a:ext cx="5543550" cy="6772275"/>
          </a:xfrm>
          <a:prstGeom prst="rect">
            <a:avLst/>
          </a:prstGeom>
          <a:noFill/>
          <a:ln w="9525">
            <a:noFill/>
            <a:miter lim="800000"/>
            <a:headEnd/>
            <a:tailEnd/>
          </a:ln>
        </p:spPr>
      </p:pic>
      <p:sp>
        <p:nvSpPr>
          <p:cNvPr id="7" name="TextBox 6"/>
          <p:cNvSpPr txBox="1"/>
          <p:nvPr/>
        </p:nvSpPr>
        <p:spPr>
          <a:xfrm>
            <a:off x="6934200" y="4800600"/>
            <a:ext cx="1981200" cy="646331"/>
          </a:xfrm>
          <a:prstGeom prst="rect">
            <a:avLst/>
          </a:prstGeom>
          <a:noFill/>
        </p:spPr>
        <p:txBody>
          <a:bodyPr wrap="square" rtlCol="0">
            <a:spAutoFit/>
          </a:bodyPr>
          <a:lstStyle/>
          <a:p>
            <a:pPr algn="ctr"/>
            <a:r>
              <a:rPr lang="en-US" altLang="zh-CN" dirty="0" smtClean="0"/>
              <a:t>P</a:t>
            </a:r>
            <a:r>
              <a:rPr lang="en-US" altLang="zh-CN" baseline="-25000" dirty="0" smtClean="0"/>
              <a:t>0 </a:t>
            </a:r>
            <a:r>
              <a:rPr lang="en-US" altLang="zh-CN" dirty="0" smtClean="0"/>
              <a:t>at  53.1m</a:t>
            </a:r>
          </a:p>
          <a:p>
            <a:pPr algn="ctr"/>
            <a:r>
              <a:rPr lang="en-US" altLang="zh-CN" dirty="0" smtClean="0"/>
              <a:t>(</a:t>
            </a:r>
            <a:r>
              <a:rPr lang="el-GR" altLang="zh-CN" dirty="0" smtClean="0"/>
              <a:t>Δ</a:t>
            </a:r>
            <a:r>
              <a:rPr lang="en-US" altLang="zh-CN" dirty="0" smtClean="0"/>
              <a:t>z =1/4</a:t>
            </a:r>
            <a:r>
              <a:rPr lang="el-GR" altLang="zh-CN" dirty="0" smtClean="0"/>
              <a:t>Δ</a:t>
            </a:r>
            <a:r>
              <a:rPr lang="en-US" altLang="zh-CN" dirty="0" smtClean="0"/>
              <a:t>x)</a:t>
            </a:r>
            <a:r>
              <a:rPr lang="en-US" altLang="zh-CN" baseline="-25000" dirty="0" smtClean="0"/>
              <a:t> </a:t>
            </a:r>
            <a:endParaRPr lang="zh-CN" altLang="en-US" baseline="-25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latin typeface="Constantia" pitchFamily="18" charset="0"/>
              </a:rPr>
              <a:t>Motivation</a:t>
            </a:r>
            <a:endParaRPr lang="zh-CN" altLang="en-US" dirty="0">
              <a:latin typeface="Constantia" pitchFamily="18" charset="0"/>
            </a:endParaRPr>
          </a:p>
        </p:txBody>
      </p:sp>
      <p:sp>
        <p:nvSpPr>
          <p:cNvPr id="7" name="内容占位符 6"/>
          <p:cNvSpPr>
            <a:spLocks noGrp="1"/>
          </p:cNvSpPr>
          <p:nvPr>
            <p:ph idx="1"/>
          </p:nvPr>
        </p:nvSpPr>
        <p:spPr>
          <a:xfrm>
            <a:off x="4343400" y="1981200"/>
            <a:ext cx="4114800" cy="4572000"/>
          </a:xfrm>
        </p:spPr>
        <p:txBody>
          <a:bodyPr>
            <a:normAutofit/>
          </a:bodyPr>
          <a:lstStyle/>
          <a:p>
            <a:r>
              <a:rPr lang="en-US" altLang="zh-CN" sz="2400" dirty="0" smtClean="0">
                <a:latin typeface="Constantia" pitchFamily="18" charset="0"/>
              </a:rPr>
              <a:t>Reference wave removal</a:t>
            </a:r>
          </a:p>
          <a:p>
            <a:r>
              <a:rPr lang="en-US" altLang="zh-CN" sz="2400" dirty="0" smtClean="0">
                <a:latin typeface="Constantia" pitchFamily="18" charset="0"/>
              </a:rPr>
              <a:t>Wavelet estimation</a:t>
            </a:r>
          </a:p>
          <a:p>
            <a:r>
              <a:rPr lang="en-US" altLang="zh-CN" sz="2400" dirty="0" smtClean="0">
                <a:latin typeface="Constantia" pitchFamily="18" charset="0"/>
              </a:rPr>
              <a:t>Ghosts removal</a:t>
            </a:r>
            <a:endParaRPr lang="zh-CN" altLang="en-US" sz="2400" dirty="0">
              <a:latin typeface="Constantia" pitchFamily="18" charset="0"/>
            </a:endParaRPr>
          </a:p>
        </p:txBody>
      </p:sp>
      <p:grpSp>
        <p:nvGrpSpPr>
          <p:cNvPr id="9" name="组合 39"/>
          <p:cNvGrpSpPr/>
          <p:nvPr/>
        </p:nvGrpSpPr>
        <p:grpSpPr>
          <a:xfrm>
            <a:off x="990600" y="1524000"/>
            <a:ext cx="2667000" cy="2971801"/>
            <a:chOff x="5638800" y="1600200"/>
            <a:chExt cx="2667000" cy="2971801"/>
          </a:xfrm>
        </p:grpSpPr>
        <p:grpSp>
          <p:nvGrpSpPr>
            <p:cNvPr id="10" name="组合 36"/>
            <p:cNvGrpSpPr/>
            <p:nvPr/>
          </p:nvGrpSpPr>
          <p:grpSpPr>
            <a:xfrm>
              <a:off x="5638800" y="1600200"/>
              <a:ext cx="2667000" cy="2971801"/>
              <a:chOff x="6172200" y="1600200"/>
              <a:chExt cx="2667000" cy="2971801"/>
            </a:xfrm>
          </p:grpSpPr>
          <p:sp>
            <p:nvSpPr>
              <p:cNvPr id="12" name="TextBox 11"/>
              <p:cNvSpPr txBox="1"/>
              <p:nvPr/>
            </p:nvSpPr>
            <p:spPr>
              <a:xfrm>
                <a:off x="6172200" y="2438400"/>
                <a:ext cx="2667000" cy="457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400" dirty="0" smtClean="0">
                    <a:solidFill>
                      <a:schemeClr val="tx2">
                        <a:lumMod val="75000"/>
                      </a:schemeClr>
                    </a:solidFill>
                    <a:latin typeface="Constantia" pitchFamily="18" charset="0"/>
                  </a:rPr>
                  <a:t>Preprocessing</a:t>
                </a:r>
                <a:endParaRPr lang="zh-CN" altLang="en-US" sz="2400" dirty="0" smtClean="0">
                  <a:solidFill>
                    <a:schemeClr val="tx2">
                      <a:lumMod val="75000"/>
                    </a:schemeClr>
                  </a:solidFill>
                  <a:latin typeface="Constantia" pitchFamily="18" charset="0"/>
                </a:endParaRPr>
              </a:p>
            </p:txBody>
          </p:sp>
          <p:sp>
            <p:nvSpPr>
              <p:cNvPr id="13" name="TextBox 12"/>
              <p:cNvSpPr txBox="1"/>
              <p:nvPr/>
            </p:nvSpPr>
            <p:spPr>
              <a:xfrm>
                <a:off x="6172200" y="3276600"/>
                <a:ext cx="26670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dirty="0" smtClean="0">
                    <a:solidFill>
                      <a:schemeClr val="accent1">
                        <a:lumMod val="50000"/>
                      </a:schemeClr>
                    </a:solidFill>
                    <a:latin typeface="Constantia" pitchFamily="18" charset="0"/>
                  </a:rPr>
                  <a:t>Multiple removal</a:t>
                </a:r>
                <a:endParaRPr lang="zh-CN" altLang="en-US" sz="2400" dirty="0" smtClean="0">
                  <a:solidFill>
                    <a:schemeClr val="accent1">
                      <a:lumMod val="50000"/>
                    </a:schemeClr>
                  </a:solidFill>
                  <a:latin typeface="Constantia" pitchFamily="18" charset="0"/>
                </a:endParaRPr>
              </a:p>
            </p:txBody>
          </p:sp>
          <p:sp>
            <p:nvSpPr>
              <p:cNvPr id="14" name="TextBox 13"/>
              <p:cNvSpPr txBox="1"/>
              <p:nvPr/>
            </p:nvSpPr>
            <p:spPr>
              <a:xfrm>
                <a:off x="6172200" y="4114801"/>
                <a:ext cx="2667000" cy="4572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dirty="0" smtClean="0">
                    <a:solidFill>
                      <a:schemeClr val="accent1">
                        <a:lumMod val="50000"/>
                      </a:schemeClr>
                    </a:solidFill>
                    <a:latin typeface="Constantia" pitchFamily="18" charset="0"/>
                  </a:rPr>
                  <a:t>Imaging</a:t>
                </a:r>
                <a:endParaRPr lang="zh-CN" altLang="en-US" sz="2400" dirty="0" smtClean="0">
                  <a:solidFill>
                    <a:schemeClr val="accent1">
                      <a:lumMod val="50000"/>
                    </a:schemeClr>
                  </a:solidFill>
                  <a:latin typeface="Constantia" pitchFamily="18" charset="0"/>
                </a:endParaRPr>
              </a:p>
            </p:txBody>
          </p:sp>
          <p:sp>
            <p:nvSpPr>
              <p:cNvPr id="15" name="TextBox 14"/>
              <p:cNvSpPr txBox="1"/>
              <p:nvPr/>
            </p:nvSpPr>
            <p:spPr>
              <a:xfrm>
                <a:off x="6172200" y="1600200"/>
                <a:ext cx="2667000" cy="457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400" dirty="0" smtClean="0">
                    <a:solidFill>
                      <a:schemeClr val="tx2">
                        <a:lumMod val="75000"/>
                      </a:schemeClr>
                    </a:solidFill>
                    <a:latin typeface="Constantia" pitchFamily="18" charset="0"/>
                  </a:rPr>
                  <a:t>Data</a:t>
                </a:r>
                <a:endParaRPr lang="zh-CN" altLang="en-US" sz="2400" dirty="0" smtClean="0">
                  <a:solidFill>
                    <a:schemeClr val="tx2">
                      <a:lumMod val="75000"/>
                    </a:schemeClr>
                  </a:solidFill>
                  <a:latin typeface="Constantia" pitchFamily="18" charset="0"/>
                </a:endParaRPr>
              </a:p>
            </p:txBody>
          </p:sp>
          <p:cxnSp>
            <p:nvCxnSpPr>
              <p:cNvPr id="16" name="直接箭头连接符 15"/>
              <p:cNvCxnSpPr>
                <a:stCxn id="15" idx="2"/>
                <a:endCxn id="12" idx="0"/>
              </p:cNvCxnSpPr>
              <p:nvPr/>
            </p:nvCxnSpPr>
            <p:spPr>
              <a:xfrm rot="5400000">
                <a:off x="7315200" y="22479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接箭头连接符 16"/>
              <p:cNvCxnSpPr>
                <a:stCxn id="12" idx="2"/>
                <a:endCxn id="13" idx="0"/>
              </p:cNvCxnSpPr>
              <p:nvPr/>
            </p:nvCxnSpPr>
            <p:spPr>
              <a:xfrm rot="5400000">
                <a:off x="7315200" y="30861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11" name="直接箭头连接符 10"/>
            <p:cNvCxnSpPr>
              <a:stCxn id="13" idx="2"/>
              <a:endCxn id="14" idx="0"/>
            </p:cNvCxnSpPr>
            <p:nvPr/>
          </p:nvCxnSpPr>
          <p:spPr>
            <a:xfrm rot="5400000">
              <a:off x="6784032" y="3926533"/>
              <a:ext cx="37653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8" name="左大括号 17"/>
          <p:cNvSpPr/>
          <p:nvPr/>
        </p:nvSpPr>
        <p:spPr>
          <a:xfrm>
            <a:off x="3962400" y="1981200"/>
            <a:ext cx="304800" cy="12192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爆炸形 2 20"/>
          <p:cNvSpPr/>
          <p:nvPr/>
        </p:nvSpPr>
        <p:spPr>
          <a:xfrm>
            <a:off x="4724400" y="4343400"/>
            <a:ext cx="304800" cy="381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合并 21"/>
          <p:cNvSpPr/>
          <p:nvPr/>
        </p:nvSpPr>
        <p:spPr>
          <a:xfrm>
            <a:off x="7086600" y="5257800"/>
            <a:ext cx="152400" cy="228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箭头连接符 23"/>
          <p:cNvCxnSpPr/>
          <p:nvPr/>
        </p:nvCxnSpPr>
        <p:spPr>
          <a:xfrm>
            <a:off x="4953000" y="4572000"/>
            <a:ext cx="2133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91000" y="3962400"/>
            <a:ext cx="434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21" idx="3"/>
          </p:cNvCxnSpPr>
          <p:nvPr/>
        </p:nvCxnSpPr>
        <p:spPr>
          <a:xfrm flipV="1">
            <a:off x="5029200" y="3962400"/>
            <a:ext cx="533400" cy="498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5562600" y="3962400"/>
            <a:ext cx="1524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4114800" y="5867400"/>
            <a:ext cx="3962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Earth</a:t>
            </a:r>
            <a:endParaRPr lang="zh-CN" altLang="en-US" sz="2800" dirty="0"/>
          </a:p>
        </p:txBody>
      </p:sp>
      <p:sp>
        <p:nvSpPr>
          <p:cNvPr id="33" name="灯片编号占位符 32"/>
          <p:cNvSpPr>
            <a:spLocks noGrp="1"/>
          </p:cNvSpPr>
          <p:nvPr>
            <p:ph type="sldNum" sz="quarter" idx="12"/>
          </p:nvPr>
        </p:nvSpPr>
        <p:spPr/>
        <p:txBody>
          <a:bodyPr/>
          <a:lstStyle/>
          <a:p>
            <a:fld id="{C4ACB3E9-CEFA-47E8-AAE5-DDA37E8E960A}" type="slidenum">
              <a:rPr lang="zh-CN" altLang="en-US" smtClean="0"/>
              <a:pPr/>
              <a:t>4</a:t>
            </a:fld>
            <a:endParaRPr lang="zh-CN" altLang="en-US"/>
          </a:p>
        </p:txBody>
      </p:sp>
      <p:sp>
        <p:nvSpPr>
          <p:cNvPr id="23" name="TextBox 22"/>
          <p:cNvSpPr txBox="1"/>
          <p:nvPr/>
        </p:nvSpPr>
        <p:spPr>
          <a:xfrm>
            <a:off x="7315200" y="3657600"/>
            <a:ext cx="1143000" cy="381000"/>
          </a:xfrm>
          <a:prstGeom prst="rect">
            <a:avLst/>
          </a:prstGeom>
          <a:noFill/>
        </p:spPr>
        <p:txBody>
          <a:bodyPr wrap="square" rtlCol="0">
            <a:spAutoFit/>
          </a:bodyPr>
          <a:lstStyle/>
          <a:p>
            <a:r>
              <a:rPr lang="en-US" altLang="zh-CN" dirty="0" smtClean="0"/>
              <a:t>air</a:t>
            </a:r>
            <a:endParaRPr lang="zh-CN" altLang="en-US" dirty="0"/>
          </a:p>
        </p:txBody>
      </p:sp>
      <p:sp>
        <p:nvSpPr>
          <p:cNvPr id="25" name="TextBox 24"/>
          <p:cNvSpPr txBox="1"/>
          <p:nvPr/>
        </p:nvSpPr>
        <p:spPr>
          <a:xfrm>
            <a:off x="7239000" y="4114800"/>
            <a:ext cx="1143000" cy="381000"/>
          </a:xfrm>
          <a:prstGeom prst="rect">
            <a:avLst/>
          </a:prstGeom>
          <a:noFill/>
        </p:spPr>
        <p:txBody>
          <a:bodyPr wrap="square" rtlCol="0">
            <a:spAutoFit/>
          </a:bodyPr>
          <a:lstStyle/>
          <a:p>
            <a:r>
              <a:rPr lang="en-US" altLang="zh-CN" dirty="0" smtClean="0"/>
              <a:t>water</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lide(fromLeft)">
                                      <p:cBhvr>
                                        <p:cTn id="12" dur="500"/>
                                        <p:tgtEl>
                                          <p:spTgt spid="18"/>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slide(fromLeft)">
                                      <p:cBhvr>
                                        <p:cTn id="16" dur="500"/>
                                        <p:tgtEl>
                                          <p:spTgt spid="7">
                                            <p:txEl>
                                              <p:pRg st="0" end="0"/>
                                            </p:txEl>
                                          </p:spTgt>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slide(fromLeft)">
                                      <p:cBhvr>
                                        <p:cTn id="20" dur="500"/>
                                        <p:tgtEl>
                                          <p:spTgt spid="7">
                                            <p:txEl>
                                              <p:pRg st="1" end="1"/>
                                            </p:txEl>
                                          </p:spTgt>
                                        </p:tgtEl>
                                      </p:cBhvr>
                                    </p:animEffect>
                                  </p:childTnLst>
                                </p:cTn>
                              </p:par>
                            </p:childTnLst>
                          </p:cTn>
                        </p:par>
                        <p:par>
                          <p:cTn id="21" fill="hold">
                            <p:stCondLst>
                              <p:cond delay="1500"/>
                            </p:stCondLst>
                            <p:childTnLst>
                              <p:par>
                                <p:cTn id="22" presetID="12" presetClass="entr" presetSubtype="8" fill="hold" grpId="0"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slide(fromLeft)">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checkerboard(across)">
                                      <p:cBhvr>
                                        <p:cTn id="29" dur="500"/>
                                        <p:tgtEl>
                                          <p:spTgt spid="2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checkerboard(across)">
                                      <p:cBhvr>
                                        <p:cTn id="32" dur="500"/>
                                        <p:tgtEl>
                                          <p:spTgt spid="22"/>
                                        </p:tgtEl>
                                      </p:cBhvr>
                                    </p:animEffect>
                                  </p:childTnLst>
                                </p:cTn>
                              </p:par>
                              <p:par>
                                <p:cTn id="33" presetID="5" presetClass="entr" presetSubtype="1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checkerboard(across)">
                                      <p:cBhvr>
                                        <p:cTn id="35" dur="500"/>
                                        <p:tgtEl>
                                          <p:spTgt spid="2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checkerboard(across)">
                                      <p:cBhvr>
                                        <p:cTn id="38" dur="500"/>
                                        <p:tgtEl>
                                          <p:spTgt spid="32"/>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checkerboard(across)">
                                      <p:cBhvr>
                                        <p:cTn id="41" dur="500"/>
                                        <p:tgtEl>
                                          <p:spTgt spid="33"/>
                                        </p:tgtEl>
                                      </p:cBhvr>
                                    </p:animEffect>
                                  </p:childTnLst>
                                </p:cTn>
                              </p:par>
                            </p:childTnLst>
                          </p:cTn>
                        </p:par>
                        <p:par>
                          <p:cTn id="42" fill="hold">
                            <p:stCondLst>
                              <p:cond delay="500"/>
                            </p:stCondLst>
                            <p:childTnLst>
                              <p:par>
                                <p:cTn id="43" presetID="2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edge">
                                      <p:cBhvr>
                                        <p:cTn id="45" dur="500"/>
                                        <p:tgtEl>
                                          <p:spTgt spid="25"/>
                                        </p:tgtEl>
                                      </p:cBhvr>
                                    </p:animEffect>
                                  </p:childTnLst>
                                </p:cTn>
                              </p:par>
                            </p:childTnLst>
                          </p:cTn>
                        </p:par>
                        <p:par>
                          <p:cTn id="46" fill="hold">
                            <p:stCondLst>
                              <p:cond delay="1000"/>
                            </p:stCondLst>
                            <p:childTnLst>
                              <p:par>
                                <p:cTn id="47" presetID="20"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edge">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slide(fromLeft)">
                                      <p:cBhvr>
                                        <p:cTn id="54" dur="500"/>
                                        <p:tgtEl>
                                          <p:spTgt spid="28"/>
                                        </p:tgtEl>
                                      </p:cBhvr>
                                    </p:animEffect>
                                  </p:childTnLst>
                                </p:cTn>
                              </p:par>
                              <p:par>
                                <p:cTn id="55" presetID="12" presetClass="entr" presetSubtype="8"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slide(fromLeft)">
                                      <p:cBhvr>
                                        <p:cTn id="57" dur="500"/>
                                        <p:tgtEl>
                                          <p:spTgt spid="30"/>
                                        </p:tgtEl>
                                      </p:cBhvr>
                                    </p:animEffect>
                                  </p:childTnLst>
                                </p:cTn>
                              </p:par>
                              <p:par>
                                <p:cTn id="58" presetID="12" presetClass="entr" presetSubtype="8"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slide(from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2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0"/>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8" grpId="0" animBg="1"/>
      <p:bldP spid="21" grpId="0" animBg="1"/>
      <p:bldP spid="22" grpId="0" animBg="1"/>
      <p:bldP spid="32" grpId="0" animBg="1"/>
      <p:bldP spid="33" grpId="0"/>
      <p:bldP spid="23" grpId="0"/>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C4ACB3E9-CEFA-47E8-AAE5-DDA37E8E960A}" type="slidenum">
              <a:rPr lang="zh-CN" altLang="en-US" smtClean="0"/>
              <a:pPr/>
              <a:t>40</a:t>
            </a:fld>
            <a:endParaRPr lang="zh-CN" altLang="en-US"/>
          </a:p>
        </p:txBody>
      </p:sp>
      <p:sp>
        <p:nvSpPr>
          <p:cNvPr id="6" name="TextBox 5"/>
          <p:cNvSpPr txBox="1"/>
          <p:nvPr/>
        </p:nvSpPr>
        <p:spPr>
          <a:xfrm>
            <a:off x="3733800" y="6135469"/>
            <a:ext cx="1981200" cy="646331"/>
          </a:xfrm>
          <a:prstGeom prst="rect">
            <a:avLst/>
          </a:prstGeom>
          <a:noFill/>
        </p:spPr>
        <p:txBody>
          <a:bodyPr wrap="square" rtlCol="0">
            <a:spAutoFit/>
          </a:bodyPr>
          <a:lstStyle/>
          <a:p>
            <a:pPr algn="ctr"/>
            <a:r>
              <a:rPr lang="en-US" altLang="zh-CN" dirty="0" smtClean="0"/>
              <a:t>P</a:t>
            </a:r>
            <a:r>
              <a:rPr lang="en-US" altLang="zh-CN" baseline="-25000" dirty="0" smtClean="0"/>
              <a:t>0  </a:t>
            </a:r>
            <a:r>
              <a:rPr lang="en-US" altLang="zh-CN" dirty="0" smtClean="0"/>
              <a:t>at 156m</a:t>
            </a:r>
          </a:p>
          <a:p>
            <a:pPr algn="ctr"/>
            <a:r>
              <a:rPr lang="en-US" altLang="zh-CN" dirty="0" smtClean="0"/>
              <a:t>(</a:t>
            </a:r>
            <a:r>
              <a:rPr lang="el-GR" altLang="zh-CN" dirty="0" smtClean="0"/>
              <a:t>Δ</a:t>
            </a:r>
            <a:r>
              <a:rPr lang="en-US" altLang="zh-CN" dirty="0" smtClean="0"/>
              <a:t>z =1/2</a:t>
            </a:r>
            <a:r>
              <a:rPr lang="el-GR" altLang="zh-CN" dirty="0" smtClean="0"/>
              <a:t>Δ</a:t>
            </a:r>
            <a:r>
              <a:rPr lang="en-US" altLang="zh-CN" dirty="0" smtClean="0"/>
              <a:t>x=6m)</a:t>
            </a:r>
            <a:r>
              <a:rPr lang="en-US" altLang="zh-CN" baseline="-25000" dirty="0" smtClean="0"/>
              <a:t> </a:t>
            </a:r>
            <a:endParaRPr lang="zh-CN" altLang="en-US" baseline="-25000" dirty="0"/>
          </a:p>
        </p:txBody>
      </p:sp>
      <p:pic>
        <p:nvPicPr>
          <p:cNvPr id="203777" name="Picture 1"/>
          <p:cNvPicPr>
            <a:picLocks noChangeAspect="1" noChangeArrowheads="1"/>
          </p:cNvPicPr>
          <p:nvPr/>
        </p:nvPicPr>
        <p:blipFill>
          <a:blip r:embed="rId2" cstate="print"/>
          <a:srcRect/>
          <a:stretch>
            <a:fillRect/>
          </a:stretch>
        </p:blipFill>
        <p:spPr bwMode="auto">
          <a:xfrm>
            <a:off x="1800225" y="42863"/>
            <a:ext cx="5543550" cy="6772275"/>
          </a:xfrm>
          <a:prstGeom prst="rect">
            <a:avLst/>
          </a:prstGeom>
          <a:noFill/>
          <a:ln w="9525">
            <a:noFill/>
            <a:miter lim="800000"/>
            <a:headEnd/>
            <a:tailEnd/>
          </a:ln>
        </p:spPr>
      </p:pic>
      <p:sp>
        <p:nvSpPr>
          <p:cNvPr id="7" name="TextBox 6"/>
          <p:cNvSpPr txBox="1"/>
          <p:nvPr/>
        </p:nvSpPr>
        <p:spPr>
          <a:xfrm>
            <a:off x="6934200" y="4800600"/>
            <a:ext cx="1981200" cy="646331"/>
          </a:xfrm>
          <a:prstGeom prst="rect">
            <a:avLst/>
          </a:prstGeom>
          <a:noFill/>
        </p:spPr>
        <p:txBody>
          <a:bodyPr wrap="square" rtlCol="0">
            <a:spAutoFit/>
          </a:bodyPr>
          <a:lstStyle/>
          <a:p>
            <a:pPr algn="ctr"/>
            <a:r>
              <a:rPr lang="en-US" altLang="zh-CN" dirty="0" smtClean="0"/>
              <a:t>P</a:t>
            </a:r>
            <a:r>
              <a:rPr lang="en-US" altLang="zh-CN" baseline="-25000" dirty="0" smtClean="0"/>
              <a:t>0  </a:t>
            </a:r>
            <a:r>
              <a:rPr lang="en-US" altLang="zh-CN" dirty="0" smtClean="0"/>
              <a:t>at  56.3m</a:t>
            </a:r>
          </a:p>
          <a:p>
            <a:pPr algn="ctr"/>
            <a:r>
              <a:rPr lang="en-US" altLang="zh-CN" dirty="0" smtClean="0"/>
              <a:t>(</a:t>
            </a:r>
            <a:r>
              <a:rPr lang="el-GR" altLang="zh-CN" dirty="0" smtClean="0"/>
              <a:t>Δ</a:t>
            </a:r>
            <a:r>
              <a:rPr lang="en-US" altLang="zh-CN" dirty="0" smtClean="0"/>
              <a:t>z =1/2</a:t>
            </a:r>
            <a:r>
              <a:rPr lang="el-GR" altLang="zh-CN" dirty="0" smtClean="0"/>
              <a:t>Δ</a:t>
            </a:r>
            <a:r>
              <a:rPr lang="en-US" altLang="zh-CN" dirty="0" smtClean="0"/>
              <a:t>x)</a:t>
            </a:r>
            <a:r>
              <a:rPr lang="en-US" altLang="zh-CN" baseline="-25000" dirty="0" smtClean="0"/>
              <a:t> </a:t>
            </a:r>
            <a:endParaRPr lang="zh-CN" altLang="en-US" baseline="-25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C4ACB3E9-CEFA-47E8-AAE5-DDA37E8E960A}" type="slidenum">
              <a:rPr lang="zh-CN" altLang="en-US" smtClean="0"/>
              <a:pPr/>
              <a:t>41</a:t>
            </a:fld>
            <a:endParaRPr lang="zh-CN" altLang="en-US"/>
          </a:p>
        </p:txBody>
      </p:sp>
      <p:sp>
        <p:nvSpPr>
          <p:cNvPr id="6" name="TextBox 5"/>
          <p:cNvSpPr txBox="1"/>
          <p:nvPr/>
        </p:nvSpPr>
        <p:spPr>
          <a:xfrm>
            <a:off x="3733800" y="6135469"/>
            <a:ext cx="1981200" cy="646331"/>
          </a:xfrm>
          <a:prstGeom prst="rect">
            <a:avLst/>
          </a:prstGeom>
          <a:noFill/>
        </p:spPr>
        <p:txBody>
          <a:bodyPr wrap="square" rtlCol="0">
            <a:spAutoFit/>
          </a:bodyPr>
          <a:lstStyle/>
          <a:p>
            <a:pPr algn="ctr"/>
            <a:r>
              <a:rPr lang="en-US" altLang="zh-CN" dirty="0" smtClean="0"/>
              <a:t>P</a:t>
            </a:r>
            <a:r>
              <a:rPr lang="en-US" altLang="zh-CN" baseline="-25000" dirty="0" smtClean="0"/>
              <a:t>0  </a:t>
            </a:r>
            <a:r>
              <a:rPr lang="en-US" altLang="zh-CN" dirty="0" smtClean="0"/>
              <a:t>at 162m</a:t>
            </a:r>
          </a:p>
          <a:p>
            <a:pPr algn="ctr"/>
            <a:r>
              <a:rPr lang="en-US" altLang="zh-CN" dirty="0" smtClean="0"/>
              <a:t>(</a:t>
            </a:r>
            <a:r>
              <a:rPr lang="el-GR" altLang="zh-CN" dirty="0" smtClean="0"/>
              <a:t>Δ</a:t>
            </a:r>
            <a:r>
              <a:rPr lang="en-US" altLang="zh-CN" dirty="0" smtClean="0"/>
              <a:t>z =</a:t>
            </a:r>
            <a:r>
              <a:rPr lang="el-GR" altLang="zh-CN" dirty="0" smtClean="0"/>
              <a:t>Δ</a:t>
            </a:r>
            <a:r>
              <a:rPr lang="en-US" altLang="zh-CN" dirty="0" smtClean="0"/>
              <a:t>x=12m)</a:t>
            </a:r>
            <a:r>
              <a:rPr lang="en-US" altLang="zh-CN" baseline="-25000" dirty="0" smtClean="0"/>
              <a:t> </a:t>
            </a:r>
            <a:endParaRPr lang="zh-CN" altLang="en-US" baseline="-25000" dirty="0"/>
          </a:p>
        </p:txBody>
      </p:sp>
      <p:pic>
        <p:nvPicPr>
          <p:cNvPr id="202753" name="Picture 1"/>
          <p:cNvPicPr>
            <a:picLocks noChangeAspect="1" noChangeArrowheads="1"/>
          </p:cNvPicPr>
          <p:nvPr/>
        </p:nvPicPr>
        <p:blipFill>
          <a:blip r:embed="rId2" cstate="print"/>
          <a:srcRect/>
          <a:stretch>
            <a:fillRect/>
          </a:stretch>
        </p:blipFill>
        <p:spPr bwMode="auto">
          <a:xfrm>
            <a:off x="1800225" y="42863"/>
            <a:ext cx="5543550" cy="6772275"/>
          </a:xfrm>
          <a:prstGeom prst="rect">
            <a:avLst/>
          </a:prstGeom>
          <a:noFill/>
          <a:ln w="9525">
            <a:noFill/>
            <a:miter lim="800000"/>
            <a:headEnd/>
            <a:tailEnd/>
          </a:ln>
        </p:spPr>
      </p:pic>
      <p:sp>
        <p:nvSpPr>
          <p:cNvPr id="7" name="TextBox 6"/>
          <p:cNvSpPr txBox="1"/>
          <p:nvPr/>
        </p:nvSpPr>
        <p:spPr>
          <a:xfrm>
            <a:off x="6934200" y="4800600"/>
            <a:ext cx="1981200" cy="646331"/>
          </a:xfrm>
          <a:prstGeom prst="rect">
            <a:avLst/>
          </a:prstGeom>
          <a:noFill/>
        </p:spPr>
        <p:txBody>
          <a:bodyPr wrap="square" rtlCol="0">
            <a:spAutoFit/>
          </a:bodyPr>
          <a:lstStyle/>
          <a:p>
            <a:pPr algn="ctr"/>
            <a:r>
              <a:rPr lang="en-US" altLang="zh-CN" dirty="0" smtClean="0"/>
              <a:t>P</a:t>
            </a:r>
            <a:r>
              <a:rPr lang="en-US" altLang="zh-CN" baseline="-25000" dirty="0" smtClean="0"/>
              <a:t>0  </a:t>
            </a:r>
            <a:r>
              <a:rPr lang="en-US" altLang="zh-CN" dirty="0" smtClean="0"/>
              <a:t>at  62.5m</a:t>
            </a:r>
          </a:p>
          <a:p>
            <a:pPr algn="ctr"/>
            <a:r>
              <a:rPr lang="en-US" altLang="zh-CN" dirty="0" smtClean="0"/>
              <a:t>(</a:t>
            </a:r>
            <a:r>
              <a:rPr lang="el-GR" altLang="zh-CN" dirty="0" smtClean="0"/>
              <a:t>Δ</a:t>
            </a:r>
            <a:r>
              <a:rPr lang="en-US" altLang="zh-CN" dirty="0" smtClean="0"/>
              <a:t>z =</a:t>
            </a:r>
            <a:r>
              <a:rPr lang="el-GR" altLang="zh-CN" dirty="0" smtClean="0"/>
              <a:t>Δ</a:t>
            </a:r>
            <a:r>
              <a:rPr lang="en-US" altLang="zh-CN" dirty="0" smtClean="0"/>
              <a:t>x)</a:t>
            </a:r>
            <a:r>
              <a:rPr lang="en-US" altLang="zh-CN" baseline="-25000" dirty="0" smtClean="0"/>
              <a:t> </a:t>
            </a:r>
            <a:endParaRPr lang="zh-CN" altLang="en-US" baseline="-25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1" algn="ctr" rtl="0">
              <a:spcBef>
                <a:spcPct val="0"/>
              </a:spcBef>
            </a:pPr>
            <a:r>
              <a:rPr lang="en-US" altLang="zh-CN" sz="3200" dirty="0" smtClean="0">
                <a:latin typeface="Constantia" pitchFamily="18" charset="0"/>
              </a:rPr>
              <a:t>Factor </a:t>
            </a:r>
            <a:r>
              <a:rPr lang="el-GR" altLang="zh-CN" sz="3200" dirty="0" smtClean="0">
                <a:latin typeface="Constantia" pitchFamily="18" charset="0"/>
              </a:rPr>
              <a:t>Δ</a:t>
            </a:r>
            <a:r>
              <a:rPr lang="en-US" altLang="zh-CN" sz="3200" dirty="0" smtClean="0">
                <a:latin typeface="Constantia" pitchFamily="18" charset="0"/>
              </a:rPr>
              <a:t>z</a:t>
            </a:r>
            <a:endParaRPr lang="zh-CN" altLang="en-US" sz="3200" dirty="0"/>
          </a:p>
        </p:txBody>
      </p:sp>
      <p:sp>
        <p:nvSpPr>
          <p:cNvPr id="3" name="内容占位符 2"/>
          <p:cNvSpPr>
            <a:spLocks noGrp="1"/>
          </p:cNvSpPr>
          <p:nvPr>
            <p:ph idx="1"/>
          </p:nvPr>
        </p:nvSpPr>
        <p:spPr>
          <a:xfrm>
            <a:off x="457200" y="1600200"/>
            <a:ext cx="8229600" cy="4953000"/>
          </a:xfrm>
        </p:spPr>
        <p:txBody>
          <a:bodyPr>
            <a:normAutofit/>
          </a:bodyPr>
          <a:lstStyle/>
          <a:p>
            <a:r>
              <a:rPr lang="en-US" altLang="zh-CN" sz="2400" dirty="0" smtClean="0">
                <a:latin typeface="Constantia" pitchFamily="18" charset="0"/>
              </a:rPr>
              <a:t>Only when the depth difference between the predicted cable and the actual cable </a:t>
            </a:r>
            <a:r>
              <a:rPr lang="el-GR" altLang="zh-CN" sz="2400" dirty="0" smtClean="0">
                <a:latin typeface="Constantia" pitchFamily="18" charset="0"/>
              </a:rPr>
              <a:t>Δ</a:t>
            </a:r>
            <a:r>
              <a:rPr lang="en-US" altLang="zh-CN" sz="2400" dirty="0" smtClean="0">
                <a:latin typeface="Constantia" pitchFamily="18" charset="0"/>
              </a:rPr>
              <a:t>z is larger </a:t>
            </a:r>
            <a:r>
              <a:rPr lang="en-US" altLang="zh-CN" sz="2400" dirty="0" smtClean="0">
                <a:latin typeface="Constantia" pitchFamily="18" charset="0"/>
              </a:rPr>
              <a:t>than </a:t>
            </a:r>
            <a:r>
              <a:rPr lang="en-US" altLang="zh-CN" sz="2400" dirty="0" smtClean="0">
                <a:latin typeface="Constantia" pitchFamily="18" charset="0"/>
              </a:rPr>
              <a:t>1/2 of the interval of receivers </a:t>
            </a:r>
            <a:r>
              <a:rPr lang="el-GR" altLang="zh-CN" sz="2400" dirty="0" smtClean="0">
                <a:latin typeface="Constantia" pitchFamily="18" charset="0"/>
              </a:rPr>
              <a:t>Δ</a:t>
            </a:r>
            <a:r>
              <a:rPr lang="en-US" altLang="zh-CN" sz="2400" dirty="0" smtClean="0">
                <a:latin typeface="Constantia" pitchFamily="18" charset="0"/>
              </a:rPr>
              <a:t>x, the predicted reference or scattered wave has less artifacts.</a:t>
            </a:r>
          </a:p>
          <a:p>
            <a:r>
              <a:rPr lang="en-US" altLang="zh-CN" sz="2400" dirty="0" smtClean="0">
                <a:latin typeface="Constantia" pitchFamily="18" charset="0"/>
              </a:rPr>
              <a:t>The condition is empirically observed, with numerical issues lies in the (r, ω) domain of the Green’s function and its normal derivatives.</a:t>
            </a: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42</a:t>
            </a:fld>
            <a:endParaRPr lang="zh-CN" altLang="en-US"/>
          </a:p>
        </p:txBody>
      </p:sp>
      <p:pic>
        <p:nvPicPr>
          <p:cNvPr id="35842" name="Picture 2"/>
          <p:cNvPicPr>
            <a:picLocks noChangeAspect="1" noChangeArrowheads="1"/>
          </p:cNvPicPr>
          <p:nvPr/>
        </p:nvPicPr>
        <p:blipFill>
          <a:blip r:embed="rId3" cstate="print"/>
          <a:srcRect/>
          <a:stretch>
            <a:fillRect/>
          </a:stretch>
        </p:blipFill>
        <p:spPr bwMode="auto">
          <a:xfrm>
            <a:off x="1676400" y="4419600"/>
            <a:ext cx="6390000" cy="1296374"/>
          </a:xfrm>
          <a:prstGeom prst="rect">
            <a:avLst/>
          </a:prstGeom>
          <a:noFill/>
          <a:ln w="9525">
            <a:noFill/>
            <a:miter lim="800000"/>
            <a:headEnd/>
            <a:tailEnd/>
          </a:ln>
        </p:spPr>
      </p:pic>
      <p:graphicFrame>
        <p:nvGraphicFramePr>
          <p:cNvPr id="7" name="对象 6"/>
          <p:cNvGraphicFramePr>
            <a:graphicFrameLocks noChangeAspect="1"/>
          </p:cNvGraphicFramePr>
          <p:nvPr/>
        </p:nvGraphicFramePr>
        <p:xfrm>
          <a:off x="2971800" y="5867400"/>
          <a:ext cx="2586182" cy="444500"/>
        </p:xfrm>
        <a:graphic>
          <a:graphicData uri="http://schemas.openxmlformats.org/presentationml/2006/ole">
            <p:oleObj spid="_x0000_s271361" name="Equation" r:id="rId4" imgW="1625400" imgH="279360" progId="Equation.DSMT4">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4ACB3E9-CEFA-47E8-AAE5-DDA37E8E960A}" type="slidenum">
              <a:rPr lang="zh-CN" altLang="en-US" smtClean="0"/>
              <a:pPr/>
              <a:t>43</a:t>
            </a:fld>
            <a:endParaRPr lang="zh-CN" altLang="en-US"/>
          </a:p>
        </p:txBody>
      </p:sp>
      <p:graphicFrame>
        <p:nvGraphicFramePr>
          <p:cNvPr id="10" name="对象 9"/>
          <p:cNvGraphicFramePr>
            <a:graphicFrameLocks noChangeAspect="1"/>
          </p:cNvGraphicFramePr>
          <p:nvPr/>
        </p:nvGraphicFramePr>
        <p:xfrm>
          <a:off x="609600" y="4305300"/>
          <a:ext cx="3344863" cy="495300"/>
        </p:xfrm>
        <a:graphic>
          <a:graphicData uri="http://schemas.openxmlformats.org/presentationml/2006/ole">
            <p:oleObj spid="_x0000_s245762" name="Equation" r:id="rId4" imgW="1854000" imgH="228600" progId="Equation.DSMT4">
              <p:embed/>
            </p:oleObj>
          </a:graphicData>
        </a:graphic>
      </p:graphicFrame>
      <p:graphicFrame>
        <p:nvGraphicFramePr>
          <p:cNvPr id="245763" name="Object 3"/>
          <p:cNvGraphicFramePr>
            <a:graphicFrameLocks noChangeAspect="1"/>
          </p:cNvGraphicFramePr>
          <p:nvPr/>
        </p:nvGraphicFramePr>
        <p:xfrm>
          <a:off x="5067300" y="4087813"/>
          <a:ext cx="3571875" cy="854075"/>
        </p:xfrm>
        <a:graphic>
          <a:graphicData uri="http://schemas.openxmlformats.org/presentationml/2006/ole">
            <p:oleObj spid="_x0000_s245763" name="Equation" r:id="rId5" imgW="1981080" imgH="393480" progId="Equation.DSMT4">
              <p:embed/>
            </p:oleObj>
          </a:graphicData>
        </a:graphic>
      </p:graphicFrame>
      <p:pic>
        <p:nvPicPr>
          <p:cNvPr id="14" name="图片 13" descr="g2dplot.png"/>
          <p:cNvPicPr>
            <a:picLocks noChangeAspect="1"/>
          </p:cNvPicPr>
          <p:nvPr/>
        </p:nvPicPr>
        <p:blipFill>
          <a:blip r:embed="rId6" cstate="print"/>
          <a:stretch>
            <a:fillRect/>
          </a:stretch>
        </p:blipFill>
        <p:spPr>
          <a:xfrm>
            <a:off x="228600" y="804672"/>
            <a:ext cx="4425697" cy="3319272"/>
          </a:xfrm>
          <a:prstGeom prst="rect">
            <a:avLst/>
          </a:prstGeom>
        </p:spPr>
      </p:pic>
      <p:pic>
        <p:nvPicPr>
          <p:cNvPr id="15" name="图片 14" descr="dg2dplot.png"/>
          <p:cNvPicPr>
            <a:picLocks noChangeAspect="1"/>
          </p:cNvPicPr>
          <p:nvPr/>
        </p:nvPicPr>
        <p:blipFill>
          <a:blip r:embed="rId7" cstate="print"/>
          <a:stretch>
            <a:fillRect/>
          </a:stretch>
        </p:blipFill>
        <p:spPr>
          <a:xfrm>
            <a:off x="4419600" y="800350"/>
            <a:ext cx="4419267" cy="3314450"/>
          </a:xfrm>
          <a:prstGeom prst="rect">
            <a:avLst/>
          </a:prstGeom>
        </p:spPr>
      </p:pic>
      <p:sp>
        <p:nvSpPr>
          <p:cNvPr id="8" name="TextBox 7"/>
          <p:cNvSpPr txBox="1"/>
          <p:nvPr/>
        </p:nvSpPr>
        <p:spPr>
          <a:xfrm>
            <a:off x="533400" y="5105400"/>
            <a:ext cx="8000999" cy="1569660"/>
          </a:xfrm>
          <a:prstGeom prst="rect">
            <a:avLst/>
          </a:prstGeom>
          <a:noFill/>
        </p:spPr>
        <p:txBody>
          <a:bodyPr wrap="square" rtlCol="0">
            <a:spAutoFit/>
          </a:bodyPr>
          <a:lstStyle/>
          <a:p>
            <a:pPr>
              <a:buFont typeface="Arial" pitchFamily="34" charset="0"/>
              <a:buChar char="•"/>
            </a:pPr>
            <a:r>
              <a:rPr lang="en-US" altLang="zh-CN" sz="2400" dirty="0" smtClean="0">
                <a:latin typeface="Constantia" pitchFamily="18" charset="0"/>
              </a:rPr>
              <a:t>  When the depth between the measurement surface and the cable gets closer</a:t>
            </a:r>
            <a:r>
              <a:rPr lang="en-US" altLang="zh-CN" sz="2400" dirty="0" smtClean="0">
                <a:latin typeface="Constantia" pitchFamily="18" charset="0"/>
              </a:rPr>
              <a:t>, </a:t>
            </a:r>
            <a:r>
              <a:rPr lang="en-US" altLang="zh-CN" sz="2400" dirty="0" smtClean="0">
                <a:latin typeface="Constantia" pitchFamily="18" charset="0"/>
              </a:rPr>
              <a:t>dG</a:t>
            </a:r>
            <a:r>
              <a:rPr lang="en-US" altLang="zh-CN" sz="2400" baseline="-25000" dirty="0" smtClean="0">
                <a:latin typeface="Constantia" pitchFamily="18" charset="0"/>
              </a:rPr>
              <a:t>0</a:t>
            </a:r>
            <a:r>
              <a:rPr lang="en-US" altLang="zh-CN" sz="2400" dirty="0" smtClean="0">
                <a:latin typeface="Constantia" pitchFamily="18" charset="0"/>
              </a:rPr>
              <a:t>/</a:t>
            </a:r>
            <a:r>
              <a:rPr lang="en-US" altLang="zh-CN" sz="2400" dirty="0" err="1" smtClean="0">
                <a:latin typeface="Constantia" pitchFamily="18" charset="0"/>
              </a:rPr>
              <a:t>dz</a:t>
            </a:r>
            <a:r>
              <a:rPr lang="en-US" altLang="zh-CN" sz="2400" dirty="0" smtClean="0">
                <a:latin typeface="Constantia" pitchFamily="18" charset="0"/>
              </a:rPr>
              <a:t> becomes more concentrated at a local point. </a:t>
            </a:r>
            <a:r>
              <a:rPr lang="en-US" altLang="zh-CN" sz="2400" dirty="0" smtClean="0">
                <a:latin typeface="Constantia" pitchFamily="18" charset="0"/>
              </a:rPr>
              <a:t> </a:t>
            </a:r>
            <a:r>
              <a:rPr lang="en-US" altLang="zh-CN" sz="2400" dirty="0" smtClean="0">
                <a:latin typeface="Constantia" pitchFamily="18" charset="0"/>
              </a:rPr>
              <a:t>Unless </a:t>
            </a:r>
            <a:r>
              <a:rPr lang="en-US" altLang="zh-CN" sz="2400" dirty="0" smtClean="0">
                <a:latin typeface="Constantia" pitchFamily="18" charset="0"/>
              </a:rPr>
              <a:t>having a </a:t>
            </a:r>
            <a:r>
              <a:rPr lang="en-US" altLang="zh-CN" sz="2400" dirty="0" smtClean="0">
                <a:latin typeface="Constantia" pitchFamily="18" charset="0"/>
              </a:rPr>
              <a:t>very small </a:t>
            </a:r>
            <a:r>
              <a:rPr lang="en-US" altLang="zh-CN" sz="2400" dirty="0" smtClean="0">
                <a:latin typeface="Constantia" pitchFamily="18" charset="0"/>
              </a:rPr>
              <a:t>sampling interval </a:t>
            </a:r>
            <a:r>
              <a:rPr lang="zh-CN" altLang="en-US" sz="1600" dirty="0" smtClean="0">
                <a:solidFill>
                  <a:prstClr val="black"/>
                </a:solidFill>
              </a:rPr>
              <a:t>△</a:t>
            </a:r>
            <a:r>
              <a:rPr lang="en-US" altLang="zh-CN" sz="2400" dirty="0" smtClean="0">
                <a:latin typeface="Constantia" pitchFamily="18" charset="0"/>
              </a:rPr>
              <a:t>x, the value of dG</a:t>
            </a:r>
            <a:r>
              <a:rPr lang="en-US" altLang="zh-CN" sz="2400" baseline="-25000" dirty="0" smtClean="0">
                <a:latin typeface="Constantia" pitchFamily="18" charset="0"/>
              </a:rPr>
              <a:t>0</a:t>
            </a:r>
            <a:r>
              <a:rPr lang="en-US" altLang="zh-CN" sz="2400" dirty="0" smtClean="0">
                <a:latin typeface="Constantia" pitchFamily="18" charset="0"/>
              </a:rPr>
              <a:t>/</a:t>
            </a:r>
            <a:r>
              <a:rPr lang="en-US" altLang="zh-CN" sz="2400" dirty="0" err="1" smtClean="0">
                <a:latin typeface="Constantia" pitchFamily="18" charset="0"/>
              </a:rPr>
              <a:t>dz</a:t>
            </a:r>
            <a:r>
              <a:rPr lang="en-US" altLang="zh-CN" sz="2400" dirty="0" smtClean="0">
                <a:latin typeface="Constantia" pitchFamily="18" charset="0"/>
              </a:rPr>
              <a:t> cannot be picked up.</a:t>
            </a:r>
            <a:endParaRPr lang="zh-CN" altLang="en-US" sz="2400" dirty="0">
              <a:latin typeface="Constantia"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latin typeface="Constantia" pitchFamily="18" charset="0"/>
              </a:rPr>
              <a:t>Outline</a:t>
            </a:r>
            <a:endParaRPr lang="zh-CN" altLang="en-US" dirty="0">
              <a:latin typeface="Constantia" pitchFamily="18" charset="0"/>
            </a:endParaRPr>
          </a:p>
        </p:txBody>
      </p:sp>
      <p:sp>
        <p:nvSpPr>
          <p:cNvPr id="6" name="内容占位符 5"/>
          <p:cNvSpPr>
            <a:spLocks noGrp="1"/>
          </p:cNvSpPr>
          <p:nvPr>
            <p:ph idx="1"/>
          </p:nvPr>
        </p:nvSpPr>
        <p:spPr>
          <a:xfrm>
            <a:off x="457200" y="1600200"/>
            <a:ext cx="8229600" cy="5029200"/>
          </a:xfrm>
        </p:spPr>
        <p:txBody>
          <a:bodyPr>
            <a:normAutofit/>
          </a:bodyPr>
          <a:lstStyle/>
          <a:p>
            <a:r>
              <a:rPr lang="en-US" altLang="zh-CN" sz="2400" dirty="0" smtClean="0">
                <a:solidFill>
                  <a:schemeClr val="bg2"/>
                </a:solidFill>
                <a:latin typeface="Constantia" pitchFamily="18" charset="0"/>
              </a:rPr>
              <a:t>Motivation</a:t>
            </a:r>
          </a:p>
          <a:p>
            <a:r>
              <a:rPr lang="en-US" altLang="zh-CN" sz="2400" dirty="0" smtClean="0">
                <a:solidFill>
                  <a:schemeClr val="bg2"/>
                </a:solidFill>
                <a:latin typeface="Constantia" pitchFamily="18" charset="0"/>
              </a:rPr>
              <a:t>Introduction of Green’s theorem in preprocessing  </a:t>
            </a:r>
          </a:p>
          <a:p>
            <a:r>
              <a:rPr lang="en-US" altLang="zh-CN" sz="2400" dirty="0" smtClean="0">
                <a:solidFill>
                  <a:schemeClr val="bg2"/>
                </a:solidFill>
                <a:latin typeface="Constantia" pitchFamily="18" charset="0"/>
              </a:rPr>
              <a:t>Factors </a:t>
            </a:r>
          </a:p>
          <a:p>
            <a:pPr lvl="1"/>
            <a:r>
              <a:rPr lang="en-US" altLang="zh-CN" sz="2400" dirty="0" smtClean="0">
                <a:solidFill>
                  <a:schemeClr val="bg2"/>
                </a:solidFill>
                <a:latin typeface="Constantia" pitchFamily="18" charset="0"/>
              </a:rPr>
              <a:t>The depth difference between the two cables</a:t>
            </a:r>
          </a:p>
          <a:p>
            <a:pPr lvl="1"/>
            <a:r>
              <a:rPr lang="en-US" altLang="zh-CN" sz="2400" dirty="0" smtClean="0">
                <a:solidFill>
                  <a:schemeClr val="bg2"/>
                </a:solidFill>
                <a:latin typeface="Constantia" pitchFamily="18" charset="0"/>
              </a:rPr>
              <a:t>The depth difference between the </a:t>
            </a:r>
            <a:r>
              <a:rPr lang="en-US" altLang="zh-CN" sz="2400" dirty="0" smtClean="0">
                <a:solidFill>
                  <a:schemeClr val="bg2"/>
                </a:solidFill>
                <a:latin typeface="Constantia" pitchFamily="18" charset="0"/>
              </a:rPr>
              <a:t>measurement surface and </a:t>
            </a:r>
            <a:r>
              <a:rPr lang="en-US" altLang="zh-CN" sz="2400" dirty="0" smtClean="0">
                <a:solidFill>
                  <a:schemeClr val="bg2"/>
                </a:solidFill>
                <a:latin typeface="Constantia" pitchFamily="18" charset="0"/>
              </a:rPr>
              <a:t>the predicted cable </a:t>
            </a:r>
            <a:r>
              <a:rPr lang="el-GR" altLang="zh-CN" sz="2400" dirty="0" smtClean="0">
                <a:solidFill>
                  <a:schemeClr val="bg2"/>
                </a:solidFill>
                <a:latin typeface="Constantia" pitchFamily="18" charset="0"/>
              </a:rPr>
              <a:t>Δ</a:t>
            </a:r>
            <a:r>
              <a:rPr lang="en-US" altLang="zh-CN" sz="2400" dirty="0" smtClean="0">
                <a:solidFill>
                  <a:schemeClr val="bg2"/>
                </a:solidFill>
                <a:latin typeface="Constantia" pitchFamily="18" charset="0"/>
              </a:rPr>
              <a:t>z</a:t>
            </a:r>
          </a:p>
          <a:p>
            <a:r>
              <a:rPr lang="en-US" altLang="zh-CN" sz="2400" dirty="0" smtClean="0">
                <a:latin typeface="Constantia" pitchFamily="18" charset="0"/>
              </a:rPr>
              <a:t>Reference velocity</a:t>
            </a:r>
          </a:p>
          <a:p>
            <a:pPr marL="514350" indent="-514350"/>
            <a:r>
              <a:rPr lang="en-US" altLang="zh-CN" sz="2400" dirty="0" smtClean="0">
                <a:solidFill>
                  <a:schemeClr val="bg2"/>
                </a:solidFill>
                <a:latin typeface="Constantia" pitchFamily="18" charset="0"/>
              </a:rPr>
              <a:t>Conclusions</a:t>
            </a:r>
            <a:endParaRPr lang="zh-CN" altLang="en-US" sz="2400" dirty="0" smtClean="0">
              <a:solidFill>
                <a:schemeClr val="bg2"/>
              </a:solidFill>
              <a:latin typeface="Constantia" pitchFamily="18" charset="0"/>
            </a:endParaRPr>
          </a:p>
          <a:p>
            <a:endParaRPr lang="zh-CN" altLang="en-US" sz="2400" dirty="0">
              <a:latin typeface="Constantia" pitchFamily="18" charset="0"/>
            </a:endParaRPr>
          </a:p>
        </p:txBody>
      </p:sp>
      <p:sp>
        <p:nvSpPr>
          <p:cNvPr id="5" name="灯片编号占位符 4"/>
          <p:cNvSpPr>
            <a:spLocks noGrp="1"/>
          </p:cNvSpPr>
          <p:nvPr>
            <p:ph type="sldNum" sz="quarter" idx="12"/>
          </p:nvPr>
        </p:nvSpPr>
        <p:spPr/>
        <p:txBody>
          <a:bodyPr/>
          <a:lstStyle/>
          <a:p>
            <a:fld id="{88761688-511E-4D70-8C4B-04B1BC8402B7}" type="slidenum">
              <a:rPr lang="zh-CN" altLang="en-US" smtClean="0"/>
              <a:pPr/>
              <a:t>44</a:t>
            </a:fld>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C4ACB3E9-CEFA-47E8-AAE5-DDA37E8E960A}" type="slidenum">
              <a:rPr lang="zh-CN" altLang="en-US" smtClean="0"/>
              <a:pPr/>
              <a:t>45</a:t>
            </a:fld>
            <a:endParaRPr lang="zh-CN" altLang="en-US"/>
          </a:p>
        </p:txBody>
      </p:sp>
      <p:graphicFrame>
        <p:nvGraphicFramePr>
          <p:cNvPr id="65538" name="Object 2"/>
          <p:cNvGraphicFramePr>
            <a:graphicFrameLocks noChangeAspect="1"/>
          </p:cNvGraphicFramePr>
          <p:nvPr/>
        </p:nvGraphicFramePr>
        <p:xfrm>
          <a:off x="1676400" y="3124200"/>
          <a:ext cx="6169025" cy="1065213"/>
        </p:xfrm>
        <a:graphic>
          <a:graphicData uri="http://schemas.openxmlformats.org/presentationml/2006/ole">
            <p:oleObj spid="_x0000_s65538" name="Equation" r:id="rId4" imgW="3695400" imgH="558720" progId="Equation.DSMT4">
              <p:embed/>
            </p:oleObj>
          </a:graphicData>
        </a:graphic>
      </p:graphicFrame>
      <p:graphicFrame>
        <p:nvGraphicFramePr>
          <p:cNvPr id="6" name="对象 5"/>
          <p:cNvGraphicFramePr>
            <a:graphicFrameLocks noChangeAspect="1"/>
          </p:cNvGraphicFramePr>
          <p:nvPr/>
        </p:nvGraphicFramePr>
        <p:xfrm>
          <a:off x="5715000" y="5791200"/>
          <a:ext cx="2209799" cy="437356"/>
        </p:xfrm>
        <a:graphic>
          <a:graphicData uri="http://schemas.openxmlformats.org/presentationml/2006/ole">
            <p:oleObj spid="_x0000_s65539" name="Equation" r:id="rId5" imgW="977760" imgH="241200" progId="Equation.DSMT4">
              <p:embed/>
            </p:oleObj>
          </a:graphicData>
        </a:graphic>
      </p:graphicFrame>
      <p:sp>
        <p:nvSpPr>
          <p:cNvPr id="8" name="标题 3"/>
          <p:cNvSpPr>
            <a:spLocks noGrp="1"/>
          </p:cNvSpPr>
          <p:nvPr>
            <p:ph type="title"/>
          </p:nvPr>
        </p:nvSpPr>
        <p:spPr/>
        <p:txBody>
          <a:bodyPr>
            <a:normAutofit/>
          </a:bodyPr>
          <a:lstStyle/>
          <a:p>
            <a:r>
              <a:rPr lang="en-US" altLang="zh-CN" dirty="0" smtClean="0">
                <a:latin typeface="Constantia" pitchFamily="18" charset="0"/>
              </a:rPr>
              <a:t>Wavelet estimation</a:t>
            </a:r>
            <a:endParaRPr lang="zh-CN" altLang="en-US" dirty="0">
              <a:latin typeface="Constantia" pitchFamily="18" charset="0"/>
            </a:endParaRPr>
          </a:p>
        </p:txBody>
      </p:sp>
      <p:grpSp>
        <p:nvGrpSpPr>
          <p:cNvPr id="29" name="组合 28"/>
          <p:cNvGrpSpPr/>
          <p:nvPr/>
        </p:nvGrpSpPr>
        <p:grpSpPr>
          <a:xfrm>
            <a:off x="2743200" y="4572000"/>
            <a:ext cx="3545111" cy="1165451"/>
            <a:chOff x="2743200" y="4572000"/>
            <a:chExt cx="3545111" cy="1165451"/>
          </a:xfrm>
        </p:grpSpPr>
        <p:grpSp>
          <p:nvGrpSpPr>
            <p:cNvPr id="9" name="组合 26"/>
            <p:cNvGrpSpPr/>
            <p:nvPr/>
          </p:nvGrpSpPr>
          <p:grpSpPr>
            <a:xfrm>
              <a:off x="3352800" y="4876799"/>
              <a:ext cx="2047164" cy="860652"/>
              <a:chOff x="3886200" y="3657600"/>
              <a:chExt cx="3810000" cy="1601769"/>
            </a:xfrm>
          </p:grpSpPr>
          <p:sp>
            <p:nvSpPr>
              <p:cNvPr id="10" name="爆炸形 1 9"/>
              <p:cNvSpPr/>
              <p:nvPr/>
            </p:nvSpPr>
            <p:spPr>
              <a:xfrm>
                <a:off x="3886200" y="4114800"/>
                <a:ext cx="381000" cy="381000"/>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400"/>
              </a:p>
            </p:txBody>
          </p:sp>
          <p:sp>
            <p:nvSpPr>
              <p:cNvPr id="11" name="流程图: 合并 10"/>
              <p:cNvSpPr/>
              <p:nvPr/>
            </p:nvSpPr>
            <p:spPr>
              <a:xfrm>
                <a:off x="59436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400"/>
              </a:p>
            </p:txBody>
          </p:sp>
          <p:sp>
            <p:nvSpPr>
              <p:cNvPr id="12" name="流程图: 合并 11"/>
              <p:cNvSpPr/>
              <p:nvPr/>
            </p:nvSpPr>
            <p:spPr>
              <a:xfrm>
                <a:off x="62484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400"/>
              </a:p>
            </p:txBody>
          </p:sp>
          <p:sp>
            <p:nvSpPr>
              <p:cNvPr id="13" name="流程图: 合并 12"/>
              <p:cNvSpPr/>
              <p:nvPr/>
            </p:nvSpPr>
            <p:spPr>
              <a:xfrm>
                <a:off x="56388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400"/>
              </a:p>
            </p:txBody>
          </p:sp>
          <p:sp>
            <p:nvSpPr>
              <p:cNvPr id="14" name="流程图: 合并 13"/>
              <p:cNvSpPr/>
              <p:nvPr/>
            </p:nvSpPr>
            <p:spPr>
              <a:xfrm>
                <a:off x="65532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400"/>
              </a:p>
            </p:txBody>
          </p:sp>
          <p:sp>
            <p:nvSpPr>
              <p:cNvPr id="15" name="流程图: 合并 14"/>
              <p:cNvSpPr/>
              <p:nvPr/>
            </p:nvSpPr>
            <p:spPr>
              <a:xfrm>
                <a:off x="68580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400"/>
              </a:p>
            </p:txBody>
          </p:sp>
          <p:sp>
            <p:nvSpPr>
              <p:cNvPr id="16" name="流程图: 合并 15"/>
              <p:cNvSpPr/>
              <p:nvPr/>
            </p:nvSpPr>
            <p:spPr>
              <a:xfrm>
                <a:off x="71628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400"/>
              </a:p>
            </p:txBody>
          </p:sp>
          <p:sp>
            <p:nvSpPr>
              <p:cNvPr id="17" name="流程图: 合并 16"/>
              <p:cNvSpPr/>
              <p:nvPr/>
            </p:nvSpPr>
            <p:spPr>
              <a:xfrm>
                <a:off x="7467600" y="4724400"/>
                <a:ext cx="228600" cy="228600"/>
              </a:xfrm>
              <a:prstGeom prst="flowChartMerg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zh-CN" altLang="en-US" sz="1400"/>
              </a:p>
            </p:txBody>
          </p:sp>
          <p:cxnSp>
            <p:nvCxnSpPr>
              <p:cNvPr id="18" name="直接箭头连接符 17"/>
              <p:cNvCxnSpPr>
                <a:stCxn id="10" idx="3"/>
                <a:endCxn id="13" idx="1"/>
              </p:cNvCxnSpPr>
              <p:nvPr/>
            </p:nvCxnSpPr>
            <p:spPr>
              <a:xfrm>
                <a:off x="4267200" y="4349221"/>
                <a:ext cx="1428750" cy="489479"/>
              </a:xfrm>
              <a:prstGeom prst="straightConnector1">
                <a:avLst/>
              </a:prstGeom>
              <a:ln>
                <a:tailEnd type="arrow"/>
              </a:ln>
            </p:spPr>
            <p:style>
              <a:lnRef idx="1">
                <a:schemeClr val="accent6"/>
              </a:lnRef>
              <a:fillRef idx="3">
                <a:schemeClr val="accent6"/>
              </a:fillRef>
              <a:effectRef idx="2">
                <a:schemeClr val="accent6"/>
              </a:effectRef>
              <a:fontRef idx="minor">
                <a:schemeClr val="lt1"/>
              </a:fontRef>
            </p:style>
          </p:cxnSp>
          <p:cxnSp>
            <p:nvCxnSpPr>
              <p:cNvPr id="19" name="直接箭头连接符 18"/>
              <p:cNvCxnSpPr>
                <a:stCxn id="10" idx="0"/>
              </p:cNvCxnSpPr>
              <p:nvPr/>
            </p:nvCxnSpPr>
            <p:spPr>
              <a:xfrm rot="5400000" flipH="1" flipV="1">
                <a:off x="4090476" y="3709476"/>
                <a:ext cx="457200" cy="353448"/>
              </a:xfrm>
              <a:prstGeom prst="straightConnector1">
                <a:avLst/>
              </a:prstGeom>
              <a:ln>
                <a:tailEnd type="arrow"/>
              </a:ln>
            </p:spPr>
            <p:style>
              <a:lnRef idx="1">
                <a:schemeClr val="accent6"/>
              </a:lnRef>
              <a:fillRef idx="3">
                <a:schemeClr val="accent6"/>
              </a:fillRef>
              <a:effectRef idx="2">
                <a:schemeClr val="accent6"/>
              </a:effectRef>
              <a:fontRef idx="minor">
                <a:schemeClr val="lt1"/>
              </a:fontRef>
            </p:style>
          </p:cxnSp>
          <p:cxnSp>
            <p:nvCxnSpPr>
              <p:cNvPr id="20" name="直接箭头连接符 19"/>
              <p:cNvCxnSpPr>
                <a:endCxn id="13" idx="0"/>
              </p:cNvCxnSpPr>
              <p:nvPr/>
            </p:nvCxnSpPr>
            <p:spPr>
              <a:xfrm>
                <a:off x="4495800" y="3657600"/>
                <a:ext cx="1257300" cy="1066800"/>
              </a:xfrm>
              <a:prstGeom prst="straightConnector1">
                <a:avLst/>
              </a:prstGeom>
              <a:ln>
                <a:tailEnd type="arrow"/>
              </a:ln>
            </p:spPr>
            <p:style>
              <a:lnRef idx="1">
                <a:schemeClr val="accent6"/>
              </a:lnRef>
              <a:fillRef idx="3">
                <a:schemeClr val="accent6"/>
              </a:fillRef>
              <a:effectRef idx="2">
                <a:schemeClr val="accent6"/>
              </a:effectRef>
              <a:fontRef idx="minor">
                <a:schemeClr val="lt1"/>
              </a:fontRef>
            </p:style>
          </p:cxnSp>
          <p:sp>
            <p:nvSpPr>
              <p:cNvPr id="21" name="TextBox 20"/>
              <p:cNvSpPr txBox="1"/>
              <p:nvPr/>
            </p:nvSpPr>
            <p:spPr>
              <a:xfrm>
                <a:off x="4495800" y="4572001"/>
                <a:ext cx="1659467" cy="687368"/>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zh-CN" dirty="0" smtClean="0">
                    <a:solidFill>
                      <a:schemeClr val="tx1"/>
                    </a:solidFill>
                  </a:rPr>
                  <a:t>G</a:t>
                </a:r>
                <a:r>
                  <a:rPr lang="en-US" altLang="zh-CN" baseline="-25000" dirty="0" smtClean="0">
                    <a:solidFill>
                      <a:schemeClr val="tx1"/>
                    </a:solidFill>
                  </a:rPr>
                  <a:t>0</a:t>
                </a:r>
                <a:r>
                  <a:rPr lang="en-US" altLang="zh-CN" baseline="30000" dirty="0" smtClean="0">
                    <a:solidFill>
                      <a:schemeClr val="tx1"/>
                    </a:solidFill>
                  </a:rPr>
                  <a:t>d</a:t>
                </a:r>
                <a:endParaRPr lang="zh-CN" altLang="en-US" baseline="30000" dirty="0">
                  <a:solidFill>
                    <a:schemeClr val="tx1"/>
                  </a:solidFill>
                </a:endParaRPr>
              </a:p>
            </p:txBody>
          </p:sp>
          <p:sp>
            <p:nvSpPr>
              <p:cNvPr id="22" name="TextBox 21"/>
              <p:cNvSpPr txBox="1"/>
              <p:nvPr/>
            </p:nvSpPr>
            <p:spPr>
              <a:xfrm>
                <a:off x="4876801" y="3809999"/>
                <a:ext cx="1420283" cy="63008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altLang="zh-CN" sz="1600" dirty="0" smtClean="0">
                    <a:solidFill>
                      <a:schemeClr val="tx1"/>
                    </a:solidFill>
                  </a:rPr>
                  <a:t>G</a:t>
                </a:r>
                <a:r>
                  <a:rPr lang="en-US" altLang="zh-CN" sz="1600" baseline="-25000" dirty="0" smtClean="0">
                    <a:solidFill>
                      <a:schemeClr val="tx1"/>
                    </a:solidFill>
                  </a:rPr>
                  <a:t>0</a:t>
                </a:r>
                <a:r>
                  <a:rPr lang="en-US" altLang="zh-CN" sz="1600" baseline="30000" dirty="0" smtClean="0">
                    <a:solidFill>
                      <a:schemeClr val="tx1"/>
                    </a:solidFill>
                  </a:rPr>
                  <a:t>FS</a:t>
                </a:r>
                <a:endParaRPr lang="zh-CN" altLang="en-US" sz="1600" baseline="30000" dirty="0">
                  <a:solidFill>
                    <a:schemeClr val="tx1"/>
                  </a:solidFill>
                </a:endParaRPr>
              </a:p>
            </p:txBody>
          </p:sp>
        </p:grpSp>
        <p:cxnSp>
          <p:nvCxnSpPr>
            <p:cNvPr id="24" name="直接连接符 23"/>
            <p:cNvCxnSpPr/>
            <p:nvPr/>
          </p:nvCxnSpPr>
          <p:spPr>
            <a:xfrm>
              <a:off x="2743200" y="4876800"/>
              <a:ext cx="3200400" cy="0"/>
            </a:xfrm>
            <a:prstGeom prst="line">
              <a:avLst/>
            </a:prstGeom>
          </p:spPr>
          <p:style>
            <a:lnRef idx="1">
              <a:schemeClr val="accent2"/>
            </a:lnRef>
            <a:fillRef idx="0">
              <a:schemeClr val="accent2"/>
            </a:fillRef>
            <a:effectRef idx="0">
              <a:schemeClr val="accent2"/>
            </a:effectRef>
            <a:fontRef idx="minor">
              <a:schemeClr val="tx1"/>
            </a:fontRef>
          </p:style>
        </p:cxnSp>
        <p:sp>
          <p:nvSpPr>
            <p:cNvPr id="25" name="TextBox 24"/>
            <p:cNvSpPr txBox="1"/>
            <p:nvPr/>
          </p:nvSpPr>
          <p:spPr>
            <a:xfrm>
              <a:off x="5638800" y="4572000"/>
              <a:ext cx="428322" cy="369332"/>
            </a:xfrm>
            <a:prstGeom prst="rect">
              <a:avLst/>
            </a:prstGeom>
            <a:noFill/>
          </p:spPr>
          <p:txBody>
            <a:bodyPr wrap="none" rtlCol="0">
              <a:spAutoFit/>
            </a:bodyPr>
            <a:lstStyle/>
            <a:p>
              <a:r>
                <a:rPr lang="en-US" altLang="zh-CN" dirty="0" smtClean="0"/>
                <a:t>air</a:t>
              </a:r>
              <a:endParaRPr lang="zh-CN" altLang="en-US" dirty="0"/>
            </a:p>
          </p:txBody>
        </p:sp>
        <p:sp>
          <p:nvSpPr>
            <p:cNvPr id="26" name="TextBox 25"/>
            <p:cNvSpPr txBox="1"/>
            <p:nvPr/>
          </p:nvSpPr>
          <p:spPr>
            <a:xfrm>
              <a:off x="5562600" y="4953000"/>
              <a:ext cx="725711" cy="369332"/>
            </a:xfrm>
            <a:prstGeom prst="rect">
              <a:avLst/>
            </a:prstGeom>
            <a:noFill/>
          </p:spPr>
          <p:txBody>
            <a:bodyPr wrap="none" rtlCol="0">
              <a:spAutoFit/>
            </a:bodyPr>
            <a:lstStyle/>
            <a:p>
              <a:r>
                <a:rPr lang="en-US" altLang="zh-CN" dirty="0" smtClean="0"/>
                <a:t>water</a:t>
              </a:r>
              <a:endParaRPr lang="zh-CN" altLang="en-US" dirty="0"/>
            </a:p>
          </p:txBody>
        </p:sp>
      </p:grpSp>
      <p:sp>
        <p:nvSpPr>
          <p:cNvPr id="27" name="TextBox 26"/>
          <p:cNvSpPr txBox="1"/>
          <p:nvPr/>
        </p:nvSpPr>
        <p:spPr>
          <a:xfrm>
            <a:off x="1219200" y="1447800"/>
            <a:ext cx="7467600" cy="5262979"/>
          </a:xfrm>
          <a:prstGeom prst="rect">
            <a:avLst/>
          </a:prstGeom>
          <a:noFill/>
        </p:spPr>
        <p:txBody>
          <a:bodyPr wrap="square" rtlCol="0">
            <a:spAutoFit/>
          </a:bodyPr>
          <a:lstStyle/>
          <a:p>
            <a:r>
              <a:rPr lang="en-US" altLang="zh-CN" sz="2800" dirty="0" smtClean="0"/>
              <a:t>                   </a:t>
            </a:r>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endParaRPr lang="en-US" altLang="zh-CN" sz="2800" dirty="0" smtClean="0"/>
          </a:p>
          <a:p>
            <a:r>
              <a:rPr lang="en-US" altLang="zh-CN" dirty="0" smtClean="0"/>
              <a:t>     (</a:t>
            </a:r>
            <a:r>
              <a:rPr lang="en-US" altLang="zh-CN" dirty="0" err="1" smtClean="0"/>
              <a:t>Weglein</a:t>
            </a:r>
            <a:r>
              <a:rPr lang="en-US" altLang="zh-CN" dirty="0" smtClean="0"/>
              <a:t> &amp; </a:t>
            </a:r>
            <a:r>
              <a:rPr lang="en-US" altLang="zh-CN" dirty="0" err="1" smtClean="0"/>
              <a:t>Secrest</a:t>
            </a:r>
            <a:r>
              <a:rPr lang="en-US" altLang="zh-CN" dirty="0" smtClean="0"/>
              <a:t> 1990)</a:t>
            </a:r>
            <a:endParaRPr lang="zh-CN" altLang="en-US" dirty="0"/>
          </a:p>
        </p:txBody>
      </p:sp>
      <p:sp>
        <p:nvSpPr>
          <p:cNvPr id="30" name="矩形 29"/>
          <p:cNvSpPr/>
          <p:nvPr/>
        </p:nvSpPr>
        <p:spPr>
          <a:xfrm>
            <a:off x="914400" y="1371600"/>
            <a:ext cx="8001000" cy="1200329"/>
          </a:xfrm>
          <a:prstGeom prst="rect">
            <a:avLst/>
          </a:prstGeom>
        </p:spPr>
        <p:txBody>
          <a:bodyPr wrap="square">
            <a:spAutoFit/>
          </a:bodyPr>
          <a:lstStyle/>
          <a:p>
            <a:pPr>
              <a:buFont typeface="Arial" pitchFamily="34" charset="0"/>
              <a:buChar char="•"/>
            </a:pPr>
            <a:r>
              <a:rPr lang="en-US" altLang="zh-CN" sz="2400" dirty="0" smtClean="0">
                <a:latin typeface="Constantia" pitchFamily="18" charset="0"/>
              </a:rPr>
              <a:t>  In marine exploration, for the purpose of source signature estimation, we choose the reference medium as a half-space of water plus a half space of air.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sz="2400" dirty="0" smtClean="0">
                <a:latin typeface="Constantia" pitchFamily="18" charset="0"/>
              </a:rPr>
              <a:t>However, on land acquisition, to determine the reference velocity is not as easy as in the marine case. </a:t>
            </a:r>
          </a:p>
          <a:p>
            <a:endParaRPr lang="en-US" altLang="zh-CN" sz="2400" dirty="0" smtClean="0">
              <a:latin typeface="Constantia" pitchFamily="18" charset="0"/>
            </a:endParaRPr>
          </a:p>
          <a:p>
            <a:r>
              <a:rPr lang="en-US" altLang="zh-CN" sz="2400" dirty="0" smtClean="0">
                <a:latin typeface="Constantia" pitchFamily="18" charset="0"/>
              </a:rPr>
              <a:t> Can we have a criteria of finding the correct reference velocity?</a:t>
            </a:r>
          </a:p>
          <a:p>
            <a:endParaRPr lang="en-US" altLang="zh-CN" sz="2400" dirty="0" smtClean="0">
              <a:latin typeface="Constantia" pitchFamily="18" charset="0"/>
            </a:endParaRPr>
          </a:p>
          <a:p>
            <a:r>
              <a:rPr lang="en-US" altLang="zh-CN" sz="2400" dirty="0" smtClean="0">
                <a:latin typeface="Constantia" pitchFamily="18" charset="0"/>
              </a:rPr>
              <a:t>For a point source, the source wavelet is invariant at different angles. </a:t>
            </a:r>
          </a:p>
          <a:p>
            <a:endParaRPr lang="zh-CN" altLang="en-US" sz="2400" dirty="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46</a:t>
            </a:fld>
            <a:endParaRPr lang="zh-CN" altLang="en-US"/>
          </a:p>
        </p:txBody>
      </p:sp>
      <p:sp>
        <p:nvSpPr>
          <p:cNvPr id="5" name="标题 3"/>
          <p:cNvSpPr>
            <a:spLocks noGrp="1"/>
          </p:cNvSpPr>
          <p:nvPr>
            <p:ph type="title"/>
          </p:nvPr>
        </p:nvSpPr>
        <p:spPr>
          <a:xfrm>
            <a:off x="457200" y="274638"/>
            <a:ext cx="8229600" cy="1143000"/>
          </a:xfrm>
        </p:spPr>
        <p:txBody>
          <a:bodyPr>
            <a:normAutofit/>
          </a:bodyPr>
          <a:lstStyle/>
          <a:p>
            <a:r>
              <a:rPr lang="en-US" altLang="zh-CN" dirty="0" smtClean="0">
                <a:latin typeface="Constantia" pitchFamily="18" charset="0"/>
              </a:rPr>
              <a:t>Wavelet estimation</a:t>
            </a:r>
            <a:endParaRPr lang="zh-CN" altLang="en-US" dirty="0">
              <a:latin typeface="Constantia" pitchFamily="18" charset="0"/>
            </a:endParaRPr>
          </a:p>
        </p:txBody>
      </p:sp>
      <p:sp>
        <p:nvSpPr>
          <p:cNvPr id="6" name="七角星 5"/>
          <p:cNvSpPr/>
          <p:nvPr/>
        </p:nvSpPr>
        <p:spPr>
          <a:xfrm>
            <a:off x="1143000" y="5486400"/>
            <a:ext cx="304800" cy="3048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a:off x="1447800" y="5867400"/>
            <a:ext cx="304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1600200" y="5715000"/>
            <a:ext cx="609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H="1">
            <a:off x="914400" y="5867400"/>
            <a:ext cx="304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5954" name="Object 2"/>
          <p:cNvGraphicFramePr>
            <a:graphicFrameLocks noChangeAspect="1"/>
          </p:cNvGraphicFramePr>
          <p:nvPr/>
        </p:nvGraphicFramePr>
        <p:xfrm>
          <a:off x="2667000" y="5105400"/>
          <a:ext cx="5694362" cy="1311437"/>
        </p:xfrm>
        <a:graphic>
          <a:graphicData uri="http://schemas.openxmlformats.org/presentationml/2006/ole">
            <p:oleObj spid="_x0000_s125954" name="Equation" r:id="rId3" imgW="4406760" imgH="888840" progId="Equation.DSMT4">
              <p:embed/>
            </p:oleObj>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p:txBody>
          <a:bodyPr>
            <a:normAutofit/>
          </a:bodyPr>
          <a:lstStyle/>
          <a:p>
            <a:r>
              <a:rPr lang="en-US" altLang="zh-CN" sz="2400" dirty="0" smtClean="0">
                <a:latin typeface="Constantia" pitchFamily="18" charset="0"/>
              </a:rPr>
              <a:t>Modeled using 2D the </a:t>
            </a:r>
            <a:r>
              <a:rPr lang="en-US" altLang="zh-CN" sz="2400" dirty="0" err="1" smtClean="0">
                <a:latin typeface="Constantia" pitchFamily="18" charset="0"/>
              </a:rPr>
              <a:t>Cagniard</a:t>
            </a:r>
            <a:r>
              <a:rPr lang="en-US" altLang="zh-CN" sz="2400" dirty="0" smtClean="0">
                <a:latin typeface="Constantia" pitchFamily="18" charset="0"/>
              </a:rPr>
              <a:t>-de Hoop method</a:t>
            </a:r>
          </a:p>
          <a:p>
            <a:pPr>
              <a:buNone/>
            </a:pPr>
            <a:r>
              <a:rPr lang="en-US" altLang="zh-CN" sz="2400" dirty="0" smtClean="0">
                <a:latin typeface="Constantia" pitchFamily="18" charset="0"/>
              </a:rPr>
              <a:t>     Two </a:t>
            </a:r>
            <a:r>
              <a:rPr lang="en-US" altLang="zh-CN" sz="2400" dirty="0" smtClean="0">
                <a:latin typeface="Constantia" pitchFamily="18" charset="0"/>
              </a:rPr>
              <a:t>cables located at 149m and 150m, source at 30m</a:t>
            </a:r>
          </a:p>
          <a:p>
            <a:pPr>
              <a:buNone/>
            </a:pPr>
            <a:r>
              <a:rPr lang="en-US" altLang="zh-CN" sz="2400" dirty="0" smtClean="0">
                <a:latin typeface="Constantia" pitchFamily="18" charset="0"/>
              </a:rPr>
              <a:t>     Reflector </a:t>
            </a:r>
            <a:r>
              <a:rPr lang="en-US" altLang="zh-CN" sz="2400" dirty="0" smtClean="0">
                <a:latin typeface="Constantia" pitchFamily="18" charset="0"/>
              </a:rPr>
              <a:t>at 300m, with c</a:t>
            </a:r>
            <a:r>
              <a:rPr lang="en-US" altLang="zh-CN" sz="2400" baseline="-25000" dirty="0" smtClean="0">
                <a:latin typeface="Constantia" pitchFamily="18" charset="0"/>
              </a:rPr>
              <a:t>0</a:t>
            </a:r>
            <a:r>
              <a:rPr lang="en-US" altLang="zh-CN" sz="2400" dirty="0" smtClean="0">
                <a:latin typeface="Constantia" pitchFamily="18" charset="0"/>
              </a:rPr>
              <a:t>=1500, c</a:t>
            </a:r>
            <a:r>
              <a:rPr lang="en-US" altLang="zh-CN" sz="2400" baseline="-25000" dirty="0" smtClean="0">
                <a:latin typeface="Constantia" pitchFamily="18" charset="0"/>
              </a:rPr>
              <a:t>1</a:t>
            </a:r>
            <a:r>
              <a:rPr lang="en-US" altLang="zh-CN" sz="2400" dirty="0" smtClean="0">
                <a:latin typeface="Constantia" pitchFamily="18" charset="0"/>
              </a:rPr>
              <a:t>=2500.</a:t>
            </a:r>
          </a:p>
          <a:p>
            <a:r>
              <a:rPr lang="en-US" altLang="zh-CN" sz="2400" dirty="0" smtClean="0">
                <a:latin typeface="Constantia" pitchFamily="18" charset="0"/>
              </a:rPr>
              <a:t>Wavelet estimation using Green’s theorem with </a:t>
            </a:r>
            <a:r>
              <a:rPr lang="en-US" altLang="zh-CN" sz="2400" b="1" dirty="0" smtClean="0">
                <a:latin typeface="Constantia" pitchFamily="18" charset="0"/>
              </a:rPr>
              <a:t>different reference velocity</a:t>
            </a:r>
            <a:r>
              <a:rPr lang="en-US" altLang="zh-CN" sz="2400" dirty="0" smtClean="0">
                <a:latin typeface="Constantia" pitchFamily="18" charset="0"/>
              </a:rPr>
              <a:t> in G</a:t>
            </a:r>
            <a:r>
              <a:rPr lang="en-US" altLang="zh-CN" sz="2400" baseline="-25000" dirty="0" smtClean="0">
                <a:latin typeface="Constantia" pitchFamily="18" charset="0"/>
              </a:rPr>
              <a:t>0</a:t>
            </a:r>
            <a:endParaRPr lang="en-US" altLang="zh-CN" sz="2400" dirty="0">
              <a:latin typeface="Constantia" pitchFamily="18" charset="0"/>
            </a:endParaRPr>
          </a:p>
          <a:p>
            <a:pPr lvl="1"/>
            <a:r>
              <a:rPr lang="en-US" altLang="zh-CN" sz="2400" dirty="0" smtClean="0">
                <a:latin typeface="Constantia" pitchFamily="18" charset="0"/>
              </a:rPr>
              <a:t>c</a:t>
            </a:r>
            <a:r>
              <a:rPr lang="en-US" altLang="zh-CN" sz="2400" baseline="-25000" dirty="0" smtClean="0">
                <a:latin typeface="Constantia" pitchFamily="18" charset="0"/>
              </a:rPr>
              <a:t>0</a:t>
            </a:r>
            <a:r>
              <a:rPr lang="en-US" altLang="zh-CN" sz="2400" dirty="0" smtClean="0">
                <a:latin typeface="Constantia" pitchFamily="18" charset="0"/>
              </a:rPr>
              <a:t>=1500</a:t>
            </a:r>
          </a:p>
          <a:p>
            <a:pPr lvl="1"/>
            <a:r>
              <a:rPr lang="en-US" altLang="zh-CN" sz="2400" dirty="0" smtClean="0">
                <a:latin typeface="Constantia" pitchFamily="18" charset="0"/>
              </a:rPr>
              <a:t>c</a:t>
            </a:r>
            <a:r>
              <a:rPr lang="en-US" altLang="zh-CN" sz="2400" baseline="-25000" dirty="0" smtClean="0">
                <a:latin typeface="Constantia" pitchFamily="18" charset="0"/>
              </a:rPr>
              <a:t>0</a:t>
            </a:r>
            <a:r>
              <a:rPr lang="en-US" altLang="zh-CN" sz="2400" dirty="0" smtClean="0">
                <a:latin typeface="Constantia" pitchFamily="18" charset="0"/>
              </a:rPr>
              <a:t>=1490</a:t>
            </a:r>
          </a:p>
          <a:p>
            <a:pPr lvl="1"/>
            <a:r>
              <a:rPr lang="en-US" altLang="zh-CN" sz="2400" dirty="0" smtClean="0">
                <a:latin typeface="Constantia" pitchFamily="18" charset="0"/>
              </a:rPr>
              <a:t>c</a:t>
            </a:r>
            <a:r>
              <a:rPr lang="en-US" altLang="zh-CN" sz="2400" baseline="-25000" dirty="0" smtClean="0">
                <a:latin typeface="Constantia" pitchFamily="18" charset="0"/>
              </a:rPr>
              <a:t>0</a:t>
            </a:r>
            <a:r>
              <a:rPr lang="en-US" altLang="zh-CN" sz="2400" dirty="0" smtClean="0">
                <a:latin typeface="Constantia" pitchFamily="18" charset="0"/>
              </a:rPr>
              <a:t>=1450</a:t>
            </a:r>
            <a:endParaRPr lang="zh-CN" altLang="en-US" sz="2400" dirty="0">
              <a:latin typeface="Constantia" pitchFamily="18" charset="0"/>
            </a:endParaRPr>
          </a:p>
        </p:txBody>
      </p:sp>
      <p:sp>
        <p:nvSpPr>
          <p:cNvPr id="3" name="标题 3"/>
          <p:cNvSpPr>
            <a:spLocks noGrp="1"/>
          </p:cNvSpPr>
          <p:nvPr>
            <p:ph type="title"/>
          </p:nvPr>
        </p:nvSpPr>
        <p:spPr>
          <a:xfrm>
            <a:off x="457200" y="274638"/>
            <a:ext cx="8229600" cy="1143000"/>
          </a:xfrm>
        </p:spPr>
        <p:txBody>
          <a:bodyPr>
            <a:normAutofit/>
          </a:bodyPr>
          <a:lstStyle/>
          <a:p>
            <a:r>
              <a:rPr lang="en-US" altLang="zh-CN" dirty="0" smtClean="0">
                <a:latin typeface="Constantia" pitchFamily="18" charset="0"/>
              </a:rPr>
              <a:t>Wavelet estimation                   </a:t>
            </a:r>
            <a:endParaRPr lang="zh-CN" altLang="en-US" dirty="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47</a:t>
            </a:fld>
            <a:endParaRPr lang="zh-CN"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内容占位符 4"/>
          <p:cNvSpPr txBox="1">
            <a:spLocks/>
          </p:cNvSpPr>
          <p:nvPr/>
        </p:nvSpPr>
        <p:spPr>
          <a:xfrm>
            <a:off x="457200" y="1600200"/>
            <a:ext cx="8229600" cy="4525963"/>
          </a:xfrm>
          <a:prstGeom prst="rect">
            <a:avLst/>
          </a:prstGeom>
        </p:spPr>
        <p:txBody>
          <a:bodyPr/>
          <a:lstStyle/>
          <a:p>
            <a:pPr marL="342900" lvl="0" indent="-342900">
              <a:spcBef>
                <a:spcPct val="20000"/>
              </a:spcBef>
              <a:buFont typeface="Arial" pitchFamily="34" charset="0"/>
              <a:buChar char="•"/>
            </a:pPr>
            <a:r>
              <a:rPr kumimoji="0" lang="en-US" altLang="zh-CN" sz="3200" b="0" i="0" u="none" strike="noStrike" kern="1200" cap="none" spc="0" normalizeH="0" baseline="0" noProof="0" dirty="0" smtClean="0">
                <a:ln>
                  <a:noFill/>
                </a:ln>
                <a:solidFill>
                  <a:schemeClr val="tx1"/>
                </a:solidFill>
                <a:effectLst/>
                <a:uLnTx/>
                <a:uFillTx/>
                <a:latin typeface="Constantia" pitchFamily="18" charset="0"/>
              </a:rPr>
              <a:t>c</a:t>
            </a:r>
            <a:r>
              <a:rPr lang="en-US" altLang="zh-CN" sz="3200" baseline="-25000" dirty="0" smtClean="0">
                <a:latin typeface="Constantia" pitchFamily="18" charset="0"/>
              </a:rPr>
              <a:t>0</a:t>
            </a:r>
            <a:r>
              <a:rPr kumimoji="0" lang="en-US" altLang="zh-CN" sz="3200" b="0" i="0" u="none" strike="noStrike" kern="1200" cap="none" spc="0" normalizeH="0" baseline="0" noProof="0" dirty="0" smtClean="0">
                <a:ln>
                  <a:noFill/>
                </a:ln>
                <a:solidFill>
                  <a:schemeClr val="tx1"/>
                </a:solidFill>
                <a:effectLst/>
                <a:uLnTx/>
                <a:uFillTx/>
                <a:latin typeface="Constantia" pitchFamily="18" charset="0"/>
              </a:rPr>
              <a:t>=1500 (correct)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3200" dirty="0" smtClean="0">
                <a:latin typeface="Constantia" pitchFamily="18" charset="0"/>
              </a:rPr>
              <a:t>P</a:t>
            </a:r>
            <a:r>
              <a:rPr lang="en-US" altLang="zh-CN" sz="3200" baseline="-25000" dirty="0" smtClean="0">
                <a:latin typeface="Constantia" pitchFamily="18" charset="0"/>
              </a:rPr>
              <a:t>0 </a:t>
            </a:r>
            <a:endParaRPr lang="en-US" altLang="zh-CN" sz="3200" dirty="0" smtClean="0">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25000" noProof="0" dirty="0" smtClean="0">
              <a:ln>
                <a:noFill/>
              </a:ln>
              <a:solidFill>
                <a:schemeClr val="tx1"/>
              </a:solidFill>
              <a:effectLst/>
              <a:uLnTx/>
              <a:uFillTx/>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CN" sz="3200" baseline="-25000" dirty="0" smtClean="0">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25000" noProof="0" dirty="0" smtClean="0">
              <a:ln>
                <a:noFill/>
              </a:ln>
              <a:solidFill>
                <a:schemeClr val="tx1"/>
              </a:solidFill>
              <a:effectLst/>
              <a:uLnTx/>
              <a:uFillTx/>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CN" sz="3200" baseline="-25000" dirty="0" smtClean="0">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25000" noProof="0" dirty="0" smtClean="0">
              <a:ln>
                <a:noFill/>
              </a:ln>
              <a:solidFill>
                <a:schemeClr val="tx1"/>
              </a:solidFill>
              <a:effectLst/>
              <a:uLnTx/>
              <a:uFillTx/>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altLang="zh-CN" sz="3200" baseline="-25000" dirty="0" smtClean="0">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CN" sz="3200" b="0" i="0" u="none" strike="noStrike" kern="1200" cap="none" spc="0" normalizeH="0" baseline="-25000" noProof="0" dirty="0" smtClean="0">
              <a:ln>
                <a:noFill/>
              </a:ln>
              <a:solidFill>
                <a:schemeClr val="tx1"/>
              </a:solidFill>
              <a:effectLst/>
              <a:uLnTx/>
              <a:uFillTx/>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altLang="zh-CN" sz="3200" dirty="0" smtClean="0">
                <a:latin typeface="Constantia" pitchFamily="18" charset="0"/>
              </a:rPr>
              <a:t>A(t)</a:t>
            </a:r>
            <a:endParaRPr kumimoji="0" lang="zh-CN" altLang="en-US" sz="3200" b="0" i="0" u="none" strike="noStrike" kern="1200" cap="none" spc="0" normalizeH="0" noProof="0" dirty="0" smtClean="0">
              <a:ln>
                <a:noFill/>
              </a:ln>
              <a:solidFill>
                <a:schemeClr val="tx1"/>
              </a:solidFill>
              <a:effectLst/>
              <a:uLnTx/>
              <a:uFillTx/>
              <a:latin typeface="Constantia" pitchFamily="18" charset="0"/>
            </a:endParaRPr>
          </a:p>
        </p:txBody>
      </p:sp>
      <p:pic>
        <p:nvPicPr>
          <p:cNvPr id="66562" name="Picture 2"/>
          <p:cNvPicPr>
            <a:picLocks noChangeAspect="1" noChangeArrowheads="1"/>
          </p:cNvPicPr>
          <p:nvPr/>
        </p:nvPicPr>
        <p:blipFill>
          <a:blip r:embed="rId4" cstate="print"/>
          <a:srcRect/>
          <a:stretch>
            <a:fillRect/>
          </a:stretch>
        </p:blipFill>
        <p:spPr bwMode="auto">
          <a:xfrm>
            <a:off x="3886200" y="0"/>
            <a:ext cx="4075253" cy="4953000"/>
          </a:xfrm>
          <a:prstGeom prst="rect">
            <a:avLst/>
          </a:prstGeom>
          <a:noFill/>
          <a:ln w="9525">
            <a:noFill/>
            <a:miter lim="800000"/>
            <a:headEnd/>
            <a:tailEnd/>
          </a:ln>
        </p:spPr>
      </p:pic>
      <p:sp>
        <p:nvSpPr>
          <p:cNvPr id="6" name="标题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dirty="0">
              <a:ln>
                <a:noFill/>
              </a:ln>
              <a:solidFill>
                <a:schemeClr val="tx1"/>
              </a:solidFill>
              <a:effectLst/>
              <a:uLnTx/>
              <a:uFillTx/>
              <a:latin typeface="Constantia" pitchFamily="18" charset="0"/>
              <a:ea typeface="+mj-ea"/>
              <a:cs typeface="+mj-cs"/>
            </a:endParaRPr>
          </a:p>
        </p:txBody>
      </p:sp>
      <p:grpSp>
        <p:nvGrpSpPr>
          <p:cNvPr id="7" name="组合 6"/>
          <p:cNvGrpSpPr/>
          <p:nvPr/>
        </p:nvGrpSpPr>
        <p:grpSpPr>
          <a:xfrm>
            <a:off x="3962400" y="4495800"/>
            <a:ext cx="3962400" cy="2209800"/>
            <a:chOff x="1447800" y="0"/>
            <a:chExt cx="5029200" cy="2286000"/>
          </a:xfrm>
        </p:grpSpPr>
        <p:pic>
          <p:nvPicPr>
            <p:cNvPr id="8" name="Picture 2"/>
            <p:cNvPicPr>
              <a:picLocks noChangeAspect="1" noChangeArrowheads="1"/>
            </p:cNvPicPr>
            <p:nvPr/>
          </p:nvPicPr>
          <p:blipFill>
            <a:blip r:embed="rId5" cstate="print"/>
            <a:srcRect r="1493" b="95088"/>
            <a:stretch>
              <a:fillRect/>
            </a:stretch>
          </p:blipFill>
          <p:spPr bwMode="auto">
            <a:xfrm>
              <a:off x="1447800" y="0"/>
              <a:ext cx="5029200" cy="304800"/>
            </a:xfrm>
            <a:prstGeom prst="rect">
              <a:avLst/>
            </a:prstGeom>
            <a:noFill/>
            <a:ln w="9525">
              <a:noFill/>
              <a:miter lim="800000"/>
              <a:headEnd/>
              <a:tailEnd/>
            </a:ln>
          </p:spPr>
        </p:pic>
        <p:pic>
          <p:nvPicPr>
            <p:cNvPr id="9" name="Picture 6"/>
            <p:cNvPicPr>
              <a:picLocks noChangeAspect="1" noChangeArrowheads="1"/>
            </p:cNvPicPr>
            <p:nvPr/>
          </p:nvPicPr>
          <p:blipFill>
            <a:blip r:embed="rId6" cstate="print"/>
            <a:srcRect l="4545" t="15504" r="3030" b="6977"/>
            <a:stretch>
              <a:fillRect/>
            </a:stretch>
          </p:blipFill>
          <p:spPr bwMode="auto">
            <a:xfrm>
              <a:off x="1676400" y="381000"/>
              <a:ext cx="4648200" cy="1905000"/>
            </a:xfrm>
            <a:prstGeom prst="rect">
              <a:avLst/>
            </a:prstGeom>
            <a:noFill/>
            <a:ln w="9525">
              <a:noFill/>
              <a:miter lim="800000"/>
              <a:headEnd/>
              <a:tailEnd/>
            </a:ln>
          </p:spPr>
        </p:pic>
      </p:grpSp>
      <p:graphicFrame>
        <p:nvGraphicFramePr>
          <p:cNvPr id="122884" name="Object 4"/>
          <p:cNvGraphicFramePr>
            <a:graphicFrameLocks noChangeAspect="1"/>
          </p:cNvGraphicFramePr>
          <p:nvPr/>
        </p:nvGraphicFramePr>
        <p:xfrm>
          <a:off x="533400" y="4343400"/>
          <a:ext cx="3200400" cy="403225"/>
        </p:xfrm>
        <a:graphic>
          <a:graphicData uri="http://schemas.openxmlformats.org/presentationml/2006/ole">
            <p:oleObj spid="_x0000_s122884" name="Equation" r:id="rId7" imgW="1815840" imgH="228600" progId="Equation.DSMT4">
              <p:embed/>
            </p:oleObj>
          </a:graphicData>
        </a:graphic>
      </p:graphicFrame>
      <p:sp>
        <p:nvSpPr>
          <p:cNvPr id="11" name="灯片编号占位符 10"/>
          <p:cNvSpPr>
            <a:spLocks noGrp="1"/>
          </p:cNvSpPr>
          <p:nvPr>
            <p:ph type="sldNum" sz="quarter" idx="12"/>
          </p:nvPr>
        </p:nvSpPr>
        <p:spPr/>
        <p:txBody>
          <a:bodyPr/>
          <a:lstStyle/>
          <a:p>
            <a:fld id="{C4ACB3E9-CEFA-47E8-AAE5-DDA37E8E960A}" type="slidenum">
              <a:rPr lang="zh-CN" altLang="en-US" smtClean="0"/>
              <a:pPr/>
              <a:t>48</a:t>
            </a:fld>
            <a:endParaRPr lang="zh-CN"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内容占位符 4"/>
          <p:cNvSpPr txBox="1">
            <a:spLocks/>
          </p:cNvSpPr>
          <p:nvPr/>
        </p:nvSpPr>
        <p:spPr>
          <a:xfrm>
            <a:off x="457200" y="1600200"/>
            <a:ext cx="8229600" cy="4525963"/>
          </a:xfrm>
          <a:prstGeom prst="rect">
            <a:avLst/>
          </a:prstGeom>
        </p:spPr>
        <p:txBody>
          <a:bodyPr/>
          <a:lstStyle/>
          <a:p>
            <a:pPr marL="342900" lvl="0" indent="-342900">
              <a:spcBef>
                <a:spcPct val="20000"/>
              </a:spcBef>
              <a:buFont typeface="Arial" pitchFamily="34" charset="0"/>
              <a:buChar char="•"/>
            </a:pPr>
            <a:r>
              <a:rPr kumimoji="0" lang="en-US" altLang="zh-CN" sz="3200" b="0" i="0" u="none" strike="noStrike" kern="1200" cap="none" spc="0" normalizeH="0" baseline="0" noProof="0" dirty="0" smtClean="0">
                <a:ln>
                  <a:noFill/>
                </a:ln>
                <a:solidFill>
                  <a:schemeClr val="tx1"/>
                </a:solidFill>
                <a:effectLst/>
                <a:uLnTx/>
                <a:uFillTx/>
                <a:latin typeface="Constantia" pitchFamily="18" charset="0"/>
              </a:rPr>
              <a:t>c</a:t>
            </a:r>
            <a:r>
              <a:rPr lang="en-US" altLang="zh-CN" sz="3200" baseline="-25000" dirty="0" smtClean="0">
                <a:latin typeface="Constantia" pitchFamily="18" charset="0"/>
              </a:rPr>
              <a:t>0</a:t>
            </a:r>
            <a:r>
              <a:rPr lang="en-US" altLang="zh-CN" sz="3200" dirty="0" smtClean="0">
                <a:latin typeface="Constantia" pitchFamily="18" charset="0"/>
              </a:rPr>
              <a:t>=1490 (wrong)</a:t>
            </a:r>
            <a:endParaRPr kumimoji="0" lang="en-US" altLang="zh-CN" sz="3200" b="0" i="0" u="none" strike="noStrike" kern="1200" cap="none" spc="0" normalizeH="0" baseline="0" noProof="0" dirty="0" smtClean="0">
              <a:ln>
                <a:noFill/>
              </a:ln>
              <a:solidFill>
                <a:schemeClr val="tx1"/>
              </a:solidFill>
              <a:effectLst/>
              <a:uLnTx/>
              <a:uFillTx/>
              <a:latin typeface="Constantia" pitchFamily="18" charset="0"/>
            </a:endParaRPr>
          </a:p>
          <a:p>
            <a:pPr marL="342900" lvl="0" indent="-342900">
              <a:spcBef>
                <a:spcPct val="20000"/>
              </a:spcBef>
              <a:buFont typeface="Arial" pitchFamily="34" charset="0"/>
              <a:buChar char="•"/>
              <a:defRPr/>
            </a:pPr>
            <a:r>
              <a:rPr lang="en-US" altLang="zh-CN" sz="3200" dirty="0" smtClean="0">
                <a:latin typeface="Constantia" pitchFamily="18" charset="0"/>
              </a:rPr>
              <a:t>P</a:t>
            </a:r>
            <a:r>
              <a:rPr lang="en-US" altLang="zh-CN" sz="3200" baseline="-25000" dirty="0" smtClean="0">
                <a:latin typeface="Constantia" pitchFamily="18" charset="0"/>
              </a:rPr>
              <a:t>0</a:t>
            </a: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r>
              <a:rPr lang="en-US" altLang="zh-CN" sz="3200" dirty="0" smtClean="0">
                <a:latin typeface="Constantia" pitchFamily="18" charset="0"/>
              </a:rPr>
              <a:t>A(t)</a:t>
            </a:r>
            <a:endParaRPr lang="zh-CN" altLang="en-US" sz="3200" dirty="0" smtClean="0">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25000" noProof="0" dirty="0" smtClean="0">
              <a:ln>
                <a:noFill/>
              </a:ln>
              <a:solidFill>
                <a:schemeClr val="tx1"/>
              </a:solidFill>
              <a:effectLst/>
              <a:uLnTx/>
              <a:uFillTx/>
              <a:latin typeface="Constantia" pitchFamily="18" charset="0"/>
            </a:endParaRPr>
          </a:p>
        </p:txBody>
      </p:sp>
      <p:pic>
        <p:nvPicPr>
          <p:cNvPr id="68610" name="Picture 2"/>
          <p:cNvPicPr>
            <a:picLocks noChangeAspect="1" noChangeArrowheads="1"/>
          </p:cNvPicPr>
          <p:nvPr/>
        </p:nvPicPr>
        <p:blipFill>
          <a:blip r:embed="rId4" cstate="print"/>
          <a:srcRect/>
          <a:stretch>
            <a:fillRect/>
          </a:stretch>
        </p:blipFill>
        <p:spPr bwMode="auto">
          <a:xfrm>
            <a:off x="3886200" y="0"/>
            <a:ext cx="4075253" cy="4953000"/>
          </a:xfrm>
          <a:prstGeom prst="rect">
            <a:avLst/>
          </a:prstGeom>
          <a:noFill/>
          <a:ln w="9525">
            <a:noFill/>
            <a:miter lim="800000"/>
            <a:headEnd/>
            <a:tailEnd/>
          </a:ln>
        </p:spPr>
      </p:pic>
      <p:sp>
        <p:nvSpPr>
          <p:cNvPr id="6" name="标题 3"/>
          <p:cNvSpPr txBox="1">
            <a:spLocks/>
          </p:cNvSpPr>
          <p:nvPr/>
        </p:nvSpPr>
        <p:spPr>
          <a:xfrm>
            <a:off x="457200" y="3048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dirty="0">
              <a:ln>
                <a:noFill/>
              </a:ln>
              <a:solidFill>
                <a:schemeClr val="tx1"/>
              </a:solidFill>
              <a:effectLst/>
              <a:uLnTx/>
              <a:uFillTx/>
              <a:latin typeface="Constantia" pitchFamily="18" charset="0"/>
              <a:ea typeface="+mj-ea"/>
              <a:cs typeface="+mj-cs"/>
            </a:endParaRPr>
          </a:p>
        </p:txBody>
      </p:sp>
      <p:grpSp>
        <p:nvGrpSpPr>
          <p:cNvPr id="9" name="组合 8"/>
          <p:cNvGrpSpPr/>
          <p:nvPr/>
        </p:nvGrpSpPr>
        <p:grpSpPr>
          <a:xfrm>
            <a:off x="3962400" y="4495800"/>
            <a:ext cx="3962400" cy="2209800"/>
            <a:chOff x="3962400" y="4495800"/>
            <a:chExt cx="3962400" cy="2209800"/>
          </a:xfrm>
        </p:grpSpPr>
        <p:pic>
          <p:nvPicPr>
            <p:cNvPr id="7" name="Picture 4"/>
            <p:cNvPicPr>
              <a:picLocks noChangeAspect="1" noChangeArrowheads="1"/>
            </p:cNvPicPr>
            <p:nvPr/>
          </p:nvPicPr>
          <p:blipFill>
            <a:blip r:embed="rId5" cstate="print"/>
            <a:srcRect l="6745" t="15267" r="1518" b="5344"/>
            <a:stretch>
              <a:fillRect/>
            </a:stretch>
          </p:blipFill>
          <p:spPr bwMode="auto">
            <a:xfrm>
              <a:off x="4267200" y="4876800"/>
              <a:ext cx="3505200" cy="1828800"/>
            </a:xfrm>
            <a:prstGeom prst="rect">
              <a:avLst/>
            </a:prstGeom>
            <a:noFill/>
            <a:ln w="9525">
              <a:noFill/>
              <a:miter lim="800000"/>
              <a:headEnd/>
              <a:tailEnd/>
            </a:ln>
          </p:spPr>
        </p:pic>
        <p:pic>
          <p:nvPicPr>
            <p:cNvPr id="8" name="Picture 2"/>
            <p:cNvPicPr>
              <a:picLocks noChangeAspect="1" noChangeArrowheads="1"/>
            </p:cNvPicPr>
            <p:nvPr/>
          </p:nvPicPr>
          <p:blipFill>
            <a:blip r:embed="rId6" cstate="print"/>
            <a:srcRect r="1493" b="95088"/>
            <a:stretch>
              <a:fillRect/>
            </a:stretch>
          </p:blipFill>
          <p:spPr bwMode="auto">
            <a:xfrm>
              <a:off x="3962400" y="4495800"/>
              <a:ext cx="3962400" cy="294640"/>
            </a:xfrm>
            <a:prstGeom prst="rect">
              <a:avLst/>
            </a:prstGeom>
            <a:noFill/>
            <a:ln w="9525">
              <a:noFill/>
              <a:miter lim="800000"/>
              <a:headEnd/>
              <a:tailEnd/>
            </a:ln>
          </p:spPr>
        </p:pic>
      </p:grpSp>
      <p:graphicFrame>
        <p:nvGraphicFramePr>
          <p:cNvPr id="123906" name="Object 2"/>
          <p:cNvGraphicFramePr>
            <a:graphicFrameLocks noChangeAspect="1"/>
          </p:cNvGraphicFramePr>
          <p:nvPr/>
        </p:nvGraphicFramePr>
        <p:xfrm>
          <a:off x="533400" y="4343400"/>
          <a:ext cx="3200400" cy="403225"/>
        </p:xfrm>
        <a:graphic>
          <a:graphicData uri="http://schemas.openxmlformats.org/presentationml/2006/ole">
            <p:oleObj spid="_x0000_s123906" name="Equation" r:id="rId7" imgW="1815840" imgH="228600" progId="Equation.DSMT4">
              <p:embed/>
            </p:oleObj>
          </a:graphicData>
        </a:graphic>
      </p:graphicFrame>
      <p:sp>
        <p:nvSpPr>
          <p:cNvPr id="10" name="灯片编号占位符 9"/>
          <p:cNvSpPr>
            <a:spLocks noGrp="1"/>
          </p:cNvSpPr>
          <p:nvPr>
            <p:ph type="sldNum" sz="quarter" idx="12"/>
          </p:nvPr>
        </p:nvSpPr>
        <p:spPr/>
        <p:txBody>
          <a:bodyPr/>
          <a:lstStyle/>
          <a:p>
            <a:fld id="{C4ACB3E9-CEFA-47E8-AAE5-DDA37E8E960A}" type="slidenum">
              <a:rPr lang="zh-CN" altLang="en-US" smtClean="0"/>
              <a:pPr/>
              <a:t>49</a:t>
            </a:fld>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latin typeface="Constantia" pitchFamily="18" charset="0"/>
              </a:rPr>
              <a:t>Motivation</a:t>
            </a:r>
            <a:endParaRPr lang="zh-CN" altLang="en-US" dirty="0">
              <a:latin typeface="Constantia" pitchFamily="18" charset="0"/>
            </a:endParaRPr>
          </a:p>
        </p:txBody>
      </p:sp>
      <p:sp>
        <p:nvSpPr>
          <p:cNvPr id="7" name="内容占位符 6"/>
          <p:cNvSpPr>
            <a:spLocks noGrp="1"/>
          </p:cNvSpPr>
          <p:nvPr>
            <p:ph idx="1"/>
          </p:nvPr>
        </p:nvSpPr>
        <p:spPr>
          <a:xfrm>
            <a:off x="4343400" y="1981200"/>
            <a:ext cx="4114800" cy="4572000"/>
          </a:xfrm>
        </p:spPr>
        <p:txBody>
          <a:bodyPr>
            <a:normAutofit/>
          </a:bodyPr>
          <a:lstStyle/>
          <a:p>
            <a:r>
              <a:rPr lang="en-US" altLang="zh-CN" sz="2400" dirty="0" smtClean="0">
                <a:latin typeface="Constantia" pitchFamily="18" charset="0"/>
              </a:rPr>
              <a:t>Reference wave removal</a:t>
            </a:r>
          </a:p>
          <a:p>
            <a:r>
              <a:rPr lang="en-US" altLang="zh-CN" sz="2400" dirty="0" smtClean="0">
                <a:latin typeface="Constantia" pitchFamily="18" charset="0"/>
              </a:rPr>
              <a:t>Wavelet estimation</a:t>
            </a:r>
          </a:p>
          <a:p>
            <a:r>
              <a:rPr lang="en-US" altLang="zh-CN" sz="2400" dirty="0" smtClean="0">
                <a:latin typeface="Constantia" pitchFamily="18" charset="0"/>
              </a:rPr>
              <a:t>Ghosts removal</a:t>
            </a:r>
            <a:endParaRPr lang="zh-CN" altLang="en-US" sz="2400" dirty="0">
              <a:latin typeface="Constantia" pitchFamily="18" charset="0"/>
            </a:endParaRPr>
          </a:p>
        </p:txBody>
      </p:sp>
      <p:grpSp>
        <p:nvGrpSpPr>
          <p:cNvPr id="2" name="组合 39"/>
          <p:cNvGrpSpPr/>
          <p:nvPr/>
        </p:nvGrpSpPr>
        <p:grpSpPr>
          <a:xfrm>
            <a:off x="990600" y="1524000"/>
            <a:ext cx="2667000" cy="2971801"/>
            <a:chOff x="5638800" y="1600200"/>
            <a:chExt cx="2667000" cy="2971801"/>
          </a:xfrm>
        </p:grpSpPr>
        <p:grpSp>
          <p:nvGrpSpPr>
            <p:cNvPr id="4" name="组合 36"/>
            <p:cNvGrpSpPr/>
            <p:nvPr/>
          </p:nvGrpSpPr>
          <p:grpSpPr>
            <a:xfrm>
              <a:off x="5638800" y="1600200"/>
              <a:ext cx="2667000" cy="2971801"/>
              <a:chOff x="6172200" y="1600200"/>
              <a:chExt cx="2667000" cy="2971801"/>
            </a:xfrm>
          </p:grpSpPr>
          <p:sp>
            <p:nvSpPr>
              <p:cNvPr id="12" name="TextBox 11"/>
              <p:cNvSpPr txBox="1"/>
              <p:nvPr/>
            </p:nvSpPr>
            <p:spPr>
              <a:xfrm>
                <a:off x="6172200" y="2438400"/>
                <a:ext cx="2667000" cy="457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400" dirty="0" smtClean="0">
                    <a:solidFill>
                      <a:schemeClr val="tx2">
                        <a:lumMod val="75000"/>
                      </a:schemeClr>
                    </a:solidFill>
                    <a:latin typeface="Constantia" pitchFamily="18" charset="0"/>
                  </a:rPr>
                  <a:t>Preprocessing</a:t>
                </a:r>
                <a:endParaRPr lang="zh-CN" altLang="en-US" sz="2400" dirty="0" smtClean="0">
                  <a:solidFill>
                    <a:schemeClr val="tx2">
                      <a:lumMod val="75000"/>
                    </a:schemeClr>
                  </a:solidFill>
                  <a:latin typeface="Constantia" pitchFamily="18" charset="0"/>
                </a:endParaRPr>
              </a:p>
            </p:txBody>
          </p:sp>
          <p:sp>
            <p:nvSpPr>
              <p:cNvPr id="13" name="TextBox 12"/>
              <p:cNvSpPr txBox="1"/>
              <p:nvPr/>
            </p:nvSpPr>
            <p:spPr>
              <a:xfrm>
                <a:off x="6172200" y="3276600"/>
                <a:ext cx="26670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dirty="0" smtClean="0">
                    <a:solidFill>
                      <a:schemeClr val="accent1">
                        <a:lumMod val="50000"/>
                      </a:schemeClr>
                    </a:solidFill>
                    <a:latin typeface="Constantia" pitchFamily="18" charset="0"/>
                  </a:rPr>
                  <a:t>Multiple removal</a:t>
                </a:r>
                <a:endParaRPr lang="zh-CN" altLang="en-US" sz="2400" dirty="0" smtClean="0">
                  <a:solidFill>
                    <a:schemeClr val="accent1">
                      <a:lumMod val="50000"/>
                    </a:schemeClr>
                  </a:solidFill>
                  <a:latin typeface="Constantia" pitchFamily="18" charset="0"/>
                </a:endParaRPr>
              </a:p>
            </p:txBody>
          </p:sp>
          <p:sp>
            <p:nvSpPr>
              <p:cNvPr id="14" name="TextBox 13"/>
              <p:cNvSpPr txBox="1"/>
              <p:nvPr/>
            </p:nvSpPr>
            <p:spPr>
              <a:xfrm>
                <a:off x="6172200" y="4114801"/>
                <a:ext cx="2667000" cy="4572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dirty="0" smtClean="0">
                    <a:solidFill>
                      <a:schemeClr val="accent1">
                        <a:lumMod val="50000"/>
                      </a:schemeClr>
                    </a:solidFill>
                    <a:latin typeface="Constantia" pitchFamily="18" charset="0"/>
                  </a:rPr>
                  <a:t>Imaging</a:t>
                </a:r>
                <a:endParaRPr lang="zh-CN" altLang="en-US" sz="2400" dirty="0" smtClean="0">
                  <a:solidFill>
                    <a:schemeClr val="accent1">
                      <a:lumMod val="50000"/>
                    </a:schemeClr>
                  </a:solidFill>
                  <a:latin typeface="Constantia" pitchFamily="18" charset="0"/>
                </a:endParaRPr>
              </a:p>
            </p:txBody>
          </p:sp>
          <p:sp>
            <p:nvSpPr>
              <p:cNvPr id="15" name="TextBox 14"/>
              <p:cNvSpPr txBox="1"/>
              <p:nvPr/>
            </p:nvSpPr>
            <p:spPr>
              <a:xfrm>
                <a:off x="6172200" y="1600200"/>
                <a:ext cx="2667000" cy="457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400" dirty="0" smtClean="0">
                    <a:solidFill>
                      <a:schemeClr val="tx2">
                        <a:lumMod val="75000"/>
                      </a:schemeClr>
                    </a:solidFill>
                    <a:latin typeface="Constantia" pitchFamily="18" charset="0"/>
                  </a:rPr>
                  <a:t>Data</a:t>
                </a:r>
                <a:endParaRPr lang="zh-CN" altLang="en-US" sz="2400" dirty="0" smtClean="0">
                  <a:solidFill>
                    <a:schemeClr val="tx2">
                      <a:lumMod val="75000"/>
                    </a:schemeClr>
                  </a:solidFill>
                  <a:latin typeface="Constantia" pitchFamily="18" charset="0"/>
                </a:endParaRPr>
              </a:p>
            </p:txBody>
          </p:sp>
          <p:cxnSp>
            <p:nvCxnSpPr>
              <p:cNvPr id="16" name="直接箭头连接符 15"/>
              <p:cNvCxnSpPr>
                <a:stCxn id="15" idx="2"/>
                <a:endCxn id="12" idx="0"/>
              </p:cNvCxnSpPr>
              <p:nvPr/>
            </p:nvCxnSpPr>
            <p:spPr>
              <a:xfrm rot="5400000">
                <a:off x="7315200" y="22479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接箭头连接符 16"/>
              <p:cNvCxnSpPr>
                <a:stCxn id="12" idx="2"/>
                <a:endCxn id="13" idx="0"/>
              </p:cNvCxnSpPr>
              <p:nvPr/>
            </p:nvCxnSpPr>
            <p:spPr>
              <a:xfrm rot="5400000">
                <a:off x="7315200" y="30861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11" name="直接箭头连接符 10"/>
            <p:cNvCxnSpPr>
              <a:stCxn id="13" idx="2"/>
              <a:endCxn id="14" idx="0"/>
            </p:cNvCxnSpPr>
            <p:nvPr/>
          </p:nvCxnSpPr>
          <p:spPr>
            <a:xfrm rot="5400000">
              <a:off x="6784032" y="3926533"/>
              <a:ext cx="37653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8" name="左大括号 17"/>
          <p:cNvSpPr/>
          <p:nvPr/>
        </p:nvSpPr>
        <p:spPr>
          <a:xfrm>
            <a:off x="3962400" y="1981200"/>
            <a:ext cx="304800" cy="12192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爆炸形 2 20"/>
          <p:cNvSpPr/>
          <p:nvPr/>
        </p:nvSpPr>
        <p:spPr>
          <a:xfrm>
            <a:off x="4724400" y="4343400"/>
            <a:ext cx="304800" cy="381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4114800" y="3962400"/>
            <a:ext cx="4343400" cy="0"/>
          </a:xfrm>
          <a:prstGeom prst="line">
            <a:avLst/>
          </a:prstGeom>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4114800" y="5867400"/>
            <a:ext cx="3962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Earth</a:t>
            </a:r>
            <a:endParaRPr lang="zh-CN" altLang="en-US" sz="2800" dirty="0"/>
          </a:p>
        </p:txBody>
      </p:sp>
      <p:grpSp>
        <p:nvGrpSpPr>
          <p:cNvPr id="93" name="组合 92"/>
          <p:cNvGrpSpPr/>
          <p:nvPr/>
        </p:nvGrpSpPr>
        <p:grpSpPr>
          <a:xfrm>
            <a:off x="5105400" y="4114800"/>
            <a:ext cx="685800" cy="1219200"/>
            <a:chOff x="5105400" y="4114800"/>
            <a:chExt cx="685800" cy="1219200"/>
          </a:xfrm>
        </p:grpSpPr>
        <p:sp>
          <p:nvSpPr>
            <p:cNvPr id="53" name="矩形 52"/>
            <p:cNvSpPr/>
            <p:nvPr/>
          </p:nvSpPr>
          <p:spPr>
            <a:xfrm>
              <a:off x="5105400" y="4114800"/>
              <a:ext cx="685800" cy="1219200"/>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cxnSp>
          <p:nvCxnSpPr>
            <p:cNvPr id="57" name="直接连接符 56"/>
            <p:cNvCxnSpPr>
              <a:stCxn id="53" idx="0"/>
              <a:endCxn id="58" idx="0"/>
            </p:cNvCxnSpPr>
            <p:nvPr/>
          </p:nvCxnSpPr>
          <p:spPr>
            <a:xfrm flipH="1">
              <a:off x="5435112" y="4114800"/>
              <a:ext cx="13188" cy="364385"/>
            </a:xfrm>
            <a:prstGeom prst="line">
              <a:avLst/>
            </a:prstGeom>
          </p:spPr>
          <p:style>
            <a:lnRef idx="1">
              <a:schemeClr val="dk1"/>
            </a:lnRef>
            <a:fillRef idx="0">
              <a:schemeClr val="dk1"/>
            </a:fillRef>
            <a:effectRef idx="0">
              <a:schemeClr val="dk1"/>
            </a:effectRef>
            <a:fontRef idx="minor">
              <a:schemeClr val="tx1"/>
            </a:fontRef>
          </p:style>
        </p:cxnSp>
        <p:sp>
          <p:nvSpPr>
            <p:cNvPr id="61" name="弧形 60"/>
            <p:cNvSpPr/>
            <p:nvPr/>
          </p:nvSpPr>
          <p:spPr>
            <a:xfrm flipH="1">
              <a:off x="5105400" y="4628147"/>
              <a:ext cx="659423" cy="148962"/>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0" name="弧形 59"/>
            <p:cNvSpPr/>
            <p:nvPr/>
          </p:nvSpPr>
          <p:spPr>
            <a:xfrm rot="10800000">
              <a:off x="5105400" y="4568562"/>
              <a:ext cx="659423" cy="208547"/>
            </a:xfrm>
            <a:prstGeom prst="arc">
              <a:avLst>
                <a:gd name="adj1" fmla="val 16200000"/>
                <a:gd name="adj2" fmla="val 2135310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dirty="0"/>
            </a:p>
          </p:txBody>
        </p:sp>
        <p:grpSp>
          <p:nvGrpSpPr>
            <p:cNvPr id="63" name="组合 62"/>
            <p:cNvGrpSpPr/>
            <p:nvPr/>
          </p:nvGrpSpPr>
          <p:grpSpPr>
            <a:xfrm>
              <a:off x="5105400" y="4419600"/>
              <a:ext cx="659423" cy="238340"/>
              <a:chOff x="5257800" y="4572000"/>
              <a:chExt cx="1905000" cy="609600"/>
            </a:xfrm>
          </p:grpSpPr>
          <p:sp>
            <p:nvSpPr>
              <p:cNvPr id="58" name="弧形 57"/>
              <p:cNvSpPr/>
              <p:nvPr/>
            </p:nvSpPr>
            <p:spPr>
              <a:xfrm>
                <a:off x="5257800" y="4724400"/>
                <a:ext cx="1905000" cy="457200"/>
              </a:xfrm>
              <a:prstGeom prst="arc">
                <a:avLst>
                  <a:gd name="adj1" fmla="val 16200000"/>
                  <a:gd name="adj2" fmla="val 2135310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2" name="弧形 61"/>
              <p:cNvSpPr/>
              <p:nvPr/>
            </p:nvSpPr>
            <p:spPr>
              <a:xfrm rot="10800000" flipH="1">
                <a:off x="5257800" y="4572000"/>
                <a:ext cx="1905000" cy="533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grpSp>
          <p:nvGrpSpPr>
            <p:cNvPr id="64" name="组合 63"/>
            <p:cNvGrpSpPr/>
            <p:nvPr/>
          </p:nvGrpSpPr>
          <p:grpSpPr>
            <a:xfrm>
              <a:off x="5105400" y="4714660"/>
              <a:ext cx="659423" cy="238340"/>
              <a:chOff x="5257800" y="4572000"/>
              <a:chExt cx="1905000" cy="609600"/>
            </a:xfrm>
          </p:grpSpPr>
          <p:sp>
            <p:nvSpPr>
              <p:cNvPr id="65" name="弧形 64"/>
              <p:cNvSpPr/>
              <p:nvPr/>
            </p:nvSpPr>
            <p:spPr>
              <a:xfrm>
                <a:off x="5257800" y="4724400"/>
                <a:ext cx="1905000" cy="457200"/>
              </a:xfrm>
              <a:prstGeom prst="arc">
                <a:avLst>
                  <a:gd name="adj1" fmla="val 16200000"/>
                  <a:gd name="adj2" fmla="val 2135310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6" name="弧形 65"/>
              <p:cNvSpPr/>
              <p:nvPr/>
            </p:nvSpPr>
            <p:spPr>
              <a:xfrm rot="10800000" flipH="1">
                <a:off x="5257800" y="4572000"/>
                <a:ext cx="1905000" cy="53340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cxnSp>
          <p:nvCxnSpPr>
            <p:cNvPr id="68" name="直接连接符 67"/>
            <p:cNvCxnSpPr>
              <a:stCxn id="53" idx="2"/>
              <a:endCxn id="66" idx="0"/>
            </p:cNvCxnSpPr>
            <p:nvPr/>
          </p:nvCxnSpPr>
          <p:spPr>
            <a:xfrm flipH="1" flipV="1">
              <a:off x="5435112" y="4923208"/>
              <a:ext cx="13188" cy="410792"/>
            </a:xfrm>
            <a:prstGeom prst="line">
              <a:avLst/>
            </a:prstGeom>
          </p:spPr>
          <p:style>
            <a:lnRef idx="1">
              <a:schemeClr val="dk1"/>
            </a:lnRef>
            <a:fillRef idx="0">
              <a:schemeClr val="dk1"/>
            </a:fillRef>
            <a:effectRef idx="0">
              <a:schemeClr val="dk1"/>
            </a:effectRef>
            <a:fontRef idx="minor">
              <a:schemeClr val="tx1"/>
            </a:fontRef>
          </p:style>
        </p:cxnSp>
      </p:grpSp>
      <p:sp>
        <p:nvSpPr>
          <p:cNvPr id="91" name="流程图: 合并 90"/>
          <p:cNvSpPr/>
          <p:nvPr/>
        </p:nvSpPr>
        <p:spPr>
          <a:xfrm>
            <a:off x="7086600" y="5257800"/>
            <a:ext cx="152400" cy="228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灯片编号占位符 91"/>
          <p:cNvSpPr>
            <a:spLocks noGrp="1"/>
          </p:cNvSpPr>
          <p:nvPr>
            <p:ph type="sldNum" sz="quarter" idx="12"/>
          </p:nvPr>
        </p:nvSpPr>
        <p:spPr/>
        <p:txBody>
          <a:bodyPr/>
          <a:lstStyle/>
          <a:p>
            <a:fld id="{C4ACB3E9-CEFA-47E8-AAE5-DDA37E8E960A}" type="slidenum">
              <a:rPr lang="zh-CN" altLang="en-US" smtClean="0"/>
              <a:pPr/>
              <a:t>5</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slide(fromLeft)">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内容占位符 4"/>
          <p:cNvSpPr txBox="1">
            <a:spLocks/>
          </p:cNvSpPr>
          <p:nvPr/>
        </p:nvSpPr>
        <p:spPr>
          <a:xfrm>
            <a:off x="457200" y="1600200"/>
            <a:ext cx="8229600" cy="4525963"/>
          </a:xfrm>
          <a:prstGeom prst="rect">
            <a:avLst/>
          </a:prstGeom>
        </p:spPr>
        <p:txBody>
          <a:bodyPr/>
          <a:lstStyle/>
          <a:p>
            <a:pPr marL="342900" lvl="0" indent="-342900">
              <a:spcBef>
                <a:spcPct val="20000"/>
              </a:spcBef>
              <a:buFont typeface="Arial" pitchFamily="34" charset="0"/>
              <a:buChar char="•"/>
            </a:pPr>
            <a:r>
              <a:rPr kumimoji="0" lang="en-US" altLang="zh-CN" sz="3200" b="0" i="0" u="none" strike="noStrike" kern="1200" cap="none" spc="0" normalizeH="0" baseline="0" noProof="0" dirty="0" smtClean="0">
                <a:ln>
                  <a:noFill/>
                </a:ln>
                <a:solidFill>
                  <a:schemeClr val="tx1"/>
                </a:solidFill>
                <a:effectLst/>
                <a:uLnTx/>
                <a:uFillTx/>
                <a:latin typeface="Constantia" pitchFamily="18" charset="0"/>
              </a:rPr>
              <a:t>c</a:t>
            </a:r>
            <a:r>
              <a:rPr lang="en-US" altLang="zh-CN" sz="3200" baseline="-25000" dirty="0" smtClean="0">
                <a:latin typeface="Constantia" pitchFamily="18" charset="0"/>
              </a:rPr>
              <a:t>0</a:t>
            </a:r>
            <a:r>
              <a:rPr lang="en-US" altLang="zh-CN" sz="3200" dirty="0" smtClean="0">
                <a:latin typeface="Constantia" pitchFamily="18" charset="0"/>
              </a:rPr>
              <a:t>=1450 (wrong)</a:t>
            </a:r>
            <a:endParaRPr kumimoji="0" lang="en-US" altLang="zh-CN" sz="3200" b="0" i="0" u="none" strike="noStrike" kern="1200" cap="none" spc="0" normalizeH="0" baseline="0" noProof="0" dirty="0" smtClean="0">
              <a:ln>
                <a:noFill/>
              </a:ln>
              <a:solidFill>
                <a:schemeClr val="tx1"/>
              </a:solidFill>
              <a:effectLst/>
              <a:uLnTx/>
              <a:uFillTx/>
              <a:latin typeface="Constantia" pitchFamily="18" charset="0"/>
            </a:endParaRPr>
          </a:p>
          <a:p>
            <a:pPr marL="342900" lvl="0" indent="-342900">
              <a:spcBef>
                <a:spcPct val="20000"/>
              </a:spcBef>
              <a:buFont typeface="Arial" pitchFamily="34" charset="0"/>
              <a:buChar char="•"/>
              <a:defRPr/>
            </a:pPr>
            <a:r>
              <a:rPr lang="en-US" altLang="zh-CN" sz="3200" dirty="0" smtClean="0">
                <a:latin typeface="Constantia" pitchFamily="18" charset="0"/>
              </a:rPr>
              <a:t>P</a:t>
            </a:r>
            <a:r>
              <a:rPr lang="en-US" altLang="zh-CN" sz="3200" baseline="-25000" dirty="0" smtClean="0">
                <a:latin typeface="Constantia" pitchFamily="18" charset="0"/>
              </a:rPr>
              <a:t>0</a:t>
            </a: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endParaRPr lang="en-US" altLang="zh-CN" sz="3200" baseline="-25000" dirty="0" smtClean="0">
              <a:latin typeface="Constantia" pitchFamily="18" charset="0"/>
            </a:endParaRPr>
          </a:p>
          <a:p>
            <a:pPr marL="342900" lvl="0" indent="-342900">
              <a:spcBef>
                <a:spcPct val="20000"/>
              </a:spcBef>
              <a:buFont typeface="Arial" pitchFamily="34" charset="0"/>
              <a:buChar char="•"/>
              <a:defRPr/>
            </a:pPr>
            <a:r>
              <a:rPr lang="en-US" altLang="zh-CN" sz="3200" dirty="0" smtClean="0">
                <a:latin typeface="Constantia" pitchFamily="18" charset="0"/>
              </a:rPr>
              <a:t>A(t)</a:t>
            </a:r>
            <a:endParaRPr lang="zh-CN" altLang="en-US" sz="3200" dirty="0" smtClean="0">
              <a:latin typeface="Constantia"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25000" noProof="0" dirty="0" smtClean="0">
              <a:ln>
                <a:noFill/>
              </a:ln>
              <a:solidFill>
                <a:schemeClr val="tx1"/>
              </a:solidFill>
              <a:effectLst/>
              <a:uLnTx/>
              <a:uFillTx/>
              <a:latin typeface="Constantia" pitchFamily="18" charset="0"/>
            </a:endParaRPr>
          </a:p>
        </p:txBody>
      </p:sp>
      <p:pic>
        <p:nvPicPr>
          <p:cNvPr id="70658" name="Picture 2"/>
          <p:cNvPicPr>
            <a:picLocks noChangeAspect="1" noChangeArrowheads="1"/>
          </p:cNvPicPr>
          <p:nvPr/>
        </p:nvPicPr>
        <p:blipFill>
          <a:blip r:embed="rId4" cstate="print"/>
          <a:srcRect/>
          <a:stretch>
            <a:fillRect/>
          </a:stretch>
        </p:blipFill>
        <p:spPr bwMode="auto">
          <a:xfrm>
            <a:off x="3886200" y="0"/>
            <a:ext cx="4075254" cy="4953000"/>
          </a:xfrm>
          <a:prstGeom prst="rect">
            <a:avLst/>
          </a:prstGeom>
          <a:noFill/>
          <a:ln w="9525">
            <a:noFill/>
            <a:miter lim="800000"/>
            <a:headEnd/>
            <a:tailEnd/>
          </a:ln>
        </p:spPr>
      </p:pic>
      <p:sp>
        <p:nvSpPr>
          <p:cNvPr id="6" name="标题 3"/>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4400" b="0" i="0" u="none" strike="noStrike" kern="1200" cap="none" spc="0" normalizeH="0" baseline="0" noProof="0" dirty="0">
              <a:ln>
                <a:noFill/>
              </a:ln>
              <a:solidFill>
                <a:schemeClr val="tx1"/>
              </a:solidFill>
              <a:effectLst/>
              <a:uLnTx/>
              <a:uFillTx/>
              <a:latin typeface="Constantia" pitchFamily="18" charset="0"/>
              <a:ea typeface="+mj-ea"/>
              <a:cs typeface="+mj-cs"/>
            </a:endParaRPr>
          </a:p>
        </p:txBody>
      </p:sp>
      <p:grpSp>
        <p:nvGrpSpPr>
          <p:cNvPr id="11" name="组合 10"/>
          <p:cNvGrpSpPr/>
          <p:nvPr/>
        </p:nvGrpSpPr>
        <p:grpSpPr>
          <a:xfrm>
            <a:off x="3962400" y="4495800"/>
            <a:ext cx="3962400" cy="2209800"/>
            <a:chOff x="3962400" y="4495800"/>
            <a:chExt cx="3962400" cy="2209800"/>
          </a:xfrm>
        </p:grpSpPr>
        <p:pic>
          <p:nvPicPr>
            <p:cNvPr id="7" name="Picture 3"/>
            <p:cNvPicPr>
              <a:picLocks noChangeAspect="1" noChangeArrowheads="1"/>
            </p:cNvPicPr>
            <p:nvPr/>
          </p:nvPicPr>
          <p:blipFill>
            <a:blip r:embed="rId5" cstate="print"/>
            <a:srcRect l="5882" t="12605" r="2768" b="6723"/>
            <a:stretch>
              <a:fillRect/>
            </a:stretch>
          </p:blipFill>
          <p:spPr bwMode="auto">
            <a:xfrm>
              <a:off x="4191000" y="4800600"/>
              <a:ext cx="3505200" cy="190500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srcRect r="1493" b="95088"/>
            <a:stretch>
              <a:fillRect/>
            </a:stretch>
          </p:blipFill>
          <p:spPr bwMode="auto">
            <a:xfrm>
              <a:off x="3962400" y="4495800"/>
              <a:ext cx="3962400" cy="294640"/>
            </a:xfrm>
            <a:prstGeom prst="rect">
              <a:avLst/>
            </a:prstGeom>
            <a:noFill/>
            <a:ln w="9525">
              <a:noFill/>
              <a:miter lim="800000"/>
              <a:headEnd/>
              <a:tailEnd/>
            </a:ln>
          </p:spPr>
        </p:pic>
      </p:grpSp>
      <p:graphicFrame>
        <p:nvGraphicFramePr>
          <p:cNvPr id="124930" name="Object 2"/>
          <p:cNvGraphicFramePr>
            <a:graphicFrameLocks noChangeAspect="1"/>
          </p:cNvGraphicFramePr>
          <p:nvPr/>
        </p:nvGraphicFramePr>
        <p:xfrm>
          <a:off x="533400" y="4343400"/>
          <a:ext cx="3200400" cy="403225"/>
        </p:xfrm>
        <a:graphic>
          <a:graphicData uri="http://schemas.openxmlformats.org/presentationml/2006/ole">
            <p:oleObj spid="_x0000_s124930" name="Equation" r:id="rId7" imgW="1815840" imgH="228600" progId="Equation.DSMT4">
              <p:embed/>
            </p:oleObj>
          </a:graphicData>
        </a:graphic>
      </p:graphicFrame>
      <p:sp>
        <p:nvSpPr>
          <p:cNvPr id="12" name="灯片编号占位符 11"/>
          <p:cNvSpPr>
            <a:spLocks noGrp="1"/>
          </p:cNvSpPr>
          <p:nvPr>
            <p:ph type="sldNum" sz="quarter" idx="12"/>
          </p:nvPr>
        </p:nvSpPr>
        <p:spPr/>
        <p:txBody>
          <a:bodyPr/>
          <a:lstStyle/>
          <a:p>
            <a:fld id="{C4ACB3E9-CEFA-47E8-AAE5-DDA37E8E960A}" type="slidenum">
              <a:rPr lang="zh-CN" altLang="en-US" smtClean="0"/>
              <a:pPr/>
              <a:t>50</a:t>
            </a:fld>
            <a:endParaRPr lang="zh-CN"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标题 20"/>
          <p:cNvSpPr>
            <a:spLocks noGrp="1"/>
          </p:cNvSpPr>
          <p:nvPr>
            <p:ph type="title"/>
          </p:nvPr>
        </p:nvSpPr>
        <p:spPr/>
        <p:txBody>
          <a:bodyPr>
            <a:normAutofit/>
          </a:bodyPr>
          <a:lstStyle/>
          <a:p>
            <a:r>
              <a:rPr lang="en-US" altLang="zh-CN" sz="2800" dirty="0" smtClean="0">
                <a:latin typeface="Constantia" pitchFamily="18" charset="0"/>
              </a:rPr>
              <a:t>Wavelet estimation </a:t>
            </a:r>
            <a:br>
              <a:rPr lang="en-US" altLang="zh-CN" sz="2800" dirty="0" smtClean="0">
                <a:latin typeface="Constantia" pitchFamily="18" charset="0"/>
              </a:rPr>
            </a:br>
            <a:r>
              <a:rPr lang="en-US" altLang="zh-CN" sz="2800" dirty="0" smtClean="0">
                <a:latin typeface="Constantia" pitchFamily="18" charset="0"/>
              </a:rPr>
              <a:t>using different reference velocities</a:t>
            </a:r>
            <a:endParaRPr lang="zh-CN" altLang="en-US" sz="2800" dirty="0">
              <a:latin typeface="Constantia" pitchFamily="18" charset="0"/>
            </a:endParaRPr>
          </a:p>
        </p:txBody>
      </p:sp>
      <p:sp>
        <p:nvSpPr>
          <p:cNvPr id="2" name="灯片编号占位符 1"/>
          <p:cNvSpPr>
            <a:spLocks noGrp="1"/>
          </p:cNvSpPr>
          <p:nvPr>
            <p:ph type="sldNum" sz="quarter" idx="12"/>
          </p:nvPr>
        </p:nvSpPr>
        <p:spPr/>
        <p:txBody>
          <a:bodyPr/>
          <a:lstStyle/>
          <a:p>
            <a:fld id="{C4ACB3E9-CEFA-47E8-AAE5-DDA37E8E960A}" type="slidenum">
              <a:rPr lang="zh-CN" altLang="en-US" smtClean="0"/>
              <a:pPr/>
              <a:t>51</a:t>
            </a:fld>
            <a:endParaRPr lang="zh-CN" altLang="en-US"/>
          </a:p>
        </p:txBody>
      </p:sp>
      <p:cxnSp>
        <p:nvCxnSpPr>
          <p:cNvPr id="4" name="直接箭头连接符 3"/>
          <p:cNvCxnSpPr/>
          <p:nvPr/>
        </p:nvCxnSpPr>
        <p:spPr>
          <a:xfrm>
            <a:off x="1143000" y="4038600"/>
            <a:ext cx="68580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pic>
        <p:nvPicPr>
          <p:cNvPr id="7" name="Picture 6"/>
          <p:cNvPicPr>
            <a:picLocks noChangeAspect="1" noChangeArrowheads="1"/>
          </p:cNvPicPr>
          <p:nvPr/>
        </p:nvPicPr>
        <p:blipFill>
          <a:blip r:embed="rId2" cstate="print"/>
          <a:srcRect l="4545" t="15504" r="3030" b="6977"/>
          <a:stretch>
            <a:fillRect/>
          </a:stretch>
        </p:blipFill>
        <p:spPr bwMode="auto">
          <a:xfrm>
            <a:off x="4643582" y="1828800"/>
            <a:ext cx="3662218" cy="1841500"/>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l="6745" t="15267" r="1518" b="5344"/>
          <a:stretch>
            <a:fillRect/>
          </a:stretch>
        </p:blipFill>
        <p:spPr bwMode="auto">
          <a:xfrm>
            <a:off x="3810000" y="4572000"/>
            <a:ext cx="3505200" cy="1828800"/>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l="5882" t="12605" r="2768" b="6723"/>
          <a:stretch>
            <a:fillRect/>
          </a:stretch>
        </p:blipFill>
        <p:spPr bwMode="auto">
          <a:xfrm>
            <a:off x="381000" y="4495800"/>
            <a:ext cx="3505200" cy="1905000"/>
          </a:xfrm>
          <a:prstGeom prst="rect">
            <a:avLst/>
          </a:prstGeom>
          <a:noFill/>
          <a:ln w="9525">
            <a:noFill/>
            <a:miter lim="800000"/>
            <a:headEnd/>
            <a:tailEnd/>
          </a:ln>
        </p:spPr>
      </p:pic>
      <p:sp>
        <p:nvSpPr>
          <p:cNvPr id="14" name="流程图: 联系 13"/>
          <p:cNvSpPr/>
          <p:nvPr/>
        </p:nvSpPr>
        <p:spPr>
          <a:xfrm>
            <a:off x="6477000" y="39624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联系 14"/>
          <p:cNvSpPr/>
          <p:nvPr/>
        </p:nvSpPr>
        <p:spPr>
          <a:xfrm>
            <a:off x="5715000" y="39624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联系 15"/>
          <p:cNvSpPr/>
          <p:nvPr/>
        </p:nvSpPr>
        <p:spPr>
          <a:xfrm>
            <a:off x="2514600" y="3962400"/>
            <a:ext cx="228600" cy="2286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8077200" y="4038600"/>
            <a:ext cx="381000" cy="461665"/>
          </a:xfrm>
          <a:prstGeom prst="rect">
            <a:avLst/>
          </a:prstGeom>
          <a:noFill/>
        </p:spPr>
        <p:txBody>
          <a:bodyPr wrap="square" rtlCol="0">
            <a:spAutoFit/>
          </a:bodyPr>
          <a:lstStyle/>
          <a:p>
            <a:r>
              <a:rPr lang="en-US" altLang="zh-CN"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t>
            </a:r>
            <a:endParaRPr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TextBox 17"/>
          <p:cNvSpPr txBox="1"/>
          <p:nvPr/>
        </p:nvSpPr>
        <p:spPr>
          <a:xfrm>
            <a:off x="6705600" y="4114800"/>
            <a:ext cx="652743" cy="369332"/>
          </a:xfrm>
          <a:prstGeom prst="rect">
            <a:avLst/>
          </a:prstGeom>
          <a:noFill/>
        </p:spPr>
        <p:txBody>
          <a:bodyPr wrap="none" rtlCol="0">
            <a:spAutoFit/>
          </a:bodyPr>
          <a:lstStyle/>
          <a:p>
            <a:r>
              <a:rPr lang="en-US" altLang="zh-CN" dirty="0" smtClean="0"/>
              <a:t>1500</a:t>
            </a:r>
            <a:endParaRPr lang="zh-CN" altLang="en-US" dirty="0"/>
          </a:p>
        </p:txBody>
      </p:sp>
      <p:sp>
        <p:nvSpPr>
          <p:cNvPr id="19" name="TextBox 18"/>
          <p:cNvSpPr txBox="1"/>
          <p:nvPr/>
        </p:nvSpPr>
        <p:spPr>
          <a:xfrm>
            <a:off x="2819400" y="4114800"/>
            <a:ext cx="652743" cy="369332"/>
          </a:xfrm>
          <a:prstGeom prst="rect">
            <a:avLst/>
          </a:prstGeom>
          <a:noFill/>
        </p:spPr>
        <p:txBody>
          <a:bodyPr wrap="none" rtlCol="0">
            <a:spAutoFit/>
          </a:bodyPr>
          <a:lstStyle/>
          <a:p>
            <a:r>
              <a:rPr lang="en-US" altLang="zh-CN" dirty="0" smtClean="0"/>
              <a:t>1450</a:t>
            </a:r>
            <a:endParaRPr lang="zh-CN" altLang="en-US" dirty="0"/>
          </a:p>
        </p:txBody>
      </p:sp>
      <p:sp>
        <p:nvSpPr>
          <p:cNvPr id="20" name="TextBox 19"/>
          <p:cNvSpPr txBox="1"/>
          <p:nvPr/>
        </p:nvSpPr>
        <p:spPr>
          <a:xfrm>
            <a:off x="5029200" y="4114800"/>
            <a:ext cx="652743" cy="369332"/>
          </a:xfrm>
          <a:prstGeom prst="rect">
            <a:avLst/>
          </a:prstGeom>
          <a:noFill/>
        </p:spPr>
        <p:txBody>
          <a:bodyPr wrap="none" rtlCol="0">
            <a:spAutoFit/>
          </a:bodyPr>
          <a:lstStyle/>
          <a:p>
            <a:r>
              <a:rPr lang="en-US" altLang="zh-CN" dirty="0" smtClean="0"/>
              <a:t>1490</a:t>
            </a:r>
            <a:endParaRPr lang="zh-CN" altLang="en-US" dirty="0"/>
          </a:p>
        </p:txBody>
      </p:sp>
      <p:sp>
        <p:nvSpPr>
          <p:cNvPr id="22" name="矩形 21"/>
          <p:cNvSpPr/>
          <p:nvPr/>
        </p:nvSpPr>
        <p:spPr>
          <a:xfrm>
            <a:off x="2895600" y="2438400"/>
            <a:ext cx="2335191" cy="369332"/>
          </a:xfrm>
          <a:prstGeom prst="rect">
            <a:avLst/>
          </a:prstGeom>
        </p:spPr>
        <p:txBody>
          <a:bodyPr wrap="none">
            <a:spAutoFit/>
          </a:bodyPr>
          <a:lstStyle/>
          <a:p>
            <a:r>
              <a:rPr lang="en-US" altLang="zh-CN" b="1" dirty="0" smtClean="0">
                <a:latin typeface="Constantia" pitchFamily="18" charset="0"/>
              </a:rPr>
              <a:t>Angle invariance </a:t>
            </a:r>
            <a:r>
              <a:rPr lang="en-US" altLang="zh-CN" dirty="0" smtClean="0">
                <a:latin typeface="Constantia" pitchFamily="18" charset="0"/>
              </a:rPr>
              <a:t>→</a:t>
            </a:r>
            <a:r>
              <a:rPr lang="en-US" altLang="zh-CN" b="1" dirty="0" smtClean="0">
                <a:latin typeface="Constantia" pitchFamily="18" charset="0"/>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latin typeface="Constantia" pitchFamily="18" charset="0"/>
              </a:rPr>
              <a:t>Outline</a:t>
            </a:r>
            <a:endParaRPr lang="zh-CN" altLang="en-US" dirty="0">
              <a:latin typeface="Constantia" pitchFamily="18" charset="0"/>
            </a:endParaRPr>
          </a:p>
        </p:txBody>
      </p:sp>
      <p:sp>
        <p:nvSpPr>
          <p:cNvPr id="6" name="内容占位符 5"/>
          <p:cNvSpPr>
            <a:spLocks noGrp="1"/>
          </p:cNvSpPr>
          <p:nvPr>
            <p:ph idx="1"/>
          </p:nvPr>
        </p:nvSpPr>
        <p:spPr>
          <a:xfrm>
            <a:off x="457200" y="1600200"/>
            <a:ext cx="8229600" cy="4876800"/>
          </a:xfrm>
        </p:spPr>
        <p:txBody>
          <a:bodyPr>
            <a:normAutofit/>
          </a:bodyPr>
          <a:lstStyle/>
          <a:p>
            <a:r>
              <a:rPr lang="en-US" altLang="zh-CN" sz="2400" dirty="0" smtClean="0">
                <a:solidFill>
                  <a:schemeClr val="bg2"/>
                </a:solidFill>
                <a:latin typeface="Constantia" pitchFamily="18" charset="0"/>
              </a:rPr>
              <a:t>Motivation</a:t>
            </a:r>
          </a:p>
          <a:p>
            <a:r>
              <a:rPr lang="en-US" altLang="zh-CN" sz="2400" dirty="0" smtClean="0">
                <a:solidFill>
                  <a:schemeClr val="bg2"/>
                </a:solidFill>
                <a:latin typeface="Constantia" pitchFamily="18" charset="0"/>
              </a:rPr>
              <a:t>Introduction of Green’s theorem in preprocessing  </a:t>
            </a:r>
          </a:p>
          <a:p>
            <a:r>
              <a:rPr lang="en-US" altLang="zh-CN" sz="2400" dirty="0" smtClean="0">
                <a:solidFill>
                  <a:schemeClr val="bg2"/>
                </a:solidFill>
                <a:latin typeface="Constantia" pitchFamily="18" charset="0"/>
              </a:rPr>
              <a:t>Factors </a:t>
            </a:r>
          </a:p>
          <a:p>
            <a:pPr lvl="1"/>
            <a:r>
              <a:rPr lang="en-US" altLang="zh-CN" sz="2400" dirty="0" smtClean="0">
                <a:solidFill>
                  <a:schemeClr val="bg2"/>
                </a:solidFill>
                <a:latin typeface="Constantia" pitchFamily="18" charset="0"/>
              </a:rPr>
              <a:t>The depth difference between the two cables</a:t>
            </a:r>
          </a:p>
          <a:p>
            <a:pPr lvl="1"/>
            <a:r>
              <a:rPr lang="en-US" altLang="zh-CN" sz="2400" dirty="0" smtClean="0">
                <a:solidFill>
                  <a:schemeClr val="bg2"/>
                </a:solidFill>
                <a:latin typeface="Constantia" pitchFamily="18" charset="0"/>
              </a:rPr>
              <a:t>The depth difference between the </a:t>
            </a:r>
            <a:r>
              <a:rPr lang="en-US" altLang="zh-CN" sz="2400" dirty="0" smtClean="0">
                <a:solidFill>
                  <a:schemeClr val="bg2"/>
                </a:solidFill>
                <a:latin typeface="Constantia" pitchFamily="18" charset="0"/>
              </a:rPr>
              <a:t>measurement surface and </a:t>
            </a:r>
            <a:r>
              <a:rPr lang="en-US" altLang="zh-CN" sz="2400" dirty="0" smtClean="0">
                <a:solidFill>
                  <a:schemeClr val="bg2"/>
                </a:solidFill>
                <a:latin typeface="Constantia" pitchFamily="18" charset="0"/>
              </a:rPr>
              <a:t>the predicted cable </a:t>
            </a:r>
            <a:r>
              <a:rPr lang="el-GR" altLang="zh-CN" sz="2400" dirty="0" smtClean="0">
                <a:solidFill>
                  <a:schemeClr val="bg2"/>
                </a:solidFill>
                <a:latin typeface="Constantia" pitchFamily="18" charset="0"/>
              </a:rPr>
              <a:t>Δ</a:t>
            </a:r>
            <a:r>
              <a:rPr lang="en-US" altLang="zh-CN" sz="2400" dirty="0" smtClean="0">
                <a:solidFill>
                  <a:schemeClr val="bg2"/>
                </a:solidFill>
                <a:latin typeface="Constantia" pitchFamily="18" charset="0"/>
              </a:rPr>
              <a:t>z</a:t>
            </a:r>
          </a:p>
          <a:p>
            <a:r>
              <a:rPr lang="en-US" altLang="zh-CN" sz="2400" dirty="0" smtClean="0">
                <a:solidFill>
                  <a:schemeClr val="bg2"/>
                </a:solidFill>
                <a:latin typeface="Constantia" pitchFamily="18" charset="0"/>
              </a:rPr>
              <a:t>Reference velocity</a:t>
            </a:r>
          </a:p>
          <a:p>
            <a:pPr marL="514350" indent="-514350"/>
            <a:r>
              <a:rPr lang="en-US" altLang="zh-CN" sz="2400" dirty="0" smtClean="0">
                <a:latin typeface="Constantia" pitchFamily="18" charset="0"/>
              </a:rPr>
              <a:t>Conclusions</a:t>
            </a:r>
            <a:endParaRPr lang="zh-CN" altLang="en-US" sz="2400" dirty="0" smtClean="0">
              <a:latin typeface="Constantia" pitchFamily="18" charset="0"/>
            </a:endParaRPr>
          </a:p>
          <a:p>
            <a:endParaRPr lang="zh-CN" altLang="en-US" sz="2400" dirty="0">
              <a:latin typeface="Constantia" pitchFamily="18" charset="0"/>
            </a:endParaRPr>
          </a:p>
        </p:txBody>
      </p:sp>
      <p:sp>
        <p:nvSpPr>
          <p:cNvPr id="5" name="灯片编号占位符 4"/>
          <p:cNvSpPr>
            <a:spLocks noGrp="1"/>
          </p:cNvSpPr>
          <p:nvPr>
            <p:ph type="sldNum" sz="quarter" idx="12"/>
          </p:nvPr>
        </p:nvSpPr>
        <p:spPr/>
        <p:txBody>
          <a:bodyPr/>
          <a:lstStyle/>
          <a:p>
            <a:fld id="{88761688-511E-4D70-8C4B-04B1BC8402B7}" type="slidenum">
              <a:rPr lang="zh-CN" altLang="en-US" smtClean="0"/>
              <a:pPr/>
              <a:t>52</a:t>
            </a:fld>
            <a:endParaRPr lang="zh-CN"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Constantia" pitchFamily="18" charset="0"/>
              </a:rPr>
              <a:t>Conclusions</a:t>
            </a:r>
            <a:endParaRPr lang="zh-CN" altLang="en-US" dirty="0">
              <a:latin typeface="Constantia" pitchFamily="18" charset="0"/>
            </a:endParaRPr>
          </a:p>
        </p:txBody>
      </p:sp>
      <p:sp>
        <p:nvSpPr>
          <p:cNvPr id="3" name="内容占位符 2"/>
          <p:cNvSpPr>
            <a:spLocks noGrp="1"/>
          </p:cNvSpPr>
          <p:nvPr>
            <p:ph idx="1"/>
          </p:nvPr>
        </p:nvSpPr>
        <p:spPr>
          <a:xfrm>
            <a:off x="457200" y="1447800"/>
            <a:ext cx="8458200" cy="5135563"/>
          </a:xfrm>
        </p:spPr>
        <p:txBody>
          <a:bodyPr>
            <a:noAutofit/>
          </a:bodyPr>
          <a:lstStyle/>
          <a:p>
            <a:r>
              <a:rPr lang="en-US" altLang="zh-CN" sz="2400" dirty="0" smtClean="0">
                <a:latin typeface="Constantia" pitchFamily="18" charset="0"/>
              </a:rPr>
              <a:t>We studied the impact of several </a:t>
            </a:r>
            <a:r>
              <a:rPr lang="en-US" altLang="zh-CN" sz="2400" dirty="0" smtClean="0">
                <a:latin typeface="Constantia" pitchFamily="18" charset="0"/>
              </a:rPr>
              <a:t>practical </a:t>
            </a:r>
            <a:r>
              <a:rPr lang="en-US" altLang="zh-CN" sz="2400" dirty="0" smtClean="0">
                <a:latin typeface="Constantia" pitchFamily="18" charset="0"/>
              </a:rPr>
              <a:t>acquisition design </a:t>
            </a:r>
            <a:r>
              <a:rPr lang="en-US" altLang="zh-CN" sz="2400" dirty="0" smtClean="0">
                <a:latin typeface="Constantia" pitchFamily="18" charset="0"/>
              </a:rPr>
              <a:t>issues on Green’s </a:t>
            </a:r>
            <a:r>
              <a:rPr lang="en-US" altLang="zh-CN" sz="2400" dirty="0" smtClean="0">
                <a:latin typeface="Constantia" pitchFamily="18" charset="0"/>
              </a:rPr>
              <a:t>theorem derived </a:t>
            </a:r>
            <a:r>
              <a:rPr lang="en-US" altLang="zh-CN" sz="2400" dirty="0" smtClean="0">
                <a:latin typeface="Constantia" pitchFamily="18" charset="0"/>
              </a:rPr>
              <a:t>wave </a:t>
            </a:r>
            <a:r>
              <a:rPr lang="en-US" altLang="zh-CN" sz="2400" dirty="0" smtClean="0">
                <a:latin typeface="Constantia" pitchFamily="18" charset="0"/>
              </a:rPr>
              <a:t>separation </a:t>
            </a:r>
            <a:r>
              <a:rPr lang="en-US" altLang="zh-CN" sz="2400" dirty="0" smtClean="0">
                <a:latin typeface="Constantia" pitchFamily="18" charset="0"/>
              </a:rPr>
              <a:t>methods.</a:t>
            </a:r>
            <a:endParaRPr lang="en-US" altLang="zh-CN" sz="2400" dirty="0" smtClean="0">
              <a:latin typeface="Constantia" pitchFamily="18" charset="0"/>
            </a:endParaRPr>
          </a:p>
          <a:p>
            <a:endParaRPr lang="en-US" altLang="zh-CN" sz="2400" dirty="0" smtClean="0">
              <a:latin typeface="Constantia" pitchFamily="18" charset="0"/>
            </a:endParaRPr>
          </a:p>
          <a:p>
            <a:r>
              <a:rPr lang="en-US" altLang="zh-CN" sz="2400" dirty="0" smtClean="0">
                <a:latin typeface="Constantia" pitchFamily="18" charset="0"/>
              </a:rPr>
              <a:t>The wave separation results </a:t>
            </a:r>
            <a:r>
              <a:rPr lang="en-US" altLang="zh-CN" sz="2400" dirty="0" smtClean="0">
                <a:latin typeface="Constantia" pitchFamily="18" charset="0"/>
              </a:rPr>
              <a:t>improve when </a:t>
            </a:r>
            <a:r>
              <a:rPr lang="en-US" altLang="zh-CN" sz="2400" dirty="0" smtClean="0">
                <a:latin typeface="Constantia" pitchFamily="18" charset="0"/>
              </a:rPr>
              <a:t>the over/under cables are closer to each other, </a:t>
            </a:r>
            <a:r>
              <a:rPr lang="en-US" altLang="zh-CN" sz="2400" dirty="0" smtClean="0">
                <a:latin typeface="Constantia" pitchFamily="18" charset="0"/>
              </a:rPr>
              <a:t>allowing a more accurate finite difference approximation of </a:t>
            </a:r>
            <a:r>
              <a:rPr lang="en-US" altLang="zh-CN" sz="2400" dirty="0" err="1" smtClean="0">
                <a:latin typeface="Constantia" pitchFamily="18" charset="0"/>
              </a:rPr>
              <a:t>dP</a:t>
            </a:r>
            <a:r>
              <a:rPr lang="en-US" altLang="zh-CN" sz="2400" dirty="0" smtClean="0">
                <a:latin typeface="Constantia" pitchFamily="18" charset="0"/>
              </a:rPr>
              <a:t>/dz. </a:t>
            </a:r>
            <a:endParaRPr lang="en-US" altLang="zh-CN" sz="2400" dirty="0" smtClean="0">
              <a:latin typeface="Constantia" pitchFamily="18" charset="0"/>
            </a:endParaRPr>
          </a:p>
          <a:p>
            <a:endParaRPr lang="en-US" altLang="zh-CN" sz="2400" dirty="0" smtClean="0">
              <a:latin typeface="Constantia" pitchFamily="18" charset="0"/>
            </a:endParaRPr>
          </a:p>
          <a:p>
            <a:r>
              <a:rPr lang="en-US" altLang="zh-CN" sz="2400" dirty="0" smtClean="0">
                <a:latin typeface="Constantia" pitchFamily="18" charset="0"/>
              </a:rPr>
              <a:t>A third </a:t>
            </a:r>
            <a:r>
              <a:rPr lang="en-US" altLang="zh-CN" sz="2400" dirty="0" smtClean="0">
                <a:latin typeface="Constantia" pitchFamily="18" charset="0"/>
              </a:rPr>
              <a:t>cable </a:t>
            </a:r>
            <a:r>
              <a:rPr lang="en-US" altLang="zh-CN" sz="2400" dirty="0" smtClean="0">
                <a:latin typeface="Constantia" pitchFamily="18" charset="0"/>
              </a:rPr>
              <a:t>can </a:t>
            </a:r>
            <a:r>
              <a:rPr lang="en-US" altLang="zh-CN" sz="2400" dirty="0" smtClean="0">
                <a:latin typeface="Constantia" pitchFamily="18" charset="0"/>
              </a:rPr>
              <a:t>help mitigate the finite difference approximation used for </a:t>
            </a:r>
            <a:r>
              <a:rPr lang="en-US" altLang="zh-CN" sz="2400" dirty="0" err="1" smtClean="0">
                <a:latin typeface="Constantia" pitchFamily="18" charset="0"/>
              </a:rPr>
              <a:t>dP</a:t>
            </a:r>
            <a:r>
              <a:rPr lang="en-US" altLang="zh-CN" sz="2400" dirty="0" smtClean="0">
                <a:latin typeface="Constantia" pitchFamily="18" charset="0"/>
              </a:rPr>
              <a:t>/</a:t>
            </a:r>
            <a:r>
              <a:rPr lang="en-US" altLang="zh-CN" sz="2400" dirty="0" err="1" smtClean="0">
                <a:latin typeface="Constantia" pitchFamily="18" charset="0"/>
              </a:rPr>
              <a:t>dz</a:t>
            </a:r>
            <a:r>
              <a:rPr lang="en-US" altLang="zh-CN" sz="2400" dirty="0" smtClean="0">
                <a:latin typeface="Constantia" pitchFamily="18" charset="0"/>
              </a:rPr>
              <a:t>, </a:t>
            </a:r>
            <a:r>
              <a:rPr lang="en-US" altLang="zh-CN" sz="2400" dirty="0" smtClean="0">
                <a:latin typeface="Constantia" pitchFamily="18" charset="0"/>
              </a:rPr>
              <a:t>resulting in a </a:t>
            </a:r>
            <a:r>
              <a:rPr lang="en-US" altLang="zh-CN" sz="2400" dirty="0" smtClean="0">
                <a:latin typeface="Constantia" pitchFamily="18" charset="0"/>
              </a:rPr>
              <a:t>better </a:t>
            </a:r>
            <a:r>
              <a:rPr lang="en-US" altLang="zh-CN" sz="2400" dirty="0" smtClean="0">
                <a:latin typeface="Constantia" pitchFamily="18" charset="0"/>
              </a:rPr>
              <a:t>wave separation </a:t>
            </a:r>
            <a:r>
              <a:rPr lang="en-US" altLang="zh-CN" sz="2400" dirty="0" smtClean="0">
                <a:latin typeface="Constantia" pitchFamily="18" charset="0"/>
              </a:rPr>
              <a:t>result.</a:t>
            </a:r>
            <a:endParaRPr lang="zh-CN" altLang="en-US" sz="2400" dirty="0" smtClean="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53</a:t>
            </a:fld>
            <a:endParaRPr lang="zh-CN"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Constantia" pitchFamily="18" charset="0"/>
              </a:rPr>
              <a:t>Conclusions</a:t>
            </a:r>
            <a:endParaRPr lang="zh-CN" altLang="en-US" dirty="0">
              <a:latin typeface="Constantia" pitchFamily="18" charset="0"/>
            </a:endParaRPr>
          </a:p>
        </p:txBody>
      </p:sp>
      <p:sp>
        <p:nvSpPr>
          <p:cNvPr id="3" name="内容占位符 2"/>
          <p:cNvSpPr>
            <a:spLocks noGrp="1"/>
          </p:cNvSpPr>
          <p:nvPr>
            <p:ph idx="1"/>
          </p:nvPr>
        </p:nvSpPr>
        <p:spPr>
          <a:xfrm>
            <a:off x="457200" y="1447800"/>
            <a:ext cx="8077200" cy="5135563"/>
          </a:xfrm>
        </p:spPr>
        <p:txBody>
          <a:bodyPr>
            <a:noAutofit/>
          </a:bodyPr>
          <a:lstStyle/>
          <a:p>
            <a:r>
              <a:rPr lang="en-US" altLang="zh-CN" sz="2400" dirty="0" smtClean="0">
                <a:latin typeface="Constantia" pitchFamily="18" charset="0"/>
              </a:rPr>
              <a:t>In order to get acceptable wave </a:t>
            </a:r>
            <a:r>
              <a:rPr lang="en-US" altLang="zh-CN" sz="2400" dirty="0" smtClean="0">
                <a:latin typeface="Constantia" pitchFamily="18" charset="0"/>
              </a:rPr>
              <a:t>separation result (e.g.</a:t>
            </a:r>
            <a:r>
              <a:rPr lang="en-US" altLang="zh-CN" sz="2400" dirty="0" smtClean="0">
                <a:latin typeface="Constantia" pitchFamily="18" charset="0"/>
              </a:rPr>
              <a:t>, to predict the scattered wave at a point above the cable</a:t>
            </a:r>
            <a:r>
              <a:rPr lang="en-US" altLang="zh-CN" sz="2400" dirty="0" smtClean="0">
                <a:latin typeface="Constantia" pitchFamily="18" charset="0"/>
              </a:rPr>
              <a:t>), </a:t>
            </a:r>
            <a:r>
              <a:rPr lang="en-US" altLang="zh-CN" sz="2400" dirty="0" smtClean="0">
                <a:latin typeface="Constantia" pitchFamily="18" charset="0"/>
              </a:rPr>
              <a:t>the depth difference between the cable and the predicted </a:t>
            </a:r>
            <a:r>
              <a:rPr lang="en-US" altLang="zh-CN" sz="2400" dirty="0" smtClean="0">
                <a:latin typeface="Constantia" pitchFamily="18" charset="0"/>
              </a:rPr>
              <a:t>cable, </a:t>
            </a:r>
            <a:r>
              <a:rPr lang="el-GR" altLang="zh-CN" sz="2400" dirty="0" smtClean="0">
                <a:latin typeface="Constantia" pitchFamily="18" charset="0"/>
              </a:rPr>
              <a:t>Δ</a:t>
            </a:r>
            <a:r>
              <a:rPr lang="en-US" altLang="zh-CN" sz="2400" dirty="0" smtClean="0">
                <a:latin typeface="Constantia" pitchFamily="18" charset="0"/>
              </a:rPr>
              <a:t>z, </a:t>
            </a:r>
            <a:r>
              <a:rPr lang="en-US" altLang="zh-CN" sz="2400" dirty="0" smtClean="0">
                <a:latin typeface="Constantia" pitchFamily="18" charset="0"/>
              </a:rPr>
              <a:t>is required to be </a:t>
            </a:r>
            <a:r>
              <a:rPr lang="en-US" altLang="zh-CN" sz="2400" dirty="0" smtClean="0">
                <a:latin typeface="Constantia" pitchFamily="18" charset="0"/>
              </a:rPr>
              <a:t>larger </a:t>
            </a:r>
            <a:r>
              <a:rPr lang="en-US" altLang="zh-CN" sz="2400" dirty="0" smtClean="0">
                <a:latin typeface="Constantia" pitchFamily="18" charset="0"/>
              </a:rPr>
              <a:t>than ½ </a:t>
            </a:r>
            <a:r>
              <a:rPr lang="el-GR" altLang="zh-CN" sz="2400" dirty="0" smtClean="0">
                <a:latin typeface="Constantia" pitchFamily="18" charset="0"/>
              </a:rPr>
              <a:t>Δ</a:t>
            </a:r>
            <a:r>
              <a:rPr lang="en-US" altLang="zh-CN" sz="2400" dirty="0" smtClean="0">
                <a:latin typeface="Constantia" pitchFamily="18" charset="0"/>
              </a:rPr>
              <a:t>x.</a:t>
            </a:r>
          </a:p>
          <a:p>
            <a:endParaRPr lang="en-US" altLang="zh-CN" sz="2400" dirty="0" smtClean="0">
              <a:latin typeface="Constantia" pitchFamily="18" charset="0"/>
            </a:endParaRPr>
          </a:p>
          <a:p>
            <a:r>
              <a:rPr lang="en-US" altLang="zh-CN" sz="2400" dirty="0" smtClean="0">
                <a:latin typeface="Constantia" pitchFamily="18" charset="0"/>
              </a:rPr>
              <a:t>The results of wavelet estimation using wrong reference velocities show that the property of </a:t>
            </a:r>
            <a:r>
              <a:rPr lang="en-US" altLang="zh-CN" sz="2400" dirty="0" smtClean="0">
                <a:latin typeface="Constantia" pitchFamily="18" charset="0"/>
              </a:rPr>
              <a:t>invariance </a:t>
            </a:r>
            <a:r>
              <a:rPr lang="en-US" altLang="zh-CN" sz="2400" dirty="0" smtClean="0">
                <a:latin typeface="Constantia" pitchFamily="18" charset="0"/>
              </a:rPr>
              <a:t>of source wavelet can be a criteria of choosing reference </a:t>
            </a:r>
            <a:r>
              <a:rPr lang="en-US" altLang="zh-CN" sz="2400" dirty="0" smtClean="0">
                <a:latin typeface="Constantia" pitchFamily="18" charset="0"/>
              </a:rPr>
              <a:t>velocity. This could be useful for land application to separate the reference wave (including ground roll) from reflection data.</a:t>
            </a:r>
            <a:endParaRPr lang="en-US" altLang="zh-CN" sz="2400" dirty="0" smtClean="0">
              <a:latin typeface="Constantia" pitchFamily="18" charset="0"/>
            </a:endParaRPr>
          </a:p>
        </p:txBody>
      </p:sp>
      <p:sp>
        <p:nvSpPr>
          <p:cNvPr id="4" name="灯片编号占位符 3"/>
          <p:cNvSpPr>
            <a:spLocks noGrp="1"/>
          </p:cNvSpPr>
          <p:nvPr>
            <p:ph type="sldNum" sz="quarter" idx="12"/>
          </p:nvPr>
        </p:nvSpPr>
        <p:spPr/>
        <p:txBody>
          <a:bodyPr/>
          <a:lstStyle/>
          <a:p>
            <a:fld id="{C4ACB3E9-CEFA-47E8-AAE5-DDA37E8E960A}" type="slidenum">
              <a:rPr lang="zh-CN" altLang="en-US" smtClean="0"/>
              <a:pPr/>
              <a:t>54</a:t>
            </a:fld>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2"/>
          </p:nvPr>
        </p:nvSpPr>
        <p:spPr/>
        <p:txBody>
          <a:bodyPr/>
          <a:lstStyle/>
          <a:p>
            <a:fld id="{E9526EB8-6F2B-4232-938D-0AF5D5311DC8}" type="slidenum">
              <a:rPr lang="zh-CN" altLang="en-US" smtClean="0"/>
              <a:pPr/>
              <a:t>55</a:t>
            </a:fld>
            <a:endParaRPr lang="zh-CN" altLang="en-US"/>
          </a:p>
        </p:txBody>
      </p:sp>
      <p:sp>
        <p:nvSpPr>
          <p:cNvPr id="56322" name="AutoShape 2" descr="https://mail-attachment.googleusercontent.com/attachment/u/0/?ui=2&amp;ik=f4d4057fbf&amp;view=att&amp;th=13d5a0e3845c2220&amp;attid=0.1&amp;disp=inline&amp;realattid=f_he5s8i3j2&amp;safe=1&amp;zw&amp;saduie=AG9B_P_kJErPus1YQME1d4O-En3q&amp;sadet=1363019254237&amp;sads=p8KFlWEPuGc5cCm4T2xJEzf9GI4&amp;sads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6324" name="AutoShape 4" descr="https://mail-attachment.googleusercontent.com/attachment/u/0/?ui=2&amp;ik=f4d4057fbf&amp;view=att&amp;th=13d5a0e3845c2220&amp;attid=0.1&amp;disp=inline&amp;realattid=f_he5s8i3j2&amp;safe=1&amp;zw&amp;saduie=AG9B_P_kJErPus1YQME1d4O-En3q&amp;sadet=1363019254237&amp;sads=p8KFlWEPuGc5cCm4T2xJEzf9GI4&amp;sads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56326" name="AutoShape 6" descr="https://mail-attachment.googleusercontent.com/attachment/u/0/?ui=2&amp;ik=f4d4057fbf&amp;view=att&amp;th=13d5a0e3845c2220&amp;attid=0.1&amp;disp=inline&amp;realattid=f_he5s8i3j2&amp;safe=1&amp;zw&amp;saduie=AG9B_P_kJErPus1YQME1d4O-En3q&amp;sadet=1363019254237&amp;sads=p8KFlWEPuGc5cCm4T2xJEzf9GI4&amp;sads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9" name="内容占位符 8" descr="sponsor_logo.png"/>
          <p:cNvPicPr>
            <a:picLocks noGrp="1" noChangeAspect="1"/>
          </p:cNvPicPr>
          <p:nvPr>
            <p:ph idx="1"/>
          </p:nvPr>
        </p:nvPicPr>
        <p:blipFill>
          <a:blip r:embed="rId2" cstate="print"/>
          <a:stretch>
            <a:fillRect/>
          </a:stretch>
        </p:blipFill>
        <p:spPr>
          <a:xfrm>
            <a:off x="-1" y="0"/>
            <a:ext cx="9144001" cy="663021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latin typeface="Constantia" pitchFamily="18" charset="0"/>
              </a:rPr>
              <a:t>Motivation</a:t>
            </a:r>
            <a:endParaRPr lang="zh-CN" altLang="en-US" dirty="0">
              <a:latin typeface="Constantia" pitchFamily="18" charset="0"/>
            </a:endParaRPr>
          </a:p>
        </p:txBody>
      </p:sp>
      <p:sp>
        <p:nvSpPr>
          <p:cNvPr id="7" name="内容占位符 6"/>
          <p:cNvSpPr>
            <a:spLocks noGrp="1"/>
          </p:cNvSpPr>
          <p:nvPr>
            <p:ph idx="1"/>
          </p:nvPr>
        </p:nvSpPr>
        <p:spPr>
          <a:xfrm>
            <a:off x="4343400" y="1981200"/>
            <a:ext cx="4114800" cy="4572000"/>
          </a:xfrm>
        </p:spPr>
        <p:txBody>
          <a:bodyPr>
            <a:normAutofit/>
          </a:bodyPr>
          <a:lstStyle/>
          <a:p>
            <a:r>
              <a:rPr lang="en-US" altLang="zh-CN" sz="2400" dirty="0" smtClean="0">
                <a:latin typeface="Constantia" pitchFamily="18" charset="0"/>
              </a:rPr>
              <a:t>Reference wave removal</a:t>
            </a:r>
          </a:p>
          <a:p>
            <a:r>
              <a:rPr lang="en-US" altLang="zh-CN" sz="2400" dirty="0" smtClean="0">
                <a:latin typeface="Constantia" pitchFamily="18" charset="0"/>
              </a:rPr>
              <a:t>Wavelet estimation</a:t>
            </a:r>
          </a:p>
          <a:p>
            <a:r>
              <a:rPr lang="en-US" altLang="zh-CN" sz="2400" dirty="0" smtClean="0">
                <a:latin typeface="Constantia" pitchFamily="18" charset="0"/>
              </a:rPr>
              <a:t>Ghosts removal</a:t>
            </a:r>
            <a:endParaRPr lang="zh-CN" altLang="en-US" sz="2400" dirty="0">
              <a:latin typeface="Constantia" pitchFamily="18" charset="0"/>
            </a:endParaRPr>
          </a:p>
        </p:txBody>
      </p:sp>
      <p:grpSp>
        <p:nvGrpSpPr>
          <p:cNvPr id="2" name="组合 39"/>
          <p:cNvGrpSpPr/>
          <p:nvPr/>
        </p:nvGrpSpPr>
        <p:grpSpPr>
          <a:xfrm>
            <a:off x="990600" y="1524000"/>
            <a:ext cx="2667000" cy="2971801"/>
            <a:chOff x="5638800" y="1600200"/>
            <a:chExt cx="2667000" cy="2971801"/>
          </a:xfrm>
        </p:grpSpPr>
        <p:grpSp>
          <p:nvGrpSpPr>
            <p:cNvPr id="4" name="组合 36"/>
            <p:cNvGrpSpPr/>
            <p:nvPr/>
          </p:nvGrpSpPr>
          <p:grpSpPr>
            <a:xfrm>
              <a:off x="5638800" y="1600200"/>
              <a:ext cx="2667000" cy="2971801"/>
              <a:chOff x="6172200" y="1600200"/>
              <a:chExt cx="2667000" cy="2971801"/>
            </a:xfrm>
          </p:grpSpPr>
          <p:sp>
            <p:nvSpPr>
              <p:cNvPr id="12" name="TextBox 11"/>
              <p:cNvSpPr txBox="1"/>
              <p:nvPr/>
            </p:nvSpPr>
            <p:spPr>
              <a:xfrm>
                <a:off x="6172200" y="2438400"/>
                <a:ext cx="2667000" cy="457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400" dirty="0" smtClean="0">
                    <a:solidFill>
                      <a:schemeClr val="tx2">
                        <a:lumMod val="75000"/>
                      </a:schemeClr>
                    </a:solidFill>
                    <a:latin typeface="Constantia" pitchFamily="18" charset="0"/>
                  </a:rPr>
                  <a:t>Preprocessing</a:t>
                </a:r>
                <a:endParaRPr lang="zh-CN" altLang="en-US" sz="2400" dirty="0" smtClean="0">
                  <a:solidFill>
                    <a:schemeClr val="tx2">
                      <a:lumMod val="75000"/>
                    </a:schemeClr>
                  </a:solidFill>
                  <a:latin typeface="Constantia" pitchFamily="18" charset="0"/>
                </a:endParaRPr>
              </a:p>
            </p:txBody>
          </p:sp>
          <p:sp>
            <p:nvSpPr>
              <p:cNvPr id="13" name="TextBox 12"/>
              <p:cNvSpPr txBox="1"/>
              <p:nvPr/>
            </p:nvSpPr>
            <p:spPr>
              <a:xfrm>
                <a:off x="6172200" y="3276600"/>
                <a:ext cx="26670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dirty="0" smtClean="0">
                    <a:solidFill>
                      <a:schemeClr val="accent1">
                        <a:lumMod val="50000"/>
                      </a:schemeClr>
                    </a:solidFill>
                    <a:latin typeface="Constantia" pitchFamily="18" charset="0"/>
                  </a:rPr>
                  <a:t>Multiple removal</a:t>
                </a:r>
                <a:endParaRPr lang="zh-CN" altLang="en-US" sz="2400" dirty="0" smtClean="0">
                  <a:solidFill>
                    <a:schemeClr val="accent1">
                      <a:lumMod val="50000"/>
                    </a:schemeClr>
                  </a:solidFill>
                  <a:latin typeface="Constantia" pitchFamily="18" charset="0"/>
                </a:endParaRPr>
              </a:p>
            </p:txBody>
          </p:sp>
          <p:sp>
            <p:nvSpPr>
              <p:cNvPr id="14" name="TextBox 13"/>
              <p:cNvSpPr txBox="1"/>
              <p:nvPr/>
            </p:nvSpPr>
            <p:spPr>
              <a:xfrm>
                <a:off x="6172200" y="4114801"/>
                <a:ext cx="2667000" cy="4572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dirty="0" smtClean="0">
                    <a:solidFill>
                      <a:schemeClr val="accent1">
                        <a:lumMod val="50000"/>
                      </a:schemeClr>
                    </a:solidFill>
                    <a:latin typeface="Constantia" pitchFamily="18" charset="0"/>
                  </a:rPr>
                  <a:t>Imaging</a:t>
                </a:r>
                <a:endParaRPr lang="zh-CN" altLang="en-US" sz="2400" dirty="0" smtClean="0">
                  <a:solidFill>
                    <a:schemeClr val="accent1">
                      <a:lumMod val="50000"/>
                    </a:schemeClr>
                  </a:solidFill>
                  <a:latin typeface="Constantia" pitchFamily="18" charset="0"/>
                </a:endParaRPr>
              </a:p>
            </p:txBody>
          </p:sp>
          <p:sp>
            <p:nvSpPr>
              <p:cNvPr id="15" name="TextBox 14"/>
              <p:cNvSpPr txBox="1"/>
              <p:nvPr/>
            </p:nvSpPr>
            <p:spPr>
              <a:xfrm>
                <a:off x="6172200" y="1600200"/>
                <a:ext cx="2667000" cy="457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400" dirty="0" smtClean="0">
                    <a:solidFill>
                      <a:schemeClr val="tx2">
                        <a:lumMod val="75000"/>
                      </a:schemeClr>
                    </a:solidFill>
                    <a:latin typeface="Constantia" pitchFamily="18" charset="0"/>
                  </a:rPr>
                  <a:t>Data</a:t>
                </a:r>
                <a:endParaRPr lang="zh-CN" altLang="en-US" sz="2400" dirty="0" smtClean="0">
                  <a:solidFill>
                    <a:schemeClr val="tx2">
                      <a:lumMod val="75000"/>
                    </a:schemeClr>
                  </a:solidFill>
                  <a:latin typeface="Constantia" pitchFamily="18" charset="0"/>
                </a:endParaRPr>
              </a:p>
            </p:txBody>
          </p:sp>
          <p:cxnSp>
            <p:nvCxnSpPr>
              <p:cNvPr id="16" name="直接箭头连接符 15"/>
              <p:cNvCxnSpPr>
                <a:stCxn id="15" idx="2"/>
                <a:endCxn id="12" idx="0"/>
              </p:cNvCxnSpPr>
              <p:nvPr/>
            </p:nvCxnSpPr>
            <p:spPr>
              <a:xfrm rot="5400000">
                <a:off x="7315200" y="22479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接箭头连接符 16"/>
              <p:cNvCxnSpPr>
                <a:stCxn id="12" idx="2"/>
                <a:endCxn id="13" idx="0"/>
              </p:cNvCxnSpPr>
              <p:nvPr/>
            </p:nvCxnSpPr>
            <p:spPr>
              <a:xfrm rot="5400000">
                <a:off x="7315200" y="30861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11" name="直接箭头连接符 10"/>
            <p:cNvCxnSpPr>
              <a:stCxn id="13" idx="2"/>
              <a:endCxn id="14" idx="0"/>
            </p:cNvCxnSpPr>
            <p:nvPr/>
          </p:nvCxnSpPr>
          <p:spPr>
            <a:xfrm rot="5400000">
              <a:off x="6784032" y="3926533"/>
              <a:ext cx="37653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8" name="左大括号 17"/>
          <p:cNvSpPr/>
          <p:nvPr/>
        </p:nvSpPr>
        <p:spPr>
          <a:xfrm>
            <a:off x="3962400" y="1981200"/>
            <a:ext cx="304800" cy="12192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爆炸形 2 20"/>
          <p:cNvSpPr/>
          <p:nvPr/>
        </p:nvSpPr>
        <p:spPr>
          <a:xfrm>
            <a:off x="4724400" y="4343400"/>
            <a:ext cx="304800" cy="381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合并 21"/>
          <p:cNvSpPr/>
          <p:nvPr/>
        </p:nvSpPr>
        <p:spPr>
          <a:xfrm>
            <a:off x="7086600" y="5257800"/>
            <a:ext cx="152400" cy="228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6" name="直接连接符 25"/>
          <p:cNvCxnSpPr/>
          <p:nvPr/>
        </p:nvCxnSpPr>
        <p:spPr>
          <a:xfrm>
            <a:off x="4191000" y="3962400"/>
            <a:ext cx="434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4114800" y="5867400"/>
            <a:ext cx="3962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smtClean="0"/>
              <a:t>Earth</a:t>
            </a:r>
            <a:endParaRPr lang="zh-CN" altLang="en-US" sz="2800" dirty="0"/>
          </a:p>
        </p:txBody>
      </p:sp>
      <p:grpSp>
        <p:nvGrpSpPr>
          <p:cNvPr id="46" name="组合 45"/>
          <p:cNvGrpSpPr/>
          <p:nvPr/>
        </p:nvGrpSpPr>
        <p:grpSpPr>
          <a:xfrm>
            <a:off x="4861588" y="3962400"/>
            <a:ext cx="2301212" cy="1981200"/>
            <a:chOff x="4861588" y="3962400"/>
            <a:chExt cx="2301212" cy="1981200"/>
          </a:xfrm>
        </p:grpSpPr>
        <p:cxnSp>
          <p:nvCxnSpPr>
            <p:cNvPr id="23" name="直接箭头连接符 22"/>
            <p:cNvCxnSpPr>
              <a:stCxn id="21" idx="2"/>
            </p:cNvCxnSpPr>
            <p:nvPr/>
          </p:nvCxnSpPr>
          <p:spPr>
            <a:xfrm>
              <a:off x="4888258" y="4675752"/>
              <a:ext cx="902942" cy="1191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5791200" y="3962400"/>
              <a:ext cx="8382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endCxn id="22" idx="0"/>
            </p:cNvCxnSpPr>
            <p:nvPr/>
          </p:nvCxnSpPr>
          <p:spPr>
            <a:xfrm>
              <a:off x="6629400" y="4038600"/>
              <a:ext cx="5334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1" idx="0"/>
            </p:cNvCxnSpPr>
            <p:nvPr/>
          </p:nvCxnSpPr>
          <p:spPr>
            <a:xfrm flipV="1">
              <a:off x="4861588" y="3962400"/>
              <a:ext cx="396212" cy="414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5257800" y="3962400"/>
              <a:ext cx="12192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endCxn id="22" idx="1"/>
            </p:cNvCxnSpPr>
            <p:nvPr/>
          </p:nvCxnSpPr>
          <p:spPr>
            <a:xfrm flipV="1">
              <a:off x="6477000" y="5372100"/>
              <a:ext cx="647700" cy="495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21" idx="0"/>
            </p:cNvCxnSpPr>
            <p:nvPr/>
          </p:nvCxnSpPr>
          <p:spPr>
            <a:xfrm flipV="1">
              <a:off x="4861588" y="3962400"/>
              <a:ext cx="243812" cy="414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5105400" y="3962400"/>
              <a:ext cx="8382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5943600" y="3962400"/>
              <a:ext cx="8382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endCxn id="22" idx="0"/>
            </p:cNvCxnSpPr>
            <p:nvPr/>
          </p:nvCxnSpPr>
          <p:spPr>
            <a:xfrm>
              <a:off x="6781800" y="3962400"/>
              <a:ext cx="381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45" name="灯片编号占位符 44"/>
          <p:cNvSpPr>
            <a:spLocks noGrp="1"/>
          </p:cNvSpPr>
          <p:nvPr>
            <p:ph type="sldNum" sz="quarter" idx="12"/>
          </p:nvPr>
        </p:nvSpPr>
        <p:spPr/>
        <p:txBody>
          <a:bodyPr/>
          <a:lstStyle/>
          <a:p>
            <a:fld id="{C4ACB3E9-CEFA-47E8-AAE5-DDA37E8E960A}" type="slidenum">
              <a:rPr lang="zh-CN" altLang="en-US" smtClean="0"/>
              <a:pPr/>
              <a:t>6</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lide(from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hidden"/>
                                      </p:to>
                                    </p:set>
                                  </p:childTnLst>
                                </p:cTn>
                              </p:par>
                              <p:par>
                                <p:cTn id="12" presetID="1" presetClass="exit"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hidden"/>
                                      </p:to>
                                    </p:set>
                                  </p:childTnLst>
                                </p:cTn>
                              </p:par>
                              <p:par>
                                <p:cTn id="14" presetID="1" presetClass="exit" presetSubtype="0" fill="hold" nodeType="withEffect">
                                  <p:stCondLst>
                                    <p:cond delay="0"/>
                                  </p:stCondLst>
                                  <p:childTnLst>
                                    <p:set>
                                      <p:cBhvr>
                                        <p:cTn id="15" dur="1" fill="hold">
                                          <p:stCondLst>
                                            <p:cond delay="0"/>
                                          </p:stCondLst>
                                        </p:cTn>
                                        <p:tgtEl>
                                          <p:spTgt spid="26"/>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46"/>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19" grpId="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smtClean="0">
                <a:latin typeface="Constantia" pitchFamily="18" charset="0"/>
              </a:rPr>
              <a:t>Motivation</a:t>
            </a:r>
            <a:endParaRPr lang="zh-CN" altLang="en-US" dirty="0">
              <a:latin typeface="Constantia" pitchFamily="18" charset="0"/>
            </a:endParaRPr>
          </a:p>
        </p:txBody>
      </p:sp>
      <p:sp>
        <p:nvSpPr>
          <p:cNvPr id="7" name="内容占位符 6"/>
          <p:cNvSpPr>
            <a:spLocks noGrp="1"/>
          </p:cNvSpPr>
          <p:nvPr>
            <p:ph idx="1"/>
          </p:nvPr>
        </p:nvSpPr>
        <p:spPr>
          <a:xfrm>
            <a:off x="4343400" y="1981200"/>
            <a:ext cx="4114800" cy="4572000"/>
          </a:xfrm>
        </p:spPr>
        <p:txBody>
          <a:bodyPr>
            <a:normAutofit/>
          </a:bodyPr>
          <a:lstStyle/>
          <a:p>
            <a:r>
              <a:rPr lang="en-US" altLang="zh-CN" sz="2400" dirty="0" smtClean="0">
                <a:latin typeface="Constantia" pitchFamily="18" charset="0"/>
              </a:rPr>
              <a:t>Reference wave removal</a:t>
            </a:r>
          </a:p>
          <a:p>
            <a:r>
              <a:rPr lang="en-US" altLang="zh-CN" sz="2400" dirty="0" smtClean="0">
                <a:latin typeface="Constantia" pitchFamily="18" charset="0"/>
              </a:rPr>
              <a:t>Wavelet estimation</a:t>
            </a:r>
          </a:p>
          <a:p>
            <a:r>
              <a:rPr lang="en-US" altLang="zh-CN" sz="2400" dirty="0" smtClean="0">
                <a:latin typeface="Constantia" pitchFamily="18" charset="0"/>
              </a:rPr>
              <a:t>Ghosts removal</a:t>
            </a:r>
            <a:endParaRPr lang="zh-CN" altLang="en-US" sz="2400" dirty="0">
              <a:latin typeface="Constantia" pitchFamily="18" charset="0"/>
            </a:endParaRPr>
          </a:p>
        </p:txBody>
      </p:sp>
      <p:grpSp>
        <p:nvGrpSpPr>
          <p:cNvPr id="2" name="组合 39"/>
          <p:cNvGrpSpPr/>
          <p:nvPr/>
        </p:nvGrpSpPr>
        <p:grpSpPr>
          <a:xfrm>
            <a:off x="990600" y="1524000"/>
            <a:ext cx="2667000" cy="2971801"/>
            <a:chOff x="5638800" y="1600200"/>
            <a:chExt cx="2667000" cy="2971801"/>
          </a:xfrm>
        </p:grpSpPr>
        <p:grpSp>
          <p:nvGrpSpPr>
            <p:cNvPr id="4" name="组合 36"/>
            <p:cNvGrpSpPr/>
            <p:nvPr/>
          </p:nvGrpSpPr>
          <p:grpSpPr>
            <a:xfrm>
              <a:off x="5638800" y="1600200"/>
              <a:ext cx="2667000" cy="2971801"/>
              <a:chOff x="6172200" y="1600200"/>
              <a:chExt cx="2667000" cy="2971801"/>
            </a:xfrm>
          </p:grpSpPr>
          <p:sp>
            <p:nvSpPr>
              <p:cNvPr id="12" name="TextBox 11"/>
              <p:cNvSpPr txBox="1"/>
              <p:nvPr/>
            </p:nvSpPr>
            <p:spPr>
              <a:xfrm>
                <a:off x="6172200" y="2438400"/>
                <a:ext cx="2667000" cy="457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400" dirty="0" smtClean="0">
                    <a:solidFill>
                      <a:schemeClr val="tx2">
                        <a:lumMod val="75000"/>
                      </a:schemeClr>
                    </a:solidFill>
                    <a:latin typeface="Constantia" pitchFamily="18" charset="0"/>
                  </a:rPr>
                  <a:t>Preprocessing</a:t>
                </a:r>
                <a:endParaRPr lang="zh-CN" altLang="en-US" sz="2400" dirty="0" smtClean="0">
                  <a:solidFill>
                    <a:schemeClr val="tx2">
                      <a:lumMod val="75000"/>
                    </a:schemeClr>
                  </a:solidFill>
                  <a:latin typeface="Constantia" pitchFamily="18" charset="0"/>
                </a:endParaRPr>
              </a:p>
            </p:txBody>
          </p:sp>
          <p:sp>
            <p:nvSpPr>
              <p:cNvPr id="13" name="TextBox 12"/>
              <p:cNvSpPr txBox="1"/>
              <p:nvPr/>
            </p:nvSpPr>
            <p:spPr>
              <a:xfrm>
                <a:off x="6172200" y="3276600"/>
                <a:ext cx="266700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dirty="0" smtClean="0">
                    <a:solidFill>
                      <a:schemeClr val="accent1">
                        <a:lumMod val="50000"/>
                      </a:schemeClr>
                    </a:solidFill>
                    <a:latin typeface="Constantia" pitchFamily="18" charset="0"/>
                  </a:rPr>
                  <a:t>Multiple removal</a:t>
                </a:r>
                <a:endParaRPr lang="zh-CN" altLang="en-US" sz="2400" dirty="0" smtClean="0">
                  <a:solidFill>
                    <a:schemeClr val="accent1">
                      <a:lumMod val="50000"/>
                    </a:schemeClr>
                  </a:solidFill>
                  <a:latin typeface="Constantia" pitchFamily="18" charset="0"/>
                </a:endParaRPr>
              </a:p>
            </p:txBody>
          </p:sp>
          <p:sp>
            <p:nvSpPr>
              <p:cNvPr id="14" name="TextBox 13"/>
              <p:cNvSpPr txBox="1"/>
              <p:nvPr/>
            </p:nvSpPr>
            <p:spPr>
              <a:xfrm>
                <a:off x="6172200" y="4114801"/>
                <a:ext cx="2667000" cy="45720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2400" dirty="0" smtClean="0">
                    <a:solidFill>
                      <a:schemeClr val="accent1">
                        <a:lumMod val="50000"/>
                      </a:schemeClr>
                    </a:solidFill>
                    <a:latin typeface="Constantia" pitchFamily="18" charset="0"/>
                  </a:rPr>
                  <a:t>Imaging</a:t>
                </a:r>
                <a:endParaRPr lang="zh-CN" altLang="en-US" sz="2400" dirty="0" smtClean="0">
                  <a:solidFill>
                    <a:schemeClr val="accent1">
                      <a:lumMod val="50000"/>
                    </a:schemeClr>
                  </a:solidFill>
                  <a:latin typeface="Constantia" pitchFamily="18" charset="0"/>
                </a:endParaRPr>
              </a:p>
            </p:txBody>
          </p:sp>
          <p:sp>
            <p:nvSpPr>
              <p:cNvPr id="15" name="TextBox 14"/>
              <p:cNvSpPr txBox="1"/>
              <p:nvPr/>
            </p:nvSpPr>
            <p:spPr>
              <a:xfrm>
                <a:off x="6172200" y="1600200"/>
                <a:ext cx="2667000" cy="4572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altLang="zh-CN" sz="2400" dirty="0" smtClean="0">
                    <a:solidFill>
                      <a:schemeClr val="tx2">
                        <a:lumMod val="75000"/>
                      </a:schemeClr>
                    </a:solidFill>
                    <a:latin typeface="Constantia" pitchFamily="18" charset="0"/>
                  </a:rPr>
                  <a:t>Data</a:t>
                </a:r>
                <a:endParaRPr lang="zh-CN" altLang="en-US" sz="2400" dirty="0" smtClean="0">
                  <a:solidFill>
                    <a:schemeClr val="tx2">
                      <a:lumMod val="75000"/>
                    </a:schemeClr>
                  </a:solidFill>
                  <a:latin typeface="Constantia" pitchFamily="18" charset="0"/>
                </a:endParaRPr>
              </a:p>
            </p:txBody>
          </p:sp>
          <p:cxnSp>
            <p:nvCxnSpPr>
              <p:cNvPr id="16" name="直接箭头连接符 15"/>
              <p:cNvCxnSpPr>
                <a:stCxn id="15" idx="2"/>
                <a:endCxn id="12" idx="0"/>
              </p:cNvCxnSpPr>
              <p:nvPr/>
            </p:nvCxnSpPr>
            <p:spPr>
              <a:xfrm rot="5400000">
                <a:off x="7315200" y="22479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直接箭头连接符 16"/>
              <p:cNvCxnSpPr>
                <a:stCxn id="12" idx="2"/>
                <a:endCxn id="13" idx="0"/>
              </p:cNvCxnSpPr>
              <p:nvPr/>
            </p:nvCxnSpPr>
            <p:spPr>
              <a:xfrm rot="5400000">
                <a:off x="7315200" y="3086100"/>
                <a:ext cx="381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11" name="直接箭头连接符 10"/>
            <p:cNvCxnSpPr>
              <a:stCxn id="13" idx="2"/>
              <a:endCxn id="14" idx="0"/>
            </p:cNvCxnSpPr>
            <p:nvPr/>
          </p:nvCxnSpPr>
          <p:spPr>
            <a:xfrm rot="5400000">
              <a:off x="6784032" y="3926533"/>
              <a:ext cx="37653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18" name="左大括号 17"/>
          <p:cNvSpPr/>
          <p:nvPr/>
        </p:nvSpPr>
        <p:spPr>
          <a:xfrm>
            <a:off x="3962400" y="1981200"/>
            <a:ext cx="304800" cy="12192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椭圆 18"/>
          <p:cNvSpPr/>
          <p:nvPr/>
        </p:nvSpPr>
        <p:spPr>
          <a:xfrm>
            <a:off x="4953000" y="3886200"/>
            <a:ext cx="29718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Green’s theorem</a:t>
            </a:r>
            <a:endParaRPr lang="zh-CN" altLang="en-US" sz="2400" dirty="0"/>
          </a:p>
        </p:txBody>
      </p:sp>
      <p:sp>
        <p:nvSpPr>
          <p:cNvPr id="20" name="灯片编号占位符 19"/>
          <p:cNvSpPr>
            <a:spLocks noGrp="1"/>
          </p:cNvSpPr>
          <p:nvPr>
            <p:ph type="sldNum" sz="quarter" idx="12"/>
          </p:nvPr>
        </p:nvSpPr>
        <p:spPr/>
        <p:txBody>
          <a:bodyPr/>
          <a:lstStyle/>
          <a:p>
            <a:fld id="{C4ACB3E9-CEFA-47E8-AAE5-DDA37E8E960A}" type="slidenum">
              <a:rPr lang="zh-CN" altLang="en-US" smtClean="0"/>
              <a:pPr/>
              <a:t>7</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latin typeface="Constantia" pitchFamily="18" charset="0"/>
              </a:rPr>
              <a:t>Outline</a:t>
            </a:r>
            <a:endParaRPr lang="zh-CN" altLang="en-US" dirty="0">
              <a:latin typeface="Constantia" pitchFamily="18" charset="0"/>
            </a:endParaRPr>
          </a:p>
        </p:txBody>
      </p:sp>
      <p:sp>
        <p:nvSpPr>
          <p:cNvPr id="6" name="内容占位符 5"/>
          <p:cNvSpPr>
            <a:spLocks noGrp="1"/>
          </p:cNvSpPr>
          <p:nvPr>
            <p:ph idx="1"/>
          </p:nvPr>
        </p:nvSpPr>
        <p:spPr>
          <a:xfrm>
            <a:off x="457200" y="1600200"/>
            <a:ext cx="8229600" cy="4953000"/>
          </a:xfrm>
        </p:spPr>
        <p:txBody>
          <a:bodyPr>
            <a:normAutofit/>
          </a:bodyPr>
          <a:lstStyle/>
          <a:p>
            <a:r>
              <a:rPr lang="en-US" altLang="zh-CN" sz="2400" dirty="0" smtClean="0">
                <a:solidFill>
                  <a:schemeClr val="bg2"/>
                </a:solidFill>
                <a:latin typeface="Constantia" pitchFamily="18" charset="0"/>
              </a:rPr>
              <a:t>Motivation</a:t>
            </a:r>
          </a:p>
          <a:p>
            <a:r>
              <a:rPr lang="en-US" altLang="zh-CN" sz="2400" dirty="0" smtClean="0">
                <a:latin typeface="Constantia" pitchFamily="18" charset="0"/>
              </a:rPr>
              <a:t>Introduction of Green’s theorem in preprocessing  </a:t>
            </a:r>
          </a:p>
          <a:p>
            <a:r>
              <a:rPr lang="en-US" altLang="zh-CN" sz="2400" dirty="0" smtClean="0">
                <a:solidFill>
                  <a:schemeClr val="bg2"/>
                </a:solidFill>
                <a:latin typeface="Constantia" pitchFamily="18" charset="0"/>
              </a:rPr>
              <a:t>Factors </a:t>
            </a:r>
          </a:p>
          <a:p>
            <a:pPr lvl="1"/>
            <a:r>
              <a:rPr lang="en-US" altLang="zh-CN" sz="2400" dirty="0" smtClean="0">
                <a:solidFill>
                  <a:schemeClr val="bg2"/>
                </a:solidFill>
                <a:latin typeface="Constantia" pitchFamily="18" charset="0"/>
              </a:rPr>
              <a:t>The depth difference between the two cables</a:t>
            </a:r>
          </a:p>
          <a:p>
            <a:pPr lvl="1"/>
            <a:r>
              <a:rPr lang="en-US" altLang="zh-CN" sz="2400" dirty="0" smtClean="0">
                <a:solidFill>
                  <a:schemeClr val="bg2"/>
                </a:solidFill>
                <a:latin typeface="Constantia" pitchFamily="18" charset="0"/>
              </a:rPr>
              <a:t>The depth </a:t>
            </a:r>
            <a:r>
              <a:rPr lang="en-US" altLang="zh-CN" sz="2400" dirty="0" smtClean="0">
                <a:solidFill>
                  <a:schemeClr val="bg2"/>
                </a:solidFill>
                <a:latin typeface="Constantia" pitchFamily="18" charset="0"/>
              </a:rPr>
              <a:t>difference </a:t>
            </a:r>
            <a:r>
              <a:rPr lang="en-US" altLang="zh-CN" sz="2400" dirty="0" smtClean="0">
                <a:solidFill>
                  <a:schemeClr val="bg2"/>
                </a:solidFill>
                <a:latin typeface="Constantia" pitchFamily="18" charset="0"/>
              </a:rPr>
              <a:t>between the measurement surface and the predicted cable </a:t>
            </a:r>
            <a:r>
              <a:rPr lang="el-GR" altLang="zh-CN" sz="2400" dirty="0" smtClean="0">
                <a:solidFill>
                  <a:schemeClr val="bg2"/>
                </a:solidFill>
                <a:latin typeface="Constantia" pitchFamily="18" charset="0"/>
              </a:rPr>
              <a:t>Δ</a:t>
            </a:r>
            <a:r>
              <a:rPr lang="en-US" altLang="zh-CN" sz="2400" dirty="0" smtClean="0">
                <a:solidFill>
                  <a:schemeClr val="bg2"/>
                </a:solidFill>
                <a:latin typeface="Constantia" pitchFamily="18" charset="0"/>
              </a:rPr>
              <a:t>z</a:t>
            </a:r>
          </a:p>
          <a:p>
            <a:r>
              <a:rPr lang="en-US" altLang="zh-CN" sz="2400" dirty="0" smtClean="0">
                <a:solidFill>
                  <a:schemeClr val="bg2"/>
                </a:solidFill>
                <a:latin typeface="Constantia" pitchFamily="18" charset="0"/>
              </a:rPr>
              <a:t>Reference velocity</a:t>
            </a:r>
          </a:p>
          <a:p>
            <a:r>
              <a:rPr lang="en-US" altLang="zh-CN" sz="2400" dirty="0" smtClean="0">
                <a:solidFill>
                  <a:schemeClr val="bg2"/>
                </a:solidFill>
                <a:latin typeface="Constantia" pitchFamily="18" charset="0"/>
              </a:rPr>
              <a:t>Conclusions</a:t>
            </a:r>
            <a:endParaRPr lang="zh-CN" altLang="en-US" sz="2400" dirty="0">
              <a:solidFill>
                <a:schemeClr val="bg2"/>
              </a:solidFill>
              <a:latin typeface="Constantia" pitchFamily="18" charset="0"/>
            </a:endParaRPr>
          </a:p>
        </p:txBody>
      </p:sp>
      <p:sp>
        <p:nvSpPr>
          <p:cNvPr id="5" name="灯片编号占位符 4"/>
          <p:cNvSpPr>
            <a:spLocks noGrp="1"/>
          </p:cNvSpPr>
          <p:nvPr>
            <p:ph type="sldNum" sz="quarter" idx="12"/>
          </p:nvPr>
        </p:nvSpPr>
        <p:spPr/>
        <p:txBody>
          <a:bodyPr/>
          <a:lstStyle/>
          <a:p>
            <a:fld id="{88761688-511E-4D70-8C4B-04B1BC8402B7}" type="slidenum">
              <a:rPr lang="zh-CN" altLang="en-US" smtClean="0"/>
              <a:pPr/>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Constantia" pitchFamily="18" charset="0"/>
              </a:rPr>
              <a:t>Green’s theorem</a:t>
            </a:r>
            <a:endParaRPr lang="zh-CN" altLang="en-US" dirty="0">
              <a:latin typeface="Constantia" pitchFamily="18" charset="0"/>
            </a:endParaRPr>
          </a:p>
        </p:txBody>
      </p:sp>
      <p:sp>
        <p:nvSpPr>
          <p:cNvPr id="6" name="灯片编号占位符 5"/>
          <p:cNvSpPr>
            <a:spLocks noGrp="1"/>
          </p:cNvSpPr>
          <p:nvPr>
            <p:ph type="sldNum" sz="quarter" idx="12"/>
          </p:nvPr>
        </p:nvSpPr>
        <p:spPr/>
        <p:txBody>
          <a:bodyPr/>
          <a:lstStyle/>
          <a:p>
            <a:fld id="{C4ACB3E9-CEFA-47E8-AAE5-DDA37E8E960A}" type="slidenum">
              <a:rPr lang="zh-CN" altLang="en-US" smtClean="0"/>
              <a:pPr/>
              <a:t>9</a:t>
            </a:fld>
            <a:endParaRPr lang="zh-CN" altLang="en-US"/>
          </a:p>
        </p:txBody>
      </p:sp>
      <p:sp>
        <p:nvSpPr>
          <p:cNvPr id="7" name="内容占位符 5"/>
          <p:cNvSpPr>
            <a:spLocks noGrp="1"/>
          </p:cNvSpPr>
          <p:nvPr>
            <p:ph idx="1"/>
          </p:nvPr>
        </p:nvSpPr>
        <p:spPr>
          <a:xfrm>
            <a:off x="457200" y="1600200"/>
            <a:ext cx="8229600" cy="4953000"/>
          </a:xfrm>
        </p:spPr>
        <p:txBody>
          <a:bodyPr>
            <a:normAutofit/>
          </a:bodyPr>
          <a:lstStyle/>
          <a:p>
            <a:r>
              <a:rPr lang="en-US" altLang="zh-CN" sz="2400" dirty="0" smtClean="0">
                <a:latin typeface="Constantia" pitchFamily="18" charset="0"/>
              </a:rPr>
              <a:t>Depending on how we choose the volume, Green’s theorem can remove reference wave, estimate source signature, or </a:t>
            </a:r>
            <a:r>
              <a:rPr lang="en-US" altLang="zh-CN" sz="2400" dirty="0" err="1" smtClean="0">
                <a:latin typeface="Constantia" pitchFamily="18" charset="0"/>
              </a:rPr>
              <a:t>deghost</a:t>
            </a:r>
            <a:r>
              <a:rPr lang="en-US" altLang="zh-CN" sz="2400" dirty="0" smtClean="0">
                <a:latin typeface="Constantia" pitchFamily="18" charset="0"/>
              </a:rPr>
              <a:t> without knowing subsurface information.</a:t>
            </a:r>
          </a:p>
          <a:p>
            <a:endParaRPr lang="en-US" altLang="zh-CN" sz="2400" dirty="0" smtClean="0">
              <a:latin typeface="Constantia" pitchFamily="18" charset="0"/>
            </a:endParaRPr>
          </a:p>
          <a:p>
            <a:r>
              <a:rPr lang="en-US" altLang="zh-CN" sz="2400" dirty="0" smtClean="0">
                <a:latin typeface="Constantia" pitchFamily="18" charset="0"/>
              </a:rPr>
              <a:t> It can work in multi-dimensional environment.</a:t>
            </a:r>
          </a:p>
          <a:p>
            <a:endParaRPr lang="en-US" altLang="zh-CN" sz="2400" dirty="0" smtClean="0">
              <a:latin typeface="Constantia" pitchFamily="18" charset="0"/>
            </a:endParaRPr>
          </a:p>
          <a:p>
            <a:r>
              <a:rPr lang="en-US" altLang="zh-CN" sz="2400" dirty="0" smtClean="0">
                <a:latin typeface="Constantia" pitchFamily="18" charset="0"/>
              </a:rPr>
              <a:t> Pioneered by </a:t>
            </a:r>
            <a:r>
              <a:rPr lang="en-US" altLang="zh-CN" sz="2400" dirty="0" err="1" smtClean="0">
                <a:latin typeface="Constantia" pitchFamily="18" charset="0"/>
              </a:rPr>
              <a:t>Jingfeng</a:t>
            </a:r>
            <a:r>
              <a:rPr lang="en-US" altLang="zh-CN" sz="2400" dirty="0" smtClean="0">
                <a:latin typeface="Constantia" pitchFamily="18" charset="0"/>
              </a:rPr>
              <a:t> Zhang, developed by Jim </a:t>
            </a:r>
            <a:r>
              <a:rPr lang="en-US" altLang="zh-CN" sz="2400" dirty="0" err="1" smtClean="0">
                <a:latin typeface="Constantia" pitchFamily="18" charset="0"/>
              </a:rPr>
              <a:t>Mayhan</a:t>
            </a:r>
            <a:r>
              <a:rPr lang="en-US" altLang="zh-CN" sz="2400" dirty="0" smtClean="0">
                <a:latin typeface="Constantia" pitchFamily="18" charset="0"/>
              </a:rPr>
              <a:t> in M-OSRP and published to the sponsors.</a:t>
            </a:r>
          </a:p>
          <a:p>
            <a:endParaRPr lang="zh-CN" altLang="en-US" sz="2400" dirty="0">
              <a:solidFill>
                <a:schemeClr val="bg2"/>
              </a:solidFill>
              <a:latin typeface="Constantia"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13564</TotalTime>
  <Words>1726</Words>
  <Application>Microsoft Office PowerPoint</Application>
  <PresentationFormat>全屏显示(4:3)</PresentationFormat>
  <Paragraphs>480</Paragraphs>
  <Slides>55</Slides>
  <Notes>22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55</vt:i4>
      </vt:variant>
    </vt:vector>
  </HeadingPairs>
  <TitlesOfParts>
    <vt:vector size="58" baseType="lpstr">
      <vt:lpstr>Office 主题</vt:lpstr>
      <vt:lpstr>Equation</vt:lpstr>
      <vt:lpstr>MathType 6.0 Equation</vt:lpstr>
      <vt:lpstr>幻灯片 1</vt:lpstr>
      <vt:lpstr>Key points</vt:lpstr>
      <vt:lpstr>Outline</vt:lpstr>
      <vt:lpstr>Motivation</vt:lpstr>
      <vt:lpstr>Motivation</vt:lpstr>
      <vt:lpstr>Motivation</vt:lpstr>
      <vt:lpstr>Motivation</vt:lpstr>
      <vt:lpstr>Outline</vt:lpstr>
      <vt:lpstr>Green’s theorem</vt:lpstr>
      <vt:lpstr>Green’s theorem</vt:lpstr>
      <vt:lpstr>Green’s theorem</vt:lpstr>
      <vt:lpstr>Green’s theorem</vt:lpstr>
      <vt:lpstr>Green’s theorem</vt:lpstr>
      <vt:lpstr>Outline</vt:lpstr>
      <vt:lpstr>幻灯片 15</vt:lpstr>
      <vt:lpstr>幻灯片 16</vt:lpstr>
      <vt:lpstr>幻灯片 17</vt:lpstr>
      <vt:lpstr>Data modeling</vt:lpstr>
      <vt:lpstr>Depth difference= 5m</vt:lpstr>
      <vt:lpstr>Depth difference=  1m</vt:lpstr>
      <vt:lpstr>The depth difference between the two cables</vt:lpstr>
      <vt:lpstr>The depth difference between the two cables</vt:lpstr>
      <vt:lpstr>幻灯片 23</vt:lpstr>
      <vt:lpstr>Using 3 cables</vt:lpstr>
      <vt:lpstr>Using 2 cables (5m)</vt:lpstr>
      <vt:lpstr>幻灯片 26</vt:lpstr>
      <vt:lpstr>Using 3 cables</vt:lpstr>
      <vt:lpstr>Using 2 cables (5m)</vt:lpstr>
      <vt:lpstr>Outline</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Factor Δz</vt:lpstr>
      <vt:lpstr>幻灯片 43</vt:lpstr>
      <vt:lpstr>Outline</vt:lpstr>
      <vt:lpstr>Wavelet estimation</vt:lpstr>
      <vt:lpstr>Wavelet estimation</vt:lpstr>
      <vt:lpstr>Wavelet estimation                   </vt:lpstr>
      <vt:lpstr>幻灯片 48</vt:lpstr>
      <vt:lpstr>幻灯片 49</vt:lpstr>
      <vt:lpstr>幻灯片 50</vt:lpstr>
      <vt:lpstr>Wavelet estimation  using different reference velocities</vt:lpstr>
      <vt:lpstr>Outline</vt:lpstr>
      <vt:lpstr>Conclusions</vt:lpstr>
      <vt:lpstr>Conclusions</vt:lpstr>
      <vt:lpstr>幻灯片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Lin</dc:creator>
  <cp:lastModifiedBy>Lin</cp:lastModifiedBy>
  <cp:revision>725</cp:revision>
  <dcterms:created xsi:type="dcterms:W3CDTF">2013-03-04T19:30:10Z</dcterms:created>
  <dcterms:modified xsi:type="dcterms:W3CDTF">2013-05-01T05:11:16Z</dcterms:modified>
</cp:coreProperties>
</file>