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4"/>
  </p:notesMasterIdLst>
  <p:sldIdLst>
    <p:sldId id="257" r:id="rId3"/>
    <p:sldId id="262" r:id="rId4"/>
    <p:sldId id="297" r:id="rId5"/>
    <p:sldId id="266" r:id="rId6"/>
    <p:sldId id="268" r:id="rId7"/>
    <p:sldId id="269" r:id="rId8"/>
    <p:sldId id="270" r:id="rId9"/>
    <p:sldId id="303" r:id="rId10"/>
    <p:sldId id="271" r:id="rId11"/>
    <p:sldId id="272" r:id="rId12"/>
    <p:sldId id="283" r:id="rId13"/>
    <p:sldId id="298" r:id="rId14"/>
    <p:sldId id="288" r:id="rId15"/>
    <p:sldId id="289" r:id="rId16"/>
    <p:sldId id="290" r:id="rId17"/>
    <p:sldId id="300" r:id="rId18"/>
    <p:sldId id="301" r:id="rId19"/>
    <p:sldId id="299" r:id="rId20"/>
    <p:sldId id="294" r:id="rId21"/>
    <p:sldId id="296" r:id="rId22"/>
    <p:sldId id="30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35" autoAdjust="0"/>
  </p:normalViewPr>
  <p:slideViewPr>
    <p:cSldViewPr>
      <p:cViewPr>
        <p:scale>
          <a:sx n="90" d="100"/>
          <a:sy n="90" d="100"/>
        </p:scale>
        <p:origin x="-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C537F-5E55-44A9-AE72-CE816DF76393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C5B8-0EE6-4715-8965-6AB6E122A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0810A-3834-4E1C-A979-13A76CCE2065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55C0DA-11B8-4003-8D4B-0C2D9F0C0792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4" y="8685214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63A5C2C-2827-49D3-8CFE-6895718EAC17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1"/>
            <a:ext cx="5486400" cy="4113213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we define a new form of the perturbation, responsible for self-coupling and inter-channel coupling of the propagating P-wave, as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equation on the top is a complete form for all the wave who arrives at receivers as a P-wave, including converted and unconverted wave.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the specific reason to model the p-wave0-only events, we ignore the contribution from the converted wave perturbation, only keep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vpp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left in the equation. So that the formalism for p-only history is obtained.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25D85-15E9-4536-8788-B26921E62EF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inject an</a:t>
            </a:r>
            <a:r>
              <a:rPr lang="en-US" baseline="0" dirty="0" smtClean="0"/>
              <a:t> analytical field as source. Propagate the </a:t>
            </a:r>
            <a:r>
              <a:rPr lang="en-US" baseline="0" dirty="0" err="1" smtClean="0"/>
              <a:t>anallytical</a:t>
            </a:r>
            <a:r>
              <a:rPr lang="en-US" baseline="0" dirty="0" smtClean="0"/>
              <a:t> field in a </a:t>
            </a:r>
            <a:r>
              <a:rPr lang="en-US" baseline="0" dirty="0" err="1" smtClean="0"/>
              <a:t>fd</a:t>
            </a:r>
            <a:r>
              <a:rPr lang="en-US" baseline="0" dirty="0" smtClean="0"/>
              <a:t> numerical scheme,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25D85-15E9-4536-8788-B26921E62EF3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velocity</a:t>
            </a:r>
            <a:r>
              <a:rPr lang="en-US" baseline="0" dirty="0" smtClean="0"/>
              <a:t> components for the time-differentiated displacements. The equations can be easily solved by finite-difference because the equations are all first-order in their derivatives.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25D85-15E9-4536-8788-B26921E62EF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r here is the travel length of the wave from source to reflector and from the reflector back to receivers. So that the formalism reduced to ray theory with a asymptotic result.</a:t>
            </a:r>
          </a:p>
          <a:p>
            <a:r>
              <a:rPr lang="en-US" dirty="0" smtClean="0"/>
              <a:t>Assumptions:  1) constant reference medium;</a:t>
            </a:r>
          </a:p>
          <a:p>
            <a:r>
              <a:rPr lang="en-US" dirty="0" smtClean="0"/>
              <a:t>                         2) horizontal reflectors; </a:t>
            </a:r>
          </a:p>
          <a:p>
            <a:r>
              <a:rPr lang="en-US" dirty="0" smtClean="0"/>
              <a:t>                         3) 1D properties vary.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CC5B8-0EE6-4715-8965-6AB6E122A4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these</a:t>
            </a:r>
            <a:r>
              <a:rPr lang="en-US" baseline="0" dirty="0" smtClean="0"/>
              <a:t> two results in same color scale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25D85-15E9-4536-8788-B26921E62EF3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far</a:t>
            </a:r>
            <a:r>
              <a:rPr lang="en-US" baseline="0" dirty="0" smtClean="0"/>
              <a:t> offset issue is generated by the limitation of Born approximation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CC5B8-0EE6-4715-8965-6AB6E122A43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CC5B8-0EE6-4715-8965-6AB6E122A43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multi-layer</a:t>
            </a:r>
            <a:r>
              <a:rPr lang="en-US" baseline="0" dirty="0" smtClean="0"/>
              <a:t> model, we cannot expect accurate phase the second and third primary for Born approximation </a:t>
            </a:r>
            <a:r>
              <a:rPr lang="en-US" baseline="0" dirty="0" err="1" smtClean="0"/>
              <a:t>especiallly</a:t>
            </a:r>
            <a:r>
              <a:rPr lang="en-US" baseline="0" dirty="0" smtClean="0"/>
              <a:t> using constant velocity model as 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25D85-15E9-4536-8788-B26921E62EF3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49468-EC52-4820-AB44-CD0178F3858C}" type="datetimeFigureOut">
              <a:rPr lang="en-US" smtClean="0"/>
              <a:pPr/>
              <a:t>5/2/2013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5CCFB-3864-4447-BE35-9A9BB88A28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1752600"/>
          </a:xfrm>
          <a:prstGeom prst="rect">
            <a:avLst/>
          </a:prstGeom>
          <a:solidFill>
            <a:srgbClr val="FFFF99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CN" sz="3200" b="1" dirty="0">
              <a:latin typeface="Tahoma" pitchFamily="34" charset="0"/>
              <a:ea typeface="宋体" pitchFamily="2" charset="-122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2286000"/>
          </a:xfrm>
          <a:prstGeom prst="rect">
            <a:avLst/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 dirty="0">
              <a:ea typeface="宋体" pitchFamily="2" charset="-122"/>
            </a:endParaRPr>
          </a:p>
        </p:txBody>
      </p:sp>
      <p:pic>
        <p:nvPicPr>
          <p:cNvPr id="3076" name="Picture 5" descr="uh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0963"/>
            <a:ext cx="3352800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0" y="13716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 first step towards the</a:t>
            </a:r>
          </a:p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P wave only modeling plan</a:t>
            </a:r>
            <a:endParaRPr lang="en-US" altLang="zh-CN" sz="4800" b="1" dirty="0"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472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Tahoma" pitchFamily="34" charset="0"/>
                <a:ea typeface="Arial Unicode MS" pitchFamily="34" charset="-122"/>
                <a:cs typeface="Arial Unicode MS" pitchFamily="34" charset="-122"/>
              </a:rPr>
              <a:t>San Antonio, Texas</a:t>
            </a:r>
            <a:endParaRPr lang="en-US" altLang="zh-CN" sz="2400" b="1" dirty="0">
              <a:latin typeface="Tahoma" pitchFamily="34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586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 smtClean="0">
                <a:latin typeface="Tahoma" pitchFamily="34" charset="0"/>
                <a:ea typeface="Arial Unicode MS" pitchFamily="34" charset="-122"/>
                <a:cs typeface="Arial Unicode MS" pitchFamily="34" charset="-122"/>
              </a:rPr>
              <a:t>May 2</a:t>
            </a:r>
            <a:r>
              <a:rPr lang="en-US" altLang="zh-CN" sz="2400" b="1" baseline="30000" dirty="0" smtClean="0">
                <a:latin typeface="Tahoma" pitchFamily="34" charset="0"/>
                <a:ea typeface="Arial Unicode MS" pitchFamily="34" charset="-122"/>
                <a:cs typeface="Arial Unicode MS" pitchFamily="34" charset="-122"/>
              </a:rPr>
              <a:t>nd</a:t>
            </a:r>
            <a:r>
              <a:rPr lang="en-US" altLang="zh-CN" sz="2400" b="1" dirty="0" smtClean="0">
                <a:latin typeface="Tahoma" pitchFamily="34" charset="0"/>
                <a:ea typeface="Arial Unicode MS" pitchFamily="34" charset="-122"/>
                <a:cs typeface="Arial Unicode MS" pitchFamily="34" charset="-122"/>
              </a:rPr>
              <a:t> ,2013</a:t>
            </a:r>
            <a:endParaRPr lang="en-US" altLang="zh-CN" sz="2400" b="1" dirty="0">
              <a:latin typeface="Tahoma" pitchFamily="34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0" y="41290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 err="1" smtClean="0">
                <a:latin typeface="Tahoma" pitchFamily="34" charset="0"/>
                <a:ea typeface="Arial Unicode MS" pitchFamily="34" charset="-122"/>
                <a:cs typeface="Arial Unicode MS" pitchFamily="34" charset="-122"/>
              </a:rPr>
              <a:t>Xinglu</a:t>
            </a:r>
            <a:r>
              <a:rPr lang="en-US" altLang="zh-CN" sz="2800" b="1" dirty="0" smtClean="0">
                <a:latin typeface="Tahoma" pitchFamily="34" charset="0"/>
                <a:ea typeface="Arial Unicode MS" pitchFamily="34" charset="-122"/>
                <a:cs typeface="Arial Unicode MS" pitchFamily="34" charset="-122"/>
              </a:rPr>
              <a:t> Lin</a:t>
            </a:r>
            <a:endParaRPr lang="en-US" altLang="zh-CN" sz="2800" b="1" dirty="0">
              <a:latin typeface="Tahoma" pitchFamily="34" charset="0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940-A308-4DD0-B30B-C23C42C16FA8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57D12-79FA-444D-A38D-2D081E54090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Born Term Modeling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In this initial step, we only take a look into the first linear Born term in Born series. This kind of approximation assumes that the perturbation of the medium is small and the modeling aperture is small,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where                               and                      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124200" y="3429000"/>
          <a:ext cx="3733800" cy="660931"/>
        </p:xfrm>
        <a:graphic>
          <a:graphicData uri="http://schemas.openxmlformats.org/presentationml/2006/ole">
            <p:oleObj spid="_x0000_s5122" name="Equation" r:id="rId3" imgW="1434960" imgH="253800" progId="Equation.DSMT4">
              <p:embed/>
            </p:oleObj>
          </a:graphicData>
        </a:graphic>
      </p:graphicFrame>
      <p:graphicFrame>
        <p:nvGraphicFramePr>
          <p:cNvPr id="168963" name="Object 3"/>
          <p:cNvGraphicFramePr>
            <a:graphicFrameLocks noChangeAspect="1"/>
          </p:cNvGraphicFramePr>
          <p:nvPr/>
        </p:nvGraphicFramePr>
        <p:xfrm>
          <a:off x="2438400" y="4648200"/>
          <a:ext cx="1676400" cy="794084"/>
        </p:xfrm>
        <a:graphic>
          <a:graphicData uri="http://schemas.openxmlformats.org/presentationml/2006/ole">
            <p:oleObj spid="_x0000_s5123" name="Equation" r:id="rId4" imgW="1155600" imgH="482400" progId="Equation.DSMT4">
              <p:embed/>
            </p:oleObj>
          </a:graphicData>
        </a:graphic>
      </p:graphicFrame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5334000" y="4800600"/>
          <a:ext cx="1227221" cy="457200"/>
        </p:xfrm>
        <a:graphic>
          <a:graphicData uri="http://schemas.openxmlformats.org/presentationml/2006/ole">
            <p:oleObj spid="_x0000_s5124" name="Equation" r:id="rId5" imgW="64764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Result of Asymptotic Born Approximation</a:t>
            </a:r>
            <a:endParaRPr lang="en-US" sz="3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95234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533400" y="1752600"/>
          <a:ext cx="8151586" cy="685800"/>
        </p:xfrm>
        <a:graphic>
          <a:graphicData uri="http://schemas.openxmlformats.org/presentationml/2006/ole">
            <p:oleObj spid="_x0000_s16386" name="Equation" r:id="rId4" imgW="5283000" imgH="4442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5800" y="2795309"/>
          <a:ext cx="7907500" cy="2081491"/>
        </p:xfrm>
        <a:graphic>
          <a:graphicData uri="http://schemas.openxmlformats.org/presentationml/2006/ole">
            <p:oleObj spid="_x0000_s16387" name="Equation" r:id="rId5" imgW="5067000" imgH="13334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10400" y="5638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(Nita, Matson &amp; Weglein,2004)</a:t>
            </a:r>
            <a:endParaRPr lang="en-US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5562600" y="3886200"/>
            <a:ext cx="2895600" cy="1524000"/>
            <a:chOff x="4648200" y="3962400"/>
            <a:chExt cx="3302000" cy="1981200"/>
          </a:xfrm>
        </p:grpSpPr>
        <p:sp>
          <p:nvSpPr>
            <p:cNvPr id="12" name="Rectangle 11"/>
            <p:cNvSpPr/>
            <p:nvPr/>
          </p:nvSpPr>
          <p:spPr>
            <a:xfrm>
              <a:off x="4648200" y="3962400"/>
              <a:ext cx="3302000" cy="1981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6212305" y="4358640"/>
            <a:ext cx="914404" cy="357809"/>
          </p:xfrm>
          <a:graphic>
            <a:graphicData uri="http://schemas.openxmlformats.org/presentationml/2006/ole">
              <p:oleObj spid="_x0000_s16389" name="Equation" r:id="rId6" imgW="583920" imgH="228600" progId="Equation.DSMT4">
                <p:embed/>
              </p:oleObj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4648200" y="4953000"/>
              <a:ext cx="3302000" cy="9906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7010400" y="4953000"/>
          <a:ext cx="671873" cy="280988"/>
        </p:xfrm>
        <a:graphic>
          <a:graphicData uri="http://schemas.openxmlformats.org/presentationml/2006/ole">
            <p:oleObj spid="_x0000_s16390" name="Equation" r:id="rId7" imgW="545760" imgH="22860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572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1: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54102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 2:      </a:t>
            </a:r>
            <a:r>
              <a:rPr lang="en-US" sz="2400" dirty="0" smtClean="0"/>
              <a:t>FFT over omega , so that modeling data back to time domain.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3504-AC9B-4AED-94D0-7FD78BA45FB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Basic methods of implementation</a:t>
            </a:r>
          </a:p>
          <a:p>
            <a:endParaRPr lang="en-US" sz="3600" dirty="0" smtClean="0"/>
          </a:p>
          <a:p>
            <a:r>
              <a:rPr lang="en-US" sz="3600" dirty="0" smtClean="0"/>
              <a:t>Initial Numerical Tests</a:t>
            </a:r>
          </a:p>
          <a:p>
            <a:endParaRPr lang="en-US" sz="3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Conclusions and Future works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Elastic model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13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" y="3581400"/>
            <a:ext cx="899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267200" y="2667000"/>
          <a:ext cx="4387851" cy="367184"/>
        </p:xfrm>
        <a:graphic>
          <a:graphicData uri="http://schemas.openxmlformats.org/presentationml/2006/ole">
            <p:oleObj spid="_x0000_s20482" name="Equation" r:id="rId3" imgW="3035160" imgH="253800" progId="Equation.DSMT4">
              <p:embed/>
            </p:oleObj>
          </a:graphicData>
        </a:graphic>
      </p:graphicFrame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4295775" y="4724400"/>
          <a:ext cx="4330700" cy="366713"/>
        </p:xfrm>
        <a:graphic>
          <a:graphicData uri="http://schemas.openxmlformats.org/presentationml/2006/ole">
            <p:oleObj spid="_x0000_s20483" name="Equation" r:id="rId4" imgW="2997000" imgH="253800" progId="Equation.DSMT4">
              <p:embed/>
            </p:oleObj>
          </a:graphicData>
        </a:graphic>
      </p:graphicFrame>
      <p:sp>
        <p:nvSpPr>
          <p:cNvPr id="12" name="Explosion 2 11"/>
          <p:cNvSpPr/>
          <p:nvPr/>
        </p:nvSpPr>
        <p:spPr>
          <a:xfrm>
            <a:off x="4267200" y="1447800"/>
            <a:ext cx="381000" cy="3048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Merge 16"/>
          <p:cNvSpPr/>
          <p:nvPr/>
        </p:nvSpPr>
        <p:spPr>
          <a:xfrm>
            <a:off x="4876800" y="1524000"/>
            <a:ext cx="304800" cy="2286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Merge 20"/>
          <p:cNvSpPr/>
          <p:nvPr/>
        </p:nvSpPr>
        <p:spPr>
          <a:xfrm>
            <a:off x="2438400" y="1524000"/>
            <a:ext cx="304800" cy="2286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Merge 21"/>
          <p:cNvSpPr/>
          <p:nvPr/>
        </p:nvSpPr>
        <p:spPr>
          <a:xfrm>
            <a:off x="2971800" y="1524000"/>
            <a:ext cx="304800" cy="2286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Merge 22"/>
          <p:cNvSpPr/>
          <p:nvPr/>
        </p:nvSpPr>
        <p:spPr>
          <a:xfrm>
            <a:off x="3581400" y="1524000"/>
            <a:ext cx="304800" cy="2286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Merge 23"/>
          <p:cNvSpPr/>
          <p:nvPr/>
        </p:nvSpPr>
        <p:spPr>
          <a:xfrm>
            <a:off x="5486400" y="1524000"/>
            <a:ext cx="304800" cy="2286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Merge 24"/>
          <p:cNvSpPr/>
          <p:nvPr/>
        </p:nvSpPr>
        <p:spPr>
          <a:xfrm>
            <a:off x="6096000" y="1524000"/>
            <a:ext cx="304800" cy="2286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/>
          <p:cNvSpPr/>
          <p:nvPr/>
        </p:nvSpPr>
        <p:spPr>
          <a:xfrm>
            <a:off x="1981200" y="1676400"/>
            <a:ext cx="152400" cy="1905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143000" y="2438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P-only Born Approximation Modeling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70C41-8FAC-4ECE-B4FB-37A1ECF91078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71600"/>
            <a:ext cx="3816997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5257800" y="5638800"/>
            <a:ext cx="26670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GVppG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High-frequency approximation result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371600"/>
            <a:ext cx="3816997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295400" y="5638800"/>
            <a:ext cx="2895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Finite-difference</a:t>
            </a: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P pressure data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838200"/>
            <a:ext cx="3733800" cy="3352800"/>
          </a:xfrm>
        </p:spPr>
        <p:txBody>
          <a:bodyPr/>
          <a:lstStyle/>
          <a:p>
            <a:r>
              <a:rPr lang="en-US" sz="2800" dirty="0" smtClean="0"/>
              <a:t>Wiggle Comparison (offset=190m)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Content Placeholder 6" descr="compare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2400"/>
            <a:ext cx="4114800" cy="6583680"/>
          </a:xfrm>
        </p:spPr>
      </p:pic>
      <p:sp>
        <p:nvSpPr>
          <p:cNvPr id="8" name="TextBox 7"/>
          <p:cNvSpPr txBox="1"/>
          <p:nvPr/>
        </p:nvSpPr>
        <p:spPr>
          <a:xfrm>
            <a:off x="5105400" y="4800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 Line </a:t>
            </a:r>
            <a:r>
              <a:rPr lang="en-US" dirty="0" smtClean="0"/>
              <a:t>: Finite-difference result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Green Line </a:t>
            </a:r>
            <a:r>
              <a:rPr lang="en-US" dirty="0" smtClean="0"/>
              <a:t>: Asymptotic Born modeling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838200"/>
            <a:ext cx="3733800" cy="3352800"/>
          </a:xfrm>
        </p:spPr>
        <p:txBody>
          <a:bodyPr/>
          <a:lstStyle/>
          <a:p>
            <a:r>
              <a:rPr lang="en-US" sz="2800" dirty="0" smtClean="0"/>
              <a:t>Wiggle Comparison (offset=690m)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Content Placeholder 6" descr="compare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2400"/>
            <a:ext cx="4114800" cy="6583680"/>
          </a:xfrm>
        </p:spPr>
      </p:pic>
      <p:sp>
        <p:nvSpPr>
          <p:cNvPr id="8" name="TextBox 7"/>
          <p:cNvSpPr txBox="1"/>
          <p:nvPr/>
        </p:nvSpPr>
        <p:spPr>
          <a:xfrm>
            <a:off x="5105400" y="4800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 Line </a:t>
            </a:r>
            <a:r>
              <a:rPr lang="en-US" dirty="0" smtClean="0"/>
              <a:t>: Finite-difference result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Green Line </a:t>
            </a:r>
            <a:r>
              <a:rPr lang="en-US" dirty="0" smtClean="0"/>
              <a:t>: Asymptotic Born modeling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838200"/>
            <a:ext cx="3733800" cy="3352800"/>
          </a:xfrm>
        </p:spPr>
        <p:txBody>
          <a:bodyPr/>
          <a:lstStyle/>
          <a:p>
            <a:r>
              <a:rPr lang="en-US" sz="2800" dirty="0" smtClean="0"/>
              <a:t>Wiggle Comparison (offset=1190m)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Content Placeholder 6" descr="compare1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762000" y="152400"/>
            <a:ext cx="4114800" cy="6583680"/>
          </a:xfrm>
        </p:spPr>
      </p:pic>
      <p:sp>
        <p:nvSpPr>
          <p:cNvPr id="8" name="TextBox 7"/>
          <p:cNvSpPr txBox="1"/>
          <p:nvPr/>
        </p:nvSpPr>
        <p:spPr>
          <a:xfrm>
            <a:off x="5105400" y="48006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Red Line </a:t>
            </a:r>
            <a:r>
              <a:rPr lang="en-US" dirty="0" smtClean="0"/>
              <a:t>: Finite-difference result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Green Line </a:t>
            </a:r>
            <a:r>
              <a:rPr lang="en-US" dirty="0" smtClean="0"/>
              <a:t>: Asymptotic Born modeling result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3504-AC9B-4AED-94D0-7FD78BA45FB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Basic methods of implementation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Initial Numerical Tests</a:t>
            </a:r>
          </a:p>
          <a:p>
            <a:endParaRPr lang="en-US" sz="3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 smtClean="0"/>
              <a:t>Conclusions and Future works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Conclusions 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This is the first and elementary test comparing a P-only modeling with finite-difference calculation. Plans include P-only modeling for layered elastic media. </a:t>
            </a:r>
          </a:p>
          <a:p>
            <a:pPr algn="just">
              <a:buNone/>
            </a:pPr>
            <a:endParaRPr lang="en-US" sz="2800" dirty="0" smtClean="0"/>
          </a:p>
          <a:p>
            <a:pPr algn="just"/>
            <a:r>
              <a:rPr lang="en-US" sz="2800" dirty="0" smtClean="0"/>
              <a:t>Asymptotic Born term modeling can provide a P-wave-only event with accurate phase and approximate amplitude in this initial numerical test.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3504-AC9B-4AED-94D0-7FD78BA45FB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Basic methods of implementation</a:t>
            </a:r>
          </a:p>
          <a:p>
            <a:endParaRPr lang="en-US" sz="3600" dirty="0" smtClean="0"/>
          </a:p>
          <a:p>
            <a:r>
              <a:rPr lang="en-US" sz="3600" dirty="0" smtClean="0"/>
              <a:t>Initial Numerical Tests</a:t>
            </a:r>
          </a:p>
          <a:p>
            <a:endParaRPr lang="en-US" sz="3600" dirty="0" smtClean="0"/>
          </a:p>
          <a:p>
            <a:r>
              <a:rPr lang="en-US" sz="3600" dirty="0" smtClean="0"/>
              <a:t>Conclusions and Future works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72DE3-E754-47E7-89EA-AD08F7D1AF43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1747" name="Picture 3" descr="c:\users\xinglu_lin\downloads\sponsor_logo (2)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-152400"/>
            <a:ext cx="9143999" cy="701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smtClean="0"/>
              <a:t>Clayton, Robert W. and David Brown. The Choice of Variables for elastic wave extrapolation. Technical Report 06, SEP, 1979.</a:t>
            </a:r>
          </a:p>
          <a:p>
            <a:r>
              <a:rPr lang="en-US" sz="1400" dirty="0" smtClean="0"/>
              <a:t>Matson, K. H. An inverse-scattering series method for attenuating elastic multiples from </a:t>
            </a:r>
            <a:r>
              <a:rPr lang="en-US" sz="1400" dirty="0" err="1" smtClean="0"/>
              <a:t>multicomponent</a:t>
            </a:r>
            <a:r>
              <a:rPr lang="en-US" sz="1400" dirty="0" smtClean="0"/>
              <a:t> land and ocean bottom seismic data. PhD thesis, University of British Columbia, 1997.</a:t>
            </a:r>
          </a:p>
          <a:p>
            <a:r>
              <a:rPr lang="en-US" sz="1400" dirty="0" err="1" smtClean="0"/>
              <a:t>Weglein</a:t>
            </a:r>
            <a:r>
              <a:rPr lang="en-US" sz="1400" dirty="0" smtClean="0"/>
              <a:t>, Arthur B., Shot note: A formalism for (1) modeling the amplitude and phase of pressure waves from a heterogeneous elastic medium and (2) selecting and predicting P-wave events that has only experienced p-wave episodes in their history." Mission-Oriented Seismic Research Program Annual Report (2012): 364-370.</a:t>
            </a:r>
          </a:p>
          <a:p>
            <a:r>
              <a:rPr lang="en-US" sz="1400" dirty="0" err="1" smtClean="0"/>
              <a:t>Weglein</a:t>
            </a:r>
            <a:r>
              <a:rPr lang="en-US" sz="1400" dirty="0" smtClean="0"/>
              <a:t>, Arthur B. and R.H. </a:t>
            </a:r>
            <a:r>
              <a:rPr lang="en-US" sz="1400" dirty="0" err="1" smtClean="0"/>
              <a:t>Stolt</a:t>
            </a:r>
            <a:r>
              <a:rPr lang="en-US" sz="1400" dirty="0" smtClean="0"/>
              <a:t>. Approaches on linear and non-linear migration-inversion. Personal Communication." (1992).</a:t>
            </a:r>
          </a:p>
          <a:p>
            <a:r>
              <a:rPr lang="en-US" sz="1400" dirty="0" smtClean="0"/>
              <a:t>Zhang, H. Direct non-linear acoustic and elastic inversion: Towards fundamentally new comprehensive and realistic target identification. PhD thesis, University of Houston, 2006.</a:t>
            </a:r>
          </a:p>
          <a:p>
            <a:r>
              <a:rPr lang="en-US" sz="1400" dirty="0" smtClean="0"/>
              <a:t>Forward scattering series and seismic events: far-field approximation, critical and </a:t>
            </a:r>
            <a:r>
              <a:rPr lang="en-US" sz="1400" dirty="0" err="1" smtClean="0"/>
              <a:t>postcritical</a:t>
            </a:r>
            <a:r>
              <a:rPr lang="en-US" sz="1400" dirty="0" smtClean="0"/>
              <a:t> reflections</a:t>
            </a:r>
          </a:p>
          <a:p>
            <a:r>
              <a:rPr lang="en-US" sz="1400" smtClean="0"/>
              <a:t>, 2004</a:t>
            </a:r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3504-AC9B-4AED-94D0-7FD78BA45FB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Basic methods of implementation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Initial Numerical Tests</a:t>
            </a:r>
          </a:p>
          <a:p>
            <a:endParaRPr lang="en-US" sz="36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Conclusions and Future works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97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formalism for modeling P-wave-only-history 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Born </a:t>
            </a:r>
            <a:r>
              <a:rPr lang="en-US" dirty="0" smtClean="0"/>
              <a:t>series expansion for P-wave field can be obtained (complete form),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where </a:t>
            </a:r>
          </a:p>
          <a:p>
            <a:r>
              <a:rPr lang="en-US" dirty="0" smtClean="0"/>
              <a:t>If the events experienced only P-wave in history are our interest, the formula can be reduced to,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89092" name="Object 4"/>
          <p:cNvGraphicFramePr>
            <a:graphicFrameLocks noChangeAspect="1"/>
          </p:cNvGraphicFramePr>
          <p:nvPr/>
        </p:nvGraphicFramePr>
        <p:xfrm>
          <a:off x="2743200" y="2438400"/>
          <a:ext cx="3657600" cy="381215"/>
        </p:xfrm>
        <a:graphic>
          <a:graphicData uri="http://schemas.openxmlformats.org/presentationml/2006/ole">
            <p:oleObj spid="_x0000_s3074" name="Equation" r:id="rId4" imgW="2311200" imgH="241200" progId="Equation.DSMT4">
              <p:embed/>
            </p:oleObj>
          </a:graphicData>
        </a:graphic>
      </p:graphicFrame>
      <p:graphicFrame>
        <p:nvGraphicFramePr>
          <p:cNvPr id="89093" name="Object 5"/>
          <p:cNvGraphicFramePr>
            <a:graphicFrameLocks noChangeAspect="1"/>
          </p:cNvGraphicFramePr>
          <p:nvPr/>
        </p:nvGraphicFramePr>
        <p:xfrm>
          <a:off x="2133600" y="3273004"/>
          <a:ext cx="3124200" cy="433808"/>
        </p:xfrm>
        <a:graphic>
          <a:graphicData uri="http://schemas.openxmlformats.org/presentationml/2006/ole">
            <p:oleObj spid="_x0000_s3075" name="Equation" r:id="rId5" imgW="2019240" imgH="279360" progId="Equation.DSMT4">
              <p:embed/>
            </p:oleObj>
          </a:graphicData>
        </a:graphic>
      </p:graphicFrame>
      <p:graphicFrame>
        <p:nvGraphicFramePr>
          <p:cNvPr id="89094" name="Object 6"/>
          <p:cNvGraphicFramePr>
            <a:graphicFrameLocks noChangeAspect="1"/>
          </p:cNvGraphicFramePr>
          <p:nvPr/>
        </p:nvGraphicFramePr>
        <p:xfrm>
          <a:off x="2743200" y="4724400"/>
          <a:ext cx="3810001" cy="383016"/>
        </p:xfrm>
        <a:graphic>
          <a:graphicData uri="http://schemas.openxmlformats.org/presentationml/2006/ole">
            <p:oleObj spid="_x0000_s3076" name="Equation" r:id="rId6" imgW="2400120" imgH="24120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0" y="5486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i="1" dirty="0" err="1" smtClean="0"/>
              <a:t>Weglein</a:t>
            </a:r>
            <a:r>
              <a:rPr lang="en-US" i="1" dirty="0" smtClean="0"/>
              <a:t>, 2012)</a:t>
            </a:r>
            <a:endParaRPr lang="en-US" i="1" dirty="0"/>
          </a:p>
        </p:txBody>
      </p:sp>
      <p:sp>
        <p:nvSpPr>
          <p:cNvPr id="11" name="Rectangle 10"/>
          <p:cNvSpPr/>
          <p:nvPr/>
        </p:nvSpPr>
        <p:spPr>
          <a:xfrm>
            <a:off x="2209800" y="4648200"/>
            <a:ext cx="4876800" cy="609600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Basic methods of implementation</a:t>
            </a:r>
            <a:endParaRPr lang="en-US" sz="2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655B-E5CA-4E21-8100-E6E61F51B92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Finite Difference modeling:</a:t>
            </a:r>
          </a:p>
          <a:p>
            <a:r>
              <a:rPr lang="en-US" sz="2400" dirty="0" smtClean="0"/>
              <a:t>Based on velocity-stress equations;</a:t>
            </a:r>
          </a:p>
          <a:p>
            <a:r>
              <a:rPr lang="en-US" sz="2400" dirty="0" smtClean="0"/>
              <a:t>Expect an accurate phase and acceptable amplitude on primary wave.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Born series modeling:</a:t>
            </a:r>
          </a:p>
          <a:p>
            <a:r>
              <a:rPr lang="en-US" sz="2400" dirty="0" smtClean="0"/>
              <a:t>Based on Born series</a:t>
            </a:r>
          </a:p>
          <a:p>
            <a:r>
              <a:rPr lang="en-US" sz="2400" dirty="0" smtClean="0"/>
              <a:t>Do not expect an accurate phase and amplitude estimation on Born term. However, a higher-order term modeling has the potential to provide a good wave-theory based result. 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 l="23773" r="24444"/>
          <a:stretch>
            <a:fillRect/>
          </a:stretch>
        </p:blipFill>
        <p:spPr bwMode="auto">
          <a:xfrm>
            <a:off x="3810000" y="3962400"/>
            <a:ext cx="3962400" cy="57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/>
        </p:nvSpPr>
        <p:spPr>
          <a:xfrm>
            <a:off x="533400" y="1371600"/>
            <a:ext cx="8305800" cy="2133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33400" y="3581400"/>
            <a:ext cx="83058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0"/>
            <a:ext cx="7772400" cy="1143000"/>
          </a:xfrm>
        </p:spPr>
        <p:txBody>
          <a:bodyPr/>
          <a:lstStyle/>
          <a:p>
            <a:r>
              <a:rPr lang="en-US" dirty="0" smtClean="0"/>
              <a:t>Finite-difference modeling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Finite Difference Modeling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Velocity-stress equations in 2D isotropic medium: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43200" y="2209800"/>
          <a:ext cx="3165570" cy="2743200"/>
        </p:xfrm>
        <a:graphic>
          <a:graphicData uri="http://schemas.openxmlformats.org/presentationml/2006/ole">
            <p:oleObj spid="_x0000_s4098" name="Equation" r:id="rId4" imgW="1803240" imgH="15620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324600" y="51054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</a:t>
            </a:r>
            <a:r>
              <a:rPr lang="en-US" i="1" dirty="0" err="1" smtClean="0"/>
              <a:t>Virieux</a:t>
            </a:r>
            <a:r>
              <a:rPr lang="en-US" i="1" dirty="0" smtClean="0"/>
              <a:t>, 1986;</a:t>
            </a:r>
          </a:p>
          <a:p>
            <a:r>
              <a:rPr lang="en-US" i="1" dirty="0" err="1" smtClean="0"/>
              <a:t>Levander</a:t>
            </a:r>
            <a:r>
              <a:rPr lang="en-US" i="1" dirty="0" smtClean="0"/>
              <a:t>, 1988)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Finite Difference Modeling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 the              source, analytical P-only displacement fields are used as sources.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Regular grid; fourth-order accuracy finite-difference; f</a:t>
            </a:r>
            <a:r>
              <a:rPr lang="en-US" baseline="-25000" dirty="0" smtClean="0"/>
              <a:t>0</a:t>
            </a:r>
            <a:r>
              <a:rPr lang="en-US" dirty="0" smtClean="0"/>
              <a:t>=30Hz.</a:t>
            </a:r>
            <a:endParaRPr lang="en-US" baseline="-250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2895600" y="1447800"/>
          <a:ext cx="1047750" cy="381000"/>
        </p:xfrm>
        <a:graphic>
          <a:graphicData uri="http://schemas.openxmlformats.org/presentationml/2006/ole">
            <p:oleObj spid="_x0000_s68610" name="Equation" r:id="rId3" imgW="380880" imgH="2286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15200" y="2895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(F. Liu, 2012)</a:t>
            </a:r>
            <a:endParaRPr lang="en-US" i="1" dirty="0"/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2895600" y="4114800"/>
          <a:ext cx="3233057" cy="1676400"/>
        </p:xfrm>
        <a:graphic>
          <a:graphicData uri="http://schemas.openxmlformats.org/presentationml/2006/ole">
            <p:oleObj spid="_x0000_s68612" name="Equation" r:id="rId4" imgW="1714320" imgH="88884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2743200" y="5181600"/>
            <a:ext cx="533400" cy="6096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5638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(Matson, 1997)</a:t>
            </a:r>
            <a:endParaRPr lang="en-US" i="1" dirty="0"/>
          </a:p>
        </p:txBody>
      </p:sp>
      <p:pic>
        <p:nvPicPr>
          <p:cNvPr id="10" name="Picture 9" descr="equatio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00200" y="2438400"/>
            <a:ext cx="5668812" cy="774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Born modeling based on Born series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61EA-7996-4932-B3AB-00221DE70FE1}" type="datetime1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9474-64FA-4764-9279-7862E03112B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1323</TotalTime>
  <Words>899</Words>
  <Application>Microsoft Office PowerPoint</Application>
  <PresentationFormat>On-screen Show (4:3)</PresentationFormat>
  <Paragraphs>166</Paragraphs>
  <Slides>21</Slides>
  <Notes>9</Notes>
  <HiddenSlides>1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Equity</vt:lpstr>
      <vt:lpstr>Office Theme</vt:lpstr>
      <vt:lpstr>Equation</vt:lpstr>
      <vt:lpstr>Slide 1</vt:lpstr>
      <vt:lpstr>Outline</vt:lpstr>
      <vt:lpstr>Outline</vt:lpstr>
      <vt:lpstr>The formalism for modeling P-wave-only-history </vt:lpstr>
      <vt:lpstr>Basic methods of implementation</vt:lpstr>
      <vt:lpstr>Finite-difference modeling</vt:lpstr>
      <vt:lpstr>Finite Difference Modeling</vt:lpstr>
      <vt:lpstr>Finite Difference Modeling</vt:lpstr>
      <vt:lpstr>Born modeling based on Born series</vt:lpstr>
      <vt:lpstr>Born Term Modeling</vt:lpstr>
      <vt:lpstr>Result of Asymptotic Born Approximation</vt:lpstr>
      <vt:lpstr>Outline</vt:lpstr>
      <vt:lpstr>Elastic model</vt:lpstr>
      <vt:lpstr>P-only Born Approximation Modeling</vt:lpstr>
      <vt:lpstr>Wiggle Comparison (offset=190m) </vt:lpstr>
      <vt:lpstr>Wiggle Comparison (offset=690m) </vt:lpstr>
      <vt:lpstr>Wiggle Comparison (offset=1190m) </vt:lpstr>
      <vt:lpstr>Outline</vt:lpstr>
      <vt:lpstr>Conclusions </vt:lpstr>
      <vt:lpstr>Acknowledge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xinglu_lin</dc:creator>
  <cp:lastModifiedBy>Hong Liang</cp:lastModifiedBy>
  <cp:revision>103</cp:revision>
  <dcterms:created xsi:type="dcterms:W3CDTF">2013-04-27T18:46:12Z</dcterms:created>
  <dcterms:modified xsi:type="dcterms:W3CDTF">2013-05-02T12:34:47Z</dcterms:modified>
</cp:coreProperties>
</file>