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0"/>
  </p:notesMasterIdLst>
  <p:handoutMasterIdLst>
    <p:handoutMasterId r:id="rId101"/>
  </p:handoutMasterIdLst>
  <p:sldIdLst>
    <p:sldId id="256" r:id="rId2"/>
    <p:sldId id="257" r:id="rId3"/>
    <p:sldId id="276" r:id="rId4"/>
    <p:sldId id="277" r:id="rId5"/>
    <p:sldId id="330" r:id="rId6"/>
    <p:sldId id="331" r:id="rId7"/>
    <p:sldId id="258" r:id="rId8"/>
    <p:sldId id="332" r:id="rId9"/>
    <p:sldId id="383" r:id="rId10"/>
    <p:sldId id="379" r:id="rId11"/>
    <p:sldId id="380" r:id="rId12"/>
    <p:sldId id="381" r:id="rId13"/>
    <p:sldId id="382" r:id="rId14"/>
    <p:sldId id="378" r:id="rId15"/>
    <p:sldId id="385" r:id="rId16"/>
    <p:sldId id="386" r:id="rId17"/>
    <p:sldId id="388" r:id="rId18"/>
    <p:sldId id="387" r:id="rId19"/>
    <p:sldId id="260" r:id="rId20"/>
    <p:sldId id="279" r:id="rId21"/>
    <p:sldId id="261" r:id="rId22"/>
    <p:sldId id="335" r:id="rId23"/>
    <p:sldId id="336" r:id="rId24"/>
    <p:sldId id="262" r:id="rId25"/>
    <p:sldId id="286" r:id="rId26"/>
    <p:sldId id="263" r:id="rId27"/>
    <p:sldId id="337" r:id="rId28"/>
    <p:sldId id="389" r:id="rId29"/>
    <p:sldId id="264" r:id="rId30"/>
    <p:sldId id="265" r:id="rId31"/>
    <p:sldId id="266" r:id="rId32"/>
    <p:sldId id="341" r:id="rId33"/>
    <p:sldId id="343" r:id="rId34"/>
    <p:sldId id="342" r:id="rId35"/>
    <p:sldId id="344" r:id="rId36"/>
    <p:sldId id="390" r:id="rId37"/>
    <p:sldId id="267" r:id="rId38"/>
    <p:sldId id="268" r:id="rId39"/>
    <p:sldId id="269" r:id="rId40"/>
    <p:sldId id="287" r:id="rId41"/>
    <p:sldId id="270" r:id="rId42"/>
    <p:sldId id="347" r:id="rId43"/>
    <p:sldId id="345" r:id="rId44"/>
    <p:sldId id="346" r:id="rId45"/>
    <p:sldId id="288" r:id="rId46"/>
    <p:sldId id="348" r:id="rId47"/>
    <p:sldId id="391" r:id="rId48"/>
    <p:sldId id="290" r:id="rId49"/>
    <p:sldId id="370" r:id="rId50"/>
    <p:sldId id="291" r:id="rId51"/>
    <p:sldId id="354" r:id="rId52"/>
    <p:sldId id="355" r:id="rId53"/>
    <p:sldId id="350" r:id="rId54"/>
    <p:sldId id="294" r:id="rId55"/>
    <p:sldId id="295" r:id="rId56"/>
    <p:sldId id="296" r:id="rId57"/>
    <p:sldId id="356" r:id="rId58"/>
    <p:sldId id="392" r:id="rId59"/>
    <p:sldId id="372" r:id="rId60"/>
    <p:sldId id="373" r:id="rId61"/>
    <p:sldId id="374" r:id="rId62"/>
    <p:sldId id="375" r:id="rId63"/>
    <p:sldId id="376" r:id="rId64"/>
    <p:sldId id="357" r:id="rId65"/>
    <p:sldId id="371" r:id="rId66"/>
    <p:sldId id="358" r:id="rId67"/>
    <p:sldId id="359" r:id="rId68"/>
    <p:sldId id="360" r:id="rId69"/>
    <p:sldId id="377" r:id="rId70"/>
    <p:sldId id="300" r:id="rId71"/>
    <p:sldId id="301" r:id="rId72"/>
    <p:sldId id="302" r:id="rId73"/>
    <p:sldId id="303" r:id="rId74"/>
    <p:sldId id="304" r:id="rId75"/>
    <p:sldId id="362" r:id="rId76"/>
    <p:sldId id="271" r:id="rId77"/>
    <p:sldId id="312" r:id="rId78"/>
    <p:sldId id="316" r:id="rId79"/>
    <p:sldId id="317" r:id="rId80"/>
    <p:sldId id="318" r:id="rId81"/>
    <p:sldId id="319" r:id="rId82"/>
    <p:sldId id="320" r:id="rId83"/>
    <p:sldId id="321" r:id="rId84"/>
    <p:sldId id="322" r:id="rId85"/>
    <p:sldId id="323" r:id="rId86"/>
    <p:sldId id="324" r:id="rId87"/>
    <p:sldId id="325" r:id="rId88"/>
    <p:sldId id="326" r:id="rId89"/>
    <p:sldId id="327" r:id="rId90"/>
    <p:sldId id="328" r:id="rId91"/>
    <p:sldId id="313" r:id="rId92"/>
    <p:sldId id="365" r:id="rId93"/>
    <p:sldId id="363" r:id="rId94"/>
    <p:sldId id="364" r:id="rId95"/>
    <p:sldId id="368" r:id="rId96"/>
    <p:sldId id="367" r:id="rId97"/>
    <p:sldId id="272" r:id="rId98"/>
    <p:sldId id="369" r:id="rId99"/>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31" autoAdjust="0"/>
    <p:restoredTop sz="85265" autoAdjust="0"/>
  </p:normalViewPr>
  <p:slideViewPr>
    <p:cSldViewPr>
      <p:cViewPr>
        <p:scale>
          <a:sx n="50" d="100"/>
          <a:sy n="50" d="100"/>
        </p:scale>
        <p:origin x="-1956" y="-306"/>
      </p:cViewPr>
      <p:guideLst>
        <p:guide orient="horz" pos="2160"/>
        <p:guide pos="2880"/>
      </p:guideLst>
    </p:cSldViewPr>
  </p:slideViewPr>
  <p:outlineViewPr>
    <p:cViewPr>
      <p:scale>
        <a:sx n="33" d="100"/>
        <a:sy n="33" d="100"/>
      </p:scale>
      <p:origin x="0" y="176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notesMaster" Target="notesMasters/notesMaster1.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8943CA27-9D43-49BF-92AE-1E65F10C4753}" type="datetimeFigureOut">
              <a:rPr lang="zh-CN" altLang="en-US" smtClean="0"/>
              <a:t>2013/5/1</a:t>
            </a:fld>
            <a:endParaRPr lang="zh-CN" altLang="en-US"/>
          </a:p>
        </p:txBody>
      </p:sp>
      <p:sp>
        <p:nvSpPr>
          <p:cNvPr id="4" name="页脚占位符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79E36C24-0A7C-4714-8EC5-E76BE6ADF4D8}" type="slidenum">
              <a:rPr lang="zh-CN" altLang="en-US" smtClean="0"/>
              <a:t>‹#›</a:t>
            </a:fld>
            <a:endParaRPr lang="zh-CN" altLang="en-US"/>
          </a:p>
        </p:txBody>
      </p:sp>
    </p:spTree>
    <p:extLst>
      <p:ext uri="{BB962C8B-B14F-4D97-AF65-F5344CB8AC3E}">
        <p14:creationId xmlns:p14="http://schemas.microsoft.com/office/powerpoint/2010/main" val="2113030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978275" y="0"/>
            <a:ext cx="3043238" cy="465138"/>
          </a:xfrm>
          <a:prstGeom prst="rect">
            <a:avLst/>
          </a:prstGeom>
        </p:spPr>
        <p:txBody>
          <a:bodyPr vert="horz" lIns="91440" tIns="45720" rIns="91440" bIns="45720" rtlCol="0"/>
          <a:lstStyle>
            <a:lvl1pPr algn="r">
              <a:defRPr sz="1200"/>
            </a:lvl1pPr>
          </a:lstStyle>
          <a:p>
            <a:fld id="{8C9BBE6D-97F8-4580-BC70-63D3300F7591}" type="datetimeFigureOut">
              <a:rPr lang="zh-CN" altLang="en-US" smtClean="0"/>
              <a:t>2013/5/1</a:t>
            </a:fld>
            <a:endParaRPr lang="zh-CN" altLang="en-US"/>
          </a:p>
        </p:txBody>
      </p:sp>
      <p:sp>
        <p:nvSpPr>
          <p:cNvPr id="4" name="幻灯片图像占位符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01675" y="4421188"/>
            <a:ext cx="5619750" cy="4189412"/>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842375"/>
            <a:ext cx="3043238" cy="465138"/>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8275" y="8842375"/>
            <a:ext cx="3043238" cy="465138"/>
          </a:xfrm>
          <a:prstGeom prst="rect">
            <a:avLst/>
          </a:prstGeom>
        </p:spPr>
        <p:txBody>
          <a:bodyPr vert="horz" lIns="91440" tIns="45720" rIns="91440" bIns="45720" rtlCol="0" anchor="b"/>
          <a:lstStyle>
            <a:lvl1pPr algn="r">
              <a:defRPr sz="1200"/>
            </a:lvl1pPr>
          </a:lstStyle>
          <a:p>
            <a:fld id="{40E889C4-DA30-4135-A0C2-9A90367E29B5}" type="slidenum">
              <a:rPr lang="zh-CN" altLang="en-US" smtClean="0"/>
              <a:t>‹#›</a:t>
            </a:fld>
            <a:endParaRPr lang="zh-CN" altLang="en-US"/>
          </a:p>
        </p:txBody>
      </p:sp>
    </p:spTree>
    <p:extLst>
      <p:ext uri="{BB962C8B-B14F-4D97-AF65-F5344CB8AC3E}">
        <p14:creationId xmlns:p14="http://schemas.microsoft.com/office/powerpoint/2010/main" val="1093162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Good afternoon everyone.</a:t>
            </a:r>
            <a:r>
              <a:rPr lang="en-US" altLang="zh-CN" baseline="0" dirty="0" smtClean="0"/>
              <a:t> My name is </a:t>
            </a:r>
            <a:r>
              <a:rPr lang="en-US" altLang="zh-CN" baseline="0" dirty="0" err="1" smtClean="0"/>
              <a:t>Jinlong</a:t>
            </a:r>
            <a:r>
              <a:rPr lang="en-US" altLang="zh-CN" baseline="0" dirty="0" smtClean="0"/>
              <a:t> Yang. I am a fourth year graduate student. I expect to graduate next year.</a:t>
            </a:r>
          </a:p>
          <a:p>
            <a:r>
              <a:rPr lang="en-US" altLang="zh-CN" dirty="0" smtClean="0"/>
              <a:t>Thanks for Dr. </a:t>
            </a:r>
            <a:r>
              <a:rPr lang="en-US" altLang="zh-CN" dirty="0" err="1" smtClean="0"/>
              <a:t>Weglein’s</a:t>
            </a:r>
            <a:r>
              <a:rPr lang="en-US" altLang="zh-CN" dirty="0" smtClean="0"/>
              <a:t> introduction.</a:t>
            </a:r>
            <a:r>
              <a:rPr lang="en-US" altLang="zh-CN" baseline="0" dirty="0" smtClean="0"/>
              <a:t> Thanks for coming our annual meeting. </a:t>
            </a:r>
          </a:p>
          <a:p>
            <a:r>
              <a:rPr lang="en-US" altLang="zh-CN" dirty="0" smtClean="0"/>
              <a:t>Today I will </a:t>
            </a:r>
            <a:r>
              <a:rPr lang="en-US" altLang="zh-CN" baseline="0" dirty="0" smtClean="0"/>
              <a:t>talk about the multiple removal. </a:t>
            </a:r>
          </a:p>
          <a:p>
            <a:r>
              <a:rPr lang="en-US" altLang="zh-CN" baseline="0" dirty="0" smtClean="0"/>
              <a:t>My topic is …. </a:t>
            </a:r>
            <a:endParaRPr lang="zh-CN" altLang="en-US" dirty="0"/>
          </a:p>
        </p:txBody>
      </p:sp>
      <p:sp>
        <p:nvSpPr>
          <p:cNvPr id="4" name="灯片编号占位符 3"/>
          <p:cNvSpPr>
            <a:spLocks noGrp="1"/>
          </p:cNvSpPr>
          <p:nvPr>
            <p:ph type="sldNum" sz="quarter" idx="10"/>
          </p:nvPr>
        </p:nvSpPr>
        <p:spPr/>
        <p:txBody>
          <a:bodyPr/>
          <a:lstStyle/>
          <a:p>
            <a:fld id="{40E889C4-DA30-4135-A0C2-9A90367E29B5}" type="slidenum">
              <a:rPr lang="zh-CN" altLang="en-US" smtClean="0"/>
              <a:t>1</a:t>
            </a:fld>
            <a:endParaRPr lang="zh-CN" altLang="en-US"/>
          </a:p>
        </p:txBody>
      </p:sp>
    </p:spTree>
    <p:extLst>
      <p:ext uri="{BB962C8B-B14F-4D97-AF65-F5344CB8AC3E}">
        <p14:creationId xmlns:p14="http://schemas.microsoft.com/office/powerpoint/2010/main" val="3001025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Designed for point source.</a:t>
            </a:r>
            <a:r>
              <a:rPr lang="en-US" altLang="zh-CN" baseline="0" dirty="0" smtClean="0"/>
              <a:t> Extended to source array. </a:t>
            </a:r>
          </a:p>
          <a:p>
            <a:r>
              <a:rPr lang="en-US" altLang="zh-CN" baseline="0" dirty="0" smtClean="0"/>
              <a:t>The algorithm is fully driven. It only requires the source signature and the </a:t>
            </a:r>
            <a:r>
              <a:rPr lang="en-US" altLang="zh-CN" baseline="0" dirty="0" err="1" smtClean="0"/>
              <a:t>deghosted</a:t>
            </a:r>
            <a:r>
              <a:rPr lang="en-US" altLang="zh-CN" baseline="0" dirty="0" smtClean="0"/>
              <a:t> data and doesn’t require any subsurface information. </a:t>
            </a:r>
          </a:p>
          <a:p>
            <a:r>
              <a:rPr lang="en-US" altLang="zh-CN" baseline="0" dirty="0" smtClean="0"/>
              <a:t>Here, rho(</a:t>
            </a:r>
            <a:r>
              <a:rPr lang="en-US" altLang="zh-CN" baseline="0" dirty="0" err="1" smtClean="0"/>
              <a:t>k,q,w</a:t>
            </a:r>
            <a:r>
              <a:rPr lang="en-US" altLang="zh-CN" baseline="0" dirty="0" smtClean="0"/>
              <a:t>) is the projection of the source signature. The </a:t>
            </a:r>
            <a:r>
              <a:rPr lang="en-US" altLang="zh-CN" baseline="0" dirty="0" err="1" smtClean="0"/>
              <a:t>deghosted</a:t>
            </a:r>
            <a:r>
              <a:rPr lang="en-US" altLang="zh-CN" baseline="0" dirty="0" smtClean="0"/>
              <a:t> data can be obtained by Green’s theorem method.</a:t>
            </a:r>
          </a:p>
          <a:p>
            <a:r>
              <a:rPr lang="en-US" altLang="zh-CN" baseline="0" dirty="0" err="1" smtClean="0"/>
              <a:t>Jingfeng</a:t>
            </a:r>
            <a:r>
              <a:rPr lang="en-US" altLang="zh-CN" baseline="0" dirty="0" smtClean="0"/>
              <a:t> Zhang pioneered this method and Jim </a:t>
            </a:r>
            <a:r>
              <a:rPr lang="en-US" altLang="zh-CN" baseline="0" dirty="0" err="1" smtClean="0"/>
              <a:t>Mayhan</a:t>
            </a:r>
            <a:r>
              <a:rPr lang="en-US" altLang="zh-CN" baseline="0" dirty="0" smtClean="0"/>
              <a:t> developed it. The </a:t>
            </a:r>
            <a:r>
              <a:rPr lang="en-US" altLang="zh-CN" baseline="0" dirty="0" err="1" smtClean="0"/>
              <a:t>fsm</a:t>
            </a:r>
            <a:r>
              <a:rPr lang="en-US" altLang="zh-CN" baseline="0" dirty="0" smtClean="0"/>
              <a:t> is calculated order by order, then adding them together, we can get the free-surface </a:t>
            </a:r>
            <a:r>
              <a:rPr lang="en-US" altLang="zh-CN" baseline="0" dirty="0" err="1" smtClean="0"/>
              <a:t>demultipled</a:t>
            </a:r>
            <a:r>
              <a:rPr lang="en-US" altLang="zh-CN" baseline="0" dirty="0" smtClean="0"/>
              <a:t> data.</a:t>
            </a:r>
            <a:endParaRPr lang="zh-CN" altLang="en-US" dirty="0"/>
          </a:p>
        </p:txBody>
      </p:sp>
      <p:sp>
        <p:nvSpPr>
          <p:cNvPr id="4" name="灯片编号占位符 3"/>
          <p:cNvSpPr>
            <a:spLocks noGrp="1"/>
          </p:cNvSpPr>
          <p:nvPr>
            <p:ph type="sldNum" sz="quarter" idx="10"/>
          </p:nvPr>
        </p:nvSpPr>
        <p:spPr/>
        <p:txBody>
          <a:bodyPr/>
          <a:lstStyle/>
          <a:p>
            <a:fld id="{40E889C4-DA30-4135-A0C2-9A90367E29B5}" type="slidenum">
              <a:rPr lang="zh-CN" altLang="en-US" smtClean="0"/>
              <a:t>19</a:t>
            </a:fld>
            <a:endParaRPr lang="zh-CN" altLang="en-US"/>
          </a:p>
        </p:txBody>
      </p:sp>
    </p:spTree>
    <p:extLst>
      <p:ext uri="{BB962C8B-B14F-4D97-AF65-F5344CB8AC3E}">
        <p14:creationId xmlns:p14="http://schemas.microsoft.com/office/powerpoint/2010/main" val="4260823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This the data processing flow</a:t>
            </a:r>
            <a:r>
              <a:rPr lang="en-US" altLang="zh-CN" baseline="0" dirty="0" smtClean="0"/>
              <a:t> from the measured data, first we separate them into reference wave and scattered wave.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err="1" smtClean="0"/>
              <a:t>Deghosting</a:t>
            </a:r>
            <a:r>
              <a:rPr lang="en-US" altLang="zh-CN" baseline="0" dirty="0" smtClean="0"/>
              <a:t>.</a:t>
            </a:r>
          </a:p>
          <a:p>
            <a:r>
              <a:rPr lang="en-US" altLang="zh-CN" baseline="0" dirty="0" smtClean="0"/>
              <a:t>From the reference to direct reference. </a:t>
            </a:r>
            <a:endParaRPr lang="zh-CN" altLang="en-US" dirty="0"/>
          </a:p>
        </p:txBody>
      </p:sp>
      <p:sp>
        <p:nvSpPr>
          <p:cNvPr id="4" name="灯片编号占位符 3"/>
          <p:cNvSpPr>
            <a:spLocks noGrp="1"/>
          </p:cNvSpPr>
          <p:nvPr>
            <p:ph type="sldNum" sz="quarter" idx="10"/>
          </p:nvPr>
        </p:nvSpPr>
        <p:spPr/>
        <p:txBody>
          <a:bodyPr/>
          <a:lstStyle/>
          <a:p>
            <a:fld id="{40E889C4-DA30-4135-A0C2-9A90367E29B5}" type="slidenum">
              <a:rPr lang="zh-CN" altLang="en-US" smtClean="0"/>
              <a:t>20</a:t>
            </a:fld>
            <a:endParaRPr lang="zh-CN" altLang="en-US"/>
          </a:p>
        </p:txBody>
      </p:sp>
    </p:spTree>
    <p:extLst>
      <p:ext uri="{BB962C8B-B14F-4D97-AF65-F5344CB8AC3E}">
        <p14:creationId xmlns:p14="http://schemas.microsoft.com/office/powerpoint/2010/main" val="1230166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Here are some comments:</a:t>
            </a:r>
            <a:r>
              <a:rPr lang="en-US" altLang="zh-CN" baseline="0" dirty="0" smtClean="0"/>
              <a:t> Both the current and modified algorithms are …</a:t>
            </a:r>
          </a:p>
          <a:p>
            <a:r>
              <a:rPr lang="en-US" altLang="zh-CN" baseline="0" dirty="0" smtClean="0"/>
              <a:t>FSME is fully data driven.</a:t>
            </a:r>
            <a:endParaRPr lang="zh-CN" altLang="en-US" dirty="0"/>
          </a:p>
        </p:txBody>
      </p:sp>
      <p:sp>
        <p:nvSpPr>
          <p:cNvPr id="4" name="灯片编号占位符 3"/>
          <p:cNvSpPr>
            <a:spLocks noGrp="1"/>
          </p:cNvSpPr>
          <p:nvPr>
            <p:ph type="sldNum" sz="quarter" idx="10"/>
          </p:nvPr>
        </p:nvSpPr>
        <p:spPr/>
        <p:txBody>
          <a:bodyPr/>
          <a:lstStyle/>
          <a:p>
            <a:fld id="{40E889C4-DA30-4135-A0C2-9A90367E29B5}" type="slidenum">
              <a:rPr lang="zh-CN" altLang="en-US" smtClean="0"/>
              <a:t>21</a:t>
            </a:fld>
            <a:endParaRPr lang="zh-CN" altLang="en-US"/>
          </a:p>
        </p:txBody>
      </p:sp>
    </p:spTree>
    <p:extLst>
      <p:ext uri="{BB962C8B-B14F-4D97-AF65-F5344CB8AC3E}">
        <p14:creationId xmlns:p14="http://schemas.microsoft.com/office/powerpoint/2010/main" val="3440746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This is the list of tests that I am going</a:t>
            </a:r>
            <a:r>
              <a:rPr lang="en-US" altLang="zh-CN" baseline="0" dirty="0" smtClean="0"/>
              <a:t> to do. The check mark means we will removing the FSMs using the corresponding algorithm.</a:t>
            </a:r>
            <a:endParaRPr lang="zh-CN" altLang="en-US" dirty="0"/>
          </a:p>
        </p:txBody>
      </p:sp>
      <p:sp>
        <p:nvSpPr>
          <p:cNvPr id="4" name="灯片编号占位符 3"/>
          <p:cNvSpPr>
            <a:spLocks noGrp="1"/>
          </p:cNvSpPr>
          <p:nvPr>
            <p:ph type="sldNum" sz="quarter" idx="10"/>
          </p:nvPr>
        </p:nvSpPr>
        <p:spPr/>
        <p:txBody>
          <a:bodyPr/>
          <a:lstStyle/>
          <a:p>
            <a:fld id="{40E889C4-DA30-4135-A0C2-9A90367E29B5}" type="slidenum">
              <a:rPr lang="zh-CN" altLang="en-US" smtClean="0"/>
              <a:t>23</a:t>
            </a:fld>
            <a:endParaRPr lang="zh-CN" altLang="en-US"/>
          </a:p>
        </p:txBody>
      </p:sp>
    </p:spTree>
    <p:extLst>
      <p:ext uri="{BB962C8B-B14F-4D97-AF65-F5344CB8AC3E}">
        <p14:creationId xmlns:p14="http://schemas.microsoft.com/office/powerpoint/2010/main" val="14210696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1D acoustic model with</a:t>
            </a:r>
            <a:r>
              <a:rPr lang="en-US" altLang="zh-CN" baseline="0" dirty="0" smtClean="0"/>
              <a:t> varying velocity and constant density. It has one shallow reflector at 90m, </a:t>
            </a:r>
          </a:p>
          <a:p>
            <a:r>
              <a:rPr lang="en-US" altLang="zh-CN" baseline="0" dirty="0" smtClean="0"/>
              <a:t>so the primary is interfering and overlapping with the free-surface multiples. </a:t>
            </a:r>
          </a:p>
          <a:p>
            <a:r>
              <a:rPr lang="en-US" altLang="zh-CN" baseline="0" dirty="0" smtClean="0"/>
              <a:t>The depths of the source and receiver are 7m and 9m, respectively.</a:t>
            </a:r>
            <a:endParaRPr lang="zh-CN" altLang="en-US" dirty="0"/>
          </a:p>
        </p:txBody>
      </p:sp>
      <p:sp>
        <p:nvSpPr>
          <p:cNvPr id="4" name="灯片编号占位符 3"/>
          <p:cNvSpPr>
            <a:spLocks noGrp="1"/>
          </p:cNvSpPr>
          <p:nvPr>
            <p:ph type="sldNum" sz="quarter" idx="10"/>
          </p:nvPr>
        </p:nvSpPr>
        <p:spPr/>
        <p:txBody>
          <a:bodyPr/>
          <a:lstStyle/>
          <a:p>
            <a:fld id="{40E889C4-DA30-4135-A0C2-9A90367E29B5}" type="slidenum">
              <a:rPr lang="zh-CN" altLang="en-US" smtClean="0"/>
              <a:t>24</a:t>
            </a:fld>
            <a:endParaRPr lang="zh-CN" altLang="en-US"/>
          </a:p>
        </p:txBody>
      </p:sp>
    </p:spTree>
    <p:extLst>
      <p:ext uri="{BB962C8B-B14F-4D97-AF65-F5344CB8AC3E}">
        <p14:creationId xmlns:p14="http://schemas.microsoft.com/office/powerpoint/2010/main" val="40512180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Using the </a:t>
            </a:r>
            <a:r>
              <a:rPr lang="en-US" altLang="zh-CN" sz="1200" b="0" i="0" u="none" strike="noStrike" kern="1200" baseline="0" dirty="0" err="1" smtClean="0">
                <a:solidFill>
                  <a:schemeClr val="tx1"/>
                </a:solidFill>
                <a:latin typeface="+mn-lt"/>
                <a:ea typeface="+mn-ea"/>
                <a:cs typeface="+mn-cs"/>
              </a:rPr>
              <a:t>Cagniard</a:t>
            </a:r>
            <a:r>
              <a:rPr lang="en-US" altLang="zh-CN" sz="1200" b="0" i="0" u="none" strike="noStrike" kern="1200" baseline="0" dirty="0" smtClean="0">
                <a:solidFill>
                  <a:schemeClr val="tx1"/>
                </a:solidFill>
                <a:latin typeface="+mn-lt"/>
                <a:ea typeface="+mn-ea"/>
                <a:cs typeface="+mn-cs"/>
              </a:rPr>
              <a:t>-de Hoop method, we generate the synthetic data for this model by applying two kinds of source separately: one is a point source and the other is a source array. The range of the source array is 24m.</a:t>
            </a:r>
          </a:p>
          <a:p>
            <a:r>
              <a:rPr lang="en-US" altLang="zh-CN" sz="1200" b="0" i="0" u="none" strike="noStrike" kern="1200" baseline="0" dirty="0" smtClean="0">
                <a:solidFill>
                  <a:schemeClr val="tx1"/>
                </a:solidFill>
                <a:latin typeface="+mn-lt"/>
                <a:ea typeface="+mn-ea"/>
                <a:cs typeface="+mn-cs"/>
              </a:rPr>
              <a:t>The advantage of the </a:t>
            </a:r>
            <a:r>
              <a:rPr lang="en-US" altLang="zh-CN" sz="1200" b="0" i="0" u="none" strike="noStrike" kern="1200" baseline="0" dirty="0" err="1" smtClean="0">
                <a:solidFill>
                  <a:schemeClr val="tx1"/>
                </a:solidFill>
                <a:latin typeface="+mn-lt"/>
                <a:ea typeface="+mn-ea"/>
                <a:cs typeface="+mn-cs"/>
              </a:rPr>
              <a:t>Cagniard</a:t>
            </a:r>
            <a:r>
              <a:rPr lang="en-US" altLang="zh-CN" sz="1200" b="0" i="0" u="none" strike="noStrike" kern="1200" baseline="0" dirty="0" smtClean="0">
                <a:solidFill>
                  <a:schemeClr val="tx1"/>
                </a:solidFill>
                <a:latin typeface="+mn-lt"/>
                <a:ea typeface="+mn-ea"/>
                <a:cs typeface="+mn-cs"/>
              </a:rPr>
              <a:t>-de Hoop method is that we can accurately calculate any specific event we are interested in, so that we can compare it with the results predicted by our ISS FSME algorithm.</a:t>
            </a:r>
            <a:endParaRPr lang="zh-CN" altLang="en-US" dirty="0"/>
          </a:p>
        </p:txBody>
      </p:sp>
      <p:sp>
        <p:nvSpPr>
          <p:cNvPr id="4" name="灯片编号占位符 3"/>
          <p:cNvSpPr>
            <a:spLocks noGrp="1"/>
          </p:cNvSpPr>
          <p:nvPr>
            <p:ph type="sldNum" sz="quarter" idx="10"/>
          </p:nvPr>
        </p:nvSpPr>
        <p:spPr/>
        <p:txBody>
          <a:bodyPr/>
          <a:lstStyle/>
          <a:p>
            <a:fld id="{40E889C4-DA30-4135-A0C2-9A90367E29B5}" type="slidenum">
              <a:rPr lang="zh-CN" altLang="en-US" smtClean="0"/>
              <a:t>25</a:t>
            </a:fld>
            <a:endParaRPr lang="zh-CN" altLang="en-US"/>
          </a:p>
        </p:txBody>
      </p:sp>
    </p:spTree>
    <p:extLst>
      <p:ext uri="{BB962C8B-B14F-4D97-AF65-F5344CB8AC3E}">
        <p14:creationId xmlns:p14="http://schemas.microsoft.com/office/powerpoint/2010/main" val="3983082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0E889C4-DA30-4135-A0C2-9A90367E29B5}" type="slidenum">
              <a:rPr lang="zh-CN" altLang="en-US" smtClean="0"/>
              <a:t>26</a:t>
            </a:fld>
            <a:endParaRPr lang="zh-CN" altLang="en-US"/>
          </a:p>
        </p:txBody>
      </p:sp>
    </p:spTree>
    <p:extLst>
      <p:ext uri="{BB962C8B-B14F-4D97-AF65-F5344CB8AC3E}">
        <p14:creationId xmlns:p14="http://schemas.microsoft.com/office/powerpoint/2010/main" val="3983082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first test</a:t>
            </a:r>
            <a:r>
              <a:rPr lang="en-US" altLang="zh-CN" baseline="0" dirty="0" smtClean="0"/>
              <a:t> is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kern="1200" baseline="0" dirty="0" smtClean="0">
                <a:solidFill>
                  <a:schemeClr val="tx1"/>
                </a:solidFill>
                <a:latin typeface="+mn-lt"/>
                <a:ea typeface="+mn-ea"/>
                <a:cs typeface="+mn-cs"/>
              </a:rPr>
              <a:t>First, we generate the data without ghosts. Only the primary and the first-order free-surface multiple are generated.</a:t>
            </a:r>
            <a:endParaRPr lang="zh-CN" altLang="en-US" dirty="0"/>
          </a:p>
        </p:txBody>
      </p:sp>
      <p:sp>
        <p:nvSpPr>
          <p:cNvPr id="4" name="灯片编号占位符 3"/>
          <p:cNvSpPr>
            <a:spLocks noGrp="1"/>
          </p:cNvSpPr>
          <p:nvPr>
            <p:ph type="sldNum" sz="quarter" idx="10"/>
          </p:nvPr>
        </p:nvSpPr>
        <p:spPr/>
        <p:txBody>
          <a:bodyPr/>
          <a:lstStyle/>
          <a:p>
            <a:fld id="{40E889C4-DA30-4135-A0C2-9A90367E29B5}" type="slidenum">
              <a:rPr lang="zh-CN" altLang="en-US" smtClean="0"/>
              <a:t>27</a:t>
            </a:fld>
            <a:endParaRPr lang="zh-CN" altLang="en-US"/>
          </a:p>
        </p:txBody>
      </p:sp>
    </p:spTree>
    <p:extLst>
      <p:ext uri="{BB962C8B-B14F-4D97-AF65-F5344CB8AC3E}">
        <p14:creationId xmlns:p14="http://schemas.microsoft.com/office/powerpoint/2010/main" val="17283092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Since we do not generate ghosts in the data, we do not need to remove them. </a:t>
            </a:r>
          </a:p>
          <a:p>
            <a:r>
              <a:rPr lang="en-US" altLang="zh-CN" sz="1200" b="0" i="0" u="none" strike="noStrike" kern="1200" baseline="0" dirty="0" smtClean="0">
                <a:solidFill>
                  <a:schemeClr val="tx1"/>
                </a:solidFill>
                <a:latin typeface="+mn-lt"/>
                <a:ea typeface="+mn-ea"/>
                <a:cs typeface="+mn-cs"/>
              </a:rPr>
              <a:t>The primary and free-surface multiple are overlapping when the offset exceeds approximately 1000m. Furthermore, it can be seen that they are destructively overlapping. The right side is the wiggle plot in the box part.</a:t>
            </a:r>
          </a:p>
          <a:p>
            <a:r>
              <a:rPr lang="en-US" altLang="zh-CN" sz="1200" b="0" i="0" u="none" strike="noStrike" kern="1200" baseline="0" dirty="0" smtClean="0">
                <a:solidFill>
                  <a:schemeClr val="tx1"/>
                </a:solidFill>
                <a:latin typeface="+mn-lt"/>
                <a:ea typeface="+mn-ea"/>
                <a:cs typeface="+mn-cs"/>
              </a:rPr>
              <a:t>Therefore, the adaptive subtraction method cannot deal with this kind of situation, because the method is based on the energy-minimization criterion, which assumes that the energy of the data will be minimized after the multiples are removed. However, in this case, the energy increases after removal of the multiples.</a:t>
            </a:r>
            <a:endParaRPr lang="zh-CN" altLang="en-US" dirty="0"/>
          </a:p>
        </p:txBody>
      </p:sp>
      <p:sp>
        <p:nvSpPr>
          <p:cNvPr id="4" name="灯片编号占位符 3"/>
          <p:cNvSpPr>
            <a:spLocks noGrp="1"/>
          </p:cNvSpPr>
          <p:nvPr>
            <p:ph type="sldNum" sz="quarter" idx="10"/>
          </p:nvPr>
        </p:nvSpPr>
        <p:spPr/>
        <p:txBody>
          <a:bodyPr/>
          <a:lstStyle/>
          <a:p>
            <a:fld id="{40E889C4-DA30-4135-A0C2-9A90367E29B5}" type="slidenum">
              <a:rPr lang="zh-CN" altLang="en-US" smtClean="0"/>
              <a:t>29</a:t>
            </a:fld>
            <a:endParaRPr lang="zh-CN" altLang="en-US"/>
          </a:p>
        </p:txBody>
      </p:sp>
    </p:spTree>
    <p:extLst>
      <p:ext uri="{BB962C8B-B14F-4D97-AF65-F5344CB8AC3E}">
        <p14:creationId xmlns:p14="http://schemas.microsoft.com/office/powerpoint/2010/main" val="9304263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The inverse scattering series method has the ability to accurately predict free-surface multiples, thus, we apply the current FSME algorithm here to predict free-surface multiples. Then, through a simple subtraction, the free-surface multiples can be removed completely.</a:t>
            </a:r>
          </a:p>
          <a:p>
            <a:r>
              <a:rPr lang="en-US" altLang="zh-CN" dirty="0" smtClean="0"/>
              <a:t>For details, picking one trace (offset = 1800m) from each of the two figures and comparing them, we can see that the amplitude of the primary increases after the free-surface multiples are removed.</a:t>
            </a:r>
            <a:endParaRPr lang="zh-CN" altLang="en-US" dirty="0"/>
          </a:p>
        </p:txBody>
      </p:sp>
      <p:sp>
        <p:nvSpPr>
          <p:cNvPr id="4" name="灯片编号占位符 3"/>
          <p:cNvSpPr>
            <a:spLocks noGrp="1"/>
          </p:cNvSpPr>
          <p:nvPr>
            <p:ph type="sldNum" sz="quarter" idx="10"/>
          </p:nvPr>
        </p:nvSpPr>
        <p:spPr/>
        <p:txBody>
          <a:bodyPr/>
          <a:lstStyle/>
          <a:p>
            <a:fld id="{40E889C4-DA30-4135-A0C2-9A90367E29B5}" type="slidenum">
              <a:rPr lang="zh-CN" altLang="en-US" smtClean="0"/>
              <a:t>30</a:t>
            </a:fld>
            <a:endParaRPr lang="zh-CN" altLang="en-US"/>
          </a:p>
        </p:txBody>
      </p:sp>
    </p:spTree>
    <p:extLst>
      <p:ext uri="{BB962C8B-B14F-4D97-AF65-F5344CB8AC3E}">
        <p14:creationId xmlns:p14="http://schemas.microsoft.com/office/powerpoint/2010/main" val="1256469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effectLst/>
              </a:rPr>
              <a:t>The</a:t>
            </a:r>
            <a:r>
              <a:rPr lang="en-US" altLang="zh-CN" baseline="0" dirty="0" smtClean="0">
                <a:effectLst/>
              </a:rPr>
              <a:t> key points in this talk are …</a:t>
            </a:r>
            <a:endParaRPr lang="zh-CN" altLang="en-US" dirty="0"/>
          </a:p>
        </p:txBody>
      </p:sp>
      <p:sp>
        <p:nvSpPr>
          <p:cNvPr id="4" name="灯片编号占位符 3"/>
          <p:cNvSpPr>
            <a:spLocks noGrp="1"/>
          </p:cNvSpPr>
          <p:nvPr>
            <p:ph type="sldNum" sz="quarter" idx="10"/>
          </p:nvPr>
        </p:nvSpPr>
        <p:spPr/>
        <p:txBody>
          <a:bodyPr/>
          <a:lstStyle/>
          <a:p>
            <a:fld id="{40E889C4-DA30-4135-A0C2-9A90367E29B5}" type="slidenum">
              <a:rPr lang="zh-CN" altLang="en-US" smtClean="0"/>
              <a:t>2</a:t>
            </a:fld>
            <a:endParaRPr lang="zh-CN" altLang="en-US"/>
          </a:p>
        </p:txBody>
      </p:sp>
    </p:spTree>
    <p:extLst>
      <p:ext uri="{BB962C8B-B14F-4D97-AF65-F5344CB8AC3E}">
        <p14:creationId xmlns:p14="http://schemas.microsoft.com/office/powerpoint/2010/main" val="20814954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This is one trace of the input data at offset 1800m.</a:t>
            </a:r>
          </a:p>
          <a:p>
            <a:r>
              <a:rPr lang="en-US" altLang="zh-CN" dirty="0" smtClean="0"/>
              <a:t>we can see that the amplitude of the primary increases after the free-surface multiples are removed.</a:t>
            </a:r>
            <a:endParaRPr lang="zh-CN" altLang="en-US" dirty="0"/>
          </a:p>
        </p:txBody>
      </p:sp>
      <p:sp>
        <p:nvSpPr>
          <p:cNvPr id="4" name="灯片编号占位符 3"/>
          <p:cNvSpPr>
            <a:spLocks noGrp="1"/>
          </p:cNvSpPr>
          <p:nvPr>
            <p:ph type="sldNum" sz="quarter" idx="10"/>
          </p:nvPr>
        </p:nvSpPr>
        <p:spPr/>
        <p:txBody>
          <a:bodyPr/>
          <a:lstStyle/>
          <a:p>
            <a:fld id="{40E889C4-DA30-4135-A0C2-9A90367E29B5}" type="slidenum">
              <a:rPr lang="zh-CN" altLang="en-US" smtClean="0"/>
              <a:t>31</a:t>
            </a:fld>
            <a:endParaRPr lang="zh-CN" altLang="en-US"/>
          </a:p>
        </p:txBody>
      </p:sp>
    </p:spTree>
    <p:extLst>
      <p:ext uri="{BB962C8B-B14F-4D97-AF65-F5344CB8AC3E}">
        <p14:creationId xmlns:p14="http://schemas.microsoft.com/office/powerpoint/2010/main" val="29381510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After</a:t>
            </a:r>
            <a:r>
              <a:rPr lang="en-US" altLang="zh-CN" baseline="0" dirty="0" smtClean="0"/>
              <a:t> removing the FSM using the current algorithm.</a:t>
            </a:r>
          </a:p>
          <a:p>
            <a:r>
              <a:rPr lang="en-US" altLang="zh-CN" dirty="0" smtClean="0"/>
              <a:t>we can see that the amplitude of the primary increases after the free-surface multiples are removed.</a:t>
            </a:r>
            <a:endParaRPr lang="zh-CN" altLang="en-US" dirty="0"/>
          </a:p>
        </p:txBody>
      </p:sp>
      <p:sp>
        <p:nvSpPr>
          <p:cNvPr id="4" name="灯片编号占位符 3"/>
          <p:cNvSpPr>
            <a:spLocks noGrp="1"/>
          </p:cNvSpPr>
          <p:nvPr>
            <p:ph type="sldNum" sz="quarter" idx="10"/>
          </p:nvPr>
        </p:nvSpPr>
        <p:spPr/>
        <p:txBody>
          <a:bodyPr/>
          <a:lstStyle/>
          <a:p>
            <a:fld id="{40E889C4-DA30-4135-A0C2-9A90367E29B5}" type="slidenum">
              <a:rPr lang="zh-CN" altLang="en-US" smtClean="0"/>
              <a:t>32</a:t>
            </a:fld>
            <a:endParaRPr lang="zh-CN" altLang="en-US"/>
          </a:p>
        </p:txBody>
      </p:sp>
    </p:spTree>
    <p:extLst>
      <p:ext uri="{BB962C8B-B14F-4D97-AF65-F5344CB8AC3E}">
        <p14:creationId xmlns:p14="http://schemas.microsoft.com/office/powerpoint/2010/main" val="29381510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This</a:t>
            </a:r>
            <a:r>
              <a:rPr lang="en-US" altLang="zh-CN" baseline="0" dirty="0" smtClean="0"/>
              <a:t> is the original primary that we generated using </a:t>
            </a:r>
            <a:r>
              <a:rPr lang="en-US" altLang="zh-CN" baseline="0" dirty="0" err="1" smtClean="0"/>
              <a:t>cargniard</a:t>
            </a:r>
            <a:r>
              <a:rPr lang="en-US" altLang="zh-CN" baseline="0" dirty="0" smtClean="0"/>
              <a:t> de hoop method.</a:t>
            </a:r>
            <a:endParaRPr lang="zh-CN" altLang="en-US" dirty="0"/>
          </a:p>
        </p:txBody>
      </p:sp>
      <p:sp>
        <p:nvSpPr>
          <p:cNvPr id="4" name="灯片编号占位符 3"/>
          <p:cNvSpPr>
            <a:spLocks noGrp="1"/>
          </p:cNvSpPr>
          <p:nvPr>
            <p:ph type="sldNum" sz="quarter" idx="10"/>
          </p:nvPr>
        </p:nvSpPr>
        <p:spPr/>
        <p:txBody>
          <a:bodyPr/>
          <a:lstStyle/>
          <a:p>
            <a:fld id="{40E889C4-DA30-4135-A0C2-9A90367E29B5}" type="slidenum">
              <a:rPr lang="zh-CN" altLang="en-US" smtClean="0"/>
              <a:t>33</a:t>
            </a:fld>
            <a:endParaRPr lang="zh-CN" altLang="en-US"/>
          </a:p>
        </p:txBody>
      </p:sp>
    </p:spTree>
    <p:extLst>
      <p:ext uri="{BB962C8B-B14F-4D97-AF65-F5344CB8AC3E}">
        <p14:creationId xmlns:p14="http://schemas.microsoft.com/office/powerpoint/2010/main" val="29381510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a:t>
            </a:r>
            <a:r>
              <a:rPr lang="en-US" altLang="zh-CN" baseline="0" dirty="0" smtClean="0"/>
              <a:t> plot them together. 1. after removing the FSM, the primary is boosted. 2. the current works very well for the point source data.</a:t>
            </a:r>
          </a:p>
          <a:p>
            <a:r>
              <a:rPr lang="en-US" altLang="zh-CN" baseline="0" dirty="0" smtClean="0"/>
              <a:t>The result matches the primary generated by </a:t>
            </a:r>
            <a:r>
              <a:rPr lang="en-US" altLang="zh-CN" baseline="0" dirty="0" err="1" smtClean="0"/>
              <a:t>CdH</a:t>
            </a:r>
            <a:r>
              <a:rPr lang="en-US" altLang="zh-CN" baseline="0" dirty="0" smtClean="0"/>
              <a:t> method.</a:t>
            </a:r>
            <a:endParaRPr lang="zh-CN" altLang="en-US" dirty="0"/>
          </a:p>
        </p:txBody>
      </p:sp>
      <p:sp>
        <p:nvSpPr>
          <p:cNvPr id="4" name="灯片编号占位符 3"/>
          <p:cNvSpPr>
            <a:spLocks noGrp="1"/>
          </p:cNvSpPr>
          <p:nvPr>
            <p:ph type="sldNum" sz="quarter" idx="10"/>
          </p:nvPr>
        </p:nvSpPr>
        <p:spPr/>
        <p:txBody>
          <a:bodyPr/>
          <a:lstStyle/>
          <a:p>
            <a:fld id="{40E889C4-DA30-4135-A0C2-9A90367E29B5}" type="slidenum">
              <a:rPr lang="zh-CN" altLang="en-US" smtClean="0"/>
              <a:t>34</a:t>
            </a:fld>
            <a:endParaRPr lang="zh-CN" altLang="en-US"/>
          </a:p>
        </p:txBody>
      </p:sp>
    </p:spTree>
    <p:extLst>
      <p:ext uri="{BB962C8B-B14F-4D97-AF65-F5344CB8AC3E}">
        <p14:creationId xmlns:p14="http://schemas.microsoft.com/office/powerpoint/2010/main" val="29381510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What about the source-array data? We generate</a:t>
            </a:r>
            <a:r>
              <a:rPr lang="en-US" altLang="zh-CN" baseline="0" dirty="0" smtClean="0"/>
              <a:t> the source array data without ghosts, and then removing the FSMs using both algorithms and compare their results.</a:t>
            </a:r>
            <a:endParaRPr lang="zh-CN" altLang="en-US" dirty="0"/>
          </a:p>
        </p:txBody>
      </p:sp>
      <p:sp>
        <p:nvSpPr>
          <p:cNvPr id="4" name="灯片编号占位符 3"/>
          <p:cNvSpPr>
            <a:spLocks noGrp="1"/>
          </p:cNvSpPr>
          <p:nvPr>
            <p:ph type="sldNum" sz="quarter" idx="10"/>
          </p:nvPr>
        </p:nvSpPr>
        <p:spPr/>
        <p:txBody>
          <a:bodyPr/>
          <a:lstStyle/>
          <a:p>
            <a:fld id="{40E889C4-DA30-4135-A0C2-9A90367E29B5}" type="slidenum">
              <a:rPr lang="zh-CN" altLang="en-US" smtClean="0"/>
              <a:t>35</a:t>
            </a:fld>
            <a:endParaRPr lang="zh-CN" altLang="en-US"/>
          </a:p>
        </p:txBody>
      </p:sp>
    </p:spTree>
    <p:extLst>
      <p:ext uri="{BB962C8B-B14F-4D97-AF65-F5344CB8AC3E}">
        <p14:creationId xmlns:p14="http://schemas.microsoft.com/office/powerpoint/2010/main" val="25689300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The source-array data are generated by nine point sources. using the </a:t>
            </a:r>
            <a:r>
              <a:rPr lang="en-US" altLang="zh-CN" sz="1200" b="0" i="0" u="none" strike="noStrike" kern="1200" baseline="0" dirty="0" err="1" smtClean="0">
                <a:solidFill>
                  <a:schemeClr val="tx1"/>
                </a:solidFill>
                <a:latin typeface="+mn-lt"/>
                <a:ea typeface="+mn-ea"/>
                <a:cs typeface="+mn-cs"/>
              </a:rPr>
              <a:t>Cagniard</a:t>
            </a:r>
            <a:r>
              <a:rPr lang="en-US" altLang="zh-CN" sz="1200" b="0" i="0" u="none" strike="noStrike" kern="1200" baseline="0" dirty="0" smtClean="0">
                <a:solidFill>
                  <a:schemeClr val="tx1"/>
                </a:solidFill>
                <a:latin typeface="+mn-lt"/>
                <a:ea typeface="+mn-ea"/>
                <a:cs typeface="+mn-cs"/>
              </a:rPr>
              <a:t>-de Hoop method, only the primary and the </a:t>
            </a:r>
            <a:r>
              <a:rPr lang="en-US" altLang="zh-CN" sz="1200" b="0" i="0" u="none" strike="noStrike" kern="1200" baseline="0" dirty="0" err="1" smtClean="0">
                <a:solidFill>
                  <a:schemeClr val="tx1"/>
                </a:solidFill>
                <a:latin typeface="+mn-lt"/>
                <a:ea typeface="+mn-ea"/>
                <a:cs typeface="+mn-cs"/>
              </a:rPr>
              <a:t>rst</a:t>
            </a:r>
            <a:r>
              <a:rPr lang="en-US" altLang="zh-CN" sz="1200" b="0" i="0" u="none" strike="noStrike" kern="1200" baseline="0" dirty="0" smtClean="0">
                <a:solidFill>
                  <a:schemeClr val="tx1"/>
                </a:solidFill>
                <a:latin typeface="+mn-lt"/>
                <a:ea typeface="+mn-ea"/>
                <a:cs typeface="+mn-cs"/>
              </a:rPr>
              <a:t>-</a:t>
            </a:r>
          </a:p>
          <a:p>
            <a:r>
              <a:rPr lang="en-US" altLang="zh-CN" sz="1200" b="0" i="0" u="none" strike="noStrike" kern="1200" baseline="0" dirty="0" smtClean="0">
                <a:solidFill>
                  <a:schemeClr val="tx1"/>
                </a:solidFill>
                <a:latin typeface="+mn-lt"/>
                <a:ea typeface="+mn-ea"/>
                <a:cs typeface="+mn-cs"/>
              </a:rPr>
              <a:t>order free-surface multiple are produced. The primary and multiple are overlapping and interfering destructively.</a:t>
            </a:r>
            <a:endParaRPr lang="zh-CN" altLang="en-US" dirty="0"/>
          </a:p>
        </p:txBody>
      </p:sp>
      <p:sp>
        <p:nvSpPr>
          <p:cNvPr id="4" name="灯片编号占位符 3"/>
          <p:cNvSpPr>
            <a:spLocks noGrp="1"/>
          </p:cNvSpPr>
          <p:nvPr>
            <p:ph type="sldNum" sz="quarter" idx="10"/>
          </p:nvPr>
        </p:nvSpPr>
        <p:spPr/>
        <p:txBody>
          <a:bodyPr/>
          <a:lstStyle/>
          <a:p>
            <a:fld id="{40E889C4-DA30-4135-A0C2-9A90367E29B5}" type="slidenum">
              <a:rPr lang="zh-CN" altLang="en-US" smtClean="0"/>
              <a:t>37</a:t>
            </a:fld>
            <a:endParaRPr lang="zh-CN" altLang="en-US"/>
          </a:p>
        </p:txBody>
      </p:sp>
    </p:spTree>
    <p:extLst>
      <p:ext uri="{BB962C8B-B14F-4D97-AF65-F5344CB8AC3E}">
        <p14:creationId xmlns:p14="http://schemas.microsoft.com/office/powerpoint/2010/main" val="10780335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For the source-array data, we first apply the current FSME algorithm to predict the free-surface multiples. It predicts phase accurately but only an approximate amplitude. After removing the free-surface multiple, we can see that most multiples are removed, but there are still some residual multiples.</a:t>
            </a:r>
          </a:p>
          <a:p>
            <a:r>
              <a:rPr lang="en-US" altLang="zh-CN" sz="1200" b="0" i="0" u="none" strike="noStrike" kern="1200" baseline="0" dirty="0" smtClean="0">
                <a:solidFill>
                  <a:schemeClr val="tx1"/>
                </a:solidFill>
                <a:latin typeface="+mn-lt"/>
                <a:ea typeface="+mn-ea"/>
                <a:cs typeface="+mn-cs"/>
              </a:rPr>
              <a:t>we can see that the primary is still affected by the residual multiple</a:t>
            </a:r>
          </a:p>
          <a:p>
            <a:r>
              <a:rPr lang="en-US" altLang="zh-CN" sz="1200" b="0" i="0" u="none" strike="noStrike" kern="1200" baseline="0" dirty="0" smtClean="0">
                <a:solidFill>
                  <a:schemeClr val="tx1"/>
                </a:solidFill>
                <a:latin typeface="+mn-lt"/>
                <a:ea typeface="+mn-ea"/>
                <a:cs typeface="+mn-cs"/>
              </a:rPr>
              <a:t>If the amplitude is not critical, then this method is </a:t>
            </a:r>
            <a:r>
              <a:rPr lang="en-US" altLang="zh-CN" sz="1200" b="0" i="0" u="none" strike="noStrike" kern="1200" baseline="0" dirty="0" err="1" smtClean="0">
                <a:solidFill>
                  <a:schemeClr val="tx1"/>
                </a:solidFill>
                <a:latin typeface="+mn-lt"/>
                <a:ea typeface="+mn-ea"/>
                <a:cs typeface="+mn-cs"/>
              </a:rPr>
              <a:t>sucient</a:t>
            </a:r>
            <a:r>
              <a:rPr lang="en-US" altLang="zh-CN" sz="1200" b="0" i="0" u="none" strike="noStrike" kern="1200" baseline="0" dirty="0" smtClean="0">
                <a:solidFill>
                  <a:schemeClr val="tx1"/>
                </a:solidFill>
                <a:latin typeface="+mn-lt"/>
                <a:ea typeface="+mn-ea"/>
                <a:cs typeface="+mn-cs"/>
              </a:rPr>
              <a:t>.</a:t>
            </a:r>
          </a:p>
          <a:p>
            <a:r>
              <a:rPr lang="en-US" altLang="zh-CN" sz="1200" b="0" i="0" u="none" strike="noStrike" kern="1200" baseline="0" dirty="0" smtClean="0">
                <a:solidFill>
                  <a:schemeClr val="tx1"/>
                </a:solidFill>
                <a:latin typeface="+mn-lt"/>
                <a:ea typeface="+mn-ea"/>
                <a:cs typeface="+mn-cs"/>
              </a:rPr>
              <a:t>For cases like AVO analysis and inversion, in which the amplitude is important, </a:t>
            </a:r>
            <a:r>
              <a:rPr lang="en-US" altLang="zh-CN" sz="1200" b="0" i="0" u="none" strike="noStrike" kern="1200" baseline="0" smtClean="0">
                <a:solidFill>
                  <a:schemeClr val="tx1"/>
                </a:solidFill>
                <a:latin typeface="+mn-lt"/>
                <a:ea typeface="+mn-ea"/>
                <a:cs typeface="+mn-cs"/>
              </a:rPr>
              <a:t>such residual multiples </a:t>
            </a:r>
            <a:r>
              <a:rPr lang="en-US" altLang="zh-CN" sz="1200" b="0" i="0" u="none" strike="noStrike" kern="1200" baseline="0" dirty="0" smtClean="0">
                <a:solidFill>
                  <a:schemeClr val="tx1"/>
                </a:solidFill>
                <a:latin typeface="+mn-lt"/>
                <a:ea typeface="+mn-ea"/>
                <a:cs typeface="+mn-cs"/>
              </a:rPr>
              <a:t>could produce serious errors in the prediction.</a:t>
            </a:r>
            <a:endParaRPr lang="zh-CN" altLang="en-US" dirty="0"/>
          </a:p>
        </p:txBody>
      </p:sp>
      <p:sp>
        <p:nvSpPr>
          <p:cNvPr id="4" name="灯片编号占位符 3"/>
          <p:cNvSpPr>
            <a:spLocks noGrp="1"/>
          </p:cNvSpPr>
          <p:nvPr>
            <p:ph type="sldNum" sz="quarter" idx="10"/>
          </p:nvPr>
        </p:nvSpPr>
        <p:spPr/>
        <p:txBody>
          <a:bodyPr/>
          <a:lstStyle/>
          <a:p>
            <a:fld id="{40E889C4-DA30-4135-A0C2-9A90367E29B5}" type="slidenum">
              <a:rPr lang="zh-CN" altLang="en-US" smtClean="0"/>
              <a:t>38</a:t>
            </a:fld>
            <a:endParaRPr lang="zh-CN" altLang="en-US"/>
          </a:p>
        </p:txBody>
      </p:sp>
    </p:spTree>
    <p:extLst>
      <p:ext uri="{BB962C8B-B14F-4D97-AF65-F5344CB8AC3E}">
        <p14:creationId xmlns:p14="http://schemas.microsoft.com/office/powerpoint/2010/main" val="31052902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we apply the </a:t>
            </a:r>
            <a:r>
              <a:rPr lang="en-US" altLang="zh-CN" sz="1200" b="0" i="0" u="none" strike="noStrike" kern="1200" baseline="0" dirty="0" err="1" smtClean="0">
                <a:solidFill>
                  <a:schemeClr val="tx1"/>
                </a:solidFill>
                <a:latin typeface="+mn-lt"/>
                <a:ea typeface="+mn-ea"/>
                <a:cs typeface="+mn-cs"/>
              </a:rPr>
              <a:t>modied</a:t>
            </a:r>
            <a:r>
              <a:rPr lang="en-US" altLang="zh-CN" sz="1200" b="0" i="0" u="none" strike="noStrike" kern="1200" baseline="0" dirty="0" smtClean="0">
                <a:solidFill>
                  <a:schemeClr val="tx1"/>
                </a:solidFill>
                <a:latin typeface="+mn-lt"/>
                <a:ea typeface="+mn-ea"/>
                <a:cs typeface="+mn-cs"/>
              </a:rPr>
              <a:t> FSME algorithm. It can predict both amplitude and phase very accurately for the source-array data. After a simple subtraction, all the multiples are eliminated completely, the </a:t>
            </a:r>
            <a:r>
              <a:rPr lang="en-US" altLang="zh-CN" sz="1200" b="0" i="0" u="none" strike="noStrike" kern="1200" baseline="0" dirty="0" err="1" smtClean="0">
                <a:solidFill>
                  <a:schemeClr val="tx1"/>
                </a:solidFill>
                <a:latin typeface="+mn-lt"/>
                <a:ea typeface="+mn-ea"/>
                <a:cs typeface="+mn-cs"/>
              </a:rPr>
              <a:t>modied</a:t>
            </a:r>
            <a:r>
              <a:rPr lang="en-US" altLang="zh-CN" sz="1200" b="0" i="0" u="none" strike="noStrike" kern="1200" baseline="0" dirty="0" smtClean="0">
                <a:solidFill>
                  <a:schemeClr val="tx1"/>
                </a:solidFill>
                <a:latin typeface="+mn-lt"/>
                <a:ea typeface="+mn-ea"/>
                <a:cs typeface="+mn-cs"/>
              </a:rPr>
              <a:t> FSME algorithm works very well for the source-</a:t>
            </a:r>
          </a:p>
          <a:p>
            <a:r>
              <a:rPr lang="en-US" altLang="zh-CN" sz="1200" b="0" i="0" u="none" strike="noStrike" kern="1200" baseline="0" dirty="0" smtClean="0">
                <a:solidFill>
                  <a:schemeClr val="tx1"/>
                </a:solidFill>
                <a:latin typeface="+mn-lt"/>
                <a:ea typeface="+mn-ea"/>
                <a:cs typeface="+mn-cs"/>
              </a:rPr>
              <a:t>array data that have interfering events. </a:t>
            </a:r>
          </a:p>
          <a:p>
            <a:r>
              <a:rPr lang="en-US" altLang="zh-CN" sz="1200" b="0" i="0" u="none" strike="noStrike" kern="1200" baseline="0" dirty="0" smtClean="0">
                <a:solidFill>
                  <a:schemeClr val="tx1"/>
                </a:solidFill>
                <a:latin typeface="+mn-lt"/>
                <a:ea typeface="+mn-ea"/>
                <a:cs typeface="+mn-cs"/>
              </a:rPr>
              <a:t>The primary remains untouched as the original primary.</a:t>
            </a:r>
            <a:endParaRPr lang="zh-CN" altLang="en-US" dirty="0"/>
          </a:p>
        </p:txBody>
      </p:sp>
      <p:sp>
        <p:nvSpPr>
          <p:cNvPr id="4" name="灯片编号占位符 3"/>
          <p:cNvSpPr>
            <a:spLocks noGrp="1"/>
          </p:cNvSpPr>
          <p:nvPr>
            <p:ph type="sldNum" sz="quarter" idx="10"/>
          </p:nvPr>
        </p:nvSpPr>
        <p:spPr/>
        <p:txBody>
          <a:bodyPr/>
          <a:lstStyle/>
          <a:p>
            <a:fld id="{40E889C4-DA30-4135-A0C2-9A90367E29B5}" type="slidenum">
              <a:rPr lang="zh-CN" altLang="en-US" smtClean="0"/>
              <a:t>39</a:t>
            </a:fld>
            <a:endParaRPr lang="zh-CN" altLang="en-US"/>
          </a:p>
        </p:txBody>
      </p:sp>
    </p:spTree>
    <p:extLst>
      <p:ext uri="{BB962C8B-B14F-4D97-AF65-F5344CB8AC3E}">
        <p14:creationId xmlns:p14="http://schemas.microsoft.com/office/powerpoint/2010/main" val="15377436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For detail, we pick one trace (offset = 1800m) from each of these two figures and compare them.</a:t>
            </a:r>
          </a:p>
          <a:p>
            <a:r>
              <a:rPr lang="en-US" altLang="zh-CN" sz="1200" b="0" i="0" u="none" strike="noStrike" kern="1200" baseline="0" dirty="0" smtClean="0">
                <a:solidFill>
                  <a:schemeClr val="tx1"/>
                </a:solidFill>
                <a:latin typeface="+mn-lt"/>
                <a:ea typeface="+mn-ea"/>
                <a:cs typeface="+mn-cs"/>
              </a:rPr>
              <a:t>The primary is weaker than that in figure 8(c), and this amplitude error will seriously affect AVO analysis.</a:t>
            </a:r>
            <a:endParaRPr lang="zh-CN" altLang="en-US" dirty="0"/>
          </a:p>
        </p:txBody>
      </p:sp>
      <p:sp>
        <p:nvSpPr>
          <p:cNvPr id="4" name="灯片编号占位符 3"/>
          <p:cNvSpPr>
            <a:spLocks noGrp="1"/>
          </p:cNvSpPr>
          <p:nvPr>
            <p:ph type="sldNum" sz="quarter" idx="10"/>
          </p:nvPr>
        </p:nvSpPr>
        <p:spPr/>
        <p:txBody>
          <a:bodyPr/>
          <a:lstStyle/>
          <a:p>
            <a:fld id="{40E889C4-DA30-4135-A0C2-9A90367E29B5}" type="slidenum">
              <a:rPr lang="zh-CN" altLang="en-US" smtClean="0"/>
              <a:t>41</a:t>
            </a:fld>
            <a:endParaRPr lang="zh-CN" altLang="en-US"/>
          </a:p>
        </p:txBody>
      </p:sp>
    </p:spTree>
    <p:extLst>
      <p:ext uri="{BB962C8B-B14F-4D97-AF65-F5344CB8AC3E}">
        <p14:creationId xmlns:p14="http://schemas.microsoft.com/office/powerpoint/2010/main" val="22180138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For detail, we pick one trace (offset = 1800m) from each of these two figures and compare them.</a:t>
            </a:r>
          </a:p>
          <a:p>
            <a:r>
              <a:rPr lang="en-US" altLang="zh-CN" sz="1200" b="0" i="0" u="none" strike="noStrike" kern="1200" baseline="0" dirty="0" smtClean="0">
                <a:solidFill>
                  <a:schemeClr val="tx1"/>
                </a:solidFill>
                <a:latin typeface="+mn-lt"/>
                <a:ea typeface="+mn-ea"/>
                <a:cs typeface="+mn-cs"/>
              </a:rPr>
              <a:t>The primary is weaker than that in figure 8(c), and this amplitude error will seriously affect AVO analysis.</a:t>
            </a:r>
            <a:endParaRPr lang="zh-CN" altLang="en-US" dirty="0"/>
          </a:p>
        </p:txBody>
      </p:sp>
      <p:sp>
        <p:nvSpPr>
          <p:cNvPr id="4" name="灯片编号占位符 3"/>
          <p:cNvSpPr>
            <a:spLocks noGrp="1"/>
          </p:cNvSpPr>
          <p:nvPr>
            <p:ph type="sldNum" sz="quarter" idx="10"/>
          </p:nvPr>
        </p:nvSpPr>
        <p:spPr/>
        <p:txBody>
          <a:bodyPr/>
          <a:lstStyle/>
          <a:p>
            <a:fld id="{40E889C4-DA30-4135-A0C2-9A90367E29B5}" type="slidenum">
              <a:rPr lang="zh-CN" altLang="en-US" smtClean="0"/>
              <a:t>42</a:t>
            </a:fld>
            <a:endParaRPr lang="zh-CN" altLang="en-US"/>
          </a:p>
        </p:txBody>
      </p:sp>
    </p:spTree>
    <p:extLst>
      <p:ext uri="{BB962C8B-B14F-4D97-AF65-F5344CB8AC3E}">
        <p14:creationId xmlns:p14="http://schemas.microsoft.com/office/powerpoint/2010/main" val="2218013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effectLst/>
              </a:rPr>
              <a:t>Let’s look at the first part.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effectLst/>
              </a:rPr>
              <a:t>Here, I will show you how to incorporate the source array into the inverse scattering series free-surface multiple elimination algorithm.</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effectLst/>
              </a:rPr>
              <a:t>and what is its effect if you include or ignore it for the data that</a:t>
            </a:r>
            <a:r>
              <a:rPr lang="en-US" altLang="zh-CN" baseline="0" dirty="0" smtClean="0">
                <a:effectLst/>
              </a:rPr>
              <a:t> have interfering primaries and multiples</a:t>
            </a:r>
            <a:r>
              <a:rPr lang="en-US" altLang="zh-CN" dirty="0" smtClean="0">
                <a:effectLst/>
              </a:rPr>
              <a:t>. </a:t>
            </a:r>
            <a:endParaRPr lang="zh-CN" altLang="en-US" dirty="0" smtClean="0"/>
          </a:p>
        </p:txBody>
      </p:sp>
      <p:sp>
        <p:nvSpPr>
          <p:cNvPr id="4" name="灯片编号占位符 3"/>
          <p:cNvSpPr>
            <a:spLocks noGrp="1"/>
          </p:cNvSpPr>
          <p:nvPr>
            <p:ph type="sldNum" sz="quarter" idx="10"/>
          </p:nvPr>
        </p:nvSpPr>
        <p:spPr/>
        <p:txBody>
          <a:bodyPr/>
          <a:lstStyle/>
          <a:p>
            <a:fld id="{40E889C4-DA30-4135-A0C2-9A90367E29B5}" type="slidenum">
              <a:rPr lang="zh-CN" altLang="en-US" smtClean="0"/>
              <a:t>3</a:t>
            </a:fld>
            <a:endParaRPr lang="zh-CN" altLang="en-US"/>
          </a:p>
        </p:txBody>
      </p:sp>
    </p:spTree>
    <p:extLst>
      <p:ext uri="{BB962C8B-B14F-4D97-AF65-F5344CB8AC3E}">
        <p14:creationId xmlns:p14="http://schemas.microsoft.com/office/powerpoint/2010/main" val="30010258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For detail, we pick one trace (offset = 1800m) from each of these two figures and compare them.</a:t>
            </a:r>
          </a:p>
          <a:p>
            <a:r>
              <a:rPr lang="en-US" altLang="zh-CN" sz="1200" b="0" i="0" u="none" strike="noStrike" kern="1200" baseline="0" dirty="0" smtClean="0">
                <a:solidFill>
                  <a:schemeClr val="tx1"/>
                </a:solidFill>
                <a:latin typeface="+mn-lt"/>
                <a:ea typeface="+mn-ea"/>
                <a:cs typeface="+mn-cs"/>
              </a:rPr>
              <a:t>The primary is weaker than that in figure 8(c), and this amplitude error will seriously affect AVO analysis.</a:t>
            </a:r>
            <a:endParaRPr lang="zh-CN" altLang="en-US" dirty="0"/>
          </a:p>
        </p:txBody>
      </p:sp>
      <p:sp>
        <p:nvSpPr>
          <p:cNvPr id="4" name="灯片编号占位符 3"/>
          <p:cNvSpPr>
            <a:spLocks noGrp="1"/>
          </p:cNvSpPr>
          <p:nvPr>
            <p:ph type="sldNum" sz="quarter" idx="10"/>
          </p:nvPr>
        </p:nvSpPr>
        <p:spPr/>
        <p:txBody>
          <a:bodyPr/>
          <a:lstStyle/>
          <a:p>
            <a:fld id="{40E889C4-DA30-4135-A0C2-9A90367E29B5}" type="slidenum">
              <a:rPr lang="zh-CN" altLang="en-US" smtClean="0"/>
              <a:t>43</a:t>
            </a:fld>
            <a:endParaRPr lang="zh-CN" altLang="en-US"/>
          </a:p>
        </p:txBody>
      </p:sp>
    </p:spTree>
    <p:extLst>
      <p:ext uri="{BB962C8B-B14F-4D97-AF65-F5344CB8AC3E}">
        <p14:creationId xmlns:p14="http://schemas.microsoft.com/office/powerpoint/2010/main" val="22180138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For detail, we pick one trace (offset = 1800m) from each of these two figures and compare them.</a:t>
            </a:r>
          </a:p>
          <a:p>
            <a:r>
              <a:rPr lang="en-US" altLang="zh-CN" sz="1200" b="0" i="0" u="none" strike="noStrike" kern="1200" baseline="0" dirty="0" smtClean="0">
                <a:solidFill>
                  <a:schemeClr val="tx1"/>
                </a:solidFill>
                <a:latin typeface="+mn-lt"/>
                <a:ea typeface="+mn-ea"/>
                <a:cs typeface="+mn-cs"/>
              </a:rPr>
              <a:t>The primary is weaker than that in figure 8(c), and this amplitude error will seriously affect AVO analysis.</a:t>
            </a:r>
            <a:endParaRPr lang="zh-CN" altLang="en-US" dirty="0"/>
          </a:p>
        </p:txBody>
      </p:sp>
      <p:sp>
        <p:nvSpPr>
          <p:cNvPr id="4" name="灯片编号占位符 3"/>
          <p:cNvSpPr>
            <a:spLocks noGrp="1"/>
          </p:cNvSpPr>
          <p:nvPr>
            <p:ph type="sldNum" sz="quarter" idx="10"/>
          </p:nvPr>
        </p:nvSpPr>
        <p:spPr/>
        <p:txBody>
          <a:bodyPr/>
          <a:lstStyle/>
          <a:p>
            <a:fld id="{40E889C4-DA30-4135-A0C2-9A90367E29B5}" type="slidenum">
              <a:rPr lang="zh-CN" altLang="en-US" smtClean="0"/>
              <a:t>44</a:t>
            </a:fld>
            <a:endParaRPr lang="zh-CN" altLang="en-US"/>
          </a:p>
        </p:txBody>
      </p:sp>
    </p:spTree>
    <p:extLst>
      <p:ext uri="{BB962C8B-B14F-4D97-AF65-F5344CB8AC3E}">
        <p14:creationId xmlns:p14="http://schemas.microsoft.com/office/powerpoint/2010/main" val="22180138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What will happen</a:t>
            </a:r>
            <a:r>
              <a:rPr lang="en-US" altLang="zh-CN" baseline="0" dirty="0" smtClean="0"/>
              <a:t>, if the input data include ghosts.</a:t>
            </a:r>
            <a:endParaRPr lang="zh-CN" altLang="en-US" dirty="0"/>
          </a:p>
        </p:txBody>
      </p:sp>
      <p:sp>
        <p:nvSpPr>
          <p:cNvPr id="4" name="灯片编号占位符 3"/>
          <p:cNvSpPr>
            <a:spLocks noGrp="1"/>
          </p:cNvSpPr>
          <p:nvPr>
            <p:ph type="sldNum" sz="quarter" idx="10"/>
          </p:nvPr>
        </p:nvSpPr>
        <p:spPr/>
        <p:txBody>
          <a:bodyPr/>
          <a:lstStyle/>
          <a:p>
            <a:fld id="{40E889C4-DA30-4135-A0C2-9A90367E29B5}" type="slidenum">
              <a:rPr lang="zh-CN" altLang="en-US" smtClean="0"/>
              <a:t>45</a:t>
            </a:fld>
            <a:endParaRPr lang="zh-CN" altLang="en-US"/>
          </a:p>
        </p:txBody>
      </p:sp>
    </p:spTree>
    <p:extLst>
      <p:ext uri="{BB962C8B-B14F-4D97-AF65-F5344CB8AC3E}">
        <p14:creationId xmlns:p14="http://schemas.microsoft.com/office/powerpoint/2010/main" val="8987731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Jim </a:t>
            </a:r>
            <a:r>
              <a:rPr lang="en-US" altLang="zh-CN" dirty="0" err="1" smtClean="0"/>
              <a:t>Mayhan</a:t>
            </a:r>
            <a:r>
              <a:rPr lang="en-US" altLang="zh-CN" dirty="0" smtClean="0"/>
              <a:t> and Jing</a:t>
            </a:r>
            <a:r>
              <a:rPr lang="en-US" altLang="zh-CN" baseline="0" dirty="0" smtClean="0"/>
              <a:t> Wu have talked about the Green’s theorem </a:t>
            </a:r>
            <a:r>
              <a:rPr lang="en-US" altLang="zh-CN" baseline="0" dirty="0" err="1" smtClean="0"/>
              <a:t>deghosting</a:t>
            </a:r>
            <a:r>
              <a:rPr lang="en-US" altLang="zh-CN" baseline="0" dirty="0" smtClean="0"/>
              <a:t> method in the morning. Here, I will apply them to </a:t>
            </a:r>
            <a:r>
              <a:rPr lang="en-US" altLang="zh-CN" baseline="0" smtClean="0"/>
              <a:t>my data.</a:t>
            </a:r>
            <a:endParaRPr lang="zh-CN" altLang="en-US" dirty="0"/>
          </a:p>
        </p:txBody>
      </p:sp>
      <p:sp>
        <p:nvSpPr>
          <p:cNvPr id="4" name="灯片编号占位符 3"/>
          <p:cNvSpPr>
            <a:spLocks noGrp="1"/>
          </p:cNvSpPr>
          <p:nvPr>
            <p:ph type="sldNum" sz="quarter" idx="10"/>
          </p:nvPr>
        </p:nvSpPr>
        <p:spPr/>
        <p:txBody>
          <a:bodyPr/>
          <a:lstStyle/>
          <a:p>
            <a:fld id="{40E889C4-DA30-4135-A0C2-9A90367E29B5}" type="slidenum">
              <a:rPr lang="zh-CN" altLang="en-US" smtClean="0"/>
              <a:t>50</a:t>
            </a:fld>
            <a:endParaRPr lang="zh-CN" altLang="en-US"/>
          </a:p>
        </p:txBody>
      </p:sp>
    </p:spTree>
    <p:extLst>
      <p:ext uri="{BB962C8B-B14F-4D97-AF65-F5344CB8AC3E}">
        <p14:creationId xmlns:p14="http://schemas.microsoft.com/office/powerpoint/2010/main" val="14650432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These numerical tests for the synthetic data with interfering events have demonstrated the effectiveness and advantages of the ISS method.</a:t>
            </a:r>
          </a:p>
          <a:p>
            <a:r>
              <a:rPr lang="en-US" altLang="zh-CN" sz="1200" b="0" i="0" u="none" strike="noStrike" kern="1200" baseline="0" dirty="0" smtClean="0">
                <a:solidFill>
                  <a:schemeClr val="tx1"/>
                </a:solidFill>
                <a:latin typeface="+mn-lt"/>
                <a:ea typeface="+mn-ea"/>
                <a:cs typeface="+mn-cs"/>
              </a:rPr>
              <a:t>The point-source data the current FSME algorithm is sufficient to remove free-surface multiples, while for source-array data the modified FSME algorithm leads to very accurate results.</a:t>
            </a:r>
            <a:endParaRPr lang="zh-CN" altLang="en-US" dirty="0"/>
          </a:p>
        </p:txBody>
      </p:sp>
      <p:sp>
        <p:nvSpPr>
          <p:cNvPr id="4" name="灯片编号占位符 3"/>
          <p:cNvSpPr>
            <a:spLocks noGrp="1"/>
          </p:cNvSpPr>
          <p:nvPr>
            <p:ph type="sldNum" sz="quarter" idx="10"/>
          </p:nvPr>
        </p:nvSpPr>
        <p:spPr/>
        <p:txBody>
          <a:bodyPr/>
          <a:lstStyle/>
          <a:p>
            <a:fld id="{40E889C4-DA30-4135-A0C2-9A90367E29B5}" type="slidenum">
              <a:rPr lang="zh-CN" altLang="en-US" smtClean="0"/>
              <a:t>76</a:t>
            </a:fld>
            <a:endParaRPr lang="zh-CN" altLang="en-US"/>
          </a:p>
        </p:txBody>
      </p:sp>
    </p:spTree>
    <p:extLst>
      <p:ext uri="{BB962C8B-B14F-4D97-AF65-F5344CB8AC3E}">
        <p14:creationId xmlns:p14="http://schemas.microsoft.com/office/powerpoint/2010/main" val="1827764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dirty="0" smtClean="0"/>
              <a:t>Good afternoon everyone. Thanks for your time to attend my APE talk. In this talk, my goal is</a:t>
            </a:r>
            <a:r>
              <a:rPr lang="en-US" altLang="zh-CN" baseline="0" dirty="0" smtClean="0"/>
              <a:t> to extend our current FSME method from a point source to a source array by incorporating an angle dependent source signature</a:t>
            </a:r>
            <a:r>
              <a:rPr lang="en-US" altLang="zh-CN" dirty="0" smtClean="0"/>
              <a:t>. I will show </a:t>
            </a:r>
            <a:r>
              <a:rPr lang="en-US" altLang="zh-CN" baseline="0" dirty="0" smtClean="0"/>
              <a:t>the modified algorithm and some test examples.</a:t>
            </a:r>
            <a:endParaRPr lang="zh-CN" altLang="en-US" dirty="0"/>
          </a:p>
        </p:txBody>
      </p:sp>
      <p:sp>
        <p:nvSpPr>
          <p:cNvPr id="4" name="灯片编号占位符 3"/>
          <p:cNvSpPr>
            <a:spLocks noGrp="1"/>
          </p:cNvSpPr>
          <p:nvPr>
            <p:ph type="sldNum" sz="quarter" idx="10"/>
          </p:nvPr>
        </p:nvSpPr>
        <p:spPr/>
        <p:txBody>
          <a:bodyPr/>
          <a:lstStyle/>
          <a:p>
            <a:pPr>
              <a:defRPr/>
            </a:pPr>
            <a:fld id="{DE12956B-8A6F-45EA-8D2D-9C6E0A7B01A9}" type="slidenum">
              <a:rPr lang="zh-CN" altLang="en-US" smtClean="0"/>
              <a:pPr>
                <a:defRPr/>
              </a:pPr>
              <a:t>78</a:t>
            </a:fld>
            <a:endParaRPr lang="zh-CN" altLang="en-US"/>
          </a:p>
        </p:txBody>
      </p:sp>
    </p:spTree>
    <p:extLst>
      <p:ext uri="{BB962C8B-B14F-4D97-AF65-F5344CB8AC3E}">
        <p14:creationId xmlns:p14="http://schemas.microsoft.com/office/powerpoint/2010/main" val="41639682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Finally I would like to thank all our sponsors for their support of this research and to Dr. Arthur </a:t>
            </a:r>
            <a:r>
              <a:rPr lang="en-US" altLang="zh-CN" sz="1200" b="0" i="0" u="none" strike="noStrike" kern="1200" baseline="0" dirty="0" err="1" smtClean="0">
                <a:solidFill>
                  <a:schemeClr val="tx1"/>
                </a:solidFill>
                <a:latin typeface="+mn-lt"/>
                <a:ea typeface="+mn-ea"/>
                <a:cs typeface="+mn-cs"/>
              </a:rPr>
              <a:t>Weglein</a:t>
            </a:r>
            <a:r>
              <a:rPr lang="en-US" altLang="zh-CN" sz="1200" b="0" i="0" u="none" strike="noStrike" kern="1200" baseline="0" dirty="0" smtClean="0">
                <a:solidFill>
                  <a:schemeClr val="tx1"/>
                </a:solidFill>
                <a:latin typeface="+mn-lt"/>
                <a:ea typeface="+mn-ea"/>
                <a:cs typeface="+mn-cs"/>
              </a:rPr>
              <a:t> for his teaching and guidance.</a:t>
            </a:r>
          </a:p>
          <a:p>
            <a:r>
              <a:rPr lang="en-US" altLang="zh-CN" sz="1200" b="0" i="0" u="none" strike="noStrike" kern="1200" baseline="0" dirty="0" smtClean="0">
                <a:solidFill>
                  <a:schemeClr val="tx1"/>
                </a:solidFill>
                <a:latin typeface="+mn-lt"/>
                <a:ea typeface="+mn-ea"/>
                <a:cs typeface="+mn-cs"/>
              </a:rPr>
              <a:t>My colleagues. </a:t>
            </a:r>
            <a:endParaRPr lang="zh-CN" altLang="en-US" dirty="0"/>
          </a:p>
        </p:txBody>
      </p:sp>
      <p:sp>
        <p:nvSpPr>
          <p:cNvPr id="4" name="灯片编号占位符 3"/>
          <p:cNvSpPr>
            <a:spLocks noGrp="1"/>
          </p:cNvSpPr>
          <p:nvPr>
            <p:ph type="sldNum" sz="quarter" idx="10"/>
          </p:nvPr>
        </p:nvSpPr>
        <p:spPr/>
        <p:txBody>
          <a:bodyPr/>
          <a:lstStyle/>
          <a:p>
            <a:fld id="{40E889C4-DA30-4135-A0C2-9A90367E29B5}" type="slidenum">
              <a:rPr lang="zh-CN" altLang="en-US" smtClean="0"/>
              <a:t>97</a:t>
            </a:fld>
            <a:endParaRPr lang="zh-CN" altLang="en-US"/>
          </a:p>
        </p:txBody>
      </p:sp>
    </p:spTree>
    <p:extLst>
      <p:ext uri="{BB962C8B-B14F-4D97-AF65-F5344CB8AC3E}">
        <p14:creationId xmlns:p14="http://schemas.microsoft.com/office/powerpoint/2010/main" val="10120094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0E889C4-DA30-4135-A0C2-9A90367E29B5}" type="slidenum">
              <a:rPr lang="zh-CN" altLang="en-US" smtClean="0"/>
              <a:t>98</a:t>
            </a:fld>
            <a:endParaRPr lang="zh-CN" altLang="en-US"/>
          </a:p>
        </p:txBody>
      </p:sp>
    </p:spTree>
    <p:extLst>
      <p:ext uri="{BB962C8B-B14F-4D97-AF65-F5344CB8AC3E}">
        <p14:creationId xmlns:p14="http://schemas.microsoft.com/office/powerpoint/2010/main" val="767251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This</a:t>
            </a:r>
            <a:r>
              <a:rPr lang="en-US" altLang="zh-CN" baseline="0" dirty="0" smtClean="0"/>
              <a:t> the outline of my talk. First, Second, Third, finally</a:t>
            </a:r>
            <a:endParaRPr lang="zh-CN" altLang="en-US" dirty="0"/>
          </a:p>
        </p:txBody>
      </p:sp>
      <p:sp>
        <p:nvSpPr>
          <p:cNvPr id="4" name="灯片编号占位符 3"/>
          <p:cNvSpPr>
            <a:spLocks noGrp="1"/>
          </p:cNvSpPr>
          <p:nvPr>
            <p:ph type="sldNum" sz="quarter" idx="10"/>
          </p:nvPr>
        </p:nvSpPr>
        <p:spPr/>
        <p:txBody>
          <a:bodyPr/>
          <a:lstStyle/>
          <a:p>
            <a:fld id="{40E889C4-DA30-4135-A0C2-9A90367E29B5}" type="slidenum">
              <a:rPr lang="zh-CN" altLang="en-US" smtClean="0"/>
              <a:t>4</a:t>
            </a:fld>
            <a:endParaRPr lang="zh-CN" altLang="en-US"/>
          </a:p>
        </p:txBody>
      </p:sp>
    </p:spTree>
    <p:extLst>
      <p:ext uri="{BB962C8B-B14F-4D97-AF65-F5344CB8AC3E}">
        <p14:creationId xmlns:p14="http://schemas.microsoft.com/office/powerpoint/2010/main" val="3001025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Let’s look</a:t>
            </a:r>
            <a:r>
              <a:rPr lang="en-US" altLang="zh-CN" baseline="0" dirty="0" smtClean="0"/>
              <a:t> at the first part. </a:t>
            </a:r>
          </a:p>
          <a:p>
            <a:r>
              <a:rPr lang="en-US" altLang="zh-CN" baseline="0" dirty="0" smtClean="0"/>
              <a:t>Why do we want to accommodate the source array in the algorithm.</a:t>
            </a:r>
            <a:endParaRPr lang="zh-CN" altLang="en-US" dirty="0"/>
          </a:p>
        </p:txBody>
      </p:sp>
      <p:sp>
        <p:nvSpPr>
          <p:cNvPr id="4" name="灯片编号占位符 3"/>
          <p:cNvSpPr>
            <a:spLocks noGrp="1"/>
          </p:cNvSpPr>
          <p:nvPr>
            <p:ph type="sldNum" sz="quarter" idx="10"/>
          </p:nvPr>
        </p:nvSpPr>
        <p:spPr/>
        <p:txBody>
          <a:bodyPr/>
          <a:lstStyle/>
          <a:p>
            <a:fld id="{40E889C4-DA30-4135-A0C2-9A90367E29B5}" type="slidenum">
              <a:rPr lang="zh-CN" altLang="en-US" smtClean="0"/>
              <a:t>5</a:t>
            </a:fld>
            <a:endParaRPr lang="zh-CN" altLang="en-US"/>
          </a:p>
        </p:txBody>
      </p:sp>
    </p:spTree>
    <p:extLst>
      <p:ext uri="{BB962C8B-B14F-4D97-AF65-F5344CB8AC3E}">
        <p14:creationId xmlns:p14="http://schemas.microsoft.com/office/powerpoint/2010/main" val="3001025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kern="1200" baseline="0" dirty="0" smtClean="0">
                <a:solidFill>
                  <a:schemeClr val="tx1"/>
                </a:solidFill>
                <a:latin typeface="+mn-lt"/>
                <a:ea typeface="+mn-ea"/>
                <a:cs typeface="+mn-cs"/>
              </a:rPr>
              <a:t>From the title, we can see that the data have interfering events.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kern="1200" baseline="0" dirty="0" smtClean="0">
                <a:solidFill>
                  <a:schemeClr val="tx1"/>
                </a:solidFill>
                <a:latin typeface="+mn-lt"/>
                <a:ea typeface="+mn-ea"/>
                <a:cs typeface="+mn-cs"/>
              </a:rPr>
              <a:t>The ISS method predicts the free-surface multiples accurately. Therefore, the ISS method can remove the free-surface multiples through a simple subtraction.</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kern="1200" baseline="0" dirty="0" smtClean="0">
                <a:solidFill>
                  <a:schemeClr val="tx1"/>
                </a:solidFill>
                <a:latin typeface="+mn-lt"/>
                <a:ea typeface="+mn-ea"/>
                <a:cs typeface="+mn-cs"/>
              </a:rPr>
              <a:t>For example,</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40E889C4-DA30-4135-A0C2-9A90367E29B5}" type="slidenum">
              <a:rPr lang="zh-CN" altLang="en-US" smtClean="0"/>
              <a:t>6</a:t>
            </a:fld>
            <a:endParaRPr lang="zh-CN" altLang="en-US"/>
          </a:p>
        </p:txBody>
      </p:sp>
    </p:spTree>
    <p:extLst>
      <p:ext uri="{BB962C8B-B14F-4D97-AF65-F5344CB8AC3E}">
        <p14:creationId xmlns:p14="http://schemas.microsoft.com/office/powerpoint/2010/main" val="3001025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second</a:t>
            </a:r>
            <a:r>
              <a:rPr lang="en-US" altLang="zh-CN" baseline="0" dirty="0" smtClean="0"/>
              <a:t> point is that the data we measured are usually source array data, because </a:t>
            </a:r>
            <a:r>
              <a:rPr lang="en-US" altLang="zh-CN" baseline="0" dirty="0" smtClean="0"/>
              <a:t>…    </a:t>
            </a:r>
          </a:p>
          <a:p>
            <a:r>
              <a:rPr lang="en-US" altLang="zh-CN" dirty="0" smtClean="0">
                <a:effectLst/>
              </a:rPr>
              <a:t>increase the power of the source, broaden the bandwidth, and reduce the random noise</a:t>
            </a:r>
            <a:endParaRPr lang="en-US" altLang="zh-CN" baseline="0" dirty="0" smtClean="0"/>
          </a:p>
          <a:p>
            <a:r>
              <a:rPr lang="en-US" altLang="zh-CN" baseline="0" dirty="0" smtClean="0"/>
              <a:t>While the current …. So for the point source data, the current FSME algorithm </a:t>
            </a:r>
            <a:r>
              <a:rPr lang="en-US" altLang="zh-CN" dirty="0" smtClean="0">
                <a:effectLst/>
              </a:rPr>
              <a:t>has the ability to accurately predict free-surface multiples. Then we can surgically remove them through a simple subtraction.</a:t>
            </a:r>
            <a:r>
              <a:rPr lang="en-US" altLang="zh-CN" baseline="0" dirty="0" smtClean="0"/>
              <a:t> But for source-array data, it is not sufficient, so to …</a:t>
            </a:r>
          </a:p>
          <a:p>
            <a:endParaRPr lang="en-US" altLang="zh-CN" dirty="0" smtClean="0"/>
          </a:p>
        </p:txBody>
      </p:sp>
      <p:sp>
        <p:nvSpPr>
          <p:cNvPr id="4" name="灯片编号占位符 3"/>
          <p:cNvSpPr>
            <a:spLocks noGrp="1"/>
          </p:cNvSpPr>
          <p:nvPr>
            <p:ph type="sldNum" sz="quarter" idx="10"/>
          </p:nvPr>
        </p:nvSpPr>
        <p:spPr/>
        <p:txBody>
          <a:bodyPr/>
          <a:lstStyle/>
          <a:p>
            <a:fld id="{40E889C4-DA30-4135-A0C2-9A90367E29B5}" type="slidenum">
              <a:rPr lang="zh-CN" altLang="en-US" smtClean="0"/>
              <a:t>7</a:t>
            </a:fld>
            <a:endParaRPr lang="zh-CN" altLang="en-US"/>
          </a:p>
        </p:txBody>
      </p:sp>
    </p:spTree>
    <p:extLst>
      <p:ext uri="{BB962C8B-B14F-4D97-AF65-F5344CB8AC3E}">
        <p14:creationId xmlns:p14="http://schemas.microsoft.com/office/powerpoint/2010/main" val="325997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Next, </a:t>
            </a:r>
            <a:endParaRPr lang="zh-CN" altLang="en-US" dirty="0"/>
          </a:p>
        </p:txBody>
      </p:sp>
      <p:sp>
        <p:nvSpPr>
          <p:cNvPr id="4" name="灯片编号占位符 3"/>
          <p:cNvSpPr>
            <a:spLocks noGrp="1"/>
          </p:cNvSpPr>
          <p:nvPr>
            <p:ph type="sldNum" sz="quarter" idx="10"/>
          </p:nvPr>
        </p:nvSpPr>
        <p:spPr/>
        <p:txBody>
          <a:bodyPr/>
          <a:lstStyle/>
          <a:p>
            <a:fld id="{40E889C4-DA30-4135-A0C2-9A90367E29B5}" type="slidenum">
              <a:rPr lang="zh-CN" altLang="en-US" smtClean="0"/>
              <a:t>8</a:t>
            </a:fld>
            <a:endParaRPr lang="zh-CN" altLang="en-US"/>
          </a:p>
        </p:txBody>
      </p:sp>
    </p:spTree>
    <p:extLst>
      <p:ext uri="{BB962C8B-B14F-4D97-AF65-F5344CB8AC3E}">
        <p14:creationId xmlns:p14="http://schemas.microsoft.com/office/powerpoint/2010/main" val="2236610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effectLst/>
              </a:rPr>
              <a:t>If we know $P_0^d$ everywhere, Fourier transforming over $x$ and $z$ gives $\rho(</a:t>
            </a:r>
            <a:r>
              <a:rPr lang="en-US" altLang="zh-CN" dirty="0" err="1" smtClean="0">
                <a:effectLst/>
              </a:rPr>
              <a:t>k_x,k_z</a:t>
            </a:r>
            <a:r>
              <a:rPr lang="en-US" altLang="zh-CN" dirty="0" smtClean="0">
                <a:effectLst/>
              </a:rPr>
              <a:t>,\omega)$, but we don't know $P_0^d$ in every depth $z$, we can only Fourier transform over $x$ and obtain $\rho(</a:t>
            </a:r>
            <a:r>
              <a:rPr lang="en-US" altLang="zh-CN" dirty="0" err="1" smtClean="0">
                <a:effectLst/>
              </a:rPr>
              <a:t>k_x,q</a:t>
            </a:r>
            <a:r>
              <a:rPr lang="en-US" altLang="zh-CN" dirty="0" smtClean="0">
                <a:effectLst/>
              </a:rPr>
              <a:t>,\omega)$, where $k_x^2+q^2=\omega^2/c_0^2$. Hence, only the projection of the source function can be solved and it is sufficient for the ISS FSME algorithm.</a:t>
            </a:r>
          </a:p>
          <a:p>
            <a:endParaRPr lang="en-US" altLang="zh-CN" dirty="0" smtClean="0">
              <a:effectLst/>
            </a:endParaRPr>
          </a:p>
          <a:p>
            <a:r>
              <a:rPr lang="en-US" altLang="zh-CN" dirty="0" smtClean="0">
                <a:effectLst/>
              </a:rPr>
              <a:t>How to incorporate the source array rho into FSME algorithm? Comparing</a:t>
            </a:r>
            <a:r>
              <a:rPr lang="en-US" altLang="zh-CN" baseline="0" dirty="0" smtClean="0">
                <a:effectLst/>
              </a:rPr>
              <a:t> with </a:t>
            </a:r>
            <a:r>
              <a:rPr lang="en-US" altLang="zh-CN" baseline="0" dirty="0" err="1" smtClean="0">
                <a:effectLst/>
              </a:rPr>
              <a:t>Carvalho’s</a:t>
            </a:r>
            <a:r>
              <a:rPr lang="en-US" altLang="zh-CN" baseline="0" dirty="0" smtClean="0">
                <a:effectLst/>
              </a:rPr>
              <a:t> algorithm, there some added values.</a:t>
            </a:r>
            <a:endParaRPr lang="zh-CN" altLang="en-US" dirty="0"/>
          </a:p>
        </p:txBody>
      </p:sp>
      <p:sp>
        <p:nvSpPr>
          <p:cNvPr id="4" name="灯片编号占位符 3"/>
          <p:cNvSpPr>
            <a:spLocks noGrp="1"/>
          </p:cNvSpPr>
          <p:nvPr>
            <p:ph type="sldNum" sz="quarter" idx="10"/>
          </p:nvPr>
        </p:nvSpPr>
        <p:spPr/>
        <p:txBody>
          <a:bodyPr/>
          <a:lstStyle/>
          <a:p>
            <a:fld id="{40E889C4-DA30-4135-A0C2-9A90367E29B5}" type="slidenum">
              <a:rPr lang="zh-CN" altLang="en-US" smtClean="0"/>
              <a:t>9</a:t>
            </a:fld>
            <a:endParaRPr lang="zh-CN" altLang="en-US"/>
          </a:p>
        </p:txBody>
      </p:sp>
    </p:spTree>
    <p:extLst>
      <p:ext uri="{BB962C8B-B14F-4D97-AF65-F5344CB8AC3E}">
        <p14:creationId xmlns:p14="http://schemas.microsoft.com/office/powerpoint/2010/main" val="2910986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3187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27468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3187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52965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3187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92913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3187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81813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3187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5834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187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11566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3187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27186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3187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73434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3187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73710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187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33678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3187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49244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986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64263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3187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70244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3187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02710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3187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1108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986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6650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3187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74493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3187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06403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32337"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60118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endParaRPr lang="en-US"/>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986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89609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3187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83513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3187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733800" y="4038600"/>
            <a:ext cx="228600" cy="1066800"/>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93329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986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56126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3187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733800" y="4038600"/>
            <a:ext cx="228600" cy="1066800"/>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37446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3187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矩形 6"/>
          <p:cNvSpPr/>
          <p:nvPr/>
        </p:nvSpPr>
        <p:spPr>
          <a:xfrm>
            <a:off x="6096000" y="2286000"/>
            <a:ext cx="1905000" cy="990600"/>
          </a:xfrm>
          <a:prstGeom prst="rect">
            <a:avLst/>
          </a:prstGeom>
          <a:solidFill>
            <a:schemeClr val="bg1"/>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a:solidFill>
                  <a:schemeClr val="tx1"/>
                </a:solidFill>
              </a:rPr>
              <a:t> </a:t>
            </a:r>
            <a:r>
              <a:rPr lang="en-US" altLang="zh-CN" dirty="0" smtClean="0">
                <a:solidFill>
                  <a:schemeClr val="tx2"/>
                </a:solidFill>
              </a:rPr>
              <a:t>Input</a:t>
            </a:r>
          </a:p>
          <a:p>
            <a:r>
              <a:rPr lang="en-US" altLang="zh-CN" dirty="0" smtClean="0">
                <a:solidFill>
                  <a:srgbClr val="00B050"/>
                </a:solidFill>
              </a:rPr>
              <a:t>removal</a:t>
            </a:r>
          </a:p>
          <a:p>
            <a:r>
              <a:rPr lang="en-US" altLang="zh-CN" dirty="0" smtClean="0">
                <a:solidFill>
                  <a:srgbClr val="FF0000"/>
                </a:solidFill>
              </a:rPr>
              <a:t>primary</a:t>
            </a:r>
            <a:endParaRPr lang="en-US" altLang="zh-CN" dirty="0">
              <a:solidFill>
                <a:srgbClr val="FF0000"/>
              </a:solidFill>
            </a:endParaRPr>
          </a:p>
        </p:txBody>
      </p:sp>
      <p:cxnSp>
        <p:nvCxnSpPr>
          <p:cNvPr id="5" name="直接连接符 4"/>
          <p:cNvCxnSpPr/>
          <p:nvPr/>
        </p:nvCxnSpPr>
        <p:spPr>
          <a:xfrm>
            <a:off x="7239000" y="3048000"/>
            <a:ext cx="533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7239000" y="2743200"/>
            <a:ext cx="5334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7239000" y="2514600"/>
            <a:ext cx="5334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75225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3187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矩形 14"/>
          <p:cNvSpPr/>
          <p:nvPr/>
        </p:nvSpPr>
        <p:spPr>
          <a:xfrm>
            <a:off x="6096000" y="2286000"/>
            <a:ext cx="1905000" cy="990600"/>
          </a:xfrm>
          <a:prstGeom prst="rect">
            <a:avLst/>
          </a:prstGeom>
          <a:solidFill>
            <a:schemeClr val="bg1"/>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a:solidFill>
                  <a:schemeClr val="tx1"/>
                </a:solidFill>
              </a:rPr>
              <a:t> </a:t>
            </a:r>
            <a:r>
              <a:rPr lang="en-US" altLang="zh-CN" dirty="0" smtClean="0">
                <a:solidFill>
                  <a:schemeClr val="tx2"/>
                </a:solidFill>
              </a:rPr>
              <a:t>Input</a:t>
            </a:r>
          </a:p>
          <a:p>
            <a:r>
              <a:rPr lang="en-US" altLang="zh-CN" dirty="0" smtClean="0">
                <a:solidFill>
                  <a:srgbClr val="00B050"/>
                </a:solidFill>
              </a:rPr>
              <a:t>removal</a:t>
            </a:r>
          </a:p>
          <a:p>
            <a:r>
              <a:rPr lang="en-US" altLang="zh-CN" dirty="0" smtClean="0">
                <a:solidFill>
                  <a:srgbClr val="FF0000"/>
                </a:solidFill>
              </a:rPr>
              <a:t>primary</a:t>
            </a:r>
            <a:endParaRPr lang="en-US" altLang="zh-CN" dirty="0">
              <a:solidFill>
                <a:srgbClr val="FF0000"/>
              </a:solidFill>
            </a:endParaRPr>
          </a:p>
        </p:txBody>
      </p:sp>
      <p:cxnSp>
        <p:nvCxnSpPr>
          <p:cNvPr id="16" name="直接连接符 15"/>
          <p:cNvCxnSpPr/>
          <p:nvPr/>
        </p:nvCxnSpPr>
        <p:spPr>
          <a:xfrm>
            <a:off x="7239000" y="3048000"/>
            <a:ext cx="533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7239000" y="2743200"/>
            <a:ext cx="5334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7239000" y="2514600"/>
            <a:ext cx="5334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37820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3187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矩形 6"/>
          <p:cNvSpPr/>
          <p:nvPr/>
        </p:nvSpPr>
        <p:spPr>
          <a:xfrm>
            <a:off x="6096000" y="2286000"/>
            <a:ext cx="1905000" cy="990600"/>
          </a:xfrm>
          <a:prstGeom prst="rect">
            <a:avLst/>
          </a:prstGeom>
          <a:solidFill>
            <a:schemeClr val="bg1"/>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a:solidFill>
                  <a:schemeClr val="tx1"/>
                </a:solidFill>
              </a:rPr>
              <a:t> </a:t>
            </a:r>
            <a:r>
              <a:rPr lang="en-US" altLang="zh-CN" dirty="0" smtClean="0">
                <a:solidFill>
                  <a:schemeClr val="tx2"/>
                </a:solidFill>
              </a:rPr>
              <a:t>Input</a:t>
            </a:r>
          </a:p>
          <a:p>
            <a:r>
              <a:rPr lang="en-US" altLang="zh-CN" dirty="0" smtClean="0">
                <a:solidFill>
                  <a:srgbClr val="00B050"/>
                </a:solidFill>
              </a:rPr>
              <a:t>removal</a:t>
            </a:r>
          </a:p>
          <a:p>
            <a:r>
              <a:rPr lang="en-US" altLang="zh-CN" dirty="0" smtClean="0">
                <a:solidFill>
                  <a:srgbClr val="FF0000"/>
                </a:solidFill>
              </a:rPr>
              <a:t>primary</a:t>
            </a:r>
            <a:endParaRPr lang="en-US" altLang="zh-CN" dirty="0">
              <a:solidFill>
                <a:srgbClr val="FF0000"/>
              </a:solidFill>
            </a:endParaRPr>
          </a:p>
        </p:txBody>
      </p:sp>
      <p:cxnSp>
        <p:nvCxnSpPr>
          <p:cNvPr id="10" name="直接连接符 9"/>
          <p:cNvCxnSpPr/>
          <p:nvPr/>
        </p:nvCxnSpPr>
        <p:spPr>
          <a:xfrm>
            <a:off x="7239000" y="3048000"/>
            <a:ext cx="533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7239000" y="2743200"/>
            <a:ext cx="5334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7239000" y="2514600"/>
            <a:ext cx="5334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37820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3187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矩形 6"/>
          <p:cNvSpPr/>
          <p:nvPr/>
        </p:nvSpPr>
        <p:spPr>
          <a:xfrm>
            <a:off x="6096000" y="2286000"/>
            <a:ext cx="1905000" cy="990600"/>
          </a:xfrm>
          <a:prstGeom prst="rect">
            <a:avLst/>
          </a:prstGeom>
          <a:solidFill>
            <a:schemeClr val="bg1"/>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a:solidFill>
                  <a:schemeClr val="tx1"/>
                </a:solidFill>
              </a:rPr>
              <a:t> </a:t>
            </a:r>
            <a:r>
              <a:rPr lang="en-US" altLang="zh-CN" dirty="0" smtClean="0">
                <a:solidFill>
                  <a:schemeClr val="tx2"/>
                </a:solidFill>
              </a:rPr>
              <a:t>Input</a:t>
            </a:r>
          </a:p>
          <a:p>
            <a:r>
              <a:rPr lang="en-US" altLang="zh-CN" dirty="0" smtClean="0">
                <a:solidFill>
                  <a:srgbClr val="00B050"/>
                </a:solidFill>
              </a:rPr>
              <a:t>removal</a:t>
            </a:r>
          </a:p>
          <a:p>
            <a:r>
              <a:rPr lang="en-US" altLang="zh-CN" dirty="0" smtClean="0">
                <a:solidFill>
                  <a:srgbClr val="FF0000"/>
                </a:solidFill>
              </a:rPr>
              <a:t>primary</a:t>
            </a:r>
            <a:endParaRPr lang="en-US" altLang="zh-CN" dirty="0">
              <a:solidFill>
                <a:srgbClr val="FF0000"/>
              </a:solidFill>
            </a:endParaRPr>
          </a:p>
        </p:txBody>
      </p:sp>
      <p:cxnSp>
        <p:nvCxnSpPr>
          <p:cNvPr id="10" name="直接连接符 9"/>
          <p:cNvCxnSpPr/>
          <p:nvPr/>
        </p:nvCxnSpPr>
        <p:spPr>
          <a:xfrm>
            <a:off x="7239000" y="3048000"/>
            <a:ext cx="533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7239000" y="2743200"/>
            <a:ext cx="5334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7239000" y="2514600"/>
            <a:ext cx="5334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37820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endParaRPr lang="en-US"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986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13385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3187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34890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3187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733800" y="4038600"/>
            <a:ext cx="228600" cy="1066800"/>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22897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3187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733800" y="4038600"/>
            <a:ext cx="228600" cy="1066800"/>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4944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3187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733800" y="4038600"/>
            <a:ext cx="228600" cy="1066800"/>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93512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1" cy="6867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56126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3187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42415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187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6096000" y="2286000"/>
            <a:ext cx="1905000" cy="990600"/>
          </a:xfrm>
          <a:prstGeom prst="rect">
            <a:avLst/>
          </a:prstGeom>
          <a:solidFill>
            <a:schemeClr val="bg1"/>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smtClean="0">
                <a:solidFill>
                  <a:srgbClr val="FF0000"/>
                </a:solidFill>
              </a:rPr>
              <a:t> Primary</a:t>
            </a:r>
          </a:p>
          <a:p>
            <a:r>
              <a:rPr lang="en-US" altLang="zh-CN" dirty="0" smtClean="0">
                <a:solidFill>
                  <a:srgbClr val="00B050"/>
                </a:solidFill>
              </a:rPr>
              <a:t>Modified</a:t>
            </a:r>
          </a:p>
          <a:p>
            <a:r>
              <a:rPr lang="en-US" altLang="zh-CN" dirty="0" smtClean="0">
                <a:solidFill>
                  <a:schemeClr val="tx1"/>
                </a:solidFill>
              </a:rPr>
              <a:t> </a:t>
            </a:r>
            <a:r>
              <a:rPr lang="en-US" altLang="zh-CN" dirty="0" smtClean="0">
                <a:solidFill>
                  <a:schemeClr val="tx2"/>
                </a:solidFill>
              </a:rPr>
              <a:t>Current</a:t>
            </a:r>
          </a:p>
        </p:txBody>
      </p:sp>
      <p:cxnSp>
        <p:nvCxnSpPr>
          <p:cNvPr id="7" name="直接连接符 6"/>
          <p:cNvCxnSpPr/>
          <p:nvPr/>
        </p:nvCxnSpPr>
        <p:spPr>
          <a:xfrm>
            <a:off x="7239000" y="2514600"/>
            <a:ext cx="533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7239000" y="2743200"/>
            <a:ext cx="5334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7239000" y="3048000"/>
            <a:ext cx="5334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89785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3187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矩形 9"/>
          <p:cNvSpPr/>
          <p:nvPr/>
        </p:nvSpPr>
        <p:spPr>
          <a:xfrm>
            <a:off x="6096000" y="2286000"/>
            <a:ext cx="1905000" cy="990600"/>
          </a:xfrm>
          <a:prstGeom prst="rect">
            <a:avLst/>
          </a:prstGeom>
          <a:solidFill>
            <a:schemeClr val="bg1"/>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smtClean="0">
                <a:solidFill>
                  <a:srgbClr val="FF0000"/>
                </a:solidFill>
              </a:rPr>
              <a:t> Primary</a:t>
            </a:r>
          </a:p>
          <a:p>
            <a:r>
              <a:rPr lang="en-US" altLang="zh-CN" dirty="0" smtClean="0">
                <a:solidFill>
                  <a:srgbClr val="00B050"/>
                </a:solidFill>
              </a:rPr>
              <a:t>Modified</a:t>
            </a:r>
          </a:p>
          <a:p>
            <a:r>
              <a:rPr lang="en-US" altLang="zh-CN" dirty="0" smtClean="0">
                <a:solidFill>
                  <a:schemeClr val="tx1"/>
                </a:solidFill>
              </a:rPr>
              <a:t> </a:t>
            </a:r>
            <a:r>
              <a:rPr lang="en-US" altLang="zh-CN" dirty="0" smtClean="0">
                <a:solidFill>
                  <a:schemeClr val="tx2"/>
                </a:solidFill>
              </a:rPr>
              <a:t>Current</a:t>
            </a:r>
          </a:p>
        </p:txBody>
      </p:sp>
      <p:cxnSp>
        <p:nvCxnSpPr>
          <p:cNvPr id="11" name="直接连接符 10"/>
          <p:cNvCxnSpPr/>
          <p:nvPr/>
        </p:nvCxnSpPr>
        <p:spPr>
          <a:xfrm>
            <a:off x="7239000" y="2514600"/>
            <a:ext cx="533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7239000" y="2743200"/>
            <a:ext cx="5334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7239000" y="3048000"/>
            <a:ext cx="5334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26382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3187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矩形 9"/>
          <p:cNvSpPr/>
          <p:nvPr/>
        </p:nvSpPr>
        <p:spPr>
          <a:xfrm>
            <a:off x="6096000" y="2286000"/>
            <a:ext cx="1905000" cy="990600"/>
          </a:xfrm>
          <a:prstGeom prst="rect">
            <a:avLst/>
          </a:prstGeom>
          <a:solidFill>
            <a:schemeClr val="bg1"/>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smtClean="0">
                <a:solidFill>
                  <a:srgbClr val="FF0000"/>
                </a:solidFill>
              </a:rPr>
              <a:t> Primary</a:t>
            </a:r>
          </a:p>
          <a:p>
            <a:r>
              <a:rPr lang="en-US" altLang="zh-CN" dirty="0" smtClean="0">
                <a:solidFill>
                  <a:srgbClr val="00B050"/>
                </a:solidFill>
              </a:rPr>
              <a:t>Modified</a:t>
            </a:r>
          </a:p>
          <a:p>
            <a:r>
              <a:rPr lang="en-US" altLang="zh-CN" dirty="0" smtClean="0">
                <a:solidFill>
                  <a:schemeClr val="tx1"/>
                </a:solidFill>
              </a:rPr>
              <a:t> </a:t>
            </a:r>
            <a:r>
              <a:rPr lang="en-US" altLang="zh-CN" dirty="0" smtClean="0">
                <a:solidFill>
                  <a:schemeClr val="tx2"/>
                </a:solidFill>
              </a:rPr>
              <a:t>Current</a:t>
            </a:r>
          </a:p>
        </p:txBody>
      </p:sp>
      <p:cxnSp>
        <p:nvCxnSpPr>
          <p:cNvPr id="11" name="直接连接符 10"/>
          <p:cNvCxnSpPr/>
          <p:nvPr/>
        </p:nvCxnSpPr>
        <p:spPr>
          <a:xfrm>
            <a:off x="7239000" y="2514600"/>
            <a:ext cx="533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7239000" y="2743200"/>
            <a:ext cx="5334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7239000" y="3048000"/>
            <a:ext cx="5334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26382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3187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矩形 9"/>
          <p:cNvSpPr/>
          <p:nvPr/>
        </p:nvSpPr>
        <p:spPr>
          <a:xfrm>
            <a:off x="6096000" y="2286000"/>
            <a:ext cx="1905000" cy="990600"/>
          </a:xfrm>
          <a:prstGeom prst="rect">
            <a:avLst/>
          </a:prstGeom>
          <a:solidFill>
            <a:schemeClr val="bg1"/>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smtClean="0">
                <a:solidFill>
                  <a:srgbClr val="FF0000"/>
                </a:solidFill>
              </a:rPr>
              <a:t> Primary</a:t>
            </a:r>
          </a:p>
          <a:p>
            <a:r>
              <a:rPr lang="en-US" altLang="zh-CN" dirty="0" smtClean="0">
                <a:solidFill>
                  <a:srgbClr val="00B050"/>
                </a:solidFill>
              </a:rPr>
              <a:t>Modified</a:t>
            </a:r>
          </a:p>
          <a:p>
            <a:r>
              <a:rPr lang="en-US" altLang="zh-CN" dirty="0" smtClean="0">
                <a:solidFill>
                  <a:schemeClr val="tx1"/>
                </a:solidFill>
              </a:rPr>
              <a:t> </a:t>
            </a:r>
            <a:r>
              <a:rPr lang="en-US" altLang="zh-CN" dirty="0" smtClean="0">
                <a:solidFill>
                  <a:schemeClr val="tx2"/>
                </a:solidFill>
              </a:rPr>
              <a:t>Current</a:t>
            </a:r>
          </a:p>
        </p:txBody>
      </p:sp>
      <p:cxnSp>
        <p:nvCxnSpPr>
          <p:cNvPr id="11" name="直接连接符 10"/>
          <p:cNvCxnSpPr/>
          <p:nvPr/>
        </p:nvCxnSpPr>
        <p:spPr>
          <a:xfrm>
            <a:off x="7239000" y="2514600"/>
            <a:ext cx="533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7239000" y="2743200"/>
            <a:ext cx="5334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7239000" y="3048000"/>
            <a:ext cx="5334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26382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32337"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8041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986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136394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986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93262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3187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877962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3187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0622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1" cy="6867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000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986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直接连接符 2"/>
          <p:cNvCxnSpPr/>
          <p:nvPr/>
        </p:nvCxnSpPr>
        <p:spPr>
          <a:xfrm>
            <a:off x="1905000" y="2209800"/>
            <a:ext cx="0" cy="160020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 name="直接箭头连接符 3"/>
          <p:cNvCxnSpPr/>
          <p:nvPr/>
        </p:nvCxnSpPr>
        <p:spPr>
          <a:xfrm flipV="1">
            <a:off x="3886200" y="3429000"/>
            <a:ext cx="378933" cy="30480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V="1">
            <a:off x="4038600" y="4038600"/>
            <a:ext cx="378933" cy="30480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877962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直接连接符 2"/>
          <p:cNvCxnSpPr/>
          <p:nvPr/>
        </p:nvCxnSpPr>
        <p:spPr>
          <a:xfrm>
            <a:off x="1905000" y="2209800"/>
            <a:ext cx="0" cy="160020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 name="直接箭头连接符 3"/>
          <p:cNvCxnSpPr/>
          <p:nvPr/>
        </p:nvCxnSpPr>
        <p:spPr>
          <a:xfrm flipV="1">
            <a:off x="3886200" y="3429000"/>
            <a:ext cx="378933" cy="30480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V="1">
            <a:off x="4038600" y="4038600"/>
            <a:ext cx="378933" cy="30480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390186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直接连接符 2"/>
          <p:cNvCxnSpPr/>
          <p:nvPr/>
        </p:nvCxnSpPr>
        <p:spPr>
          <a:xfrm>
            <a:off x="1905000" y="2209800"/>
            <a:ext cx="0" cy="160020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flipH="1" flipV="1">
            <a:off x="4953000" y="3276600"/>
            <a:ext cx="304800" cy="381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flipH="1" flipV="1">
            <a:off x="4724400" y="3886200"/>
            <a:ext cx="304800" cy="381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520645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直接连接符 2"/>
          <p:cNvCxnSpPr/>
          <p:nvPr/>
        </p:nvCxnSpPr>
        <p:spPr>
          <a:xfrm>
            <a:off x="1905000" y="2209800"/>
            <a:ext cx="0" cy="160020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 name="直接箭头连接符 3"/>
          <p:cNvCxnSpPr/>
          <p:nvPr/>
        </p:nvCxnSpPr>
        <p:spPr>
          <a:xfrm flipH="1" flipV="1">
            <a:off x="4953000" y="3276600"/>
            <a:ext cx="304800" cy="381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 name="直接箭头连接符 4"/>
          <p:cNvCxnSpPr/>
          <p:nvPr/>
        </p:nvCxnSpPr>
        <p:spPr>
          <a:xfrm flipH="1" flipV="1">
            <a:off x="4724400" y="3886200"/>
            <a:ext cx="304800" cy="381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984387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32337"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4"/>
          <p:cNvSpPr/>
          <p:nvPr/>
        </p:nvSpPr>
        <p:spPr>
          <a:xfrm>
            <a:off x="3733800" y="4038600"/>
            <a:ext cx="228600" cy="1066800"/>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877962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32337"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4"/>
          <p:cNvSpPr/>
          <p:nvPr/>
        </p:nvSpPr>
        <p:spPr>
          <a:xfrm>
            <a:off x="3733800" y="4038600"/>
            <a:ext cx="228600" cy="1066800"/>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877962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32337"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8779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986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110303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3187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925723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55017"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7408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986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0003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直接连接符 2"/>
          <p:cNvCxnSpPr/>
          <p:nvPr/>
        </p:nvCxnSpPr>
        <p:spPr>
          <a:xfrm>
            <a:off x="1905000" y="2209800"/>
            <a:ext cx="0" cy="160020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 name="直接箭头连接符 3"/>
          <p:cNvCxnSpPr/>
          <p:nvPr/>
        </p:nvCxnSpPr>
        <p:spPr>
          <a:xfrm flipV="1">
            <a:off x="4040667" y="3429000"/>
            <a:ext cx="378933" cy="30480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 name="直接箭头连接符 4"/>
          <p:cNvCxnSpPr/>
          <p:nvPr/>
        </p:nvCxnSpPr>
        <p:spPr>
          <a:xfrm flipV="1">
            <a:off x="4038600" y="4038600"/>
            <a:ext cx="378933" cy="30480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9473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直接连接符 2"/>
          <p:cNvCxnSpPr/>
          <p:nvPr/>
        </p:nvCxnSpPr>
        <p:spPr>
          <a:xfrm>
            <a:off x="1905000" y="2209800"/>
            <a:ext cx="0" cy="160020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flipV="1">
            <a:off x="4040667" y="3429000"/>
            <a:ext cx="378933" cy="30480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flipV="1">
            <a:off x="4038600" y="4038600"/>
            <a:ext cx="378933" cy="30480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0559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直接连接符 2"/>
          <p:cNvCxnSpPr/>
          <p:nvPr/>
        </p:nvCxnSpPr>
        <p:spPr>
          <a:xfrm>
            <a:off x="1905000" y="2209800"/>
            <a:ext cx="0" cy="160020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flipH="1" flipV="1">
            <a:off x="4876800" y="2971800"/>
            <a:ext cx="304800" cy="381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3009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直接连接符 2"/>
          <p:cNvCxnSpPr/>
          <p:nvPr/>
        </p:nvCxnSpPr>
        <p:spPr>
          <a:xfrm>
            <a:off x="1905000" y="2209800"/>
            <a:ext cx="0" cy="160020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flipH="1" flipV="1">
            <a:off x="4876800" y="2971800"/>
            <a:ext cx="304800" cy="381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6762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55017"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5207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5473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直接连接符 2"/>
          <p:cNvCxnSpPr/>
          <p:nvPr/>
        </p:nvCxnSpPr>
        <p:spPr>
          <a:xfrm>
            <a:off x="1905000" y="2209800"/>
            <a:ext cx="0" cy="160020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 name="直接箭头连接符 3"/>
          <p:cNvCxnSpPr/>
          <p:nvPr/>
        </p:nvCxnSpPr>
        <p:spPr>
          <a:xfrm flipV="1">
            <a:off x="3886200" y="3429000"/>
            <a:ext cx="378933" cy="30480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 name="直接箭头连接符 4"/>
          <p:cNvCxnSpPr/>
          <p:nvPr/>
        </p:nvCxnSpPr>
        <p:spPr>
          <a:xfrm flipV="1">
            <a:off x="4038600" y="4038600"/>
            <a:ext cx="378933" cy="30480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278445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直接连接符 2"/>
          <p:cNvCxnSpPr/>
          <p:nvPr/>
        </p:nvCxnSpPr>
        <p:spPr>
          <a:xfrm>
            <a:off x="1905000" y="2209800"/>
            <a:ext cx="0" cy="160020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 name="直接箭头连接符 3"/>
          <p:cNvCxnSpPr/>
          <p:nvPr/>
        </p:nvCxnSpPr>
        <p:spPr>
          <a:xfrm flipV="1">
            <a:off x="3886200" y="3429000"/>
            <a:ext cx="378933" cy="30480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V="1">
            <a:off x="4038600" y="4038600"/>
            <a:ext cx="378933" cy="30480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255528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直接连接符 2"/>
          <p:cNvCxnSpPr/>
          <p:nvPr/>
        </p:nvCxnSpPr>
        <p:spPr>
          <a:xfrm>
            <a:off x="1905000" y="2209800"/>
            <a:ext cx="0" cy="160020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flipH="1" flipV="1">
            <a:off x="4953000" y="3276600"/>
            <a:ext cx="304800" cy="381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flipH="1" flipV="1">
            <a:off x="4724400" y="3886200"/>
            <a:ext cx="304800" cy="381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027885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直接连接符 2"/>
          <p:cNvCxnSpPr/>
          <p:nvPr/>
        </p:nvCxnSpPr>
        <p:spPr>
          <a:xfrm>
            <a:off x="1905000" y="2209800"/>
            <a:ext cx="0" cy="160020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 name="直接箭头连接符 3"/>
          <p:cNvCxnSpPr/>
          <p:nvPr/>
        </p:nvCxnSpPr>
        <p:spPr>
          <a:xfrm flipH="1" flipV="1">
            <a:off x="4953000" y="3276600"/>
            <a:ext cx="304800" cy="381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 name="直接箭头连接符 4"/>
          <p:cNvCxnSpPr/>
          <p:nvPr/>
        </p:nvCxnSpPr>
        <p:spPr>
          <a:xfrm flipH="1" flipV="1">
            <a:off x="4724400" y="3886200"/>
            <a:ext cx="304800" cy="381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129905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55017"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5793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3187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251214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4"/>
          <p:cNvSpPr/>
          <p:nvPr/>
        </p:nvSpPr>
        <p:spPr>
          <a:xfrm>
            <a:off x="3733800" y="4038600"/>
            <a:ext cx="228600" cy="1066800"/>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877962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4"/>
          <p:cNvSpPr/>
          <p:nvPr/>
        </p:nvSpPr>
        <p:spPr>
          <a:xfrm>
            <a:off x="3733800" y="4038600"/>
            <a:ext cx="228600" cy="1066800"/>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877962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4"/>
          <p:cNvSpPr/>
          <p:nvPr/>
        </p:nvSpPr>
        <p:spPr>
          <a:xfrm>
            <a:off x="3733800" y="4038600"/>
            <a:ext cx="228600" cy="1066800"/>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877962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32337"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8779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32337"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8779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3187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199265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30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3187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205757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986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877962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986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785843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3187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95130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3187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828694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3187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962868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986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1887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3187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771992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dirty="0"/>
          </a:p>
        </p:txBody>
      </p:sp>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3187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838734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3187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895101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3187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907276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187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872451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768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32337"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847071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986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550443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3986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093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3187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038797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321667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30132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32337"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矩形 2"/>
          <p:cNvSpPr/>
          <p:nvPr/>
        </p:nvSpPr>
        <p:spPr>
          <a:xfrm>
            <a:off x="1600200" y="4953000"/>
            <a:ext cx="1752600" cy="838200"/>
          </a:xfrm>
          <a:prstGeom prst="rect">
            <a:avLst/>
          </a:prstGeom>
          <a:solidFill>
            <a:schemeClr val="bg1"/>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smtClean="0">
                <a:solidFill>
                  <a:srgbClr val="FF0000"/>
                </a:solidFill>
              </a:rPr>
              <a:t> Original</a:t>
            </a:r>
            <a:endParaRPr lang="en-US" altLang="zh-CN" dirty="0" smtClean="0">
              <a:solidFill>
                <a:srgbClr val="00B050"/>
              </a:solidFill>
            </a:endParaRPr>
          </a:p>
          <a:p>
            <a:r>
              <a:rPr lang="en-US" altLang="zh-CN" dirty="0" smtClean="0">
                <a:solidFill>
                  <a:schemeClr val="tx1"/>
                </a:solidFill>
              </a:rPr>
              <a:t> </a:t>
            </a:r>
            <a:r>
              <a:rPr lang="en-US" altLang="zh-CN" dirty="0" smtClean="0">
                <a:solidFill>
                  <a:schemeClr val="tx2"/>
                </a:solidFill>
              </a:rPr>
              <a:t>Predicted</a:t>
            </a:r>
          </a:p>
        </p:txBody>
      </p:sp>
      <p:cxnSp>
        <p:nvCxnSpPr>
          <p:cNvPr id="4" name="直接连接符 3"/>
          <p:cNvCxnSpPr/>
          <p:nvPr/>
        </p:nvCxnSpPr>
        <p:spPr>
          <a:xfrm>
            <a:off x="2743200" y="5257800"/>
            <a:ext cx="533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2743200" y="5562600"/>
            <a:ext cx="5334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491332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32337"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矩形 2"/>
          <p:cNvSpPr/>
          <p:nvPr/>
        </p:nvSpPr>
        <p:spPr>
          <a:xfrm>
            <a:off x="1600200" y="4953000"/>
            <a:ext cx="1752600" cy="838200"/>
          </a:xfrm>
          <a:prstGeom prst="rect">
            <a:avLst/>
          </a:prstGeom>
          <a:solidFill>
            <a:schemeClr val="bg1"/>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smtClean="0">
                <a:solidFill>
                  <a:srgbClr val="FF0000"/>
                </a:solidFill>
              </a:rPr>
              <a:t> Original</a:t>
            </a:r>
            <a:endParaRPr lang="en-US" altLang="zh-CN" dirty="0" smtClean="0">
              <a:solidFill>
                <a:srgbClr val="00B050"/>
              </a:solidFill>
            </a:endParaRPr>
          </a:p>
          <a:p>
            <a:r>
              <a:rPr lang="en-US" altLang="zh-CN" dirty="0" smtClean="0">
                <a:solidFill>
                  <a:schemeClr val="tx1"/>
                </a:solidFill>
              </a:rPr>
              <a:t> </a:t>
            </a:r>
            <a:r>
              <a:rPr lang="en-US" altLang="zh-CN" dirty="0" smtClean="0">
                <a:solidFill>
                  <a:schemeClr val="tx2"/>
                </a:solidFill>
              </a:rPr>
              <a:t>Predicted</a:t>
            </a:r>
          </a:p>
        </p:txBody>
      </p:sp>
      <p:cxnSp>
        <p:nvCxnSpPr>
          <p:cNvPr id="4" name="直接连接符 3"/>
          <p:cNvCxnSpPr/>
          <p:nvPr/>
        </p:nvCxnSpPr>
        <p:spPr>
          <a:xfrm>
            <a:off x="2743200" y="5257800"/>
            <a:ext cx="533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2743200" y="5562600"/>
            <a:ext cx="5334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020781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3" y="0"/>
            <a:ext cx="913187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892710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3187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132410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3187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275009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22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3187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235640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21032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2378</TotalTime>
  <Words>1633</Words>
  <Application>Microsoft Office PowerPoint</Application>
  <PresentationFormat>全屏显示(4:3)</PresentationFormat>
  <Paragraphs>140</Paragraphs>
  <Slides>98</Slides>
  <Notes>37</Notes>
  <HiddenSlides>11</HiddenSlides>
  <MMClips>0</MMClips>
  <ScaleCrop>false</ScaleCrop>
  <HeadingPairs>
    <vt:vector size="4" baseType="variant">
      <vt:variant>
        <vt:lpstr>主题</vt:lpstr>
      </vt:variant>
      <vt:variant>
        <vt:i4>1</vt:i4>
      </vt:variant>
      <vt:variant>
        <vt:lpstr>幻灯片标题</vt:lpstr>
      </vt:variant>
      <vt:variant>
        <vt:i4>98</vt:i4>
      </vt:variant>
    </vt:vector>
  </HeadingPairs>
  <TitlesOfParts>
    <vt:vector size="99" baseType="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uhjya_000</dc:creator>
  <cp:lastModifiedBy>Jinlong</cp:lastModifiedBy>
  <cp:revision>153</cp:revision>
  <cp:lastPrinted>2013-03-06T17:47:19Z</cp:lastPrinted>
  <dcterms:created xsi:type="dcterms:W3CDTF">2006-08-16T00:00:00Z</dcterms:created>
  <dcterms:modified xsi:type="dcterms:W3CDTF">2013-05-01T08:12:23Z</dcterms:modified>
</cp:coreProperties>
</file>