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77" r:id="rId2"/>
    <p:sldId id="259" r:id="rId3"/>
    <p:sldId id="258" r:id="rId4"/>
    <p:sldId id="260" r:id="rId5"/>
    <p:sldId id="261" r:id="rId6"/>
    <p:sldId id="288" r:id="rId7"/>
    <p:sldId id="263" r:id="rId8"/>
    <p:sldId id="289" r:id="rId9"/>
    <p:sldId id="265" r:id="rId10"/>
    <p:sldId id="290" r:id="rId11"/>
    <p:sldId id="267" r:id="rId12"/>
    <p:sldId id="268" r:id="rId13"/>
    <p:sldId id="269" r:id="rId14"/>
    <p:sldId id="270" r:id="rId15"/>
    <p:sldId id="272" r:id="rId16"/>
    <p:sldId id="273" r:id="rId17"/>
    <p:sldId id="287" r:id="rId18"/>
    <p:sldId id="275" r:id="rId19"/>
    <p:sldId id="283" r:id="rId20"/>
    <p:sldId id="276" r:id="rId21"/>
    <p:sldId id="284" r:id="rId22"/>
    <p:sldId id="278"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5620"/>
    <p:restoredTop sz="90870" autoAdjust="0"/>
  </p:normalViewPr>
  <p:slideViewPr>
    <p:cSldViewPr>
      <p:cViewPr varScale="1">
        <p:scale>
          <a:sx n="83" d="100"/>
          <a:sy n="83" d="100"/>
        </p:scale>
        <p:origin x="-1464"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 Id="rId4"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image" Target="../media/image9.wmf"/><Relationship Id="rId7" Type="http://schemas.openxmlformats.org/officeDocument/2006/relationships/image" Target="../media/image13.wmf"/><Relationship Id="rId2" Type="http://schemas.openxmlformats.org/officeDocument/2006/relationships/image" Target="../media/image8.wmf"/><Relationship Id="rId1" Type="http://schemas.openxmlformats.org/officeDocument/2006/relationships/image" Target="../media/image7.wmf"/><Relationship Id="rId6" Type="http://schemas.openxmlformats.org/officeDocument/2006/relationships/image" Target="../media/image12.wmf"/><Relationship Id="rId11" Type="http://schemas.openxmlformats.org/officeDocument/2006/relationships/image" Target="../media/image16.wmf"/><Relationship Id="rId5" Type="http://schemas.openxmlformats.org/officeDocument/2006/relationships/image" Target="../media/image11.wmf"/><Relationship Id="rId10" Type="http://schemas.openxmlformats.org/officeDocument/2006/relationships/image" Target="../media/image6.wmf"/><Relationship Id="rId4" Type="http://schemas.openxmlformats.org/officeDocument/2006/relationships/image" Target="../media/image10.wmf"/><Relationship Id="rId9"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image" Target="../media/image9.wmf"/><Relationship Id="rId7" Type="http://schemas.openxmlformats.org/officeDocument/2006/relationships/image" Target="../media/image13.wmf"/><Relationship Id="rId2" Type="http://schemas.openxmlformats.org/officeDocument/2006/relationships/image" Target="../media/image8.wmf"/><Relationship Id="rId1" Type="http://schemas.openxmlformats.org/officeDocument/2006/relationships/image" Target="../media/image7.wmf"/><Relationship Id="rId6" Type="http://schemas.openxmlformats.org/officeDocument/2006/relationships/image" Target="../media/image12.wmf"/><Relationship Id="rId11" Type="http://schemas.openxmlformats.org/officeDocument/2006/relationships/image" Target="../media/image16.wmf"/><Relationship Id="rId5" Type="http://schemas.openxmlformats.org/officeDocument/2006/relationships/image" Target="../media/image11.wmf"/><Relationship Id="rId10" Type="http://schemas.openxmlformats.org/officeDocument/2006/relationships/image" Target="../media/image6.wmf"/><Relationship Id="rId4" Type="http://schemas.openxmlformats.org/officeDocument/2006/relationships/image" Target="../media/image10.wmf"/><Relationship Id="rId9"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image" Target="../media/image9.wmf"/><Relationship Id="rId7" Type="http://schemas.openxmlformats.org/officeDocument/2006/relationships/image" Target="../media/image13.wmf"/><Relationship Id="rId2" Type="http://schemas.openxmlformats.org/officeDocument/2006/relationships/image" Target="../media/image8.wmf"/><Relationship Id="rId1" Type="http://schemas.openxmlformats.org/officeDocument/2006/relationships/image" Target="../media/image7.wmf"/><Relationship Id="rId6" Type="http://schemas.openxmlformats.org/officeDocument/2006/relationships/image" Target="../media/image12.wmf"/><Relationship Id="rId11" Type="http://schemas.openxmlformats.org/officeDocument/2006/relationships/image" Target="../media/image16.wmf"/><Relationship Id="rId5" Type="http://schemas.openxmlformats.org/officeDocument/2006/relationships/image" Target="../media/image11.wmf"/><Relationship Id="rId10" Type="http://schemas.openxmlformats.org/officeDocument/2006/relationships/image" Target="../media/image6.wmf"/><Relationship Id="rId4" Type="http://schemas.openxmlformats.org/officeDocument/2006/relationships/image" Target="../media/image10.wmf"/><Relationship Id="rId9"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image" Target="../media/image9.wmf"/><Relationship Id="rId7" Type="http://schemas.openxmlformats.org/officeDocument/2006/relationships/image" Target="../media/image13.wmf"/><Relationship Id="rId12" Type="http://schemas.openxmlformats.org/officeDocument/2006/relationships/image" Target="../media/image16.wmf"/><Relationship Id="rId2" Type="http://schemas.openxmlformats.org/officeDocument/2006/relationships/image" Target="../media/image8.wmf"/><Relationship Id="rId1" Type="http://schemas.openxmlformats.org/officeDocument/2006/relationships/image" Target="../media/image7.wmf"/><Relationship Id="rId6" Type="http://schemas.openxmlformats.org/officeDocument/2006/relationships/image" Target="../media/image12.wmf"/><Relationship Id="rId11" Type="http://schemas.openxmlformats.org/officeDocument/2006/relationships/image" Target="../media/image6.wmf"/><Relationship Id="rId5" Type="http://schemas.openxmlformats.org/officeDocument/2006/relationships/image" Target="../media/image11.wmf"/><Relationship Id="rId10" Type="http://schemas.openxmlformats.org/officeDocument/2006/relationships/image" Target="../media/image23.wmf"/><Relationship Id="rId4" Type="http://schemas.openxmlformats.org/officeDocument/2006/relationships/image" Target="../media/image10.wmf"/><Relationship Id="rId9" Type="http://schemas.openxmlformats.org/officeDocument/2006/relationships/image" Target="../media/image15.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 Id="rId5" Type="http://schemas.openxmlformats.org/officeDocument/2006/relationships/image" Target="../media/image29.wmf"/><Relationship Id="rId4" Type="http://schemas.openxmlformats.org/officeDocument/2006/relationships/image" Target="../media/image2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1A9DBD-66DE-4E08-B22B-5E91F69870E0}" type="datetimeFigureOut">
              <a:rPr lang="en-US" smtClean="0"/>
              <a:pPr/>
              <a:t>5/1/2013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C26488-9E2B-46BC-9CA8-777CE0C0EEC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en.wikipedia.org/wiki/Signal_processing"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en.wikipedia.org/wiki/Dot_product" TargetMode="External"/><Relationship Id="rId4" Type="http://schemas.openxmlformats.org/officeDocument/2006/relationships/hyperlink" Target="http://en.wikipedia.org/wiki/Waveforms"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3510810A-3834-4E1C-A979-13A76CCE2065}" type="slidenum">
              <a:rPr lang="en-US"/>
              <a:pPr/>
              <a:t>1</a:t>
            </a:fld>
            <a:endParaRPr lang="en-US"/>
          </a:p>
        </p:txBody>
      </p:sp>
      <p:sp>
        <p:nvSpPr>
          <p:cNvPr id="5122" name="Rectangle 7"/>
          <p:cNvSpPr txBox="1">
            <a:spLocks noGrp="1" noChangeArrowheads="1"/>
          </p:cNvSpPr>
          <p:nvPr/>
        </p:nvSpPr>
        <p:spPr bwMode="auto">
          <a:xfrm>
            <a:off x="3884614" y="8685214"/>
            <a:ext cx="2971800" cy="457200"/>
          </a:xfrm>
          <a:prstGeom prst="rect">
            <a:avLst/>
          </a:prstGeom>
          <a:noFill/>
          <a:ln w="9525">
            <a:noFill/>
            <a:miter lim="800000"/>
            <a:headEnd/>
            <a:tailEnd/>
          </a:ln>
        </p:spPr>
        <p:txBody>
          <a:bodyPr anchor="b"/>
          <a:lstStyle/>
          <a:p>
            <a:pPr algn="r"/>
            <a:fld id="{7655C0DA-11B8-4003-8D4B-0C2D9F0C0792}" type="slidenum">
              <a:rPr lang="en-US" sz="1200"/>
              <a:pPr algn="r"/>
              <a:t>1</a:t>
            </a:fld>
            <a:endParaRPr lang="en-US" sz="1200"/>
          </a:p>
        </p:txBody>
      </p:sp>
      <p:sp>
        <p:nvSpPr>
          <p:cNvPr id="5123" name="Rectangle 7"/>
          <p:cNvSpPr txBox="1">
            <a:spLocks noGrp="1" noChangeArrowheads="1"/>
          </p:cNvSpPr>
          <p:nvPr/>
        </p:nvSpPr>
        <p:spPr bwMode="auto">
          <a:xfrm>
            <a:off x="3884614" y="8685214"/>
            <a:ext cx="2971800" cy="457200"/>
          </a:xfrm>
          <a:prstGeom prst="rect">
            <a:avLst/>
          </a:prstGeom>
          <a:noFill/>
          <a:ln w="9525">
            <a:noFill/>
            <a:miter lim="800000"/>
            <a:headEnd/>
            <a:tailEnd/>
          </a:ln>
        </p:spPr>
        <p:txBody>
          <a:bodyPr anchor="b"/>
          <a:lstStyle/>
          <a:p>
            <a:pPr algn="r"/>
            <a:fld id="{763A5C2C-2827-49D3-8CFE-6895718EAC17}" type="slidenum">
              <a:rPr lang="en-US" altLang="zh-CN" sz="1200"/>
              <a:pPr algn="r"/>
              <a:t>1</a:t>
            </a:fld>
            <a:endParaRPr lang="en-US" altLang="zh-CN" sz="1200"/>
          </a:p>
        </p:txBody>
      </p:sp>
      <p:sp>
        <p:nvSpPr>
          <p:cNvPr id="5124" name="Rectangle 2"/>
          <p:cNvSpPr>
            <a:spLocks noGrp="1" noRot="1" noChangeAspect="1" noChangeArrowheads="1" noTextEdit="1"/>
          </p:cNvSpPr>
          <p:nvPr>
            <p:ph type="sldImg"/>
          </p:nvPr>
        </p:nvSpPr>
        <p:spPr>
          <a:xfrm>
            <a:off x="1143000" y="687388"/>
            <a:ext cx="4572000" cy="3429000"/>
          </a:xfrm>
          <a:ln/>
        </p:spPr>
      </p:sp>
      <p:sp>
        <p:nvSpPr>
          <p:cNvPr id="5125" name="Rectangle 3"/>
          <p:cNvSpPr>
            <a:spLocks noGrp="1" noChangeArrowheads="1"/>
          </p:cNvSpPr>
          <p:nvPr>
            <p:ph type="body" idx="1"/>
          </p:nvPr>
        </p:nvSpPr>
        <p:spPr>
          <a:xfrm>
            <a:off x="685800" y="4343401"/>
            <a:ext cx="5486400" cy="4113213"/>
          </a:xfrm>
        </p:spPr>
        <p:txBody>
          <a:bodyPr/>
          <a:lstStyle/>
          <a:p>
            <a:endParaRPr lang="en-US"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tD</a:t>
            </a:r>
            <a:r>
              <a:rPr lang="en-US" dirty="0" smtClean="0"/>
              <a:t> her</a:t>
            </a:r>
            <a:r>
              <a:rPr lang="en-US" baseline="0" dirty="0" smtClean="0"/>
              <a:t>e is</a:t>
            </a:r>
            <a:endParaRPr lang="en-US" dirty="0"/>
          </a:p>
        </p:txBody>
      </p:sp>
      <p:sp>
        <p:nvSpPr>
          <p:cNvPr id="4" name="Slide Number Placeholder 3"/>
          <p:cNvSpPr>
            <a:spLocks noGrp="1"/>
          </p:cNvSpPr>
          <p:nvPr>
            <p:ph type="sldNum" sz="quarter" idx="10"/>
          </p:nvPr>
        </p:nvSpPr>
        <p:spPr/>
        <p:txBody>
          <a:bodyPr/>
          <a:lstStyle/>
          <a:p>
            <a:fld id="{B5D1A3C5-02E7-4CC8-80A5-284D7F612410}"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a:t>
            </a:r>
            <a:r>
              <a:rPr lang="en-US" baseline="0" dirty="0" smtClean="0"/>
              <a:t> all the candidate arrival happens at some points, it must be the reflector. The linear summation of all the candidate curve of all receivers emphasize the scatter points, but cancel un-scattered point. Well, under the limitation of finite length of receiver line, the aperture artifacts still exist. That is also why the result here and result from Dr. </a:t>
            </a:r>
            <a:r>
              <a:rPr lang="en-US" baseline="0" dirty="0" err="1" smtClean="0"/>
              <a:t>Herrara</a:t>
            </a:r>
            <a:r>
              <a:rPr lang="en-US" baseline="0" dirty="0" smtClean="0"/>
              <a:t> both suffer from this kind of artifacts.</a:t>
            </a:r>
            <a:endParaRPr lang="en-US" dirty="0"/>
          </a:p>
        </p:txBody>
      </p:sp>
      <p:sp>
        <p:nvSpPr>
          <p:cNvPr id="4" name="Slide Number Placeholder 3"/>
          <p:cNvSpPr>
            <a:spLocks noGrp="1"/>
          </p:cNvSpPr>
          <p:nvPr>
            <p:ph type="sldNum" sz="quarter" idx="10"/>
          </p:nvPr>
        </p:nvSpPr>
        <p:spPr/>
        <p:txBody>
          <a:bodyPr/>
          <a:lstStyle/>
          <a:p>
            <a:fld id="{B5D1A3C5-02E7-4CC8-80A5-284D7F612410}"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Multiples in</a:t>
            </a:r>
            <a:r>
              <a:rPr lang="en-US" baseline="0" dirty="0" smtClean="0"/>
              <a:t> data can gives the more complicated location issues, which cannot be assume to </a:t>
            </a:r>
            <a:endParaRPr lang="en-US" dirty="0"/>
          </a:p>
        </p:txBody>
      </p:sp>
      <p:sp>
        <p:nvSpPr>
          <p:cNvPr id="4" name="Slide Number Placeholder 3"/>
          <p:cNvSpPr>
            <a:spLocks noGrp="1"/>
          </p:cNvSpPr>
          <p:nvPr>
            <p:ph type="sldNum" sz="quarter" idx="10"/>
          </p:nvPr>
        </p:nvSpPr>
        <p:spPr/>
        <p:txBody>
          <a:bodyPr/>
          <a:lstStyle/>
          <a:p>
            <a:fld id="{B5D1A3C5-02E7-4CC8-80A5-284D7F612410}"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However, when lateral velocity varies significantly, Kirchhoff migration based on the high-frequency approximation assumption suffers from difficulties in imaging and severe artifacts. </a:t>
            </a:r>
            <a:endParaRPr lang="en-US" dirty="0"/>
          </a:p>
        </p:txBody>
      </p:sp>
      <p:sp>
        <p:nvSpPr>
          <p:cNvPr id="4" name="Slide Number Placeholder 3"/>
          <p:cNvSpPr>
            <a:spLocks noGrp="1"/>
          </p:cNvSpPr>
          <p:nvPr>
            <p:ph type="sldNum" sz="quarter" idx="10"/>
          </p:nvPr>
        </p:nvSpPr>
        <p:spPr/>
        <p:txBody>
          <a:bodyPr/>
          <a:lstStyle/>
          <a:p>
            <a:fld id="{B5D1A3C5-02E7-4CC8-80A5-284D7F612410}"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In </a:t>
            </a:r>
            <a:r>
              <a:rPr lang="en-US" sz="1200" b="0" i="0" u="none" strike="noStrike" kern="1200" dirty="0" smtClean="0">
                <a:solidFill>
                  <a:schemeClr val="tx1"/>
                </a:solidFill>
                <a:latin typeface="+mn-lt"/>
                <a:ea typeface="+mn-ea"/>
                <a:cs typeface="+mn-cs"/>
                <a:hlinkClick r:id="rId3" tooltip="Signal processing"/>
              </a:rPr>
              <a:t>signal processing</a:t>
            </a:r>
            <a:r>
              <a:rPr lang="en-US" sz="1200" b="0" i="0" kern="1200" dirty="0" smtClean="0">
                <a:solidFill>
                  <a:schemeClr val="tx1"/>
                </a:solidFill>
                <a:latin typeface="+mn-lt"/>
                <a:ea typeface="+mn-ea"/>
                <a:cs typeface="+mn-cs"/>
              </a:rPr>
              <a:t>, </a:t>
            </a:r>
            <a:r>
              <a:rPr lang="en-US" sz="1200" b="1" i="0" kern="1200" dirty="0" smtClean="0">
                <a:solidFill>
                  <a:schemeClr val="tx1"/>
                </a:solidFill>
                <a:latin typeface="+mn-lt"/>
                <a:ea typeface="+mn-ea"/>
                <a:cs typeface="+mn-cs"/>
              </a:rPr>
              <a:t>cross-correlation</a:t>
            </a:r>
            <a:r>
              <a:rPr lang="en-US" sz="1200" b="0" i="0" kern="1200" dirty="0" smtClean="0">
                <a:solidFill>
                  <a:schemeClr val="tx1"/>
                </a:solidFill>
                <a:latin typeface="+mn-lt"/>
                <a:ea typeface="+mn-ea"/>
                <a:cs typeface="+mn-cs"/>
              </a:rPr>
              <a:t> is a measure of similarity of two </a:t>
            </a:r>
            <a:r>
              <a:rPr lang="en-US" sz="1200" b="0" i="0" u="none" strike="noStrike" kern="1200" dirty="0" smtClean="0">
                <a:solidFill>
                  <a:schemeClr val="tx1"/>
                </a:solidFill>
                <a:latin typeface="+mn-lt"/>
                <a:ea typeface="+mn-ea"/>
                <a:cs typeface="+mn-cs"/>
                <a:hlinkClick r:id="rId4" tooltip="Waveforms"/>
              </a:rPr>
              <a:t>waveforms</a:t>
            </a:r>
            <a:r>
              <a:rPr lang="en-US" sz="1200" b="0" i="0" kern="1200" dirty="0" smtClean="0">
                <a:solidFill>
                  <a:schemeClr val="tx1"/>
                </a:solidFill>
                <a:latin typeface="+mn-lt"/>
                <a:ea typeface="+mn-ea"/>
                <a:cs typeface="+mn-cs"/>
              </a:rPr>
              <a:t> as a function of a time-lag applied to one of them. This is also known as a </a:t>
            </a:r>
            <a:r>
              <a:rPr lang="en-US" sz="1200" b="0" i="1" kern="1200" dirty="0" smtClean="0">
                <a:solidFill>
                  <a:schemeClr val="tx1"/>
                </a:solidFill>
                <a:latin typeface="+mn-lt"/>
                <a:ea typeface="+mn-ea"/>
                <a:cs typeface="+mn-cs"/>
              </a:rPr>
              <a:t>sliding </a:t>
            </a:r>
            <a:r>
              <a:rPr lang="en-US" sz="1200" b="0" i="1" u="none" strike="noStrike" kern="1200" dirty="0" smtClean="0">
                <a:solidFill>
                  <a:schemeClr val="tx1"/>
                </a:solidFill>
                <a:latin typeface="+mn-lt"/>
                <a:ea typeface="+mn-ea"/>
                <a:cs typeface="+mn-cs"/>
                <a:hlinkClick r:id="rId5" tooltip="Dot product"/>
              </a:rPr>
              <a:t>dot product</a:t>
            </a:r>
            <a:r>
              <a:rPr lang="en-US" sz="1200" b="0" i="0" kern="1200" dirty="0" smtClean="0">
                <a:solidFill>
                  <a:schemeClr val="tx1"/>
                </a:solidFill>
                <a:latin typeface="+mn-lt"/>
                <a:ea typeface="+mn-ea"/>
                <a:cs typeface="+mn-cs"/>
              </a:rPr>
              <a:t> or </a:t>
            </a:r>
            <a:r>
              <a:rPr lang="en-US" sz="1200" b="0" i="1" kern="1200" dirty="0" smtClean="0">
                <a:solidFill>
                  <a:schemeClr val="tx1"/>
                </a:solidFill>
                <a:latin typeface="+mn-lt"/>
                <a:ea typeface="+mn-ea"/>
                <a:cs typeface="+mn-cs"/>
              </a:rPr>
              <a:t>sliding inner-product</a:t>
            </a:r>
            <a:r>
              <a:rPr lang="en-US" sz="1200" b="0" i="0" kern="1200" dirty="0" smtClean="0">
                <a:solidFill>
                  <a:schemeClr val="tx1"/>
                </a:solidFill>
                <a:latin typeface="+mn-lt"/>
                <a:ea typeface="+mn-ea"/>
                <a:cs typeface="+mn-cs"/>
              </a:rPr>
              <a:t>. It is commonly used for searching a long-signal for a shorter, known feature.</a:t>
            </a:r>
            <a:endParaRPr lang="en-US" dirty="0"/>
          </a:p>
        </p:txBody>
      </p:sp>
      <p:sp>
        <p:nvSpPr>
          <p:cNvPr id="4" name="Slide Number Placeholder 3"/>
          <p:cNvSpPr>
            <a:spLocks noGrp="1"/>
          </p:cNvSpPr>
          <p:nvPr>
            <p:ph type="sldNum" sz="quarter" idx="10"/>
          </p:nvPr>
        </p:nvSpPr>
        <p:spPr/>
        <p:txBody>
          <a:bodyPr/>
          <a:lstStyle/>
          <a:p>
            <a:fld id="{B5D1A3C5-02E7-4CC8-80A5-284D7F612410}"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Call the corresponding</a:t>
            </a:r>
            <a:r>
              <a:rPr lang="en-US" baseline="0" dirty="0" smtClean="0"/>
              <a:t> wave-field at same time (it). The smoothed model keeps the wave arrive at the reflector at a time which is roughly equals to actual time.</a:t>
            </a:r>
          </a:p>
          <a:p>
            <a:r>
              <a:rPr lang="en-US" baseline="0" dirty="0" smtClean="0"/>
              <a:t>Only when the down-going waves come across down-going waves the I can give us the imaging point.</a:t>
            </a:r>
          </a:p>
          <a:p>
            <a:r>
              <a:rPr lang="en-US" baseline="0" dirty="0" smtClean="0"/>
              <a:t>That is also the reason why conventional rtm only take the primaries into account, with the assumption that all the multiples and ghosts have been removed.</a:t>
            </a:r>
          </a:p>
          <a:p>
            <a:endParaRPr lang="en-US" baseline="0" dirty="0" smtClean="0"/>
          </a:p>
        </p:txBody>
      </p:sp>
      <p:sp>
        <p:nvSpPr>
          <p:cNvPr id="4" name="Slide Number Placeholder 3"/>
          <p:cNvSpPr>
            <a:spLocks noGrp="1"/>
          </p:cNvSpPr>
          <p:nvPr>
            <p:ph type="sldNum" sz="quarter" idx="10"/>
          </p:nvPr>
        </p:nvSpPr>
        <p:spPr/>
        <p:txBody>
          <a:bodyPr/>
          <a:lstStyle/>
          <a:p>
            <a:fld id="{B5D1A3C5-02E7-4CC8-80A5-284D7F612410}"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Call the corresponding</a:t>
            </a:r>
            <a:r>
              <a:rPr lang="en-US" baseline="0" dirty="0" smtClean="0"/>
              <a:t> wave-field at same time (it). The smoothed model keeps the wave arrive at the reflector at a time which is roughly equals to actual time.</a:t>
            </a:r>
          </a:p>
          <a:p>
            <a:r>
              <a:rPr lang="en-US" baseline="0" dirty="0" smtClean="0"/>
              <a:t>Only when the down-going waves come across down-going waves the I can give us the imaging point.</a:t>
            </a:r>
          </a:p>
          <a:p>
            <a:r>
              <a:rPr lang="en-US" baseline="0" dirty="0" smtClean="0"/>
              <a:t>That is also the reason why conventional rtm only take the primaries into account, with the assumption that all the multiples and ghosts have been removed.</a:t>
            </a:r>
          </a:p>
          <a:p>
            <a:endParaRPr lang="en-US" baseline="0" dirty="0" smtClean="0"/>
          </a:p>
        </p:txBody>
      </p:sp>
      <p:sp>
        <p:nvSpPr>
          <p:cNvPr id="4" name="Slide Number Placeholder 3"/>
          <p:cNvSpPr>
            <a:spLocks noGrp="1"/>
          </p:cNvSpPr>
          <p:nvPr>
            <p:ph type="sldNum" sz="quarter" idx="10"/>
          </p:nvPr>
        </p:nvSpPr>
        <p:spPr/>
        <p:txBody>
          <a:bodyPr/>
          <a:lstStyle/>
          <a:p>
            <a:fld id="{B5D1A3C5-02E7-4CC8-80A5-284D7F612410}"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D1A3C5-02E7-4CC8-80A5-284D7F612410}"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Call the corresponding</a:t>
            </a:r>
            <a:r>
              <a:rPr lang="en-US" baseline="0" dirty="0" smtClean="0"/>
              <a:t> wave-field at same time (it). The smoothed model keeps the wave arrive at the reflector at a time which is roughly equals to actual time.</a:t>
            </a:r>
          </a:p>
          <a:p>
            <a:r>
              <a:rPr lang="en-US" baseline="0" dirty="0" smtClean="0"/>
              <a:t>Only when the down-going waves come across down-going waves the I can give us the imaging point.</a:t>
            </a:r>
          </a:p>
          <a:p>
            <a:r>
              <a:rPr lang="en-US" baseline="0" dirty="0" smtClean="0"/>
              <a:t>That is also the reason why conventional rtm only take the primaries into account, with the assumption that all the multiples and ghosts have been removed.</a:t>
            </a:r>
          </a:p>
          <a:p>
            <a:endParaRPr lang="en-US" baseline="0" dirty="0" smtClean="0"/>
          </a:p>
        </p:txBody>
      </p:sp>
      <p:sp>
        <p:nvSpPr>
          <p:cNvPr id="4" name="Slide Number Placeholder 3"/>
          <p:cNvSpPr>
            <a:spLocks noGrp="1"/>
          </p:cNvSpPr>
          <p:nvPr>
            <p:ph type="sldNum" sz="quarter" idx="10"/>
          </p:nvPr>
        </p:nvSpPr>
        <p:spPr/>
        <p:txBody>
          <a:bodyPr/>
          <a:lstStyle/>
          <a:p>
            <a:fld id="{B5D1A3C5-02E7-4CC8-80A5-284D7F612410}"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Take</a:t>
            </a:r>
            <a:r>
              <a:rPr lang="en-US" baseline="0" dirty="0" smtClean="0"/>
              <a:t> the data as a boundary condition, back-propagate the data signal in reverse time., the data is assume to be preprocessed, like de-ghosting and multiples removal.</a:t>
            </a:r>
          </a:p>
          <a:p>
            <a:r>
              <a:rPr lang="en-US" baseline="0" dirty="0" smtClean="0"/>
              <a:t>However, in my experiment, all the events remain in data. </a:t>
            </a:r>
            <a:endParaRPr lang="en-US" dirty="0"/>
          </a:p>
        </p:txBody>
      </p:sp>
      <p:sp>
        <p:nvSpPr>
          <p:cNvPr id="4" name="Slide Number Placeholder 3"/>
          <p:cNvSpPr>
            <a:spLocks noGrp="1"/>
          </p:cNvSpPr>
          <p:nvPr>
            <p:ph type="sldNum" sz="quarter" idx="10"/>
          </p:nvPr>
        </p:nvSpPr>
        <p:spPr/>
        <p:txBody>
          <a:bodyPr/>
          <a:lstStyle/>
          <a:p>
            <a:fld id="{B5D1A3C5-02E7-4CC8-80A5-284D7F612410}"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Call the corresponding</a:t>
            </a:r>
            <a:r>
              <a:rPr lang="en-US" baseline="0" dirty="0" smtClean="0"/>
              <a:t> wave-field at same time (it). The smoothed model keeps the wave arrive at the reflector at a time which is roughly equals to actual time.</a:t>
            </a:r>
          </a:p>
          <a:p>
            <a:r>
              <a:rPr lang="en-US" baseline="0" dirty="0" smtClean="0"/>
              <a:t>Only when the down-going waves come across down-going waves the I can give us the imaging point.</a:t>
            </a:r>
          </a:p>
          <a:p>
            <a:r>
              <a:rPr lang="en-US" baseline="0" dirty="0" smtClean="0"/>
              <a:t>That is also the reason why conventional rtm only take the primaries into account, with the assumption that all the multiples and ghosts have been removed.</a:t>
            </a:r>
          </a:p>
          <a:p>
            <a:endParaRPr lang="en-US" baseline="0" dirty="0" smtClean="0"/>
          </a:p>
        </p:txBody>
      </p:sp>
      <p:sp>
        <p:nvSpPr>
          <p:cNvPr id="4" name="Slide Number Placeholder 3"/>
          <p:cNvSpPr>
            <a:spLocks noGrp="1"/>
          </p:cNvSpPr>
          <p:nvPr>
            <p:ph type="sldNum" sz="quarter" idx="10"/>
          </p:nvPr>
        </p:nvSpPr>
        <p:spPr/>
        <p:txBody>
          <a:bodyPr/>
          <a:lstStyle/>
          <a:p>
            <a:fld id="{B5D1A3C5-02E7-4CC8-80A5-284D7F612410}"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F25620-E312-42A0-839B-46044DE32E97}" type="datetimeFigureOut">
              <a:rPr lang="en-US" smtClean="0"/>
              <a:pPr/>
              <a:t>5/1/2013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89172-860C-468A-8775-AEB6CD29B85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F25620-E312-42A0-839B-46044DE32E97}" type="datetimeFigureOut">
              <a:rPr lang="en-US" smtClean="0"/>
              <a:pPr/>
              <a:t>5/1/2013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89172-860C-468A-8775-AEB6CD29B85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F25620-E312-42A0-839B-46044DE32E97}" type="datetimeFigureOut">
              <a:rPr lang="en-US" smtClean="0"/>
              <a:pPr/>
              <a:t>5/1/2013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89172-860C-468A-8775-AEB6CD29B85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F25620-E312-42A0-839B-46044DE32E97}" type="datetimeFigureOut">
              <a:rPr lang="en-US" smtClean="0"/>
              <a:pPr/>
              <a:t>5/1/2013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89172-860C-468A-8775-AEB6CD29B85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F25620-E312-42A0-839B-46044DE32E97}" type="datetimeFigureOut">
              <a:rPr lang="en-US" smtClean="0"/>
              <a:pPr/>
              <a:t>5/1/2013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89172-860C-468A-8775-AEB6CD29B85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F25620-E312-42A0-839B-46044DE32E97}" type="datetimeFigureOut">
              <a:rPr lang="en-US" smtClean="0"/>
              <a:pPr/>
              <a:t>5/1/2013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F89172-860C-468A-8775-AEB6CD29B85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F25620-E312-42A0-839B-46044DE32E97}" type="datetimeFigureOut">
              <a:rPr lang="en-US" smtClean="0"/>
              <a:pPr/>
              <a:t>5/1/2013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F89172-860C-468A-8775-AEB6CD29B85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F25620-E312-42A0-839B-46044DE32E97}" type="datetimeFigureOut">
              <a:rPr lang="en-US" smtClean="0"/>
              <a:pPr/>
              <a:t>5/1/2013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F89172-860C-468A-8775-AEB6CD29B85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F25620-E312-42A0-839B-46044DE32E97}" type="datetimeFigureOut">
              <a:rPr lang="en-US" smtClean="0"/>
              <a:pPr/>
              <a:t>5/1/2013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F89172-860C-468A-8775-AEB6CD29B85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F25620-E312-42A0-839B-46044DE32E97}" type="datetimeFigureOut">
              <a:rPr lang="en-US" smtClean="0"/>
              <a:pPr/>
              <a:t>5/1/2013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F89172-860C-468A-8775-AEB6CD29B85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F25620-E312-42A0-839B-46044DE32E97}" type="datetimeFigureOut">
              <a:rPr lang="en-US" smtClean="0"/>
              <a:pPr/>
              <a:t>5/1/2013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F89172-860C-468A-8775-AEB6CD29B85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F25620-E312-42A0-839B-46044DE32E97}" type="datetimeFigureOut">
              <a:rPr lang="en-US" smtClean="0"/>
              <a:pPr/>
              <a:t>5/1/2013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F89172-860C-468A-8775-AEB6CD29B85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56.bin"/><Relationship Id="rId13" Type="http://schemas.openxmlformats.org/officeDocument/2006/relationships/oleObject" Target="../embeddings/oleObject61.bin"/><Relationship Id="rId3" Type="http://schemas.openxmlformats.org/officeDocument/2006/relationships/notesSlide" Target="../notesSlides/notesSlide9.xml"/><Relationship Id="rId7" Type="http://schemas.openxmlformats.org/officeDocument/2006/relationships/oleObject" Target="../embeddings/oleObject55.bin"/><Relationship Id="rId12" Type="http://schemas.openxmlformats.org/officeDocument/2006/relationships/oleObject" Target="../embeddings/oleObject60.bin"/><Relationship Id="rId17" Type="http://schemas.openxmlformats.org/officeDocument/2006/relationships/oleObject" Target="../embeddings/oleObject65.bin"/><Relationship Id="rId2" Type="http://schemas.openxmlformats.org/officeDocument/2006/relationships/slideLayout" Target="../slideLayouts/slideLayout2.xml"/><Relationship Id="rId16" Type="http://schemas.openxmlformats.org/officeDocument/2006/relationships/oleObject" Target="../embeddings/oleObject64.bin"/><Relationship Id="rId1" Type="http://schemas.openxmlformats.org/officeDocument/2006/relationships/vmlDrawing" Target="../drawings/vmlDrawing7.vml"/><Relationship Id="rId6" Type="http://schemas.openxmlformats.org/officeDocument/2006/relationships/oleObject" Target="../embeddings/oleObject54.bin"/><Relationship Id="rId11" Type="http://schemas.openxmlformats.org/officeDocument/2006/relationships/oleObject" Target="../embeddings/oleObject59.bin"/><Relationship Id="rId5" Type="http://schemas.openxmlformats.org/officeDocument/2006/relationships/oleObject" Target="../embeddings/oleObject53.bin"/><Relationship Id="rId15" Type="http://schemas.openxmlformats.org/officeDocument/2006/relationships/oleObject" Target="../embeddings/oleObject63.bin"/><Relationship Id="rId10" Type="http://schemas.openxmlformats.org/officeDocument/2006/relationships/oleObject" Target="../embeddings/oleObject58.bin"/><Relationship Id="rId4" Type="http://schemas.openxmlformats.org/officeDocument/2006/relationships/oleObject" Target="../embeddings/oleObject52.bin"/><Relationship Id="rId9" Type="http://schemas.openxmlformats.org/officeDocument/2006/relationships/oleObject" Target="../embeddings/oleObject57.bin"/><Relationship Id="rId14" Type="http://schemas.openxmlformats.org/officeDocument/2006/relationships/oleObject" Target="../embeddings/oleObject62.bin"/></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69.bin"/><Relationship Id="rId3" Type="http://schemas.openxmlformats.org/officeDocument/2006/relationships/notesSlide" Target="../notesSlides/notesSlide10.xml"/><Relationship Id="rId7" Type="http://schemas.openxmlformats.org/officeDocument/2006/relationships/oleObject" Target="../embeddings/oleObject68.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67.bin"/><Relationship Id="rId5" Type="http://schemas.openxmlformats.org/officeDocument/2006/relationships/oleObject" Target="../embeddings/oleObject66.bin"/><Relationship Id="rId10"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oleObject" Target="../embeddings/oleObject70.bin"/></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9.bin"/><Relationship Id="rId13" Type="http://schemas.openxmlformats.org/officeDocument/2006/relationships/oleObject" Target="../embeddings/oleObject14.bin"/><Relationship Id="rId3" Type="http://schemas.openxmlformats.org/officeDocument/2006/relationships/notesSlide" Target="../notesSlides/notesSlide4.xml"/><Relationship Id="rId7" Type="http://schemas.openxmlformats.org/officeDocument/2006/relationships/oleObject" Target="../embeddings/oleObject8.bin"/><Relationship Id="rId12" Type="http://schemas.openxmlformats.org/officeDocument/2006/relationships/oleObject" Target="../embeddings/oleObject13.bin"/><Relationship Id="rId17" Type="http://schemas.openxmlformats.org/officeDocument/2006/relationships/oleObject" Target="../embeddings/oleObject18.bin"/><Relationship Id="rId2" Type="http://schemas.openxmlformats.org/officeDocument/2006/relationships/slideLayout" Target="../slideLayouts/slideLayout2.xml"/><Relationship Id="rId16" Type="http://schemas.openxmlformats.org/officeDocument/2006/relationships/oleObject" Target="../embeddings/oleObject17.bin"/><Relationship Id="rId1" Type="http://schemas.openxmlformats.org/officeDocument/2006/relationships/vmlDrawing" Target="../drawings/vmlDrawing2.vml"/><Relationship Id="rId6" Type="http://schemas.openxmlformats.org/officeDocument/2006/relationships/oleObject" Target="../embeddings/oleObject7.bin"/><Relationship Id="rId11" Type="http://schemas.openxmlformats.org/officeDocument/2006/relationships/oleObject" Target="../embeddings/oleObject12.bin"/><Relationship Id="rId5" Type="http://schemas.openxmlformats.org/officeDocument/2006/relationships/oleObject" Target="../embeddings/oleObject6.bin"/><Relationship Id="rId15" Type="http://schemas.openxmlformats.org/officeDocument/2006/relationships/oleObject" Target="../embeddings/oleObject16.bin"/><Relationship Id="rId10" Type="http://schemas.openxmlformats.org/officeDocument/2006/relationships/oleObject" Target="../embeddings/oleObject11.bin"/><Relationship Id="rId4" Type="http://schemas.openxmlformats.org/officeDocument/2006/relationships/oleObject" Target="../embeddings/oleObject5.bin"/><Relationship Id="rId9" Type="http://schemas.openxmlformats.org/officeDocument/2006/relationships/oleObject" Target="../embeddings/oleObject10.bin"/><Relationship Id="rId14" Type="http://schemas.openxmlformats.org/officeDocument/2006/relationships/oleObject" Target="../embeddings/oleObject15.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23.bin"/><Relationship Id="rId13" Type="http://schemas.openxmlformats.org/officeDocument/2006/relationships/oleObject" Target="../embeddings/oleObject28.bin"/><Relationship Id="rId3" Type="http://schemas.openxmlformats.org/officeDocument/2006/relationships/notesSlide" Target="../notesSlides/notesSlide5.xml"/><Relationship Id="rId7" Type="http://schemas.openxmlformats.org/officeDocument/2006/relationships/oleObject" Target="../embeddings/oleObject22.bin"/><Relationship Id="rId12" Type="http://schemas.openxmlformats.org/officeDocument/2006/relationships/oleObject" Target="../embeddings/oleObject27.bin"/><Relationship Id="rId17" Type="http://schemas.openxmlformats.org/officeDocument/2006/relationships/oleObject" Target="../embeddings/oleObject32.bin"/><Relationship Id="rId2" Type="http://schemas.openxmlformats.org/officeDocument/2006/relationships/slideLayout" Target="../slideLayouts/slideLayout2.xml"/><Relationship Id="rId16" Type="http://schemas.openxmlformats.org/officeDocument/2006/relationships/oleObject" Target="../embeddings/oleObject31.bin"/><Relationship Id="rId1" Type="http://schemas.openxmlformats.org/officeDocument/2006/relationships/vmlDrawing" Target="../drawings/vmlDrawing3.vml"/><Relationship Id="rId6" Type="http://schemas.openxmlformats.org/officeDocument/2006/relationships/oleObject" Target="../embeddings/oleObject21.bin"/><Relationship Id="rId11" Type="http://schemas.openxmlformats.org/officeDocument/2006/relationships/oleObject" Target="../embeddings/oleObject26.bin"/><Relationship Id="rId5" Type="http://schemas.openxmlformats.org/officeDocument/2006/relationships/oleObject" Target="../embeddings/oleObject20.bin"/><Relationship Id="rId15" Type="http://schemas.openxmlformats.org/officeDocument/2006/relationships/oleObject" Target="../embeddings/oleObject30.bin"/><Relationship Id="rId10" Type="http://schemas.openxmlformats.org/officeDocument/2006/relationships/oleObject" Target="../embeddings/oleObject25.bin"/><Relationship Id="rId4" Type="http://schemas.openxmlformats.org/officeDocument/2006/relationships/oleObject" Target="../embeddings/oleObject19.bin"/><Relationship Id="rId9" Type="http://schemas.openxmlformats.org/officeDocument/2006/relationships/oleObject" Target="../embeddings/oleObject24.bin"/><Relationship Id="rId14" Type="http://schemas.openxmlformats.org/officeDocument/2006/relationships/oleObject" Target="../embeddings/oleObject29.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35.bin"/><Relationship Id="rId5" Type="http://schemas.openxmlformats.org/officeDocument/2006/relationships/oleObject" Target="../embeddings/oleObject34.bin"/><Relationship Id="rId4" Type="http://schemas.openxmlformats.org/officeDocument/2006/relationships/oleObject" Target="../embeddings/oleObject33.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40.bin"/><Relationship Id="rId13" Type="http://schemas.openxmlformats.org/officeDocument/2006/relationships/oleObject" Target="../embeddings/oleObject45.bin"/><Relationship Id="rId3" Type="http://schemas.openxmlformats.org/officeDocument/2006/relationships/notesSlide" Target="../notesSlides/notesSlide7.xml"/><Relationship Id="rId7" Type="http://schemas.openxmlformats.org/officeDocument/2006/relationships/oleObject" Target="../embeddings/oleObject39.bin"/><Relationship Id="rId12" Type="http://schemas.openxmlformats.org/officeDocument/2006/relationships/oleObject" Target="../embeddings/oleObject44.bin"/><Relationship Id="rId17" Type="http://schemas.openxmlformats.org/officeDocument/2006/relationships/oleObject" Target="../embeddings/oleObject49.bin"/><Relationship Id="rId2" Type="http://schemas.openxmlformats.org/officeDocument/2006/relationships/slideLayout" Target="../slideLayouts/slideLayout2.xml"/><Relationship Id="rId16" Type="http://schemas.openxmlformats.org/officeDocument/2006/relationships/oleObject" Target="../embeddings/oleObject48.bin"/><Relationship Id="rId1" Type="http://schemas.openxmlformats.org/officeDocument/2006/relationships/vmlDrawing" Target="../drawings/vmlDrawing5.vml"/><Relationship Id="rId6" Type="http://schemas.openxmlformats.org/officeDocument/2006/relationships/oleObject" Target="../embeddings/oleObject38.bin"/><Relationship Id="rId11" Type="http://schemas.openxmlformats.org/officeDocument/2006/relationships/oleObject" Target="../embeddings/oleObject43.bin"/><Relationship Id="rId5" Type="http://schemas.openxmlformats.org/officeDocument/2006/relationships/oleObject" Target="../embeddings/oleObject37.bin"/><Relationship Id="rId15" Type="http://schemas.openxmlformats.org/officeDocument/2006/relationships/oleObject" Target="../embeddings/oleObject47.bin"/><Relationship Id="rId10" Type="http://schemas.openxmlformats.org/officeDocument/2006/relationships/oleObject" Target="../embeddings/oleObject42.bin"/><Relationship Id="rId4" Type="http://schemas.openxmlformats.org/officeDocument/2006/relationships/oleObject" Target="../embeddings/oleObject36.bin"/><Relationship Id="rId9" Type="http://schemas.openxmlformats.org/officeDocument/2006/relationships/oleObject" Target="../embeddings/oleObject41.bin"/><Relationship Id="rId14" Type="http://schemas.openxmlformats.org/officeDocument/2006/relationships/oleObject" Target="../embeddings/oleObject46.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0.png"/><Relationship Id="rId5" Type="http://schemas.openxmlformats.org/officeDocument/2006/relationships/oleObject" Target="../embeddings/oleObject51.bin"/><Relationship Id="rId4" Type="http://schemas.openxmlformats.org/officeDocument/2006/relationships/oleObject" Target="../embeddings/oleObject50.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0" y="3657600"/>
            <a:ext cx="9144000" cy="1752600"/>
          </a:xfrm>
          <a:prstGeom prst="rect">
            <a:avLst/>
          </a:prstGeom>
          <a:solidFill>
            <a:srgbClr val="FFFF99"/>
          </a:solidFill>
          <a:ln w="9525" algn="ctr">
            <a:noFill/>
            <a:miter lim="800000"/>
            <a:headEnd/>
            <a:tailEnd/>
          </a:ln>
        </p:spPr>
        <p:txBody>
          <a:bodyPr wrap="none" anchor="ctr"/>
          <a:lstStyle/>
          <a:p>
            <a:pPr algn="ctr"/>
            <a:endParaRPr lang="en-US" altLang="zh-CN" sz="3200" b="1">
              <a:latin typeface="Tahoma" pitchFamily="34" charset="0"/>
              <a:ea typeface="宋体" pitchFamily="2" charset="-122"/>
            </a:endParaRPr>
          </a:p>
        </p:txBody>
      </p:sp>
      <p:sp>
        <p:nvSpPr>
          <p:cNvPr id="3075" name="Rectangle 4"/>
          <p:cNvSpPr>
            <a:spLocks noChangeArrowheads="1"/>
          </p:cNvSpPr>
          <p:nvPr/>
        </p:nvSpPr>
        <p:spPr bwMode="auto">
          <a:xfrm>
            <a:off x="0" y="1371600"/>
            <a:ext cx="9144000" cy="2286000"/>
          </a:xfrm>
          <a:prstGeom prst="rect">
            <a:avLst/>
          </a:prstGeom>
          <a:solidFill>
            <a:srgbClr val="99CCFF"/>
          </a:solidFill>
          <a:ln w="9525" algn="ctr">
            <a:noFill/>
            <a:miter lim="800000"/>
            <a:headEnd/>
            <a:tailEnd/>
          </a:ln>
        </p:spPr>
        <p:txBody>
          <a:bodyPr wrap="none" anchor="ctr"/>
          <a:lstStyle/>
          <a:p>
            <a:endParaRPr lang="zh-CN" altLang="en-US" dirty="0">
              <a:ea typeface="宋体" pitchFamily="2" charset="-122"/>
            </a:endParaRPr>
          </a:p>
        </p:txBody>
      </p:sp>
      <p:pic>
        <p:nvPicPr>
          <p:cNvPr id="3076" name="Picture 5" descr="uh1"/>
          <p:cNvPicPr>
            <a:picLocks noChangeAspect="1" noChangeArrowheads="1"/>
          </p:cNvPicPr>
          <p:nvPr/>
        </p:nvPicPr>
        <p:blipFill>
          <a:blip r:embed="rId3" cstate="print"/>
          <a:srcRect/>
          <a:stretch>
            <a:fillRect/>
          </a:stretch>
        </p:blipFill>
        <p:spPr bwMode="auto">
          <a:xfrm>
            <a:off x="8382000" y="152400"/>
            <a:ext cx="609600" cy="609600"/>
          </a:xfrm>
          <a:prstGeom prst="rect">
            <a:avLst/>
          </a:prstGeom>
          <a:noFill/>
          <a:ln w="9525">
            <a:noFill/>
            <a:miter lim="800000"/>
            <a:headEnd/>
            <a:tailEnd/>
          </a:ln>
        </p:spPr>
      </p:pic>
      <p:pic>
        <p:nvPicPr>
          <p:cNvPr id="3077" name="Picture 6"/>
          <p:cNvPicPr>
            <a:picLocks noChangeAspect="1" noChangeArrowheads="1"/>
          </p:cNvPicPr>
          <p:nvPr/>
        </p:nvPicPr>
        <p:blipFill>
          <a:blip r:embed="rId4" cstate="print"/>
          <a:srcRect/>
          <a:stretch>
            <a:fillRect/>
          </a:stretch>
        </p:blipFill>
        <p:spPr bwMode="auto">
          <a:xfrm>
            <a:off x="0" y="80963"/>
            <a:ext cx="3352800" cy="909637"/>
          </a:xfrm>
          <a:prstGeom prst="rect">
            <a:avLst/>
          </a:prstGeom>
          <a:noFill/>
          <a:ln w="9525">
            <a:noFill/>
            <a:miter lim="800000"/>
            <a:headEnd/>
            <a:tailEnd/>
          </a:ln>
        </p:spPr>
      </p:pic>
      <p:sp>
        <p:nvSpPr>
          <p:cNvPr id="3078" name="Rectangle 7"/>
          <p:cNvSpPr>
            <a:spLocks noChangeArrowheads="1"/>
          </p:cNvSpPr>
          <p:nvPr/>
        </p:nvSpPr>
        <p:spPr bwMode="auto">
          <a:xfrm>
            <a:off x="685800" y="1447800"/>
            <a:ext cx="7696200" cy="1446550"/>
          </a:xfrm>
          <a:prstGeom prst="rect">
            <a:avLst/>
          </a:prstGeom>
          <a:noFill/>
          <a:ln w="9525">
            <a:noFill/>
            <a:miter lim="800000"/>
            <a:headEnd/>
            <a:tailEnd/>
          </a:ln>
        </p:spPr>
        <p:txBody>
          <a:bodyPr wrap="square">
            <a:spAutoFit/>
          </a:bodyPr>
          <a:lstStyle/>
          <a:p>
            <a:pPr algn="ctr"/>
            <a:r>
              <a:rPr lang="en-US" sz="4400" dirty="0" smtClean="0"/>
              <a:t>Initial </a:t>
            </a:r>
            <a:r>
              <a:rPr lang="en-US" sz="4400" i="1" dirty="0" smtClean="0"/>
              <a:t>asymptotic</a:t>
            </a:r>
            <a:r>
              <a:rPr lang="en-US" sz="4400" dirty="0" smtClean="0"/>
              <a:t> acoustic RTM imaging results for a salt model</a:t>
            </a:r>
            <a:endParaRPr lang="en-US" altLang="zh-CN" sz="4400" b="1" dirty="0">
              <a:latin typeface="Times New Roman" pitchFamily="18" charset="0"/>
              <a:ea typeface="Arial Unicode MS" pitchFamily="34" charset="-122"/>
              <a:cs typeface="Times New Roman" pitchFamily="18" charset="0"/>
            </a:endParaRPr>
          </a:p>
        </p:txBody>
      </p:sp>
      <p:sp>
        <p:nvSpPr>
          <p:cNvPr id="3079" name="Rectangle 7"/>
          <p:cNvSpPr>
            <a:spLocks noChangeArrowheads="1"/>
          </p:cNvSpPr>
          <p:nvPr/>
        </p:nvSpPr>
        <p:spPr bwMode="auto">
          <a:xfrm>
            <a:off x="0" y="4724400"/>
            <a:ext cx="9144000" cy="457200"/>
          </a:xfrm>
          <a:prstGeom prst="rect">
            <a:avLst/>
          </a:prstGeom>
          <a:noFill/>
          <a:ln w="9525">
            <a:noFill/>
            <a:miter lim="800000"/>
            <a:headEnd/>
            <a:tailEnd/>
          </a:ln>
        </p:spPr>
        <p:txBody>
          <a:bodyPr wrap="square">
            <a:spAutoFit/>
          </a:bodyPr>
          <a:lstStyle/>
          <a:p>
            <a:pPr algn="ctr"/>
            <a:r>
              <a:rPr lang="en-US" altLang="zh-CN" sz="2400" b="1" dirty="0" smtClean="0">
                <a:latin typeface="Tahoma" pitchFamily="34" charset="0"/>
                <a:ea typeface="Arial Unicode MS" pitchFamily="34" charset="-122"/>
                <a:cs typeface="Arial Unicode MS" pitchFamily="34" charset="-122"/>
              </a:rPr>
              <a:t>San Antonio, Texas</a:t>
            </a:r>
            <a:endParaRPr lang="en-US" altLang="zh-CN" sz="2400" b="1" dirty="0">
              <a:latin typeface="Tahoma" pitchFamily="34" charset="0"/>
              <a:ea typeface="Arial Unicode MS" pitchFamily="34" charset="-122"/>
              <a:cs typeface="Arial Unicode MS" pitchFamily="34" charset="-122"/>
            </a:endParaRPr>
          </a:p>
        </p:txBody>
      </p:sp>
      <p:sp>
        <p:nvSpPr>
          <p:cNvPr id="3080" name="Rectangle 7"/>
          <p:cNvSpPr>
            <a:spLocks noChangeArrowheads="1"/>
          </p:cNvSpPr>
          <p:nvPr/>
        </p:nvSpPr>
        <p:spPr bwMode="auto">
          <a:xfrm>
            <a:off x="0" y="5867400"/>
            <a:ext cx="9144000" cy="457200"/>
          </a:xfrm>
          <a:prstGeom prst="rect">
            <a:avLst/>
          </a:prstGeom>
          <a:noFill/>
          <a:ln w="9525">
            <a:noFill/>
            <a:miter lim="800000"/>
            <a:headEnd/>
            <a:tailEnd/>
          </a:ln>
        </p:spPr>
        <p:txBody>
          <a:bodyPr wrap="square">
            <a:spAutoFit/>
          </a:bodyPr>
          <a:lstStyle/>
          <a:p>
            <a:pPr algn="ctr"/>
            <a:r>
              <a:rPr lang="en-US" altLang="zh-CN" sz="2400" b="1" dirty="0" smtClean="0">
                <a:latin typeface="Tahoma" pitchFamily="34" charset="0"/>
                <a:ea typeface="Arial Unicode MS" pitchFamily="34" charset="-122"/>
                <a:cs typeface="Arial Unicode MS" pitchFamily="34" charset="-122"/>
              </a:rPr>
              <a:t>May 2</a:t>
            </a:r>
            <a:r>
              <a:rPr lang="en-US" altLang="zh-CN" sz="2400" b="1" baseline="30000" dirty="0" smtClean="0">
                <a:latin typeface="Tahoma" pitchFamily="34" charset="0"/>
                <a:ea typeface="Arial Unicode MS" pitchFamily="34" charset="-122"/>
                <a:cs typeface="Arial Unicode MS" pitchFamily="34" charset="-122"/>
              </a:rPr>
              <a:t>nd</a:t>
            </a:r>
            <a:r>
              <a:rPr lang="en-US" altLang="zh-CN" sz="2400" b="1" dirty="0" smtClean="0">
                <a:latin typeface="Tahoma" pitchFamily="34" charset="0"/>
                <a:ea typeface="Arial Unicode MS" pitchFamily="34" charset="-122"/>
                <a:cs typeface="Arial Unicode MS" pitchFamily="34" charset="-122"/>
              </a:rPr>
              <a:t>,2013</a:t>
            </a:r>
            <a:endParaRPr lang="en-US" altLang="zh-CN" sz="2400" b="1" dirty="0">
              <a:latin typeface="Tahoma" pitchFamily="34" charset="0"/>
              <a:ea typeface="Arial Unicode MS" pitchFamily="34" charset="-122"/>
              <a:cs typeface="Arial Unicode MS" pitchFamily="34" charset="-122"/>
            </a:endParaRPr>
          </a:p>
        </p:txBody>
      </p:sp>
      <p:sp>
        <p:nvSpPr>
          <p:cNvPr id="3081" name="Rectangle 7"/>
          <p:cNvSpPr>
            <a:spLocks noChangeArrowheads="1"/>
          </p:cNvSpPr>
          <p:nvPr/>
        </p:nvSpPr>
        <p:spPr bwMode="auto">
          <a:xfrm>
            <a:off x="0" y="4129088"/>
            <a:ext cx="9144000" cy="519112"/>
          </a:xfrm>
          <a:prstGeom prst="rect">
            <a:avLst/>
          </a:prstGeom>
          <a:noFill/>
          <a:ln w="9525">
            <a:noFill/>
            <a:miter lim="800000"/>
            <a:headEnd/>
            <a:tailEnd/>
          </a:ln>
        </p:spPr>
        <p:txBody>
          <a:bodyPr wrap="square">
            <a:spAutoFit/>
          </a:bodyPr>
          <a:lstStyle/>
          <a:p>
            <a:pPr algn="ctr"/>
            <a:r>
              <a:rPr lang="en-US" altLang="zh-CN" sz="2800" b="1" dirty="0" err="1" smtClean="0">
                <a:latin typeface="Tahoma" pitchFamily="34" charset="0"/>
                <a:ea typeface="Arial Unicode MS" pitchFamily="34" charset="-122"/>
                <a:cs typeface="Arial Unicode MS" pitchFamily="34" charset="-122"/>
              </a:rPr>
              <a:t>Xinglu</a:t>
            </a:r>
            <a:r>
              <a:rPr lang="en-US" altLang="zh-CN" sz="2800" b="1" dirty="0" smtClean="0">
                <a:latin typeface="Tahoma" pitchFamily="34" charset="0"/>
                <a:ea typeface="Arial Unicode MS" pitchFamily="34" charset="-122"/>
                <a:cs typeface="Arial Unicode MS" pitchFamily="34" charset="-122"/>
              </a:rPr>
              <a:t> Lin</a:t>
            </a:r>
            <a:endParaRPr lang="en-US" altLang="zh-CN" sz="2800" b="1" dirty="0">
              <a:latin typeface="Tahoma" pitchFamily="34" charset="0"/>
              <a:ea typeface="Arial Unicode MS" pitchFamily="34" charset="-122"/>
              <a:cs typeface="Arial Unicode MS" pitchFamily="34" charset="-122"/>
            </a:endParaRPr>
          </a:p>
        </p:txBody>
      </p:sp>
      <p:sp>
        <p:nvSpPr>
          <p:cNvPr id="10" name="Date Placeholder 9"/>
          <p:cNvSpPr>
            <a:spLocks noGrp="1"/>
          </p:cNvSpPr>
          <p:nvPr>
            <p:ph type="dt" sz="half" idx="10"/>
          </p:nvPr>
        </p:nvSpPr>
        <p:spPr/>
        <p:txBody>
          <a:bodyPr/>
          <a:lstStyle/>
          <a:p>
            <a:fld id="{D53B7940-A308-4DD0-B30B-C23C42C16FA8}" type="datetime1">
              <a:rPr lang="en-US" smtClean="0"/>
              <a:pPr/>
              <a:t>5/1/2013</a:t>
            </a:fld>
            <a:endParaRPr lang="en-US"/>
          </a:p>
        </p:txBody>
      </p:sp>
      <p:sp>
        <p:nvSpPr>
          <p:cNvPr id="11" name="Slide Number Placeholder 10"/>
          <p:cNvSpPr>
            <a:spLocks noGrp="1"/>
          </p:cNvSpPr>
          <p:nvPr>
            <p:ph type="sldNum" sz="quarter" idx="12"/>
          </p:nvPr>
        </p:nvSpPr>
        <p:spPr/>
        <p:txBody>
          <a:bodyPr/>
          <a:lstStyle/>
          <a:p>
            <a:fld id="{7D557D12-79FA-444D-A38D-2D081E540908}" type="slidenum">
              <a:rPr lang="en-US" smtClean="0"/>
              <a:pPr/>
              <a:t>1</a:t>
            </a:fld>
            <a:endParaRPr lang="en-US" dirty="0"/>
          </a:p>
        </p:txBody>
      </p:sp>
      <p:sp>
        <p:nvSpPr>
          <p:cNvPr id="12" name="Footer Placeholder 11"/>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Work-flow </a:t>
            </a:r>
            <a:endParaRPr lang="en-US" sz="3200" dirty="0"/>
          </a:p>
        </p:txBody>
      </p:sp>
      <p:grpSp>
        <p:nvGrpSpPr>
          <p:cNvPr id="3" name="Group 14"/>
          <p:cNvGrpSpPr/>
          <p:nvPr/>
        </p:nvGrpSpPr>
        <p:grpSpPr>
          <a:xfrm>
            <a:off x="990600" y="1066800"/>
            <a:ext cx="2362200" cy="1754326"/>
            <a:chOff x="2057400" y="1828800"/>
            <a:chExt cx="2209800" cy="1546000"/>
          </a:xfrm>
        </p:grpSpPr>
        <p:sp>
          <p:nvSpPr>
            <p:cNvPr id="4" name="TextBox 3"/>
            <p:cNvSpPr txBox="1"/>
            <p:nvPr/>
          </p:nvSpPr>
          <p:spPr>
            <a:xfrm>
              <a:off x="2057400" y="1828800"/>
              <a:ext cx="2209800" cy="1546000"/>
            </a:xfrm>
            <a:prstGeom prst="rect">
              <a:avLst/>
            </a:prstGeom>
            <a:noFill/>
            <a:ln>
              <a:solidFill>
                <a:schemeClr val="accent1"/>
              </a:solidFill>
            </a:ln>
          </p:spPr>
          <p:txBody>
            <a:bodyPr wrap="square" rtlCol="0">
              <a:spAutoFit/>
            </a:bodyPr>
            <a:lstStyle/>
            <a:p>
              <a:r>
                <a:rPr lang="en-US" dirty="0" smtClean="0"/>
                <a:t>Source wave-field  </a:t>
              </a:r>
            </a:p>
            <a:p>
              <a:r>
                <a:rPr lang="en-US" dirty="0" smtClean="0"/>
                <a:t>                         0</a:t>
              </a:r>
              <a:endParaRPr lang="en-US" dirty="0"/>
            </a:p>
            <a:p>
              <a:r>
                <a:rPr lang="en-US" dirty="0" smtClean="0">
                  <a:solidFill>
                    <a:srgbClr val="FF0000"/>
                  </a:solidFill>
                </a:rPr>
                <a:t>Source 1              </a:t>
              </a:r>
              <a:r>
                <a:rPr lang="en-US" i="1" dirty="0" smtClean="0"/>
                <a:t>it</a:t>
              </a:r>
              <a:endParaRPr lang="en-US" i="1" dirty="0" smtClean="0">
                <a:solidFill>
                  <a:srgbClr val="FF0000"/>
                </a:solidFill>
              </a:endParaRPr>
            </a:p>
            <a:p>
              <a:endParaRPr lang="en-US" dirty="0" smtClean="0"/>
            </a:p>
            <a:p>
              <a:r>
                <a:rPr lang="en-US" dirty="0" smtClean="0"/>
                <a:t>                  </a:t>
              </a:r>
            </a:p>
            <a:p>
              <a:r>
                <a:rPr lang="en-US" dirty="0"/>
                <a:t> </a:t>
              </a:r>
              <a:r>
                <a:rPr lang="en-US" dirty="0" smtClean="0"/>
                <a:t>                       </a:t>
              </a:r>
              <a:r>
                <a:rPr lang="en-US" dirty="0" err="1" smtClean="0"/>
                <a:t>nt</a:t>
              </a:r>
              <a:endParaRPr lang="en-US" dirty="0"/>
            </a:p>
          </p:txBody>
        </p:sp>
        <p:cxnSp>
          <p:nvCxnSpPr>
            <p:cNvPr id="7" name="Straight Arrow Connector 6"/>
            <p:cNvCxnSpPr/>
            <p:nvPr/>
          </p:nvCxnSpPr>
          <p:spPr>
            <a:xfrm rot="5400000">
              <a:off x="3021746" y="2756016"/>
              <a:ext cx="780096" cy="14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3" name="Object 12"/>
            <p:cNvGraphicFramePr>
              <a:graphicFrameLocks noChangeAspect="1"/>
            </p:cNvGraphicFramePr>
            <p:nvPr/>
          </p:nvGraphicFramePr>
          <p:xfrm>
            <a:off x="2057400" y="2634615"/>
            <a:ext cx="1335087" cy="342752"/>
          </p:xfrm>
          <a:graphic>
            <a:graphicData uri="http://schemas.openxmlformats.org/presentationml/2006/ole">
              <p:oleObj spid="_x0000_s39938" name="Equation" r:id="rId4" imgW="888840" imgH="228600" progId="Equation.DSMT4">
                <p:embed/>
              </p:oleObj>
            </a:graphicData>
          </a:graphic>
        </p:graphicFrame>
      </p:grpSp>
      <p:sp>
        <p:nvSpPr>
          <p:cNvPr id="58" name="Flowchart: Decision 57"/>
          <p:cNvSpPr/>
          <p:nvPr/>
        </p:nvSpPr>
        <p:spPr>
          <a:xfrm>
            <a:off x="4648200" y="3200400"/>
            <a:ext cx="1752600" cy="68580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Yes or No</a:t>
            </a:r>
            <a:endParaRPr lang="en-US" dirty="0"/>
          </a:p>
        </p:txBody>
      </p:sp>
      <p:sp>
        <p:nvSpPr>
          <p:cNvPr id="59" name="TextBox 58"/>
          <p:cNvSpPr txBox="1"/>
          <p:nvPr/>
        </p:nvSpPr>
        <p:spPr>
          <a:xfrm>
            <a:off x="3733800" y="1524000"/>
            <a:ext cx="3581400" cy="1477328"/>
          </a:xfrm>
          <a:prstGeom prst="rect">
            <a:avLst/>
          </a:prstGeom>
          <a:noFill/>
          <a:ln>
            <a:solidFill>
              <a:srgbClr val="FF0000"/>
            </a:solidFill>
          </a:ln>
        </p:spPr>
        <p:txBody>
          <a:bodyPr wrap="square" rtlCol="0">
            <a:spAutoFit/>
          </a:bodyPr>
          <a:lstStyle/>
          <a:p>
            <a:r>
              <a:rPr lang="en-US" dirty="0" smtClean="0"/>
              <a:t>Imaging condition: Waves in two wave-fields arrive at reflector at the same time (</a:t>
            </a:r>
            <a:r>
              <a:rPr lang="en-US" i="1" dirty="0" smtClean="0"/>
              <a:t>it</a:t>
            </a:r>
            <a:r>
              <a:rPr lang="en-US" dirty="0" smtClean="0"/>
              <a:t>) or not?</a:t>
            </a:r>
          </a:p>
          <a:p>
            <a:endParaRPr lang="en-US" dirty="0"/>
          </a:p>
          <a:p>
            <a:endParaRPr lang="en-US" dirty="0"/>
          </a:p>
        </p:txBody>
      </p:sp>
      <p:cxnSp>
        <p:nvCxnSpPr>
          <p:cNvPr id="103" name="Straight Arrow Connector 102"/>
          <p:cNvCxnSpPr/>
          <p:nvPr/>
        </p:nvCxnSpPr>
        <p:spPr>
          <a:xfrm rot="5400000">
            <a:off x="5372894" y="3085306"/>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6" name="Shape 105"/>
          <p:cNvCxnSpPr>
            <a:stCxn id="58" idx="3"/>
          </p:cNvCxnSpPr>
          <p:nvPr/>
        </p:nvCxnSpPr>
        <p:spPr>
          <a:xfrm>
            <a:off x="6400800" y="3543300"/>
            <a:ext cx="838200" cy="9525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13" name="TextBox 112"/>
          <p:cNvSpPr txBox="1"/>
          <p:nvPr/>
        </p:nvSpPr>
        <p:spPr>
          <a:xfrm>
            <a:off x="4953000" y="3962400"/>
            <a:ext cx="838200" cy="369332"/>
          </a:xfrm>
          <a:prstGeom prst="rect">
            <a:avLst/>
          </a:prstGeom>
          <a:noFill/>
        </p:spPr>
        <p:txBody>
          <a:bodyPr wrap="square" rtlCol="0">
            <a:spAutoFit/>
          </a:bodyPr>
          <a:lstStyle/>
          <a:p>
            <a:r>
              <a:rPr lang="en-US" dirty="0" smtClean="0"/>
              <a:t>Yes</a:t>
            </a:r>
            <a:endParaRPr lang="en-US" dirty="0"/>
          </a:p>
        </p:txBody>
      </p:sp>
      <p:sp>
        <p:nvSpPr>
          <p:cNvPr id="114" name="TextBox 113"/>
          <p:cNvSpPr txBox="1"/>
          <p:nvPr/>
        </p:nvSpPr>
        <p:spPr>
          <a:xfrm>
            <a:off x="6781800" y="3810000"/>
            <a:ext cx="838200" cy="369332"/>
          </a:xfrm>
          <a:prstGeom prst="rect">
            <a:avLst/>
          </a:prstGeom>
          <a:noFill/>
        </p:spPr>
        <p:txBody>
          <a:bodyPr wrap="square" rtlCol="0">
            <a:spAutoFit/>
          </a:bodyPr>
          <a:lstStyle/>
          <a:p>
            <a:r>
              <a:rPr lang="en-US" dirty="0" smtClean="0"/>
              <a:t>No</a:t>
            </a:r>
            <a:endParaRPr lang="en-US" dirty="0"/>
          </a:p>
        </p:txBody>
      </p:sp>
      <p:graphicFrame>
        <p:nvGraphicFramePr>
          <p:cNvPr id="6150" name="Object 6"/>
          <p:cNvGraphicFramePr>
            <a:graphicFrameLocks noChangeAspect="1"/>
          </p:cNvGraphicFramePr>
          <p:nvPr/>
        </p:nvGraphicFramePr>
        <p:xfrm>
          <a:off x="2819400" y="1066800"/>
          <a:ext cx="228600" cy="316523"/>
        </p:xfrm>
        <a:graphic>
          <a:graphicData uri="http://schemas.openxmlformats.org/presentationml/2006/ole">
            <p:oleObj spid="_x0000_s39942" name="Equation" r:id="rId5" imgW="164880" imgH="228600" progId="Equation.DSMT4">
              <p:embed/>
            </p:oleObj>
          </a:graphicData>
        </a:graphic>
      </p:graphicFrame>
      <p:grpSp>
        <p:nvGrpSpPr>
          <p:cNvPr id="6" name="Group 150"/>
          <p:cNvGrpSpPr/>
          <p:nvPr/>
        </p:nvGrpSpPr>
        <p:grpSpPr>
          <a:xfrm>
            <a:off x="990600" y="2895600"/>
            <a:ext cx="2362200" cy="1754326"/>
            <a:chOff x="990600" y="3124200"/>
            <a:chExt cx="2362200" cy="1754326"/>
          </a:xfrm>
        </p:grpSpPr>
        <p:grpSp>
          <p:nvGrpSpPr>
            <p:cNvPr id="9" name="Group 15"/>
            <p:cNvGrpSpPr/>
            <p:nvPr/>
          </p:nvGrpSpPr>
          <p:grpSpPr>
            <a:xfrm>
              <a:off x="990600" y="3124200"/>
              <a:ext cx="2362200" cy="1754326"/>
              <a:chOff x="5105400" y="990600"/>
              <a:chExt cx="2362200" cy="1754326"/>
            </a:xfrm>
          </p:grpSpPr>
          <p:sp>
            <p:nvSpPr>
              <p:cNvPr id="5" name="TextBox 4"/>
              <p:cNvSpPr txBox="1"/>
              <p:nvPr/>
            </p:nvSpPr>
            <p:spPr>
              <a:xfrm>
                <a:off x="5105400" y="990600"/>
                <a:ext cx="2362200" cy="1754326"/>
              </a:xfrm>
              <a:prstGeom prst="rect">
                <a:avLst/>
              </a:prstGeom>
              <a:noFill/>
              <a:ln>
                <a:solidFill>
                  <a:schemeClr val="accent1"/>
                </a:solidFill>
              </a:ln>
            </p:spPr>
            <p:txBody>
              <a:bodyPr wrap="square" rtlCol="0">
                <a:spAutoFit/>
              </a:bodyPr>
              <a:lstStyle/>
              <a:p>
                <a:r>
                  <a:rPr lang="en-US" dirty="0" smtClean="0"/>
                  <a:t>Receiver wave-field </a:t>
                </a:r>
                <a:endParaRPr lang="en-US" baseline="-25000" dirty="0" smtClean="0"/>
              </a:p>
              <a:p>
                <a:r>
                  <a:rPr lang="en-US" dirty="0" smtClean="0">
                    <a:solidFill>
                      <a:srgbClr val="FF0000"/>
                    </a:solidFill>
                  </a:rPr>
                  <a:t>                         </a:t>
                </a:r>
                <a:r>
                  <a:rPr lang="en-US" dirty="0" smtClean="0"/>
                  <a:t>0</a:t>
                </a:r>
                <a:r>
                  <a:rPr lang="en-US" dirty="0" smtClean="0">
                    <a:solidFill>
                      <a:srgbClr val="FF0000"/>
                    </a:solidFill>
                  </a:rPr>
                  <a:t>             </a:t>
                </a:r>
              </a:p>
              <a:p>
                <a:r>
                  <a:rPr lang="en-US" dirty="0" smtClean="0">
                    <a:solidFill>
                      <a:srgbClr val="FF0000"/>
                    </a:solidFill>
                  </a:rPr>
                  <a:t>Source 2            </a:t>
                </a:r>
                <a:r>
                  <a:rPr lang="en-US" i="1" dirty="0" smtClean="0">
                    <a:solidFill>
                      <a:srgbClr val="FF0000"/>
                    </a:solidFill>
                  </a:rPr>
                  <a:t>  </a:t>
                </a:r>
                <a:r>
                  <a:rPr lang="en-US" i="1" dirty="0" smtClean="0"/>
                  <a:t>it</a:t>
                </a:r>
                <a:endParaRPr lang="en-US" i="1" dirty="0" smtClean="0">
                  <a:solidFill>
                    <a:srgbClr val="FF0000"/>
                  </a:solidFill>
                </a:endParaRPr>
              </a:p>
              <a:p>
                <a:endParaRPr lang="en-US" dirty="0">
                  <a:solidFill>
                    <a:srgbClr val="FF0000"/>
                  </a:solidFill>
                </a:endParaRPr>
              </a:p>
              <a:p>
                <a:r>
                  <a:rPr lang="en-US" dirty="0">
                    <a:solidFill>
                      <a:srgbClr val="FF0000"/>
                    </a:solidFill>
                  </a:rPr>
                  <a:t> </a:t>
                </a:r>
                <a:r>
                  <a:rPr lang="en-US" dirty="0" smtClean="0">
                    <a:solidFill>
                      <a:srgbClr val="FF0000"/>
                    </a:solidFill>
                  </a:rPr>
                  <a:t>          </a:t>
                </a:r>
              </a:p>
              <a:p>
                <a:r>
                  <a:rPr lang="en-US" dirty="0">
                    <a:solidFill>
                      <a:srgbClr val="FF0000"/>
                    </a:solidFill>
                  </a:rPr>
                  <a:t> </a:t>
                </a:r>
                <a:r>
                  <a:rPr lang="en-US" dirty="0" smtClean="0">
                    <a:solidFill>
                      <a:srgbClr val="FF0000"/>
                    </a:solidFill>
                  </a:rPr>
                  <a:t>                        </a:t>
                </a:r>
                <a:r>
                  <a:rPr lang="en-US" dirty="0" err="1" smtClean="0"/>
                  <a:t>nt</a:t>
                </a:r>
                <a:endParaRPr lang="en-US" dirty="0">
                  <a:solidFill>
                    <a:srgbClr val="FF0000"/>
                  </a:solidFill>
                </a:endParaRPr>
              </a:p>
            </p:txBody>
          </p:sp>
          <p:cxnSp>
            <p:nvCxnSpPr>
              <p:cNvPr id="8" name="Straight Arrow Connector 7"/>
              <p:cNvCxnSpPr/>
              <p:nvPr/>
            </p:nvCxnSpPr>
            <p:spPr>
              <a:xfrm rot="5400000" flipH="1" flipV="1">
                <a:off x="6097191" y="1980009"/>
                <a:ext cx="91360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4" name="Object 13"/>
              <p:cNvGraphicFramePr>
                <a:graphicFrameLocks noChangeAspect="1"/>
              </p:cNvGraphicFramePr>
              <p:nvPr/>
            </p:nvGraphicFramePr>
            <p:xfrm>
              <a:off x="5105400" y="1828800"/>
              <a:ext cx="1371600" cy="361950"/>
            </p:xfrm>
            <a:graphic>
              <a:graphicData uri="http://schemas.openxmlformats.org/presentationml/2006/ole">
                <p:oleObj spid="_x0000_s39939" name="Equation" r:id="rId6" imgW="914400" imgH="241200" progId="Equation.DSMT4">
                  <p:embed/>
                </p:oleObj>
              </a:graphicData>
            </a:graphic>
          </p:graphicFrame>
        </p:grpSp>
        <p:graphicFrame>
          <p:nvGraphicFramePr>
            <p:cNvPr id="6151" name="Object 7"/>
            <p:cNvGraphicFramePr>
              <a:graphicFrameLocks noChangeAspect="1"/>
            </p:cNvGraphicFramePr>
            <p:nvPr/>
          </p:nvGraphicFramePr>
          <p:xfrm>
            <a:off x="2971800" y="3124200"/>
            <a:ext cx="228600" cy="316523"/>
          </p:xfrm>
          <a:graphic>
            <a:graphicData uri="http://schemas.openxmlformats.org/presentationml/2006/ole">
              <p:oleObj spid="_x0000_s39943" name="Equation" r:id="rId7" imgW="164880" imgH="228600" progId="Equation.DSMT4">
                <p:embed/>
              </p:oleObj>
            </a:graphicData>
          </a:graphic>
        </p:graphicFrame>
      </p:grpSp>
      <p:grpSp>
        <p:nvGrpSpPr>
          <p:cNvPr id="10" name="Group 158"/>
          <p:cNvGrpSpPr/>
          <p:nvPr/>
        </p:nvGrpSpPr>
        <p:grpSpPr>
          <a:xfrm>
            <a:off x="4419600" y="4495800"/>
            <a:ext cx="2133600" cy="1477328"/>
            <a:chOff x="3581400" y="5257800"/>
            <a:chExt cx="2133600" cy="1477328"/>
          </a:xfrm>
        </p:grpSpPr>
        <p:grpSp>
          <p:nvGrpSpPr>
            <p:cNvPr id="11" name="Group 130"/>
            <p:cNvGrpSpPr/>
            <p:nvPr/>
          </p:nvGrpSpPr>
          <p:grpSpPr>
            <a:xfrm>
              <a:off x="3581400" y="5257800"/>
              <a:ext cx="2133600" cy="1477328"/>
              <a:chOff x="3581400" y="5257800"/>
              <a:chExt cx="2133600" cy="1477328"/>
            </a:xfrm>
          </p:grpSpPr>
          <p:sp>
            <p:nvSpPr>
              <p:cNvPr id="115" name="TextBox 114"/>
              <p:cNvSpPr txBox="1"/>
              <p:nvPr/>
            </p:nvSpPr>
            <p:spPr>
              <a:xfrm>
                <a:off x="3581400" y="5257800"/>
                <a:ext cx="2133600" cy="1477328"/>
              </a:xfrm>
              <a:prstGeom prst="rect">
                <a:avLst/>
              </a:prstGeom>
              <a:noFill/>
              <a:ln>
                <a:solidFill>
                  <a:schemeClr val="accent1"/>
                </a:solidFill>
              </a:ln>
            </p:spPr>
            <p:txBody>
              <a:bodyPr wrap="square" rtlCol="0">
                <a:spAutoFit/>
              </a:bodyPr>
              <a:lstStyle/>
              <a:p>
                <a:r>
                  <a:rPr lang="en-US" dirty="0" smtClean="0"/>
                  <a:t>Can give an imaging  point. </a:t>
                </a:r>
              </a:p>
              <a:p>
                <a:endParaRPr lang="en-US" dirty="0" smtClean="0"/>
              </a:p>
              <a:p>
                <a:endParaRPr lang="en-US" dirty="0" smtClean="0"/>
              </a:p>
              <a:p>
                <a:endParaRPr lang="en-US" dirty="0"/>
              </a:p>
            </p:txBody>
          </p:sp>
          <p:graphicFrame>
            <p:nvGraphicFramePr>
              <p:cNvPr id="116" name="Object 115"/>
              <p:cNvGraphicFramePr>
                <a:graphicFrameLocks noChangeAspect="1"/>
              </p:cNvGraphicFramePr>
              <p:nvPr/>
            </p:nvGraphicFramePr>
            <p:xfrm>
              <a:off x="4572000" y="5562600"/>
              <a:ext cx="533400" cy="266700"/>
            </p:xfrm>
            <a:graphic>
              <a:graphicData uri="http://schemas.openxmlformats.org/presentationml/2006/ole">
                <p:oleObj spid="_x0000_s39940" name="Equation" r:id="rId8" imgW="355320" imgH="177480" progId="Equation.DSMT4">
                  <p:embed/>
                </p:oleObj>
              </a:graphicData>
            </a:graphic>
          </p:graphicFrame>
          <p:grpSp>
            <p:nvGrpSpPr>
              <p:cNvPr id="12" name="Group 124"/>
              <p:cNvGrpSpPr/>
              <p:nvPr/>
            </p:nvGrpSpPr>
            <p:grpSpPr>
              <a:xfrm>
                <a:off x="4191000" y="5943600"/>
                <a:ext cx="914400" cy="609600"/>
                <a:chOff x="4267200" y="5943600"/>
                <a:chExt cx="914400" cy="609600"/>
              </a:xfrm>
            </p:grpSpPr>
            <p:cxnSp>
              <p:nvCxnSpPr>
                <p:cNvPr id="120" name="Straight Arrow Connector 119"/>
                <p:cNvCxnSpPr/>
                <p:nvPr/>
              </p:nvCxnSpPr>
              <p:spPr>
                <a:xfrm rot="16200000" flipH="1">
                  <a:off x="4191000" y="6019800"/>
                  <a:ext cx="6096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p:nvPr/>
              </p:nvCxnSpPr>
              <p:spPr>
                <a:xfrm rot="5400000">
                  <a:off x="4648200" y="6019800"/>
                  <a:ext cx="6096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124" name="Flowchart: Connector 123"/>
              <p:cNvSpPr/>
              <p:nvPr/>
            </p:nvSpPr>
            <p:spPr>
              <a:xfrm>
                <a:off x="4572000" y="6553200"/>
                <a:ext cx="152400" cy="7620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27" name="Object 126"/>
            <p:cNvGraphicFramePr>
              <a:graphicFrameLocks noChangeAspect="1"/>
            </p:cNvGraphicFramePr>
            <p:nvPr/>
          </p:nvGraphicFramePr>
          <p:xfrm>
            <a:off x="4114800" y="6096000"/>
            <a:ext cx="165100" cy="228600"/>
          </p:xfrm>
          <a:graphic>
            <a:graphicData uri="http://schemas.openxmlformats.org/presentationml/2006/ole">
              <p:oleObj spid="_x0000_s39941" name="Equation" r:id="rId9" imgW="164880" imgH="228600" progId="Equation.DSMT4">
                <p:embed/>
              </p:oleObj>
            </a:graphicData>
          </a:graphic>
        </p:graphicFrame>
        <p:graphicFrame>
          <p:nvGraphicFramePr>
            <p:cNvPr id="6152" name="Object 8"/>
            <p:cNvGraphicFramePr>
              <a:graphicFrameLocks noChangeAspect="1"/>
            </p:cNvGraphicFramePr>
            <p:nvPr/>
          </p:nvGraphicFramePr>
          <p:xfrm>
            <a:off x="5029200" y="6096000"/>
            <a:ext cx="173460" cy="239713"/>
          </p:xfrm>
          <a:graphic>
            <a:graphicData uri="http://schemas.openxmlformats.org/presentationml/2006/ole">
              <p:oleObj spid="_x0000_s39944" name="Equation" r:id="rId10" imgW="164880" imgH="228600" progId="Equation.DSMT4">
                <p:embed/>
              </p:oleObj>
            </a:graphicData>
          </a:graphic>
        </p:graphicFrame>
      </p:grpSp>
      <p:grpSp>
        <p:nvGrpSpPr>
          <p:cNvPr id="15" name="Group 131"/>
          <p:cNvGrpSpPr/>
          <p:nvPr/>
        </p:nvGrpSpPr>
        <p:grpSpPr>
          <a:xfrm>
            <a:off x="6629400" y="4495800"/>
            <a:ext cx="2133600" cy="1477328"/>
            <a:chOff x="3581400" y="5257800"/>
            <a:chExt cx="2133600" cy="1477328"/>
          </a:xfrm>
        </p:grpSpPr>
        <p:sp>
          <p:nvSpPr>
            <p:cNvPr id="133" name="TextBox 132"/>
            <p:cNvSpPr txBox="1"/>
            <p:nvPr/>
          </p:nvSpPr>
          <p:spPr>
            <a:xfrm>
              <a:off x="3581400" y="5257800"/>
              <a:ext cx="2133600" cy="1477328"/>
            </a:xfrm>
            <a:prstGeom prst="rect">
              <a:avLst/>
            </a:prstGeom>
            <a:noFill/>
            <a:ln>
              <a:solidFill>
                <a:schemeClr val="accent1"/>
              </a:solidFill>
            </a:ln>
          </p:spPr>
          <p:txBody>
            <a:bodyPr wrap="square" rtlCol="0">
              <a:spAutoFit/>
            </a:bodyPr>
            <a:lstStyle/>
            <a:p>
              <a:r>
                <a:rPr lang="en-US" dirty="0" smtClean="0"/>
                <a:t>Cannot give an imaging  point. </a:t>
              </a:r>
            </a:p>
            <a:p>
              <a:endParaRPr lang="en-US" dirty="0" smtClean="0"/>
            </a:p>
            <a:p>
              <a:endParaRPr lang="en-US" dirty="0" smtClean="0"/>
            </a:p>
            <a:p>
              <a:endParaRPr lang="en-US" dirty="0"/>
            </a:p>
          </p:txBody>
        </p:sp>
        <p:graphicFrame>
          <p:nvGraphicFramePr>
            <p:cNvPr id="134" name="Object 133"/>
            <p:cNvGraphicFramePr>
              <a:graphicFrameLocks noChangeAspect="1"/>
            </p:cNvGraphicFramePr>
            <p:nvPr/>
          </p:nvGraphicFramePr>
          <p:xfrm>
            <a:off x="5181600" y="5562600"/>
            <a:ext cx="514350" cy="266700"/>
          </p:xfrm>
          <a:graphic>
            <a:graphicData uri="http://schemas.openxmlformats.org/presentationml/2006/ole">
              <p:oleObj spid="_x0000_s39945" name="Equation" r:id="rId11" imgW="342720" imgH="177480" progId="Equation.DSMT4">
                <p:embed/>
              </p:oleObj>
            </a:graphicData>
          </a:graphic>
        </p:graphicFrame>
        <p:grpSp>
          <p:nvGrpSpPr>
            <p:cNvPr id="16" name="Group 124"/>
            <p:cNvGrpSpPr/>
            <p:nvPr/>
          </p:nvGrpSpPr>
          <p:grpSpPr>
            <a:xfrm>
              <a:off x="4191000" y="5867400"/>
              <a:ext cx="990600" cy="838200"/>
              <a:chOff x="4267200" y="5867400"/>
              <a:chExt cx="990600" cy="838200"/>
            </a:xfrm>
          </p:grpSpPr>
          <p:cxnSp>
            <p:nvCxnSpPr>
              <p:cNvPr id="138" name="Straight Arrow Connector 137"/>
              <p:cNvCxnSpPr/>
              <p:nvPr/>
            </p:nvCxnSpPr>
            <p:spPr>
              <a:xfrm rot="16200000" flipH="1">
                <a:off x="4152900" y="5981700"/>
                <a:ext cx="8382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p:nvPr/>
            </p:nvCxnSpPr>
            <p:spPr>
              <a:xfrm rot="5400000">
                <a:off x="5029200" y="5867400"/>
                <a:ext cx="2286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cxnSp>
        <p:nvCxnSpPr>
          <p:cNvPr id="144" name="Straight Arrow Connector 143"/>
          <p:cNvCxnSpPr/>
          <p:nvPr/>
        </p:nvCxnSpPr>
        <p:spPr>
          <a:xfrm rot="5400000" flipH="1" flipV="1">
            <a:off x="7620000" y="5334000"/>
            <a:ext cx="381000" cy="381000"/>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graphicFrame>
        <p:nvGraphicFramePr>
          <p:cNvPr id="6154" name="Object 10"/>
          <p:cNvGraphicFramePr>
            <a:graphicFrameLocks noChangeAspect="1"/>
          </p:cNvGraphicFramePr>
          <p:nvPr/>
        </p:nvGraphicFramePr>
        <p:xfrm>
          <a:off x="7239000" y="5334000"/>
          <a:ext cx="165100" cy="228600"/>
        </p:xfrm>
        <a:graphic>
          <a:graphicData uri="http://schemas.openxmlformats.org/presentationml/2006/ole">
            <p:oleObj spid="_x0000_s39946" name="Equation" r:id="rId12" imgW="164880" imgH="228600" progId="Equation.DSMT4">
              <p:embed/>
            </p:oleObj>
          </a:graphicData>
        </a:graphic>
      </p:graphicFrame>
      <p:graphicFrame>
        <p:nvGraphicFramePr>
          <p:cNvPr id="6155" name="Object 11"/>
          <p:cNvGraphicFramePr>
            <a:graphicFrameLocks noChangeAspect="1"/>
          </p:cNvGraphicFramePr>
          <p:nvPr/>
        </p:nvGraphicFramePr>
        <p:xfrm>
          <a:off x="8229600" y="5181600"/>
          <a:ext cx="173038" cy="239713"/>
        </p:xfrm>
        <a:graphic>
          <a:graphicData uri="http://schemas.openxmlformats.org/presentationml/2006/ole">
            <p:oleObj spid="_x0000_s39947" name="Equation" r:id="rId13" imgW="164880" imgH="228600" progId="Equation.DSMT4">
              <p:embed/>
            </p:oleObj>
          </a:graphicData>
        </a:graphic>
      </p:graphicFrame>
      <p:sp>
        <p:nvSpPr>
          <p:cNvPr id="150" name="Right Brace 149"/>
          <p:cNvSpPr/>
          <p:nvPr/>
        </p:nvSpPr>
        <p:spPr>
          <a:xfrm>
            <a:off x="3352800" y="1371600"/>
            <a:ext cx="381000" cy="23622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58" name="Straight Arrow Connector 157"/>
          <p:cNvCxnSpPr/>
          <p:nvPr/>
        </p:nvCxnSpPr>
        <p:spPr>
          <a:xfrm rot="5400000">
            <a:off x="5182394" y="4190206"/>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6156" name="Object 12"/>
          <p:cNvGraphicFramePr>
            <a:graphicFrameLocks noChangeAspect="1"/>
          </p:cNvGraphicFramePr>
          <p:nvPr/>
        </p:nvGraphicFramePr>
        <p:xfrm>
          <a:off x="4718050" y="2438400"/>
          <a:ext cx="1384300" cy="479425"/>
        </p:xfrm>
        <a:graphic>
          <a:graphicData uri="http://schemas.openxmlformats.org/presentationml/2006/ole">
            <p:oleObj spid="_x0000_s39948" name="Equation" r:id="rId14" imgW="990360" imgH="342720" progId="Equation.DSMT4">
              <p:embed/>
            </p:oleObj>
          </a:graphicData>
        </a:graphic>
      </p:graphicFrame>
      <p:sp>
        <p:nvSpPr>
          <p:cNvPr id="45" name="Date Placeholder 44"/>
          <p:cNvSpPr>
            <a:spLocks noGrp="1"/>
          </p:cNvSpPr>
          <p:nvPr>
            <p:ph type="dt" sz="half" idx="10"/>
          </p:nvPr>
        </p:nvSpPr>
        <p:spPr/>
        <p:txBody>
          <a:bodyPr/>
          <a:lstStyle/>
          <a:p>
            <a:fld id="{FEFA21F8-34F3-4EE3-929C-7B01EAC803F0}" type="datetime1">
              <a:rPr lang="en-US" smtClean="0"/>
              <a:pPr/>
              <a:t>5/1/2013</a:t>
            </a:fld>
            <a:endParaRPr lang="en-US"/>
          </a:p>
        </p:txBody>
      </p:sp>
      <p:sp>
        <p:nvSpPr>
          <p:cNvPr id="46" name="Slide Number Placeholder 45"/>
          <p:cNvSpPr>
            <a:spLocks noGrp="1"/>
          </p:cNvSpPr>
          <p:nvPr>
            <p:ph type="sldNum" sz="quarter" idx="12"/>
          </p:nvPr>
        </p:nvSpPr>
        <p:spPr/>
        <p:txBody>
          <a:bodyPr/>
          <a:lstStyle/>
          <a:p>
            <a:fld id="{854269B8-F0F9-4DCF-910F-AB3566158D2A}" type="slidenum">
              <a:rPr lang="en-US" smtClean="0"/>
              <a:pPr/>
              <a:t>10</a:t>
            </a:fld>
            <a:endParaRPr lang="en-US"/>
          </a:p>
        </p:txBody>
      </p:sp>
      <p:grpSp>
        <p:nvGrpSpPr>
          <p:cNvPr id="17" name="Group 47"/>
          <p:cNvGrpSpPr/>
          <p:nvPr/>
        </p:nvGrpSpPr>
        <p:grpSpPr>
          <a:xfrm>
            <a:off x="609600" y="5029200"/>
            <a:ext cx="3886200" cy="923330"/>
            <a:chOff x="609600" y="4953000"/>
            <a:chExt cx="3886200" cy="923330"/>
          </a:xfrm>
        </p:grpSpPr>
        <p:sp>
          <p:nvSpPr>
            <p:cNvPr id="168" name="TextBox 167"/>
            <p:cNvSpPr txBox="1"/>
            <p:nvPr/>
          </p:nvSpPr>
          <p:spPr>
            <a:xfrm>
              <a:off x="990600" y="4953000"/>
              <a:ext cx="3505200" cy="923330"/>
            </a:xfrm>
            <a:prstGeom prst="rect">
              <a:avLst/>
            </a:prstGeom>
            <a:noFill/>
          </p:spPr>
          <p:txBody>
            <a:bodyPr wrap="square" rtlCol="0">
              <a:spAutoFit/>
            </a:bodyPr>
            <a:lstStyle/>
            <a:p>
              <a:r>
                <a:rPr lang="en-US" dirty="0" smtClean="0"/>
                <a:t>                 ---- finite-difference synthetic modeling data;</a:t>
              </a:r>
            </a:p>
            <a:p>
              <a:endParaRPr lang="en-US" dirty="0" smtClean="0"/>
            </a:p>
          </p:txBody>
        </p:sp>
        <p:graphicFrame>
          <p:nvGraphicFramePr>
            <p:cNvPr id="47" name="Object 46"/>
            <p:cNvGraphicFramePr>
              <a:graphicFrameLocks noChangeAspect="1"/>
            </p:cNvGraphicFramePr>
            <p:nvPr/>
          </p:nvGraphicFramePr>
          <p:xfrm>
            <a:off x="609600" y="4973108"/>
            <a:ext cx="1295400" cy="341842"/>
          </p:xfrm>
          <a:graphic>
            <a:graphicData uri="http://schemas.openxmlformats.org/presentationml/2006/ole">
              <p:oleObj spid="_x0000_s39949" name="Equation" r:id="rId15" imgW="914400" imgH="241200" progId="Equation.DSMT4">
                <p:embed/>
              </p:oleObj>
            </a:graphicData>
          </a:graphic>
        </p:graphicFrame>
      </p:grpSp>
      <p:sp>
        <p:nvSpPr>
          <p:cNvPr id="49" name="TextBox 48"/>
          <p:cNvSpPr txBox="1"/>
          <p:nvPr/>
        </p:nvSpPr>
        <p:spPr>
          <a:xfrm>
            <a:off x="609600" y="5638800"/>
            <a:ext cx="3657600" cy="923330"/>
          </a:xfrm>
          <a:prstGeom prst="rect">
            <a:avLst/>
          </a:prstGeom>
          <a:noFill/>
        </p:spPr>
        <p:txBody>
          <a:bodyPr wrap="square" rtlCol="0">
            <a:spAutoFit/>
          </a:bodyPr>
          <a:lstStyle/>
          <a:p>
            <a:r>
              <a:rPr lang="en-US" dirty="0" err="1" smtClean="0"/>
              <a:t>nt</a:t>
            </a:r>
            <a:r>
              <a:rPr lang="en-US" dirty="0" smtClean="0"/>
              <a:t> ---- maximum number of time samples;</a:t>
            </a:r>
          </a:p>
          <a:p>
            <a:r>
              <a:rPr lang="en-US" dirty="0" smtClean="0"/>
              <a:t>it  ---- index for one time sample. </a:t>
            </a:r>
            <a:endParaRPr lang="en-US" dirty="0"/>
          </a:p>
        </p:txBody>
      </p:sp>
      <p:grpSp>
        <p:nvGrpSpPr>
          <p:cNvPr id="18" name="Group 52"/>
          <p:cNvGrpSpPr/>
          <p:nvPr/>
        </p:nvGrpSpPr>
        <p:grpSpPr>
          <a:xfrm>
            <a:off x="4191000" y="6172200"/>
            <a:ext cx="4343400" cy="369332"/>
            <a:chOff x="4191000" y="6172200"/>
            <a:chExt cx="4343400" cy="369332"/>
          </a:xfrm>
        </p:grpSpPr>
        <p:sp>
          <p:nvSpPr>
            <p:cNvPr id="51" name="TextBox 50"/>
            <p:cNvSpPr txBox="1"/>
            <p:nvPr/>
          </p:nvSpPr>
          <p:spPr>
            <a:xfrm>
              <a:off x="4191000" y="6172200"/>
              <a:ext cx="4343400" cy="369332"/>
            </a:xfrm>
            <a:prstGeom prst="rect">
              <a:avLst/>
            </a:prstGeom>
            <a:noFill/>
          </p:spPr>
          <p:txBody>
            <a:bodyPr wrap="square" rtlCol="0">
              <a:spAutoFit/>
            </a:bodyPr>
            <a:lstStyle/>
            <a:p>
              <a:r>
                <a:rPr lang="en-US" dirty="0" smtClean="0"/>
                <a:t>        represents the cross-correlation.</a:t>
              </a:r>
              <a:endParaRPr lang="en-US" dirty="0"/>
            </a:p>
          </p:txBody>
        </p:sp>
        <p:graphicFrame>
          <p:nvGraphicFramePr>
            <p:cNvPr id="3087" name="Object 15"/>
            <p:cNvGraphicFramePr>
              <a:graphicFrameLocks noChangeAspect="1"/>
            </p:cNvGraphicFramePr>
            <p:nvPr/>
          </p:nvGraphicFramePr>
          <p:xfrm>
            <a:off x="4343400" y="6172200"/>
            <a:ext cx="304800" cy="328613"/>
          </p:xfrm>
          <a:graphic>
            <a:graphicData uri="http://schemas.openxmlformats.org/presentationml/2006/ole">
              <p:oleObj spid="_x0000_s39950" name="Equation" r:id="rId16" imgW="164880" imgH="177480" progId="Equation.DSMT4">
                <p:embed/>
              </p:oleObj>
            </a:graphicData>
          </a:graphic>
        </p:graphicFrame>
      </p:grpSp>
      <p:grpSp>
        <p:nvGrpSpPr>
          <p:cNvPr id="19" name="Group 56"/>
          <p:cNvGrpSpPr/>
          <p:nvPr/>
        </p:nvGrpSpPr>
        <p:grpSpPr>
          <a:xfrm>
            <a:off x="609600" y="4724400"/>
            <a:ext cx="2971800" cy="369332"/>
            <a:chOff x="609600" y="4724400"/>
            <a:chExt cx="2971800" cy="369332"/>
          </a:xfrm>
        </p:grpSpPr>
        <p:sp>
          <p:nvSpPr>
            <p:cNvPr id="55" name="TextBox 54"/>
            <p:cNvSpPr txBox="1"/>
            <p:nvPr/>
          </p:nvSpPr>
          <p:spPr>
            <a:xfrm>
              <a:off x="609600" y="4724400"/>
              <a:ext cx="2971800" cy="369332"/>
            </a:xfrm>
            <a:prstGeom prst="rect">
              <a:avLst/>
            </a:prstGeom>
            <a:noFill/>
          </p:spPr>
          <p:txBody>
            <a:bodyPr wrap="square" rtlCol="0">
              <a:spAutoFit/>
            </a:bodyPr>
            <a:lstStyle/>
            <a:p>
              <a:r>
                <a:rPr lang="en-US" dirty="0" smtClean="0"/>
                <a:t>                        ---- wavelet;</a:t>
              </a:r>
              <a:endParaRPr lang="en-US" dirty="0"/>
            </a:p>
          </p:txBody>
        </p:sp>
        <p:graphicFrame>
          <p:nvGraphicFramePr>
            <p:cNvPr id="3089" name="Object 17"/>
            <p:cNvGraphicFramePr>
              <a:graphicFrameLocks noChangeAspect="1"/>
            </p:cNvGraphicFramePr>
            <p:nvPr/>
          </p:nvGraphicFramePr>
          <p:xfrm>
            <a:off x="609600" y="4724400"/>
            <a:ext cx="1262063" cy="304800"/>
          </p:xfrm>
          <a:graphic>
            <a:graphicData uri="http://schemas.openxmlformats.org/presentationml/2006/ole">
              <p:oleObj spid="_x0000_s39951" name="Equation" r:id="rId17" imgW="888840" imgH="228600" progId="Equation.DSMT4">
                <p:embed/>
              </p:oleObj>
            </a:graphicData>
          </a:graphic>
        </p:graphicFrame>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Two-layer model example</a:t>
            </a:r>
            <a:endParaRPr lang="en-US" sz="3200" dirty="0"/>
          </a:p>
        </p:txBody>
      </p:sp>
      <p:sp>
        <p:nvSpPr>
          <p:cNvPr id="5" name="TextBox 4"/>
          <p:cNvSpPr txBox="1"/>
          <p:nvPr/>
        </p:nvSpPr>
        <p:spPr>
          <a:xfrm>
            <a:off x="914400" y="1600200"/>
            <a:ext cx="2286000" cy="4801314"/>
          </a:xfrm>
          <a:prstGeom prst="rect">
            <a:avLst/>
          </a:prstGeom>
          <a:noFill/>
        </p:spPr>
        <p:txBody>
          <a:bodyPr wrap="square" rtlCol="0">
            <a:spAutoFit/>
          </a:bodyPr>
          <a:lstStyle/>
          <a:p>
            <a:r>
              <a:rPr lang="en-US" dirty="0" smtClean="0"/>
              <a:t>Model size: </a:t>
            </a:r>
          </a:p>
          <a:p>
            <a:r>
              <a:rPr lang="en-US" dirty="0" smtClean="0"/>
              <a:t>6km*9km;</a:t>
            </a:r>
          </a:p>
          <a:p>
            <a:endParaRPr lang="en-US" dirty="0" smtClean="0"/>
          </a:p>
          <a:p>
            <a:r>
              <a:rPr lang="en-US" dirty="0" smtClean="0"/>
              <a:t>Velocity contrast:</a:t>
            </a:r>
          </a:p>
          <a:p>
            <a:r>
              <a:rPr lang="en-US" dirty="0" smtClean="0"/>
              <a:t>1500m/s vs. 2500m/s;</a:t>
            </a:r>
          </a:p>
          <a:p>
            <a:endParaRPr lang="en-US" dirty="0" smtClean="0"/>
          </a:p>
          <a:p>
            <a:r>
              <a:rPr lang="en-US" dirty="0" smtClean="0"/>
              <a:t>Acoustic;</a:t>
            </a:r>
          </a:p>
          <a:p>
            <a:endParaRPr lang="en-US" dirty="0" smtClean="0"/>
          </a:p>
          <a:p>
            <a:r>
              <a:rPr lang="en-US" dirty="0" smtClean="0"/>
              <a:t>Dominant frequency: 15Hz;</a:t>
            </a:r>
          </a:p>
          <a:p>
            <a:endParaRPr lang="en-US" dirty="0" smtClean="0"/>
          </a:p>
          <a:p>
            <a:r>
              <a:rPr lang="en-US" dirty="0" smtClean="0"/>
              <a:t>Absorbing boundaries.</a:t>
            </a:r>
          </a:p>
          <a:p>
            <a:endParaRPr lang="en-US" dirty="0" smtClean="0"/>
          </a:p>
          <a:p>
            <a:endParaRPr lang="en-US" dirty="0" smtClean="0"/>
          </a:p>
          <a:p>
            <a:endParaRPr lang="en-US" dirty="0" smtClean="0"/>
          </a:p>
          <a:p>
            <a:endParaRPr lang="en-US" dirty="0" smtClean="0"/>
          </a:p>
          <a:p>
            <a:r>
              <a:rPr lang="en-US" dirty="0" smtClean="0"/>
              <a:t> </a:t>
            </a:r>
            <a:endParaRPr lang="en-US" dirty="0"/>
          </a:p>
        </p:txBody>
      </p:sp>
      <p:sp>
        <p:nvSpPr>
          <p:cNvPr id="6" name="Date Placeholder 5"/>
          <p:cNvSpPr>
            <a:spLocks noGrp="1"/>
          </p:cNvSpPr>
          <p:nvPr>
            <p:ph type="dt" sz="half" idx="10"/>
          </p:nvPr>
        </p:nvSpPr>
        <p:spPr/>
        <p:txBody>
          <a:bodyPr/>
          <a:lstStyle/>
          <a:p>
            <a:fld id="{D92CB722-C09A-4047-91FA-863A898D92A8}" type="datetime1">
              <a:rPr lang="en-US" smtClean="0"/>
              <a:pPr/>
              <a:t>5/1/2013</a:t>
            </a:fld>
            <a:endParaRPr lang="en-US"/>
          </a:p>
        </p:txBody>
      </p:sp>
      <p:pic>
        <p:nvPicPr>
          <p:cNvPr id="33793" name="Picture 1"/>
          <p:cNvPicPr>
            <a:picLocks noChangeAspect="1" noChangeArrowheads="1"/>
          </p:cNvPicPr>
          <p:nvPr/>
        </p:nvPicPr>
        <p:blipFill>
          <a:blip r:embed="rId2"/>
          <a:srcRect/>
          <a:stretch>
            <a:fillRect/>
          </a:stretch>
        </p:blipFill>
        <p:spPr bwMode="auto">
          <a:xfrm>
            <a:off x="4416552" y="1143000"/>
            <a:ext cx="4241109" cy="5486400"/>
          </a:xfrm>
          <a:prstGeom prst="rect">
            <a:avLst/>
          </a:prstGeom>
          <a:noFill/>
          <a:ln w="9525">
            <a:noFill/>
            <a:miter lim="800000"/>
            <a:headEnd/>
            <a:tailEnd/>
          </a:ln>
          <a:effectLst/>
        </p:spPr>
      </p:pic>
      <p:sp>
        <p:nvSpPr>
          <p:cNvPr id="9" name="TextBox 8"/>
          <p:cNvSpPr txBox="1"/>
          <p:nvPr/>
        </p:nvSpPr>
        <p:spPr>
          <a:xfrm>
            <a:off x="5181600" y="5943600"/>
            <a:ext cx="2971800" cy="369332"/>
          </a:xfrm>
          <a:prstGeom prst="rect">
            <a:avLst/>
          </a:prstGeom>
          <a:noFill/>
        </p:spPr>
        <p:txBody>
          <a:bodyPr wrap="square" rtlCol="0">
            <a:spAutoFit/>
          </a:bodyPr>
          <a:lstStyle/>
          <a:p>
            <a:pPr algn="ctr"/>
            <a:r>
              <a:rPr lang="en-US" dirty="0" smtClean="0"/>
              <a:t>Two-layer simple model</a:t>
            </a:r>
            <a:endParaRPr lang="en-US" dirty="0"/>
          </a:p>
        </p:txBody>
      </p:sp>
      <p:sp>
        <p:nvSpPr>
          <p:cNvPr id="7" name="Slide Number Placeholder 6"/>
          <p:cNvSpPr>
            <a:spLocks noGrp="1"/>
          </p:cNvSpPr>
          <p:nvPr>
            <p:ph type="sldNum" sz="quarter" idx="12"/>
          </p:nvPr>
        </p:nvSpPr>
        <p:spPr/>
        <p:txBody>
          <a:bodyPr/>
          <a:lstStyle/>
          <a:p>
            <a:fld id="{854269B8-F0F9-4DCF-910F-AB3566158D2A}"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Candidate curve for one source, one receiver</a:t>
            </a:r>
            <a:endParaRPr lang="en-US" sz="3200" dirty="0"/>
          </a:p>
        </p:txBody>
      </p:sp>
      <p:grpSp>
        <p:nvGrpSpPr>
          <p:cNvPr id="27" name="Group 26"/>
          <p:cNvGrpSpPr/>
          <p:nvPr/>
        </p:nvGrpSpPr>
        <p:grpSpPr>
          <a:xfrm>
            <a:off x="685800" y="990600"/>
            <a:ext cx="3886200" cy="1828800"/>
            <a:chOff x="609600" y="1295400"/>
            <a:chExt cx="3886200" cy="1828800"/>
          </a:xfrm>
        </p:grpSpPr>
        <p:pic>
          <p:nvPicPr>
            <p:cNvPr id="5" name="Content Placeholder 3" descr="simple_model.png"/>
            <p:cNvPicPr>
              <a:picLocks noChangeAspect="1"/>
            </p:cNvPicPr>
            <p:nvPr/>
          </p:nvPicPr>
          <p:blipFill>
            <a:blip r:embed="rId4"/>
            <a:srcRect l="24545" r="11366" b="76429"/>
            <a:stretch>
              <a:fillRect/>
            </a:stretch>
          </p:blipFill>
          <p:spPr>
            <a:xfrm>
              <a:off x="609600" y="1447800"/>
              <a:ext cx="3886200" cy="1676400"/>
            </a:xfrm>
            <a:prstGeom prst="rect">
              <a:avLst/>
            </a:prstGeom>
          </p:spPr>
        </p:pic>
        <p:sp>
          <p:nvSpPr>
            <p:cNvPr id="6" name="Explosion 2 5"/>
            <p:cNvSpPr/>
            <p:nvPr/>
          </p:nvSpPr>
          <p:spPr>
            <a:xfrm>
              <a:off x="2286000" y="1676400"/>
              <a:ext cx="228600" cy="3048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erge 6"/>
            <p:cNvSpPr/>
            <p:nvPr/>
          </p:nvSpPr>
          <p:spPr>
            <a:xfrm>
              <a:off x="3048000" y="1752600"/>
              <a:ext cx="1524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28800" y="1295400"/>
              <a:ext cx="1143000" cy="307777"/>
            </a:xfrm>
            <a:prstGeom prst="rect">
              <a:avLst/>
            </a:prstGeom>
            <a:noFill/>
          </p:spPr>
          <p:txBody>
            <a:bodyPr wrap="square" rtlCol="0">
              <a:spAutoFit/>
            </a:bodyPr>
            <a:lstStyle/>
            <a:p>
              <a:r>
                <a:rPr lang="en-US" sz="1400" dirty="0" smtClean="0"/>
                <a:t>(4.5km, 0km)</a:t>
              </a:r>
              <a:endParaRPr lang="en-US" sz="1400" dirty="0"/>
            </a:p>
          </p:txBody>
        </p:sp>
        <p:sp>
          <p:nvSpPr>
            <p:cNvPr id="9" name="TextBox 8"/>
            <p:cNvSpPr txBox="1"/>
            <p:nvPr/>
          </p:nvSpPr>
          <p:spPr>
            <a:xfrm>
              <a:off x="2667000" y="1981200"/>
              <a:ext cx="1143000" cy="307777"/>
            </a:xfrm>
            <a:prstGeom prst="rect">
              <a:avLst/>
            </a:prstGeom>
            <a:noFill/>
          </p:spPr>
          <p:txBody>
            <a:bodyPr wrap="square" rtlCol="0">
              <a:spAutoFit/>
            </a:bodyPr>
            <a:lstStyle/>
            <a:p>
              <a:r>
                <a:rPr lang="en-US" sz="1400" dirty="0" smtClean="0"/>
                <a:t>(6.0km, 0km)</a:t>
              </a:r>
              <a:endParaRPr lang="en-US" sz="1400" dirty="0"/>
            </a:p>
          </p:txBody>
        </p:sp>
      </p:grpSp>
      <p:sp>
        <p:nvSpPr>
          <p:cNvPr id="17" name="TextBox 16"/>
          <p:cNvSpPr txBox="1"/>
          <p:nvPr/>
        </p:nvSpPr>
        <p:spPr>
          <a:xfrm>
            <a:off x="152400" y="4267200"/>
            <a:ext cx="2895600" cy="369332"/>
          </a:xfrm>
          <a:prstGeom prst="rect">
            <a:avLst/>
          </a:prstGeom>
          <a:noFill/>
        </p:spPr>
        <p:txBody>
          <a:bodyPr wrap="square" rtlCol="0">
            <a:spAutoFit/>
          </a:bodyPr>
          <a:lstStyle/>
          <a:p>
            <a:r>
              <a:rPr lang="en-US" dirty="0" smtClean="0"/>
              <a:t>Homogeneous ellipse</a:t>
            </a:r>
            <a:endParaRPr lang="en-US" dirty="0"/>
          </a:p>
        </p:txBody>
      </p:sp>
      <p:graphicFrame>
        <p:nvGraphicFramePr>
          <p:cNvPr id="19" name="Object 18"/>
          <p:cNvGraphicFramePr>
            <a:graphicFrameLocks noChangeAspect="1"/>
          </p:cNvGraphicFramePr>
          <p:nvPr/>
        </p:nvGraphicFramePr>
        <p:xfrm>
          <a:off x="131763" y="2057400"/>
          <a:ext cx="2100262" cy="752475"/>
        </p:xfrm>
        <a:graphic>
          <a:graphicData uri="http://schemas.openxmlformats.org/presentationml/2006/ole">
            <p:oleObj spid="_x0000_s9218" name="Equation" r:id="rId5" imgW="1841400" imgH="660240" progId="Equation.DSMT4">
              <p:embed/>
            </p:oleObj>
          </a:graphicData>
        </a:graphic>
      </p:graphicFrame>
      <p:sp>
        <p:nvSpPr>
          <p:cNvPr id="21" name="Date Placeholder 20"/>
          <p:cNvSpPr>
            <a:spLocks noGrp="1"/>
          </p:cNvSpPr>
          <p:nvPr>
            <p:ph type="dt" sz="half" idx="10"/>
          </p:nvPr>
        </p:nvSpPr>
        <p:spPr/>
        <p:txBody>
          <a:bodyPr/>
          <a:lstStyle/>
          <a:p>
            <a:fld id="{36340292-4952-4216-8404-6A76880F4B32}" type="datetime1">
              <a:rPr lang="en-US" smtClean="0"/>
              <a:pPr/>
              <a:t>5/1/2013</a:t>
            </a:fld>
            <a:endParaRPr lang="en-US" dirty="0"/>
          </a:p>
        </p:txBody>
      </p:sp>
      <p:graphicFrame>
        <p:nvGraphicFramePr>
          <p:cNvPr id="25" name="Object 24"/>
          <p:cNvGraphicFramePr>
            <a:graphicFrameLocks noChangeAspect="1"/>
          </p:cNvGraphicFramePr>
          <p:nvPr/>
        </p:nvGraphicFramePr>
        <p:xfrm>
          <a:off x="152400" y="4648200"/>
          <a:ext cx="4843463" cy="1143000"/>
        </p:xfrm>
        <a:graphic>
          <a:graphicData uri="http://schemas.openxmlformats.org/presentationml/2006/ole">
            <p:oleObj spid="_x0000_s9219" name="Equation" r:id="rId6" imgW="3327120" imgH="787320" progId="Equation.DSMT4">
              <p:embed/>
            </p:oleObj>
          </a:graphicData>
        </a:graphic>
      </p:graphicFrame>
      <p:sp>
        <p:nvSpPr>
          <p:cNvPr id="26" name="TextBox 25"/>
          <p:cNvSpPr txBox="1"/>
          <p:nvPr/>
        </p:nvSpPr>
        <p:spPr>
          <a:xfrm>
            <a:off x="3429000" y="5791200"/>
            <a:ext cx="2590800" cy="369332"/>
          </a:xfrm>
          <a:prstGeom prst="rect">
            <a:avLst/>
          </a:prstGeom>
          <a:noFill/>
        </p:spPr>
        <p:txBody>
          <a:bodyPr wrap="square" rtlCol="0">
            <a:spAutoFit/>
          </a:bodyPr>
          <a:lstStyle/>
          <a:p>
            <a:r>
              <a:rPr lang="en-US" i="1" dirty="0" smtClean="0"/>
              <a:t>(Biondi,2006)</a:t>
            </a:r>
            <a:endParaRPr lang="en-US" i="1" dirty="0"/>
          </a:p>
        </p:txBody>
      </p:sp>
      <p:grpSp>
        <p:nvGrpSpPr>
          <p:cNvPr id="29" name="Group 28"/>
          <p:cNvGrpSpPr/>
          <p:nvPr/>
        </p:nvGrpSpPr>
        <p:grpSpPr>
          <a:xfrm>
            <a:off x="1219200" y="2514600"/>
            <a:ext cx="3505200" cy="1828800"/>
            <a:chOff x="1219200" y="2514600"/>
            <a:chExt cx="3505200" cy="1828800"/>
          </a:xfrm>
        </p:grpSpPr>
        <p:grpSp>
          <p:nvGrpSpPr>
            <p:cNvPr id="28" name="Group 27"/>
            <p:cNvGrpSpPr/>
            <p:nvPr/>
          </p:nvGrpSpPr>
          <p:grpSpPr>
            <a:xfrm>
              <a:off x="1219200" y="2514600"/>
              <a:ext cx="3505200" cy="1828800"/>
              <a:chOff x="533400" y="2895600"/>
              <a:chExt cx="3962400" cy="1981200"/>
            </a:xfrm>
          </p:grpSpPr>
          <p:cxnSp>
            <p:nvCxnSpPr>
              <p:cNvPr id="11" name="Straight Connector 10"/>
              <p:cNvCxnSpPr/>
              <p:nvPr/>
            </p:nvCxnSpPr>
            <p:spPr>
              <a:xfrm>
                <a:off x="533400" y="3886200"/>
                <a:ext cx="3962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2" name="Explosion 2 11"/>
              <p:cNvSpPr/>
              <p:nvPr/>
            </p:nvSpPr>
            <p:spPr>
              <a:xfrm>
                <a:off x="1066800" y="3733800"/>
                <a:ext cx="228600" cy="2286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Merge 12"/>
              <p:cNvSpPr/>
              <p:nvPr/>
            </p:nvSpPr>
            <p:spPr>
              <a:xfrm>
                <a:off x="3581400" y="3810000"/>
                <a:ext cx="1524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62000" y="2895600"/>
                <a:ext cx="3505200" cy="1981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a:stCxn id="12" idx="2"/>
              </p:cNvCxnSpPr>
              <p:nvPr/>
            </p:nvCxnSpPr>
            <p:spPr>
              <a:xfrm rot="16200000" flipH="1">
                <a:off x="1799453" y="3323452"/>
                <a:ext cx="867391" cy="20869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3" idx="2"/>
              </p:cNvCxnSpPr>
              <p:nvPr/>
            </p:nvCxnSpPr>
            <p:spPr>
              <a:xfrm rot="5400000">
                <a:off x="3048000" y="4191000"/>
                <a:ext cx="8382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aphicFrame>
          <p:nvGraphicFramePr>
            <p:cNvPr id="9220" name="Object 4"/>
            <p:cNvGraphicFramePr>
              <a:graphicFrameLocks noChangeAspect="1"/>
            </p:cNvGraphicFramePr>
            <p:nvPr/>
          </p:nvGraphicFramePr>
          <p:xfrm>
            <a:off x="1752600" y="2895600"/>
            <a:ext cx="292100" cy="379730"/>
          </p:xfrm>
          <a:graphic>
            <a:graphicData uri="http://schemas.openxmlformats.org/presentationml/2006/ole">
              <p:oleObj spid="_x0000_s9220" name="Equation" r:id="rId7" imgW="126720" imgH="164880" progId="Equation.DSMT4">
                <p:embed/>
              </p:oleObj>
            </a:graphicData>
          </a:graphic>
        </p:graphicFrame>
        <p:graphicFrame>
          <p:nvGraphicFramePr>
            <p:cNvPr id="9221" name="Object 5"/>
            <p:cNvGraphicFramePr>
              <a:graphicFrameLocks noChangeAspect="1"/>
            </p:cNvGraphicFramePr>
            <p:nvPr/>
          </p:nvGraphicFramePr>
          <p:xfrm>
            <a:off x="3810000" y="2867891"/>
            <a:ext cx="299720" cy="408709"/>
          </p:xfrm>
          <a:graphic>
            <a:graphicData uri="http://schemas.openxmlformats.org/presentationml/2006/ole">
              <p:oleObj spid="_x0000_s9221" name="Equation" r:id="rId8" imgW="139680" imgH="190440" progId="Equation.DSMT4">
                <p:embed/>
              </p:oleObj>
            </a:graphicData>
          </a:graphic>
        </p:graphicFrame>
        <p:graphicFrame>
          <p:nvGraphicFramePr>
            <p:cNvPr id="9222" name="Object 6"/>
            <p:cNvGraphicFramePr>
              <a:graphicFrameLocks noChangeAspect="1"/>
            </p:cNvGraphicFramePr>
            <p:nvPr/>
          </p:nvGraphicFramePr>
          <p:xfrm>
            <a:off x="3429000" y="3733800"/>
            <a:ext cx="228600" cy="374073"/>
          </p:xfrm>
          <a:graphic>
            <a:graphicData uri="http://schemas.openxmlformats.org/presentationml/2006/ole">
              <p:oleObj spid="_x0000_s9222" name="Equation" r:id="rId9" imgW="139680" imgH="228600" progId="Equation.DSMT4">
                <p:embed/>
              </p:oleObj>
            </a:graphicData>
          </a:graphic>
        </p:graphicFrame>
      </p:grpSp>
      <p:pic>
        <p:nvPicPr>
          <p:cNvPr id="9224" name="Picture 8"/>
          <p:cNvPicPr>
            <a:picLocks noChangeAspect="1" noChangeArrowheads="1"/>
          </p:cNvPicPr>
          <p:nvPr/>
        </p:nvPicPr>
        <p:blipFill>
          <a:blip r:embed="rId10"/>
          <a:srcRect/>
          <a:stretch>
            <a:fillRect/>
          </a:stretch>
        </p:blipFill>
        <p:spPr bwMode="auto">
          <a:xfrm>
            <a:off x="4901185" y="1143000"/>
            <a:ext cx="4243785" cy="5486400"/>
          </a:xfrm>
          <a:prstGeom prst="rect">
            <a:avLst/>
          </a:prstGeom>
          <a:noFill/>
          <a:ln w="9525">
            <a:noFill/>
            <a:miter lim="800000"/>
            <a:headEnd/>
            <a:tailEnd/>
          </a:ln>
          <a:effectLst/>
        </p:spPr>
      </p:pic>
      <p:sp>
        <p:nvSpPr>
          <p:cNvPr id="24" name="Slide Number Placeholder 23"/>
          <p:cNvSpPr>
            <a:spLocks noGrp="1"/>
          </p:cNvSpPr>
          <p:nvPr>
            <p:ph type="sldNum" sz="quarter" idx="12"/>
          </p:nvPr>
        </p:nvSpPr>
        <p:spPr/>
        <p:txBody>
          <a:bodyPr/>
          <a:lstStyle/>
          <a:p>
            <a:fld id="{854269B8-F0F9-4DCF-910F-AB3566158D2A}" type="slidenum">
              <a:rPr lang="en-US" smtClean="0"/>
              <a:pPr/>
              <a:t>12</a:t>
            </a:fld>
            <a:endParaRPr lang="en-US"/>
          </a:p>
        </p:txBody>
      </p:sp>
      <p:sp>
        <p:nvSpPr>
          <p:cNvPr id="30" name="Explosion 2 29"/>
          <p:cNvSpPr/>
          <p:nvPr/>
        </p:nvSpPr>
        <p:spPr>
          <a:xfrm>
            <a:off x="6629400" y="1752600"/>
            <a:ext cx="228600" cy="3048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Merge 30"/>
          <p:cNvSpPr/>
          <p:nvPr/>
        </p:nvSpPr>
        <p:spPr>
          <a:xfrm>
            <a:off x="7467600" y="1828800"/>
            <a:ext cx="1524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Aperture limitation</a:t>
            </a:r>
            <a:endParaRPr lang="en-US" sz="3200" dirty="0"/>
          </a:p>
        </p:txBody>
      </p:sp>
      <p:sp>
        <p:nvSpPr>
          <p:cNvPr id="9" name="Date Placeholder 8"/>
          <p:cNvSpPr>
            <a:spLocks noGrp="1"/>
          </p:cNvSpPr>
          <p:nvPr>
            <p:ph type="dt" sz="half" idx="10"/>
          </p:nvPr>
        </p:nvSpPr>
        <p:spPr/>
        <p:txBody>
          <a:bodyPr/>
          <a:lstStyle/>
          <a:p>
            <a:fld id="{783DE6C4-501F-49D5-83E2-78051BF9F7D1}" type="datetime1">
              <a:rPr lang="en-US" smtClean="0"/>
              <a:pPr/>
              <a:t>5/1/2013</a:t>
            </a:fld>
            <a:endParaRPr lang="en-US"/>
          </a:p>
        </p:txBody>
      </p:sp>
      <p:sp>
        <p:nvSpPr>
          <p:cNvPr id="10" name="Slide Number Placeholder 9"/>
          <p:cNvSpPr>
            <a:spLocks noGrp="1"/>
          </p:cNvSpPr>
          <p:nvPr>
            <p:ph type="sldNum" sz="quarter" idx="12"/>
          </p:nvPr>
        </p:nvSpPr>
        <p:spPr/>
        <p:txBody>
          <a:bodyPr/>
          <a:lstStyle/>
          <a:p>
            <a:fld id="{854269B8-F0F9-4DCF-910F-AB3566158D2A}" type="slidenum">
              <a:rPr lang="en-US" smtClean="0"/>
              <a:pPr/>
              <a:t>13</a:t>
            </a:fld>
            <a:endParaRPr lang="en-US"/>
          </a:p>
        </p:txBody>
      </p:sp>
      <p:sp>
        <p:nvSpPr>
          <p:cNvPr id="11" name="TextBox 10"/>
          <p:cNvSpPr txBox="1"/>
          <p:nvPr/>
        </p:nvSpPr>
        <p:spPr>
          <a:xfrm>
            <a:off x="5562600" y="1676400"/>
            <a:ext cx="2743200" cy="1938992"/>
          </a:xfrm>
          <a:prstGeom prst="rect">
            <a:avLst/>
          </a:prstGeom>
          <a:noFill/>
        </p:spPr>
        <p:txBody>
          <a:bodyPr wrap="square" rtlCol="0">
            <a:spAutoFit/>
          </a:bodyPr>
          <a:lstStyle/>
          <a:p>
            <a:pPr>
              <a:lnSpc>
                <a:spcPct val="150000"/>
              </a:lnSpc>
            </a:pPr>
            <a:r>
              <a:rPr lang="en-US" sz="2000" dirty="0" smtClean="0"/>
              <a:t>Backward propagating the signals of all receivers can </a:t>
            </a:r>
            <a:r>
              <a:rPr lang="en-US" sz="2000" dirty="0" smtClean="0"/>
              <a:t>highlight</a:t>
            </a:r>
            <a:r>
              <a:rPr lang="en-US" sz="2000" dirty="0" smtClean="0"/>
              <a:t> </a:t>
            </a:r>
            <a:r>
              <a:rPr lang="en-US" sz="2000" dirty="0" smtClean="0"/>
              <a:t>the </a:t>
            </a:r>
            <a:r>
              <a:rPr lang="en-US" sz="2000" dirty="0" smtClean="0"/>
              <a:t>reflector.</a:t>
            </a:r>
          </a:p>
        </p:txBody>
      </p:sp>
      <p:pic>
        <p:nvPicPr>
          <p:cNvPr id="37890" name="Picture 2"/>
          <p:cNvPicPr>
            <a:picLocks noChangeAspect="1" noChangeArrowheads="1"/>
          </p:cNvPicPr>
          <p:nvPr/>
        </p:nvPicPr>
        <p:blipFill>
          <a:blip r:embed="rId3"/>
          <a:srcRect/>
          <a:stretch>
            <a:fillRect/>
          </a:stretch>
        </p:blipFill>
        <p:spPr bwMode="auto">
          <a:xfrm>
            <a:off x="1295400" y="1066800"/>
            <a:ext cx="4243785" cy="5486400"/>
          </a:xfrm>
          <a:prstGeom prst="rect">
            <a:avLst/>
          </a:prstGeom>
          <a:noFill/>
          <a:ln w="9525">
            <a:noFill/>
            <a:miter lim="800000"/>
            <a:headEnd/>
            <a:tailEnd/>
          </a:ln>
          <a:effectLst/>
        </p:spPr>
      </p:pic>
      <p:sp>
        <p:nvSpPr>
          <p:cNvPr id="14" name="TextBox 13"/>
          <p:cNvSpPr txBox="1"/>
          <p:nvPr/>
        </p:nvSpPr>
        <p:spPr>
          <a:xfrm>
            <a:off x="2057400" y="5867400"/>
            <a:ext cx="2971800" cy="646331"/>
          </a:xfrm>
          <a:prstGeom prst="rect">
            <a:avLst/>
          </a:prstGeom>
          <a:solidFill>
            <a:schemeClr val="bg1"/>
          </a:solidFill>
        </p:spPr>
        <p:txBody>
          <a:bodyPr wrap="square" rtlCol="0">
            <a:spAutoFit/>
          </a:bodyPr>
          <a:lstStyle/>
          <a:p>
            <a:pPr algn="ctr"/>
            <a:r>
              <a:rPr lang="en-US" dirty="0" smtClean="0"/>
              <a:t>Receivers interval=10m </a:t>
            </a:r>
          </a:p>
          <a:p>
            <a:pPr algn="ctr"/>
            <a:r>
              <a:rPr lang="en-US" dirty="0" smtClean="0"/>
              <a:t>RTM result</a:t>
            </a:r>
            <a:endParaRPr lang="en-US" dirty="0"/>
          </a:p>
        </p:txBody>
      </p:sp>
      <p:sp>
        <p:nvSpPr>
          <p:cNvPr id="15" name="Down Arrow 14"/>
          <p:cNvSpPr/>
          <p:nvPr/>
        </p:nvSpPr>
        <p:spPr>
          <a:xfrm>
            <a:off x="2590800" y="2819400"/>
            <a:ext cx="2286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a:off x="4267200" y="2819400"/>
            <a:ext cx="2286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514600"/>
            <a:ext cx="8229600" cy="1143000"/>
          </a:xfrm>
        </p:spPr>
        <p:txBody>
          <a:bodyPr/>
          <a:lstStyle/>
          <a:p>
            <a:r>
              <a:rPr lang="en-US" dirty="0" smtClean="0"/>
              <a:t>Sub-salt </a:t>
            </a:r>
            <a:r>
              <a:rPr lang="en-US" dirty="0" smtClean="0"/>
              <a:t>model test </a:t>
            </a:r>
            <a:endParaRPr lang="en-US" dirty="0"/>
          </a:p>
        </p:txBody>
      </p:sp>
      <p:sp>
        <p:nvSpPr>
          <p:cNvPr id="3" name="Date Placeholder 2"/>
          <p:cNvSpPr>
            <a:spLocks noGrp="1"/>
          </p:cNvSpPr>
          <p:nvPr>
            <p:ph type="dt" sz="half" idx="10"/>
          </p:nvPr>
        </p:nvSpPr>
        <p:spPr/>
        <p:txBody>
          <a:bodyPr/>
          <a:lstStyle/>
          <a:p>
            <a:fld id="{A454893D-4B2D-4485-A414-5B4A6FDDA743}" type="datetime1">
              <a:rPr lang="en-US" smtClean="0"/>
              <a:pPr/>
              <a:t>5/1/2013</a:t>
            </a:fld>
            <a:endParaRPr lang="en-US"/>
          </a:p>
        </p:txBody>
      </p:sp>
      <p:sp>
        <p:nvSpPr>
          <p:cNvPr id="4" name="Slide Number Placeholder 3"/>
          <p:cNvSpPr>
            <a:spLocks noGrp="1"/>
          </p:cNvSpPr>
          <p:nvPr>
            <p:ph type="sldNum" sz="quarter" idx="12"/>
          </p:nvPr>
        </p:nvSpPr>
        <p:spPr/>
        <p:txBody>
          <a:bodyPr/>
          <a:lstStyle/>
          <a:p>
            <a:fld id="{854269B8-F0F9-4DCF-910F-AB3566158D2A}"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Sub-salt Model</a:t>
            </a:r>
            <a:endParaRPr lang="en-US" sz="3200" dirty="0"/>
          </a:p>
        </p:txBody>
      </p:sp>
      <p:sp>
        <p:nvSpPr>
          <p:cNvPr id="5" name="TextBox 4"/>
          <p:cNvSpPr txBox="1"/>
          <p:nvPr/>
        </p:nvSpPr>
        <p:spPr>
          <a:xfrm>
            <a:off x="990600" y="1600200"/>
            <a:ext cx="2819400" cy="4247317"/>
          </a:xfrm>
          <a:prstGeom prst="rect">
            <a:avLst/>
          </a:prstGeom>
          <a:noFill/>
        </p:spPr>
        <p:txBody>
          <a:bodyPr wrap="square" rtlCol="0">
            <a:spAutoFit/>
          </a:bodyPr>
          <a:lstStyle/>
          <a:p>
            <a:r>
              <a:rPr lang="en-US" dirty="0" smtClean="0"/>
              <a:t>Model size:</a:t>
            </a:r>
          </a:p>
          <a:p>
            <a:r>
              <a:rPr lang="en-US" dirty="0" smtClean="0"/>
              <a:t>2410m*4810m;</a:t>
            </a:r>
          </a:p>
          <a:p>
            <a:endParaRPr lang="en-US" dirty="0" smtClean="0"/>
          </a:p>
          <a:p>
            <a:r>
              <a:rPr lang="en-US" dirty="0" smtClean="0"/>
              <a:t>Eight shots;</a:t>
            </a:r>
          </a:p>
          <a:p>
            <a:endParaRPr lang="en-US" dirty="0" smtClean="0"/>
          </a:p>
          <a:p>
            <a:r>
              <a:rPr lang="en-US" dirty="0" smtClean="0"/>
              <a:t>Velocities range from 2500m/s to 6500m/s;</a:t>
            </a:r>
          </a:p>
          <a:p>
            <a:endParaRPr lang="en-US" dirty="0"/>
          </a:p>
          <a:p>
            <a:r>
              <a:rPr lang="en-US" dirty="0" smtClean="0"/>
              <a:t>Acoustic;</a:t>
            </a:r>
          </a:p>
          <a:p>
            <a:endParaRPr lang="en-US" dirty="0" smtClean="0"/>
          </a:p>
          <a:p>
            <a:r>
              <a:rPr lang="en-US" dirty="0" smtClean="0"/>
              <a:t>Dominant frequency:</a:t>
            </a:r>
          </a:p>
          <a:p>
            <a:r>
              <a:rPr lang="en-US" dirty="0" smtClean="0"/>
              <a:t>10Hz;</a:t>
            </a:r>
          </a:p>
          <a:p>
            <a:endParaRPr lang="en-US" dirty="0" smtClean="0"/>
          </a:p>
          <a:p>
            <a:r>
              <a:rPr lang="en-US" dirty="0" smtClean="0"/>
              <a:t>Absorbing boundaries.</a:t>
            </a:r>
          </a:p>
          <a:p>
            <a:endParaRPr lang="en-US" dirty="0" smtClean="0"/>
          </a:p>
        </p:txBody>
      </p:sp>
      <p:sp>
        <p:nvSpPr>
          <p:cNvPr id="7" name="Date Placeholder 6"/>
          <p:cNvSpPr>
            <a:spLocks noGrp="1"/>
          </p:cNvSpPr>
          <p:nvPr>
            <p:ph type="dt" sz="half" idx="10"/>
          </p:nvPr>
        </p:nvSpPr>
        <p:spPr/>
        <p:txBody>
          <a:bodyPr/>
          <a:lstStyle/>
          <a:p>
            <a:fld id="{5BA8C779-585D-43F6-BCA8-74CF355D8157}" type="datetime1">
              <a:rPr lang="en-US" smtClean="0"/>
              <a:pPr/>
              <a:t>5/1/2013</a:t>
            </a:fld>
            <a:endParaRPr lang="en-US"/>
          </a:p>
        </p:txBody>
      </p:sp>
      <p:sp>
        <p:nvSpPr>
          <p:cNvPr id="8" name="Slide Number Placeholder 7"/>
          <p:cNvSpPr>
            <a:spLocks noGrp="1"/>
          </p:cNvSpPr>
          <p:nvPr>
            <p:ph type="sldNum" sz="quarter" idx="12"/>
          </p:nvPr>
        </p:nvSpPr>
        <p:spPr/>
        <p:txBody>
          <a:bodyPr/>
          <a:lstStyle/>
          <a:p>
            <a:fld id="{854269B8-F0F9-4DCF-910F-AB3566158D2A}" type="slidenum">
              <a:rPr lang="en-US" smtClean="0"/>
              <a:pPr/>
              <a:t>15</a:t>
            </a:fld>
            <a:endParaRPr lang="en-US"/>
          </a:p>
        </p:txBody>
      </p:sp>
      <p:pic>
        <p:nvPicPr>
          <p:cNvPr id="38914" name="Picture 2"/>
          <p:cNvPicPr>
            <a:picLocks noChangeAspect="1" noChangeArrowheads="1"/>
          </p:cNvPicPr>
          <p:nvPr/>
        </p:nvPicPr>
        <p:blipFill>
          <a:blip r:embed="rId2"/>
          <a:srcRect/>
          <a:stretch>
            <a:fillRect/>
          </a:stretch>
        </p:blipFill>
        <p:spPr bwMode="auto">
          <a:xfrm>
            <a:off x="3581400" y="1329018"/>
            <a:ext cx="5529532" cy="4309782"/>
          </a:xfrm>
          <a:prstGeom prst="rect">
            <a:avLst/>
          </a:prstGeom>
          <a:noFill/>
          <a:ln w="9525">
            <a:noFill/>
            <a:miter lim="800000"/>
            <a:headEnd/>
            <a:tailEnd/>
          </a:ln>
          <a:effectLst/>
        </p:spPr>
      </p:pic>
      <p:sp>
        <p:nvSpPr>
          <p:cNvPr id="11" name="TextBox 10"/>
          <p:cNvSpPr txBox="1"/>
          <p:nvPr/>
        </p:nvSpPr>
        <p:spPr>
          <a:xfrm>
            <a:off x="4953000" y="5105400"/>
            <a:ext cx="3124200" cy="381000"/>
          </a:xfrm>
          <a:prstGeom prst="rect">
            <a:avLst/>
          </a:prstGeom>
          <a:solidFill>
            <a:schemeClr val="bg1"/>
          </a:solidFill>
        </p:spPr>
        <p:txBody>
          <a:bodyPr wrap="square" rtlCol="0">
            <a:spAutoFit/>
          </a:bodyPr>
          <a:lstStyle/>
          <a:p>
            <a:pPr algn="ctr"/>
            <a:r>
              <a:rPr lang="en-US" dirty="0" smtClean="0"/>
              <a:t>Sub-salt Model</a:t>
            </a:r>
            <a:endParaRPr lang="en-US" dirty="0"/>
          </a:p>
        </p:txBody>
      </p:sp>
      <p:sp>
        <p:nvSpPr>
          <p:cNvPr id="12" name="TextBox 11"/>
          <p:cNvSpPr txBox="1"/>
          <p:nvPr/>
        </p:nvSpPr>
        <p:spPr>
          <a:xfrm>
            <a:off x="6096000" y="6248400"/>
            <a:ext cx="2133600" cy="369332"/>
          </a:xfrm>
          <a:prstGeom prst="rect">
            <a:avLst/>
          </a:prstGeom>
          <a:noFill/>
        </p:spPr>
        <p:txBody>
          <a:bodyPr wrap="square" rtlCol="0">
            <a:spAutoFit/>
          </a:bodyPr>
          <a:lstStyle/>
          <a:p>
            <a:r>
              <a:rPr lang="en-US" i="1" dirty="0" smtClean="0"/>
              <a:t>(Courtesy of AGL)</a:t>
            </a:r>
            <a:endParaRPr lang="en-US" i="1" dirty="0"/>
          </a:p>
        </p:txBody>
      </p:sp>
      <p:grpSp>
        <p:nvGrpSpPr>
          <p:cNvPr id="21" name="Group 20"/>
          <p:cNvGrpSpPr/>
          <p:nvPr/>
        </p:nvGrpSpPr>
        <p:grpSpPr>
          <a:xfrm>
            <a:off x="4876800" y="1752600"/>
            <a:ext cx="3048000" cy="304800"/>
            <a:chOff x="4876800" y="1752600"/>
            <a:chExt cx="3048000" cy="304800"/>
          </a:xfrm>
        </p:grpSpPr>
        <p:sp>
          <p:nvSpPr>
            <p:cNvPr id="10" name="Explosion 1 9"/>
            <p:cNvSpPr/>
            <p:nvPr/>
          </p:nvSpPr>
          <p:spPr>
            <a:xfrm>
              <a:off x="4876800" y="1752600"/>
              <a:ext cx="228600" cy="3048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Explosion 1 12"/>
            <p:cNvSpPr/>
            <p:nvPr/>
          </p:nvSpPr>
          <p:spPr>
            <a:xfrm>
              <a:off x="5257800" y="1752600"/>
              <a:ext cx="228600" cy="3048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Explosion 1 13"/>
            <p:cNvSpPr/>
            <p:nvPr/>
          </p:nvSpPr>
          <p:spPr>
            <a:xfrm>
              <a:off x="5638800" y="1752600"/>
              <a:ext cx="228600" cy="3048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Explosion 1 15"/>
            <p:cNvSpPr/>
            <p:nvPr/>
          </p:nvSpPr>
          <p:spPr>
            <a:xfrm>
              <a:off x="6096000" y="1752600"/>
              <a:ext cx="228600" cy="3048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Explosion 1 16"/>
            <p:cNvSpPr/>
            <p:nvPr/>
          </p:nvSpPr>
          <p:spPr>
            <a:xfrm>
              <a:off x="6553200" y="1752600"/>
              <a:ext cx="228600" cy="3048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Explosion 1 17"/>
            <p:cNvSpPr/>
            <p:nvPr/>
          </p:nvSpPr>
          <p:spPr>
            <a:xfrm>
              <a:off x="6934200" y="1752600"/>
              <a:ext cx="228600" cy="3048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Explosion 1 18"/>
            <p:cNvSpPr/>
            <p:nvPr/>
          </p:nvSpPr>
          <p:spPr>
            <a:xfrm>
              <a:off x="7315200" y="1752600"/>
              <a:ext cx="228600" cy="3048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Explosion 1 19"/>
            <p:cNvSpPr/>
            <p:nvPr/>
          </p:nvSpPr>
          <p:spPr>
            <a:xfrm>
              <a:off x="7696200" y="1752600"/>
              <a:ext cx="228600" cy="3048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ox(in)">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Smoothed Sub-salt Model</a:t>
            </a:r>
            <a:endParaRPr lang="en-US" sz="3200" dirty="0"/>
          </a:p>
        </p:txBody>
      </p:sp>
      <p:sp>
        <p:nvSpPr>
          <p:cNvPr id="5" name="Date Placeholder 4"/>
          <p:cNvSpPr>
            <a:spLocks noGrp="1"/>
          </p:cNvSpPr>
          <p:nvPr>
            <p:ph type="dt" sz="half" idx="10"/>
          </p:nvPr>
        </p:nvSpPr>
        <p:spPr/>
        <p:txBody>
          <a:bodyPr/>
          <a:lstStyle/>
          <a:p>
            <a:fld id="{A378631F-3D08-4DA2-9D69-B601E17E59E3}" type="datetime1">
              <a:rPr lang="en-US" smtClean="0"/>
              <a:pPr/>
              <a:t>5/1/2013</a:t>
            </a:fld>
            <a:endParaRPr lang="en-US"/>
          </a:p>
        </p:txBody>
      </p:sp>
      <p:pic>
        <p:nvPicPr>
          <p:cNvPr id="39938" name="Picture 2"/>
          <p:cNvPicPr>
            <a:picLocks noChangeAspect="1" noChangeArrowheads="1"/>
          </p:cNvPicPr>
          <p:nvPr/>
        </p:nvPicPr>
        <p:blipFill>
          <a:blip r:embed="rId2"/>
          <a:srcRect/>
          <a:stretch>
            <a:fillRect/>
          </a:stretch>
        </p:blipFill>
        <p:spPr bwMode="auto">
          <a:xfrm>
            <a:off x="155448" y="1143000"/>
            <a:ext cx="4243785" cy="5486400"/>
          </a:xfrm>
          <a:prstGeom prst="rect">
            <a:avLst/>
          </a:prstGeom>
          <a:noFill/>
          <a:ln w="9525">
            <a:noFill/>
            <a:miter lim="800000"/>
            <a:headEnd/>
            <a:tailEnd/>
          </a:ln>
          <a:effectLst/>
        </p:spPr>
      </p:pic>
      <p:sp>
        <p:nvSpPr>
          <p:cNvPr id="11" name="TextBox 10"/>
          <p:cNvSpPr txBox="1"/>
          <p:nvPr/>
        </p:nvSpPr>
        <p:spPr>
          <a:xfrm>
            <a:off x="990600" y="5943600"/>
            <a:ext cx="2819400" cy="369332"/>
          </a:xfrm>
          <a:prstGeom prst="rect">
            <a:avLst/>
          </a:prstGeom>
          <a:solidFill>
            <a:schemeClr val="bg1"/>
          </a:solidFill>
        </p:spPr>
        <p:txBody>
          <a:bodyPr wrap="square" rtlCol="0">
            <a:spAutoFit/>
          </a:bodyPr>
          <a:lstStyle/>
          <a:p>
            <a:pPr algn="ctr"/>
            <a:r>
              <a:rPr lang="en-US" dirty="0" smtClean="0"/>
              <a:t>Actual Velocity Model</a:t>
            </a:r>
            <a:endParaRPr lang="en-US" dirty="0"/>
          </a:p>
        </p:txBody>
      </p:sp>
      <p:pic>
        <p:nvPicPr>
          <p:cNvPr id="39939" name="Picture 3"/>
          <p:cNvPicPr>
            <a:picLocks noChangeAspect="1" noChangeArrowheads="1"/>
          </p:cNvPicPr>
          <p:nvPr/>
        </p:nvPicPr>
        <p:blipFill>
          <a:blip r:embed="rId3"/>
          <a:srcRect/>
          <a:stretch>
            <a:fillRect/>
          </a:stretch>
        </p:blipFill>
        <p:spPr bwMode="auto">
          <a:xfrm>
            <a:off x="4407408" y="1143000"/>
            <a:ext cx="4243785" cy="5486400"/>
          </a:xfrm>
          <a:prstGeom prst="rect">
            <a:avLst/>
          </a:prstGeom>
          <a:noFill/>
          <a:ln w="9525">
            <a:noFill/>
            <a:miter lim="800000"/>
            <a:headEnd/>
            <a:tailEnd/>
          </a:ln>
          <a:effectLst/>
        </p:spPr>
      </p:pic>
      <p:sp>
        <p:nvSpPr>
          <p:cNvPr id="13" name="TextBox 12"/>
          <p:cNvSpPr txBox="1"/>
          <p:nvPr/>
        </p:nvSpPr>
        <p:spPr>
          <a:xfrm>
            <a:off x="5105400" y="5943601"/>
            <a:ext cx="3048000" cy="1200329"/>
          </a:xfrm>
          <a:prstGeom prst="rect">
            <a:avLst/>
          </a:prstGeom>
          <a:solidFill>
            <a:schemeClr val="bg1"/>
          </a:solidFill>
        </p:spPr>
        <p:txBody>
          <a:bodyPr wrap="square" rtlCol="0">
            <a:spAutoFit/>
          </a:bodyPr>
          <a:lstStyle/>
          <a:p>
            <a:pPr algn="ctr"/>
            <a:r>
              <a:rPr lang="en-US" dirty="0" smtClean="0"/>
              <a:t>Smooth Migration Velocity:</a:t>
            </a:r>
          </a:p>
          <a:p>
            <a:pPr algn="ctr"/>
            <a:r>
              <a:rPr lang="en-US" dirty="0" smtClean="0"/>
              <a:t>Gaussian Smoothed by 1.5*wavelength</a:t>
            </a:r>
          </a:p>
          <a:p>
            <a:pPr algn="ctr"/>
            <a:endParaRPr lang="en-US" dirty="0"/>
          </a:p>
        </p:txBody>
      </p:sp>
      <p:sp>
        <p:nvSpPr>
          <p:cNvPr id="7" name="Slide Number Placeholder 6"/>
          <p:cNvSpPr>
            <a:spLocks noGrp="1"/>
          </p:cNvSpPr>
          <p:nvPr>
            <p:ph type="sldNum" sz="quarter" idx="12"/>
          </p:nvPr>
        </p:nvSpPr>
        <p:spPr/>
        <p:txBody>
          <a:bodyPr/>
          <a:lstStyle/>
          <a:p>
            <a:fld id="{854269B8-F0F9-4DCF-910F-AB3566158D2A}" type="slidenum">
              <a:rPr lang="en-US" smtClean="0"/>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Original RTM Result</a:t>
            </a:r>
            <a:endParaRPr lang="en-US" sz="3200" dirty="0"/>
          </a:p>
        </p:txBody>
      </p:sp>
      <p:sp>
        <p:nvSpPr>
          <p:cNvPr id="5" name="Date Placeholder 4"/>
          <p:cNvSpPr>
            <a:spLocks noGrp="1"/>
          </p:cNvSpPr>
          <p:nvPr>
            <p:ph type="dt" sz="half" idx="10"/>
          </p:nvPr>
        </p:nvSpPr>
        <p:spPr/>
        <p:txBody>
          <a:bodyPr/>
          <a:lstStyle/>
          <a:p>
            <a:fld id="{A378631F-3D08-4DA2-9D69-B601E17E59E3}" type="datetime1">
              <a:rPr lang="en-US" smtClean="0"/>
              <a:pPr/>
              <a:t>5/1/2013</a:t>
            </a:fld>
            <a:endParaRPr lang="en-US"/>
          </a:p>
        </p:txBody>
      </p:sp>
      <p:pic>
        <p:nvPicPr>
          <p:cNvPr id="39938" name="Picture 2"/>
          <p:cNvPicPr>
            <a:picLocks noChangeAspect="1" noChangeArrowheads="1"/>
          </p:cNvPicPr>
          <p:nvPr/>
        </p:nvPicPr>
        <p:blipFill>
          <a:blip r:embed="rId2"/>
          <a:srcRect/>
          <a:stretch>
            <a:fillRect/>
          </a:stretch>
        </p:blipFill>
        <p:spPr bwMode="auto">
          <a:xfrm>
            <a:off x="155448" y="1143000"/>
            <a:ext cx="4243785" cy="5486400"/>
          </a:xfrm>
          <a:prstGeom prst="rect">
            <a:avLst/>
          </a:prstGeom>
          <a:noFill/>
          <a:ln w="9525">
            <a:noFill/>
            <a:miter lim="800000"/>
            <a:headEnd/>
            <a:tailEnd/>
          </a:ln>
          <a:effectLst/>
        </p:spPr>
      </p:pic>
      <p:sp>
        <p:nvSpPr>
          <p:cNvPr id="11" name="TextBox 10"/>
          <p:cNvSpPr txBox="1"/>
          <p:nvPr/>
        </p:nvSpPr>
        <p:spPr>
          <a:xfrm>
            <a:off x="990600" y="5943600"/>
            <a:ext cx="2819400" cy="369332"/>
          </a:xfrm>
          <a:prstGeom prst="rect">
            <a:avLst/>
          </a:prstGeom>
          <a:solidFill>
            <a:schemeClr val="bg1"/>
          </a:solidFill>
        </p:spPr>
        <p:txBody>
          <a:bodyPr wrap="square" rtlCol="0">
            <a:spAutoFit/>
          </a:bodyPr>
          <a:lstStyle/>
          <a:p>
            <a:pPr algn="ctr"/>
            <a:r>
              <a:rPr lang="en-US" dirty="0" smtClean="0"/>
              <a:t>Actual Velocity Model</a:t>
            </a:r>
            <a:endParaRPr lang="en-US" dirty="0"/>
          </a:p>
        </p:txBody>
      </p:sp>
      <p:pic>
        <p:nvPicPr>
          <p:cNvPr id="40962" name="Picture 2"/>
          <p:cNvPicPr>
            <a:picLocks noChangeAspect="1" noChangeArrowheads="1"/>
          </p:cNvPicPr>
          <p:nvPr/>
        </p:nvPicPr>
        <p:blipFill>
          <a:blip r:embed="rId3"/>
          <a:srcRect/>
          <a:stretch>
            <a:fillRect/>
          </a:stretch>
        </p:blipFill>
        <p:spPr bwMode="auto">
          <a:xfrm>
            <a:off x="4407408" y="1143000"/>
            <a:ext cx="4243785" cy="5486400"/>
          </a:xfrm>
          <a:prstGeom prst="rect">
            <a:avLst/>
          </a:prstGeom>
          <a:noFill/>
          <a:ln w="9525">
            <a:noFill/>
            <a:miter lim="800000"/>
            <a:headEnd/>
            <a:tailEnd/>
          </a:ln>
          <a:effectLst/>
        </p:spPr>
      </p:pic>
      <p:sp>
        <p:nvSpPr>
          <p:cNvPr id="10" name="TextBox 9"/>
          <p:cNvSpPr txBox="1"/>
          <p:nvPr/>
        </p:nvSpPr>
        <p:spPr>
          <a:xfrm>
            <a:off x="5105400" y="5943600"/>
            <a:ext cx="3048000" cy="369332"/>
          </a:xfrm>
          <a:prstGeom prst="rect">
            <a:avLst/>
          </a:prstGeom>
          <a:solidFill>
            <a:schemeClr val="bg1"/>
          </a:solidFill>
        </p:spPr>
        <p:txBody>
          <a:bodyPr wrap="square" rtlCol="0">
            <a:spAutoFit/>
          </a:bodyPr>
          <a:lstStyle/>
          <a:p>
            <a:pPr algn="ctr"/>
            <a:r>
              <a:rPr lang="en-US" dirty="0" smtClean="0"/>
              <a:t>Original RTM  Result</a:t>
            </a:r>
            <a:endParaRPr lang="en-US" dirty="0"/>
          </a:p>
        </p:txBody>
      </p:sp>
      <p:sp>
        <p:nvSpPr>
          <p:cNvPr id="7" name="Slide Number Placeholder 6"/>
          <p:cNvSpPr>
            <a:spLocks noGrp="1"/>
          </p:cNvSpPr>
          <p:nvPr>
            <p:ph type="sldNum" sz="quarter" idx="12"/>
          </p:nvPr>
        </p:nvSpPr>
        <p:spPr/>
        <p:txBody>
          <a:bodyPr/>
          <a:lstStyle/>
          <a:p>
            <a:fld id="{854269B8-F0F9-4DCF-910F-AB3566158D2A}"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Original RTM Result</a:t>
            </a:r>
            <a:endParaRPr lang="en-US" sz="3200" dirty="0"/>
          </a:p>
        </p:txBody>
      </p:sp>
      <p:sp>
        <p:nvSpPr>
          <p:cNvPr id="3" name="Content Placeholder 2"/>
          <p:cNvSpPr>
            <a:spLocks noGrp="1"/>
          </p:cNvSpPr>
          <p:nvPr>
            <p:ph idx="1"/>
          </p:nvPr>
        </p:nvSpPr>
        <p:spPr>
          <a:xfrm>
            <a:off x="4549966" y="1600201"/>
            <a:ext cx="4136834" cy="4374481"/>
          </a:xfrm>
        </p:spPr>
        <p:txBody>
          <a:bodyPr>
            <a:normAutofit fontScale="92500" lnSpcReduction="10000"/>
          </a:bodyPr>
          <a:lstStyle/>
          <a:p>
            <a:pPr algn="just"/>
            <a:r>
              <a:rPr lang="en-US" sz="2400" dirty="0" smtClean="0"/>
              <a:t>For this salt flank model, the structure under the high velocity salt-body which cannot be touched by primaries has a “shadow zone”. </a:t>
            </a:r>
          </a:p>
          <a:p>
            <a:pPr algn="just"/>
            <a:endParaRPr lang="en-US" sz="2400" dirty="0" smtClean="0"/>
          </a:p>
          <a:p>
            <a:pPr algn="just"/>
            <a:r>
              <a:rPr lang="en-US" sz="2400" dirty="0" smtClean="0"/>
              <a:t>The connection point and edge of the salt-body cannot be detected from the original RTM concept result.</a:t>
            </a:r>
          </a:p>
          <a:p>
            <a:pPr algn="just"/>
            <a:endParaRPr lang="en-US" sz="2400" dirty="0" smtClean="0"/>
          </a:p>
          <a:p>
            <a:pPr algn="just"/>
            <a:r>
              <a:rPr lang="en-US" sz="2400" dirty="0" smtClean="0"/>
              <a:t>There are artifacts in the deep depth image.</a:t>
            </a:r>
            <a:endParaRPr lang="en-US" sz="2400" dirty="0"/>
          </a:p>
        </p:txBody>
      </p:sp>
      <p:sp>
        <p:nvSpPr>
          <p:cNvPr id="8" name="Date Placeholder 7"/>
          <p:cNvSpPr>
            <a:spLocks noGrp="1"/>
          </p:cNvSpPr>
          <p:nvPr>
            <p:ph type="dt" sz="half" idx="10"/>
          </p:nvPr>
        </p:nvSpPr>
        <p:spPr/>
        <p:txBody>
          <a:bodyPr/>
          <a:lstStyle/>
          <a:p>
            <a:fld id="{CCAFEA04-8AD3-49D8-8609-A1683B340382}" type="datetime1">
              <a:rPr lang="en-US" smtClean="0"/>
              <a:pPr/>
              <a:t>5/1/2013</a:t>
            </a:fld>
            <a:endParaRPr lang="en-US"/>
          </a:p>
        </p:txBody>
      </p:sp>
      <p:sp>
        <p:nvSpPr>
          <p:cNvPr id="9" name="Slide Number Placeholder 8"/>
          <p:cNvSpPr>
            <a:spLocks noGrp="1"/>
          </p:cNvSpPr>
          <p:nvPr>
            <p:ph type="sldNum" sz="quarter" idx="12"/>
          </p:nvPr>
        </p:nvSpPr>
        <p:spPr/>
        <p:txBody>
          <a:bodyPr/>
          <a:lstStyle/>
          <a:p>
            <a:fld id="{854269B8-F0F9-4DCF-910F-AB3566158D2A}" type="slidenum">
              <a:rPr lang="en-US" smtClean="0"/>
              <a:pPr/>
              <a:t>18</a:t>
            </a:fld>
            <a:endParaRPr lang="en-US" dirty="0"/>
          </a:p>
        </p:txBody>
      </p:sp>
      <p:pic>
        <p:nvPicPr>
          <p:cNvPr id="11" name="Picture 2"/>
          <p:cNvPicPr>
            <a:picLocks noChangeAspect="1" noChangeArrowheads="1"/>
          </p:cNvPicPr>
          <p:nvPr/>
        </p:nvPicPr>
        <p:blipFill>
          <a:blip r:embed="rId2"/>
          <a:srcRect/>
          <a:stretch>
            <a:fillRect/>
          </a:stretch>
        </p:blipFill>
        <p:spPr bwMode="auto">
          <a:xfrm>
            <a:off x="152400" y="1143000"/>
            <a:ext cx="4243785" cy="5486400"/>
          </a:xfrm>
          <a:prstGeom prst="rect">
            <a:avLst/>
          </a:prstGeom>
          <a:noFill/>
          <a:ln w="0">
            <a:noFill/>
            <a:prstDash val="sysDash"/>
            <a:miter lim="800000"/>
            <a:headEnd/>
            <a:tailEnd/>
          </a:ln>
          <a:effectLst/>
        </p:spPr>
      </p:pic>
      <p:sp>
        <p:nvSpPr>
          <p:cNvPr id="12" name="TextBox 11"/>
          <p:cNvSpPr txBox="1"/>
          <p:nvPr/>
        </p:nvSpPr>
        <p:spPr>
          <a:xfrm>
            <a:off x="914400" y="5943600"/>
            <a:ext cx="3048000" cy="369332"/>
          </a:xfrm>
          <a:prstGeom prst="rect">
            <a:avLst/>
          </a:prstGeom>
          <a:solidFill>
            <a:schemeClr val="bg1"/>
          </a:solidFill>
        </p:spPr>
        <p:txBody>
          <a:bodyPr wrap="square" rtlCol="0">
            <a:spAutoFit/>
          </a:bodyPr>
          <a:lstStyle/>
          <a:p>
            <a:pPr algn="ctr"/>
            <a:r>
              <a:rPr lang="en-US" dirty="0" smtClean="0"/>
              <a:t>Original RTM Result</a:t>
            </a:r>
            <a:endParaRPr lang="en-US" dirty="0"/>
          </a:p>
        </p:txBody>
      </p:sp>
      <p:sp>
        <p:nvSpPr>
          <p:cNvPr id="13" name="Rectangle 12"/>
          <p:cNvSpPr/>
          <p:nvPr/>
        </p:nvSpPr>
        <p:spPr>
          <a:xfrm>
            <a:off x="2438400" y="2895600"/>
            <a:ext cx="609600" cy="1905000"/>
          </a:xfrm>
          <a:prstGeom prst="rect">
            <a:avLst/>
          </a:prstGeom>
          <a:noFill/>
          <a:ln w="952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p:cNvSpPr/>
          <p:nvPr/>
        </p:nvSpPr>
        <p:spPr>
          <a:xfrm>
            <a:off x="2209800" y="5029200"/>
            <a:ext cx="838200" cy="838200"/>
          </a:xfrm>
          <a:prstGeom prst="flowChartConnector">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514600"/>
            <a:ext cx="8229600" cy="1143000"/>
          </a:xfrm>
        </p:spPr>
        <p:txBody>
          <a:bodyPr/>
          <a:lstStyle/>
          <a:p>
            <a:r>
              <a:rPr lang="en-US" dirty="0" smtClean="0"/>
              <a:t>Conclusions </a:t>
            </a:r>
            <a:endParaRPr lang="en-US" dirty="0"/>
          </a:p>
        </p:txBody>
      </p:sp>
      <p:sp>
        <p:nvSpPr>
          <p:cNvPr id="3" name="Date Placeholder 2"/>
          <p:cNvSpPr>
            <a:spLocks noGrp="1"/>
          </p:cNvSpPr>
          <p:nvPr>
            <p:ph type="dt" sz="half" idx="10"/>
          </p:nvPr>
        </p:nvSpPr>
        <p:spPr/>
        <p:txBody>
          <a:bodyPr/>
          <a:lstStyle/>
          <a:p>
            <a:fld id="{A454893D-4B2D-4485-A414-5B4A6FDDA743}" type="datetime1">
              <a:rPr lang="en-US" smtClean="0"/>
              <a:pPr/>
              <a:t>5/1/2013</a:t>
            </a:fld>
            <a:endParaRPr lang="en-US"/>
          </a:p>
        </p:txBody>
      </p:sp>
      <p:sp>
        <p:nvSpPr>
          <p:cNvPr id="4" name="Slide Number Placeholder 3"/>
          <p:cNvSpPr>
            <a:spLocks noGrp="1"/>
          </p:cNvSpPr>
          <p:nvPr>
            <p:ph type="sldNum" sz="quarter" idx="12"/>
          </p:nvPr>
        </p:nvSpPr>
        <p:spPr/>
        <p:txBody>
          <a:bodyPr/>
          <a:lstStyle/>
          <a:p>
            <a:fld id="{854269B8-F0F9-4DCF-910F-AB3566158D2A}"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Reverse Time Migration (RTM)</a:t>
            </a:r>
            <a:endParaRPr lang="en-US" sz="3200" dirty="0"/>
          </a:p>
        </p:txBody>
      </p:sp>
      <p:sp>
        <p:nvSpPr>
          <p:cNvPr id="3" name="Content Placeholder 2"/>
          <p:cNvSpPr>
            <a:spLocks noGrp="1"/>
          </p:cNvSpPr>
          <p:nvPr>
            <p:ph idx="1"/>
          </p:nvPr>
        </p:nvSpPr>
        <p:spPr/>
        <p:txBody>
          <a:bodyPr/>
          <a:lstStyle/>
          <a:p>
            <a:pPr algn="just"/>
            <a:r>
              <a:rPr lang="en-US" dirty="0" smtClean="0"/>
              <a:t>Original reverse-time migration (RTM) concept is a velocity model-dependent method which can migrate two-way waves in depth using the reverse-time backward propagated wave-field. </a:t>
            </a:r>
          </a:p>
          <a:p>
            <a:pPr algn="just"/>
            <a:endParaRPr lang="en-US" dirty="0" smtClean="0"/>
          </a:p>
          <a:p>
            <a:pPr algn="just"/>
            <a:r>
              <a:rPr lang="en-US" dirty="0" smtClean="0"/>
              <a:t>(</a:t>
            </a:r>
            <a:r>
              <a:rPr lang="en-US" i="1" dirty="0" err="1" smtClean="0"/>
              <a:t>Baysal</a:t>
            </a:r>
            <a:r>
              <a:rPr lang="en-US" i="1" dirty="0" smtClean="0"/>
              <a:t>, 1983; </a:t>
            </a:r>
            <a:r>
              <a:rPr lang="en-US" i="1" dirty="0" err="1" smtClean="0"/>
              <a:t>McMechan</a:t>
            </a:r>
            <a:r>
              <a:rPr lang="en-US" i="1" dirty="0" smtClean="0"/>
              <a:t>, 1983; Whitmore, 1983)</a:t>
            </a:r>
            <a:r>
              <a:rPr lang="en-US" dirty="0" smtClean="0"/>
              <a:t>. </a:t>
            </a:r>
          </a:p>
          <a:p>
            <a:pPr>
              <a:buNone/>
            </a:pPr>
            <a:endParaRPr lang="en-US" sz="2400" dirty="0" smtClean="0"/>
          </a:p>
        </p:txBody>
      </p:sp>
      <p:sp>
        <p:nvSpPr>
          <p:cNvPr id="4" name="Date Placeholder 3"/>
          <p:cNvSpPr>
            <a:spLocks noGrp="1"/>
          </p:cNvSpPr>
          <p:nvPr>
            <p:ph type="dt" sz="half" idx="10"/>
          </p:nvPr>
        </p:nvSpPr>
        <p:spPr/>
        <p:txBody>
          <a:bodyPr/>
          <a:lstStyle/>
          <a:p>
            <a:fld id="{B4DF109A-3786-4432-8958-44DE9D199134}" type="datetime1">
              <a:rPr lang="en-US" smtClean="0"/>
              <a:pPr/>
              <a:t>5/1/2013</a:t>
            </a:fld>
            <a:endParaRPr lang="en-US"/>
          </a:p>
        </p:txBody>
      </p:sp>
      <p:sp>
        <p:nvSpPr>
          <p:cNvPr id="5" name="Slide Number Placeholder 4"/>
          <p:cNvSpPr>
            <a:spLocks noGrp="1"/>
          </p:cNvSpPr>
          <p:nvPr>
            <p:ph type="sldNum" sz="quarter" idx="12"/>
          </p:nvPr>
        </p:nvSpPr>
        <p:spPr/>
        <p:txBody>
          <a:bodyPr/>
          <a:lstStyle/>
          <a:p>
            <a:fld id="{854269B8-F0F9-4DCF-910F-AB3566158D2A}"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Conclusions</a:t>
            </a:r>
            <a:endParaRPr lang="en-US" sz="3200" dirty="0"/>
          </a:p>
        </p:txBody>
      </p:sp>
      <p:sp>
        <p:nvSpPr>
          <p:cNvPr id="3" name="Content Placeholder 2"/>
          <p:cNvSpPr>
            <a:spLocks noGrp="1"/>
          </p:cNvSpPr>
          <p:nvPr>
            <p:ph idx="1"/>
          </p:nvPr>
        </p:nvSpPr>
        <p:spPr/>
        <p:txBody>
          <a:bodyPr>
            <a:noAutofit/>
          </a:bodyPr>
          <a:lstStyle/>
          <a:p>
            <a:pPr algn="just"/>
            <a:r>
              <a:rPr lang="en-US" dirty="0" smtClean="0"/>
              <a:t>The i</a:t>
            </a:r>
            <a:r>
              <a:rPr lang="en-US" dirty="0" smtClean="0"/>
              <a:t>nitial </a:t>
            </a:r>
            <a:r>
              <a:rPr lang="en-US" dirty="0" smtClean="0"/>
              <a:t>test of the a</a:t>
            </a:r>
            <a:r>
              <a:rPr lang="en-US" dirty="0" smtClean="0"/>
              <a:t>symptotic </a:t>
            </a:r>
            <a:r>
              <a:rPr lang="en-US" dirty="0" smtClean="0"/>
              <a:t>reverse-time migration </a:t>
            </a:r>
            <a:r>
              <a:rPr lang="en-US" dirty="0" smtClean="0"/>
              <a:t>produced </a:t>
            </a:r>
            <a:r>
              <a:rPr lang="en-US" dirty="0" smtClean="0"/>
              <a:t>an encouraging result. Shadow zone and other issues will be examined</a:t>
            </a:r>
            <a:r>
              <a:rPr lang="en-US" dirty="0" smtClean="0"/>
              <a:t> in both different asymptotic RTM and wave-theory RTM methods. </a:t>
            </a:r>
            <a:endParaRPr lang="en-US" dirty="0" smtClean="0"/>
          </a:p>
          <a:p>
            <a:pPr algn="just"/>
            <a:endParaRPr lang="en-US" sz="2200" dirty="0" smtClean="0"/>
          </a:p>
          <a:p>
            <a:endParaRPr lang="en-US" sz="2200" dirty="0" smtClean="0"/>
          </a:p>
        </p:txBody>
      </p:sp>
      <p:sp>
        <p:nvSpPr>
          <p:cNvPr id="4" name="Date Placeholder 3"/>
          <p:cNvSpPr>
            <a:spLocks noGrp="1"/>
          </p:cNvSpPr>
          <p:nvPr>
            <p:ph type="dt" sz="half" idx="10"/>
          </p:nvPr>
        </p:nvSpPr>
        <p:spPr/>
        <p:txBody>
          <a:bodyPr/>
          <a:lstStyle/>
          <a:p>
            <a:fld id="{E419C72F-FBAE-4E1C-98CE-B3ABA9B0DF9E}" type="datetime1">
              <a:rPr lang="en-US" smtClean="0"/>
              <a:pPr/>
              <a:t>5/1/2013</a:t>
            </a:fld>
            <a:endParaRPr lang="en-US"/>
          </a:p>
        </p:txBody>
      </p:sp>
      <p:sp>
        <p:nvSpPr>
          <p:cNvPr id="5" name="Slide Number Placeholder 4"/>
          <p:cNvSpPr>
            <a:spLocks noGrp="1"/>
          </p:cNvSpPr>
          <p:nvPr>
            <p:ph type="sldNum" sz="quarter" idx="12"/>
          </p:nvPr>
        </p:nvSpPr>
        <p:spPr/>
        <p:txBody>
          <a:bodyPr/>
          <a:lstStyle/>
          <a:p>
            <a:fld id="{854269B8-F0F9-4DCF-910F-AB3566158D2A}"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a:t>
            </a:r>
            <a:endParaRPr lang="en-US" dirty="0"/>
          </a:p>
        </p:txBody>
      </p:sp>
      <p:sp>
        <p:nvSpPr>
          <p:cNvPr id="10" name="Content Placeholder 9"/>
          <p:cNvSpPr>
            <a:spLocks noGrp="1"/>
          </p:cNvSpPr>
          <p:nvPr>
            <p:ph idx="1"/>
          </p:nvPr>
        </p:nvSpPr>
        <p:spPr/>
        <p:txBody>
          <a:bodyPr/>
          <a:lstStyle/>
          <a:p>
            <a:endParaRPr lang="en-US"/>
          </a:p>
        </p:txBody>
      </p:sp>
      <p:sp>
        <p:nvSpPr>
          <p:cNvPr id="6" name="Date Placeholder 5"/>
          <p:cNvSpPr>
            <a:spLocks noGrp="1"/>
          </p:cNvSpPr>
          <p:nvPr>
            <p:ph type="dt" sz="half" idx="10"/>
          </p:nvPr>
        </p:nvSpPr>
        <p:spPr/>
        <p:txBody>
          <a:bodyPr/>
          <a:lstStyle/>
          <a:p>
            <a:fld id="{02E72DE3-E754-47E7-89EA-AD08F7D1AF43}" type="datetime1">
              <a:rPr lang="en-US" smtClean="0"/>
              <a:pPr/>
              <a:t>5/1/2013</a:t>
            </a:fld>
            <a:endParaRPr lang="en-US"/>
          </a:p>
        </p:txBody>
      </p:sp>
      <p:sp>
        <p:nvSpPr>
          <p:cNvPr id="8" name="Footer Placeholder 7"/>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719474-64FA-4764-9279-7862E03112BD}" type="slidenum">
              <a:rPr lang="en-US" smtClean="0"/>
              <a:pPr/>
              <a:t>21</a:t>
            </a:fld>
            <a:endParaRPr lang="en-US" dirty="0"/>
          </a:p>
        </p:txBody>
      </p:sp>
      <p:pic>
        <p:nvPicPr>
          <p:cNvPr id="31747" name="Picture 3" descr="c:\users\xinglu_lin\downloads\sponsor_logo (2).png"/>
          <p:cNvPicPr>
            <a:picLocks noChangeAspect="1" noChangeArrowheads="1"/>
          </p:cNvPicPr>
          <p:nvPr/>
        </p:nvPicPr>
        <p:blipFill>
          <a:blip r:embed="rId2"/>
          <a:stretch>
            <a:fillRect/>
          </a:stretch>
        </p:blipFill>
        <p:spPr bwMode="auto">
          <a:xfrm>
            <a:off x="0" y="0"/>
            <a:ext cx="9143999" cy="68580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a:bodyPr>
          <a:lstStyle/>
          <a:p>
            <a:r>
              <a:rPr lang="en-US" sz="1400" dirty="0" err="1"/>
              <a:t>Baysal</a:t>
            </a:r>
            <a:r>
              <a:rPr lang="en-US" sz="1400" dirty="0"/>
              <a:t>, E., D. D. </a:t>
            </a:r>
            <a:r>
              <a:rPr lang="en-US" sz="1400" dirty="0" err="1"/>
              <a:t>Kosloff</a:t>
            </a:r>
            <a:r>
              <a:rPr lang="en-US" sz="1400" dirty="0"/>
              <a:t>, and J.W. C. Sherwood, 1983, Reverse </a:t>
            </a:r>
            <a:r>
              <a:rPr lang="en-US" sz="1400" dirty="0" err="1" smtClean="0"/>
              <a:t>timemigration</a:t>
            </a:r>
            <a:r>
              <a:rPr lang="en-US" sz="1400" dirty="0" smtClean="0"/>
              <a:t>: Geophysics</a:t>
            </a:r>
            <a:r>
              <a:rPr lang="en-US" sz="1400" dirty="0"/>
              <a:t>, 48, 1514–1524.</a:t>
            </a:r>
            <a:endParaRPr lang="en-US" sz="1400" dirty="0" smtClean="0">
              <a:latin typeface="+mj-lt"/>
            </a:endParaRPr>
          </a:p>
          <a:p>
            <a:r>
              <a:rPr lang="en-US" sz="1400" dirty="0" err="1" smtClean="0">
                <a:latin typeface="+mj-lt"/>
              </a:rPr>
              <a:t>Chattopadhyay</a:t>
            </a:r>
            <a:r>
              <a:rPr lang="en-US" sz="1400" dirty="0" smtClean="0">
                <a:latin typeface="+mj-lt"/>
              </a:rPr>
              <a:t> S. and </a:t>
            </a:r>
            <a:r>
              <a:rPr lang="en-US" sz="1400" dirty="0" err="1" smtClean="0">
                <a:latin typeface="+mj-lt"/>
              </a:rPr>
              <a:t>McMechan</a:t>
            </a:r>
            <a:r>
              <a:rPr lang="en-US" sz="1400" dirty="0">
                <a:latin typeface="+mj-lt"/>
              </a:rPr>
              <a:t> </a:t>
            </a:r>
            <a:r>
              <a:rPr lang="en-US" sz="1400" dirty="0" smtClean="0">
                <a:latin typeface="+mj-lt"/>
              </a:rPr>
              <a:t>G., 2008, Imaging conditions for pre-stack reverse-time: Geophysics, 73, S81-S89.</a:t>
            </a:r>
            <a:endParaRPr lang="en-US" sz="1400" dirty="0">
              <a:latin typeface="+mj-lt"/>
            </a:endParaRPr>
          </a:p>
          <a:p>
            <a:r>
              <a:rPr lang="en-US" sz="1400" baseline="0" dirty="0" err="1" smtClean="0">
                <a:latin typeface="+mj-lt"/>
              </a:rPr>
              <a:t>Biondi</a:t>
            </a:r>
            <a:r>
              <a:rPr lang="en-US" sz="1400" baseline="0" dirty="0" smtClean="0">
                <a:latin typeface="+mj-lt"/>
              </a:rPr>
              <a:t>, B., and G. Shan, 2002, </a:t>
            </a:r>
            <a:r>
              <a:rPr lang="en-US" sz="1400" baseline="0" dirty="0" err="1" smtClean="0">
                <a:latin typeface="+mj-lt"/>
              </a:rPr>
              <a:t>Prestack</a:t>
            </a:r>
            <a:r>
              <a:rPr lang="en-US" sz="1400" baseline="0" dirty="0" smtClean="0">
                <a:latin typeface="+mj-lt"/>
              </a:rPr>
              <a:t> imaging of overturned reflections by reverse</a:t>
            </a:r>
            <a:r>
              <a:rPr lang="en-US" sz="1400" dirty="0" smtClean="0">
                <a:latin typeface="+mj-lt"/>
              </a:rPr>
              <a:t> </a:t>
            </a:r>
            <a:r>
              <a:rPr lang="en-US" sz="1400" baseline="0" dirty="0" smtClean="0">
                <a:latin typeface="+mj-lt"/>
              </a:rPr>
              <a:t>time migration: 72nd Annual International Meeting, SEG, Expanded Abstracts,</a:t>
            </a:r>
            <a:r>
              <a:rPr lang="en-US" sz="1400" dirty="0" smtClean="0">
                <a:latin typeface="+mj-lt"/>
              </a:rPr>
              <a:t> </a:t>
            </a:r>
            <a:r>
              <a:rPr lang="en-US" sz="1400" baseline="0" dirty="0" smtClean="0">
                <a:latin typeface="+mj-lt"/>
              </a:rPr>
              <a:t>1284–1287.</a:t>
            </a:r>
          </a:p>
          <a:p>
            <a:r>
              <a:rPr lang="en-US" sz="1400" dirty="0" err="1" smtClean="0">
                <a:latin typeface="+mj-lt"/>
              </a:rPr>
              <a:t>Claerbout</a:t>
            </a:r>
            <a:r>
              <a:rPr lang="en-US" sz="1400" dirty="0" smtClean="0">
                <a:latin typeface="+mj-lt"/>
              </a:rPr>
              <a:t>, J. F., 1971, Toward a unified theory of reflector mapping: Geophysics, 36</a:t>
            </a:r>
            <a:r>
              <a:rPr lang="en-US" sz="1400" b="1" dirty="0" smtClean="0">
                <a:latin typeface="+mj-lt"/>
              </a:rPr>
              <a:t>, </a:t>
            </a:r>
            <a:r>
              <a:rPr lang="en-US" sz="1400" dirty="0" smtClean="0">
                <a:latin typeface="+mj-lt"/>
              </a:rPr>
              <a:t>467–481.</a:t>
            </a:r>
          </a:p>
          <a:p>
            <a:r>
              <a:rPr lang="en-US" sz="1400" dirty="0" err="1" smtClean="0">
                <a:latin typeface="+mj-lt"/>
              </a:rPr>
              <a:t>Kaelin</a:t>
            </a:r>
            <a:r>
              <a:rPr lang="en-US" sz="1400" dirty="0" smtClean="0">
                <a:latin typeface="+mj-lt"/>
              </a:rPr>
              <a:t>, B., and A. </a:t>
            </a:r>
            <a:r>
              <a:rPr lang="en-US" sz="1400" dirty="0" err="1" smtClean="0">
                <a:latin typeface="+mj-lt"/>
              </a:rPr>
              <a:t>Guitton</a:t>
            </a:r>
            <a:r>
              <a:rPr lang="en-US" sz="1400" dirty="0" smtClean="0">
                <a:latin typeface="+mj-lt"/>
              </a:rPr>
              <a:t>, 2006, Imaging condition for reverse time migration: 76th Annual International Meeting and Exposition, SEG, Expanded Abstracts, 2594–2598.</a:t>
            </a:r>
          </a:p>
          <a:p>
            <a:r>
              <a:rPr lang="en-US" sz="1400" dirty="0"/>
              <a:t>Whitmore, N. D., 1983, Iterative depth migration by backward time </a:t>
            </a:r>
            <a:r>
              <a:rPr lang="en-US" sz="1400" dirty="0" smtClean="0"/>
              <a:t>propagation: 53rd </a:t>
            </a:r>
            <a:r>
              <a:rPr lang="en-US" sz="1400" dirty="0"/>
              <a:t>Annual International Meeting, SEG, Expanded Abstracts, </a:t>
            </a:r>
            <a:r>
              <a:rPr lang="en-US" sz="1400" dirty="0" smtClean="0"/>
              <a:t>382–385.</a:t>
            </a:r>
          </a:p>
          <a:p>
            <a:r>
              <a:rPr lang="en-US" sz="1400" dirty="0" err="1"/>
              <a:t>McMechan</a:t>
            </a:r>
            <a:r>
              <a:rPr lang="en-US" sz="1400" dirty="0"/>
              <a:t>, G. A., 1983, Migration by extrapolation of </a:t>
            </a:r>
            <a:r>
              <a:rPr lang="en-US" sz="1400" dirty="0" smtClean="0"/>
              <a:t>time-dependent boundary </a:t>
            </a:r>
            <a:r>
              <a:rPr lang="en-US" sz="1400" dirty="0"/>
              <a:t>values: Geophysical Prospecting, 31, 413–420</a:t>
            </a:r>
            <a:r>
              <a:rPr lang="en-US" sz="1400" dirty="0" smtClean="0"/>
              <a:t>.</a:t>
            </a:r>
          </a:p>
          <a:p>
            <a:r>
              <a:rPr lang="en-US" sz="1400" dirty="0" err="1" smtClean="0"/>
              <a:t>Bionto</a:t>
            </a:r>
            <a:r>
              <a:rPr lang="en-US" sz="1400" dirty="0" smtClean="0"/>
              <a:t> L. </a:t>
            </a:r>
            <a:r>
              <a:rPr lang="en-US" sz="1400" dirty="0" err="1" smtClean="0"/>
              <a:t>Biondi</a:t>
            </a:r>
            <a:r>
              <a:rPr lang="en-US" sz="1400" dirty="0" smtClean="0"/>
              <a:t>, 2006, 3D seismic imaging, Investigations in geophysics No.14.</a:t>
            </a:r>
          </a:p>
          <a:p>
            <a:endParaRPr lang="en-US" sz="1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514600"/>
            <a:ext cx="8229600" cy="1143000"/>
          </a:xfrm>
        </p:spPr>
        <p:txBody>
          <a:bodyPr>
            <a:normAutofit/>
          </a:bodyPr>
          <a:lstStyle/>
          <a:p>
            <a:r>
              <a:rPr lang="en-US" dirty="0" smtClean="0"/>
              <a:t> Reverse-time migration work-flow</a:t>
            </a:r>
            <a:endParaRPr lang="en-US" dirty="0"/>
          </a:p>
        </p:txBody>
      </p:sp>
      <p:sp>
        <p:nvSpPr>
          <p:cNvPr id="3" name="Date Placeholder 2"/>
          <p:cNvSpPr>
            <a:spLocks noGrp="1"/>
          </p:cNvSpPr>
          <p:nvPr>
            <p:ph type="dt" sz="half" idx="10"/>
          </p:nvPr>
        </p:nvSpPr>
        <p:spPr/>
        <p:txBody>
          <a:bodyPr/>
          <a:lstStyle/>
          <a:p>
            <a:fld id="{346BF5F7-BF4E-4FF5-81E1-B1790384A423}" type="datetime1">
              <a:rPr lang="en-US" smtClean="0"/>
              <a:pPr/>
              <a:t>5/1/2013</a:t>
            </a:fld>
            <a:endParaRPr lang="en-US"/>
          </a:p>
        </p:txBody>
      </p:sp>
      <p:sp>
        <p:nvSpPr>
          <p:cNvPr id="4" name="Slide Number Placeholder 3"/>
          <p:cNvSpPr>
            <a:spLocks noGrp="1"/>
          </p:cNvSpPr>
          <p:nvPr>
            <p:ph type="sldNum" sz="quarter" idx="12"/>
          </p:nvPr>
        </p:nvSpPr>
        <p:spPr/>
        <p:txBody>
          <a:bodyPr/>
          <a:lstStyle/>
          <a:p>
            <a:fld id="{854269B8-F0F9-4DCF-910F-AB3566158D2A}" type="slidenum">
              <a:rPr lang="en-US" smtClean="0"/>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Reverse Time Migration (RTM)</a:t>
            </a:r>
            <a:endParaRPr lang="en-US" sz="3200" dirty="0"/>
          </a:p>
        </p:txBody>
      </p:sp>
      <p:sp>
        <p:nvSpPr>
          <p:cNvPr id="3" name="Content Placeholder 2"/>
          <p:cNvSpPr>
            <a:spLocks noGrp="1"/>
          </p:cNvSpPr>
          <p:nvPr>
            <p:ph idx="1"/>
          </p:nvPr>
        </p:nvSpPr>
        <p:spPr/>
        <p:txBody>
          <a:bodyPr/>
          <a:lstStyle/>
          <a:p>
            <a:pPr algn="just"/>
            <a:r>
              <a:rPr lang="en-US" sz="2000" dirty="0" smtClean="0"/>
              <a:t>The original RTM first propagate the source function based on wave-equation and then store it (P</a:t>
            </a:r>
            <a:r>
              <a:rPr lang="en-US" sz="2000" baseline="-25000" dirty="0" smtClean="0"/>
              <a:t>0</a:t>
            </a:r>
            <a:r>
              <a:rPr lang="en-US" sz="2000" dirty="0" smtClean="0"/>
              <a:t>(x, z, t)) . From the receiver side, the recorded data is backward propagated producing the scattered/receiver wave-field (P</a:t>
            </a:r>
            <a:r>
              <a:rPr lang="en-US" sz="2000" baseline="-25000" dirty="0" smtClean="0"/>
              <a:t>s</a:t>
            </a:r>
            <a:r>
              <a:rPr lang="en-US" sz="2000" dirty="0" smtClean="0"/>
              <a:t>(x, z, t)). Finally the image is obtained by applying an imaging condition in asymptotic RTM, as for example:</a:t>
            </a:r>
          </a:p>
          <a:p>
            <a:endParaRPr lang="en-US" sz="2400" dirty="0"/>
          </a:p>
        </p:txBody>
      </p:sp>
      <p:sp>
        <p:nvSpPr>
          <p:cNvPr id="61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145" name="Object 1"/>
          <p:cNvGraphicFramePr>
            <a:graphicFrameLocks noChangeAspect="1"/>
          </p:cNvGraphicFramePr>
          <p:nvPr/>
        </p:nvGraphicFramePr>
        <p:xfrm>
          <a:off x="3048000" y="3352800"/>
          <a:ext cx="3263900" cy="1658937"/>
        </p:xfrm>
        <a:graphic>
          <a:graphicData uri="http://schemas.openxmlformats.org/presentationml/2006/ole">
            <p:oleObj spid="_x0000_s2050" name="Equation" r:id="rId4" imgW="2298600" imgH="1155600" progId="Equation.DSMT4">
              <p:embed/>
            </p:oleObj>
          </a:graphicData>
        </a:graphic>
      </p:graphicFrame>
      <p:sp>
        <p:nvSpPr>
          <p:cNvPr id="6" name="TextBox 5"/>
          <p:cNvSpPr txBox="1"/>
          <p:nvPr/>
        </p:nvSpPr>
        <p:spPr>
          <a:xfrm>
            <a:off x="914400" y="5257800"/>
            <a:ext cx="7772399" cy="1015663"/>
          </a:xfrm>
          <a:prstGeom prst="rect">
            <a:avLst/>
          </a:prstGeom>
          <a:noFill/>
        </p:spPr>
        <p:txBody>
          <a:bodyPr wrap="square" rtlCol="0">
            <a:spAutoFit/>
          </a:bodyPr>
          <a:lstStyle/>
          <a:p>
            <a:r>
              <a:rPr lang="en-US" sz="2000" dirty="0" smtClean="0"/>
              <a:t>The expression      is the source wave-field and     </a:t>
            </a:r>
          </a:p>
          <a:p>
            <a:r>
              <a:rPr lang="en-US" sz="2000" dirty="0" smtClean="0"/>
              <a:t>      is the receiver wave-field;</a:t>
            </a:r>
          </a:p>
          <a:p>
            <a:r>
              <a:rPr lang="en-US" sz="2000" dirty="0" smtClean="0"/>
              <a:t>     represents the cross-correlation.                                  </a:t>
            </a:r>
          </a:p>
        </p:txBody>
      </p:sp>
      <p:graphicFrame>
        <p:nvGraphicFramePr>
          <p:cNvPr id="6147" name="Object 3"/>
          <p:cNvGraphicFramePr>
            <a:graphicFrameLocks noChangeAspect="1"/>
          </p:cNvGraphicFramePr>
          <p:nvPr/>
        </p:nvGraphicFramePr>
        <p:xfrm>
          <a:off x="2560638" y="5257800"/>
          <a:ext cx="258762" cy="358775"/>
        </p:xfrm>
        <a:graphic>
          <a:graphicData uri="http://schemas.openxmlformats.org/presentationml/2006/ole">
            <p:oleObj spid="_x0000_s2051" name="Equation" r:id="rId5" imgW="164880" imgH="228600" progId="Equation.DSMT4">
              <p:embed/>
            </p:oleObj>
          </a:graphicData>
        </a:graphic>
      </p:graphicFrame>
      <p:sp>
        <p:nvSpPr>
          <p:cNvPr id="13" name="Date Placeholder 12"/>
          <p:cNvSpPr>
            <a:spLocks noGrp="1"/>
          </p:cNvSpPr>
          <p:nvPr>
            <p:ph type="dt" sz="half" idx="10"/>
          </p:nvPr>
        </p:nvSpPr>
        <p:spPr/>
        <p:txBody>
          <a:bodyPr/>
          <a:lstStyle/>
          <a:p>
            <a:fld id="{E54A799B-7EFB-4F52-869F-BB1444E60725}" type="datetime1">
              <a:rPr lang="en-US" smtClean="0"/>
              <a:pPr/>
              <a:t>5/1/2013</a:t>
            </a:fld>
            <a:endParaRPr lang="en-US" dirty="0"/>
          </a:p>
        </p:txBody>
      </p:sp>
      <p:sp>
        <p:nvSpPr>
          <p:cNvPr id="14" name="Slide Number Placeholder 13"/>
          <p:cNvSpPr>
            <a:spLocks noGrp="1"/>
          </p:cNvSpPr>
          <p:nvPr>
            <p:ph type="sldNum" sz="quarter" idx="12"/>
          </p:nvPr>
        </p:nvSpPr>
        <p:spPr/>
        <p:txBody>
          <a:bodyPr/>
          <a:lstStyle/>
          <a:p>
            <a:fld id="{854269B8-F0F9-4DCF-910F-AB3566158D2A}" type="slidenum">
              <a:rPr lang="en-US" smtClean="0"/>
              <a:pPr/>
              <a:t>4</a:t>
            </a:fld>
            <a:endParaRPr lang="en-US" dirty="0"/>
          </a:p>
        </p:txBody>
      </p:sp>
      <p:sp>
        <p:nvSpPr>
          <p:cNvPr id="15" name="TextBox 14"/>
          <p:cNvSpPr txBox="1"/>
          <p:nvPr/>
        </p:nvSpPr>
        <p:spPr>
          <a:xfrm>
            <a:off x="6248400" y="5029200"/>
            <a:ext cx="2895600" cy="1200329"/>
          </a:xfrm>
          <a:prstGeom prst="rect">
            <a:avLst/>
          </a:prstGeom>
          <a:noFill/>
        </p:spPr>
        <p:txBody>
          <a:bodyPr wrap="square" rtlCol="0">
            <a:spAutoFit/>
          </a:bodyPr>
          <a:lstStyle/>
          <a:p>
            <a:r>
              <a:rPr lang="en-US" i="1" dirty="0"/>
              <a:t>(</a:t>
            </a:r>
            <a:r>
              <a:rPr lang="en-US" i="1" dirty="0" err="1" smtClean="0"/>
              <a:t>Claerbout</a:t>
            </a:r>
            <a:r>
              <a:rPr lang="en-US" i="1" dirty="0"/>
              <a:t>, 1971</a:t>
            </a:r>
            <a:r>
              <a:rPr lang="en-US" i="1" dirty="0" smtClean="0"/>
              <a:t>;</a:t>
            </a:r>
          </a:p>
          <a:p>
            <a:r>
              <a:rPr lang="en-US" i="1" dirty="0" err="1" smtClean="0"/>
              <a:t>Biondi</a:t>
            </a:r>
            <a:r>
              <a:rPr lang="en-US" i="1" dirty="0" smtClean="0"/>
              <a:t> and Shan,2002;</a:t>
            </a:r>
            <a:endParaRPr lang="en-US" i="1" dirty="0"/>
          </a:p>
          <a:p>
            <a:r>
              <a:rPr lang="en-US" i="1" dirty="0" err="1"/>
              <a:t>Kaelin</a:t>
            </a:r>
            <a:r>
              <a:rPr lang="en-US" i="1" dirty="0"/>
              <a:t> and </a:t>
            </a:r>
            <a:r>
              <a:rPr lang="en-US" i="1" dirty="0" err="1"/>
              <a:t>Guitton</a:t>
            </a:r>
            <a:r>
              <a:rPr lang="en-US" i="1" dirty="0"/>
              <a:t>, </a:t>
            </a:r>
            <a:r>
              <a:rPr lang="en-US" i="1" dirty="0" smtClean="0"/>
              <a:t>2006;</a:t>
            </a:r>
            <a:r>
              <a:rPr lang="en-US" dirty="0"/>
              <a:t> </a:t>
            </a:r>
            <a:r>
              <a:rPr lang="en-US" i="1" dirty="0" err="1" smtClean="0"/>
              <a:t>McMechan</a:t>
            </a:r>
            <a:r>
              <a:rPr lang="en-US" i="1" dirty="0" smtClean="0"/>
              <a:t>, 2008;etc. )</a:t>
            </a:r>
            <a:endParaRPr lang="en-US" i="1" dirty="0"/>
          </a:p>
        </p:txBody>
      </p:sp>
      <p:graphicFrame>
        <p:nvGraphicFramePr>
          <p:cNvPr id="2052" name="Object 4"/>
          <p:cNvGraphicFramePr>
            <a:graphicFrameLocks noChangeAspect="1"/>
          </p:cNvGraphicFramePr>
          <p:nvPr/>
        </p:nvGraphicFramePr>
        <p:xfrm>
          <a:off x="990600" y="5562600"/>
          <a:ext cx="258762" cy="358775"/>
        </p:xfrm>
        <a:graphic>
          <a:graphicData uri="http://schemas.openxmlformats.org/presentationml/2006/ole">
            <p:oleObj spid="_x0000_s2052" name="Equation" r:id="rId6" imgW="164880" imgH="228600" progId="Equation.DSMT4">
              <p:embed/>
            </p:oleObj>
          </a:graphicData>
        </a:graphic>
      </p:graphicFrame>
      <p:graphicFrame>
        <p:nvGraphicFramePr>
          <p:cNvPr id="2053" name="Object 5"/>
          <p:cNvGraphicFramePr>
            <a:graphicFrameLocks noChangeAspect="1"/>
          </p:cNvGraphicFramePr>
          <p:nvPr/>
        </p:nvGraphicFramePr>
        <p:xfrm>
          <a:off x="990600" y="5943600"/>
          <a:ext cx="304800" cy="328246"/>
        </p:xfrm>
        <a:graphic>
          <a:graphicData uri="http://schemas.openxmlformats.org/presentationml/2006/ole">
            <p:oleObj spid="_x0000_s2053" name="Equation" r:id="rId7" imgW="164880" imgH="177480" progId="Equation.DSMT4">
              <p:embed/>
            </p:oleObj>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Work-flow </a:t>
            </a:r>
            <a:endParaRPr lang="en-US" sz="3200" dirty="0"/>
          </a:p>
        </p:txBody>
      </p:sp>
      <p:grpSp>
        <p:nvGrpSpPr>
          <p:cNvPr id="3" name="Group 14"/>
          <p:cNvGrpSpPr/>
          <p:nvPr/>
        </p:nvGrpSpPr>
        <p:grpSpPr>
          <a:xfrm>
            <a:off x="990600" y="1066800"/>
            <a:ext cx="2362200" cy="1754326"/>
            <a:chOff x="2057400" y="1828800"/>
            <a:chExt cx="2209800" cy="1546000"/>
          </a:xfrm>
        </p:grpSpPr>
        <p:sp>
          <p:nvSpPr>
            <p:cNvPr id="4" name="TextBox 3"/>
            <p:cNvSpPr txBox="1"/>
            <p:nvPr/>
          </p:nvSpPr>
          <p:spPr>
            <a:xfrm>
              <a:off x="2057400" y="1828800"/>
              <a:ext cx="2209800" cy="1546000"/>
            </a:xfrm>
            <a:prstGeom prst="rect">
              <a:avLst/>
            </a:prstGeom>
            <a:noFill/>
            <a:ln>
              <a:solidFill>
                <a:schemeClr val="accent1"/>
              </a:solidFill>
            </a:ln>
          </p:spPr>
          <p:txBody>
            <a:bodyPr wrap="square" rtlCol="0">
              <a:spAutoFit/>
            </a:bodyPr>
            <a:lstStyle/>
            <a:p>
              <a:r>
                <a:rPr lang="en-US" dirty="0" smtClean="0"/>
                <a:t>Source wave-field  </a:t>
              </a:r>
            </a:p>
            <a:p>
              <a:r>
                <a:rPr lang="en-US" dirty="0" smtClean="0"/>
                <a:t>                         0</a:t>
              </a:r>
              <a:endParaRPr lang="en-US" dirty="0"/>
            </a:p>
            <a:p>
              <a:r>
                <a:rPr lang="en-US" dirty="0" smtClean="0">
                  <a:solidFill>
                    <a:srgbClr val="FF0000"/>
                  </a:solidFill>
                </a:rPr>
                <a:t> </a:t>
              </a:r>
              <a:r>
                <a:rPr lang="en-US" dirty="0" smtClean="0">
                  <a:solidFill>
                    <a:srgbClr val="FF0000"/>
                  </a:solidFill>
                </a:rPr>
                <a:t>              </a:t>
              </a:r>
              <a:r>
                <a:rPr lang="en-US" dirty="0" smtClean="0">
                  <a:solidFill>
                    <a:srgbClr val="FF0000"/>
                  </a:solidFill>
                </a:rPr>
                <a:t>              </a:t>
              </a:r>
              <a:r>
                <a:rPr lang="en-US" i="1" dirty="0" smtClean="0"/>
                <a:t>it</a:t>
              </a:r>
              <a:endParaRPr lang="en-US" i="1" dirty="0" smtClean="0">
                <a:solidFill>
                  <a:srgbClr val="FF0000"/>
                </a:solidFill>
              </a:endParaRPr>
            </a:p>
            <a:p>
              <a:endParaRPr lang="en-US" dirty="0" smtClean="0"/>
            </a:p>
            <a:p>
              <a:r>
                <a:rPr lang="en-US" dirty="0" smtClean="0"/>
                <a:t>                  </a:t>
              </a:r>
            </a:p>
            <a:p>
              <a:r>
                <a:rPr lang="en-US" dirty="0"/>
                <a:t> </a:t>
              </a:r>
              <a:r>
                <a:rPr lang="en-US" dirty="0" smtClean="0"/>
                <a:t>                       </a:t>
              </a:r>
              <a:r>
                <a:rPr lang="en-US" dirty="0" err="1" smtClean="0"/>
                <a:t>nt</a:t>
              </a:r>
              <a:endParaRPr lang="en-US" dirty="0"/>
            </a:p>
          </p:txBody>
        </p:sp>
        <p:cxnSp>
          <p:nvCxnSpPr>
            <p:cNvPr id="7" name="Straight Arrow Connector 6"/>
            <p:cNvCxnSpPr/>
            <p:nvPr/>
          </p:nvCxnSpPr>
          <p:spPr>
            <a:xfrm rot="5400000">
              <a:off x="3021746" y="2756016"/>
              <a:ext cx="780096" cy="14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3" name="Object 12"/>
            <p:cNvGraphicFramePr>
              <a:graphicFrameLocks noChangeAspect="1"/>
            </p:cNvGraphicFramePr>
            <p:nvPr/>
          </p:nvGraphicFramePr>
          <p:xfrm>
            <a:off x="2057400" y="2634615"/>
            <a:ext cx="1335087" cy="342752"/>
          </p:xfrm>
          <a:graphic>
            <a:graphicData uri="http://schemas.openxmlformats.org/presentationml/2006/ole">
              <p:oleObj spid="_x0000_s3074" name="Equation" r:id="rId4" imgW="888840" imgH="228600" progId="Equation.DSMT4">
                <p:embed/>
              </p:oleObj>
            </a:graphicData>
          </a:graphic>
        </p:graphicFrame>
      </p:grpSp>
      <p:sp>
        <p:nvSpPr>
          <p:cNvPr id="58" name="Flowchart: Decision 57"/>
          <p:cNvSpPr/>
          <p:nvPr/>
        </p:nvSpPr>
        <p:spPr>
          <a:xfrm>
            <a:off x="4648200" y="3200400"/>
            <a:ext cx="1752600" cy="68580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Yes or No</a:t>
            </a:r>
            <a:endParaRPr lang="en-US" dirty="0"/>
          </a:p>
        </p:txBody>
      </p:sp>
      <p:sp>
        <p:nvSpPr>
          <p:cNvPr id="59" name="TextBox 58"/>
          <p:cNvSpPr txBox="1"/>
          <p:nvPr/>
        </p:nvSpPr>
        <p:spPr>
          <a:xfrm>
            <a:off x="3733800" y="1524000"/>
            <a:ext cx="3581400" cy="1477328"/>
          </a:xfrm>
          <a:prstGeom prst="rect">
            <a:avLst/>
          </a:prstGeom>
          <a:noFill/>
          <a:ln>
            <a:solidFill>
              <a:schemeClr val="accent1"/>
            </a:solidFill>
          </a:ln>
        </p:spPr>
        <p:txBody>
          <a:bodyPr wrap="square" rtlCol="0">
            <a:spAutoFit/>
          </a:bodyPr>
          <a:lstStyle/>
          <a:p>
            <a:r>
              <a:rPr lang="en-US" dirty="0" smtClean="0"/>
              <a:t>Imaging condition: Waves in two wave-fields arrive at reflector at the same time (</a:t>
            </a:r>
            <a:r>
              <a:rPr lang="en-US" i="1" dirty="0" smtClean="0"/>
              <a:t>it</a:t>
            </a:r>
            <a:r>
              <a:rPr lang="en-US" dirty="0" smtClean="0"/>
              <a:t>) or not?</a:t>
            </a:r>
          </a:p>
          <a:p>
            <a:endParaRPr lang="en-US" dirty="0"/>
          </a:p>
          <a:p>
            <a:endParaRPr lang="en-US" dirty="0"/>
          </a:p>
        </p:txBody>
      </p:sp>
      <p:cxnSp>
        <p:nvCxnSpPr>
          <p:cNvPr id="103" name="Straight Arrow Connector 102"/>
          <p:cNvCxnSpPr/>
          <p:nvPr/>
        </p:nvCxnSpPr>
        <p:spPr>
          <a:xfrm rot="5400000">
            <a:off x="5372894" y="3085306"/>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6" name="Shape 105"/>
          <p:cNvCxnSpPr>
            <a:stCxn id="58" idx="3"/>
          </p:cNvCxnSpPr>
          <p:nvPr/>
        </p:nvCxnSpPr>
        <p:spPr>
          <a:xfrm>
            <a:off x="6400800" y="3543300"/>
            <a:ext cx="838200" cy="9525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13" name="TextBox 112"/>
          <p:cNvSpPr txBox="1"/>
          <p:nvPr/>
        </p:nvSpPr>
        <p:spPr>
          <a:xfrm>
            <a:off x="4953000" y="3962400"/>
            <a:ext cx="838200" cy="369332"/>
          </a:xfrm>
          <a:prstGeom prst="rect">
            <a:avLst/>
          </a:prstGeom>
          <a:noFill/>
        </p:spPr>
        <p:txBody>
          <a:bodyPr wrap="square" rtlCol="0">
            <a:spAutoFit/>
          </a:bodyPr>
          <a:lstStyle/>
          <a:p>
            <a:r>
              <a:rPr lang="en-US" dirty="0" smtClean="0"/>
              <a:t>Yes</a:t>
            </a:r>
            <a:endParaRPr lang="en-US" dirty="0"/>
          </a:p>
        </p:txBody>
      </p:sp>
      <p:sp>
        <p:nvSpPr>
          <p:cNvPr id="114" name="TextBox 113"/>
          <p:cNvSpPr txBox="1"/>
          <p:nvPr/>
        </p:nvSpPr>
        <p:spPr>
          <a:xfrm>
            <a:off x="6781800" y="3810000"/>
            <a:ext cx="838200" cy="369332"/>
          </a:xfrm>
          <a:prstGeom prst="rect">
            <a:avLst/>
          </a:prstGeom>
          <a:noFill/>
        </p:spPr>
        <p:txBody>
          <a:bodyPr wrap="square" rtlCol="0">
            <a:spAutoFit/>
          </a:bodyPr>
          <a:lstStyle/>
          <a:p>
            <a:r>
              <a:rPr lang="en-US" dirty="0" smtClean="0"/>
              <a:t>No</a:t>
            </a:r>
            <a:endParaRPr lang="en-US" dirty="0"/>
          </a:p>
        </p:txBody>
      </p:sp>
      <p:graphicFrame>
        <p:nvGraphicFramePr>
          <p:cNvPr id="6150" name="Object 6"/>
          <p:cNvGraphicFramePr>
            <a:graphicFrameLocks noChangeAspect="1"/>
          </p:cNvGraphicFramePr>
          <p:nvPr/>
        </p:nvGraphicFramePr>
        <p:xfrm>
          <a:off x="2819400" y="1066800"/>
          <a:ext cx="228600" cy="316523"/>
        </p:xfrm>
        <a:graphic>
          <a:graphicData uri="http://schemas.openxmlformats.org/presentationml/2006/ole">
            <p:oleObj spid="_x0000_s3078" name="Equation" r:id="rId5" imgW="164880" imgH="228600" progId="Equation.DSMT4">
              <p:embed/>
            </p:oleObj>
          </a:graphicData>
        </a:graphic>
      </p:graphicFrame>
      <p:grpSp>
        <p:nvGrpSpPr>
          <p:cNvPr id="6" name="Group 150"/>
          <p:cNvGrpSpPr/>
          <p:nvPr/>
        </p:nvGrpSpPr>
        <p:grpSpPr>
          <a:xfrm>
            <a:off x="990600" y="2895600"/>
            <a:ext cx="2362200" cy="1754326"/>
            <a:chOff x="990600" y="3124200"/>
            <a:chExt cx="2362200" cy="1754326"/>
          </a:xfrm>
        </p:grpSpPr>
        <p:grpSp>
          <p:nvGrpSpPr>
            <p:cNvPr id="9" name="Group 15"/>
            <p:cNvGrpSpPr/>
            <p:nvPr/>
          </p:nvGrpSpPr>
          <p:grpSpPr>
            <a:xfrm>
              <a:off x="990600" y="3124200"/>
              <a:ext cx="2362200" cy="1754326"/>
              <a:chOff x="5105400" y="990600"/>
              <a:chExt cx="2362200" cy="1754326"/>
            </a:xfrm>
          </p:grpSpPr>
          <p:sp>
            <p:nvSpPr>
              <p:cNvPr id="5" name="TextBox 4"/>
              <p:cNvSpPr txBox="1"/>
              <p:nvPr/>
            </p:nvSpPr>
            <p:spPr>
              <a:xfrm>
                <a:off x="5105400" y="990600"/>
                <a:ext cx="2362200" cy="1754326"/>
              </a:xfrm>
              <a:prstGeom prst="rect">
                <a:avLst/>
              </a:prstGeom>
              <a:noFill/>
              <a:ln>
                <a:solidFill>
                  <a:schemeClr val="accent1"/>
                </a:solidFill>
              </a:ln>
            </p:spPr>
            <p:txBody>
              <a:bodyPr wrap="square" rtlCol="0">
                <a:spAutoFit/>
              </a:bodyPr>
              <a:lstStyle/>
              <a:p>
                <a:r>
                  <a:rPr lang="en-US" dirty="0" smtClean="0"/>
                  <a:t>Receiver wave-field </a:t>
                </a:r>
                <a:endParaRPr lang="en-US" baseline="-25000" dirty="0" smtClean="0"/>
              </a:p>
              <a:p>
                <a:r>
                  <a:rPr lang="en-US" dirty="0" smtClean="0">
                    <a:solidFill>
                      <a:srgbClr val="FF0000"/>
                    </a:solidFill>
                  </a:rPr>
                  <a:t>                         </a:t>
                </a:r>
                <a:r>
                  <a:rPr lang="en-US" dirty="0" smtClean="0"/>
                  <a:t>0</a:t>
                </a:r>
                <a:r>
                  <a:rPr lang="en-US" dirty="0" smtClean="0">
                    <a:solidFill>
                      <a:srgbClr val="FF0000"/>
                    </a:solidFill>
                  </a:rPr>
                  <a:t>             </a:t>
                </a:r>
              </a:p>
              <a:p>
                <a:r>
                  <a:rPr lang="en-US" dirty="0" smtClean="0">
                    <a:solidFill>
                      <a:srgbClr val="FF0000"/>
                    </a:solidFill>
                  </a:rPr>
                  <a:t> </a:t>
                </a:r>
                <a:r>
                  <a:rPr lang="en-US" dirty="0" smtClean="0">
                    <a:solidFill>
                      <a:srgbClr val="FF0000"/>
                    </a:solidFill>
                  </a:rPr>
                  <a:t>              </a:t>
                </a:r>
                <a:r>
                  <a:rPr lang="en-US" dirty="0" smtClean="0">
                    <a:solidFill>
                      <a:srgbClr val="FF0000"/>
                    </a:solidFill>
                  </a:rPr>
                  <a:t>            </a:t>
                </a:r>
                <a:r>
                  <a:rPr lang="en-US" i="1" dirty="0" smtClean="0">
                    <a:solidFill>
                      <a:srgbClr val="FF0000"/>
                    </a:solidFill>
                  </a:rPr>
                  <a:t>  </a:t>
                </a:r>
                <a:r>
                  <a:rPr lang="en-US" i="1" dirty="0" smtClean="0"/>
                  <a:t>it</a:t>
                </a:r>
                <a:endParaRPr lang="en-US" i="1" dirty="0" smtClean="0">
                  <a:solidFill>
                    <a:srgbClr val="FF0000"/>
                  </a:solidFill>
                </a:endParaRPr>
              </a:p>
              <a:p>
                <a:endParaRPr lang="en-US" dirty="0">
                  <a:solidFill>
                    <a:srgbClr val="FF0000"/>
                  </a:solidFill>
                </a:endParaRPr>
              </a:p>
              <a:p>
                <a:r>
                  <a:rPr lang="en-US" dirty="0">
                    <a:solidFill>
                      <a:srgbClr val="FF0000"/>
                    </a:solidFill>
                  </a:rPr>
                  <a:t> </a:t>
                </a:r>
                <a:r>
                  <a:rPr lang="en-US" dirty="0" smtClean="0">
                    <a:solidFill>
                      <a:srgbClr val="FF0000"/>
                    </a:solidFill>
                  </a:rPr>
                  <a:t>          </a:t>
                </a:r>
              </a:p>
              <a:p>
                <a:r>
                  <a:rPr lang="en-US" dirty="0">
                    <a:solidFill>
                      <a:srgbClr val="FF0000"/>
                    </a:solidFill>
                  </a:rPr>
                  <a:t> </a:t>
                </a:r>
                <a:r>
                  <a:rPr lang="en-US" dirty="0" smtClean="0">
                    <a:solidFill>
                      <a:srgbClr val="FF0000"/>
                    </a:solidFill>
                  </a:rPr>
                  <a:t>                        </a:t>
                </a:r>
                <a:r>
                  <a:rPr lang="en-US" dirty="0" err="1" smtClean="0"/>
                  <a:t>nt</a:t>
                </a:r>
                <a:endParaRPr lang="en-US" dirty="0">
                  <a:solidFill>
                    <a:srgbClr val="FF0000"/>
                  </a:solidFill>
                </a:endParaRPr>
              </a:p>
            </p:txBody>
          </p:sp>
          <p:cxnSp>
            <p:nvCxnSpPr>
              <p:cNvPr id="8" name="Straight Arrow Connector 7"/>
              <p:cNvCxnSpPr/>
              <p:nvPr/>
            </p:nvCxnSpPr>
            <p:spPr>
              <a:xfrm rot="5400000" flipH="1" flipV="1">
                <a:off x="6097191" y="1980009"/>
                <a:ext cx="91360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4" name="Object 13"/>
              <p:cNvGraphicFramePr>
                <a:graphicFrameLocks noChangeAspect="1"/>
              </p:cNvGraphicFramePr>
              <p:nvPr/>
            </p:nvGraphicFramePr>
            <p:xfrm>
              <a:off x="5105400" y="1828800"/>
              <a:ext cx="1371600" cy="361950"/>
            </p:xfrm>
            <a:graphic>
              <a:graphicData uri="http://schemas.openxmlformats.org/presentationml/2006/ole">
                <p:oleObj spid="_x0000_s3075" name="Equation" r:id="rId6" imgW="914400" imgH="241200" progId="Equation.DSMT4">
                  <p:embed/>
                </p:oleObj>
              </a:graphicData>
            </a:graphic>
          </p:graphicFrame>
        </p:grpSp>
        <p:graphicFrame>
          <p:nvGraphicFramePr>
            <p:cNvPr id="6151" name="Object 7"/>
            <p:cNvGraphicFramePr>
              <a:graphicFrameLocks noChangeAspect="1"/>
            </p:cNvGraphicFramePr>
            <p:nvPr/>
          </p:nvGraphicFramePr>
          <p:xfrm>
            <a:off x="2971800" y="3124200"/>
            <a:ext cx="228600" cy="316523"/>
          </p:xfrm>
          <a:graphic>
            <a:graphicData uri="http://schemas.openxmlformats.org/presentationml/2006/ole">
              <p:oleObj spid="_x0000_s3079" name="Equation" r:id="rId7" imgW="164880" imgH="228600" progId="Equation.DSMT4">
                <p:embed/>
              </p:oleObj>
            </a:graphicData>
          </a:graphic>
        </p:graphicFrame>
      </p:grpSp>
      <p:grpSp>
        <p:nvGrpSpPr>
          <p:cNvPr id="10" name="Group 158"/>
          <p:cNvGrpSpPr/>
          <p:nvPr/>
        </p:nvGrpSpPr>
        <p:grpSpPr>
          <a:xfrm>
            <a:off x="4419600" y="4495800"/>
            <a:ext cx="2133600" cy="1477328"/>
            <a:chOff x="3581400" y="5257800"/>
            <a:chExt cx="2133600" cy="1477328"/>
          </a:xfrm>
        </p:grpSpPr>
        <p:grpSp>
          <p:nvGrpSpPr>
            <p:cNvPr id="11" name="Group 130"/>
            <p:cNvGrpSpPr/>
            <p:nvPr/>
          </p:nvGrpSpPr>
          <p:grpSpPr>
            <a:xfrm>
              <a:off x="3581400" y="5257800"/>
              <a:ext cx="2133600" cy="1477328"/>
              <a:chOff x="3581400" y="5257800"/>
              <a:chExt cx="2133600" cy="1477328"/>
            </a:xfrm>
          </p:grpSpPr>
          <p:sp>
            <p:nvSpPr>
              <p:cNvPr id="115" name="TextBox 114"/>
              <p:cNvSpPr txBox="1"/>
              <p:nvPr/>
            </p:nvSpPr>
            <p:spPr>
              <a:xfrm>
                <a:off x="3581400" y="5257800"/>
                <a:ext cx="2133600" cy="1477328"/>
              </a:xfrm>
              <a:prstGeom prst="rect">
                <a:avLst/>
              </a:prstGeom>
              <a:noFill/>
              <a:ln>
                <a:solidFill>
                  <a:schemeClr val="accent1"/>
                </a:solidFill>
              </a:ln>
            </p:spPr>
            <p:txBody>
              <a:bodyPr wrap="square" rtlCol="0">
                <a:spAutoFit/>
              </a:bodyPr>
              <a:lstStyle/>
              <a:p>
                <a:r>
                  <a:rPr lang="en-US" dirty="0" smtClean="0"/>
                  <a:t>Can give an imaging  point. </a:t>
                </a:r>
              </a:p>
              <a:p>
                <a:endParaRPr lang="en-US" dirty="0" smtClean="0"/>
              </a:p>
              <a:p>
                <a:endParaRPr lang="en-US" dirty="0" smtClean="0"/>
              </a:p>
              <a:p>
                <a:endParaRPr lang="en-US" dirty="0"/>
              </a:p>
            </p:txBody>
          </p:sp>
          <p:graphicFrame>
            <p:nvGraphicFramePr>
              <p:cNvPr id="116" name="Object 115"/>
              <p:cNvGraphicFramePr>
                <a:graphicFrameLocks noChangeAspect="1"/>
              </p:cNvGraphicFramePr>
              <p:nvPr/>
            </p:nvGraphicFramePr>
            <p:xfrm>
              <a:off x="4572000" y="5562600"/>
              <a:ext cx="533400" cy="266700"/>
            </p:xfrm>
            <a:graphic>
              <a:graphicData uri="http://schemas.openxmlformats.org/presentationml/2006/ole">
                <p:oleObj spid="_x0000_s3076" name="Equation" r:id="rId8" imgW="355320" imgH="177480" progId="Equation.DSMT4">
                  <p:embed/>
                </p:oleObj>
              </a:graphicData>
            </a:graphic>
          </p:graphicFrame>
          <p:grpSp>
            <p:nvGrpSpPr>
              <p:cNvPr id="12" name="Group 124"/>
              <p:cNvGrpSpPr/>
              <p:nvPr/>
            </p:nvGrpSpPr>
            <p:grpSpPr>
              <a:xfrm>
                <a:off x="4191000" y="5943600"/>
                <a:ext cx="914400" cy="609600"/>
                <a:chOff x="4267200" y="5943600"/>
                <a:chExt cx="914400" cy="609600"/>
              </a:xfrm>
            </p:grpSpPr>
            <p:cxnSp>
              <p:nvCxnSpPr>
                <p:cNvPr id="120" name="Straight Arrow Connector 119"/>
                <p:cNvCxnSpPr/>
                <p:nvPr/>
              </p:nvCxnSpPr>
              <p:spPr>
                <a:xfrm rot="16200000" flipH="1">
                  <a:off x="4191000" y="6019800"/>
                  <a:ext cx="6096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p:nvPr/>
              </p:nvCxnSpPr>
              <p:spPr>
                <a:xfrm rot="5400000">
                  <a:off x="4648200" y="6019800"/>
                  <a:ext cx="6096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124" name="Flowchart: Connector 123"/>
              <p:cNvSpPr/>
              <p:nvPr/>
            </p:nvSpPr>
            <p:spPr>
              <a:xfrm>
                <a:off x="4572000" y="6553200"/>
                <a:ext cx="152400" cy="7620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27" name="Object 126"/>
            <p:cNvGraphicFramePr>
              <a:graphicFrameLocks noChangeAspect="1"/>
            </p:cNvGraphicFramePr>
            <p:nvPr/>
          </p:nvGraphicFramePr>
          <p:xfrm>
            <a:off x="4114800" y="6096000"/>
            <a:ext cx="165100" cy="228600"/>
          </p:xfrm>
          <a:graphic>
            <a:graphicData uri="http://schemas.openxmlformats.org/presentationml/2006/ole">
              <p:oleObj spid="_x0000_s3077" name="Equation" r:id="rId9" imgW="164880" imgH="228600" progId="Equation.DSMT4">
                <p:embed/>
              </p:oleObj>
            </a:graphicData>
          </a:graphic>
        </p:graphicFrame>
        <p:graphicFrame>
          <p:nvGraphicFramePr>
            <p:cNvPr id="6152" name="Object 8"/>
            <p:cNvGraphicFramePr>
              <a:graphicFrameLocks noChangeAspect="1"/>
            </p:cNvGraphicFramePr>
            <p:nvPr/>
          </p:nvGraphicFramePr>
          <p:xfrm>
            <a:off x="5029200" y="6096000"/>
            <a:ext cx="173460" cy="239713"/>
          </p:xfrm>
          <a:graphic>
            <a:graphicData uri="http://schemas.openxmlformats.org/presentationml/2006/ole">
              <p:oleObj spid="_x0000_s3080" name="Equation" r:id="rId10" imgW="164880" imgH="228600" progId="Equation.DSMT4">
                <p:embed/>
              </p:oleObj>
            </a:graphicData>
          </a:graphic>
        </p:graphicFrame>
      </p:grpSp>
      <p:grpSp>
        <p:nvGrpSpPr>
          <p:cNvPr id="15" name="Group 131"/>
          <p:cNvGrpSpPr/>
          <p:nvPr/>
        </p:nvGrpSpPr>
        <p:grpSpPr>
          <a:xfrm>
            <a:off x="6629400" y="4495800"/>
            <a:ext cx="2133600" cy="1477328"/>
            <a:chOff x="3581400" y="5257800"/>
            <a:chExt cx="2133600" cy="1477328"/>
          </a:xfrm>
        </p:grpSpPr>
        <p:sp>
          <p:nvSpPr>
            <p:cNvPr id="133" name="TextBox 132"/>
            <p:cNvSpPr txBox="1"/>
            <p:nvPr/>
          </p:nvSpPr>
          <p:spPr>
            <a:xfrm>
              <a:off x="3581400" y="5257800"/>
              <a:ext cx="2133600" cy="1477328"/>
            </a:xfrm>
            <a:prstGeom prst="rect">
              <a:avLst/>
            </a:prstGeom>
            <a:noFill/>
            <a:ln>
              <a:solidFill>
                <a:schemeClr val="accent1"/>
              </a:solidFill>
            </a:ln>
          </p:spPr>
          <p:txBody>
            <a:bodyPr wrap="square" rtlCol="0">
              <a:spAutoFit/>
            </a:bodyPr>
            <a:lstStyle/>
            <a:p>
              <a:r>
                <a:rPr lang="en-US" dirty="0" smtClean="0"/>
                <a:t>Cannot give an imaging  point. </a:t>
              </a:r>
            </a:p>
            <a:p>
              <a:endParaRPr lang="en-US" dirty="0" smtClean="0"/>
            </a:p>
            <a:p>
              <a:endParaRPr lang="en-US" dirty="0" smtClean="0"/>
            </a:p>
            <a:p>
              <a:endParaRPr lang="en-US" dirty="0"/>
            </a:p>
          </p:txBody>
        </p:sp>
        <p:graphicFrame>
          <p:nvGraphicFramePr>
            <p:cNvPr id="134" name="Object 133"/>
            <p:cNvGraphicFramePr>
              <a:graphicFrameLocks noChangeAspect="1"/>
            </p:cNvGraphicFramePr>
            <p:nvPr/>
          </p:nvGraphicFramePr>
          <p:xfrm>
            <a:off x="5181600" y="5562600"/>
            <a:ext cx="514350" cy="266700"/>
          </p:xfrm>
          <a:graphic>
            <a:graphicData uri="http://schemas.openxmlformats.org/presentationml/2006/ole">
              <p:oleObj spid="_x0000_s3081" name="Equation" r:id="rId11" imgW="342720" imgH="177480" progId="Equation.DSMT4">
                <p:embed/>
              </p:oleObj>
            </a:graphicData>
          </a:graphic>
        </p:graphicFrame>
        <p:grpSp>
          <p:nvGrpSpPr>
            <p:cNvPr id="16" name="Group 124"/>
            <p:cNvGrpSpPr/>
            <p:nvPr/>
          </p:nvGrpSpPr>
          <p:grpSpPr>
            <a:xfrm>
              <a:off x="4191000" y="5867400"/>
              <a:ext cx="990600" cy="838200"/>
              <a:chOff x="4267200" y="5867400"/>
              <a:chExt cx="990600" cy="838200"/>
            </a:xfrm>
          </p:grpSpPr>
          <p:cxnSp>
            <p:nvCxnSpPr>
              <p:cNvPr id="138" name="Straight Arrow Connector 137"/>
              <p:cNvCxnSpPr/>
              <p:nvPr/>
            </p:nvCxnSpPr>
            <p:spPr>
              <a:xfrm rot="16200000" flipH="1">
                <a:off x="4152900" y="5981700"/>
                <a:ext cx="8382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p:nvPr/>
            </p:nvCxnSpPr>
            <p:spPr>
              <a:xfrm rot="5400000">
                <a:off x="5029200" y="5867400"/>
                <a:ext cx="2286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cxnSp>
        <p:nvCxnSpPr>
          <p:cNvPr id="144" name="Straight Arrow Connector 143"/>
          <p:cNvCxnSpPr/>
          <p:nvPr/>
        </p:nvCxnSpPr>
        <p:spPr>
          <a:xfrm rot="5400000" flipH="1" flipV="1">
            <a:off x="7620000" y="5334000"/>
            <a:ext cx="381000" cy="381000"/>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graphicFrame>
        <p:nvGraphicFramePr>
          <p:cNvPr id="6154" name="Object 10"/>
          <p:cNvGraphicFramePr>
            <a:graphicFrameLocks noChangeAspect="1"/>
          </p:cNvGraphicFramePr>
          <p:nvPr/>
        </p:nvGraphicFramePr>
        <p:xfrm>
          <a:off x="7239000" y="5334000"/>
          <a:ext cx="165100" cy="228600"/>
        </p:xfrm>
        <a:graphic>
          <a:graphicData uri="http://schemas.openxmlformats.org/presentationml/2006/ole">
            <p:oleObj spid="_x0000_s3082" name="Equation" r:id="rId12" imgW="164880" imgH="228600" progId="Equation.DSMT4">
              <p:embed/>
            </p:oleObj>
          </a:graphicData>
        </a:graphic>
      </p:graphicFrame>
      <p:graphicFrame>
        <p:nvGraphicFramePr>
          <p:cNvPr id="6155" name="Object 11"/>
          <p:cNvGraphicFramePr>
            <a:graphicFrameLocks noChangeAspect="1"/>
          </p:cNvGraphicFramePr>
          <p:nvPr/>
        </p:nvGraphicFramePr>
        <p:xfrm>
          <a:off x="8229600" y="5181600"/>
          <a:ext cx="173038" cy="239713"/>
        </p:xfrm>
        <a:graphic>
          <a:graphicData uri="http://schemas.openxmlformats.org/presentationml/2006/ole">
            <p:oleObj spid="_x0000_s3083" name="Equation" r:id="rId13" imgW="164880" imgH="228600" progId="Equation.DSMT4">
              <p:embed/>
            </p:oleObj>
          </a:graphicData>
        </a:graphic>
      </p:graphicFrame>
      <p:sp>
        <p:nvSpPr>
          <p:cNvPr id="150" name="Right Brace 149"/>
          <p:cNvSpPr/>
          <p:nvPr/>
        </p:nvSpPr>
        <p:spPr>
          <a:xfrm>
            <a:off x="3352800" y="1371600"/>
            <a:ext cx="381000" cy="23622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58" name="Straight Arrow Connector 157"/>
          <p:cNvCxnSpPr/>
          <p:nvPr/>
        </p:nvCxnSpPr>
        <p:spPr>
          <a:xfrm rot="5400000">
            <a:off x="5182394" y="4190206"/>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6156" name="Object 12"/>
          <p:cNvGraphicFramePr>
            <a:graphicFrameLocks noChangeAspect="1"/>
          </p:cNvGraphicFramePr>
          <p:nvPr/>
        </p:nvGraphicFramePr>
        <p:xfrm>
          <a:off x="4718050" y="2438400"/>
          <a:ext cx="1384300" cy="479425"/>
        </p:xfrm>
        <a:graphic>
          <a:graphicData uri="http://schemas.openxmlformats.org/presentationml/2006/ole">
            <p:oleObj spid="_x0000_s3084" name="Equation" r:id="rId14" imgW="990360" imgH="342720" progId="Equation.DSMT4">
              <p:embed/>
            </p:oleObj>
          </a:graphicData>
        </a:graphic>
      </p:graphicFrame>
      <p:sp>
        <p:nvSpPr>
          <p:cNvPr id="45" name="Date Placeholder 44"/>
          <p:cNvSpPr>
            <a:spLocks noGrp="1"/>
          </p:cNvSpPr>
          <p:nvPr>
            <p:ph type="dt" sz="half" idx="10"/>
          </p:nvPr>
        </p:nvSpPr>
        <p:spPr/>
        <p:txBody>
          <a:bodyPr/>
          <a:lstStyle/>
          <a:p>
            <a:fld id="{FEFA21F8-34F3-4EE3-929C-7B01EAC803F0}" type="datetime1">
              <a:rPr lang="en-US" smtClean="0"/>
              <a:pPr/>
              <a:t>5/1/2013</a:t>
            </a:fld>
            <a:endParaRPr lang="en-US"/>
          </a:p>
        </p:txBody>
      </p:sp>
      <p:sp>
        <p:nvSpPr>
          <p:cNvPr id="46" name="Slide Number Placeholder 45"/>
          <p:cNvSpPr>
            <a:spLocks noGrp="1"/>
          </p:cNvSpPr>
          <p:nvPr>
            <p:ph type="sldNum" sz="quarter" idx="12"/>
          </p:nvPr>
        </p:nvSpPr>
        <p:spPr/>
        <p:txBody>
          <a:bodyPr/>
          <a:lstStyle/>
          <a:p>
            <a:fld id="{854269B8-F0F9-4DCF-910F-AB3566158D2A}" type="slidenum">
              <a:rPr lang="en-US" smtClean="0"/>
              <a:pPr/>
              <a:t>5</a:t>
            </a:fld>
            <a:endParaRPr lang="en-US"/>
          </a:p>
        </p:txBody>
      </p:sp>
      <p:grpSp>
        <p:nvGrpSpPr>
          <p:cNvPr id="48" name="Group 47"/>
          <p:cNvGrpSpPr/>
          <p:nvPr/>
        </p:nvGrpSpPr>
        <p:grpSpPr>
          <a:xfrm>
            <a:off x="609600" y="5029200"/>
            <a:ext cx="3886200" cy="923330"/>
            <a:chOff x="609600" y="4953000"/>
            <a:chExt cx="3886200" cy="923330"/>
          </a:xfrm>
        </p:grpSpPr>
        <p:sp>
          <p:nvSpPr>
            <p:cNvPr id="168" name="TextBox 167"/>
            <p:cNvSpPr txBox="1"/>
            <p:nvPr/>
          </p:nvSpPr>
          <p:spPr>
            <a:xfrm>
              <a:off x="990600" y="4953000"/>
              <a:ext cx="3505200" cy="923330"/>
            </a:xfrm>
            <a:prstGeom prst="rect">
              <a:avLst/>
            </a:prstGeom>
            <a:noFill/>
          </p:spPr>
          <p:txBody>
            <a:bodyPr wrap="square" rtlCol="0">
              <a:spAutoFit/>
            </a:bodyPr>
            <a:lstStyle/>
            <a:p>
              <a:r>
                <a:rPr lang="en-US" dirty="0" smtClean="0"/>
                <a:t>                 ---- finite-difference synthetic modeling data;</a:t>
              </a:r>
            </a:p>
            <a:p>
              <a:endParaRPr lang="en-US" dirty="0" smtClean="0"/>
            </a:p>
          </p:txBody>
        </p:sp>
        <p:graphicFrame>
          <p:nvGraphicFramePr>
            <p:cNvPr id="47" name="Object 46"/>
            <p:cNvGraphicFramePr>
              <a:graphicFrameLocks noChangeAspect="1"/>
            </p:cNvGraphicFramePr>
            <p:nvPr/>
          </p:nvGraphicFramePr>
          <p:xfrm>
            <a:off x="609600" y="4973108"/>
            <a:ext cx="1295400" cy="341842"/>
          </p:xfrm>
          <a:graphic>
            <a:graphicData uri="http://schemas.openxmlformats.org/presentationml/2006/ole">
              <p:oleObj spid="_x0000_s3085" name="Equation" r:id="rId15" imgW="914400" imgH="241200" progId="Equation.DSMT4">
                <p:embed/>
              </p:oleObj>
            </a:graphicData>
          </a:graphic>
        </p:graphicFrame>
      </p:grpSp>
      <p:sp>
        <p:nvSpPr>
          <p:cNvPr id="49" name="TextBox 48"/>
          <p:cNvSpPr txBox="1"/>
          <p:nvPr/>
        </p:nvSpPr>
        <p:spPr>
          <a:xfrm>
            <a:off x="609600" y="5638800"/>
            <a:ext cx="3657600" cy="923330"/>
          </a:xfrm>
          <a:prstGeom prst="rect">
            <a:avLst/>
          </a:prstGeom>
          <a:noFill/>
        </p:spPr>
        <p:txBody>
          <a:bodyPr wrap="square" rtlCol="0">
            <a:spAutoFit/>
          </a:bodyPr>
          <a:lstStyle/>
          <a:p>
            <a:r>
              <a:rPr lang="en-US" dirty="0" err="1" smtClean="0"/>
              <a:t>nt</a:t>
            </a:r>
            <a:r>
              <a:rPr lang="en-US" dirty="0" smtClean="0"/>
              <a:t> ---- maximum number of time samples;</a:t>
            </a:r>
          </a:p>
          <a:p>
            <a:r>
              <a:rPr lang="en-US" dirty="0" smtClean="0"/>
              <a:t>it  ---- index for one time sample. </a:t>
            </a:r>
            <a:endParaRPr lang="en-US" dirty="0"/>
          </a:p>
        </p:txBody>
      </p:sp>
      <p:grpSp>
        <p:nvGrpSpPr>
          <p:cNvPr id="53" name="Group 52"/>
          <p:cNvGrpSpPr/>
          <p:nvPr/>
        </p:nvGrpSpPr>
        <p:grpSpPr>
          <a:xfrm>
            <a:off x="4191000" y="6172200"/>
            <a:ext cx="4343400" cy="369332"/>
            <a:chOff x="4191000" y="6172200"/>
            <a:chExt cx="4343400" cy="369332"/>
          </a:xfrm>
        </p:grpSpPr>
        <p:sp>
          <p:nvSpPr>
            <p:cNvPr id="51" name="TextBox 50"/>
            <p:cNvSpPr txBox="1"/>
            <p:nvPr/>
          </p:nvSpPr>
          <p:spPr>
            <a:xfrm>
              <a:off x="4191000" y="6172200"/>
              <a:ext cx="4343400" cy="369332"/>
            </a:xfrm>
            <a:prstGeom prst="rect">
              <a:avLst/>
            </a:prstGeom>
            <a:noFill/>
          </p:spPr>
          <p:txBody>
            <a:bodyPr wrap="square" rtlCol="0">
              <a:spAutoFit/>
            </a:bodyPr>
            <a:lstStyle/>
            <a:p>
              <a:r>
                <a:rPr lang="en-US" dirty="0" smtClean="0"/>
                <a:t>        represents the cross-correlation.</a:t>
              </a:r>
              <a:endParaRPr lang="en-US" dirty="0"/>
            </a:p>
          </p:txBody>
        </p:sp>
        <p:graphicFrame>
          <p:nvGraphicFramePr>
            <p:cNvPr id="3087" name="Object 15"/>
            <p:cNvGraphicFramePr>
              <a:graphicFrameLocks noChangeAspect="1"/>
            </p:cNvGraphicFramePr>
            <p:nvPr/>
          </p:nvGraphicFramePr>
          <p:xfrm>
            <a:off x="4343400" y="6172200"/>
            <a:ext cx="304800" cy="328613"/>
          </p:xfrm>
          <a:graphic>
            <a:graphicData uri="http://schemas.openxmlformats.org/presentationml/2006/ole">
              <p:oleObj spid="_x0000_s3087" name="Equation" r:id="rId16" imgW="164880" imgH="177480" progId="Equation.DSMT4">
                <p:embed/>
              </p:oleObj>
            </a:graphicData>
          </a:graphic>
        </p:graphicFrame>
      </p:grpSp>
      <p:grpSp>
        <p:nvGrpSpPr>
          <p:cNvPr id="57" name="Group 56"/>
          <p:cNvGrpSpPr/>
          <p:nvPr/>
        </p:nvGrpSpPr>
        <p:grpSpPr>
          <a:xfrm>
            <a:off x="609600" y="4724400"/>
            <a:ext cx="2971800" cy="369332"/>
            <a:chOff x="609600" y="4724400"/>
            <a:chExt cx="2971800" cy="369332"/>
          </a:xfrm>
        </p:grpSpPr>
        <p:sp>
          <p:nvSpPr>
            <p:cNvPr id="55" name="TextBox 54"/>
            <p:cNvSpPr txBox="1"/>
            <p:nvPr/>
          </p:nvSpPr>
          <p:spPr>
            <a:xfrm>
              <a:off x="609600" y="4724400"/>
              <a:ext cx="2971800" cy="369332"/>
            </a:xfrm>
            <a:prstGeom prst="rect">
              <a:avLst/>
            </a:prstGeom>
            <a:noFill/>
          </p:spPr>
          <p:txBody>
            <a:bodyPr wrap="square" rtlCol="0">
              <a:spAutoFit/>
            </a:bodyPr>
            <a:lstStyle/>
            <a:p>
              <a:r>
                <a:rPr lang="en-US" dirty="0" smtClean="0"/>
                <a:t>                        ---- wavelet;</a:t>
              </a:r>
              <a:endParaRPr lang="en-US" dirty="0"/>
            </a:p>
          </p:txBody>
        </p:sp>
        <p:graphicFrame>
          <p:nvGraphicFramePr>
            <p:cNvPr id="3089" name="Object 17"/>
            <p:cNvGraphicFramePr>
              <a:graphicFrameLocks noChangeAspect="1"/>
            </p:cNvGraphicFramePr>
            <p:nvPr/>
          </p:nvGraphicFramePr>
          <p:xfrm>
            <a:off x="609600" y="4724400"/>
            <a:ext cx="1295400" cy="304800"/>
          </p:xfrm>
          <a:graphic>
            <a:graphicData uri="http://schemas.openxmlformats.org/presentationml/2006/ole">
              <p:oleObj spid="_x0000_s3089" name="Equation" r:id="rId17" imgW="888840" imgH="228600" progId="Equation.DSMT4">
                <p:embed/>
              </p:oleObj>
            </a:graphicData>
          </a:graphic>
        </p:graphicFrame>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Work-flow </a:t>
            </a:r>
            <a:endParaRPr lang="en-US" sz="3200" dirty="0"/>
          </a:p>
        </p:txBody>
      </p:sp>
      <p:grpSp>
        <p:nvGrpSpPr>
          <p:cNvPr id="3" name="Group 14"/>
          <p:cNvGrpSpPr/>
          <p:nvPr/>
        </p:nvGrpSpPr>
        <p:grpSpPr>
          <a:xfrm>
            <a:off x="990600" y="1066800"/>
            <a:ext cx="2362200" cy="1754326"/>
            <a:chOff x="2057400" y="1828800"/>
            <a:chExt cx="2209800" cy="1546000"/>
          </a:xfrm>
        </p:grpSpPr>
        <p:sp>
          <p:nvSpPr>
            <p:cNvPr id="4" name="TextBox 3"/>
            <p:cNvSpPr txBox="1"/>
            <p:nvPr/>
          </p:nvSpPr>
          <p:spPr>
            <a:xfrm>
              <a:off x="2057400" y="1828800"/>
              <a:ext cx="2209800" cy="1546000"/>
            </a:xfrm>
            <a:prstGeom prst="rect">
              <a:avLst/>
            </a:prstGeom>
            <a:noFill/>
            <a:ln>
              <a:solidFill>
                <a:srgbClr val="FF0000"/>
              </a:solidFill>
            </a:ln>
          </p:spPr>
          <p:txBody>
            <a:bodyPr wrap="square" rtlCol="0">
              <a:spAutoFit/>
            </a:bodyPr>
            <a:lstStyle/>
            <a:p>
              <a:r>
                <a:rPr lang="en-US" dirty="0" smtClean="0"/>
                <a:t>Source wave-field  </a:t>
              </a:r>
            </a:p>
            <a:p>
              <a:r>
                <a:rPr lang="en-US" dirty="0" smtClean="0"/>
                <a:t>                         0</a:t>
              </a:r>
              <a:endParaRPr lang="en-US" dirty="0"/>
            </a:p>
            <a:p>
              <a:r>
                <a:rPr lang="en-US" dirty="0" smtClean="0">
                  <a:solidFill>
                    <a:srgbClr val="FF0000"/>
                  </a:solidFill>
                </a:rPr>
                <a:t> </a:t>
              </a:r>
              <a:r>
                <a:rPr lang="en-US" dirty="0" smtClean="0">
                  <a:solidFill>
                    <a:srgbClr val="FF0000"/>
                  </a:solidFill>
                </a:rPr>
                <a:t>              </a:t>
              </a:r>
              <a:r>
                <a:rPr lang="en-US" dirty="0" smtClean="0">
                  <a:solidFill>
                    <a:srgbClr val="FF0000"/>
                  </a:solidFill>
                </a:rPr>
                <a:t>              </a:t>
              </a:r>
              <a:r>
                <a:rPr lang="en-US" i="1" dirty="0" smtClean="0"/>
                <a:t>it</a:t>
              </a:r>
              <a:endParaRPr lang="en-US" i="1" dirty="0" smtClean="0">
                <a:solidFill>
                  <a:srgbClr val="FF0000"/>
                </a:solidFill>
              </a:endParaRPr>
            </a:p>
            <a:p>
              <a:endParaRPr lang="en-US" dirty="0" smtClean="0"/>
            </a:p>
            <a:p>
              <a:r>
                <a:rPr lang="en-US" dirty="0" smtClean="0"/>
                <a:t>                  </a:t>
              </a:r>
            </a:p>
            <a:p>
              <a:r>
                <a:rPr lang="en-US" dirty="0"/>
                <a:t> </a:t>
              </a:r>
              <a:r>
                <a:rPr lang="en-US" dirty="0" smtClean="0"/>
                <a:t>                       </a:t>
              </a:r>
              <a:r>
                <a:rPr lang="en-US" dirty="0" err="1" smtClean="0"/>
                <a:t>nt</a:t>
              </a:r>
              <a:endParaRPr lang="en-US" dirty="0"/>
            </a:p>
          </p:txBody>
        </p:sp>
        <p:cxnSp>
          <p:nvCxnSpPr>
            <p:cNvPr id="7" name="Straight Arrow Connector 6"/>
            <p:cNvCxnSpPr/>
            <p:nvPr/>
          </p:nvCxnSpPr>
          <p:spPr>
            <a:xfrm rot="5400000">
              <a:off x="3021746" y="2756016"/>
              <a:ext cx="780096" cy="148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3" name="Object 12"/>
            <p:cNvGraphicFramePr>
              <a:graphicFrameLocks noChangeAspect="1"/>
            </p:cNvGraphicFramePr>
            <p:nvPr/>
          </p:nvGraphicFramePr>
          <p:xfrm>
            <a:off x="2057400" y="2634615"/>
            <a:ext cx="1335087" cy="342752"/>
          </p:xfrm>
          <a:graphic>
            <a:graphicData uri="http://schemas.openxmlformats.org/presentationml/2006/ole">
              <p:oleObj spid="_x0000_s37890" name="Equation" r:id="rId4" imgW="888840" imgH="228600" progId="Equation.DSMT4">
                <p:embed/>
              </p:oleObj>
            </a:graphicData>
          </a:graphic>
        </p:graphicFrame>
      </p:grpSp>
      <p:sp>
        <p:nvSpPr>
          <p:cNvPr id="58" name="Flowchart: Decision 57"/>
          <p:cNvSpPr/>
          <p:nvPr/>
        </p:nvSpPr>
        <p:spPr>
          <a:xfrm>
            <a:off x="4648200" y="3200400"/>
            <a:ext cx="1752600" cy="68580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Yes or No</a:t>
            </a:r>
            <a:endParaRPr lang="en-US" dirty="0"/>
          </a:p>
        </p:txBody>
      </p:sp>
      <p:sp>
        <p:nvSpPr>
          <p:cNvPr id="59" name="TextBox 58"/>
          <p:cNvSpPr txBox="1"/>
          <p:nvPr/>
        </p:nvSpPr>
        <p:spPr>
          <a:xfrm>
            <a:off x="3733800" y="1524000"/>
            <a:ext cx="3581400" cy="1477328"/>
          </a:xfrm>
          <a:prstGeom prst="rect">
            <a:avLst/>
          </a:prstGeom>
          <a:noFill/>
          <a:ln>
            <a:solidFill>
              <a:schemeClr val="accent1"/>
            </a:solidFill>
          </a:ln>
        </p:spPr>
        <p:txBody>
          <a:bodyPr wrap="square" rtlCol="0">
            <a:spAutoFit/>
          </a:bodyPr>
          <a:lstStyle/>
          <a:p>
            <a:r>
              <a:rPr lang="en-US" dirty="0" smtClean="0"/>
              <a:t>Imaging condition: Waves in two wave-fields arrive at reflector at the same time (</a:t>
            </a:r>
            <a:r>
              <a:rPr lang="en-US" i="1" dirty="0" smtClean="0"/>
              <a:t>it</a:t>
            </a:r>
            <a:r>
              <a:rPr lang="en-US" dirty="0" smtClean="0"/>
              <a:t>) or not?</a:t>
            </a:r>
          </a:p>
          <a:p>
            <a:endParaRPr lang="en-US" dirty="0"/>
          </a:p>
          <a:p>
            <a:endParaRPr lang="en-US" dirty="0"/>
          </a:p>
        </p:txBody>
      </p:sp>
      <p:cxnSp>
        <p:nvCxnSpPr>
          <p:cNvPr id="103" name="Straight Arrow Connector 102"/>
          <p:cNvCxnSpPr/>
          <p:nvPr/>
        </p:nvCxnSpPr>
        <p:spPr>
          <a:xfrm rot="5400000">
            <a:off x="5372894" y="3085306"/>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6" name="Shape 105"/>
          <p:cNvCxnSpPr>
            <a:stCxn id="58" idx="3"/>
          </p:cNvCxnSpPr>
          <p:nvPr/>
        </p:nvCxnSpPr>
        <p:spPr>
          <a:xfrm>
            <a:off x="6400800" y="3543300"/>
            <a:ext cx="838200" cy="9525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13" name="TextBox 112"/>
          <p:cNvSpPr txBox="1"/>
          <p:nvPr/>
        </p:nvSpPr>
        <p:spPr>
          <a:xfrm>
            <a:off x="4953000" y="3962400"/>
            <a:ext cx="838200" cy="369332"/>
          </a:xfrm>
          <a:prstGeom prst="rect">
            <a:avLst/>
          </a:prstGeom>
          <a:noFill/>
        </p:spPr>
        <p:txBody>
          <a:bodyPr wrap="square" rtlCol="0">
            <a:spAutoFit/>
          </a:bodyPr>
          <a:lstStyle/>
          <a:p>
            <a:r>
              <a:rPr lang="en-US" dirty="0" smtClean="0"/>
              <a:t>Yes</a:t>
            </a:r>
            <a:endParaRPr lang="en-US" dirty="0"/>
          </a:p>
        </p:txBody>
      </p:sp>
      <p:sp>
        <p:nvSpPr>
          <p:cNvPr id="114" name="TextBox 113"/>
          <p:cNvSpPr txBox="1"/>
          <p:nvPr/>
        </p:nvSpPr>
        <p:spPr>
          <a:xfrm>
            <a:off x="6781800" y="3810000"/>
            <a:ext cx="838200" cy="369332"/>
          </a:xfrm>
          <a:prstGeom prst="rect">
            <a:avLst/>
          </a:prstGeom>
          <a:noFill/>
        </p:spPr>
        <p:txBody>
          <a:bodyPr wrap="square" rtlCol="0">
            <a:spAutoFit/>
          </a:bodyPr>
          <a:lstStyle/>
          <a:p>
            <a:r>
              <a:rPr lang="en-US" dirty="0" smtClean="0"/>
              <a:t>No</a:t>
            </a:r>
            <a:endParaRPr lang="en-US" dirty="0"/>
          </a:p>
        </p:txBody>
      </p:sp>
      <p:graphicFrame>
        <p:nvGraphicFramePr>
          <p:cNvPr id="6150" name="Object 6"/>
          <p:cNvGraphicFramePr>
            <a:graphicFrameLocks noChangeAspect="1"/>
          </p:cNvGraphicFramePr>
          <p:nvPr/>
        </p:nvGraphicFramePr>
        <p:xfrm>
          <a:off x="2819400" y="1066800"/>
          <a:ext cx="228600" cy="316523"/>
        </p:xfrm>
        <a:graphic>
          <a:graphicData uri="http://schemas.openxmlformats.org/presentationml/2006/ole">
            <p:oleObj spid="_x0000_s37894" name="Equation" r:id="rId5" imgW="164880" imgH="228600" progId="Equation.DSMT4">
              <p:embed/>
            </p:oleObj>
          </a:graphicData>
        </a:graphic>
      </p:graphicFrame>
      <p:grpSp>
        <p:nvGrpSpPr>
          <p:cNvPr id="6" name="Group 150"/>
          <p:cNvGrpSpPr/>
          <p:nvPr/>
        </p:nvGrpSpPr>
        <p:grpSpPr>
          <a:xfrm>
            <a:off x="990600" y="2895600"/>
            <a:ext cx="2362200" cy="1754326"/>
            <a:chOff x="990600" y="3124200"/>
            <a:chExt cx="2362200" cy="1754326"/>
          </a:xfrm>
        </p:grpSpPr>
        <p:grpSp>
          <p:nvGrpSpPr>
            <p:cNvPr id="9" name="Group 15"/>
            <p:cNvGrpSpPr/>
            <p:nvPr/>
          </p:nvGrpSpPr>
          <p:grpSpPr>
            <a:xfrm>
              <a:off x="990600" y="3124200"/>
              <a:ext cx="2362200" cy="1754326"/>
              <a:chOff x="5105400" y="990600"/>
              <a:chExt cx="2362200" cy="1754326"/>
            </a:xfrm>
          </p:grpSpPr>
          <p:sp>
            <p:nvSpPr>
              <p:cNvPr id="5" name="TextBox 4"/>
              <p:cNvSpPr txBox="1"/>
              <p:nvPr/>
            </p:nvSpPr>
            <p:spPr>
              <a:xfrm>
                <a:off x="5105400" y="990600"/>
                <a:ext cx="2362200" cy="1754326"/>
              </a:xfrm>
              <a:prstGeom prst="rect">
                <a:avLst/>
              </a:prstGeom>
              <a:noFill/>
              <a:ln>
                <a:solidFill>
                  <a:schemeClr val="accent1"/>
                </a:solidFill>
              </a:ln>
            </p:spPr>
            <p:txBody>
              <a:bodyPr wrap="square" rtlCol="0">
                <a:spAutoFit/>
              </a:bodyPr>
              <a:lstStyle/>
              <a:p>
                <a:r>
                  <a:rPr lang="en-US" dirty="0" smtClean="0"/>
                  <a:t>Receiver wave-field </a:t>
                </a:r>
                <a:endParaRPr lang="en-US" baseline="-25000" dirty="0" smtClean="0"/>
              </a:p>
              <a:p>
                <a:r>
                  <a:rPr lang="en-US" dirty="0" smtClean="0">
                    <a:solidFill>
                      <a:srgbClr val="FF0000"/>
                    </a:solidFill>
                  </a:rPr>
                  <a:t>                         </a:t>
                </a:r>
                <a:r>
                  <a:rPr lang="en-US" dirty="0" smtClean="0"/>
                  <a:t>0</a:t>
                </a:r>
                <a:r>
                  <a:rPr lang="en-US" dirty="0" smtClean="0">
                    <a:solidFill>
                      <a:srgbClr val="FF0000"/>
                    </a:solidFill>
                  </a:rPr>
                  <a:t>             </a:t>
                </a:r>
              </a:p>
              <a:p>
                <a:r>
                  <a:rPr lang="en-US" dirty="0" smtClean="0">
                    <a:solidFill>
                      <a:srgbClr val="FF0000"/>
                    </a:solidFill>
                  </a:rPr>
                  <a:t> </a:t>
                </a:r>
                <a:r>
                  <a:rPr lang="en-US" dirty="0" smtClean="0">
                    <a:solidFill>
                      <a:srgbClr val="FF0000"/>
                    </a:solidFill>
                  </a:rPr>
                  <a:t>              </a:t>
                </a:r>
                <a:r>
                  <a:rPr lang="en-US" dirty="0" smtClean="0">
                    <a:solidFill>
                      <a:srgbClr val="FF0000"/>
                    </a:solidFill>
                  </a:rPr>
                  <a:t>            </a:t>
                </a:r>
                <a:r>
                  <a:rPr lang="en-US" i="1" dirty="0" smtClean="0">
                    <a:solidFill>
                      <a:srgbClr val="FF0000"/>
                    </a:solidFill>
                  </a:rPr>
                  <a:t>  </a:t>
                </a:r>
                <a:r>
                  <a:rPr lang="en-US" i="1" dirty="0" smtClean="0"/>
                  <a:t>it</a:t>
                </a:r>
                <a:endParaRPr lang="en-US" i="1" dirty="0" smtClean="0">
                  <a:solidFill>
                    <a:srgbClr val="FF0000"/>
                  </a:solidFill>
                </a:endParaRPr>
              </a:p>
              <a:p>
                <a:endParaRPr lang="en-US" dirty="0">
                  <a:solidFill>
                    <a:srgbClr val="FF0000"/>
                  </a:solidFill>
                </a:endParaRPr>
              </a:p>
              <a:p>
                <a:r>
                  <a:rPr lang="en-US" dirty="0">
                    <a:solidFill>
                      <a:srgbClr val="FF0000"/>
                    </a:solidFill>
                  </a:rPr>
                  <a:t> </a:t>
                </a:r>
                <a:r>
                  <a:rPr lang="en-US" dirty="0" smtClean="0">
                    <a:solidFill>
                      <a:srgbClr val="FF0000"/>
                    </a:solidFill>
                  </a:rPr>
                  <a:t>          </a:t>
                </a:r>
              </a:p>
              <a:p>
                <a:r>
                  <a:rPr lang="en-US" dirty="0">
                    <a:solidFill>
                      <a:srgbClr val="FF0000"/>
                    </a:solidFill>
                  </a:rPr>
                  <a:t> </a:t>
                </a:r>
                <a:r>
                  <a:rPr lang="en-US" dirty="0" smtClean="0">
                    <a:solidFill>
                      <a:srgbClr val="FF0000"/>
                    </a:solidFill>
                  </a:rPr>
                  <a:t>                        </a:t>
                </a:r>
                <a:r>
                  <a:rPr lang="en-US" dirty="0" err="1" smtClean="0"/>
                  <a:t>nt</a:t>
                </a:r>
                <a:endParaRPr lang="en-US" dirty="0">
                  <a:solidFill>
                    <a:srgbClr val="FF0000"/>
                  </a:solidFill>
                </a:endParaRPr>
              </a:p>
            </p:txBody>
          </p:sp>
          <p:cxnSp>
            <p:nvCxnSpPr>
              <p:cNvPr id="8" name="Straight Arrow Connector 7"/>
              <p:cNvCxnSpPr/>
              <p:nvPr/>
            </p:nvCxnSpPr>
            <p:spPr>
              <a:xfrm rot="5400000" flipH="1" flipV="1">
                <a:off x="6097191" y="1980009"/>
                <a:ext cx="91360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4" name="Object 13"/>
              <p:cNvGraphicFramePr>
                <a:graphicFrameLocks noChangeAspect="1"/>
              </p:cNvGraphicFramePr>
              <p:nvPr/>
            </p:nvGraphicFramePr>
            <p:xfrm>
              <a:off x="5105400" y="1828800"/>
              <a:ext cx="1371600" cy="361950"/>
            </p:xfrm>
            <a:graphic>
              <a:graphicData uri="http://schemas.openxmlformats.org/presentationml/2006/ole">
                <p:oleObj spid="_x0000_s37891" name="Equation" r:id="rId6" imgW="914400" imgH="241200" progId="Equation.DSMT4">
                  <p:embed/>
                </p:oleObj>
              </a:graphicData>
            </a:graphic>
          </p:graphicFrame>
        </p:grpSp>
        <p:graphicFrame>
          <p:nvGraphicFramePr>
            <p:cNvPr id="6151" name="Object 7"/>
            <p:cNvGraphicFramePr>
              <a:graphicFrameLocks noChangeAspect="1"/>
            </p:cNvGraphicFramePr>
            <p:nvPr/>
          </p:nvGraphicFramePr>
          <p:xfrm>
            <a:off x="2971800" y="3124200"/>
            <a:ext cx="228600" cy="316523"/>
          </p:xfrm>
          <a:graphic>
            <a:graphicData uri="http://schemas.openxmlformats.org/presentationml/2006/ole">
              <p:oleObj spid="_x0000_s37895" name="Equation" r:id="rId7" imgW="164880" imgH="228600" progId="Equation.DSMT4">
                <p:embed/>
              </p:oleObj>
            </a:graphicData>
          </a:graphic>
        </p:graphicFrame>
      </p:grpSp>
      <p:grpSp>
        <p:nvGrpSpPr>
          <p:cNvPr id="10" name="Group 158"/>
          <p:cNvGrpSpPr/>
          <p:nvPr/>
        </p:nvGrpSpPr>
        <p:grpSpPr>
          <a:xfrm>
            <a:off x="4419600" y="4495800"/>
            <a:ext cx="2133600" cy="1477328"/>
            <a:chOff x="3581400" y="5257800"/>
            <a:chExt cx="2133600" cy="1477328"/>
          </a:xfrm>
        </p:grpSpPr>
        <p:grpSp>
          <p:nvGrpSpPr>
            <p:cNvPr id="11" name="Group 130"/>
            <p:cNvGrpSpPr/>
            <p:nvPr/>
          </p:nvGrpSpPr>
          <p:grpSpPr>
            <a:xfrm>
              <a:off x="3581400" y="5257800"/>
              <a:ext cx="2133600" cy="1477328"/>
              <a:chOff x="3581400" y="5257800"/>
              <a:chExt cx="2133600" cy="1477328"/>
            </a:xfrm>
          </p:grpSpPr>
          <p:sp>
            <p:nvSpPr>
              <p:cNvPr id="115" name="TextBox 114"/>
              <p:cNvSpPr txBox="1"/>
              <p:nvPr/>
            </p:nvSpPr>
            <p:spPr>
              <a:xfrm>
                <a:off x="3581400" y="5257800"/>
                <a:ext cx="2133600" cy="1477328"/>
              </a:xfrm>
              <a:prstGeom prst="rect">
                <a:avLst/>
              </a:prstGeom>
              <a:noFill/>
              <a:ln>
                <a:solidFill>
                  <a:schemeClr val="accent1"/>
                </a:solidFill>
              </a:ln>
            </p:spPr>
            <p:txBody>
              <a:bodyPr wrap="square" rtlCol="0">
                <a:spAutoFit/>
              </a:bodyPr>
              <a:lstStyle/>
              <a:p>
                <a:r>
                  <a:rPr lang="en-US" dirty="0" smtClean="0"/>
                  <a:t>Can give an imaging  point. </a:t>
                </a:r>
              </a:p>
              <a:p>
                <a:endParaRPr lang="en-US" dirty="0" smtClean="0"/>
              </a:p>
              <a:p>
                <a:endParaRPr lang="en-US" dirty="0" smtClean="0"/>
              </a:p>
              <a:p>
                <a:endParaRPr lang="en-US" dirty="0"/>
              </a:p>
            </p:txBody>
          </p:sp>
          <p:graphicFrame>
            <p:nvGraphicFramePr>
              <p:cNvPr id="116" name="Object 115"/>
              <p:cNvGraphicFramePr>
                <a:graphicFrameLocks noChangeAspect="1"/>
              </p:cNvGraphicFramePr>
              <p:nvPr/>
            </p:nvGraphicFramePr>
            <p:xfrm>
              <a:off x="4572000" y="5562600"/>
              <a:ext cx="533400" cy="266700"/>
            </p:xfrm>
            <a:graphic>
              <a:graphicData uri="http://schemas.openxmlformats.org/presentationml/2006/ole">
                <p:oleObj spid="_x0000_s37892" name="Equation" r:id="rId8" imgW="355320" imgH="177480" progId="Equation.DSMT4">
                  <p:embed/>
                </p:oleObj>
              </a:graphicData>
            </a:graphic>
          </p:graphicFrame>
          <p:grpSp>
            <p:nvGrpSpPr>
              <p:cNvPr id="12" name="Group 124"/>
              <p:cNvGrpSpPr/>
              <p:nvPr/>
            </p:nvGrpSpPr>
            <p:grpSpPr>
              <a:xfrm>
                <a:off x="4191000" y="5943600"/>
                <a:ext cx="914400" cy="609600"/>
                <a:chOff x="4267200" y="5943600"/>
                <a:chExt cx="914400" cy="609600"/>
              </a:xfrm>
            </p:grpSpPr>
            <p:cxnSp>
              <p:nvCxnSpPr>
                <p:cNvPr id="120" name="Straight Arrow Connector 119"/>
                <p:cNvCxnSpPr/>
                <p:nvPr/>
              </p:nvCxnSpPr>
              <p:spPr>
                <a:xfrm rot="16200000" flipH="1">
                  <a:off x="4191000" y="6019800"/>
                  <a:ext cx="6096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p:nvPr/>
              </p:nvCxnSpPr>
              <p:spPr>
                <a:xfrm rot="5400000">
                  <a:off x="4648200" y="6019800"/>
                  <a:ext cx="6096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124" name="Flowchart: Connector 123"/>
              <p:cNvSpPr/>
              <p:nvPr/>
            </p:nvSpPr>
            <p:spPr>
              <a:xfrm>
                <a:off x="4572000" y="6553200"/>
                <a:ext cx="152400" cy="7620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27" name="Object 126"/>
            <p:cNvGraphicFramePr>
              <a:graphicFrameLocks noChangeAspect="1"/>
            </p:cNvGraphicFramePr>
            <p:nvPr/>
          </p:nvGraphicFramePr>
          <p:xfrm>
            <a:off x="4114800" y="6096000"/>
            <a:ext cx="165100" cy="228600"/>
          </p:xfrm>
          <a:graphic>
            <a:graphicData uri="http://schemas.openxmlformats.org/presentationml/2006/ole">
              <p:oleObj spid="_x0000_s37893" name="Equation" r:id="rId9" imgW="164880" imgH="228600" progId="Equation.DSMT4">
                <p:embed/>
              </p:oleObj>
            </a:graphicData>
          </a:graphic>
        </p:graphicFrame>
        <p:graphicFrame>
          <p:nvGraphicFramePr>
            <p:cNvPr id="6152" name="Object 8"/>
            <p:cNvGraphicFramePr>
              <a:graphicFrameLocks noChangeAspect="1"/>
            </p:cNvGraphicFramePr>
            <p:nvPr/>
          </p:nvGraphicFramePr>
          <p:xfrm>
            <a:off x="5029200" y="6096000"/>
            <a:ext cx="173460" cy="239713"/>
          </p:xfrm>
          <a:graphic>
            <a:graphicData uri="http://schemas.openxmlformats.org/presentationml/2006/ole">
              <p:oleObj spid="_x0000_s37896" name="Equation" r:id="rId10" imgW="164880" imgH="228600" progId="Equation.DSMT4">
                <p:embed/>
              </p:oleObj>
            </a:graphicData>
          </a:graphic>
        </p:graphicFrame>
      </p:grpSp>
      <p:grpSp>
        <p:nvGrpSpPr>
          <p:cNvPr id="15" name="Group 131"/>
          <p:cNvGrpSpPr/>
          <p:nvPr/>
        </p:nvGrpSpPr>
        <p:grpSpPr>
          <a:xfrm>
            <a:off x="6629400" y="4495800"/>
            <a:ext cx="2133600" cy="1477328"/>
            <a:chOff x="3581400" y="5257800"/>
            <a:chExt cx="2133600" cy="1477328"/>
          </a:xfrm>
        </p:grpSpPr>
        <p:sp>
          <p:nvSpPr>
            <p:cNvPr id="133" name="TextBox 132"/>
            <p:cNvSpPr txBox="1"/>
            <p:nvPr/>
          </p:nvSpPr>
          <p:spPr>
            <a:xfrm>
              <a:off x="3581400" y="5257800"/>
              <a:ext cx="2133600" cy="1477328"/>
            </a:xfrm>
            <a:prstGeom prst="rect">
              <a:avLst/>
            </a:prstGeom>
            <a:noFill/>
            <a:ln>
              <a:solidFill>
                <a:schemeClr val="accent1"/>
              </a:solidFill>
            </a:ln>
          </p:spPr>
          <p:txBody>
            <a:bodyPr wrap="square" rtlCol="0">
              <a:spAutoFit/>
            </a:bodyPr>
            <a:lstStyle/>
            <a:p>
              <a:r>
                <a:rPr lang="en-US" dirty="0" smtClean="0"/>
                <a:t>Cannot give an imaging  point. </a:t>
              </a:r>
            </a:p>
            <a:p>
              <a:endParaRPr lang="en-US" dirty="0" smtClean="0"/>
            </a:p>
            <a:p>
              <a:endParaRPr lang="en-US" dirty="0" smtClean="0"/>
            </a:p>
            <a:p>
              <a:endParaRPr lang="en-US" dirty="0"/>
            </a:p>
          </p:txBody>
        </p:sp>
        <p:graphicFrame>
          <p:nvGraphicFramePr>
            <p:cNvPr id="134" name="Object 133"/>
            <p:cNvGraphicFramePr>
              <a:graphicFrameLocks noChangeAspect="1"/>
            </p:cNvGraphicFramePr>
            <p:nvPr/>
          </p:nvGraphicFramePr>
          <p:xfrm>
            <a:off x="5181600" y="5562600"/>
            <a:ext cx="514350" cy="266700"/>
          </p:xfrm>
          <a:graphic>
            <a:graphicData uri="http://schemas.openxmlformats.org/presentationml/2006/ole">
              <p:oleObj spid="_x0000_s37897" name="Equation" r:id="rId11" imgW="342720" imgH="177480" progId="Equation.DSMT4">
                <p:embed/>
              </p:oleObj>
            </a:graphicData>
          </a:graphic>
        </p:graphicFrame>
        <p:grpSp>
          <p:nvGrpSpPr>
            <p:cNvPr id="16" name="Group 124"/>
            <p:cNvGrpSpPr/>
            <p:nvPr/>
          </p:nvGrpSpPr>
          <p:grpSpPr>
            <a:xfrm>
              <a:off x="4191000" y="5867400"/>
              <a:ext cx="990600" cy="838200"/>
              <a:chOff x="4267200" y="5867400"/>
              <a:chExt cx="990600" cy="838200"/>
            </a:xfrm>
          </p:grpSpPr>
          <p:cxnSp>
            <p:nvCxnSpPr>
              <p:cNvPr id="138" name="Straight Arrow Connector 137"/>
              <p:cNvCxnSpPr/>
              <p:nvPr/>
            </p:nvCxnSpPr>
            <p:spPr>
              <a:xfrm rot="16200000" flipH="1">
                <a:off x="4152900" y="5981700"/>
                <a:ext cx="8382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p:nvPr/>
            </p:nvCxnSpPr>
            <p:spPr>
              <a:xfrm rot="5400000">
                <a:off x="5029200" y="5867400"/>
                <a:ext cx="2286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cxnSp>
        <p:nvCxnSpPr>
          <p:cNvPr id="144" name="Straight Arrow Connector 143"/>
          <p:cNvCxnSpPr/>
          <p:nvPr/>
        </p:nvCxnSpPr>
        <p:spPr>
          <a:xfrm rot="5400000" flipH="1" flipV="1">
            <a:off x="7620000" y="5334000"/>
            <a:ext cx="381000" cy="381000"/>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graphicFrame>
        <p:nvGraphicFramePr>
          <p:cNvPr id="6154" name="Object 10"/>
          <p:cNvGraphicFramePr>
            <a:graphicFrameLocks noChangeAspect="1"/>
          </p:cNvGraphicFramePr>
          <p:nvPr/>
        </p:nvGraphicFramePr>
        <p:xfrm>
          <a:off x="7239000" y="5334000"/>
          <a:ext cx="165100" cy="228600"/>
        </p:xfrm>
        <a:graphic>
          <a:graphicData uri="http://schemas.openxmlformats.org/presentationml/2006/ole">
            <p:oleObj spid="_x0000_s37898" name="Equation" r:id="rId12" imgW="164880" imgH="228600" progId="Equation.DSMT4">
              <p:embed/>
            </p:oleObj>
          </a:graphicData>
        </a:graphic>
      </p:graphicFrame>
      <p:graphicFrame>
        <p:nvGraphicFramePr>
          <p:cNvPr id="6155" name="Object 11"/>
          <p:cNvGraphicFramePr>
            <a:graphicFrameLocks noChangeAspect="1"/>
          </p:cNvGraphicFramePr>
          <p:nvPr/>
        </p:nvGraphicFramePr>
        <p:xfrm>
          <a:off x="8229600" y="5181600"/>
          <a:ext cx="173038" cy="239713"/>
        </p:xfrm>
        <a:graphic>
          <a:graphicData uri="http://schemas.openxmlformats.org/presentationml/2006/ole">
            <p:oleObj spid="_x0000_s37899" name="Equation" r:id="rId13" imgW="164880" imgH="228600" progId="Equation.DSMT4">
              <p:embed/>
            </p:oleObj>
          </a:graphicData>
        </a:graphic>
      </p:graphicFrame>
      <p:sp>
        <p:nvSpPr>
          <p:cNvPr id="150" name="Right Brace 149"/>
          <p:cNvSpPr/>
          <p:nvPr/>
        </p:nvSpPr>
        <p:spPr>
          <a:xfrm>
            <a:off x="3352800" y="1371600"/>
            <a:ext cx="381000" cy="23622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58" name="Straight Arrow Connector 157"/>
          <p:cNvCxnSpPr/>
          <p:nvPr/>
        </p:nvCxnSpPr>
        <p:spPr>
          <a:xfrm rot="5400000">
            <a:off x="5182394" y="4190206"/>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6156" name="Object 12"/>
          <p:cNvGraphicFramePr>
            <a:graphicFrameLocks noChangeAspect="1"/>
          </p:cNvGraphicFramePr>
          <p:nvPr/>
        </p:nvGraphicFramePr>
        <p:xfrm>
          <a:off x="4718050" y="2438400"/>
          <a:ext cx="1384300" cy="479425"/>
        </p:xfrm>
        <a:graphic>
          <a:graphicData uri="http://schemas.openxmlformats.org/presentationml/2006/ole">
            <p:oleObj spid="_x0000_s37900" name="Equation" r:id="rId14" imgW="990360" imgH="342720" progId="Equation.DSMT4">
              <p:embed/>
            </p:oleObj>
          </a:graphicData>
        </a:graphic>
      </p:graphicFrame>
      <p:sp>
        <p:nvSpPr>
          <p:cNvPr id="45" name="Date Placeholder 44"/>
          <p:cNvSpPr>
            <a:spLocks noGrp="1"/>
          </p:cNvSpPr>
          <p:nvPr>
            <p:ph type="dt" sz="half" idx="10"/>
          </p:nvPr>
        </p:nvSpPr>
        <p:spPr/>
        <p:txBody>
          <a:bodyPr/>
          <a:lstStyle/>
          <a:p>
            <a:fld id="{FEFA21F8-34F3-4EE3-929C-7B01EAC803F0}" type="datetime1">
              <a:rPr lang="en-US" smtClean="0"/>
              <a:pPr/>
              <a:t>5/1/2013</a:t>
            </a:fld>
            <a:endParaRPr lang="en-US"/>
          </a:p>
        </p:txBody>
      </p:sp>
      <p:sp>
        <p:nvSpPr>
          <p:cNvPr id="46" name="Slide Number Placeholder 45"/>
          <p:cNvSpPr>
            <a:spLocks noGrp="1"/>
          </p:cNvSpPr>
          <p:nvPr>
            <p:ph type="sldNum" sz="quarter" idx="12"/>
          </p:nvPr>
        </p:nvSpPr>
        <p:spPr/>
        <p:txBody>
          <a:bodyPr/>
          <a:lstStyle/>
          <a:p>
            <a:fld id="{854269B8-F0F9-4DCF-910F-AB3566158D2A}" type="slidenum">
              <a:rPr lang="en-US" smtClean="0"/>
              <a:pPr/>
              <a:t>6</a:t>
            </a:fld>
            <a:endParaRPr lang="en-US"/>
          </a:p>
        </p:txBody>
      </p:sp>
      <p:grpSp>
        <p:nvGrpSpPr>
          <p:cNvPr id="17" name="Group 47"/>
          <p:cNvGrpSpPr/>
          <p:nvPr/>
        </p:nvGrpSpPr>
        <p:grpSpPr>
          <a:xfrm>
            <a:off x="609600" y="5029200"/>
            <a:ext cx="3886200" cy="923330"/>
            <a:chOff x="609600" y="4953000"/>
            <a:chExt cx="3886200" cy="923330"/>
          </a:xfrm>
        </p:grpSpPr>
        <p:sp>
          <p:nvSpPr>
            <p:cNvPr id="168" name="TextBox 167"/>
            <p:cNvSpPr txBox="1"/>
            <p:nvPr/>
          </p:nvSpPr>
          <p:spPr>
            <a:xfrm>
              <a:off x="990600" y="4953000"/>
              <a:ext cx="3505200" cy="923330"/>
            </a:xfrm>
            <a:prstGeom prst="rect">
              <a:avLst/>
            </a:prstGeom>
            <a:noFill/>
          </p:spPr>
          <p:txBody>
            <a:bodyPr wrap="square" rtlCol="0">
              <a:spAutoFit/>
            </a:bodyPr>
            <a:lstStyle/>
            <a:p>
              <a:r>
                <a:rPr lang="en-US" dirty="0" smtClean="0"/>
                <a:t>                 ---- finite-difference synthetic modeling data;</a:t>
              </a:r>
            </a:p>
            <a:p>
              <a:endParaRPr lang="en-US" dirty="0" smtClean="0"/>
            </a:p>
          </p:txBody>
        </p:sp>
        <p:graphicFrame>
          <p:nvGraphicFramePr>
            <p:cNvPr id="47" name="Object 46"/>
            <p:cNvGraphicFramePr>
              <a:graphicFrameLocks noChangeAspect="1"/>
            </p:cNvGraphicFramePr>
            <p:nvPr/>
          </p:nvGraphicFramePr>
          <p:xfrm>
            <a:off x="609600" y="4973108"/>
            <a:ext cx="1295400" cy="341842"/>
          </p:xfrm>
          <a:graphic>
            <a:graphicData uri="http://schemas.openxmlformats.org/presentationml/2006/ole">
              <p:oleObj spid="_x0000_s37901" name="Equation" r:id="rId15" imgW="914400" imgH="241200" progId="Equation.DSMT4">
                <p:embed/>
              </p:oleObj>
            </a:graphicData>
          </a:graphic>
        </p:graphicFrame>
      </p:grpSp>
      <p:sp>
        <p:nvSpPr>
          <p:cNvPr id="49" name="TextBox 48"/>
          <p:cNvSpPr txBox="1"/>
          <p:nvPr/>
        </p:nvSpPr>
        <p:spPr>
          <a:xfrm>
            <a:off x="609600" y="5638800"/>
            <a:ext cx="3657600" cy="923330"/>
          </a:xfrm>
          <a:prstGeom prst="rect">
            <a:avLst/>
          </a:prstGeom>
          <a:noFill/>
        </p:spPr>
        <p:txBody>
          <a:bodyPr wrap="square" rtlCol="0">
            <a:spAutoFit/>
          </a:bodyPr>
          <a:lstStyle/>
          <a:p>
            <a:r>
              <a:rPr lang="en-US" dirty="0" err="1" smtClean="0"/>
              <a:t>nt</a:t>
            </a:r>
            <a:r>
              <a:rPr lang="en-US" dirty="0" smtClean="0"/>
              <a:t> ---- maximum number of time samples;</a:t>
            </a:r>
          </a:p>
          <a:p>
            <a:r>
              <a:rPr lang="en-US" dirty="0" smtClean="0"/>
              <a:t>it  ---- index for one time sample. </a:t>
            </a:r>
            <a:endParaRPr lang="en-US" dirty="0"/>
          </a:p>
        </p:txBody>
      </p:sp>
      <p:grpSp>
        <p:nvGrpSpPr>
          <p:cNvPr id="18" name="Group 52"/>
          <p:cNvGrpSpPr/>
          <p:nvPr/>
        </p:nvGrpSpPr>
        <p:grpSpPr>
          <a:xfrm>
            <a:off x="4191000" y="6172200"/>
            <a:ext cx="4343400" cy="369332"/>
            <a:chOff x="4191000" y="6172200"/>
            <a:chExt cx="4343400" cy="369332"/>
          </a:xfrm>
        </p:grpSpPr>
        <p:sp>
          <p:nvSpPr>
            <p:cNvPr id="51" name="TextBox 50"/>
            <p:cNvSpPr txBox="1"/>
            <p:nvPr/>
          </p:nvSpPr>
          <p:spPr>
            <a:xfrm>
              <a:off x="4191000" y="6172200"/>
              <a:ext cx="4343400" cy="369332"/>
            </a:xfrm>
            <a:prstGeom prst="rect">
              <a:avLst/>
            </a:prstGeom>
            <a:noFill/>
          </p:spPr>
          <p:txBody>
            <a:bodyPr wrap="square" rtlCol="0">
              <a:spAutoFit/>
            </a:bodyPr>
            <a:lstStyle/>
            <a:p>
              <a:r>
                <a:rPr lang="en-US" dirty="0" smtClean="0"/>
                <a:t>        represents the cross-correlation.</a:t>
              </a:r>
              <a:endParaRPr lang="en-US" dirty="0"/>
            </a:p>
          </p:txBody>
        </p:sp>
        <p:graphicFrame>
          <p:nvGraphicFramePr>
            <p:cNvPr id="3087" name="Object 15"/>
            <p:cNvGraphicFramePr>
              <a:graphicFrameLocks noChangeAspect="1"/>
            </p:cNvGraphicFramePr>
            <p:nvPr/>
          </p:nvGraphicFramePr>
          <p:xfrm>
            <a:off x="4343400" y="6172200"/>
            <a:ext cx="304800" cy="328613"/>
          </p:xfrm>
          <a:graphic>
            <a:graphicData uri="http://schemas.openxmlformats.org/presentationml/2006/ole">
              <p:oleObj spid="_x0000_s37902" name="Equation" r:id="rId16" imgW="164880" imgH="177480" progId="Equation.DSMT4">
                <p:embed/>
              </p:oleObj>
            </a:graphicData>
          </a:graphic>
        </p:graphicFrame>
      </p:grpSp>
      <p:grpSp>
        <p:nvGrpSpPr>
          <p:cNvPr id="19" name="Group 56"/>
          <p:cNvGrpSpPr/>
          <p:nvPr/>
        </p:nvGrpSpPr>
        <p:grpSpPr>
          <a:xfrm>
            <a:off x="609600" y="4724400"/>
            <a:ext cx="2971800" cy="369332"/>
            <a:chOff x="609600" y="4724400"/>
            <a:chExt cx="2971800" cy="369332"/>
          </a:xfrm>
        </p:grpSpPr>
        <p:sp>
          <p:nvSpPr>
            <p:cNvPr id="55" name="TextBox 54"/>
            <p:cNvSpPr txBox="1"/>
            <p:nvPr/>
          </p:nvSpPr>
          <p:spPr>
            <a:xfrm>
              <a:off x="609600" y="4724400"/>
              <a:ext cx="2971800" cy="369332"/>
            </a:xfrm>
            <a:prstGeom prst="rect">
              <a:avLst/>
            </a:prstGeom>
            <a:noFill/>
          </p:spPr>
          <p:txBody>
            <a:bodyPr wrap="square" rtlCol="0">
              <a:spAutoFit/>
            </a:bodyPr>
            <a:lstStyle/>
            <a:p>
              <a:r>
                <a:rPr lang="en-US" dirty="0" smtClean="0"/>
                <a:t>                        ---- wavelet;</a:t>
              </a:r>
              <a:endParaRPr lang="en-US" dirty="0"/>
            </a:p>
          </p:txBody>
        </p:sp>
        <p:graphicFrame>
          <p:nvGraphicFramePr>
            <p:cNvPr id="3089" name="Object 17"/>
            <p:cNvGraphicFramePr>
              <a:graphicFrameLocks noChangeAspect="1"/>
            </p:cNvGraphicFramePr>
            <p:nvPr/>
          </p:nvGraphicFramePr>
          <p:xfrm>
            <a:off x="609600" y="4724400"/>
            <a:ext cx="1295400" cy="304800"/>
          </p:xfrm>
          <a:graphic>
            <a:graphicData uri="http://schemas.openxmlformats.org/presentationml/2006/ole">
              <p:oleObj spid="_x0000_s37903" name="Equation" r:id="rId17" imgW="888840" imgH="228600" progId="Equation.DSMT4">
                <p:embed/>
              </p:oleObj>
            </a:graphicData>
          </a:graphic>
        </p:graphicFrame>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Source wave-field</a:t>
            </a:r>
            <a:endParaRPr lang="en-US" sz="3200" dirty="0"/>
          </a:p>
        </p:txBody>
      </p:sp>
      <p:sp>
        <p:nvSpPr>
          <p:cNvPr id="3" name="Content Placeholder 2"/>
          <p:cNvSpPr>
            <a:spLocks noGrp="1"/>
          </p:cNvSpPr>
          <p:nvPr>
            <p:ph idx="1"/>
          </p:nvPr>
        </p:nvSpPr>
        <p:spPr/>
        <p:txBody>
          <a:bodyPr>
            <a:normAutofit/>
          </a:bodyPr>
          <a:lstStyle/>
          <a:p>
            <a:r>
              <a:rPr lang="en-US" sz="2400" dirty="0" smtClean="0"/>
              <a:t>Using finite-difference scheme to implement the source wave-field as following wave-equation:</a:t>
            </a:r>
            <a:endParaRPr lang="en-US" sz="2400" dirty="0"/>
          </a:p>
        </p:txBody>
      </p:sp>
      <p:graphicFrame>
        <p:nvGraphicFramePr>
          <p:cNvPr id="4098" name="Object 2"/>
          <p:cNvGraphicFramePr>
            <a:graphicFrameLocks noChangeAspect="1"/>
          </p:cNvGraphicFramePr>
          <p:nvPr/>
        </p:nvGraphicFramePr>
        <p:xfrm>
          <a:off x="2057400" y="2438400"/>
          <a:ext cx="4519613" cy="1401763"/>
        </p:xfrm>
        <a:graphic>
          <a:graphicData uri="http://schemas.openxmlformats.org/presentationml/2006/ole">
            <p:oleObj spid="_x0000_s5122" name="Equation" r:id="rId4" imgW="2908080" imgH="901440" progId="Equation.DSMT4">
              <p:embed/>
            </p:oleObj>
          </a:graphicData>
        </a:graphic>
      </p:graphicFrame>
      <p:sp>
        <p:nvSpPr>
          <p:cNvPr id="5" name="TextBox 4"/>
          <p:cNvSpPr txBox="1"/>
          <p:nvPr/>
        </p:nvSpPr>
        <p:spPr>
          <a:xfrm>
            <a:off x="838200" y="4419600"/>
            <a:ext cx="7543800" cy="1938992"/>
          </a:xfrm>
          <a:prstGeom prst="rect">
            <a:avLst/>
          </a:prstGeom>
          <a:noFill/>
        </p:spPr>
        <p:txBody>
          <a:bodyPr wrap="square" rtlCol="0">
            <a:spAutoFit/>
          </a:bodyPr>
          <a:lstStyle/>
          <a:p>
            <a:r>
              <a:rPr lang="en-US" sz="2400" dirty="0"/>
              <a:t>w</a:t>
            </a:r>
            <a:r>
              <a:rPr lang="en-US" sz="2400" dirty="0" smtClean="0"/>
              <a:t>here                   is Ricker wavelet, and            is the migration velocity model. Here, I specify it as a Gaussian smoothed model.  </a:t>
            </a:r>
            <a:endParaRPr lang="en-US" sz="2400" dirty="0"/>
          </a:p>
          <a:p>
            <a:r>
              <a:rPr lang="en-US" sz="2400" dirty="0" smtClean="0"/>
              <a:t>Notice that the source term here is same as the source using in generating synthetic data. </a:t>
            </a:r>
            <a:endParaRPr lang="en-US" sz="2400" dirty="0"/>
          </a:p>
        </p:txBody>
      </p:sp>
      <p:graphicFrame>
        <p:nvGraphicFramePr>
          <p:cNvPr id="4099" name="Object 3"/>
          <p:cNvGraphicFramePr>
            <a:graphicFrameLocks noChangeAspect="1"/>
          </p:cNvGraphicFramePr>
          <p:nvPr/>
        </p:nvGraphicFramePr>
        <p:xfrm>
          <a:off x="1752600" y="4464584"/>
          <a:ext cx="1219200" cy="369353"/>
        </p:xfrm>
        <a:graphic>
          <a:graphicData uri="http://schemas.openxmlformats.org/presentationml/2006/ole">
            <p:oleObj spid="_x0000_s5123" name="Equation" r:id="rId5" imgW="888840" imgH="228600" progId="Equation.DSMT4">
              <p:embed/>
            </p:oleObj>
          </a:graphicData>
        </a:graphic>
      </p:graphicFrame>
      <p:graphicFrame>
        <p:nvGraphicFramePr>
          <p:cNvPr id="4100" name="Object 4"/>
          <p:cNvGraphicFramePr>
            <a:graphicFrameLocks noChangeAspect="1"/>
          </p:cNvGraphicFramePr>
          <p:nvPr/>
        </p:nvGraphicFramePr>
        <p:xfrm>
          <a:off x="5638800" y="4495800"/>
          <a:ext cx="782637" cy="381000"/>
        </p:xfrm>
        <a:graphic>
          <a:graphicData uri="http://schemas.openxmlformats.org/presentationml/2006/ole">
            <p:oleObj spid="_x0000_s5124" name="Equation" r:id="rId6" imgW="495000" imgH="241200" progId="Equation.DSMT4">
              <p:embed/>
            </p:oleObj>
          </a:graphicData>
        </a:graphic>
      </p:graphicFrame>
      <p:grpSp>
        <p:nvGrpSpPr>
          <p:cNvPr id="4" name="Group 48"/>
          <p:cNvGrpSpPr/>
          <p:nvPr/>
        </p:nvGrpSpPr>
        <p:grpSpPr>
          <a:xfrm>
            <a:off x="6705600" y="3352800"/>
            <a:ext cx="2209800" cy="839788"/>
            <a:chOff x="5791200" y="5410200"/>
            <a:chExt cx="2209800" cy="839788"/>
          </a:xfrm>
        </p:grpSpPr>
        <p:cxnSp>
          <p:nvCxnSpPr>
            <p:cNvPr id="10" name="Straight Connector 9"/>
            <p:cNvCxnSpPr/>
            <p:nvPr/>
          </p:nvCxnSpPr>
          <p:spPr>
            <a:xfrm>
              <a:off x="5791200" y="6248400"/>
              <a:ext cx="2209800" cy="1588"/>
            </a:xfrm>
            <a:prstGeom prst="line">
              <a:avLst/>
            </a:prstGeom>
          </p:spPr>
          <p:style>
            <a:lnRef idx="1">
              <a:schemeClr val="accent1"/>
            </a:lnRef>
            <a:fillRef idx="0">
              <a:schemeClr val="accent1"/>
            </a:fillRef>
            <a:effectRef idx="0">
              <a:schemeClr val="accent1"/>
            </a:effectRef>
            <a:fontRef idx="minor">
              <a:schemeClr val="tx1"/>
            </a:fontRef>
          </p:style>
        </p:cxnSp>
        <p:grpSp>
          <p:nvGrpSpPr>
            <p:cNvPr id="6" name="Group 47"/>
            <p:cNvGrpSpPr/>
            <p:nvPr/>
          </p:nvGrpSpPr>
          <p:grpSpPr>
            <a:xfrm>
              <a:off x="5791200" y="5410200"/>
              <a:ext cx="2209800" cy="152400"/>
              <a:chOff x="5791200" y="5410200"/>
              <a:chExt cx="2209800" cy="152400"/>
            </a:xfrm>
          </p:grpSpPr>
          <p:cxnSp>
            <p:nvCxnSpPr>
              <p:cNvPr id="9" name="Straight Connector 8"/>
              <p:cNvCxnSpPr/>
              <p:nvPr/>
            </p:nvCxnSpPr>
            <p:spPr>
              <a:xfrm>
                <a:off x="5791200" y="5486400"/>
                <a:ext cx="2209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1" name="Explosion 2 10"/>
              <p:cNvSpPr/>
              <p:nvPr/>
            </p:nvSpPr>
            <p:spPr>
              <a:xfrm>
                <a:off x="6705600" y="5410200"/>
                <a:ext cx="228600" cy="1524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0" name="Date Placeholder 19"/>
          <p:cNvSpPr>
            <a:spLocks noGrp="1"/>
          </p:cNvSpPr>
          <p:nvPr>
            <p:ph type="dt" sz="half" idx="10"/>
          </p:nvPr>
        </p:nvSpPr>
        <p:spPr/>
        <p:txBody>
          <a:bodyPr/>
          <a:lstStyle/>
          <a:p>
            <a:fld id="{47361EBF-0E86-4408-82F8-A008DCFB76A4}" type="datetime1">
              <a:rPr lang="en-US" smtClean="0"/>
              <a:pPr/>
              <a:t>5/1/2013</a:t>
            </a:fld>
            <a:endParaRPr lang="en-US"/>
          </a:p>
        </p:txBody>
      </p:sp>
      <p:sp>
        <p:nvSpPr>
          <p:cNvPr id="21" name="Slide Number Placeholder 20"/>
          <p:cNvSpPr>
            <a:spLocks noGrp="1"/>
          </p:cNvSpPr>
          <p:nvPr>
            <p:ph type="sldNum" sz="quarter" idx="12"/>
          </p:nvPr>
        </p:nvSpPr>
        <p:spPr/>
        <p:txBody>
          <a:bodyPr/>
          <a:lstStyle/>
          <a:p>
            <a:fld id="{854269B8-F0F9-4DCF-910F-AB3566158D2A}" type="slidenum">
              <a:rPr lang="en-US" smtClean="0"/>
              <a:pPr/>
              <a:t>7</a:t>
            </a:fld>
            <a:endParaRPr lang="en-US"/>
          </a:p>
        </p:txBody>
      </p:sp>
      <p:pic>
        <p:nvPicPr>
          <p:cNvPr id="24" name="Picture 23" descr="Picture1.png"/>
          <p:cNvPicPr>
            <a:picLocks noChangeAspect="1"/>
          </p:cNvPicPr>
          <p:nvPr/>
        </p:nvPicPr>
        <p:blipFill>
          <a:blip r:embed="rId7"/>
          <a:srcRect t="50000"/>
          <a:stretch>
            <a:fillRect/>
          </a:stretch>
        </p:blipFill>
        <p:spPr>
          <a:xfrm>
            <a:off x="7315200" y="3581400"/>
            <a:ext cx="877751" cy="438875"/>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Work-flow </a:t>
            </a:r>
            <a:endParaRPr lang="en-US" sz="3200" dirty="0"/>
          </a:p>
        </p:txBody>
      </p:sp>
      <p:grpSp>
        <p:nvGrpSpPr>
          <p:cNvPr id="3" name="Group 14"/>
          <p:cNvGrpSpPr/>
          <p:nvPr/>
        </p:nvGrpSpPr>
        <p:grpSpPr>
          <a:xfrm>
            <a:off x="990600" y="1066800"/>
            <a:ext cx="2362200" cy="1754326"/>
            <a:chOff x="2057400" y="1828800"/>
            <a:chExt cx="2209800" cy="1546000"/>
          </a:xfrm>
        </p:grpSpPr>
        <p:sp>
          <p:nvSpPr>
            <p:cNvPr id="4" name="TextBox 3"/>
            <p:cNvSpPr txBox="1"/>
            <p:nvPr/>
          </p:nvSpPr>
          <p:spPr>
            <a:xfrm>
              <a:off x="2057400" y="1828800"/>
              <a:ext cx="2209800" cy="1546000"/>
            </a:xfrm>
            <a:prstGeom prst="rect">
              <a:avLst/>
            </a:prstGeom>
            <a:noFill/>
            <a:ln>
              <a:solidFill>
                <a:schemeClr val="accent1"/>
              </a:solidFill>
            </a:ln>
          </p:spPr>
          <p:txBody>
            <a:bodyPr wrap="square" rtlCol="0">
              <a:spAutoFit/>
            </a:bodyPr>
            <a:lstStyle/>
            <a:p>
              <a:r>
                <a:rPr lang="en-US" dirty="0" smtClean="0"/>
                <a:t>Source wave-field  </a:t>
              </a:r>
            </a:p>
            <a:p>
              <a:r>
                <a:rPr lang="en-US" dirty="0" smtClean="0"/>
                <a:t>                         0</a:t>
              </a:r>
              <a:endParaRPr lang="en-US" dirty="0"/>
            </a:p>
            <a:p>
              <a:r>
                <a:rPr lang="en-US" dirty="0" smtClean="0">
                  <a:solidFill>
                    <a:srgbClr val="FF0000"/>
                  </a:solidFill>
                </a:rPr>
                <a:t> </a:t>
              </a:r>
              <a:r>
                <a:rPr lang="en-US" dirty="0" smtClean="0">
                  <a:solidFill>
                    <a:srgbClr val="FF0000"/>
                  </a:solidFill>
                </a:rPr>
                <a:t>              </a:t>
              </a:r>
              <a:r>
                <a:rPr lang="en-US" dirty="0" smtClean="0">
                  <a:solidFill>
                    <a:srgbClr val="FF0000"/>
                  </a:solidFill>
                </a:rPr>
                <a:t>              </a:t>
              </a:r>
              <a:r>
                <a:rPr lang="en-US" i="1" dirty="0" smtClean="0"/>
                <a:t>it</a:t>
              </a:r>
              <a:endParaRPr lang="en-US" i="1" dirty="0" smtClean="0">
                <a:solidFill>
                  <a:srgbClr val="FF0000"/>
                </a:solidFill>
              </a:endParaRPr>
            </a:p>
            <a:p>
              <a:endParaRPr lang="en-US" dirty="0" smtClean="0"/>
            </a:p>
            <a:p>
              <a:r>
                <a:rPr lang="en-US" dirty="0" smtClean="0"/>
                <a:t>                  </a:t>
              </a:r>
            </a:p>
            <a:p>
              <a:r>
                <a:rPr lang="en-US" dirty="0"/>
                <a:t> </a:t>
              </a:r>
              <a:r>
                <a:rPr lang="en-US" dirty="0" smtClean="0"/>
                <a:t>                       </a:t>
              </a:r>
              <a:r>
                <a:rPr lang="en-US" dirty="0" err="1" smtClean="0"/>
                <a:t>nt</a:t>
              </a:r>
              <a:endParaRPr lang="en-US" dirty="0"/>
            </a:p>
          </p:txBody>
        </p:sp>
        <p:cxnSp>
          <p:nvCxnSpPr>
            <p:cNvPr id="7" name="Straight Arrow Connector 6"/>
            <p:cNvCxnSpPr/>
            <p:nvPr/>
          </p:nvCxnSpPr>
          <p:spPr>
            <a:xfrm rot="5400000">
              <a:off x="3021746" y="2756016"/>
              <a:ext cx="780096" cy="14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3" name="Object 12"/>
            <p:cNvGraphicFramePr>
              <a:graphicFrameLocks noChangeAspect="1"/>
            </p:cNvGraphicFramePr>
            <p:nvPr/>
          </p:nvGraphicFramePr>
          <p:xfrm>
            <a:off x="2057400" y="2634615"/>
            <a:ext cx="1335087" cy="342752"/>
          </p:xfrm>
          <a:graphic>
            <a:graphicData uri="http://schemas.openxmlformats.org/presentationml/2006/ole">
              <p:oleObj spid="_x0000_s38914" name="Equation" r:id="rId4" imgW="888840" imgH="228600" progId="Equation.DSMT4">
                <p:embed/>
              </p:oleObj>
            </a:graphicData>
          </a:graphic>
        </p:graphicFrame>
      </p:grpSp>
      <p:sp>
        <p:nvSpPr>
          <p:cNvPr id="58" name="Flowchart: Decision 57"/>
          <p:cNvSpPr/>
          <p:nvPr/>
        </p:nvSpPr>
        <p:spPr>
          <a:xfrm>
            <a:off x="4648200" y="3200400"/>
            <a:ext cx="1752600" cy="68580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Yes or No</a:t>
            </a:r>
            <a:endParaRPr lang="en-US" dirty="0"/>
          </a:p>
        </p:txBody>
      </p:sp>
      <p:sp>
        <p:nvSpPr>
          <p:cNvPr id="59" name="TextBox 58"/>
          <p:cNvSpPr txBox="1"/>
          <p:nvPr/>
        </p:nvSpPr>
        <p:spPr>
          <a:xfrm>
            <a:off x="3733800" y="1524000"/>
            <a:ext cx="3581400" cy="1477328"/>
          </a:xfrm>
          <a:prstGeom prst="rect">
            <a:avLst/>
          </a:prstGeom>
          <a:noFill/>
          <a:ln>
            <a:solidFill>
              <a:schemeClr val="accent1"/>
            </a:solidFill>
          </a:ln>
        </p:spPr>
        <p:txBody>
          <a:bodyPr wrap="square" rtlCol="0">
            <a:spAutoFit/>
          </a:bodyPr>
          <a:lstStyle/>
          <a:p>
            <a:r>
              <a:rPr lang="en-US" dirty="0" smtClean="0"/>
              <a:t>Imaging condition: Waves in two wave-fields arrive at reflector at the same time (</a:t>
            </a:r>
            <a:r>
              <a:rPr lang="en-US" i="1" dirty="0" smtClean="0"/>
              <a:t>it</a:t>
            </a:r>
            <a:r>
              <a:rPr lang="en-US" dirty="0" smtClean="0"/>
              <a:t>) or not?</a:t>
            </a:r>
          </a:p>
          <a:p>
            <a:endParaRPr lang="en-US" dirty="0"/>
          </a:p>
          <a:p>
            <a:endParaRPr lang="en-US" dirty="0"/>
          </a:p>
        </p:txBody>
      </p:sp>
      <p:cxnSp>
        <p:nvCxnSpPr>
          <p:cNvPr id="103" name="Straight Arrow Connector 102"/>
          <p:cNvCxnSpPr/>
          <p:nvPr/>
        </p:nvCxnSpPr>
        <p:spPr>
          <a:xfrm rot="5400000">
            <a:off x="5372894" y="3085306"/>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6" name="Shape 105"/>
          <p:cNvCxnSpPr>
            <a:stCxn id="58" idx="3"/>
          </p:cNvCxnSpPr>
          <p:nvPr/>
        </p:nvCxnSpPr>
        <p:spPr>
          <a:xfrm>
            <a:off x="6400800" y="3543300"/>
            <a:ext cx="838200" cy="9525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13" name="TextBox 112"/>
          <p:cNvSpPr txBox="1"/>
          <p:nvPr/>
        </p:nvSpPr>
        <p:spPr>
          <a:xfrm>
            <a:off x="4953000" y="3962400"/>
            <a:ext cx="838200" cy="369332"/>
          </a:xfrm>
          <a:prstGeom prst="rect">
            <a:avLst/>
          </a:prstGeom>
          <a:noFill/>
        </p:spPr>
        <p:txBody>
          <a:bodyPr wrap="square" rtlCol="0">
            <a:spAutoFit/>
          </a:bodyPr>
          <a:lstStyle/>
          <a:p>
            <a:r>
              <a:rPr lang="en-US" dirty="0" smtClean="0"/>
              <a:t>Yes</a:t>
            </a:r>
            <a:endParaRPr lang="en-US" dirty="0"/>
          </a:p>
        </p:txBody>
      </p:sp>
      <p:sp>
        <p:nvSpPr>
          <p:cNvPr id="114" name="TextBox 113"/>
          <p:cNvSpPr txBox="1"/>
          <p:nvPr/>
        </p:nvSpPr>
        <p:spPr>
          <a:xfrm>
            <a:off x="6781800" y="3810000"/>
            <a:ext cx="838200" cy="369332"/>
          </a:xfrm>
          <a:prstGeom prst="rect">
            <a:avLst/>
          </a:prstGeom>
          <a:noFill/>
        </p:spPr>
        <p:txBody>
          <a:bodyPr wrap="square" rtlCol="0">
            <a:spAutoFit/>
          </a:bodyPr>
          <a:lstStyle/>
          <a:p>
            <a:r>
              <a:rPr lang="en-US" dirty="0" smtClean="0"/>
              <a:t>No</a:t>
            </a:r>
            <a:endParaRPr lang="en-US" dirty="0"/>
          </a:p>
        </p:txBody>
      </p:sp>
      <p:graphicFrame>
        <p:nvGraphicFramePr>
          <p:cNvPr id="6150" name="Object 6"/>
          <p:cNvGraphicFramePr>
            <a:graphicFrameLocks noChangeAspect="1"/>
          </p:cNvGraphicFramePr>
          <p:nvPr/>
        </p:nvGraphicFramePr>
        <p:xfrm>
          <a:off x="2819400" y="1066800"/>
          <a:ext cx="228600" cy="316523"/>
        </p:xfrm>
        <a:graphic>
          <a:graphicData uri="http://schemas.openxmlformats.org/presentationml/2006/ole">
            <p:oleObj spid="_x0000_s38918" name="Equation" r:id="rId5" imgW="164880" imgH="228600" progId="Equation.DSMT4">
              <p:embed/>
            </p:oleObj>
          </a:graphicData>
        </a:graphic>
      </p:graphicFrame>
      <p:grpSp>
        <p:nvGrpSpPr>
          <p:cNvPr id="6" name="Group 150"/>
          <p:cNvGrpSpPr/>
          <p:nvPr/>
        </p:nvGrpSpPr>
        <p:grpSpPr>
          <a:xfrm>
            <a:off x="990600" y="2895600"/>
            <a:ext cx="2362200" cy="1754326"/>
            <a:chOff x="990600" y="3124200"/>
            <a:chExt cx="2362200" cy="1754326"/>
          </a:xfrm>
        </p:grpSpPr>
        <p:grpSp>
          <p:nvGrpSpPr>
            <p:cNvPr id="9" name="Group 15"/>
            <p:cNvGrpSpPr/>
            <p:nvPr/>
          </p:nvGrpSpPr>
          <p:grpSpPr>
            <a:xfrm>
              <a:off x="990600" y="3124200"/>
              <a:ext cx="2362200" cy="1754326"/>
              <a:chOff x="5105400" y="990600"/>
              <a:chExt cx="2362200" cy="1754326"/>
            </a:xfrm>
          </p:grpSpPr>
          <p:sp>
            <p:nvSpPr>
              <p:cNvPr id="5" name="TextBox 4"/>
              <p:cNvSpPr txBox="1"/>
              <p:nvPr/>
            </p:nvSpPr>
            <p:spPr>
              <a:xfrm>
                <a:off x="5105400" y="990600"/>
                <a:ext cx="2362200" cy="1754326"/>
              </a:xfrm>
              <a:prstGeom prst="rect">
                <a:avLst/>
              </a:prstGeom>
              <a:noFill/>
              <a:ln>
                <a:solidFill>
                  <a:srgbClr val="FF0000"/>
                </a:solidFill>
              </a:ln>
            </p:spPr>
            <p:txBody>
              <a:bodyPr wrap="square" rtlCol="0">
                <a:spAutoFit/>
              </a:bodyPr>
              <a:lstStyle/>
              <a:p>
                <a:r>
                  <a:rPr lang="en-US" dirty="0" smtClean="0"/>
                  <a:t>Receiver wave-field </a:t>
                </a:r>
                <a:endParaRPr lang="en-US" baseline="-25000" dirty="0" smtClean="0"/>
              </a:p>
              <a:p>
                <a:r>
                  <a:rPr lang="en-US" dirty="0" smtClean="0">
                    <a:solidFill>
                      <a:srgbClr val="FF0000"/>
                    </a:solidFill>
                  </a:rPr>
                  <a:t>                         </a:t>
                </a:r>
                <a:r>
                  <a:rPr lang="en-US" dirty="0" smtClean="0"/>
                  <a:t>0</a:t>
                </a:r>
                <a:r>
                  <a:rPr lang="en-US" dirty="0" smtClean="0">
                    <a:solidFill>
                      <a:srgbClr val="FF0000"/>
                    </a:solidFill>
                  </a:rPr>
                  <a:t>             </a:t>
                </a:r>
              </a:p>
              <a:p>
                <a:r>
                  <a:rPr lang="en-US" dirty="0" smtClean="0">
                    <a:solidFill>
                      <a:srgbClr val="FF0000"/>
                    </a:solidFill>
                  </a:rPr>
                  <a:t> </a:t>
                </a:r>
                <a:r>
                  <a:rPr lang="en-US" dirty="0" smtClean="0">
                    <a:solidFill>
                      <a:srgbClr val="FF0000"/>
                    </a:solidFill>
                  </a:rPr>
                  <a:t>              </a:t>
                </a:r>
                <a:r>
                  <a:rPr lang="en-US" dirty="0" smtClean="0">
                    <a:solidFill>
                      <a:srgbClr val="FF0000"/>
                    </a:solidFill>
                  </a:rPr>
                  <a:t>            </a:t>
                </a:r>
                <a:r>
                  <a:rPr lang="en-US" i="1" dirty="0" smtClean="0">
                    <a:solidFill>
                      <a:srgbClr val="FF0000"/>
                    </a:solidFill>
                  </a:rPr>
                  <a:t>  </a:t>
                </a:r>
                <a:r>
                  <a:rPr lang="en-US" i="1" dirty="0" smtClean="0"/>
                  <a:t>it</a:t>
                </a:r>
                <a:endParaRPr lang="en-US" i="1" dirty="0" smtClean="0">
                  <a:solidFill>
                    <a:srgbClr val="FF0000"/>
                  </a:solidFill>
                </a:endParaRPr>
              </a:p>
              <a:p>
                <a:endParaRPr lang="en-US" dirty="0">
                  <a:solidFill>
                    <a:srgbClr val="FF0000"/>
                  </a:solidFill>
                </a:endParaRPr>
              </a:p>
              <a:p>
                <a:r>
                  <a:rPr lang="en-US" dirty="0">
                    <a:solidFill>
                      <a:srgbClr val="FF0000"/>
                    </a:solidFill>
                  </a:rPr>
                  <a:t> </a:t>
                </a:r>
                <a:r>
                  <a:rPr lang="en-US" dirty="0" smtClean="0">
                    <a:solidFill>
                      <a:srgbClr val="FF0000"/>
                    </a:solidFill>
                  </a:rPr>
                  <a:t>          </a:t>
                </a:r>
              </a:p>
              <a:p>
                <a:r>
                  <a:rPr lang="en-US" dirty="0">
                    <a:solidFill>
                      <a:srgbClr val="FF0000"/>
                    </a:solidFill>
                  </a:rPr>
                  <a:t> </a:t>
                </a:r>
                <a:r>
                  <a:rPr lang="en-US" dirty="0" smtClean="0">
                    <a:solidFill>
                      <a:srgbClr val="FF0000"/>
                    </a:solidFill>
                  </a:rPr>
                  <a:t>                        </a:t>
                </a:r>
                <a:r>
                  <a:rPr lang="en-US" dirty="0" err="1" smtClean="0"/>
                  <a:t>nt</a:t>
                </a:r>
                <a:endParaRPr lang="en-US" dirty="0">
                  <a:solidFill>
                    <a:srgbClr val="FF0000"/>
                  </a:solidFill>
                </a:endParaRPr>
              </a:p>
            </p:txBody>
          </p:sp>
          <p:cxnSp>
            <p:nvCxnSpPr>
              <p:cNvPr id="8" name="Straight Arrow Connector 7"/>
              <p:cNvCxnSpPr/>
              <p:nvPr/>
            </p:nvCxnSpPr>
            <p:spPr>
              <a:xfrm rot="5400000" flipH="1" flipV="1">
                <a:off x="6097191" y="1980009"/>
                <a:ext cx="913606"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4" name="Object 13"/>
              <p:cNvGraphicFramePr>
                <a:graphicFrameLocks noChangeAspect="1"/>
              </p:cNvGraphicFramePr>
              <p:nvPr/>
            </p:nvGraphicFramePr>
            <p:xfrm>
              <a:off x="5105400" y="1828800"/>
              <a:ext cx="1371600" cy="361950"/>
            </p:xfrm>
            <a:graphic>
              <a:graphicData uri="http://schemas.openxmlformats.org/presentationml/2006/ole">
                <p:oleObj spid="_x0000_s38915" name="Equation" r:id="rId6" imgW="914400" imgH="241200" progId="Equation.DSMT4">
                  <p:embed/>
                </p:oleObj>
              </a:graphicData>
            </a:graphic>
          </p:graphicFrame>
        </p:grpSp>
        <p:graphicFrame>
          <p:nvGraphicFramePr>
            <p:cNvPr id="6151" name="Object 7"/>
            <p:cNvGraphicFramePr>
              <a:graphicFrameLocks noChangeAspect="1"/>
            </p:cNvGraphicFramePr>
            <p:nvPr/>
          </p:nvGraphicFramePr>
          <p:xfrm>
            <a:off x="2971800" y="3124200"/>
            <a:ext cx="228600" cy="316523"/>
          </p:xfrm>
          <a:graphic>
            <a:graphicData uri="http://schemas.openxmlformats.org/presentationml/2006/ole">
              <p:oleObj spid="_x0000_s38919" name="Equation" r:id="rId7" imgW="164880" imgH="228600" progId="Equation.DSMT4">
                <p:embed/>
              </p:oleObj>
            </a:graphicData>
          </a:graphic>
        </p:graphicFrame>
      </p:grpSp>
      <p:grpSp>
        <p:nvGrpSpPr>
          <p:cNvPr id="10" name="Group 158"/>
          <p:cNvGrpSpPr/>
          <p:nvPr/>
        </p:nvGrpSpPr>
        <p:grpSpPr>
          <a:xfrm>
            <a:off x="4419600" y="4495800"/>
            <a:ext cx="2133600" cy="1477328"/>
            <a:chOff x="3581400" y="5257800"/>
            <a:chExt cx="2133600" cy="1477328"/>
          </a:xfrm>
        </p:grpSpPr>
        <p:grpSp>
          <p:nvGrpSpPr>
            <p:cNvPr id="11" name="Group 130"/>
            <p:cNvGrpSpPr/>
            <p:nvPr/>
          </p:nvGrpSpPr>
          <p:grpSpPr>
            <a:xfrm>
              <a:off x="3581400" y="5257800"/>
              <a:ext cx="2133600" cy="1477328"/>
              <a:chOff x="3581400" y="5257800"/>
              <a:chExt cx="2133600" cy="1477328"/>
            </a:xfrm>
          </p:grpSpPr>
          <p:sp>
            <p:nvSpPr>
              <p:cNvPr id="115" name="TextBox 114"/>
              <p:cNvSpPr txBox="1"/>
              <p:nvPr/>
            </p:nvSpPr>
            <p:spPr>
              <a:xfrm>
                <a:off x="3581400" y="5257800"/>
                <a:ext cx="2133600" cy="1477328"/>
              </a:xfrm>
              <a:prstGeom prst="rect">
                <a:avLst/>
              </a:prstGeom>
              <a:noFill/>
              <a:ln>
                <a:solidFill>
                  <a:schemeClr val="accent1"/>
                </a:solidFill>
              </a:ln>
            </p:spPr>
            <p:txBody>
              <a:bodyPr wrap="square" rtlCol="0">
                <a:spAutoFit/>
              </a:bodyPr>
              <a:lstStyle/>
              <a:p>
                <a:r>
                  <a:rPr lang="en-US" dirty="0" smtClean="0"/>
                  <a:t>Can give an imaging  point. </a:t>
                </a:r>
              </a:p>
              <a:p>
                <a:endParaRPr lang="en-US" dirty="0" smtClean="0"/>
              </a:p>
              <a:p>
                <a:endParaRPr lang="en-US" dirty="0" smtClean="0"/>
              </a:p>
              <a:p>
                <a:endParaRPr lang="en-US" dirty="0"/>
              </a:p>
            </p:txBody>
          </p:sp>
          <p:graphicFrame>
            <p:nvGraphicFramePr>
              <p:cNvPr id="116" name="Object 115"/>
              <p:cNvGraphicFramePr>
                <a:graphicFrameLocks noChangeAspect="1"/>
              </p:cNvGraphicFramePr>
              <p:nvPr/>
            </p:nvGraphicFramePr>
            <p:xfrm>
              <a:off x="4572000" y="5562600"/>
              <a:ext cx="533400" cy="266700"/>
            </p:xfrm>
            <a:graphic>
              <a:graphicData uri="http://schemas.openxmlformats.org/presentationml/2006/ole">
                <p:oleObj spid="_x0000_s38916" name="Equation" r:id="rId8" imgW="355320" imgH="177480" progId="Equation.DSMT4">
                  <p:embed/>
                </p:oleObj>
              </a:graphicData>
            </a:graphic>
          </p:graphicFrame>
          <p:grpSp>
            <p:nvGrpSpPr>
              <p:cNvPr id="12" name="Group 124"/>
              <p:cNvGrpSpPr/>
              <p:nvPr/>
            </p:nvGrpSpPr>
            <p:grpSpPr>
              <a:xfrm>
                <a:off x="4191000" y="5943600"/>
                <a:ext cx="914400" cy="609600"/>
                <a:chOff x="4267200" y="5943600"/>
                <a:chExt cx="914400" cy="609600"/>
              </a:xfrm>
            </p:grpSpPr>
            <p:cxnSp>
              <p:nvCxnSpPr>
                <p:cNvPr id="120" name="Straight Arrow Connector 119"/>
                <p:cNvCxnSpPr/>
                <p:nvPr/>
              </p:nvCxnSpPr>
              <p:spPr>
                <a:xfrm rot="16200000" flipH="1">
                  <a:off x="4191000" y="6019800"/>
                  <a:ext cx="6096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p:nvPr/>
              </p:nvCxnSpPr>
              <p:spPr>
                <a:xfrm rot="5400000">
                  <a:off x="4648200" y="6019800"/>
                  <a:ext cx="6096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124" name="Flowchart: Connector 123"/>
              <p:cNvSpPr/>
              <p:nvPr/>
            </p:nvSpPr>
            <p:spPr>
              <a:xfrm>
                <a:off x="4572000" y="6553200"/>
                <a:ext cx="152400" cy="7620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27" name="Object 126"/>
            <p:cNvGraphicFramePr>
              <a:graphicFrameLocks noChangeAspect="1"/>
            </p:cNvGraphicFramePr>
            <p:nvPr/>
          </p:nvGraphicFramePr>
          <p:xfrm>
            <a:off x="4114800" y="6096000"/>
            <a:ext cx="165100" cy="228600"/>
          </p:xfrm>
          <a:graphic>
            <a:graphicData uri="http://schemas.openxmlformats.org/presentationml/2006/ole">
              <p:oleObj spid="_x0000_s38917" name="Equation" r:id="rId9" imgW="164880" imgH="228600" progId="Equation.DSMT4">
                <p:embed/>
              </p:oleObj>
            </a:graphicData>
          </a:graphic>
        </p:graphicFrame>
        <p:graphicFrame>
          <p:nvGraphicFramePr>
            <p:cNvPr id="6152" name="Object 8"/>
            <p:cNvGraphicFramePr>
              <a:graphicFrameLocks noChangeAspect="1"/>
            </p:cNvGraphicFramePr>
            <p:nvPr/>
          </p:nvGraphicFramePr>
          <p:xfrm>
            <a:off x="5029200" y="6096000"/>
            <a:ext cx="173460" cy="239713"/>
          </p:xfrm>
          <a:graphic>
            <a:graphicData uri="http://schemas.openxmlformats.org/presentationml/2006/ole">
              <p:oleObj spid="_x0000_s38920" name="Equation" r:id="rId10" imgW="164880" imgH="228600" progId="Equation.DSMT4">
                <p:embed/>
              </p:oleObj>
            </a:graphicData>
          </a:graphic>
        </p:graphicFrame>
      </p:grpSp>
      <p:grpSp>
        <p:nvGrpSpPr>
          <p:cNvPr id="15" name="Group 131"/>
          <p:cNvGrpSpPr/>
          <p:nvPr/>
        </p:nvGrpSpPr>
        <p:grpSpPr>
          <a:xfrm>
            <a:off x="6629400" y="4495800"/>
            <a:ext cx="2133600" cy="1477328"/>
            <a:chOff x="3581400" y="5257800"/>
            <a:chExt cx="2133600" cy="1477328"/>
          </a:xfrm>
        </p:grpSpPr>
        <p:sp>
          <p:nvSpPr>
            <p:cNvPr id="133" name="TextBox 132"/>
            <p:cNvSpPr txBox="1"/>
            <p:nvPr/>
          </p:nvSpPr>
          <p:spPr>
            <a:xfrm>
              <a:off x="3581400" y="5257800"/>
              <a:ext cx="2133600" cy="1477328"/>
            </a:xfrm>
            <a:prstGeom prst="rect">
              <a:avLst/>
            </a:prstGeom>
            <a:noFill/>
            <a:ln>
              <a:solidFill>
                <a:schemeClr val="accent1"/>
              </a:solidFill>
            </a:ln>
          </p:spPr>
          <p:txBody>
            <a:bodyPr wrap="square" rtlCol="0">
              <a:spAutoFit/>
            </a:bodyPr>
            <a:lstStyle/>
            <a:p>
              <a:r>
                <a:rPr lang="en-US" dirty="0" smtClean="0"/>
                <a:t>Cannot give an imaging  point. </a:t>
              </a:r>
            </a:p>
            <a:p>
              <a:endParaRPr lang="en-US" dirty="0" smtClean="0"/>
            </a:p>
            <a:p>
              <a:endParaRPr lang="en-US" dirty="0" smtClean="0"/>
            </a:p>
            <a:p>
              <a:endParaRPr lang="en-US" dirty="0"/>
            </a:p>
          </p:txBody>
        </p:sp>
        <p:graphicFrame>
          <p:nvGraphicFramePr>
            <p:cNvPr id="134" name="Object 133"/>
            <p:cNvGraphicFramePr>
              <a:graphicFrameLocks noChangeAspect="1"/>
            </p:cNvGraphicFramePr>
            <p:nvPr/>
          </p:nvGraphicFramePr>
          <p:xfrm>
            <a:off x="5181600" y="5562600"/>
            <a:ext cx="514350" cy="266700"/>
          </p:xfrm>
          <a:graphic>
            <a:graphicData uri="http://schemas.openxmlformats.org/presentationml/2006/ole">
              <p:oleObj spid="_x0000_s38921" name="Equation" r:id="rId11" imgW="342720" imgH="177480" progId="Equation.DSMT4">
                <p:embed/>
              </p:oleObj>
            </a:graphicData>
          </a:graphic>
        </p:graphicFrame>
        <p:grpSp>
          <p:nvGrpSpPr>
            <p:cNvPr id="16" name="Group 124"/>
            <p:cNvGrpSpPr/>
            <p:nvPr/>
          </p:nvGrpSpPr>
          <p:grpSpPr>
            <a:xfrm>
              <a:off x="4191000" y="5867400"/>
              <a:ext cx="990600" cy="838200"/>
              <a:chOff x="4267200" y="5867400"/>
              <a:chExt cx="990600" cy="838200"/>
            </a:xfrm>
          </p:grpSpPr>
          <p:cxnSp>
            <p:nvCxnSpPr>
              <p:cNvPr id="138" name="Straight Arrow Connector 137"/>
              <p:cNvCxnSpPr/>
              <p:nvPr/>
            </p:nvCxnSpPr>
            <p:spPr>
              <a:xfrm rot="16200000" flipH="1">
                <a:off x="4152900" y="5981700"/>
                <a:ext cx="8382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p:nvPr/>
            </p:nvCxnSpPr>
            <p:spPr>
              <a:xfrm rot="5400000">
                <a:off x="5029200" y="5867400"/>
                <a:ext cx="2286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cxnSp>
        <p:nvCxnSpPr>
          <p:cNvPr id="144" name="Straight Arrow Connector 143"/>
          <p:cNvCxnSpPr/>
          <p:nvPr/>
        </p:nvCxnSpPr>
        <p:spPr>
          <a:xfrm rot="5400000" flipH="1" flipV="1">
            <a:off x="7620000" y="5334000"/>
            <a:ext cx="381000" cy="381000"/>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graphicFrame>
        <p:nvGraphicFramePr>
          <p:cNvPr id="6154" name="Object 10"/>
          <p:cNvGraphicFramePr>
            <a:graphicFrameLocks noChangeAspect="1"/>
          </p:cNvGraphicFramePr>
          <p:nvPr/>
        </p:nvGraphicFramePr>
        <p:xfrm>
          <a:off x="7239000" y="5334000"/>
          <a:ext cx="165100" cy="228600"/>
        </p:xfrm>
        <a:graphic>
          <a:graphicData uri="http://schemas.openxmlformats.org/presentationml/2006/ole">
            <p:oleObj spid="_x0000_s38922" name="Equation" r:id="rId12" imgW="164880" imgH="228600" progId="Equation.DSMT4">
              <p:embed/>
            </p:oleObj>
          </a:graphicData>
        </a:graphic>
      </p:graphicFrame>
      <p:graphicFrame>
        <p:nvGraphicFramePr>
          <p:cNvPr id="6155" name="Object 11"/>
          <p:cNvGraphicFramePr>
            <a:graphicFrameLocks noChangeAspect="1"/>
          </p:cNvGraphicFramePr>
          <p:nvPr/>
        </p:nvGraphicFramePr>
        <p:xfrm>
          <a:off x="8229600" y="5181600"/>
          <a:ext cx="173038" cy="239713"/>
        </p:xfrm>
        <a:graphic>
          <a:graphicData uri="http://schemas.openxmlformats.org/presentationml/2006/ole">
            <p:oleObj spid="_x0000_s38923" name="Equation" r:id="rId13" imgW="164880" imgH="228600" progId="Equation.DSMT4">
              <p:embed/>
            </p:oleObj>
          </a:graphicData>
        </a:graphic>
      </p:graphicFrame>
      <p:sp>
        <p:nvSpPr>
          <p:cNvPr id="150" name="Right Brace 149"/>
          <p:cNvSpPr/>
          <p:nvPr/>
        </p:nvSpPr>
        <p:spPr>
          <a:xfrm>
            <a:off x="3352800" y="1371600"/>
            <a:ext cx="381000" cy="23622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58" name="Straight Arrow Connector 157"/>
          <p:cNvCxnSpPr/>
          <p:nvPr/>
        </p:nvCxnSpPr>
        <p:spPr>
          <a:xfrm rot="5400000">
            <a:off x="5182394" y="4190206"/>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6156" name="Object 12"/>
          <p:cNvGraphicFramePr>
            <a:graphicFrameLocks noChangeAspect="1"/>
          </p:cNvGraphicFramePr>
          <p:nvPr/>
        </p:nvGraphicFramePr>
        <p:xfrm>
          <a:off x="4718050" y="2438400"/>
          <a:ext cx="1384300" cy="479425"/>
        </p:xfrm>
        <a:graphic>
          <a:graphicData uri="http://schemas.openxmlformats.org/presentationml/2006/ole">
            <p:oleObj spid="_x0000_s38924" name="Equation" r:id="rId14" imgW="990360" imgH="342720" progId="Equation.DSMT4">
              <p:embed/>
            </p:oleObj>
          </a:graphicData>
        </a:graphic>
      </p:graphicFrame>
      <p:sp>
        <p:nvSpPr>
          <p:cNvPr id="45" name="Date Placeholder 44"/>
          <p:cNvSpPr>
            <a:spLocks noGrp="1"/>
          </p:cNvSpPr>
          <p:nvPr>
            <p:ph type="dt" sz="half" idx="10"/>
          </p:nvPr>
        </p:nvSpPr>
        <p:spPr/>
        <p:txBody>
          <a:bodyPr/>
          <a:lstStyle/>
          <a:p>
            <a:fld id="{FEFA21F8-34F3-4EE3-929C-7B01EAC803F0}" type="datetime1">
              <a:rPr lang="en-US" smtClean="0"/>
              <a:pPr/>
              <a:t>5/1/2013</a:t>
            </a:fld>
            <a:endParaRPr lang="en-US"/>
          </a:p>
        </p:txBody>
      </p:sp>
      <p:sp>
        <p:nvSpPr>
          <p:cNvPr id="46" name="Slide Number Placeholder 45"/>
          <p:cNvSpPr>
            <a:spLocks noGrp="1"/>
          </p:cNvSpPr>
          <p:nvPr>
            <p:ph type="sldNum" sz="quarter" idx="12"/>
          </p:nvPr>
        </p:nvSpPr>
        <p:spPr/>
        <p:txBody>
          <a:bodyPr/>
          <a:lstStyle/>
          <a:p>
            <a:fld id="{854269B8-F0F9-4DCF-910F-AB3566158D2A}" type="slidenum">
              <a:rPr lang="en-US" smtClean="0"/>
              <a:pPr/>
              <a:t>8</a:t>
            </a:fld>
            <a:endParaRPr lang="en-US"/>
          </a:p>
        </p:txBody>
      </p:sp>
      <p:grpSp>
        <p:nvGrpSpPr>
          <p:cNvPr id="17" name="Group 47"/>
          <p:cNvGrpSpPr/>
          <p:nvPr/>
        </p:nvGrpSpPr>
        <p:grpSpPr>
          <a:xfrm>
            <a:off x="609600" y="5029200"/>
            <a:ext cx="3886200" cy="923330"/>
            <a:chOff x="609600" y="4953000"/>
            <a:chExt cx="3886200" cy="923330"/>
          </a:xfrm>
        </p:grpSpPr>
        <p:sp>
          <p:nvSpPr>
            <p:cNvPr id="168" name="TextBox 167"/>
            <p:cNvSpPr txBox="1"/>
            <p:nvPr/>
          </p:nvSpPr>
          <p:spPr>
            <a:xfrm>
              <a:off x="990600" y="4953000"/>
              <a:ext cx="3505200" cy="923330"/>
            </a:xfrm>
            <a:prstGeom prst="rect">
              <a:avLst/>
            </a:prstGeom>
            <a:noFill/>
          </p:spPr>
          <p:txBody>
            <a:bodyPr wrap="square" rtlCol="0">
              <a:spAutoFit/>
            </a:bodyPr>
            <a:lstStyle/>
            <a:p>
              <a:r>
                <a:rPr lang="en-US" dirty="0" smtClean="0"/>
                <a:t>                 ---- finite-difference synthetic modeling data;</a:t>
              </a:r>
            </a:p>
            <a:p>
              <a:endParaRPr lang="en-US" dirty="0" smtClean="0"/>
            </a:p>
          </p:txBody>
        </p:sp>
        <p:graphicFrame>
          <p:nvGraphicFramePr>
            <p:cNvPr id="47" name="Object 46"/>
            <p:cNvGraphicFramePr>
              <a:graphicFrameLocks noChangeAspect="1"/>
            </p:cNvGraphicFramePr>
            <p:nvPr/>
          </p:nvGraphicFramePr>
          <p:xfrm>
            <a:off x="609600" y="4973108"/>
            <a:ext cx="1295400" cy="341842"/>
          </p:xfrm>
          <a:graphic>
            <a:graphicData uri="http://schemas.openxmlformats.org/presentationml/2006/ole">
              <p:oleObj spid="_x0000_s38925" name="Equation" r:id="rId15" imgW="914400" imgH="241200" progId="Equation.DSMT4">
                <p:embed/>
              </p:oleObj>
            </a:graphicData>
          </a:graphic>
        </p:graphicFrame>
      </p:grpSp>
      <p:sp>
        <p:nvSpPr>
          <p:cNvPr id="49" name="TextBox 48"/>
          <p:cNvSpPr txBox="1"/>
          <p:nvPr/>
        </p:nvSpPr>
        <p:spPr>
          <a:xfrm>
            <a:off x="609600" y="5638800"/>
            <a:ext cx="3657600" cy="923330"/>
          </a:xfrm>
          <a:prstGeom prst="rect">
            <a:avLst/>
          </a:prstGeom>
          <a:noFill/>
        </p:spPr>
        <p:txBody>
          <a:bodyPr wrap="square" rtlCol="0">
            <a:spAutoFit/>
          </a:bodyPr>
          <a:lstStyle/>
          <a:p>
            <a:r>
              <a:rPr lang="en-US" dirty="0" err="1" smtClean="0"/>
              <a:t>nt</a:t>
            </a:r>
            <a:r>
              <a:rPr lang="en-US" dirty="0" smtClean="0"/>
              <a:t> ---- maximum number of time samples;</a:t>
            </a:r>
          </a:p>
          <a:p>
            <a:r>
              <a:rPr lang="en-US" dirty="0" smtClean="0"/>
              <a:t>it  ---- index for one time sample. </a:t>
            </a:r>
            <a:endParaRPr lang="en-US" dirty="0"/>
          </a:p>
        </p:txBody>
      </p:sp>
      <p:grpSp>
        <p:nvGrpSpPr>
          <p:cNvPr id="18" name="Group 52"/>
          <p:cNvGrpSpPr/>
          <p:nvPr/>
        </p:nvGrpSpPr>
        <p:grpSpPr>
          <a:xfrm>
            <a:off x="4191000" y="6172200"/>
            <a:ext cx="4343400" cy="369332"/>
            <a:chOff x="4191000" y="6172200"/>
            <a:chExt cx="4343400" cy="369332"/>
          </a:xfrm>
        </p:grpSpPr>
        <p:sp>
          <p:nvSpPr>
            <p:cNvPr id="51" name="TextBox 50"/>
            <p:cNvSpPr txBox="1"/>
            <p:nvPr/>
          </p:nvSpPr>
          <p:spPr>
            <a:xfrm>
              <a:off x="4191000" y="6172200"/>
              <a:ext cx="4343400" cy="369332"/>
            </a:xfrm>
            <a:prstGeom prst="rect">
              <a:avLst/>
            </a:prstGeom>
            <a:noFill/>
          </p:spPr>
          <p:txBody>
            <a:bodyPr wrap="square" rtlCol="0">
              <a:spAutoFit/>
            </a:bodyPr>
            <a:lstStyle/>
            <a:p>
              <a:r>
                <a:rPr lang="en-US" dirty="0" smtClean="0"/>
                <a:t>        represents the cross-correlation.</a:t>
              </a:r>
              <a:endParaRPr lang="en-US" dirty="0"/>
            </a:p>
          </p:txBody>
        </p:sp>
        <p:graphicFrame>
          <p:nvGraphicFramePr>
            <p:cNvPr id="3087" name="Object 15"/>
            <p:cNvGraphicFramePr>
              <a:graphicFrameLocks noChangeAspect="1"/>
            </p:cNvGraphicFramePr>
            <p:nvPr/>
          </p:nvGraphicFramePr>
          <p:xfrm>
            <a:off x="4343400" y="6172200"/>
            <a:ext cx="304800" cy="328613"/>
          </p:xfrm>
          <a:graphic>
            <a:graphicData uri="http://schemas.openxmlformats.org/presentationml/2006/ole">
              <p:oleObj spid="_x0000_s38926" name="Equation" r:id="rId16" imgW="164880" imgH="177480" progId="Equation.DSMT4">
                <p:embed/>
              </p:oleObj>
            </a:graphicData>
          </a:graphic>
        </p:graphicFrame>
      </p:grpSp>
      <p:grpSp>
        <p:nvGrpSpPr>
          <p:cNvPr id="19" name="Group 56"/>
          <p:cNvGrpSpPr/>
          <p:nvPr/>
        </p:nvGrpSpPr>
        <p:grpSpPr>
          <a:xfrm>
            <a:off x="609600" y="4724400"/>
            <a:ext cx="2971800" cy="369332"/>
            <a:chOff x="609600" y="4724400"/>
            <a:chExt cx="2971800" cy="369332"/>
          </a:xfrm>
        </p:grpSpPr>
        <p:sp>
          <p:nvSpPr>
            <p:cNvPr id="55" name="TextBox 54"/>
            <p:cNvSpPr txBox="1"/>
            <p:nvPr/>
          </p:nvSpPr>
          <p:spPr>
            <a:xfrm>
              <a:off x="609600" y="4724400"/>
              <a:ext cx="2971800" cy="369332"/>
            </a:xfrm>
            <a:prstGeom prst="rect">
              <a:avLst/>
            </a:prstGeom>
            <a:noFill/>
          </p:spPr>
          <p:txBody>
            <a:bodyPr wrap="square" rtlCol="0">
              <a:spAutoFit/>
            </a:bodyPr>
            <a:lstStyle/>
            <a:p>
              <a:r>
                <a:rPr lang="en-US" dirty="0" smtClean="0"/>
                <a:t>                        ---- wavelet;</a:t>
              </a:r>
              <a:endParaRPr lang="en-US" dirty="0"/>
            </a:p>
          </p:txBody>
        </p:sp>
        <p:graphicFrame>
          <p:nvGraphicFramePr>
            <p:cNvPr id="3089" name="Object 17"/>
            <p:cNvGraphicFramePr>
              <a:graphicFrameLocks noChangeAspect="1"/>
            </p:cNvGraphicFramePr>
            <p:nvPr/>
          </p:nvGraphicFramePr>
          <p:xfrm>
            <a:off x="609600" y="4724400"/>
            <a:ext cx="1295400" cy="304800"/>
          </p:xfrm>
          <a:graphic>
            <a:graphicData uri="http://schemas.openxmlformats.org/presentationml/2006/ole">
              <p:oleObj spid="_x0000_s38927" name="Equation" r:id="rId17" imgW="888840" imgH="228600" progId="Equation.DSMT4">
                <p:embed/>
              </p:oleObj>
            </a:graphicData>
          </a:graphic>
        </p:graphicFrame>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Receiver wave-field</a:t>
            </a:r>
            <a:endParaRPr lang="en-US" sz="3200" dirty="0"/>
          </a:p>
        </p:txBody>
      </p:sp>
      <p:sp>
        <p:nvSpPr>
          <p:cNvPr id="3" name="Content Placeholder 2"/>
          <p:cNvSpPr>
            <a:spLocks noGrp="1"/>
          </p:cNvSpPr>
          <p:nvPr>
            <p:ph idx="1"/>
          </p:nvPr>
        </p:nvSpPr>
        <p:spPr/>
        <p:txBody>
          <a:bodyPr/>
          <a:lstStyle/>
          <a:p>
            <a:r>
              <a:rPr lang="en-US" sz="2400" dirty="0" smtClean="0"/>
              <a:t>Using the same finite-difference scheme to implement the backward propagating following wave-equation.</a:t>
            </a:r>
          </a:p>
          <a:p>
            <a:endParaRPr lang="en-US" dirty="0"/>
          </a:p>
        </p:txBody>
      </p:sp>
      <p:sp>
        <p:nvSpPr>
          <p:cNvPr id="5" name="TextBox 4"/>
          <p:cNvSpPr txBox="1"/>
          <p:nvPr/>
        </p:nvSpPr>
        <p:spPr>
          <a:xfrm>
            <a:off x="762000" y="2819400"/>
            <a:ext cx="7543800" cy="3046988"/>
          </a:xfrm>
          <a:prstGeom prst="rect">
            <a:avLst/>
          </a:prstGeom>
          <a:noFill/>
        </p:spPr>
        <p:txBody>
          <a:bodyPr wrap="square" rtlCol="0">
            <a:spAutoFit/>
          </a:bodyPr>
          <a:lstStyle/>
          <a:p>
            <a:r>
              <a:rPr lang="en-US" sz="2400" dirty="0" smtClean="0"/>
              <a:t>                         is the data recorded by all the receivers  and acts as a time-dependent surface boundary conditions at each geophone position. Always people treat the signals in dataset as “sources”.</a:t>
            </a:r>
          </a:p>
          <a:p>
            <a:r>
              <a:rPr lang="en-US" sz="2400" dirty="0" smtClean="0"/>
              <a:t> </a:t>
            </a:r>
          </a:p>
          <a:p>
            <a:r>
              <a:rPr lang="en-US" sz="2400" dirty="0" smtClean="0"/>
              <a:t>Waves are backward propagated in              which is the migration velocity model. Here, I specify it as a Gaussian smoothed model.    </a:t>
            </a:r>
            <a:endParaRPr lang="en-US" sz="2400" dirty="0"/>
          </a:p>
        </p:txBody>
      </p:sp>
      <p:graphicFrame>
        <p:nvGraphicFramePr>
          <p:cNvPr id="5124" name="Object 4"/>
          <p:cNvGraphicFramePr>
            <a:graphicFrameLocks noChangeAspect="1"/>
          </p:cNvGraphicFramePr>
          <p:nvPr/>
        </p:nvGraphicFramePr>
        <p:xfrm>
          <a:off x="5257800" y="4724400"/>
          <a:ext cx="784225" cy="381000"/>
        </p:xfrm>
        <a:graphic>
          <a:graphicData uri="http://schemas.openxmlformats.org/presentationml/2006/ole">
            <p:oleObj spid="_x0000_s7171" name="Equation" r:id="rId4" imgW="495000" imgH="241200" progId="Equation.DSMT4">
              <p:embed/>
            </p:oleObj>
          </a:graphicData>
        </a:graphic>
      </p:graphicFrame>
      <p:graphicFrame>
        <p:nvGraphicFramePr>
          <p:cNvPr id="5125" name="Object 5"/>
          <p:cNvGraphicFramePr>
            <a:graphicFrameLocks noChangeAspect="1"/>
          </p:cNvGraphicFramePr>
          <p:nvPr/>
        </p:nvGraphicFramePr>
        <p:xfrm>
          <a:off x="914400" y="2895600"/>
          <a:ext cx="1411288" cy="373063"/>
        </p:xfrm>
        <a:graphic>
          <a:graphicData uri="http://schemas.openxmlformats.org/presentationml/2006/ole">
            <p:oleObj spid="_x0000_s7172" name="Equation" r:id="rId5" imgW="914400" imgH="241200" progId="Equation.DSMT4">
              <p:embed/>
            </p:oleObj>
          </a:graphicData>
        </a:graphic>
      </p:graphicFrame>
      <p:grpSp>
        <p:nvGrpSpPr>
          <p:cNvPr id="4" name="Group 69"/>
          <p:cNvGrpSpPr/>
          <p:nvPr/>
        </p:nvGrpSpPr>
        <p:grpSpPr>
          <a:xfrm>
            <a:off x="5562600" y="5410200"/>
            <a:ext cx="2590800" cy="915988"/>
            <a:chOff x="5029200" y="5410200"/>
            <a:chExt cx="2590800" cy="915988"/>
          </a:xfrm>
        </p:grpSpPr>
        <p:cxnSp>
          <p:nvCxnSpPr>
            <p:cNvPr id="10" name="Straight Connector 9"/>
            <p:cNvCxnSpPr/>
            <p:nvPr/>
          </p:nvCxnSpPr>
          <p:spPr>
            <a:xfrm>
              <a:off x="5029200" y="5486400"/>
              <a:ext cx="2590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029200" y="6324600"/>
              <a:ext cx="2590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2" name="Flowchart: Merge 11"/>
            <p:cNvSpPr/>
            <p:nvPr/>
          </p:nvSpPr>
          <p:spPr>
            <a:xfrm>
              <a:off x="5257800" y="5410200"/>
              <a:ext cx="2286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Merge 35"/>
            <p:cNvSpPr/>
            <p:nvPr/>
          </p:nvSpPr>
          <p:spPr>
            <a:xfrm>
              <a:off x="5486400" y="5410200"/>
              <a:ext cx="2286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owchart: Merge 40"/>
            <p:cNvSpPr/>
            <p:nvPr/>
          </p:nvSpPr>
          <p:spPr>
            <a:xfrm>
              <a:off x="5715000" y="5410200"/>
              <a:ext cx="2286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lowchart: Merge 45"/>
            <p:cNvSpPr/>
            <p:nvPr/>
          </p:nvSpPr>
          <p:spPr>
            <a:xfrm>
              <a:off x="5943600" y="5410200"/>
              <a:ext cx="2286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lowchart: Merge 50"/>
            <p:cNvSpPr/>
            <p:nvPr/>
          </p:nvSpPr>
          <p:spPr>
            <a:xfrm>
              <a:off x="6172200" y="5410200"/>
              <a:ext cx="2286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lowchart: Merge 55"/>
            <p:cNvSpPr/>
            <p:nvPr/>
          </p:nvSpPr>
          <p:spPr>
            <a:xfrm>
              <a:off x="6400800" y="5410200"/>
              <a:ext cx="2286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lowchart: Merge 60"/>
            <p:cNvSpPr/>
            <p:nvPr/>
          </p:nvSpPr>
          <p:spPr>
            <a:xfrm>
              <a:off x="6629400" y="5410200"/>
              <a:ext cx="2286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lowchart: Merge 65"/>
            <p:cNvSpPr/>
            <p:nvPr/>
          </p:nvSpPr>
          <p:spPr>
            <a:xfrm>
              <a:off x="6858000" y="5410200"/>
              <a:ext cx="2286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Date Placeholder 70"/>
          <p:cNvSpPr>
            <a:spLocks noGrp="1"/>
          </p:cNvSpPr>
          <p:nvPr>
            <p:ph type="dt" sz="half" idx="10"/>
          </p:nvPr>
        </p:nvSpPr>
        <p:spPr/>
        <p:txBody>
          <a:bodyPr/>
          <a:lstStyle/>
          <a:p>
            <a:fld id="{E7A5260D-0390-4D99-A848-8B067BEC5F4F}" type="datetime1">
              <a:rPr lang="en-US" smtClean="0"/>
              <a:pPr/>
              <a:t>5/1/2013</a:t>
            </a:fld>
            <a:endParaRPr lang="en-US"/>
          </a:p>
        </p:txBody>
      </p:sp>
      <p:sp>
        <p:nvSpPr>
          <p:cNvPr id="72" name="Slide Number Placeholder 71"/>
          <p:cNvSpPr>
            <a:spLocks noGrp="1"/>
          </p:cNvSpPr>
          <p:nvPr>
            <p:ph type="sldNum" sz="quarter" idx="12"/>
          </p:nvPr>
        </p:nvSpPr>
        <p:spPr/>
        <p:txBody>
          <a:bodyPr/>
          <a:lstStyle/>
          <a:p>
            <a:fld id="{854269B8-F0F9-4DCF-910F-AB3566158D2A}" type="slidenum">
              <a:rPr lang="en-US" smtClean="0"/>
              <a:pPr/>
              <a:t>9</a:t>
            </a:fld>
            <a:endParaRPr lang="en-US"/>
          </a:p>
        </p:txBody>
      </p:sp>
      <p:pic>
        <p:nvPicPr>
          <p:cNvPr id="74" name="Picture 73" descr="Picture1.png"/>
          <p:cNvPicPr>
            <a:picLocks noChangeAspect="1"/>
          </p:cNvPicPr>
          <p:nvPr/>
        </p:nvPicPr>
        <p:blipFill>
          <a:blip r:embed="rId6"/>
          <a:srcRect t="67363"/>
          <a:stretch>
            <a:fillRect/>
          </a:stretch>
        </p:blipFill>
        <p:spPr>
          <a:xfrm>
            <a:off x="5715000" y="5715000"/>
            <a:ext cx="877751" cy="286475"/>
          </a:xfrm>
          <a:prstGeom prst="rect">
            <a:avLst/>
          </a:prstGeom>
        </p:spPr>
      </p:pic>
      <p:pic>
        <p:nvPicPr>
          <p:cNvPr id="75" name="Picture 74" descr="Picture1.png"/>
          <p:cNvPicPr>
            <a:picLocks noChangeAspect="1"/>
          </p:cNvPicPr>
          <p:nvPr/>
        </p:nvPicPr>
        <p:blipFill>
          <a:blip r:embed="rId6"/>
          <a:srcRect t="67363"/>
          <a:stretch>
            <a:fillRect/>
          </a:stretch>
        </p:blipFill>
        <p:spPr>
          <a:xfrm>
            <a:off x="5943600" y="5715000"/>
            <a:ext cx="877751" cy="286475"/>
          </a:xfrm>
          <a:prstGeom prst="rect">
            <a:avLst/>
          </a:prstGeom>
        </p:spPr>
      </p:pic>
      <p:pic>
        <p:nvPicPr>
          <p:cNvPr id="76" name="Picture 75" descr="Picture1.png"/>
          <p:cNvPicPr>
            <a:picLocks noChangeAspect="1"/>
          </p:cNvPicPr>
          <p:nvPr/>
        </p:nvPicPr>
        <p:blipFill>
          <a:blip r:embed="rId6"/>
          <a:srcRect t="67363"/>
          <a:stretch>
            <a:fillRect/>
          </a:stretch>
        </p:blipFill>
        <p:spPr>
          <a:xfrm>
            <a:off x="5410200" y="5715000"/>
            <a:ext cx="877751" cy="286475"/>
          </a:xfrm>
          <a:prstGeom prst="rect">
            <a:avLst/>
          </a:prstGeom>
        </p:spPr>
      </p:pic>
      <p:pic>
        <p:nvPicPr>
          <p:cNvPr id="77" name="Picture 76" descr="Picture1.png"/>
          <p:cNvPicPr>
            <a:picLocks noChangeAspect="1"/>
          </p:cNvPicPr>
          <p:nvPr/>
        </p:nvPicPr>
        <p:blipFill>
          <a:blip r:embed="rId6"/>
          <a:srcRect t="67363"/>
          <a:stretch>
            <a:fillRect/>
          </a:stretch>
        </p:blipFill>
        <p:spPr>
          <a:xfrm>
            <a:off x="6553200" y="5715000"/>
            <a:ext cx="877751" cy="286475"/>
          </a:xfrm>
          <a:prstGeom prst="rect">
            <a:avLst/>
          </a:prstGeom>
        </p:spPr>
      </p:pic>
      <p:pic>
        <p:nvPicPr>
          <p:cNvPr id="78" name="Picture 77" descr="Picture1.png"/>
          <p:cNvPicPr>
            <a:picLocks noChangeAspect="1"/>
          </p:cNvPicPr>
          <p:nvPr/>
        </p:nvPicPr>
        <p:blipFill>
          <a:blip r:embed="rId6"/>
          <a:srcRect t="67363"/>
          <a:stretch>
            <a:fillRect/>
          </a:stretch>
        </p:blipFill>
        <p:spPr>
          <a:xfrm>
            <a:off x="6781800" y="5715000"/>
            <a:ext cx="877751" cy="286475"/>
          </a:xfrm>
          <a:prstGeom prst="rect">
            <a:avLst/>
          </a:prstGeom>
        </p:spPr>
      </p:pic>
      <p:pic>
        <p:nvPicPr>
          <p:cNvPr id="79" name="Picture 78" descr="Picture1.png"/>
          <p:cNvPicPr>
            <a:picLocks noChangeAspect="1"/>
          </p:cNvPicPr>
          <p:nvPr/>
        </p:nvPicPr>
        <p:blipFill>
          <a:blip r:embed="rId6"/>
          <a:srcRect t="67363"/>
          <a:stretch>
            <a:fillRect/>
          </a:stretch>
        </p:blipFill>
        <p:spPr>
          <a:xfrm>
            <a:off x="7010400" y="5715000"/>
            <a:ext cx="877751" cy="286475"/>
          </a:xfrm>
          <a:prstGeom prst="rect">
            <a:avLst/>
          </a:prstGeom>
        </p:spPr>
      </p:pic>
      <p:pic>
        <p:nvPicPr>
          <p:cNvPr id="80" name="Picture 79" descr="Picture1.png"/>
          <p:cNvPicPr>
            <a:picLocks noChangeAspect="1"/>
          </p:cNvPicPr>
          <p:nvPr/>
        </p:nvPicPr>
        <p:blipFill>
          <a:blip r:embed="rId6"/>
          <a:srcRect t="67363"/>
          <a:stretch>
            <a:fillRect/>
          </a:stretch>
        </p:blipFill>
        <p:spPr>
          <a:xfrm>
            <a:off x="6324600" y="5715000"/>
            <a:ext cx="877751" cy="286475"/>
          </a:xfrm>
          <a:prstGeom prst="rect">
            <a:avLst/>
          </a:prstGeom>
        </p:spPr>
      </p:pic>
      <p:sp>
        <p:nvSpPr>
          <p:cNvPr id="27" name="Rectangle 26"/>
          <p:cNvSpPr/>
          <p:nvPr/>
        </p:nvSpPr>
        <p:spPr>
          <a:xfrm>
            <a:off x="6781800" y="4267200"/>
            <a:ext cx="1511952" cy="369332"/>
          </a:xfrm>
          <a:prstGeom prst="rect">
            <a:avLst/>
          </a:prstGeom>
        </p:spPr>
        <p:txBody>
          <a:bodyPr wrap="none">
            <a:spAutoFit/>
          </a:bodyPr>
          <a:lstStyle/>
          <a:p>
            <a:r>
              <a:rPr lang="en-US" i="1" dirty="0" smtClean="0"/>
              <a:t>(</a:t>
            </a:r>
            <a:r>
              <a:rPr lang="en-US" i="1" dirty="0" err="1" smtClean="0"/>
              <a:t>Baysal</a:t>
            </a:r>
            <a:r>
              <a:rPr lang="en-US" i="1" dirty="0" smtClean="0"/>
              <a:t>, 1983)</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1217</TotalTime>
  <Words>1605</Words>
  <Application>Microsoft Office PowerPoint</Application>
  <PresentationFormat>On-screen Show (4:3)</PresentationFormat>
  <Paragraphs>277</Paragraphs>
  <Slides>22</Slides>
  <Notes>12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Office Theme</vt:lpstr>
      <vt:lpstr>Equation</vt:lpstr>
      <vt:lpstr>Slide 1</vt:lpstr>
      <vt:lpstr>Reverse Time Migration (RTM)</vt:lpstr>
      <vt:lpstr> Reverse-time migration work-flow</vt:lpstr>
      <vt:lpstr>Reverse Time Migration (RTM)</vt:lpstr>
      <vt:lpstr>Work-flow </vt:lpstr>
      <vt:lpstr>Work-flow </vt:lpstr>
      <vt:lpstr>Source wave-field</vt:lpstr>
      <vt:lpstr>Work-flow </vt:lpstr>
      <vt:lpstr>Receiver wave-field</vt:lpstr>
      <vt:lpstr>Work-flow </vt:lpstr>
      <vt:lpstr>Two-layer model example</vt:lpstr>
      <vt:lpstr>Candidate curve for one source, one receiver</vt:lpstr>
      <vt:lpstr>Aperture limitation</vt:lpstr>
      <vt:lpstr>Sub-salt model test </vt:lpstr>
      <vt:lpstr>Sub-salt Model</vt:lpstr>
      <vt:lpstr>Smoothed Sub-salt Model</vt:lpstr>
      <vt:lpstr>Original RTM Result</vt:lpstr>
      <vt:lpstr>Original RTM Result</vt:lpstr>
      <vt:lpstr>Conclusions </vt:lpstr>
      <vt:lpstr>Conclusions</vt:lpstr>
      <vt:lpstr>Acknowledge</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xinglu_lin</dc:creator>
  <cp:lastModifiedBy>xinglu_lin</cp:lastModifiedBy>
  <cp:revision>118</cp:revision>
  <dcterms:created xsi:type="dcterms:W3CDTF">2013-04-27T13:47:29Z</dcterms:created>
  <dcterms:modified xsi:type="dcterms:W3CDTF">2013-05-02T04:04:41Z</dcterms:modified>
</cp:coreProperties>
</file>