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 id="2147483721" r:id="rId7"/>
    <p:sldMasterId id="2147483733" r:id="rId8"/>
    <p:sldMasterId id="2147483745" r:id="rId9"/>
    <p:sldMasterId id="2147483757" r:id="rId10"/>
    <p:sldMasterId id="2147483769" r:id="rId11"/>
  </p:sldMasterIdLst>
  <p:notesMasterIdLst>
    <p:notesMasterId r:id="rId79"/>
  </p:notesMasterIdLst>
  <p:sldIdLst>
    <p:sldId id="313" r:id="rId12"/>
    <p:sldId id="259" r:id="rId13"/>
    <p:sldId id="260"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5" r:id="rId27"/>
    <p:sldId id="276" r:id="rId28"/>
    <p:sldId id="277" r:id="rId29"/>
    <p:sldId id="278" r:id="rId30"/>
    <p:sldId id="279" r:id="rId31"/>
    <p:sldId id="280" r:id="rId32"/>
    <p:sldId id="281" r:id="rId33"/>
    <p:sldId id="282" r:id="rId34"/>
    <p:sldId id="283" r:id="rId35"/>
    <p:sldId id="284" r:id="rId36"/>
    <p:sldId id="297" r:id="rId37"/>
    <p:sldId id="299" r:id="rId38"/>
    <p:sldId id="300" r:id="rId39"/>
    <p:sldId id="308" r:id="rId40"/>
    <p:sldId id="309" r:id="rId41"/>
    <p:sldId id="310" r:id="rId42"/>
    <p:sldId id="311" r:id="rId43"/>
    <p:sldId id="312" r:id="rId44"/>
    <p:sldId id="295" r:id="rId45"/>
    <p:sldId id="429" r:id="rId46"/>
    <p:sldId id="430" r:id="rId47"/>
    <p:sldId id="431" r:id="rId48"/>
    <p:sldId id="432" r:id="rId49"/>
    <p:sldId id="315" r:id="rId50"/>
    <p:sldId id="316" r:id="rId51"/>
    <p:sldId id="317" r:id="rId52"/>
    <p:sldId id="318" r:id="rId53"/>
    <p:sldId id="319" r:id="rId54"/>
    <p:sldId id="320" r:id="rId55"/>
    <p:sldId id="321" r:id="rId56"/>
    <p:sldId id="407" r:id="rId57"/>
    <p:sldId id="408" r:id="rId58"/>
    <p:sldId id="409" r:id="rId59"/>
    <p:sldId id="410" r:id="rId60"/>
    <p:sldId id="411" r:id="rId61"/>
    <p:sldId id="412" r:id="rId62"/>
    <p:sldId id="413" r:id="rId63"/>
    <p:sldId id="414" r:id="rId64"/>
    <p:sldId id="415" r:id="rId65"/>
    <p:sldId id="416" r:id="rId66"/>
    <p:sldId id="417" r:id="rId67"/>
    <p:sldId id="418" r:id="rId68"/>
    <p:sldId id="419" r:id="rId69"/>
    <p:sldId id="420" r:id="rId70"/>
    <p:sldId id="421" r:id="rId71"/>
    <p:sldId id="422" r:id="rId72"/>
    <p:sldId id="423" r:id="rId73"/>
    <p:sldId id="424" r:id="rId74"/>
    <p:sldId id="425" r:id="rId75"/>
    <p:sldId id="426" r:id="rId76"/>
    <p:sldId id="427" r:id="rId77"/>
    <p:sldId id="428" r:id="rId7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theme" Target="theme/theme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image" Target="../media/image30.emf"/><Relationship Id="rId1" Type="http://schemas.openxmlformats.org/officeDocument/2006/relationships/image" Target="../media/image29.emf"/><Relationship Id="rId6" Type="http://schemas.openxmlformats.org/officeDocument/2006/relationships/image" Target="../media/image34.emf"/><Relationship Id="rId5" Type="http://schemas.openxmlformats.org/officeDocument/2006/relationships/image" Target="../media/image33.wmf"/><Relationship Id="rId4"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868A9F1-D3FA-46BA-9A15-3AD5CAA6ADEA}" type="datetimeFigureOut">
              <a:rPr lang="en-US" smtClean="0"/>
              <a:pPr/>
              <a:t>5/27/2014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F852CC5-D31F-4475-A1C8-237963B52BBF}" type="slidenum">
              <a:rPr lang="en-US" smtClean="0"/>
              <a:pPr/>
              <a:t>‹#›</a:t>
            </a:fld>
            <a:endParaRPr lang="en-US"/>
          </a:p>
        </p:txBody>
      </p:sp>
    </p:spTree>
    <p:extLst>
      <p:ext uri="{BB962C8B-B14F-4D97-AF65-F5344CB8AC3E}">
        <p14:creationId xmlns:p14="http://schemas.microsoft.com/office/powerpoint/2010/main" val="6929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4143588" y="9119474"/>
            <a:ext cx="3169920" cy="480060"/>
          </a:xfrm>
          <a:prstGeom prst="rect">
            <a:avLst/>
          </a:prstGeom>
          <a:noFill/>
          <a:ln w="9525">
            <a:noFill/>
            <a:miter lim="800000"/>
            <a:headEnd/>
            <a:tailEnd/>
          </a:ln>
        </p:spPr>
        <p:txBody>
          <a:bodyPr lIns="96651" tIns="48325" rIns="96651" bIns="48325" anchor="b">
            <a:prstTxWarp prst="textNoShape">
              <a:avLst/>
            </a:prstTxWarp>
          </a:bodyPr>
          <a:lstStyle/>
          <a:p>
            <a:pPr algn="r"/>
            <a:fld id="{80CCC1CD-6FB3-8C4A-B856-00CACF2AE715}" type="slidenum">
              <a:rPr lang="en-US" sz="1300">
                <a:solidFill>
                  <a:prstClr val="black"/>
                </a:solidFill>
              </a:rPr>
              <a:pPr algn="r"/>
              <a:t>1</a:t>
            </a:fld>
            <a:endParaRPr lang="en-US" sz="1300">
              <a:solidFill>
                <a:prstClr val="black"/>
              </a:solidFill>
            </a:endParaRPr>
          </a:p>
        </p:txBody>
      </p:sp>
      <p:sp>
        <p:nvSpPr>
          <p:cNvPr id="147459" name="Rectangle 7"/>
          <p:cNvSpPr txBox="1">
            <a:spLocks noGrp="1" noChangeArrowheads="1"/>
          </p:cNvSpPr>
          <p:nvPr/>
        </p:nvSpPr>
        <p:spPr bwMode="auto">
          <a:xfrm>
            <a:off x="4143588" y="9119474"/>
            <a:ext cx="3169920" cy="480060"/>
          </a:xfrm>
          <a:prstGeom prst="rect">
            <a:avLst/>
          </a:prstGeom>
          <a:noFill/>
          <a:ln w="9525">
            <a:noFill/>
            <a:miter lim="800000"/>
            <a:headEnd/>
            <a:tailEnd/>
          </a:ln>
        </p:spPr>
        <p:txBody>
          <a:bodyPr lIns="96651" tIns="48325" rIns="96651" bIns="48325" anchor="b">
            <a:prstTxWarp prst="textNoShape">
              <a:avLst/>
            </a:prstTxWarp>
          </a:bodyPr>
          <a:lstStyle/>
          <a:p>
            <a:pPr algn="r"/>
            <a:fld id="{FC4A7CA0-65E4-1A41-BEC0-6B2CC0091471}" type="slidenum">
              <a:rPr lang="en-US" altLang="zh-CN" sz="1300">
                <a:solidFill>
                  <a:prstClr val="black"/>
                </a:solidFill>
                <a:cs typeface="宋体" charset="-122"/>
              </a:rPr>
              <a:pPr algn="r"/>
              <a:t>1</a:t>
            </a:fld>
            <a:endParaRPr lang="en-US" altLang="zh-CN" sz="1300">
              <a:solidFill>
                <a:prstClr val="black"/>
              </a:solidFill>
              <a:cs typeface="宋体" charset="-122"/>
            </a:endParaRPr>
          </a:p>
        </p:txBody>
      </p:sp>
      <p:sp>
        <p:nvSpPr>
          <p:cNvPr id="147460" name="Rectangle 2"/>
          <p:cNvSpPr>
            <a:spLocks noGrp="1" noRot="1" noChangeAspect="1" noChangeArrowheads="1" noTextEdit="1"/>
          </p:cNvSpPr>
          <p:nvPr>
            <p:ph type="sldImg"/>
          </p:nvPr>
        </p:nvSpPr>
        <p:spPr>
          <a:xfrm>
            <a:off x="1257300" y="720725"/>
            <a:ext cx="4800600" cy="3600450"/>
          </a:xfrm>
          <a:ln/>
        </p:spPr>
      </p:sp>
      <p:sp>
        <p:nvSpPr>
          <p:cNvPr id="147461" name="Rectangle 3"/>
          <p:cNvSpPr>
            <a:spLocks noGrp="1" noChangeArrowheads="1"/>
          </p:cNvSpPr>
          <p:nvPr>
            <p:ph type="body" idx="1"/>
          </p:nvPr>
        </p:nvSpPr>
        <p:spPr>
          <a:noFill/>
          <a:ln/>
        </p:spPr>
        <p:txBody>
          <a:bodyPr/>
          <a:lstStyle/>
          <a:p>
            <a:pPr eaLnBrk="1" hangingPunct="1"/>
            <a:endParaRPr lang="en-US" altLang="zh-CN">
              <a:cs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56CFC13-0AA6-4DCA-8AAD-583E91B2EE38}" type="slidenum">
              <a:rPr lang="en-US" altLang="zh-CN">
                <a:solidFill>
                  <a:prstClr val="black"/>
                </a:solidFill>
                <a:cs typeface="宋体"/>
              </a:rPr>
              <a:pPr>
                <a:defRPr/>
              </a:pPr>
              <a:t>15</a:t>
            </a:fld>
            <a:endParaRPr lang="en-US" altLang="zh-CN">
              <a:solidFill>
                <a:prstClr val="black"/>
              </a:solidFill>
              <a:cs typeface="宋体"/>
            </a:endParaRPr>
          </a:p>
        </p:txBody>
      </p:sp>
      <p:sp>
        <p:nvSpPr>
          <p:cNvPr id="49154" name="Rectangle 2"/>
          <p:cNvSpPr>
            <a:spLocks noGrp="1" noRot="1" noChangeAspect="1" noChangeArrowheads="1" noTextEdit="1"/>
          </p:cNvSpPr>
          <p:nvPr>
            <p:ph type="sldImg"/>
          </p:nvPr>
        </p:nvSpPr>
        <p:spPr bwMode="auto">
          <a:xfrm>
            <a:off x="1257300" y="720725"/>
            <a:ext cx="4800600" cy="3600450"/>
          </a:xfrm>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txBox="1">
            <a:spLocks noGrp="1" noChangeArrowheads="1"/>
          </p:cNvSpPr>
          <p:nvPr/>
        </p:nvSpPr>
        <p:spPr bwMode="auto">
          <a:xfrm>
            <a:off x="4143588" y="9119474"/>
            <a:ext cx="3169920" cy="480060"/>
          </a:xfrm>
          <a:prstGeom prst="rect">
            <a:avLst/>
          </a:prstGeom>
          <a:noFill/>
          <a:ln w="9525">
            <a:noFill/>
            <a:miter lim="800000"/>
            <a:headEnd/>
            <a:tailEnd/>
          </a:ln>
        </p:spPr>
        <p:txBody>
          <a:bodyPr lIns="96649" tIns="48324" rIns="96649" bIns="48324" anchor="b"/>
          <a:lstStyle/>
          <a:p>
            <a:pPr algn="r"/>
            <a:fld id="{7AFB54F1-3D8E-466F-A780-762DE40DC59B}" type="slidenum">
              <a:rPr lang="en-US" sz="1300"/>
              <a:pPr algn="r"/>
              <a:t>16</a:t>
            </a:fld>
            <a:endParaRPr lang="en-US" sz="1300" dirty="0"/>
          </a:p>
        </p:txBody>
      </p:sp>
      <p:sp>
        <p:nvSpPr>
          <p:cNvPr id="65538" name="Rectangle 2"/>
          <p:cNvSpPr>
            <a:spLocks noGrp="1" noRot="1" noChangeAspect="1" noChangeArrowheads="1" noTextEdit="1"/>
          </p:cNvSpPr>
          <p:nvPr>
            <p:ph type="sldImg"/>
          </p:nvPr>
        </p:nvSpPr>
        <p:spPr bwMode="auto">
          <a:xfrm>
            <a:off x="1236663" y="722313"/>
            <a:ext cx="4840287" cy="3629025"/>
          </a:xfrm>
          <a:noFill/>
          <a:ln>
            <a:solidFill>
              <a:srgbClr val="000000"/>
            </a:solidFill>
            <a:miter lim="800000"/>
            <a:headEnd/>
            <a:tailEnd/>
          </a:ln>
        </p:spPr>
      </p:sp>
      <p:sp>
        <p:nvSpPr>
          <p:cNvPr id="65539" name="Rectangle 3"/>
          <p:cNvSpPr>
            <a:spLocks noGrp="1" noChangeArrowheads="1"/>
          </p:cNvSpPr>
          <p:nvPr>
            <p:ph type="body" idx="1"/>
          </p:nvPr>
        </p:nvSpPr>
        <p:spPr bwMode="auto">
          <a:xfrm>
            <a:off x="963509" y="4592241"/>
            <a:ext cx="5381413" cy="4272200"/>
          </a:xfrm>
          <a:noFill/>
        </p:spPr>
        <p:txBody>
          <a:bodyPr wrap="square" lIns="96229" tIns="48114" rIns="96229" bIns="48114"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BEAC566F-AA8E-44F1-A9E5-097DAB28B532}" type="slidenum">
              <a:rPr lang="en-US" altLang="zh-CN"/>
              <a:pPr>
                <a:defRPr/>
              </a:pPr>
              <a:t>17</a:t>
            </a:fld>
            <a:endParaRPr lang="en-US" altLang="zh-CN"/>
          </a:p>
        </p:txBody>
      </p:sp>
      <p:sp>
        <p:nvSpPr>
          <p:cNvPr id="338946" name="Rectangle 2"/>
          <p:cNvSpPr>
            <a:spLocks noGrp="1" noRot="1" noChangeAspect="1" noChangeArrowheads="1" noTextEdit="1"/>
          </p:cNvSpPr>
          <p:nvPr>
            <p:ph type="sldImg"/>
          </p:nvPr>
        </p:nvSpPr>
        <p:spPr bwMode="auto">
          <a:xfrm>
            <a:off x="1257300" y="720725"/>
            <a:ext cx="4800600" cy="3600450"/>
          </a:xfrm>
          <a:noFill/>
          <a:ln>
            <a:solidFill>
              <a:srgbClr val="000000"/>
            </a:solidFill>
            <a:miter lim="800000"/>
            <a:headEnd/>
            <a:tailEnd/>
          </a:ln>
        </p:spPr>
      </p:sp>
      <p:sp>
        <p:nvSpPr>
          <p:cNvPr id="338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a:defRPr/>
            </a:pPr>
            <a:fld id="{26119099-9E3E-477F-9EA8-9A82A10DDD7B}" type="slidenum">
              <a:rPr lang="en-US" altLang="zh-CN"/>
              <a:pPr>
                <a:defRPr/>
              </a:pPr>
              <a:t>18</a:t>
            </a:fld>
            <a:endParaRPr lang="en-US" altLang="zh-CN"/>
          </a:p>
        </p:txBody>
      </p:sp>
      <p:sp>
        <p:nvSpPr>
          <p:cNvPr id="342018" name="Rectangle 2"/>
          <p:cNvSpPr>
            <a:spLocks noGrp="1" noRot="1" noChangeAspect="1" noChangeArrowheads="1" noTextEdit="1"/>
          </p:cNvSpPr>
          <p:nvPr>
            <p:ph type="sldImg"/>
          </p:nvPr>
        </p:nvSpPr>
        <p:spPr bwMode="auto">
          <a:xfrm>
            <a:off x="1257300" y="720725"/>
            <a:ext cx="4800600" cy="3600450"/>
          </a:xfrm>
          <a:noFill/>
          <a:ln>
            <a:solidFill>
              <a:srgbClr val="000000"/>
            </a:solidFill>
            <a:miter lim="800000"/>
            <a:headEnd/>
            <a:tailEnd/>
          </a:ln>
        </p:spPr>
      </p:sp>
      <p:sp>
        <p:nvSpPr>
          <p:cNvPr id="342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791868AA-5401-4413-8CA6-E8C7BA9F9A60}" type="slidenum">
              <a:rPr lang="en-US" altLang="zh-CN"/>
              <a:pPr>
                <a:defRPr/>
              </a:pPr>
              <a:t>19</a:t>
            </a:fld>
            <a:endParaRPr lang="en-US" altLang="zh-CN"/>
          </a:p>
        </p:txBody>
      </p:sp>
      <p:sp>
        <p:nvSpPr>
          <p:cNvPr id="347138" name="Rectangle 2"/>
          <p:cNvSpPr>
            <a:spLocks noGrp="1" noRot="1" noChangeAspect="1" noChangeArrowheads="1" noTextEdit="1"/>
          </p:cNvSpPr>
          <p:nvPr>
            <p:ph type="sldImg"/>
          </p:nvPr>
        </p:nvSpPr>
        <p:spPr bwMode="auto">
          <a:xfrm>
            <a:off x="1257300" y="720725"/>
            <a:ext cx="4800600" cy="3600450"/>
          </a:xfrm>
          <a:noFill/>
          <a:ln>
            <a:solidFill>
              <a:srgbClr val="000000"/>
            </a:solidFill>
            <a:miter lim="800000"/>
            <a:headEnd/>
            <a:tailEnd/>
          </a:ln>
        </p:spPr>
      </p:sp>
      <p:sp>
        <p:nvSpPr>
          <p:cNvPr id="347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a:defRPr/>
            </a:pPr>
            <a:fld id="{6DC60719-BE8A-49D3-84C5-228F7B00E383}" type="slidenum">
              <a:rPr lang="en-US" altLang="zh-CN"/>
              <a:pPr>
                <a:defRPr/>
              </a:pPr>
              <a:t>20</a:t>
            </a:fld>
            <a:endParaRPr lang="en-US" altLang="zh-CN"/>
          </a:p>
        </p:txBody>
      </p:sp>
      <p:sp>
        <p:nvSpPr>
          <p:cNvPr id="339970" name="Rectangle 2"/>
          <p:cNvSpPr>
            <a:spLocks noGrp="1" noRot="1" noChangeAspect="1" noChangeArrowheads="1" noTextEdit="1"/>
          </p:cNvSpPr>
          <p:nvPr>
            <p:ph type="sldImg"/>
          </p:nvPr>
        </p:nvSpPr>
        <p:spPr bwMode="auto">
          <a:xfrm>
            <a:off x="1257300" y="720725"/>
            <a:ext cx="4800600" cy="3600450"/>
          </a:xfrm>
          <a:noFill/>
          <a:ln>
            <a:solidFill>
              <a:srgbClr val="000000"/>
            </a:solidFill>
            <a:miter lim="800000"/>
            <a:headEnd/>
            <a:tailEnd/>
          </a:ln>
        </p:spPr>
      </p:sp>
      <p:sp>
        <p:nvSpPr>
          <p:cNvPr id="339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txBox="1">
            <a:spLocks noGrp="1" noChangeArrowheads="1"/>
          </p:cNvSpPr>
          <p:nvPr/>
        </p:nvSpPr>
        <p:spPr bwMode="auto">
          <a:xfrm>
            <a:off x="4143588" y="9117806"/>
            <a:ext cx="3169920" cy="481727"/>
          </a:xfrm>
          <a:prstGeom prst="rect">
            <a:avLst/>
          </a:prstGeom>
          <a:noFill/>
          <a:ln w="9525">
            <a:noFill/>
            <a:miter lim="800000"/>
            <a:headEnd/>
            <a:tailEnd/>
          </a:ln>
        </p:spPr>
        <p:txBody>
          <a:bodyPr lIns="95731" tIns="47867" rIns="95731" bIns="47867" anchor="b"/>
          <a:lstStyle/>
          <a:p>
            <a:pPr algn="r" defTabSz="958104"/>
            <a:fld id="{6B9A1992-37E5-413C-B11D-15A0BF2C95C9}" type="slidenum">
              <a:rPr lang="en-US" altLang="zh-CN" sz="1300"/>
              <a:pPr algn="r" defTabSz="958104"/>
              <a:t>21</a:t>
            </a:fld>
            <a:endParaRPr lang="en-US" altLang="zh-CN" sz="1300" dirty="0"/>
          </a:p>
        </p:txBody>
      </p:sp>
      <p:sp>
        <p:nvSpPr>
          <p:cNvPr id="343042" name="Rectangle 2"/>
          <p:cNvSpPr>
            <a:spLocks noGrp="1" noRot="1" noChangeAspect="1" noChangeArrowheads="1" noTextEdit="1"/>
          </p:cNvSpPr>
          <p:nvPr>
            <p:ph type="sldImg"/>
          </p:nvPr>
        </p:nvSpPr>
        <p:spPr bwMode="auto">
          <a:xfrm>
            <a:off x="1257300" y="719138"/>
            <a:ext cx="4802188" cy="3602037"/>
          </a:xfrm>
          <a:noFill/>
          <a:ln>
            <a:solidFill>
              <a:srgbClr val="000000"/>
            </a:solidFill>
            <a:miter lim="800000"/>
            <a:headEnd/>
            <a:tailEnd/>
          </a:ln>
        </p:spPr>
      </p:sp>
      <p:sp>
        <p:nvSpPr>
          <p:cNvPr id="343043" name="Rectangle 3"/>
          <p:cNvSpPr>
            <a:spLocks noGrp="1" noChangeArrowheads="1"/>
          </p:cNvSpPr>
          <p:nvPr>
            <p:ph type="body" idx="1"/>
          </p:nvPr>
        </p:nvSpPr>
        <p:spPr bwMode="auto">
          <a:xfrm>
            <a:off x="731520" y="4560571"/>
            <a:ext cx="5852160" cy="4322207"/>
          </a:xfrm>
          <a:noFill/>
        </p:spPr>
        <p:txBody>
          <a:bodyPr wrap="square" lIns="95731" tIns="47867" rIns="95731" bIns="47867" numCol="1" anchor="t" anchorCtr="0" compatLnSpc="1">
            <a:prstTxWarp prst="textNoShape">
              <a:avLst/>
            </a:prstTxWarp>
          </a:bodyPr>
          <a:lstStyle/>
          <a:p>
            <a:pPr eaLnBrk="1" hangingPunct="1"/>
            <a:endParaRPr lang="en-US"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txBox="1">
            <a:spLocks noGrp="1" noChangeArrowheads="1"/>
          </p:cNvSpPr>
          <p:nvPr/>
        </p:nvSpPr>
        <p:spPr bwMode="auto">
          <a:xfrm>
            <a:off x="4143588" y="9117806"/>
            <a:ext cx="3169920" cy="481727"/>
          </a:xfrm>
          <a:prstGeom prst="rect">
            <a:avLst/>
          </a:prstGeom>
          <a:noFill/>
          <a:ln w="9525">
            <a:noFill/>
            <a:miter lim="800000"/>
            <a:headEnd/>
            <a:tailEnd/>
          </a:ln>
        </p:spPr>
        <p:txBody>
          <a:bodyPr lIns="95731" tIns="47867" rIns="95731" bIns="47867" anchor="b"/>
          <a:lstStyle/>
          <a:p>
            <a:pPr algn="r" defTabSz="958104"/>
            <a:fld id="{4BBBC0D8-FE6F-4285-90CF-CC4B404C1E4C}" type="slidenum">
              <a:rPr lang="en-US" altLang="zh-CN" sz="1300"/>
              <a:pPr algn="r" defTabSz="958104"/>
              <a:t>22</a:t>
            </a:fld>
            <a:endParaRPr lang="en-US" altLang="zh-CN" sz="1300" dirty="0"/>
          </a:p>
        </p:txBody>
      </p:sp>
      <p:sp>
        <p:nvSpPr>
          <p:cNvPr id="345090" name="Rectangle 2"/>
          <p:cNvSpPr>
            <a:spLocks noGrp="1" noRot="1" noChangeAspect="1" noChangeArrowheads="1" noTextEdit="1"/>
          </p:cNvSpPr>
          <p:nvPr>
            <p:ph type="sldImg"/>
          </p:nvPr>
        </p:nvSpPr>
        <p:spPr bwMode="auto">
          <a:xfrm>
            <a:off x="1257300" y="719138"/>
            <a:ext cx="4802188" cy="3602037"/>
          </a:xfrm>
          <a:noFill/>
          <a:ln>
            <a:solidFill>
              <a:srgbClr val="000000"/>
            </a:solidFill>
            <a:miter lim="800000"/>
            <a:headEnd/>
            <a:tailEnd/>
          </a:ln>
        </p:spPr>
      </p:sp>
      <p:sp>
        <p:nvSpPr>
          <p:cNvPr id="345091" name="Rectangle 3"/>
          <p:cNvSpPr>
            <a:spLocks noGrp="1" noChangeArrowheads="1"/>
          </p:cNvSpPr>
          <p:nvPr>
            <p:ph type="body" idx="1"/>
          </p:nvPr>
        </p:nvSpPr>
        <p:spPr bwMode="auto">
          <a:xfrm>
            <a:off x="731520" y="4560571"/>
            <a:ext cx="5852160" cy="4322207"/>
          </a:xfrm>
          <a:noFill/>
        </p:spPr>
        <p:txBody>
          <a:bodyPr wrap="square" lIns="95731" tIns="47867" rIns="95731" bIns="47867" numCol="1" anchor="t" anchorCtr="0" compatLnSpc="1">
            <a:prstTxWarp prst="textNoShape">
              <a:avLst/>
            </a:prstTxWarp>
          </a:bodyPr>
          <a:lstStyle/>
          <a:p>
            <a:pPr eaLnBrk="1" hangingPunct="1"/>
            <a:endParaRPr lang="en-US"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7"/>
          <p:cNvSpPr txBox="1">
            <a:spLocks noGrp="1" noChangeArrowheads="1"/>
          </p:cNvSpPr>
          <p:nvPr/>
        </p:nvSpPr>
        <p:spPr bwMode="auto">
          <a:xfrm>
            <a:off x="4143588" y="9117806"/>
            <a:ext cx="3169920" cy="481727"/>
          </a:xfrm>
          <a:prstGeom prst="rect">
            <a:avLst/>
          </a:prstGeom>
          <a:noFill/>
          <a:ln w="9525">
            <a:noFill/>
            <a:miter lim="800000"/>
            <a:headEnd/>
            <a:tailEnd/>
          </a:ln>
        </p:spPr>
        <p:txBody>
          <a:bodyPr lIns="95731" tIns="47867" rIns="95731" bIns="47867" anchor="b"/>
          <a:lstStyle/>
          <a:p>
            <a:pPr algn="r" defTabSz="958104"/>
            <a:fld id="{09170F2A-680E-402A-B75C-419A274A5AED}" type="slidenum">
              <a:rPr lang="en-US" altLang="zh-CN" sz="1300"/>
              <a:pPr algn="r" defTabSz="958104"/>
              <a:t>23</a:t>
            </a:fld>
            <a:endParaRPr lang="en-US" altLang="zh-CN" sz="1300" dirty="0"/>
          </a:p>
        </p:txBody>
      </p:sp>
      <p:sp>
        <p:nvSpPr>
          <p:cNvPr id="348162" name="Rectangle 2"/>
          <p:cNvSpPr>
            <a:spLocks noGrp="1" noRot="1" noChangeAspect="1" noChangeArrowheads="1" noTextEdit="1"/>
          </p:cNvSpPr>
          <p:nvPr>
            <p:ph type="sldImg"/>
          </p:nvPr>
        </p:nvSpPr>
        <p:spPr bwMode="auto">
          <a:xfrm>
            <a:off x="1257300" y="719138"/>
            <a:ext cx="4802188" cy="3602037"/>
          </a:xfrm>
          <a:noFill/>
          <a:ln>
            <a:solidFill>
              <a:srgbClr val="000000"/>
            </a:solidFill>
            <a:miter lim="800000"/>
            <a:headEnd/>
            <a:tailEnd/>
          </a:ln>
        </p:spPr>
      </p:sp>
      <p:sp>
        <p:nvSpPr>
          <p:cNvPr id="348163" name="Rectangle 3"/>
          <p:cNvSpPr>
            <a:spLocks noGrp="1" noChangeArrowheads="1"/>
          </p:cNvSpPr>
          <p:nvPr>
            <p:ph type="body" idx="1"/>
          </p:nvPr>
        </p:nvSpPr>
        <p:spPr bwMode="auto">
          <a:xfrm>
            <a:off x="731520" y="4560571"/>
            <a:ext cx="5852160" cy="4322207"/>
          </a:xfrm>
          <a:noFill/>
        </p:spPr>
        <p:txBody>
          <a:bodyPr wrap="square" lIns="95731" tIns="47867" rIns="95731" bIns="47867" numCol="1" anchor="t" anchorCtr="0" compatLnSpc="1">
            <a:prstTxWarp prst="textNoShape">
              <a:avLst/>
            </a:prstTxWarp>
          </a:bodyPr>
          <a:lstStyle/>
          <a:p>
            <a:pPr eaLnBrk="1" hangingPunct="1"/>
            <a:endParaRPr lang="en-US"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66522" eaLnBrk="0" hangingPunct="0">
              <a:defRPr>
                <a:solidFill>
                  <a:schemeClr val="tx1"/>
                </a:solidFill>
                <a:latin typeface="Garamond" pitchFamily="18" charset="0"/>
                <a:cs typeface="Arial" charset="0"/>
              </a:defRPr>
            </a:lvl1pPr>
            <a:lvl2pPr marL="724892" indent="-278805" defTabSz="966522" eaLnBrk="0" hangingPunct="0">
              <a:defRPr>
                <a:solidFill>
                  <a:schemeClr val="tx1"/>
                </a:solidFill>
                <a:latin typeface="Garamond" pitchFamily="18" charset="0"/>
                <a:cs typeface="Arial" charset="0"/>
              </a:defRPr>
            </a:lvl2pPr>
            <a:lvl3pPr marL="1115217" indent="-223044" defTabSz="966522" eaLnBrk="0" hangingPunct="0">
              <a:defRPr>
                <a:solidFill>
                  <a:schemeClr val="tx1"/>
                </a:solidFill>
                <a:latin typeface="Garamond" pitchFamily="18" charset="0"/>
                <a:cs typeface="Arial" charset="0"/>
              </a:defRPr>
            </a:lvl3pPr>
            <a:lvl4pPr marL="1561305" indent="-223044" defTabSz="966522" eaLnBrk="0" hangingPunct="0">
              <a:defRPr>
                <a:solidFill>
                  <a:schemeClr val="tx1"/>
                </a:solidFill>
                <a:latin typeface="Garamond" pitchFamily="18" charset="0"/>
                <a:cs typeface="Arial" charset="0"/>
              </a:defRPr>
            </a:lvl4pPr>
            <a:lvl5pPr marL="2007392" indent="-223044" defTabSz="966522" eaLnBrk="0" hangingPunct="0">
              <a:defRPr>
                <a:solidFill>
                  <a:schemeClr val="tx1"/>
                </a:solidFill>
                <a:latin typeface="Garamond" pitchFamily="18" charset="0"/>
                <a:cs typeface="Arial" charset="0"/>
              </a:defRPr>
            </a:lvl5pPr>
            <a:lvl6pPr marL="2453478" indent="-223044" defTabSz="966522" eaLnBrk="0" fontAlgn="base" hangingPunct="0">
              <a:spcBef>
                <a:spcPct val="0"/>
              </a:spcBef>
              <a:spcAft>
                <a:spcPct val="0"/>
              </a:spcAft>
              <a:defRPr>
                <a:solidFill>
                  <a:schemeClr val="tx1"/>
                </a:solidFill>
                <a:latin typeface="Garamond" pitchFamily="18" charset="0"/>
                <a:cs typeface="Arial" charset="0"/>
              </a:defRPr>
            </a:lvl6pPr>
            <a:lvl7pPr marL="2899566" indent="-223044" defTabSz="966522" eaLnBrk="0" fontAlgn="base" hangingPunct="0">
              <a:spcBef>
                <a:spcPct val="0"/>
              </a:spcBef>
              <a:spcAft>
                <a:spcPct val="0"/>
              </a:spcAft>
              <a:defRPr>
                <a:solidFill>
                  <a:schemeClr val="tx1"/>
                </a:solidFill>
                <a:latin typeface="Garamond" pitchFamily="18" charset="0"/>
                <a:cs typeface="Arial" charset="0"/>
              </a:defRPr>
            </a:lvl7pPr>
            <a:lvl8pPr marL="3345654" indent="-223044" defTabSz="966522" eaLnBrk="0" fontAlgn="base" hangingPunct="0">
              <a:spcBef>
                <a:spcPct val="0"/>
              </a:spcBef>
              <a:spcAft>
                <a:spcPct val="0"/>
              </a:spcAft>
              <a:defRPr>
                <a:solidFill>
                  <a:schemeClr val="tx1"/>
                </a:solidFill>
                <a:latin typeface="Garamond" pitchFamily="18" charset="0"/>
                <a:cs typeface="Arial" charset="0"/>
              </a:defRPr>
            </a:lvl8pPr>
            <a:lvl9pPr marL="3791741" indent="-223044" defTabSz="966522"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5660B9EC-2ED3-42C9-8298-1B6E218013C4}" type="slidenum">
              <a:rPr lang="en-US" smtClean="0">
                <a:solidFill>
                  <a:prstClr val="black"/>
                </a:solidFill>
                <a:latin typeface="Arial" charset="0"/>
              </a:rPr>
              <a:pPr eaLnBrk="1" hangingPunct="1"/>
              <a:t>26</a:t>
            </a:fld>
            <a:endParaRPr lang="en-US" dirty="0" smtClean="0">
              <a:solidFill>
                <a:prstClr val="black"/>
              </a:solidFill>
              <a:latin typeface="Arial" charset="0"/>
            </a:endParaRPr>
          </a:p>
        </p:txBody>
      </p:sp>
      <p:sp>
        <p:nvSpPr>
          <p:cNvPr id="41987" name="Rectangle 2"/>
          <p:cNvSpPr>
            <a:spLocks noGrp="1" noRot="1" noChangeAspect="1" noChangeArrowheads="1" noTextEdit="1"/>
          </p:cNvSpPr>
          <p:nvPr>
            <p:ph type="sldImg"/>
          </p:nvPr>
        </p:nvSpPr>
        <p:spPr>
          <a:xfrm>
            <a:off x="1257300" y="720725"/>
            <a:ext cx="4800600" cy="3600450"/>
          </a:xfrm>
          <a:ln/>
        </p:spPr>
      </p:sp>
      <p:sp>
        <p:nvSpPr>
          <p:cNvPr id="4198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BD21930-776C-4CDF-BB6A-2E1156AAB7A8}" type="slidenum">
              <a:rPr lang="en-US" altLang="zh-CN" smtClean="0">
                <a:solidFill>
                  <a:prstClr val="black"/>
                </a:solidFill>
              </a:rPr>
              <a:pPr/>
              <a:t>2</a:t>
            </a:fld>
            <a:endParaRPr lang="en-US" altLang="zh-CN" smtClean="0">
              <a:solidFill>
                <a:prstClr val="black"/>
              </a:solidFill>
            </a:endParaRPr>
          </a:p>
        </p:txBody>
      </p:sp>
      <p:sp>
        <p:nvSpPr>
          <p:cNvPr id="57347" name="Rectangle 2"/>
          <p:cNvSpPr>
            <a:spLocks noGrp="1" noRot="1" noChangeAspect="1" noChangeArrowheads="1" noTextEdit="1"/>
          </p:cNvSpPr>
          <p:nvPr>
            <p:ph type="sldImg"/>
          </p:nvPr>
        </p:nvSpPr>
        <p:spPr>
          <a:xfrm>
            <a:off x="1257300" y="720725"/>
            <a:ext cx="4800600" cy="3600450"/>
          </a:xfrm>
          <a:ln/>
        </p:spPr>
      </p:sp>
      <p:sp>
        <p:nvSpPr>
          <p:cNvPr id="57348" name="Rectangle 3"/>
          <p:cNvSpPr>
            <a:spLocks noGrp="1" noChangeArrowheads="1"/>
          </p:cNvSpPr>
          <p:nvPr>
            <p:ph type="body" idx="1"/>
          </p:nvPr>
        </p:nvSpPr>
        <p:spPr>
          <a:noFill/>
          <a:ln/>
        </p:spPr>
        <p:txBody>
          <a:bodyPr/>
          <a:lstStyle/>
          <a:p>
            <a:pPr eaLnBrk="1" hangingPunct="1"/>
            <a:endParaRPr lang="en-US"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4143427" y="9120172"/>
            <a:ext cx="3170138" cy="47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40" tIns="48321" rIns="96640" bIns="48321" anchor="b"/>
          <a:lstStyle>
            <a:lvl1pPr defTabSz="990600" eaLnBrk="0" hangingPunct="0">
              <a:defRPr>
                <a:solidFill>
                  <a:schemeClr val="tx1"/>
                </a:solidFill>
                <a:latin typeface="Garamond" pitchFamily="18" charset="0"/>
                <a:cs typeface="Arial" charset="0"/>
              </a:defRPr>
            </a:lvl1pPr>
            <a:lvl2pPr marL="742950" indent="-285750" defTabSz="990600" eaLnBrk="0" hangingPunct="0">
              <a:defRPr>
                <a:solidFill>
                  <a:schemeClr val="tx1"/>
                </a:solidFill>
                <a:latin typeface="Garamond" pitchFamily="18" charset="0"/>
                <a:cs typeface="Arial" charset="0"/>
              </a:defRPr>
            </a:lvl2pPr>
            <a:lvl3pPr marL="1143000" indent="-228600" defTabSz="990600" eaLnBrk="0" hangingPunct="0">
              <a:defRPr>
                <a:solidFill>
                  <a:schemeClr val="tx1"/>
                </a:solidFill>
                <a:latin typeface="Garamond" pitchFamily="18" charset="0"/>
                <a:cs typeface="Arial" charset="0"/>
              </a:defRPr>
            </a:lvl3pPr>
            <a:lvl4pPr marL="1600200" indent="-228600" defTabSz="990600" eaLnBrk="0" hangingPunct="0">
              <a:defRPr>
                <a:solidFill>
                  <a:schemeClr val="tx1"/>
                </a:solidFill>
                <a:latin typeface="Garamond" pitchFamily="18" charset="0"/>
                <a:cs typeface="Arial" charset="0"/>
              </a:defRPr>
            </a:lvl4pPr>
            <a:lvl5pPr marL="2057400" indent="-228600" defTabSz="990600" eaLnBrk="0" hangingPunct="0">
              <a:defRPr>
                <a:solidFill>
                  <a:schemeClr val="tx1"/>
                </a:solidFill>
                <a:latin typeface="Garamond" pitchFamily="18" charset="0"/>
                <a:cs typeface="Arial" charset="0"/>
              </a:defRPr>
            </a:lvl5pPr>
            <a:lvl6pPr marL="2514600" indent="-228600" defTabSz="990600" eaLnBrk="0" fontAlgn="base" hangingPunct="0">
              <a:spcBef>
                <a:spcPct val="0"/>
              </a:spcBef>
              <a:spcAft>
                <a:spcPct val="0"/>
              </a:spcAft>
              <a:defRPr>
                <a:solidFill>
                  <a:schemeClr val="tx1"/>
                </a:solidFill>
                <a:latin typeface="Garamond" pitchFamily="18" charset="0"/>
                <a:cs typeface="Arial" charset="0"/>
              </a:defRPr>
            </a:lvl6pPr>
            <a:lvl7pPr marL="2971800" indent="-228600" defTabSz="990600" eaLnBrk="0" fontAlgn="base" hangingPunct="0">
              <a:spcBef>
                <a:spcPct val="0"/>
              </a:spcBef>
              <a:spcAft>
                <a:spcPct val="0"/>
              </a:spcAft>
              <a:defRPr>
                <a:solidFill>
                  <a:schemeClr val="tx1"/>
                </a:solidFill>
                <a:latin typeface="Garamond" pitchFamily="18" charset="0"/>
                <a:cs typeface="Arial" charset="0"/>
              </a:defRPr>
            </a:lvl7pPr>
            <a:lvl8pPr marL="3429000" indent="-228600" defTabSz="990600" eaLnBrk="0" fontAlgn="base" hangingPunct="0">
              <a:spcBef>
                <a:spcPct val="0"/>
              </a:spcBef>
              <a:spcAft>
                <a:spcPct val="0"/>
              </a:spcAft>
              <a:defRPr>
                <a:solidFill>
                  <a:schemeClr val="tx1"/>
                </a:solidFill>
                <a:latin typeface="Garamond" pitchFamily="18" charset="0"/>
                <a:cs typeface="Arial" charset="0"/>
              </a:defRPr>
            </a:lvl8pPr>
            <a:lvl9pPr marL="3886200" indent="-228600" defTabSz="990600" eaLnBrk="0" fontAlgn="base" hangingPunct="0">
              <a:spcBef>
                <a:spcPct val="0"/>
              </a:spcBef>
              <a:spcAft>
                <a:spcPct val="0"/>
              </a:spcAft>
              <a:defRPr>
                <a:solidFill>
                  <a:schemeClr val="tx1"/>
                </a:solidFill>
                <a:latin typeface="Garamond" pitchFamily="18" charset="0"/>
                <a:cs typeface="Arial" charset="0"/>
              </a:defRPr>
            </a:lvl9pPr>
          </a:lstStyle>
          <a:p>
            <a:pPr algn="r" eaLnBrk="1" fontAlgn="base" hangingPunct="1">
              <a:spcBef>
                <a:spcPct val="0"/>
              </a:spcBef>
              <a:spcAft>
                <a:spcPct val="0"/>
              </a:spcAft>
            </a:pPr>
            <a:fld id="{7C3D89A2-2543-407B-BAE5-D94F4E6812A4}" type="slidenum">
              <a:rPr lang="en-US" sz="1300">
                <a:solidFill>
                  <a:prstClr val="black"/>
                </a:solidFill>
                <a:latin typeface="Arial" charset="0"/>
              </a:rPr>
              <a:pPr algn="r" eaLnBrk="1" fontAlgn="base" hangingPunct="1">
                <a:spcBef>
                  <a:spcPct val="0"/>
                </a:spcBef>
                <a:spcAft>
                  <a:spcPct val="0"/>
                </a:spcAft>
              </a:pPr>
              <a:t>27</a:t>
            </a:fld>
            <a:endParaRPr lang="en-US" sz="1300" dirty="0">
              <a:solidFill>
                <a:prstClr val="black"/>
              </a:solidFill>
              <a:latin typeface="Arial" charset="0"/>
            </a:endParaRPr>
          </a:p>
        </p:txBody>
      </p:sp>
      <p:sp>
        <p:nvSpPr>
          <p:cNvPr id="120835" name="Rectangle 2"/>
          <p:cNvSpPr>
            <a:spLocks noGrp="1" noRot="1" noChangeAspect="1" noChangeArrowheads="1" noTextEdit="1"/>
          </p:cNvSpPr>
          <p:nvPr>
            <p:ph type="sldImg"/>
          </p:nvPr>
        </p:nvSpPr>
        <p:spPr>
          <a:xfrm>
            <a:off x="1257300" y="720725"/>
            <a:ext cx="4800600" cy="3600450"/>
          </a:xfrm>
          <a:ln/>
        </p:spPr>
      </p:sp>
      <p:sp>
        <p:nvSpPr>
          <p:cNvPr id="12083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4143427" y="9120172"/>
            <a:ext cx="3170138" cy="47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40" tIns="48321" rIns="96640" bIns="48321" anchor="b"/>
          <a:lstStyle>
            <a:lvl1pPr defTabSz="990600" eaLnBrk="0" hangingPunct="0">
              <a:defRPr>
                <a:solidFill>
                  <a:schemeClr val="tx1"/>
                </a:solidFill>
                <a:latin typeface="Garamond" pitchFamily="18" charset="0"/>
                <a:cs typeface="Arial" charset="0"/>
              </a:defRPr>
            </a:lvl1pPr>
            <a:lvl2pPr marL="742950" indent="-285750" defTabSz="990600" eaLnBrk="0" hangingPunct="0">
              <a:defRPr>
                <a:solidFill>
                  <a:schemeClr val="tx1"/>
                </a:solidFill>
                <a:latin typeface="Garamond" pitchFamily="18" charset="0"/>
                <a:cs typeface="Arial" charset="0"/>
              </a:defRPr>
            </a:lvl2pPr>
            <a:lvl3pPr marL="1143000" indent="-228600" defTabSz="990600" eaLnBrk="0" hangingPunct="0">
              <a:defRPr>
                <a:solidFill>
                  <a:schemeClr val="tx1"/>
                </a:solidFill>
                <a:latin typeface="Garamond" pitchFamily="18" charset="0"/>
                <a:cs typeface="Arial" charset="0"/>
              </a:defRPr>
            </a:lvl3pPr>
            <a:lvl4pPr marL="1600200" indent="-228600" defTabSz="990600" eaLnBrk="0" hangingPunct="0">
              <a:defRPr>
                <a:solidFill>
                  <a:schemeClr val="tx1"/>
                </a:solidFill>
                <a:latin typeface="Garamond" pitchFamily="18" charset="0"/>
                <a:cs typeface="Arial" charset="0"/>
              </a:defRPr>
            </a:lvl4pPr>
            <a:lvl5pPr marL="2057400" indent="-228600" defTabSz="990600" eaLnBrk="0" hangingPunct="0">
              <a:defRPr>
                <a:solidFill>
                  <a:schemeClr val="tx1"/>
                </a:solidFill>
                <a:latin typeface="Garamond" pitchFamily="18" charset="0"/>
                <a:cs typeface="Arial" charset="0"/>
              </a:defRPr>
            </a:lvl5pPr>
            <a:lvl6pPr marL="2514600" indent="-228600" defTabSz="990600" eaLnBrk="0" fontAlgn="base" hangingPunct="0">
              <a:spcBef>
                <a:spcPct val="0"/>
              </a:spcBef>
              <a:spcAft>
                <a:spcPct val="0"/>
              </a:spcAft>
              <a:defRPr>
                <a:solidFill>
                  <a:schemeClr val="tx1"/>
                </a:solidFill>
                <a:latin typeface="Garamond" pitchFamily="18" charset="0"/>
                <a:cs typeface="Arial" charset="0"/>
              </a:defRPr>
            </a:lvl6pPr>
            <a:lvl7pPr marL="2971800" indent="-228600" defTabSz="990600" eaLnBrk="0" fontAlgn="base" hangingPunct="0">
              <a:spcBef>
                <a:spcPct val="0"/>
              </a:spcBef>
              <a:spcAft>
                <a:spcPct val="0"/>
              </a:spcAft>
              <a:defRPr>
                <a:solidFill>
                  <a:schemeClr val="tx1"/>
                </a:solidFill>
                <a:latin typeface="Garamond" pitchFamily="18" charset="0"/>
                <a:cs typeface="Arial" charset="0"/>
              </a:defRPr>
            </a:lvl7pPr>
            <a:lvl8pPr marL="3429000" indent="-228600" defTabSz="990600" eaLnBrk="0" fontAlgn="base" hangingPunct="0">
              <a:spcBef>
                <a:spcPct val="0"/>
              </a:spcBef>
              <a:spcAft>
                <a:spcPct val="0"/>
              </a:spcAft>
              <a:defRPr>
                <a:solidFill>
                  <a:schemeClr val="tx1"/>
                </a:solidFill>
                <a:latin typeface="Garamond" pitchFamily="18" charset="0"/>
                <a:cs typeface="Arial" charset="0"/>
              </a:defRPr>
            </a:lvl8pPr>
            <a:lvl9pPr marL="3886200" indent="-228600" defTabSz="990600" eaLnBrk="0" fontAlgn="base" hangingPunct="0">
              <a:spcBef>
                <a:spcPct val="0"/>
              </a:spcBef>
              <a:spcAft>
                <a:spcPct val="0"/>
              </a:spcAft>
              <a:defRPr>
                <a:solidFill>
                  <a:schemeClr val="tx1"/>
                </a:solidFill>
                <a:latin typeface="Garamond" pitchFamily="18" charset="0"/>
                <a:cs typeface="Arial" charset="0"/>
              </a:defRPr>
            </a:lvl9pPr>
          </a:lstStyle>
          <a:p>
            <a:pPr algn="r" eaLnBrk="1" fontAlgn="base" hangingPunct="1">
              <a:spcBef>
                <a:spcPct val="0"/>
              </a:spcBef>
              <a:spcAft>
                <a:spcPct val="0"/>
              </a:spcAft>
            </a:pPr>
            <a:fld id="{7C3D89A2-2543-407B-BAE5-D94F4E6812A4}" type="slidenum">
              <a:rPr lang="en-US" sz="1300">
                <a:solidFill>
                  <a:prstClr val="black"/>
                </a:solidFill>
                <a:latin typeface="Arial" charset="0"/>
              </a:rPr>
              <a:pPr algn="r" eaLnBrk="1" fontAlgn="base" hangingPunct="1">
                <a:spcBef>
                  <a:spcPct val="0"/>
                </a:spcBef>
                <a:spcAft>
                  <a:spcPct val="0"/>
                </a:spcAft>
              </a:pPr>
              <a:t>28</a:t>
            </a:fld>
            <a:endParaRPr lang="en-US" sz="1300" dirty="0">
              <a:solidFill>
                <a:prstClr val="black"/>
              </a:solidFill>
              <a:latin typeface="Arial" charset="0"/>
            </a:endParaRPr>
          </a:p>
        </p:txBody>
      </p:sp>
      <p:sp>
        <p:nvSpPr>
          <p:cNvPr id="120835" name="Rectangle 2"/>
          <p:cNvSpPr>
            <a:spLocks noGrp="1" noRot="1" noChangeAspect="1" noChangeArrowheads="1" noTextEdit="1"/>
          </p:cNvSpPr>
          <p:nvPr>
            <p:ph type="sldImg"/>
          </p:nvPr>
        </p:nvSpPr>
        <p:spPr>
          <a:xfrm>
            <a:off x="1257300" y="720725"/>
            <a:ext cx="4800600" cy="3600450"/>
          </a:xfrm>
          <a:ln/>
        </p:spPr>
      </p:sp>
      <p:sp>
        <p:nvSpPr>
          <p:cNvPr id="12083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66522" eaLnBrk="0" hangingPunct="0">
              <a:defRPr>
                <a:solidFill>
                  <a:schemeClr val="tx1"/>
                </a:solidFill>
                <a:latin typeface="Garamond" pitchFamily="18" charset="0"/>
                <a:cs typeface="Arial" charset="0"/>
              </a:defRPr>
            </a:lvl1pPr>
            <a:lvl2pPr marL="724892" indent="-278805" defTabSz="966522" eaLnBrk="0" hangingPunct="0">
              <a:defRPr>
                <a:solidFill>
                  <a:schemeClr val="tx1"/>
                </a:solidFill>
                <a:latin typeface="Garamond" pitchFamily="18" charset="0"/>
                <a:cs typeface="Arial" charset="0"/>
              </a:defRPr>
            </a:lvl2pPr>
            <a:lvl3pPr marL="1115217" indent="-223044" defTabSz="966522" eaLnBrk="0" hangingPunct="0">
              <a:defRPr>
                <a:solidFill>
                  <a:schemeClr val="tx1"/>
                </a:solidFill>
                <a:latin typeface="Garamond" pitchFamily="18" charset="0"/>
                <a:cs typeface="Arial" charset="0"/>
              </a:defRPr>
            </a:lvl3pPr>
            <a:lvl4pPr marL="1561305" indent="-223044" defTabSz="966522" eaLnBrk="0" hangingPunct="0">
              <a:defRPr>
                <a:solidFill>
                  <a:schemeClr val="tx1"/>
                </a:solidFill>
                <a:latin typeface="Garamond" pitchFamily="18" charset="0"/>
                <a:cs typeface="Arial" charset="0"/>
              </a:defRPr>
            </a:lvl4pPr>
            <a:lvl5pPr marL="2007392" indent="-223044" defTabSz="966522" eaLnBrk="0" hangingPunct="0">
              <a:defRPr>
                <a:solidFill>
                  <a:schemeClr val="tx1"/>
                </a:solidFill>
                <a:latin typeface="Garamond" pitchFamily="18" charset="0"/>
                <a:cs typeface="Arial" charset="0"/>
              </a:defRPr>
            </a:lvl5pPr>
            <a:lvl6pPr marL="2453478" indent="-223044" defTabSz="966522" eaLnBrk="0" fontAlgn="base" hangingPunct="0">
              <a:spcBef>
                <a:spcPct val="0"/>
              </a:spcBef>
              <a:spcAft>
                <a:spcPct val="0"/>
              </a:spcAft>
              <a:defRPr>
                <a:solidFill>
                  <a:schemeClr val="tx1"/>
                </a:solidFill>
                <a:latin typeface="Garamond" pitchFamily="18" charset="0"/>
                <a:cs typeface="Arial" charset="0"/>
              </a:defRPr>
            </a:lvl6pPr>
            <a:lvl7pPr marL="2899566" indent="-223044" defTabSz="966522" eaLnBrk="0" fontAlgn="base" hangingPunct="0">
              <a:spcBef>
                <a:spcPct val="0"/>
              </a:spcBef>
              <a:spcAft>
                <a:spcPct val="0"/>
              </a:spcAft>
              <a:defRPr>
                <a:solidFill>
                  <a:schemeClr val="tx1"/>
                </a:solidFill>
                <a:latin typeface="Garamond" pitchFamily="18" charset="0"/>
                <a:cs typeface="Arial" charset="0"/>
              </a:defRPr>
            </a:lvl7pPr>
            <a:lvl8pPr marL="3345654" indent="-223044" defTabSz="966522" eaLnBrk="0" fontAlgn="base" hangingPunct="0">
              <a:spcBef>
                <a:spcPct val="0"/>
              </a:spcBef>
              <a:spcAft>
                <a:spcPct val="0"/>
              </a:spcAft>
              <a:defRPr>
                <a:solidFill>
                  <a:schemeClr val="tx1"/>
                </a:solidFill>
                <a:latin typeface="Garamond" pitchFamily="18" charset="0"/>
                <a:cs typeface="Arial" charset="0"/>
              </a:defRPr>
            </a:lvl8pPr>
            <a:lvl9pPr marL="3791741" indent="-223044" defTabSz="966522"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A000F0EE-E9D1-4513-92CB-6EF48BCE7218}" type="slidenum">
              <a:rPr lang="en-US" smtClean="0">
                <a:solidFill>
                  <a:prstClr val="black"/>
                </a:solidFill>
                <a:latin typeface="Arial" charset="0"/>
              </a:rPr>
              <a:pPr eaLnBrk="1" hangingPunct="1"/>
              <a:t>29</a:t>
            </a:fld>
            <a:endParaRPr lang="en-US" dirty="0" smtClean="0">
              <a:solidFill>
                <a:prstClr val="black"/>
              </a:solidFill>
              <a:latin typeface="Arial" charset="0"/>
            </a:endParaRPr>
          </a:p>
        </p:txBody>
      </p:sp>
      <p:sp>
        <p:nvSpPr>
          <p:cNvPr id="72707" name="Rectangle 2"/>
          <p:cNvSpPr>
            <a:spLocks noGrp="1" noRot="1" noChangeAspect="1" noChangeArrowheads="1" noTextEdit="1"/>
          </p:cNvSpPr>
          <p:nvPr>
            <p:ph type="sldImg"/>
          </p:nvPr>
        </p:nvSpPr>
        <p:spPr>
          <a:xfrm>
            <a:off x="1257300" y="720725"/>
            <a:ext cx="4800600" cy="3600450"/>
          </a:xfrm>
          <a:ln/>
        </p:spPr>
      </p:sp>
      <p:sp>
        <p:nvSpPr>
          <p:cNvPr id="7270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66522" eaLnBrk="0" hangingPunct="0">
              <a:defRPr>
                <a:solidFill>
                  <a:schemeClr val="tx1"/>
                </a:solidFill>
                <a:latin typeface="Garamond" pitchFamily="18" charset="0"/>
                <a:cs typeface="Arial" charset="0"/>
              </a:defRPr>
            </a:lvl1pPr>
            <a:lvl2pPr marL="724892" indent="-278805" defTabSz="966522" eaLnBrk="0" hangingPunct="0">
              <a:defRPr>
                <a:solidFill>
                  <a:schemeClr val="tx1"/>
                </a:solidFill>
                <a:latin typeface="Garamond" pitchFamily="18" charset="0"/>
                <a:cs typeface="Arial" charset="0"/>
              </a:defRPr>
            </a:lvl2pPr>
            <a:lvl3pPr marL="1115217" indent="-223044" defTabSz="966522" eaLnBrk="0" hangingPunct="0">
              <a:defRPr>
                <a:solidFill>
                  <a:schemeClr val="tx1"/>
                </a:solidFill>
                <a:latin typeface="Garamond" pitchFamily="18" charset="0"/>
                <a:cs typeface="Arial" charset="0"/>
              </a:defRPr>
            </a:lvl3pPr>
            <a:lvl4pPr marL="1561305" indent="-223044" defTabSz="966522" eaLnBrk="0" hangingPunct="0">
              <a:defRPr>
                <a:solidFill>
                  <a:schemeClr val="tx1"/>
                </a:solidFill>
                <a:latin typeface="Garamond" pitchFamily="18" charset="0"/>
                <a:cs typeface="Arial" charset="0"/>
              </a:defRPr>
            </a:lvl4pPr>
            <a:lvl5pPr marL="2007392" indent="-223044" defTabSz="966522" eaLnBrk="0" hangingPunct="0">
              <a:defRPr>
                <a:solidFill>
                  <a:schemeClr val="tx1"/>
                </a:solidFill>
                <a:latin typeface="Garamond" pitchFamily="18" charset="0"/>
                <a:cs typeface="Arial" charset="0"/>
              </a:defRPr>
            </a:lvl5pPr>
            <a:lvl6pPr marL="2453478" indent="-223044" defTabSz="966522" eaLnBrk="0" fontAlgn="base" hangingPunct="0">
              <a:spcBef>
                <a:spcPct val="0"/>
              </a:spcBef>
              <a:spcAft>
                <a:spcPct val="0"/>
              </a:spcAft>
              <a:defRPr>
                <a:solidFill>
                  <a:schemeClr val="tx1"/>
                </a:solidFill>
                <a:latin typeface="Garamond" pitchFamily="18" charset="0"/>
                <a:cs typeface="Arial" charset="0"/>
              </a:defRPr>
            </a:lvl6pPr>
            <a:lvl7pPr marL="2899566" indent="-223044" defTabSz="966522" eaLnBrk="0" fontAlgn="base" hangingPunct="0">
              <a:spcBef>
                <a:spcPct val="0"/>
              </a:spcBef>
              <a:spcAft>
                <a:spcPct val="0"/>
              </a:spcAft>
              <a:defRPr>
                <a:solidFill>
                  <a:schemeClr val="tx1"/>
                </a:solidFill>
                <a:latin typeface="Garamond" pitchFamily="18" charset="0"/>
                <a:cs typeface="Arial" charset="0"/>
              </a:defRPr>
            </a:lvl7pPr>
            <a:lvl8pPr marL="3345654" indent="-223044" defTabSz="966522" eaLnBrk="0" fontAlgn="base" hangingPunct="0">
              <a:spcBef>
                <a:spcPct val="0"/>
              </a:spcBef>
              <a:spcAft>
                <a:spcPct val="0"/>
              </a:spcAft>
              <a:defRPr>
                <a:solidFill>
                  <a:schemeClr val="tx1"/>
                </a:solidFill>
                <a:latin typeface="Garamond" pitchFamily="18" charset="0"/>
                <a:cs typeface="Arial" charset="0"/>
              </a:defRPr>
            </a:lvl8pPr>
            <a:lvl9pPr marL="3791741" indent="-223044" defTabSz="966522"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9E85F47-3C16-400D-8EBF-951EA19C39F7}" type="slidenum">
              <a:rPr lang="en-US" smtClean="0">
                <a:solidFill>
                  <a:prstClr val="black"/>
                </a:solidFill>
                <a:latin typeface="Arial" charset="0"/>
              </a:rPr>
              <a:pPr eaLnBrk="1" hangingPunct="1"/>
              <a:t>30</a:t>
            </a:fld>
            <a:endParaRPr lang="en-US" dirty="0" smtClean="0">
              <a:solidFill>
                <a:prstClr val="black"/>
              </a:solidFill>
              <a:latin typeface="Arial" charset="0"/>
            </a:endParaRPr>
          </a:p>
        </p:txBody>
      </p:sp>
      <p:sp>
        <p:nvSpPr>
          <p:cNvPr id="73731" name="Rectangle 2"/>
          <p:cNvSpPr>
            <a:spLocks noGrp="1" noRot="1" noChangeAspect="1" noChangeArrowheads="1" noTextEdit="1"/>
          </p:cNvSpPr>
          <p:nvPr>
            <p:ph type="sldImg"/>
          </p:nvPr>
        </p:nvSpPr>
        <p:spPr>
          <a:xfrm>
            <a:off x="1257300" y="720725"/>
            <a:ext cx="4800600" cy="3600450"/>
          </a:xfrm>
          <a:ln/>
        </p:spPr>
      </p:sp>
      <p:sp>
        <p:nvSpPr>
          <p:cNvPr id="7373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66522" eaLnBrk="0" hangingPunct="0">
              <a:defRPr>
                <a:solidFill>
                  <a:schemeClr val="tx1"/>
                </a:solidFill>
                <a:latin typeface="Garamond" pitchFamily="18" charset="0"/>
                <a:cs typeface="Arial" charset="0"/>
              </a:defRPr>
            </a:lvl1pPr>
            <a:lvl2pPr marL="724892" indent="-278805" defTabSz="966522" eaLnBrk="0" hangingPunct="0">
              <a:defRPr>
                <a:solidFill>
                  <a:schemeClr val="tx1"/>
                </a:solidFill>
                <a:latin typeface="Garamond" pitchFamily="18" charset="0"/>
                <a:cs typeface="Arial" charset="0"/>
              </a:defRPr>
            </a:lvl2pPr>
            <a:lvl3pPr marL="1115217" indent="-223044" defTabSz="966522" eaLnBrk="0" hangingPunct="0">
              <a:defRPr>
                <a:solidFill>
                  <a:schemeClr val="tx1"/>
                </a:solidFill>
                <a:latin typeface="Garamond" pitchFamily="18" charset="0"/>
                <a:cs typeface="Arial" charset="0"/>
              </a:defRPr>
            </a:lvl3pPr>
            <a:lvl4pPr marL="1561305" indent="-223044" defTabSz="966522" eaLnBrk="0" hangingPunct="0">
              <a:defRPr>
                <a:solidFill>
                  <a:schemeClr val="tx1"/>
                </a:solidFill>
                <a:latin typeface="Garamond" pitchFamily="18" charset="0"/>
                <a:cs typeface="Arial" charset="0"/>
              </a:defRPr>
            </a:lvl4pPr>
            <a:lvl5pPr marL="2007392" indent="-223044" defTabSz="966522" eaLnBrk="0" hangingPunct="0">
              <a:defRPr>
                <a:solidFill>
                  <a:schemeClr val="tx1"/>
                </a:solidFill>
                <a:latin typeface="Garamond" pitchFamily="18" charset="0"/>
                <a:cs typeface="Arial" charset="0"/>
              </a:defRPr>
            </a:lvl5pPr>
            <a:lvl6pPr marL="2453478" indent="-223044" defTabSz="966522" eaLnBrk="0" fontAlgn="base" hangingPunct="0">
              <a:spcBef>
                <a:spcPct val="0"/>
              </a:spcBef>
              <a:spcAft>
                <a:spcPct val="0"/>
              </a:spcAft>
              <a:defRPr>
                <a:solidFill>
                  <a:schemeClr val="tx1"/>
                </a:solidFill>
                <a:latin typeface="Garamond" pitchFamily="18" charset="0"/>
                <a:cs typeface="Arial" charset="0"/>
              </a:defRPr>
            </a:lvl6pPr>
            <a:lvl7pPr marL="2899566" indent="-223044" defTabSz="966522" eaLnBrk="0" fontAlgn="base" hangingPunct="0">
              <a:spcBef>
                <a:spcPct val="0"/>
              </a:spcBef>
              <a:spcAft>
                <a:spcPct val="0"/>
              </a:spcAft>
              <a:defRPr>
                <a:solidFill>
                  <a:schemeClr val="tx1"/>
                </a:solidFill>
                <a:latin typeface="Garamond" pitchFamily="18" charset="0"/>
                <a:cs typeface="Arial" charset="0"/>
              </a:defRPr>
            </a:lvl7pPr>
            <a:lvl8pPr marL="3345654" indent="-223044" defTabSz="966522" eaLnBrk="0" fontAlgn="base" hangingPunct="0">
              <a:spcBef>
                <a:spcPct val="0"/>
              </a:spcBef>
              <a:spcAft>
                <a:spcPct val="0"/>
              </a:spcAft>
              <a:defRPr>
                <a:solidFill>
                  <a:schemeClr val="tx1"/>
                </a:solidFill>
                <a:latin typeface="Garamond" pitchFamily="18" charset="0"/>
                <a:cs typeface="Arial" charset="0"/>
              </a:defRPr>
            </a:lvl8pPr>
            <a:lvl9pPr marL="3791741" indent="-223044" defTabSz="966522"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EE96602B-DB98-4569-B356-270BACF00212}" type="slidenum">
              <a:rPr lang="en-US" smtClean="0">
                <a:solidFill>
                  <a:prstClr val="black"/>
                </a:solidFill>
                <a:latin typeface="Arial" charset="0"/>
              </a:rPr>
              <a:pPr eaLnBrk="1" hangingPunct="1"/>
              <a:t>31</a:t>
            </a:fld>
            <a:endParaRPr lang="en-US" dirty="0" smtClean="0">
              <a:solidFill>
                <a:prstClr val="black"/>
              </a:solidFill>
              <a:latin typeface="Arial" charset="0"/>
            </a:endParaRPr>
          </a:p>
        </p:txBody>
      </p:sp>
      <p:sp>
        <p:nvSpPr>
          <p:cNvPr id="74755" name="Rectangle 2"/>
          <p:cNvSpPr>
            <a:spLocks noGrp="1" noRot="1" noChangeAspect="1" noChangeArrowheads="1" noTextEdit="1"/>
          </p:cNvSpPr>
          <p:nvPr>
            <p:ph type="sldImg"/>
          </p:nvPr>
        </p:nvSpPr>
        <p:spPr>
          <a:xfrm>
            <a:off x="1257300" y="720725"/>
            <a:ext cx="4800600" cy="3600450"/>
          </a:xfrm>
          <a:ln/>
        </p:spPr>
      </p:sp>
      <p:sp>
        <p:nvSpPr>
          <p:cNvPr id="7475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66522" eaLnBrk="0" hangingPunct="0">
              <a:defRPr>
                <a:solidFill>
                  <a:schemeClr val="tx1"/>
                </a:solidFill>
                <a:latin typeface="Garamond" pitchFamily="18" charset="0"/>
                <a:cs typeface="Arial" charset="0"/>
              </a:defRPr>
            </a:lvl1pPr>
            <a:lvl2pPr marL="724892" indent="-278805" defTabSz="966522" eaLnBrk="0" hangingPunct="0">
              <a:defRPr>
                <a:solidFill>
                  <a:schemeClr val="tx1"/>
                </a:solidFill>
                <a:latin typeface="Garamond" pitchFamily="18" charset="0"/>
                <a:cs typeface="Arial" charset="0"/>
              </a:defRPr>
            </a:lvl2pPr>
            <a:lvl3pPr marL="1115217" indent="-223044" defTabSz="966522" eaLnBrk="0" hangingPunct="0">
              <a:defRPr>
                <a:solidFill>
                  <a:schemeClr val="tx1"/>
                </a:solidFill>
                <a:latin typeface="Garamond" pitchFamily="18" charset="0"/>
                <a:cs typeface="Arial" charset="0"/>
              </a:defRPr>
            </a:lvl3pPr>
            <a:lvl4pPr marL="1561305" indent="-223044" defTabSz="966522" eaLnBrk="0" hangingPunct="0">
              <a:defRPr>
                <a:solidFill>
                  <a:schemeClr val="tx1"/>
                </a:solidFill>
                <a:latin typeface="Garamond" pitchFamily="18" charset="0"/>
                <a:cs typeface="Arial" charset="0"/>
              </a:defRPr>
            </a:lvl4pPr>
            <a:lvl5pPr marL="2007392" indent="-223044" defTabSz="966522" eaLnBrk="0" hangingPunct="0">
              <a:defRPr>
                <a:solidFill>
                  <a:schemeClr val="tx1"/>
                </a:solidFill>
                <a:latin typeface="Garamond" pitchFamily="18" charset="0"/>
                <a:cs typeface="Arial" charset="0"/>
              </a:defRPr>
            </a:lvl5pPr>
            <a:lvl6pPr marL="2453478" indent="-223044" defTabSz="966522" eaLnBrk="0" fontAlgn="base" hangingPunct="0">
              <a:spcBef>
                <a:spcPct val="0"/>
              </a:spcBef>
              <a:spcAft>
                <a:spcPct val="0"/>
              </a:spcAft>
              <a:defRPr>
                <a:solidFill>
                  <a:schemeClr val="tx1"/>
                </a:solidFill>
                <a:latin typeface="Garamond" pitchFamily="18" charset="0"/>
                <a:cs typeface="Arial" charset="0"/>
              </a:defRPr>
            </a:lvl6pPr>
            <a:lvl7pPr marL="2899566" indent="-223044" defTabSz="966522" eaLnBrk="0" fontAlgn="base" hangingPunct="0">
              <a:spcBef>
                <a:spcPct val="0"/>
              </a:spcBef>
              <a:spcAft>
                <a:spcPct val="0"/>
              </a:spcAft>
              <a:defRPr>
                <a:solidFill>
                  <a:schemeClr val="tx1"/>
                </a:solidFill>
                <a:latin typeface="Garamond" pitchFamily="18" charset="0"/>
                <a:cs typeface="Arial" charset="0"/>
              </a:defRPr>
            </a:lvl7pPr>
            <a:lvl8pPr marL="3345654" indent="-223044" defTabSz="966522" eaLnBrk="0" fontAlgn="base" hangingPunct="0">
              <a:spcBef>
                <a:spcPct val="0"/>
              </a:spcBef>
              <a:spcAft>
                <a:spcPct val="0"/>
              </a:spcAft>
              <a:defRPr>
                <a:solidFill>
                  <a:schemeClr val="tx1"/>
                </a:solidFill>
                <a:latin typeface="Garamond" pitchFamily="18" charset="0"/>
                <a:cs typeface="Arial" charset="0"/>
              </a:defRPr>
            </a:lvl8pPr>
            <a:lvl9pPr marL="3791741" indent="-223044" defTabSz="966522"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43F01CC8-273B-4EB3-BEE6-690D12CE8236}" type="slidenum">
              <a:rPr lang="en-US" smtClean="0">
                <a:solidFill>
                  <a:prstClr val="black"/>
                </a:solidFill>
                <a:latin typeface="Arial" charset="0"/>
              </a:rPr>
              <a:pPr eaLnBrk="1" hangingPunct="1"/>
              <a:t>32</a:t>
            </a:fld>
            <a:endParaRPr lang="en-US" dirty="0" smtClean="0">
              <a:solidFill>
                <a:prstClr val="black"/>
              </a:solidFill>
              <a:latin typeface="Arial" charset="0"/>
            </a:endParaRPr>
          </a:p>
        </p:txBody>
      </p:sp>
      <p:sp>
        <p:nvSpPr>
          <p:cNvPr id="75779" name="Rectangle 2"/>
          <p:cNvSpPr>
            <a:spLocks noGrp="1" noRot="1" noChangeAspect="1" noChangeArrowheads="1" noTextEdit="1"/>
          </p:cNvSpPr>
          <p:nvPr>
            <p:ph type="sldImg"/>
          </p:nvPr>
        </p:nvSpPr>
        <p:spPr>
          <a:xfrm>
            <a:off x="1257300" y="720725"/>
            <a:ext cx="4800600" cy="3600450"/>
          </a:xfrm>
          <a:ln/>
        </p:spPr>
      </p:sp>
      <p:sp>
        <p:nvSpPr>
          <p:cNvPr id="7578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66522" eaLnBrk="0" hangingPunct="0">
              <a:defRPr>
                <a:solidFill>
                  <a:schemeClr val="tx1"/>
                </a:solidFill>
                <a:latin typeface="Garamond" pitchFamily="18" charset="0"/>
                <a:cs typeface="Arial" charset="0"/>
              </a:defRPr>
            </a:lvl1pPr>
            <a:lvl2pPr marL="724892" indent="-278805" defTabSz="966522" eaLnBrk="0" hangingPunct="0">
              <a:defRPr>
                <a:solidFill>
                  <a:schemeClr val="tx1"/>
                </a:solidFill>
                <a:latin typeface="Garamond" pitchFamily="18" charset="0"/>
                <a:cs typeface="Arial" charset="0"/>
              </a:defRPr>
            </a:lvl2pPr>
            <a:lvl3pPr marL="1115217" indent="-223044" defTabSz="966522" eaLnBrk="0" hangingPunct="0">
              <a:defRPr>
                <a:solidFill>
                  <a:schemeClr val="tx1"/>
                </a:solidFill>
                <a:latin typeface="Garamond" pitchFamily="18" charset="0"/>
                <a:cs typeface="Arial" charset="0"/>
              </a:defRPr>
            </a:lvl3pPr>
            <a:lvl4pPr marL="1561305" indent="-223044" defTabSz="966522" eaLnBrk="0" hangingPunct="0">
              <a:defRPr>
                <a:solidFill>
                  <a:schemeClr val="tx1"/>
                </a:solidFill>
                <a:latin typeface="Garamond" pitchFamily="18" charset="0"/>
                <a:cs typeface="Arial" charset="0"/>
              </a:defRPr>
            </a:lvl4pPr>
            <a:lvl5pPr marL="2007392" indent="-223044" defTabSz="966522" eaLnBrk="0" hangingPunct="0">
              <a:defRPr>
                <a:solidFill>
                  <a:schemeClr val="tx1"/>
                </a:solidFill>
                <a:latin typeface="Garamond" pitchFamily="18" charset="0"/>
                <a:cs typeface="Arial" charset="0"/>
              </a:defRPr>
            </a:lvl5pPr>
            <a:lvl6pPr marL="2453478" indent="-223044" defTabSz="966522" eaLnBrk="0" fontAlgn="base" hangingPunct="0">
              <a:spcBef>
                <a:spcPct val="0"/>
              </a:spcBef>
              <a:spcAft>
                <a:spcPct val="0"/>
              </a:spcAft>
              <a:defRPr>
                <a:solidFill>
                  <a:schemeClr val="tx1"/>
                </a:solidFill>
                <a:latin typeface="Garamond" pitchFamily="18" charset="0"/>
                <a:cs typeface="Arial" charset="0"/>
              </a:defRPr>
            </a:lvl6pPr>
            <a:lvl7pPr marL="2899566" indent="-223044" defTabSz="966522" eaLnBrk="0" fontAlgn="base" hangingPunct="0">
              <a:spcBef>
                <a:spcPct val="0"/>
              </a:spcBef>
              <a:spcAft>
                <a:spcPct val="0"/>
              </a:spcAft>
              <a:defRPr>
                <a:solidFill>
                  <a:schemeClr val="tx1"/>
                </a:solidFill>
                <a:latin typeface="Garamond" pitchFamily="18" charset="0"/>
                <a:cs typeface="Arial" charset="0"/>
              </a:defRPr>
            </a:lvl7pPr>
            <a:lvl8pPr marL="3345654" indent="-223044" defTabSz="966522" eaLnBrk="0" fontAlgn="base" hangingPunct="0">
              <a:spcBef>
                <a:spcPct val="0"/>
              </a:spcBef>
              <a:spcAft>
                <a:spcPct val="0"/>
              </a:spcAft>
              <a:defRPr>
                <a:solidFill>
                  <a:schemeClr val="tx1"/>
                </a:solidFill>
                <a:latin typeface="Garamond" pitchFamily="18" charset="0"/>
                <a:cs typeface="Arial" charset="0"/>
              </a:defRPr>
            </a:lvl8pPr>
            <a:lvl9pPr marL="3791741" indent="-223044" defTabSz="966522"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43F01CC8-273B-4EB3-BEE6-690D12CE8236}" type="slidenum">
              <a:rPr lang="en-US" smtClean="0">
                <a:solidFill>
                  <a:prstClr val="black"/>
                </a:solidFill>
                <a:latin typeface="Arial" charset="0"/>
              </a:rPr>
              <a:pPr eaLnBrk="1" hangingPunct="1"/>
              <a:t>33</a:t>
            </a:fld>
            <a:endParaRPr lang="en-US" dirty="0" smtClean="0">
              <a:solidFill>
                <a:prstClr val="black"/>
              </a:solidFill>
              <a:latin typeface="Arial" charset="0"/>
            </a:endParaRPr>
          </a:p>
        </p:txBody>
      </p:sp>
      <p:sp>
        <p:nvSpPr>
          <p:cNvPr id="75779" name="Rectangle 2"/>
          <p:cNvSpPr>
            <a:spLocks noGrp="1" noRot="1" noChangeAspect="1" noChangeArrowheads="1" noTextEdit="1"/>
          </p:cNvSpPr>
          <p:nvPr>
            <p:ph type="sldImg"/>
          </p:nvPr>
        </p:nvSpPr>
        <p:spPr>
          <a:xfrm>
            <a:off x="1257300" y="720725"/>
            <a:ext cx="4800600" cy="3600450"/>
          </a:xfrm>
          <a:ln/>
        </p:spPr>
      </p:sp>
      <p:sp>
        <p:nvSpPr>
          <p:cNvPr id="7578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562262C-58C0-4E50-B0AD-4B5DF6C0EBCC}" type="slidenum">
              <a:rPr lang="en-US" altLang="zh-CN">
                <a:solidFill>
                  <a:prstClr val="black"/>
                </a:solidFill>
                <a:cs typeface="宋体"/>
              </a:rPr>
              <a:pPr>
                <a:defRPr/>
              </a:pPr>
              <a:t>34</a:t>
            </a:fld>
            <a:endParaRPr lang="en-US" altLang="zh-CN">
              <a:solidFill>
                <a:prstClr val="black"/>
              </a:solidFill>
              <a:cs typeface="宋体"/>
            </a:endParaRPr>
          </a:p>
        </p:txBody>
      </p:sp>
      <p:sp>
        <p:nvSpPr>
          <p:cNvPr id="43010" name="Rectangle 2"/>
          <p:cNvSpPr>
            <a:spLocks noGrp="1" noRot="1" noChangeAspect="1" noChangeArrowheads="1" noTextEdit="1"/>
          </p:cNvSpPr>
          <p:nvPr>
            <p:ph type="sldImg"/>
          </p:nvPr>
        </p:nvSpPr>
        <p:spPr bwMode="auto">
          <a:xfrm>
            <a:off x="1257300" y="720725"/>
            <a:ext cx="4800600" cy="3600450"/>
          </a:xfrm>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9E9A433-04CC-407D-A321-47C7417F8C4A}" type="slidenum">
              <a:rPr lang="en-US" altLang="zh-CN" smtClean="0">
                <a:solidFill>
                  <a:prstClr val="black"/>
                </a:solidFill>
              </a:rPr>
              <a:pPr/>
              <a:t>3</a:t>
            </a:fld>
            <a:endParaRPr lang="en-US" altLang="zh-CN" smtClean="0">
              <a:solidFill>
                <a:prstClr val="black"/>
              </a:solidFill>
            </a:endParaRPr>
          </a:p>
        </p:txBody>
      </p:sp>
      <p:sp>
        <p:nvSpPr>
          <p:cNvPr id="58371" name="Rectangle 2"/>
          <p:cNvSpPr>
            <a:spLocks noGrp="1" noRot="1" noChangeAspect="1" noChangeArrowheads="1" noTextEdit="1"/>
          </p:cNvSpPr>
          <p:nvPr>
            <p:ph type="sldImg"/>
          </p:nvPr>
        </p:nvSpPr>
        <p:spPr>
          <a:xfrm>
            <a:off x="1257300" y="720725"/>
            <a:ext cx="4800600" cy="3600450"/>
          </a:xfrm>
          <a:ln/>
        </p:spPr>
      </p:sp>
      <p:sp>
        <p:nvSpPr>
          <p:cNvPr id="58372" name="Rectangle 3"/>
          <p:cNvSpPr>
            <a:spLocks noGrp="1" noChangeArrowheads="1"/>
          </p:cNvSpPr>
          <p:nvPr>
            <p:ph type="body" idx="1"/>
          </p:nvPr>
        </p:nvSpPr>
        <p:spPr>
          <a:noFill/>
          <a:ln/>
        </p:spPr>
        <p:txBody>
          <a:bodyPr/>
          <a:lstStyle/>
          <a:p>
            <a:pPr eaLnBrk="1" hangingPunct="1"/>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281CC23-2B38-45A1-AF76-F5997569E447}" type="slidenum">
              <a:rPr lang="en-US" altLang="zh-CN">
                <a:solidFill>
                  <a:prstClr val="black"/>
                </a:solidFill>
                <a:cs typeface="宋体"/>
              </a:rPr>
              <a:pPr>
                <a:defRPr/>
              </a:pPr>
              <a:t>6</a:t>
            </a:fld>
            <a:endParaRPr lang="en-US" altLang="zh-CN">
              <a:solidFill>
                <a:prstClr val="black"/>
              </a:solidFill>
              <a:cs typeface="宋体"/>
            </a:endParaRPr>
          </a:p>
        </p:txBody>
      </p:sp>
      <p:sp>
        <p:nvSpPr>
          <p:cNvPr id="33794" name="Rectangle 2"/>
          <p:cNvSpPr>
            <a:spLocks noGrp="1" noRot="1" noChangeAspect="1" noChangeArrowheads="1" noTextEdit="1"/>
          </p:cNvSpPr>
          <p:nvPr>
            <p:ph type="sldImg"/>
          </p:nvPr>
        </p:nvSpPr>
        <p:spPr bwMode="auto">
          <a:xfrm>
            <a:off x="1257300" y="720725"/>
            <a:ext cx="4800600" cy="3600450"/>
          </a:xfrm>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1CB633B-4BFA-48B1-A7ED-2C8B2AC926A4}" type="slidenum">
              <a:rPr lang="en-US" altLang="zh-CN">
                <a:solidFill>
                  <a:prstClr val="black"/>
                </a:solidFill>
                <a:cs typeface="宋体"/>
              </a:rPr>
              <a:pPr>
                <a:defRPr/>
              </a:pPr>
              <a:t>7</a:t>
            </a:fld>
            <a:endParaRPr lang="en-US" altLang="zh-CN">
              <a:solidFill>
                <a:prstClr val="black"/>
              </a:solidFill>
              <a:cs typeface="宋体"/>
            </a:endParaRPr>
          </a:p>
        </p:txBody>
      </p:sp>
      <p:sp>
        <p:nvSpPr>
          <p:cNvPr id="35842" name="Rectangle 2"/>
          <p:cNvSpPr>
            <a:spLocks noGrp="1" noRot="1" noChangeAspect="1" noChangeArrowheads="1" noTextEdit="1"/>
          </p:cNvSpPr>
          <p:nvPr>
            <p:ph type="sldImg"/>
          </p:nvPr>
        </p:nvSpPr>
        <p:spPr bwMode="auto">
          <a:xfrm>
            <a:off x="1257300" y="720725"/>
            <a:ext cx="4800600" cy="3600450"/>
          </a:xfrm>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CAD3A6-106E-4BD9-B1C9-B5FF75BD4F2F}" type="slidenum">
              <a:rPr lang="en-US" altLang="zh-CN">
                <a:solidFill>
                  <a:prstClr val="black"/>
                </a:solidFill>
                <a:cs typeface="宋体"/>
              </a:rPr>
              <a:pPr>
                <a:defRPr/>
              </a:pPr>
              <a:t>8</a:t>
            </a:fld>
            <a:endParaRPr lang="en-US" altLang="zh-CN">
              <a:solidFill>
                <a:prstClr val="black"/>
              </a:solidFill>
              <a:cs typeface="宋体"/>
            </a:endParaRPr>
          </a:p>
        </p:txBody>
      </p:sp>
      <p:sp>
        <p:nvSpPr>
          <p:cNvPr id="37890" name="Rectangle 2"/>
          <p:cNvSpPr>
            <a:spLocks noGrp="1" noRot="1" noChangeAspect="1" noChangeArrowheads="1" noTextEdit="1"/>
          </p:cNvSpPr>
          <p:nvPr>
            <p:ph type="sldImg"/>
          </p:nvPr>
        </p:nvSpPr>
        <p:spPr bwMode="auto">
          <a:xfrm>
            <a:off x="1257300" y="720725"/>
            <a:ext cx="4800600" cy="3600450"/>
          </a:xfrm>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562262C-58C0-4E50-B0AD-4B5DF6C0EBCC}" type="slidenum">
              <a:rPr lang="en-US" altLang="zh-CN">
                <a:solidFill>
                  <a:prstClr val="black"/>
                </a:solidFill>
                <a:cs typeface="宋体"/>
              </a:rPr>
              <a:pPr>
                <a:defRPr/>
              </a:pPr>
              <a:t>12</a:t>
            </a:fld>
            <a:endParaRPr lang="en-US" altLang="zh-CN">
              <a:solidFill>
                <a:prstClr val="black"/>
              </a:solidFill>
              <a:cs typeface="宋体"/>
            </a:endParaRPr>
          </a:p>
        </p:txBody>
      </p:sp>
      <p:sp>
        <p:nvSpPr>
          <p:cNvPr id="43010" name="Rectangle 2"/>
          <p:cNvSpPr>
            <a:spLocks noGrp="1" noRot="1" noChangeAspect="1" noChangeArrowheads="1" noTextEdit="1"/>
          </p:cNvSpPr>
          <p:nvPr>
            <p:ph type="sldImg"/>
          </p:nvPr>
        </p:nvSpPr>
        <p:spPr bwMode="auto">
          <a:xfrm>
            <a:off x="1257300" y="720725"/>
            <a:ext cx="4800600" cy="3600450"/>
          </a:xfrm>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AD96E17-FC78-418D-B168-DA53B44B97CA}" type="slidenum">
              <a:rPr lang="en-US" altLang="zh-CN">
                <a:solidFill>
                  <a:prstClr val="black"/>
                </a:solidFill>
                <a:cs typeface="宋体"/>
              </a:rPr>
              <a:pPr>
                <a:defRPr/>
              </a:pPr>
              <a:t>13</a:t>
            </a:fld>
            <a:endParaRPr lang="en-US" altLang="zh-CN">
              <a:solidFill>
                <a:prstClr val="black"/>
              </a:solidFill>
              <a:cs typeface="宋体"/>
            </a:endParaRPr>
          </a:p>
        </p:txBody>
      </p:sp>
      <p:sp>
        <p:nvSpPr>
          <p:cNvPr id="45058" name="Rectangle 2"/>
          <p:cNvSpPr>
            <a:spLocks noGrp="1" noRot="1" noChangeAspect="1" noChangeArrowheads="1" noTextEdit="1"/>
          </p:cNvSpPr>
          <p:nvPr>
            <p:ph type="sldImg"/>
          </p:nvPr>
        </p:nvSpPr>
        <p:spPr bwMode="auto">
          <a:xfrm>
            <a:off x="1257300" y="720725"/>
            <a:ext cx="4800600" cy="3600450"/>
          </a:xfrm>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4DD47EA-BE85-4F29-9D7F-CB6609EC3A84}" type="slidenum">
              <a:rPr lang="en-US" altLang="zh-CN">
                <a:solidFill>
                  <a:prstClr val="black"/>
                </a:solidFill>
                <a:cs typeface="宋体"/>
              </a:rPr>
              <a:pPr>
                <a:defRPr/>
              </a:pPr>
              <a:t>14</a:t>
            </a:fld>
            <a:endParaRPr lang="en-US" altLang="zh-CN">
              <a:solidFill>
                <a:prstClr val="black"/>
              </a:solidFill>
              <a:cs typeface="宋体"/>
            </a:endParaRPr>
          </a:p>
        </p:txBody>
      </p:sp>
      <p:sp>
        <p:nvSpPr>
          <p:cNvPr id="47106" name="Rectangle 2"/>
          <p:cNvSpPr>
            <a:spLocks noGrp="1" noRot="1" noChangeAspect="1" noChangeArrowheads="1" noTextEdit="1"/>
          </p:cNvSpPr>
          <p:nvPr>
            <p:ph type="sldImg"/>
          </p:nvPr>
        </p:nvSpPr>
        <p:spPr bwMode="auto">
          <a:xfrm>
            <a:off x="1257300" y="720725"/>
            <a:ext cx="4800600" cy="3600450"/>
          </a:xfrm>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5" name="Footer Placeholder 4"/>
          <p:cNvSpPr>
            <a:spLocks noGrp="1"/>
          </p:cNvSpPr>
          <p:nvPr>
            <p:ph type="ftr" sz="quarter" idx="11"/>
          </p:nvPr>
        </p:nvSpPr>
        <p:spPr/>
        <p:txBody>
          <a:bodyPr/>
          <a:lstStyle/>
          <a:p>
            <a:pPr algn="r"/>
            <a:endParaRPr lang="en-US" sz="1400" dirty="0">
              <a:solidFill>
                <a:srgbClr val="C9C2D1"/>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12932930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lgn="ctr"/>
            <a:fld id="{047E157E-8DCB-4F70-A0AF-5EB586A91DD4}" type="datetime1">
              <a:rPr lang="en-US" smtClean="0">
                <a:solidFill>
                  <a:srgbClr val="FFFFFF"/>
                </a:solidFill>
              </a:rPr>
              <a:pPr algn="ctr"/>
              <a:t>5/27/2014</a:t>
            </a:fld>
            <a:endParaRPr lang="en-US" sz="2000" dirty="0">
              <a:solidFill>
                <a:srgbClr val="FFFFFF"/>
              </a:solidFill>
            </a:endParaRPr>
          </a:p>
        </p:txBody>
      </p:sp>
      <p:sp>
        <p:nvSpPr>
          <p:cNvPr id="17" name="Footer Placeholder 16"/>
          <p:cNvSpPr>
            <a:spLocks noGrp="1"/>
          </p:cNvSpPr>
          <p:nvPr>
            <p:ph type="ftr" sz="quarter" idx="11"/>
          </p:nvPr>
        </p:nvSpPr>
        <p:spPr/>
        <p:txBody>
          <a:bodyPr/>
          <a:lstStyle/>
          <a:p>
            <a:pPr algn="r"/>
            <a:endParaRPr lang="en-US" dirty="0">
              <a:solidFill>
                <a:srgbClr val="C9C2D1"/>
              </a:solidFill>
            </a:endParaRPr>
          </a:p>
        </p:txBody>
      </p:sp>
      <p:sp>
        <p:nvSpPr>
          <p:cNvPr id="29" name="Slide Number Placeholder 28"/>
          <p:cNvSpPr>
            <a:spLocks noGrp="1"/>
          </p:cNvSpPr>
          <p:nvPr>
            <p:ph type="sldNum" sz="quarter" idx="12"/>
          </p:nvPr>
        </p:nvSpPr>
        <p:spPr/>
        <p:txBody>
          <a:bodyPr/>
          <a:lstStyle/>
          <a:p>
            <a:fld id="{8F82E0A0-C266-4798-8C8F-B9F91E9DA37E}" type="slidenum">
              <a:rPr lang="en-US" smtClean="0">
                <a:solidFill>
                  <a:srgbClr val="C9C2D1"/>
                </a:solidFill>
              </a:rPr>
              <a:pPr/>
              <a:t>‹#›</a:t>
            </a:fld>
            <a:endParaRPr lang="en-US" dirty="0">
              <a:solidFill>
                <a:srgbClr val="C9C2D1"/>
              </a:solidFill>
            </a:endParaRPr>
          </a:p>
        </p:txBody>
      </p:sp>
      <p:sp>
        <p:nvSpPr>
          <p:cNvPr id="9" name="Subtitle 8"/>
          <p:cNvSpPr>
            <a:spLocks noGrp="1"/>
          </p:cNvSpPr>
          <p:nvPr>
            <p:ph type="subTitle" idx="1"/>
          </p:nvPr>
        </p:nvSpPr>
        <p:spPr>
          <a:xfrm>
            <a:off x="1371600" y="3331699"/>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7191867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5" name="Footer Placeholder 4"/>
          <p:cNvSpPr>
            <a:spLocks noGrp="1"/>
          </p:cNvSpPr>
          <p:nvPr>
            <p:ph type="ftr" sz="quarter" idx="11"/>
          </p:nvPr>
        </p:nvSpPr>
        <p:spPr/>
        <p:txBody>
          <a:bodyPr/>
          <a:lstStyle/>
          <a:p>
            <a:pPr algn="r"/>
            <a:endParaRPr lang="en-US" sz="1400" dirty="0">
              <a:solidFill>
                <a:srgbClr val="C9C2D1"/>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24257633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CF9F07-3BC7-4570-B054-79111B0A380C}" type="datetime1">
              <a:rPr lang="en-US" smtClean="0">
                <a:solidFill>
                  <a:prstClr val="white">
                    <a:shade val="50000"/>
                  </a:prstClr>
                </a:solidFill>
              </a:rPr>
              <a:pPr/>
              <a:t>5/27/2014</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6"/>
            <a:ext cx="762000" cy="365125"/>
          </a:xfrm>
        </p:spPr>
        <p:txBody>
          <a:bodyPr/>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Tree>
    <p:extLst>
      <p:ext uri="{BB962C8B-B14F-4D97-AF65-F5344CB8AC3E}">
        <p14:creationId xmlns:p14="http://schemas.microsoft.com/office/powerpoint/2010/main" val="737653831"/>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solidFill>
                <a:prstClr val="white">
                  <a:shade val="50000"/>
                </a:prstClr>
              </a:solidFill>
            </a:endParaRPr>
          </a:p>
        </p:txBody>
      </p:sp>
    </p:spTree>
    <p:extLst>
      <p:ext uri="{BB962C8B-B14F-4D97-AF65-F5344CB8AC3E}">
        <p14:creationId xmlns:p14="http://schemas.microsoft.com/office/powerpoint/2010/main" val="36076888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3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53513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solidFill>
                <a:prstClr val="white">
                  <a:shade val="50000"/>
                </a:prstClr>
              </a:solidFill>
            </a:endParaRPr>
          </a:p>
        </p:txBody>
      </p:sp>
    </p:spTree>
    <p:extLst>
      <p:ext uri="{BB962C8B-B14F-4D97-AF65-F5344CB8AC3E}">
        <p14:creationId xmlns:p14="http://schemas.microsoft.com/office/powerpoint/2010/main" val="24058923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FADB5D-B7A0-47E3-AD2D-B1A6F8614213}" type="datetime1">
              <a:rPr lang="en-US" smtClean="0">
                <a:solidFill>
                  <a:prstClr val="white">
                    <a:shade val="50000"/>
                  </a:prstClr>
                </a:solidFill>
              </a:rPr>
              <a:pPr/>
              <a:t>5/27/2014</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743743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n-US" smtClean="0">
                <a:solidFill>
                  <a:prstClr val="white">
                    <a:shade val="50000"/>
                  </a:prstClr>
                </a:solidFill>
              </a:rPr>
              <a:pPr/>
              <a:t>5/27/2014</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dirty="0">
              <a:solidFill>
                <a:prstClr val="white">
                  <a:shade val="50000"/>
                </a:prstClr>
              </a:solidFill>
            </a:endParaRPr>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C9C2D1"/>
                </a:solidFill>
              </a:rPr>
              <a:pPr/>
              <a:t>‹#›</a:t>
            </a:fld>
            <a:endParaRPr lang="en-US" dirty="0">
              <a:solidFill>
                <a:srgbClr val="C9C2D1"/>
              </a:solidFill>
            </a:endParaRPr>
          </a:p>
        </p:txBody>
      </p:sp>
    </p:spTree>
    <p:extLst>
      <p:ext uri="{BB962C8B-B14F-4D97-AF65-F5344CB8AC3E}">
        <p14:creationId xmlns:p14="http://schemas.microsoft.com/office/powerpoint/2010/main" val="40953834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19"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7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9A8198-4617-485E-9585-4840B69DBBA6}" type="datetime1">
              <a:rPr lang="en-US" smtClean="0">
                <a:solidFill>
                  <a:prstClr val="white">
                    <a:shade val="50000"/>
                  </a:prstClr>
                </a:solidFill>
              </a:rPr>
              <a:pPr/>
              <a:t>5/27/2014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729324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2800" b="1" smtClean="0">
                <a:solidFill>
                  <a:srgbClr val="FFFFFF"/>
                </a:solidFill>
              </a:rPr>
              <a:pPr algn="ctr"/>
              <a:t>‹#›</a:t>
            </a:fld>
            <a:endParaRPr lang="en-US" sz="2800" dirty="0">
              <a:solidFill>
                <a:prstClr val="white">
                  <a:shade val="50000"/>
                </a:prstClr>
              </a:solidFill>
            </a:endParaRPr>
          </a:p>
        </p:txBody>
      </p:sp>
    </p:spTree>
    <p:extLst>
      <p:ext uri="{BB962C8B-B14F-4D97-AF65-F5344CB8AC3E}">
        <p14:creationId xmlns:p14="http://schemas.microsoft.com/office/powerpoint/2010/main" val="2251779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5" name="Footer Placeholder 4"/>
          <p:cNvSpPr>
            <a:spLocks noGrp="1"/>
          </p:cNvSpPr>
          <p:nvPr>
            <p:ph type="ftr" sz="quarter" idx="11"/>
          </p:nvPr>
        </p:nvSpPr>
        <p:spPr/>
        <p:txBody>
          <a:bodyPr/>
          <a:lstStyle/>
          <a:p>
            <a:pPr algn="r"/>
            <a:endParaRPr lang="en-US" sz="1400" dirty="0">
              <a:solidFill>
                <a:srgbClr val="C9C2D1"/>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20378282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5" name="Footer Placeholder 4"/>
          <p:cNvSpPr>
            <a:spLocks noGrp="1"/>
          </p:cNvSpPr>
          <p:nvPr>
            <p:ph type="ftr" sz="quarter" idx="11"/>
          </p:nvPr>
        </p:nvSpPr>
        <p:spPr/>
        <p:txBody>
          <a:bodyPr/>
          <a:lstStyle/>
          <a:p>
            <a:pPr algn="r"/>
            <a:endParaRPr lang="en-US" sz="1400" dirty="0">
              <a:solidFill>
                <a:srgbClr val="C9C2D1"/>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803170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lgn="ctr"/>
            <a:fld id="{047E157E-8DCB-4F70-A0AF-5EB586A91DD4}" type="datetime1">
              <a:rPr lang="en-US" smtClean="0">
                <a:solidFill>
                  <a:srgbClr val="FFFFFF"/>
                </a:solidFill>
              </a:rPr>
              <a:pPr algn="ctr"/>
              <a:t>5/27/2014</a:t>
            </a:fld>
            <a:endParaRPr lang="en-US" sz="2000" dirty="0">
              <a:solidFill>
                <a:srgbClr val="FFFFFF"/>
              </a:solidFill>
            </a:endParaRPr>
          </a:p>
        </p:txBody>
      </p:sp>
      <p:sp>
        <p:nvSpPr>
          <p:cNvPr id="17" name="Footer Placeholder 16"/>
          <p:cNvSpPr>
            <a:spLocks noGrp="1"/>
          </p:cNvSpPr>
          <p:nvPr>
            <p:ph type="ftr" sz="quarter" idx="11"/>
          </p:nvPr>
        </p:nvSpPr>
        <p:spPr/>
        <p:txBody>
          <a:bodyPr/>
          <a:lstStyle/>
          <a:p>
            <a:pPr algn="r"/>
            <a:endParaRPr lang="en-US" dirty="0">
              <a:solidFill>
                <a:srgbClr val="C9C2D1"/>
              </a:solidFill>
            </a:endParaRPr>
          </a:p>
        </p:txBody>
      </p:sp>
      <p:sp>
        <p:nvSpPr>
          <p:cNvPr id="29" name="Slide Number Placeholder 28"/>
          <p:cNvSpPr>
            <a:spLocks noGrp="1"/>
          </p:cNvSpPr>
          <p:nvPr>
            <p:ph type="sldNum" sz="quarter" idx="12"/>
          </p:nvPr>
        </p:nvSpPr>
        <p:spPr/>
        <p:txBody>
          <a:bodyPr/>
          <a:lstStyle/>
          <a:p>
            <a:fld id="{8F82E0A0-C266-4798-8C8F-B9F91E9DA37E}" type="slidenum">
              <a:rPr lang="en-US" smtClean="0">
                <a:solidFill>
                  <a:srgbClr val="C9C2D1"/>
                </a:solidFill>
              </a:rPr>
              <a:pPr/>
              <a:t>‹#›</a:t>
            </a:fld>
            <a:endParaRPr lang="en-US" dirty="0">
              <a:solidFill>
                <a:srgbClr val="C9C2D1"/>
              </a:solidFill>
            </a:endParaRPr>
          </a:p>
        </p:txBody>
      </p:sp>
      <p:sp>
        <p:nvSpPr>
          <p:cNvPr id="9" name="Subtitle 8"/>
          <p:cNvSpPr>
            <a:spLocks noGrp="1"/>
          </p:cNvSpPr>
          <p:nvPr>
            <p:ph type="subTitle" idx="1"/>
          </p:nvPr>
        </p:nvSpPr>
        <p:spPr>
          <a:xfrm>
            <a:off x="1371600" y="3331699"/>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385105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5" name="Footer Placeholder 4"/>
          <p:cNvSpPr>
            <a:spLocks noGrp="1"/>
          </p:cNvSpPr>
          <p:nvPr>
            <p:ph type="ftr" sz="quarter" idx="11"/>
          </p:nvPr>
        </p:nvSpPr>
        <p:spPr/>
        <p:txBody>
          <a:bodyPr/>
          <a:lstStyle/>
          <a:p>
            <a:pPr algn="r"/>
            <a:endParaRPr lang="en-US" sz="1400" dirty="0">
              <a:solidFill>
                <a:srgbClr val="C9C2D1"/>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18546121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CF9F07-3BC7-4570-B054-79111B0A380C}" type="datetime1">
              <a:rPr lang="en-US" smtClean="0">
                <a:solidFill>
                  <a:prstClr val="white">
                    <a:shade val="50000"/>
                  </a:prstClr>
                </a:solidFill>
              </a:rPr>
              <a:pPr/>
              <a:t>5/27/2014</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6"/>
            <a:ext cx="762000" cy="365125"/>
          </a:xfrm>
        </p:spPr>
        <p:txBody>
          <a:bodyPr/>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Tree>
    <p:extLst>
      <p:ext uri="{BB962C8B-B14F-4D97-AF65-F5344CB8AC3E}">
        <p14:creationId xmlns:p14="http://schemas.microsoft.com/office/powerpoint/2010/main" val="3620609197"/>
      </p:ext>
    </p:extLst>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solidFill>
                <a:prstClr val="white">
                  <a:shade val="50000"/>
                </a:prstClr>
              </a:solidFill>
            </a:endParaRPr>
          </a:p>
        </p:txBody>
      </p:sp>
    </p:spTree>
    <p:extLst>
      <p:ext uri="{BB962C8B-B14F-4D97-AF65-F5344CB8AC3E}">
        <p14:creationId xmlns:p14="http://schemas.microsoft.com/office/powerpoint/2010/main" val="41496424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2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53512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solidFill>
                <a:prstClr val="white">
                  <a:shade val="50000"/>
                </a:prstClr>
              </a:solidFill>
            </a:endParaRPr>
          </a:p>
        </p:txBody>
      </p:sp>
    </p:spTree>
    <p:extLst>
      <p:ext uri="{BB962C8B-B14F-4D97-AF65-F5344CB8AC3E}">
        <p14:creationId xmlns:p14="http://schemas.microsoft.com/office/powerpoint/2010/main" val="41287441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FADB5D-B7A0-47E3-AD2D-B1A6F8614213}" type="datetime1">
              <a:rPr lang="en-US" smtClean="0">
                <a:solidFill>
                  <a:prstClr val="white">
                    <a:shade val="50000"/>
                  </a:prstClr>
                </a:solidFill>
              </a:rPr>
              <a:pPr/>
              <a:t>5/27/2014</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666179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n-US" smtClean="0">
                <a:solidFill>
                  <a:prstClr val="white">
                    <a:shade val="50000"/>
                  </a:prstClr>
                </a:solidFill>
              </a:rPr>
              <a:pPr/>
              <a:t>5/27/2014</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dirty="0">
              <a:solidFill>
                <a:prstClr val="white">
                  <a:shade val="50000"/>
                </a:prstClr>
              </a:solidFill>
            </a:endParaRPr>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C9C2D1"/>
                </a:solidFill>
              </a:rPr>
              <a:pPr/>
              <a:t>‹#›</a:t>
            </a:fld>
            <a:endParaRPr lang="en-US" dirty="0">
              <a:solidFill>
                <a:srgbClr val="C9C2D1"/>
              </a:solidFill>
            </a:endParaRPr>
          </a:p>
        </p:txBody>
      </p:sp>
    </p:spTree>
    <p:extLst>
      <p:ext uri="{BB962C8B-B14F-4D97-AF65-F5344CB8AC3E}">
        <p14:creationId xmlns:p14="http://schemas.microsoft.com/office/powerpoint/2010/main" val="33276459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6" y="273049"/>
            <a:ext cx="3008313" cy="1162051"/>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16"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61"/>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9A8198-4617-485E-9585-4840B69DBBA6}" type="datetime1">
              <a:rPr lang="en-US" smtClean="0">
                <a:solidFill>
                  <a:prstClr val="white">
                    <a:shade val="50000"/>
                  </a:prstClr>
                </a:solidFill>
              </a:rPr>
              <a:pPr/>
              <a:t>5/27/2014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43997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3"/>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65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C483F47E-D156-4D66-9412-B08B51F6E1CE}" type="datetime1">
              <a:rPr lang="en-US">
                <a:solidFill>
                  <a:prstClr val="black">
                    <a:tint val="75000"/>
                  </a:prstClr>
                </a:solidFill>
              </a:rPr>
              <a:pPr>
                <a:defRPr/>
              </a:pPr>
              <a:t>5/27/2014</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C1E4CD73-A357-4BB8-8CFD-E0B65608DF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6500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2800" b="1" smtClean="0">
                <a:solidFill>
                  <a:srgbClr val="FFFFFF"/>
                </a:solidFill>
              </a:rPr>
              <a:pPr algn="ctr"/>
              <a:t>‹#›</a:t>
            </a:fld>
            <a:endParaRPr lang="en-US" sz="2800" dirty="0">
              <a:solidFill>
                <a:prstClr val="white">
                  <a:shade val="50000"/>
                </a:prstClr>
              </a:solidFill>
            </a:endParaRPr>
          </a:p>
        </p:txBody>
      </p:sp>
    </p:spTree>
    <p:extLst>
      <p:ext uri="{BB962C8B-B14F-4D97-AF65-F5344CB8AC3E}">
        <p14:creationId xmlns:p14="http://schemas.microsoft.com/office/powerpoint/2010/main" val="21326271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5" name="Footer Placeholder 4"/>
          <p:cNvSpPr>
            <a:spLocks noGrp="1"/>
          </p:cNvSpPr>
          <p:nvPr>
            <p:ph type="ftr" sz="quarter" idx="11"/>
          </p:nvPr>
        </p:nvSpPr>
        <p:spPr/>
        <p:txBody>
          <a:bodyPr/>
          <a:lstStyle/>
          <a:p>
            <a:pPr algn="r"/>
            <a:endParaRPr lang="en-US" sz="1400" dirty="0">
              <a:solidFill>
                <a:srgbClr val="C9C2D1"/>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14612898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5" name="Footer Placeholder 4"/>
          <p:cNvSpPr>
            <a:spLocks noGrp="1"/>
          </p:cNvSpPr>
          <p:nvPr>
            <p:ph type="ftr" sz="quarter" idx="11"/>
          </p:nvPr>
        </p:nvSpPr>
        <p:spPr/>
        <p:txBody>
          <a:bodyPr/>
          <a:lstStyle/>
          <a:p>
            <a:pPr algn="r"/>
            <a:endParaRPr lang="en-US" sz="1400" dirty="0">
              <a:solidFill>
                <a:srgbClr val="C9C2D1"/>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3285416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10"/>
          <p:cNvSpPr>
            <a:spLocks/>
          </p:cNvSpPr>
          <p:nvPr/>
        </p:nvSpPr>
        <p:spPr bwMode="hidden">
          <a:xfrm>
            <a:off x="3207" y="0"/>
            <a:ext cx="9140825" cy="6858000"/>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FFFFFF"/>
              </a:solidFill>
            </a:endParaRPr>
          </a:p>
        </p:txBody>
      </p:sp>
      <p:sp>
        <p:nvSpPr>
          <p:cNvPr id="19" name="Rectangle 18"/>
          <p:cNvSpPr/>
          <p:nvPr userDrawn="1"/>
        </p:nvSpPr>
        <p:spPr>
          <a:xfrm>
            <a:off x="0" y="0"/>
            <a:ext cx="9144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3" name="Rectangle 13"/>
          <p:cNvSpPr>
            <a:spLocks noGrp="1" noChangeArrowheads="1"/>
          </p:cNvSpPr>
          <p:nvPr>
            <p:ph type="dt" sz="quarter" idx="10"/>
          </p:nvPr>
        </p:nvSpPr>
        <p:spPr>
          <a:xfrm>
            <a:off x="457200" y="6248401"/>
            <a:ext cx="2133600" cy="476251"/>
          </a:xfrm>
        </p:spPr>
        <p:txBody>
          <a:bodyPr/>
          <a:lstStyle>
            <a:lvl1pPr>
              <a:defRPr/>
            </a:lvl1pPr>
          </a:lstStyle>
          <a:p>
            <a:pPr>
              <a:defRPr/>
            </a:pPr>
            <a:endParaRPr lang="en-US" dirty="0">
              <a:solidFill>
                <a:srgbClr val="FFFFFF"/>
              </a:solidFill>
            </a:endParaRPr>
          </a:p>
        </p:txBody>
      </p:sp>
      <p:sp>
        <p:nvSpPr>
          <p:cNvPr id="14" name="Rectangle 14"/>
          <p:cNvSpPr>
            <a:spLocks noGrp="1" noChangeArrowheads="1"/>
          </p:cNvSpPr>
          <p:nvPr>
            <p:ph type="ftr" sz="quarter" idx="11"/>
          </p:nvPr>
        </p:nvSpPr>
        <p:spPr>
          <a:xfrm>
            <a:off x="3124200" y="6251577"/>
            <a:ext cx="2895600" cy="476251"/>
          </a:xfrm>
        </p:spPr>
        <p:txBody>
          <a:bodyPr/>
          <a:lstStyle>
            <a:lvl1pPr>
              <a:defRPr/>
            </a:lvl1pPr>
          </a:lstStyle>
          <a:p>
            <a:pPr>
              <a:defRPr/>
            </a:pPr>
            <a:endParaRPr lang="en-US" dirty="0">
              <a:solidFill>
                <a:srgbClr val="FFFFFF"/>
              </a:solidFill>
            </a:endParaRPr>
          </a:p>
        </p:txBody>
      </p:sp>
      <p:sp>
        <p:nvSpPr>
          <p:cNvPr id="15" name="Rectangle 15"/>
          <p:cNvSpPr>
            <a:spLocks noGrp="1" noChangeArrowheads="1"/>
          </p:cNvSpPr>
          <p:nvPr>
            <p:ph type="sldNum" sz="quarter" idx="12"/>
          </p:nvPr>
        </p:nvSpPr>
        <p:spPr>
          <a:xfrm>
            <a:off x="6553200" y="6254749"/>
            <a:ext cx="2133600" cy="476251"/>
          </a:xfrm>
        </p:spPr>
        <p:txBody>
          <a:bodyPr/>
          <a:lstStyle>
            <a:lvl1pPr>
              <a:defRPr/>
            </a:lvl1pPr>
          </a:lstStyle>
          <a:p>
            <a:pPr>
              <a:defRPr/>
            </a:pPr>
            <a:fld id="{5BAC3CF4-E90B-44AD-9460-F427AD9AF352}" type="slidenum">
              <a:rPr lang="en-US">
                <a:solidFill>
                  <a:srgbClr val="FFFFFF"/>
                </a:solidFill>
              </a:rPr>
              <a:pPr>
                <a:defRPr/>
              </a:pPr>
              <a:t>‹#›</a:t>
            </a:fld>
            <a:endParaRPr lang="en-US" dirty="0">
              <a:solidFill>
                <a:srgbClr val="FFFFFF"/>
              </a:solidFill>
            </a:endParaRPr>
          </a:p>
        </p:txBody>
      </p:sp>
      <p:sp>
        <p:nvSpPr>
          <p:cNvPr id="18" name="AutoShape 2"/>
          <p:cNvSpPr>
            <a:spLocks noChangeArrowheads="1"/>
          </p:cNvSpPr>
          <p:nvPr userDrawn="1"/>
        </p:nvSpPr>
        <p:spPr bwMode="auto">
          <a:xfrm>
            <a:off x="395536" y="1484784"/>
            <a:ext cx="8424936" cy="3024336"/>
          </a:xfrm>
          <a:prstGeom prst="bevel">
            <a:avLst>
              <a:gd name="adj" fmla="val 6079"/>
            </a:avLst>
          </a:prstGeom>
          <a:solidFill>
            <a:schemeClr val="tx2">
              <a:lumMod val="10000"/>
            </a:schemeClr>
          </a:solidFill>
          <a:ln w="9525">
            <a:noFill/>
            <a:miter lim="800000"/>
            <a:headEnd/>
            <a:tailEnd/>
          </a:ln>
          <a:effectLst/>
        </p:spPr>
        <p:txBody>
          <a:bodyPr anchor="ctr"/>
          <a:lstStyle/>
          <a:p>
            <a:pPr indent="342900" fontAlgn="base">
              <a:lnSpc>
                <a:spcPct val="90000"/>
              </a:lnSpc>
              <a:spcBef>
                <a:spcPct val="20000"/>
              </a:spcBef>
              <a:spcAft>
                <a:spcPct val="0"/>
              </a:spcAft>
            </a:pPr>
            <a:endParaRPr lang="pt-BR" sz="4000" dirty="0">
              <a:solidFill>
                <a:srgbClr val="F8F8F8"/>
              </a:solidFill>
              <a:latin typeface="Arial" charset="0"/>
            </a:endParaRPr>
          </a:p>
        </p:txBody>
      </p:sp>
      <p:sp>
        <p:nvSpPr>
          <p:cNvPr id="6" name="Freeform 9"/>
          <p:cNvSpPr>
            <a:spLocks/>
          </p:cNvSpPr>
          <p:nvPr/>
        </p:nvSpPr>
        <p:spPr bwMode="hidden">
          <a:xfrm>
            <a:off x="5923284" y="2132859"/>
            <a:ext cx="3113212" cy="2728020"/>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tx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dirty="0">
              <a:solidFill>
                <a:srgbClr val="FFFFFF"/>
              </a:solidFill>
            </a:endParaRPr>
          </a:p>
        </p:txBody>
      </p:sp>
      <p:sp>
        <p:nvSpPr>
          <p:cNvPr id="7179" name="Rectangle 11"/>
          <p:cNvSpPr>
            <a:spLocks noGrp="1" noChangeArrowheads="1"/>
          </p:cNvSpPr>
          <p:nvPr>
            <p:ph type="ctrTitle" sz="quarter"/>
          </p:nvPr>
        </p:nvSpPr>
        <p:spPr>
          <a:xfrm>
            <a:off x="685800" y="1736725"/>
            <a:ext cx="7772400" cy="1920875"/>
          </a:xfrm>
        </p:spPr>
        <p:txBody>
          <a:bodyPr/>
          <a:lstStyle>
            <a:lvl1pPr algn="ctr">
              <a:defRPr sz="6000">
                <a:latin typeface="+mj-lt"/>
              </a:defRPr>
            </a:lvl1pPr>
          </a:lstStyle>
          <a:p>
            <a:pPr lvl="0"/>
            <a:r>
              <a:rPr lang="en-US" noProof="0" dirty="0" smtClean="0"/>
              <a:t>Clique </a:t>
            </a:r>
            <a:r>
              <a:rPr lang="en-US" noProof="0" dirty="0" err="1" smtClean="0"/>
              <a:t>para</a:t>
            </a:r>
            <a:r>
              <a:rPr lang="en-US" noProof="0" dirty="0" smtClean="0"/>
              <a:t> </a:t>
            </a:r>
            <a:r>
              <a:rPr lang="en-US" noProof="0" dirty="0" err="1" smtClean="0"/>
              <a:t>editar</a:t>
            </a:r>
            <a:r>
              <a:rPr lang="en-US" noProof="0" dirty="0" smtClean="0"/>
              <a:t> o </a:t>
            </a:r>
            <a:r>
              <a:rPr lang="en-US" noProof="0" dirty="0" err="1" smtClean="0"/>
              <a:t>estilo</a:t>
            </a:r>
            <a:r>
              <a:rPr lang="en-US" noProof="0" dirty="0" smtClean="0"/>
              <a:t> do </a:t>
            </a:r>
            <a:r>
              <a:rPr lang="en-US" noProof="0" dirty="0" err="1" smtClean="0"/>
              <a:t>título</a:t>
            </a:r>
            <a:r>
              <a:rPr lang="en-US" noProof="0" dirty="0" smtClean="0"/>
              <a:t> </a:t>
            </a:r>
            <a:r>
              <a:rPr lang="en-US" noProof="0" dirty="0" err="1" smtClean="0"/>
              <a:t>mestre</a:t>
            </a:r>
            <a:endParaRPr lang="en-US" noProof="0" dirty="0" smtClean="0"/>
          </a:p>
        </p:txBody>
      </p:sp>
      <p:sp>
        <p:nvSpPr>
          <p:cNvPr id="7180" name="Rectangle 12"/>
          <p:cNvSpPr>
            <a:spLocks noGrp="1" noChangeArrowheads="1"/>
          </p:cNvSpPr>
          <p:nvPr>
            <p:ph type="subTitle" sz="quarter" idx="1"/>
          </p:nvPr>
        </p:nvSpPr>
        <p:spPr>
          <a:xfrm>
            <a:off x="1371600" y="4628728"/>
            <a:ext cx="6400800" cy="1464568"/>
          </a:xfrm>
        </p:spPr>
        <p:txBody>
          <a:bodyPr/>
          <a:lstStyle>
            <a:lvl1pPr marL="0" indent="0" algn="ctr">
              <a:buFont typeface="Wingdings" pitchFamily="2" charset="2"/>
              <a:buNone/>
              <a:defRPr/>
            </a:lvl1pPr>
          </a:lstStyle>
          <a:p>
            <a:pPr lvl="0"/>
            <a:r>
              <a:rPr lang="en-US" noProof="0" smtClean="0"/>
              <a:t>Clique para editar o estilo do subtítulo mestre</a:t>
            </a:r>
          </a:p>
        </p:txBody>
      </p:sp>
    </p:spTree>
    <p:extLst>
      <p:ext uri="{BB962C8B-B14F-4D97-AF65-F5344CB8AC3E}">
        <p14:creationId xmlns:p14="http://schemas.microsoft.com/office/powerpoint/2010/main" val="266020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980728"/>
            <a:ext cx="9144000" cy="5877272"/>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0" name="AutoShape 9"/>
          <p:cNvSpPr>
            <a:spLocks noChangeArrowheads="1"/>
          </p:cNvSpPr>
          <p:nvPr userDrawn="1"/>
        </p:nvSpPr>
        <p:spPr bwMode="auto">
          <a:xfrm flipH="1">
            <a:off x="0" y="792408"/>
            <a:ext cx="9144000" cy="188343"/>
          </a:xfrm>
          <a:prstGeom prst="homePlate">
            <a:avLst>
              <a:gd name="adj" fmla="val 58877"/>
            </a:avLst>
          </a:prstGeom>
          <a:gradFill rotWithShape="0">
            <a:gsLst>
              <a:gs pos="0">
                <a:schemeClr val="bg1">
                  <a:lumMod val="20000"/>
                  <a:lumOff val="80000"/>
                </a:schemeClr>
              </a:gs>
              <a:gs pos="25000">
                <a:srgbClr val="C00000"/>
              </a:gs>
              <a:gs pos="50000">
                <a:schemeClr val="tx2">
                  <a:lumMod val="10000"/>
                </a:schemeClr>
              </a:gs>
              <a:gs pos="75000">
                <a:schemeClr val="bg1">
                  <a:lumMod val="40000"/>
                  <a:lumOff val="60000"/>
                </a:schemeClr>
              </a:gs>
              <a:gs pos="100000">
                <a:schemeClr val="bg1">
                  <a:lumMod val="20000"/>
                  <a:lumOff val="80000"/>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dirty="0">
              <a:solidFill>
                <a:srgbClr val="FFFFFF"/>
              </a:solidFill>
            </a:endParaRPr>
          </a:p>
        </p:txBody>
      </p:sp>
      <p:sp>
        <p:nvSpPr>
          <p:cNvPr id="2" name="Title 1"/>
          <p:cNvSpPr>
            <a:spLocks noGrp="1"/>
          </p:cNvSpPr>
          <p:nvPr>
            <p:ph type="title"/>
          </p:nvPr>
        </p:nvSpPr>
        <p:spPr>
          <a:xfrm>
            <a:off x="374848" y="19915"/>
            <a:ext cx="8229600" cy="764704"/>
          </a:xfrm>
        </p:spPr>
        <p:txBody>
          <a:bodyPr/>
          <a:lstStyle>
            <a:lvl1pPr algn="l">
              <a:defRPr sz="2800">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atin typeface="+mj-lt"/>
                <a:ea typeface="Tahoma" pitchFamily="34" charset="0"/>
                <a:cs typeface="Tahoma" pitchFamily="34" charset="0"/>
              </a:defRPr>
            </a:lvl1pPr>
            <a:lvl2pPr>
              <a:buFontTx/>
              <a:buBlip>
                <a:blip r:embed="rId2"/>
              </a:buBlip>
              <a:defRPr>
                <a:latin typeface="+mj-lt"/>
              </a:defRPr>
            </a:lvl2pPr>
            <a:lvl3pPr>
              <a:buFontTx/>
              <a:buBlip>
                <a:blip r:embed="rId2"/>
              </a:buBlip>
              <a:defRPr>
                <a:latin typeface="+mj-lt"/>
              </a:defRPr>
            </a:lvl3pPr>
            <a:lvl4pPr>
              <a:buFontTx/>
              <a:buBlip>
                <a:blip r:embed="rId2"/>
              </a:buBlip>
              <a:defRPr>
                <a:latin typeface="+mj-lt"/>
              </a:defRPr>
            </a:lvl4pPr>
            <a:lvl5pPr>
              <a:buFontTx/>
              <a:buBlip>
                <a:blip r:embed="rId2"/>
              </a:buBlip>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7"/>
          <p:cNvSpPr>
            <a:spLocks noChangeArrowheads="1"/>
          </p:cNvSpPr>
          <p:nvPr userDrawn="1"/>
        </p:nvSpPr>
        <p:spPr bwMode="auto">
          <a:xfrm>
            <a:off x="-36511" y="0"/>
            <a:ext cx="216024" cy="6858000"/>
          </a:xfrm>
          <a:prstGeom prst="rect">
            <a:avLst/>
          </a:prstGeom>
          <a:gradFill rotWithShape="0">
            <a:gsLst>
              <a:gs pos="0">
                <a:schemeClr val="bg1">
                  <a:lumMod val="20000"/>
                  <a:lumOff val="80000"/>
                </a:schemeClr>
              </a:gs>
              <a:gs pos="25000">
                <a:srgbClr val="C00000"/>
              </a:gs>
              <a:gs pos="50000">
                <a:schemeClr val="tx2">
                  <a:lumMod val="10000"/>
                </a:schemeClr>
              </a:gs>
              <a:gs pos="75000">
                <a:schemeClr val="bg1">
                  <a:lumMod val="40000"/>
                  <a:lumOff val="60000"/>
                </a:schemeClr>
              </a:gs>
              <a:gs pos="100000">
                <a:schemeClr val="bg1">
                  <a:lumMod val="20000"/>
                  <a:lumOff val="80000"/>
                </a:schemeClr>
              </a:gs>
            </a:gsLst>
            <a:lin ang="0" scaled="1"/>
          </a:gradFill>
          <a:ln w="9525">
            <a:noFill/>
            <a:miter lim="800000"/>
            <a:headEnd/>
            <a:tailEnd/>
          </a:ln>
        </p:spPr>
        <p:txBody>
          <a:bodyPr wrap="none" anchor="ctr"/>
          <a:lstStyle/>
          <a:p>
            <a:pPr fontAlgn="base">
              <a:spcBef>
                <a:spcPct val="0"/>
              </a:spcBef>
              <a:spcAft>
                <a:spcPct val="0"/>
              </a:spcAft>
            </a:pPr>
            <a:endParaRPr lang="en-US" dirty="0">
              <a:solidFill>
                <a:srgbClr val="FFFFFF"/>
              </a:solidFill>
            </a:endParaRPr>
          </a:p>
        </p:txBody>
      </p:sp>
      <p:sp>
        <p:nvSpPr>
          <p:cNvPr id="9" name="Rectangle 8"/>
          <p:cNvSpPr>
            <a:spLocks noChangeArrowheads="1"/>
          </p:cNvSpPr>
          <p:nvPr userDrawn="1"/>
        </p:nvSpPr>
        <p:spPr bwMode="auto">
          <a:xfrm>
            <a:off x="411185" y="1752603"/>
            <a:ext cx="8751887" cy="190500"/>
          </a:xfrm>
          <a:prstGeom prst="rect">
            <a:avLst/>
          </a:prstGeom>
          <a:noFill/>
          <a:ln w="9525">
            <a:noFill/>
            <a:miter lim="800000"/>
            <a:headEnd/>
            <a:tailEnd/>
          </a:ln>
        </p:spPr>
        <p:txBody>
          <a:bodyPr wrap="none" anchor="ctr"/>
          <a:lstStyle/>
          <a:p>
            <a:pPr fontAlgn="base">
              <a:spcBef>
                <a:spcPct val="0"/>
              </a:spcBef>
              <a:spcAft>
                <a:spcPct val="0"/>
              </a:spcAft>
            </a:pPr>
            <a:endParaRPr lang="en-US" dirty="0">
              <a:solidFill>
                <a:srgbClr val="FFFFFF"/>
              </a:solidFill>
            </a:endParaRPr>
          </a:p>
        </p:txBody>
      </p:sp>
      <p:sp>
        <p:nvSpPr>
          <p:cNvPr id="11" name="Oval 10"/>
          <p:cNvSpPr>
            <a:spLocks noChangeArrowheads="1"/>
          </p:cNvSpPr>
          <p:nvPr userDrawn="1"/>
        </p:nvSpPr>
        <p:spPr bwMode="auto">
          <a:xfrm>
            <a:off x="-62805" y="747936"/>
            <a:ext cx="295275" cy="274637"/>
          </a:xfrm>
          <a:prstGeom prst="ellipse">
            <a:avLst/>
          </a:prstGeom>
          <a:gradFill rotWithShape="0">
            <a:gsLst>
              <a:gs pos="14000">
                <a:schemeClr val="tx1"/>
              </a:gs>
              <a:gs pos="50000">
                <a:srgbClr val="FF0000"/>
              </a:gs>
              <a:gs pos="100000">
                <a:srgbClr val="800000"/>
              </a:gs>
            </a:gsLst>
            <a:path path="shape">
              <a:fillToRect l="50000" t="50000" r="50000" b="50000"/>
            </a:path>
          </a:gradFill>
          <a:ln w="9525">
            <a:noFill/>
            <a:round/>
            <a:headEnd/>
            <a:tailEnd/>
          </a:ln>
        </p:spPr>
        <p:txBody>
          <a:bodyPr wrap="none" anchor="ctr"/>
          <a:lstStyle/>
          <a:p>
            <a:pPr fontAlgn="base">
              <a:spcBef>
                <a:spcPct val="0"/>
              </a:spcBef>
              <a:spcAft>
                <a:spcPct val="0"/>
              </a:spcAft>
            </a:pPr>
            <a:endParaRPr lang="en-US" dirty="0">
              <a:solidFill>
                <a:srgbClr val="FFFFFF"/>
              </a:solidFill>
            </a:endParaRPr>
          </a:p>
        </p:txBody>
      </p:sp>
      <p:sp>
        <p:nvSpPr>
          <p:cNvPr id="12" name="Oval 11"/>
          <p:cNvSpPr>
            <a:spLocks noChangeArrowheads="1"/>
          </p:cNvSpPr>
          <p:nvPr userDrawn="1"/>
        </p:nvSpPr>
        <p:spPr bwMode="auto">
          <a:xfrm>
            <a:off x="9235752" y="765404"/>
            <a:ext cx="304800" cy="274639"/>
          </a:xfrm>
          <a:prstGeom prst="ellipse">
            <a:avLst/>
          </a:prstGeom>
          <a:gradFill rotWithShape="0">
            <a:gsLst>
              <a:gs pos="16000">
                <a:schemeClr val="tx1"/>
              </a:gs>
              <a:gs pos="50000">
                <a:srgbClr val="FF0000"/>
              </a:gs>
              <a:gs pos="100000">
                <a:srgbClr val="800000"/>
              </a:gs>
            </a:gsLst>
            <a:path path="shape">
              <a:fillToRect l="50000" t="50000" r="50000" b="50000"/>
            </a:path>
          </a:gradFill>
          <a:ln w="9525">
            <a:noFill/>
            <a:round/>
            <a:headEnd/>
            <a:tailEnd/>
          </a:ln>
          <a:effectLst/>
        </p:spPr>
        <p:txBody>
          <a:bodyPr wrap="none" anchor="ctr"/>
          <a:lstStyle/>
          <a:p>
            <a:pPr fontAlgn="base">
              <a:spcBef>
                <a:spcPct val="0"/>
              </a:spcBef>
              <a:spcAft>
                <a:spcPct val="0"/>
              </a:spcAft>
            </a:pPr>
            <a:endParaRPr lang="en-US" dirty="0">
              <a:solidFill>
                <a:srgbClr val="FFFFFF"/>
              </a:solidFill>
            </a:endParaRPr>
          </a:p>
        </p:txBody>
      </p:sp>
    </p:spTree>
    <p:extLst>
      <p:ext uri="{BB962C8B-B14F-4D97-AF65-F5344CB8AC3E}">
        <p14:creationId xmlns:p14="http://schemas.microsoft.com/office/powerpoint/2010/main" val="362716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1"/>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atin typeface="+mj-lt"/>
              </a:defRPr>
            </a:lvl1pPr>
            <a:lvl2pPr>
              <a:buFontTx/>
              <a:buBlip>
                <a:blip r:embed="rId2"/>
              </a:buBlip>
              <a:defRPr sz="2400"/>
            </a:lvl2pPr>
            <a:lvl3pPr>
              <a:buFontTx/>
              <a:buBlip>
                <a:blip r:embed="rId2"/>
              </a:buBlip>
              <a:defRPr sz="2000"/>
            </a:lvl3pPr>
            <a:lvl4pPr>
              <a:buFontTx/>
              <a:buBlip>
                <a:blip r:embed="rId2"/>
              </a:buBlip>
              <a:defRPr sz="1800"/>
            </a:lvl4pPr>
            <a:lvl5pPr>
              <a:buFontTx/>
              <a:buBlip>
                <a:blip r:embed="rId2"/>
              </a:buBlip>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atin typeface="+mj-lt"/>
              </a:defRPr>
            </a:lvl1pPr>
            <a:lvl2pPr>
              <a:buFontTx/>
              <a:buBlip>
                <a:blip r:embed="rId2"/>
              </a:buBlip>
              <a:defRPr sz="2400"/>
            </a:lvl2pPr>
            <a:lvl3pPr>
              <a:buFontTx/>
              <a:buBlip>
                <a:blip r:embed="rId2"/>
              </a:buBlip>
              <a:defRPr sz="2000"/>
            </a:lvl3pPr>
            <a:lvl4pPr>
              <a:buFontTx/>
              <a:buBlip>
                <a:blip r:embed="rId2"/>
              </a:buBlip>
              <a:defRPr sz="1800"/>
            </a:lvl4pPr>
            <a:lvl5pPr>
              <a:buFontTx/>
              <a:buBlip>
                <a:blip r:embed="rId2"/>
              </a:buBlip>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79BE282-F616-4A8E-A910-3CA8544B6FEB}" type="slidenum">
              <a:rPr lang="en-US">
                <a:solidFill>
                  <a:srgbClr val="FFFFFF"/>
                </a:solidFill>
              </a:rPr>
              <a:pPr>
                <a:defRPr/>
              </a:pPr>
              <a:t>‹#›</a:t>
            </a:fld>
            <a:endParaRPr lang="en-US" dirty="0">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40307063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Tx/>
              <a:buBlip>
                <a:blip r:embed="rId2"/>
              </a:buBlip>
              <a:defRPr sz="2000"/>
            </a:lvl2pPr>
            <a:lvl3pPr>
              <a:buFontTx/>
              <a:buBlip>
                <a:blip r:embed="rId2"/>
              </a:buBlip>
              <a:defRPr sz="1800"/>
            </a:lvl3pPr>
            <a:lvl4pPr>
              <a:buFontTx/>
              <a:buBlip>
                <a:blip r:embed="rId2"/>
              </a:buBlip>
              <a:defRPr sz="1600"/>
            </a:lvl4pPr>
            <a:lvl5pPr>
              <a:buFontTx/>
              <a:buBlip>
                <a:blip r:embed="rId2"/>
              </a:buBlip>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buFontTx/>
              <a:buBlip>
                <a:blip r:embed="rId2"/>
              </a:buBlip>
              <a:defRPr sz="2000"/>
            </a:lvl2pPr>
            <a:lvl3pPr>
              <a:buFontTx/>
              <a:buBlip>
                <a:blip r:embed="rId2"/>
              </a:buBlip>
              <a:defRPr sz="1800"/>
            </a:lvl3pPr>
            <a:lvl4pPr>
              <a:buFontTx/>
              <a:buBlip>
                <a:blip r:embed="rId2"/>
              </a:buBlip>
              <a:defRPr sz="1600"/>
            </a:lvl4pPr>
            <a:lvl5pPr>
              <a:buFontTx/>
              <a:buBlip>
                <a:blip r:embed="rId2"/>
              </a:buBlip>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9B68CA9A-3D9C-4EC2-8C0D-596F992BD394}" type="slidenum">
              <a:rPr lang="en-US">
                <a:solidFill>
                  <a:srgbClr val="FFFFFF"/>
                </a:solidFill>
              </a:rPr>
              <a:pPr>
                <a:defRPr/>
              </a:pPr>
              <a:t>‹#›</a:t>
            </a:fld>
            <a:endParaRPr lang="en-US" dirty="0">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18012007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674BC4E2-E5BF-4D68-97EB-02819E4224D0}" type="slidenum">
              <a:rPr lang="en-US">
                <a:solidFill>
                  <a:srgbClr val="FFFFFF"/>
                </a:solidFill>
              </a:rPr>
              <a:pPr>
                <a:defRPr/>
              </a:pPr>
              <a:t>‹#›</a:t>
            </a:fld>
            <a:endParaRPr lang="en-US" dirty="0">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39564292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DD925071-A5B5-4ED2-8715-EC0D63DFB879}" type="slidenum">
              <a:rPr lang="en-US">
                <a:solidFill>
                  <a:srgbClr val="FFFFFF"/>
                </a:solidFill>
              </a:rPr>
              <a:pPr>
                <a:defRPr/>
              </a:pPr>
              <a:t>‹#›</a:t>
            </a:fld>
            <a:endParaRPr lang="en-US" dirty="0">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174906300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12"/>
            <a:ext cx="5111750" cy="5853113"/>
          </a:xfrm>
        </p:spPr>
        <p:txBody>
          <a:bodyPr/>
          <a:lstStyle>
            <a:lvl1pPr>
              <a:defRPr sz="3200"/>
            </a:lvl1pPr>
            <a:lvl2pPr>
              <a:buFontTx/>
              <a:buBlip>
                <a:blip r:embed="rId2"/>
              </a:buBlip>
              <a:defRPr sz="2800"/>
            </a:lvl2pPr>
            <a:lvl3pPr>
              <a:buFontTx/>
              <a:buBlip>
                <a:blip r:embed="rId2"/>
              </a:buBlip>
              <a:defRPr sz="2400"/>
            </a:lvl3pPr>
            <a:lvl4pPr>
              <a:buFontTx/>
              <a:buBlip>
                <a:blip r:embed="rId2"/>
              </a:buBlip>
              <a:defRPr sz="2000"/>
            </a:lvl4pPr>
            <a:lvl5pPr>
              <a:buFontTx/>
              <a:buBlip>
                <a:blip r:embed="rId2"/>
              </a:buBlip>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532709B6-BFA9-4921-B543-332F996B5C28}" type="slidenum">
              <a:rPr lang="en-US">
                <a:solidFill>
                  <a:srgbClr val="FFFFFF"/>
                </a:solidFill>
              </a:rPr>
              <a:pPr>
                <a:defRPr/>
              </a:pPr>
              <a:t>‹#›</a:t>
            </a:fld>
            <a:endParaRPr lang="en-US" dirty="0">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11373217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9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3D7036E9-6CEA-4B67-8DF6-322D94C2783C}" type="slidenum">
              <a:rPr lang="en-US">
                <a:solidFill>
                  <a:srgbClr val="FFFFFF"/>
                </a:solidFill>
              </a:rPr>
              <a:pPr>
                <a:defRPr/>
              </a:pPr>
              <a:t>‹#›</a:t>
            </a:fld>
            <a:endParaRPr lang="en-US" dirty="0">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37409103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5ECD799-8906-430D-A333-9A14BBEACF49}" type="slidenum">
              <a:rPr lang="en-US">
                <a:solidFill>
                  <a:srgbClr val="FFFFFF"/>
                </a:solidFill>
              </a:rPr>
              <a:pPr>
                <a:defRPr/>
              </a:pPr>
              <a:t>‹#›</a:t>
            </a:fld>
            <a:endParaRPr lang="en-US" dirty="0">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182016695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4848" y="17328"/>
            <a:ext cx="8229600" cy="768096"/>
          </a:xfrm>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1"/>
            <a:ext cx="4038600" cy="4525963"/>
          </a:xfrm>
        </p:spPr>
        <p:txBody>
          <a:bodyPr/>
          <a:lstStyle>
            <a:lvl1pPr>
              <a:defRPr>
                <a:latin typeface="+mj-lt"/>
              </a:defRPr>
            </a:lvl1pPr>
            <a:lvl2pPr>
              <a:buFontTx/>
              <a:buBlip>
                <a:blip r:embed="rId2"/>
              </a:buBlip>
              <a:defRPr>
                <a:latin typeface="+mj-lt"/>
              </a:defRPr>
            </a:lvl2pPr>
            <a:lvl3pPr>
              <a:buFontTx/>
              <a:buBlip>
                <a:blip r:embed="rId2"/>
              </a:buBlip>
              <a:defRPr>
                <a:latin typeface="+mj-lt"/>
              </a:defRPr>
            </a:lvl3pPr>
            <a:lvl4pPr>
              <a:buFontTx/>
              <a:buBlip>
                <a:blip r:embed="rId2"/>
              </a:buBlip>
              <a:defRPr>
                <a:latin typeface="+mj-lt"/>
              </a:defRPr>
            </a:lvl4pPr>
            <a:lvl5pPr>
              <a:buFontTx/>
              <a:buBlip>
                <a:blip r:embed="rId2"/>
              </a:buBlip>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a:latin typeface="+mj-lt"/>
              </a:defRPr>
            </a:lvl1pPr>
            <a:lvl2pPr>
              <a:buFontTx/>
              <a:buBlip>
                <a:blip r:embed="rId2"/>
              </a:buBlip>
              <a:defRPr>
                <a:latin typeface="+mj-lt"/>
              </a:defRPr>
            </a:lvl2pPr>
            <a:lvl3pPr>
              <a:buFontTx/>
              <a:buBlip>
                <a:blip r:embed="rId2"/>
              </a:buBlip>
              <a:defRPr>
                <a:latin typeface="+mj-lt"/>
              </a:defRPr>
            </a:lvl3pPr>
            <a:lvl4pPr>
              <a:buFontTx/>
              <a:buBlip>
                <a:blip r:embed="rId2"/>
              </a:buBlip>
              <a:defRPr>
                <a:latin typeface="+mj-lt"/>
              </a:defRPr>
            </a:lvl4pPr>
            <a:lvl5pPr>
              <a:buFontTx/>
              <a:buBlip>
                <a:blip r:embed="rId2"/>
              </a:buBlip>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26A24B0-F646-4CA9-B9F0-8A2DB0FAE334}" type="slidenum">
              <a:rPr lang="en-US">
                <a:solidFill>
                  <a:srgbClr val="FFFFFF"/>
                </a:solidFill>
              </a:rPr>
              <a:pPr>
                <a:defRPr/>
              </a:pPr>
              <a:t>‹#›</a:t>
            </a:fld>
            <a:endParaRPr lang="en-US" dirty="0">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402033640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4848" y="13648"/>
            <a:ext cx="8229600" cy="768096"/>
          </a:xfrm>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1"/>
            <a:ext cx="4038600" cy="4525963"/>
          </a:xfrm>
        </p:spPr>
        <p:txBody>
          <a:bodyPr/>
          <a:lstStyle>
            <a:lvl1pPr>
              <a:buFontTx/>
              <a:buBlip>
                <a:blip r:embed="rId2"/>
              </a:buBlip>
              <a:defRPr>
                <a:latin typeface="+mj-lt"/>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600203"/>
            <a:ext cx="4038600" cy="2185988"/>
          </a:xfrm>
        </p:spPr>
        <p:txBody>
          <a:bodyPr/>
          <a:lstStyle>
            <a:lvl1pPr>
              <a:buFontTx/>
              <a:buBlip>
                <a:blip r:embed="rId2"/>
              </a:buBlip>
              <a:defRPr/>
            </a:lvl1pPr>
            <a:lvl2pPr>
              <a:buFontTx/>
              <a:buBlip>
                <a:blip r:embed="rId2"/>
              </a:buBlip>
              <a:defRPr/>
            </a:lvl2pPr>
            <a:lvl3pPr>
              <a:buFontTx/>
              <a:buBlip>
                <a:blip r:embed="rId2"/>
              </a:buBlip>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8650"/>
            <a:ext cx="4038600" cy="2187575"/>
          </a:xfrm>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235839720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10"/>
          <p:cNvSpPr>
            <a:spLocks/>
          </p:cNvSpPr>
          <p:nvPr/>
        </p:nvSpPr>
        <p:spPr bwMode="hidden">
          <a:xfrm>
            <a:off x="3207" y="0"/>
            <a:ext cx="9140825" cy="6858000"/>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FFFFFF"/>
              </a:solidFill>
            </a:endParaRPr>
          </a:p>
        </p:txBody>
      </p:sp>
      <p:sp>
        <p:nvSpPr>
          <p:cNvPr id="19" name="Rectangle 18"/>
          <p:cNvSpPr/>
          <p:nvPr userDrawn="1"/>
        </p:nvSpPr>
        <p:spPr>
          <a:xfrm>
            <a:off x="0" y="0"/>
            <a:ext cx="9144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3" name="Rectangle 13"/>
          <p:cNvSpPr>
            <a:spLocks noGrp="1" noChangeArrowheads="1"/>
          </p:cNvSpPr>
          <p:nvPr>
            <p:ph type="dt" sz="quarter" idx="10"/>
          </p:nvPr>
        </p:nvSpPr>
        <p:spPr>
          <a:xfrm>
            <a:off x="457200" y="6248401"/>
            <a:ext cx="2133600" cy="476251"/>
          </a:xfrm>
        </p:spPr>
        <p:txBody>
          <a:bodyPr/>
          <a:lstStyle>
            <a:lvl1pPr>
              <a:defRPr/>
            </a:lvl1pPr>
          </a:lstStyle>
          <a:p>
            <a:pPr>
              <a:defRPr/>
            </a:pPr>
            <a:endParaRPr lang="en-US" dirty="0">
              <a:solidFill>
                <a:srgbClr val="FFFFFF"/>
              </a:solidFill>
            </a:endParaRPr>
          </a:p>
        </p:txBody>
      </p:sp>
      <p:sp>
        <p:nvSpPr>
          <p:cNvPr id="14" name="Rectangle 14"/>
          <p:cNvSpPr>
            <a:spLocks noGrp="1" noChangeArrowheads="1"/>
          </p:cNvSpPr>
          <p:nvPr>
            <p:ph type="ftr" sz="quarter" idx="11"/>
          </p:nvPr>
        </p:nvSpPr>
        <p:spPr>
          <a:xfrm>
            <a:off x="3124200" y="6251577"/>
            <a:ext cx="2895600" cy="476251"/>
          </a:xfrm>
        </p:spPr>
        <p:txBody>
          <a:bodyPr/>
          <a:lstStyle>
            <a:lvl1pPr>
              <a:defRPr/>
            </a:lvl1pPr>
          </a:lstStyle>
          <a:p>
            <a:pPr>
              <a:defRPr/>
            </a:pPr>
            <a:endParaRPr lang="en-US" dirty="0">
              <a:solidFill>
                <a:srgbClr val="FFFFFF"/>
              </a:solidFill>
            </a:endParaRPr>
          </a:p>
        </p:txBody>
      </p:sp>
      <p:sp>
        <p:nvSpPr>
          <p:cNvPr id="15" name="Rectangle 15"/>
          <p:cNvSpPr>
            <a:spLocks noGrp="1" noChangeArrowheads="1"/>
          </p:cNvSpPr>
          <p:nvPr>
            <p:ph type="sldNum" sz="quarter" idx="12"/>
          </p:nvPr>
        </p:nvSpPr>
        <p:spPr>
          <a:xfrm>
            <a:off x="6553200" y="6254749"/>
            <a:ext cx="2133600" cy="476251"/>
          </a:xfrm>
        </p:spPr>
        <p:txBody>
          <a:bodyPr/>
          <a:lstStyle>
            <a:lvl1pPr>
              <a:defRPr/>
            </a:lvl1pPr>
          </a:lstStyle>
          <a:p>
            <a:pPr>
              <a:defRPr/>
            </a:pPr>
            <a:fld id="{5BAC3CF4-E90B-44AD-9460-F427AD9AF352}" type="slidenum">
              <a:rPr lang="en-US">
                <a:solidFill>
                  <a:srgbClr val="FFFFFF"/>
                </a:solidFill>
              </a:rPr>
              <a:pPr>
                <a:defRPr/>
              </a:pPr>
              <a:t>‹#›</a:t>
            </a:fld>
            <a:endParaRPr lang="en-US" dirty="0">
              <a:solidFill>
                <a:srgbClr val="FFFFFF"/>
              </a:solidFill>
            </a:endParaRPr>
          </a:p>
        </p:txBody>
      </p:sp>
      <p:sp>
        <p:nvSpPr>
          <p:cNvPr id="18" name="AutoShape 2"/>
          <p:cNvSpPr>
            <a:spLocks noChangeArrowheads="1"/>
          </p:cNvSpPr>
          <p:nvPr userDrawn="1"/>
        </p:nvSpPr>
        <p:spPr bwMode="auto">
          <a:xfrm>
            <a:off x="395536" y="1484784"/>
            <a:ext cx="8424936" cy="3024336"/>
          </a:xfrm>
          <a:prstGeom prst="bevel">
            <a:avLst>
              <a:gd name="adj" fmla="val 6079"/>
            </a:avLst>
          </a:prstGeom>
          <a:solidFill>
            <a:schemeClr val="tx2">
              <a:lumMod val="10000"/>
            </a:schemeClr>
          </a:solidFill>
          <a:ln w="9525">
            <a:noFill/>
            <a:miter lim="800000"/>
            <a:headEnd/>
            <a:tailEnd/>
          </a:ln>
          <a:effectLst/>
        </p:spPr>
        <p:txBody>
          <a:bodyPr anchor="ctr"/>
          <a:lstStyle/>
          <a:p>
            <a:pPr indent="342900" fontAlgn="base">
              <a:lnSpc>
                <a:spcPct val="90000"/>
              </a:lnSpc>
              <a:spcBef>
                <a:spcPct val="20000"/>
              </a:spcBef>
              <a:spcAft>
                <a:spcPct val="0"/>
              </a:spcAft>
            </a:pPr>
            <a:endParaRPr lang="pt-BR" sz="4000" dirty="0">
              <a:solidFill>
                <a:srgbClr val="F8F8F8"/>
              </a:solidFill>
              <a:latin typeface="Arial" charset="0"/>
            </a:endParaRPr>
          </a:p>
        </p:txBody>
      </p:sp>
      <p:sp>
        <p:nvSpPr>
          <p:cNvPr id="6" name="Freeform 9"/>
          <p:cNvSpPr>
            <a:spLocks/>
          </p:cNvSpPr>
          <p:nvPr/>
        </p:nvSpPr>
        <p:spPr bwMode="hidden">
          <a:xfrm>
            <a:off x="5923284" y="2132859"/>
            <a:ext cx="3113212" cy="2728020"/>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tx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dirty="0">
              <a:solidFill>
                <a:srgbClr val="FFFFFF"/>
              </a:solidFill>
            </a:endParaRPr>
          </a:p>
        </p:txBody>
      </p:sp>
      <p:sp>
        <p:nvSpPr>
          <p:cNvPr id="7179" name="Rectangle 11"/>
          <p:cNvSpPr>
            <a:spLocks noGrp="1" noChangeArrowheads="1"/>
          </p:cNvSpPr>
          <p:nvPr>
            <p:ph type="ctrTitle" sz="quarter"/>
          </p:nvPr>
        </p:nvSpPr>
        <p:spPr>
          <a:xfrm>
            <a:off x="685800" y="1736725"/>
            <a:ext cx="7772400" cy="1920875"/>
          </a:xfrm>
        </p:spPr>
        <p:txBody>
          <a:bodyPr/>
          <a:lstStyle>
            <a:lvl1pPr algn="ctr">
              <a:defRPr sz="6000">
                <a:latin typeface="+mj-lt"/>
              </a:defRPr>
            </a:lvl1pPr>
          </a:lstStyle>
          <a:p>
            <a:pPr lvl="0"/>
            <a:r>
              <a:rPr lang="en-US" noProof="0" dirty="0" smtClean="0"/>
              <a:t>Clique </a:t>
            </a:r>
            <a:r>
              <a:rPr lang="en-US" noProof="0" dirty="0" err="1" smtClean="0"/>
              <a:t>para</a:t>
            </a:r>
            <a:r>
              <a:rPr lang="en-US" noProof="0" dirty="0" smtClean="0"/>
              <a:t> </a:t>
            </a:r>
            <a:r>
              <a:rPr lang="en-US" noProof="0" dirty="0" err="1" smtClean="0"/>
              <a:t>editar</a:t>
            </a:r>
            <a:r>
              <a:rPr lang="en-US" noProof="0" dirty="0" smtClean="0"/>
              <a:t> o </a:t>
            </a:r>
            <a:r>
              <a:rPr lang="en-US" noProof="0" dirty="0" err="1" smtClean="0"/>
              <a:t>estilo</a:t>
            </a:r>
            <a:r>
              <a:rPr lang="en-US" noProof="0" dirty="0" smtClean="0"/>
              <a:t> do </a:t>
            </a:r>
            <a:r>
              <a:rPr lang="en-US" noProof="0" dirty="0" err="1" smtClean="0"/>
              <a:t>título</a:t>
            </a:r>
            <a:r>
              <a:rPr lang="en-US" noProof="0" dirty="0" smtClean="0"/>
              <a:t> </a:t>
            </a:r>
            <a:r>
              <a:rPr lang="en-US" noProof="0" dirty="0" err="1" smtClean="0"/>
              <a:t>mestre</a:t>
            </a:r>
            <a:endParaRPr lang="en-US" noProof="0" dirty="0" smtClean="0"/>
          </a:p>
        </p:txBody>
      </p:sp>
      <p:sp>
        <p:nvSpPr>
          <p:cNvPr id="7180" name="Rectangle 12"/>
          <p:cNvSpPr>
            <a:spLocks noGrp="1" noChangeArrowheads="1"/>
          </p:cNvSpPr>
          <p:nvPr>
            <p:ph type="subTitle" sz="quarter" idx="1"/>
          </p:nvPr>
        </p:nvSpPr>
        <p:spPr>
          <a:xfrm>
            <a:off x="1371600" y="4628728"/>
            <a:ext cx="6400800" cy="1464568"/>
          </a:xfrm>
        </p:spPr>
        <p:txBody>
          <a:bodyPr/>
          <a:lstStyle>
            <a:lvl1pPr marL="0" indent="0" algn="ctr">
              <a:buFont typeface="Wingdings" pitchFamily="2" charset="2"/>
              <a:buNone/>
              <a:defRPr/>
            </a:lvl1pPr>
          </a:lstStyle>
          <a:p>
            <a:pPr lvl="0"/>
            <a:r>
              <a:rPr lang="en-US" noProof="0" smtClean="0"/>
              <a:t>Clique para editar o estilo do subtítulo mestre</a:t>
            </a:r>
          </a:p>
        </p:txBody>
      </p:sp>
    </p:spTree>
    <p:extLst>
      <p:ext uri="{BB962C8B-B14F-4D97-AF65-F5344CB8AC3E}">
        <p14:creationId xmlns:p14="http://schemas.microsoft.com/office/powerpoint/2010/main" val="246794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980728"/>
            <a:ext cx="9144000" cy="5877272"/>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0" name="AutoShape 9"/>
          <p:cNvSpPr>
            <a:spLocks noChangeArrowheads="1"/>
          </p:cNvSpPr>
          <p:nvPr userDrawn="1"/>
        </p:nvSpPr>
        <p:spPr bwMode="auto">
          <a:xfrm flipH="1">
            <a:off x="0" y="792408"/>
            <a:ext cx="9144000" cy="188343"/>
          </a:xfrm>
          <a:prstGeom prst="homePlate">
            <a:avLst>
              <a:gd name="adj" fmla="val 58877"/>
            </a:avLst>
          </a:prstGeom>
          <a:gradFill rotWithShape="0">
            <a:gsLst>
              <a:gs pos="0">
                <a:schemeClr val="bg1">
                  <a:lumMod val="20000"/>
                  <a:lumOff val="80000"/>
                </a:schemeClr>
              </a:gs>
              <a:gs pos="25000">
                <a:srgbClr val="C00000"/>
              </a:gs>
              <a:gs pos="50000">
                <a:schemeClr val="tx2">
                  <a:lumMod val="10000"/>
                </a:schemeClr>
              </a:gs>
              <a:gs pos="75000">
                <a:schemeClr val="bg1">
                  <a:lumMod val="40000"/>
                  <a:lumOff val="60000"/>
                </a:schemeClr>
              </a:gs>
              <a:gs pos="100000">
                <a:schemeClr val="bg1">
                  <a:lumMod val="20000"/>
                  <a:lumOff val="80000"/>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dirty="0">
              <a:solidFill>
                <a:srgbClr val="FFFFFF"/>
              </a:solidFill>
            </a:endParaRPr>
          </a:p>
        </p:txBody>
      </p:sp>
      <p:sp>
        <p:nvSpPr>
          <p:cNvPr id="2" name="Title 1"/>
          <p:cNvSpPr>
            <a:spLocks noGrp="1"/>
          </p:cNvSpPr>
          <p:nvPr>
            <p:ph type="title"/>
          </p:nvPr>
        </p:nvSpPr>
        <p:spPr>
          <a:xfrm>
            <a:off x="374848" y="19915"/>
            <a:ext cx="8229600" cy="764704"/>
          </a:xfrm>
        </p:spPr>
        <p:txBody>
          <a:bodyPr/>
          <a:lstStyle>
            <a:lvl1pPr algn="l">
              <a:defRPr sz="2800">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atin typeface="+mj-lt"/>
                <a:ea typeface="Tahoma" pitchFamily="34" charset="0"/>
                <a:cs typeface="Tahoma" pitchFamily="34" charset="0"/>
              </a:defRPr>
            </a:lvl1pPr>
            <a:lvl2pPr>
              <a:buFontTx/>
              <a:buBlip>
                <a:blip r:embed="rId2"/>
              </a:buBlip>
              <a:defRPr>
                <a:latin typeface="+mj-lt"/>
              </a:defRPr>
            </a:lvl2pPr>
            <a:lvl3pPr>
              <a:buFontTx/>
              <a:buBlip>
                <a:blip r:embed="rId2"/>
              </a:buBlip>
              <a:defRPr>
                <a:latin typeface="+mj-lt"/>
              </a:defRPr>
            </a:lvl3pPr>
            <a:lvl4pPr>
              <a:buFontTx/>
              <a:buBlip>
                <a:blip r:embed="rId2"/>
              </a:buBlip>
              <a:defRPr>
                <a:latin typeface="+mj-lt"/>
              </a:defRPr>
            </a:lvl4pPr>
            <a:lvl5pPr>
              <a:buFontTx/>
              <a:buBlip>
                <a:blip r:embed="rId2"/>
              </a:buBlip>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7"/>
          <p:cNvSpPr>
            <a:spLocks noChangeArrowheads="1"/>
          </p:cNvSpPr>
          <p:nvPr userDrawn="1"/>
        </p:nvSpPr>
        <p:spPr bwMode="auto">
          <a:xfrm>
            <a:off x="-36511" y="0"/>
            <a:ext cx="216024" cy="6858000"/>
          </a:xfrm>
          <a:prstGeom prst="rect">
            <a:avLst/>
          </a:prstGeom>
          <a:gradFill rotWithShape="0">
            <a:gsLst>
              <a:gs pos="0">
                <a:schemeClr val="bg1">
                  <a:lumMod val="20000"/>
                  <a:lumOff val="80000"/>
                </a:schemeClr>
              </a:gs>
              <a:gs pos="25000">
                <a:srgbClr val="C00000"/>
              </a:gs>
              <a:gs pos="50000">
                <a:schemeClr val="tx2">
                  <a:lumMod val="10000"/>
                </a:schemeClr>
              </a:gs>
              <a:gs pos="75000">
                <a:schemeClr val="bg1">
                  <a:lumMod val="40000"/>
                  <a:lumOff val="60000"/>
                </a:schemeClr>
              </a:gs>
              <a:gs pos="100000">
                <a:schemeClr val="bg1">
                  <a:lumMod val="20000"/>
                  <a:lumOff val="80000"/>
                </a:schemeClr>
              </a:gs>
            </a:gsLst>
            <a:lin ang="0" scaled="1"/>
          </a:gradFill>
          <a:ln w="9525">
            <a:noFill/>
            <a:miter lim="800000"/>
            <a:headEnd/>
            <a:tailEnd/>
          </a:ln>
        </p:spPr>
        <p:txBody>
          <a:bodyPr wrap="none" anchor="ctr"/>
          <a:lstStyle/>
          <a:p>
            <a:pPr fontAlgn="base">
              <a:spcBef>
                <a:spcPct val="0"/>
              </a:spcBef>
              <a:spcAft>
                <a:spcPct val="0"/>
              </a:spcAft>
            </a:pPr>
            <a:endParaRPr lang="en-US" dirty="0">
              <a:solidFill>
                <a:srgbClr val="FFFFFF"/>
              </a:solidFill>
            </a:endParaRPr>
          </a:p>
        </p:txBody>
      </p:sp>
      <p:sp>
        <p:nvSpPr>
          <p:cNvPr id="9" name="Rectangle 8"/>
          <p:cNvSpPr>
            <a:spLocks noChangeArrowheads="1"/>
          </p:cNvSpPr>
          <p:nvPr userDrawn="1"/>
        </p:nvSpPr>
        <p:spPr bwMode="auto">
          <a:xfrm>
            <a:off x="411185" y="1752603"/>
            <a:ext cx="8751887" cy="190500"/>
          </a:xfrm>
          <a:prstGeom prst="rect">
            <a:avLst/>
          </a:prstGeom>
          <a:noFill/>
          <a:ln w="9525">
            <a:noFill/>
            <a:miter lim="800000"/>
            <a:headEnd/>
            <a:tailEnd/>
          </a:ln>
        </p:spPr>
        <p:txBody>
          <a:bodyPr wrap="none" anchor="ctr"/>
          <a:lstStyle/>
          <a:p>
            <a:pPr fontAlgn="base">
              <a:spcBef>
                <a:spcPct val="0"/>
              </a:spcBef>
              <a:spcAft>
                <a:spcPct val="0"/>
              </a:spcAft>
            </a:pPr>
            <a:endParaRPr lang="en-US" dirty="0">
              <a:solidFill>
                <a:srgbClr val="FFFFFF"/>
              </a:solidFill>
            </a:endParaRPr>
          </a:p>
        </p:txBody>
      </p:sp>
      <p:sp>
        <p:nvSpPr>
          <p:cNvPr id="11" name="Oval 10"/>
          <p:cNvSpPr>
            <a:spLocks noChangeArrowheads="1"/>
          </p:cNvSpPr>
          <p:nvPr userDrawn="1"/>
        </p:nvSpPr>
        <p:spPr bwMode="auto">
          <a:xfrm>
            <a:off x="-62805" y="747936"/>
            <a:ext cx="295275" cy="274637"/>
          </a:xfrm>
          <a:prstGeom prst="ellipse">
            <a:avLst/>
          </a:prstGeom>
          <a:gradFill rotWithShape="0">
            <a:gsLst>
              <a:gs pos="14000">
                <a:schemeClr val="tx1"/>
              </a:gs>
              <a:gs pos="50000">
                <a:srgbClr val="FF0000"/>
              </a:gs>
              <a:gs pos="100000">
                <a:srgbClr val="800000"/>
              </a:gs>
            </a:gsLst>
            <a:path path="shape">
              <a:fillToRect l="50000" t="50000" r="50000" b="50000"/>
            </a:path>
          </a:gradFill>
          <a:ln w="9525">
            <a:noFill/>
            <a:round/>
            <a:headEnd/>
            <a:tailEnd/>
          </a:ln>
        </p:spPr>
        <p:txBody>
          <a:bodyPr wrap="none" anchor="ctr"/>
          <a:lstStyle/>
          <a:p>
            <a:pPr fontAlgn="base">
              <a:spcBef>
                <a:spcPct val="0"/>
              </a:spcBef>
              <a:spcAft>
                <a:spcPct val="0"/>
              </a:spcAft>
            </a:pPr>
            <a:endParaRPr lang="en-US" dirty="0">
              <a:solidFill>
                <a:srgbClr val="FFFFFF"/>
              </a:solidFill>
            </a:endParaRPr>
          </a:p>
        </p:txBody>
      </p:sp>
      <p:sp>
        <p:nvSpPr>
          <p:cNvPr id="12" name="Oval 11"/>
          <p:cNvSpPr>
            <a:spLocks noChangeArrowheads="1"/>
          </p:cNvSpPr>
          <p:nvPr userDrawn="1"/>
        </p:nvSpPr>
        <p:spPr bwMode="auto">
          <a:xfrm>
            <a:off x="9235752" y="765404"/>
            <a:ext cx="304800" cy="274639"/>
          </a:xfrm>
          <a:prstGeom prst="ellipse">
            <a:avLst/>
          </a:prstGeom>
          <a:gradFill rotWithShape="0">
            <a:gsLst>
              <a:gs pos="16000">
                <a:schemeClr val="tx1"/>
              </a:gs>
              <a:gs pos="50000">
                <a:srgbClr val="FF0000"/>
              </a:gs>
              <a:gs pos="100000">
                <a:srgbClr val="800000"/>
              </a:gs>
            </a:gsLst>
            <a:path path="shape">
              <a:fillToRect l="50000" t="50000" r="50000" b="50000"/>
            </a:path>
          </a:gradFill>
          <a:ln w="9525">
            <a:noFill/>
            <a:round/>
            <a:headEnd/>
            <a:tailEnd/>
          </a:ln>
          <a:effectLst/>
        </p:spPr>
        <p:txBody>
          <a:bodyPr wrap="none" anchor="ctr"/>
          <a:lstStyle/>
          <a:p>
            <a:pPr fontAlgn="base">
              <a:spcBef>
                <a:spcPct val="0"/>
              </a:spcBef>
              <a:spcAft>
                <a:spcPct val="0"/>
              </a:spcAft>
            </a:pPr>
            <a:endParaRPr lang="en-US" dirty="0">
              <a:solidFill>
                <a:srgbClr val="FFFFFF"/>
              </a:solidFill>
            </a:endParaRPr>
          </a:p>
        </p:txBody>
      </p:sp>
    </p:spTree>
    <p:extLst>
      <p:ext uri="{BB962C8B-B14F-4D97-AF65-F5344CB8AC3E}">
        <p14:creationId xmlns:p14="http://schemas.microsoft.com/office/powerpoint/2010/main" val="320280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1"/>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atin typeface="+mj-lt"/>
              </a:defRPr>
            </a:lvl1pPr>
            <a:lvl2pPr>
              <a:buFontTx/>
              <a:buBlip>
                <a:blip r:embed="rId2"/>
              </a:buBlip>
              <a:defRPr sz="2400"/>
            </a:lvl2pPr>
            <a:lvl3pPr>
              <a:buFontTx/>
              <a:buBlip>
                <a:blip r:embed="rId2"/>
              </a:buBlip>
              <a:defRPr sz="2000"/>
            </a:lvl3pPr>
            <a:lvl4pPr>
              <a:buFontTx/>
              <a:buBlip>
                <a:blip r:embed="rId2"/>
              </a:buBlip>
              <a:defRPr sz="1800"/>
            </a:lvl4pPr>
            <a:lvl5pPr>
              <a:buFontTx/>
              <a:buBlip>
                <a:blip r:embed="rId2"/>
              </a:buBlip>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atin typeface="+mj-lt"/>
              </a:defRPr>
            </a:lvl1pPr>
            <a:lvl2pPr>
              <a:buFontTx/>
              <a:buBlip>
                <a:blip r:embed="rId2"/>
              </a:buBlip>
              <a:defRPr sz="2400"/>
            </a:lvl2pPr>
            <a:lvl3pPr>
              <a:buFontTx/>
              <a:buBlip>
                <a:blip r:embed="rId2"/>
              </a:buBlip>
              <a:defRPr sz="2000"/>
            </a:lvl3pPr>
            <a:lvl4pPr>
              <a:buFontTx/>
              <a:buBlip>
                <a:blip r:embed="rId2"/>
              </a:buBlip>
              <a:defRPr sz="1800"/>
            </a:lvl4pPr>
            <a:lvl5pPr>
              <a:buFontTx/>
              <a:buBlip>
                <a:blip r:embed="rId2"/>
              </a:buBlip>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79BE282-F616-4A8E-A910-3CA8544B6FEB}" type="slidenum">
              <a:rPr lang="en-US">
                <a:solidFill>
                  <a:srgbClr val="FFFFFF"/>
                </a:solidFill>
              </a:rPr>
              <a:pPr>
                <a:defRPr/>
              </a:pPr>
              <a:t>‹#›</a:t>
            </a:fld>
            <a:endParaRPr lang="en-US" dirty="0">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91784439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Tx/>
              <a:buBlip>
                <a:blip r:embed="rId2"/>
              </a:buBlip>
              <a:defRPr sz="2000"/>
            </a:lvl2pPr>
            <a:lvl3pPr>
              <a:buFontTx/>
              <a:buBlip>
                <a:blip r:embed="rId2"/>
              </a:buBlip>
              <a:defRPr sz="1800"/>
            </a:lvl3pPr>
            <a:lvl4pPr>
              <a:buFontTx/>
              <a:buBlip>
                <a:blip r:embed="rId2"/>
              </a:buBlip>
              <a:defRPr sz="1600"/>
            </a:lvl4pPr>
            <a:lvl5pPr>
              <a:buFontTx/>
              <a:buBlip>
                <a:blip r:embed="rId2"/>
              </a:buBlip>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buFontTx/>
              <a:buBlip>
                <a:blip r:embed="rId2"/>
              </a:buBlip>
              <a:defRPr sz="2000"/>
            </a:lvl2pPr>
            <a:lvl3pPr>
              <a:buFontTx/>
              <a:buBlip>
                <a:blip r:embed="rId2"/>
              </a:buBlip>
              <a:defRPr sz="1800"/>
            </a:lvl3pPr>
            <a:lvl4pPr>
              <a:buFontTx/>
              <a:buBlip>
                <a:blip r:embed="rId2"/>
              </a:buBlip>
              <a:defRPr sz="1600"/>
            </a:lvl4pPr>
            <a:lvl5pPr>
              <a:buFontTx/>
              <a:buBlip>
                <a:blip r:embed="rId2"/>
              </a:buBlip>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9B68CA9A-3D9C-4EC2-8C0D-596F992BD394}" type="slidenum">
              <a:rPr lang="en-US">
                <a:solidFill>
                  <a:srgbClr val="FFFFFF"/>
                </a:solidFill>
              </a:rPr>
              <a:pPr>
                <a:defRPr/>
              </a:pPr>
              <a:t>‹#›</a:t>
            </a:fld>
            <a:endParaRPr lang="en-US" dirty="0">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269083782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674BC4E2-E5BF-4D68-97EB-02819E4224D0}" type="slidenum">
              <a:rPr lang="en-US">
                <a:solidFill>
                  <a:srgbClr val="FFFFFF"/>
                </a:solidFill>
              </a:rPr>
              <a:pPr>
                <a:defRPr/>
              </a:pPr>
              <a:t>‹#›</a:t>
            </a:fld>
            <a:endParaRPr lang="en-US" dirty="0">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378872392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DD925071-A5B5-4ED2-8715-EC0D63DFB879}" type="slidenum">
              <a:rPr lang="en-US">
                <a:solidFill>
                  <a:srgbClr val="FFFFFF"/>
                </a:solidFill>
              </a:rPr>
              <a:pPr>
                <a:defRPr/>
              </a:pPr>
              <a:t>‹#›</a:t>
            </a:fld>
            <a:endParaRPr lang="en-US" dirty="0">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31341418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12"/>
            <a:ext cx="5111750" cy="5853113"/>
          </a:xfrm>
        </p:spPr>
        <p:txBody>
          <a:bodyPr/>
          <a:lstStyle>
            <a:lvl1pPr>
              <a:defRPr sz="3200"/>
            </a:lvl1pPr>
            <a:lvl2pPr>
              <a:buFontTx/>
              <a:buBlip>
                <a:blip r:embed="rId2"/>
              </a:buBlip>
              <a:defRPr sz="2800"/>
            </a:lvl2pPr>
            <a:lvl3pPr>
              <a:buFontTx/>
              <a:buBlip>
                <a:blip r:embed="rId2"/>
              </a:buBlip>
              <a:defRPr sz="2400"/>
            </a:lvl3pPr>
            <a:lvl4pPr>
              <a:buFontTx/>
              <a:buBlip>
                <a:blip r:embed="rId2"/>
              </a:buBlip>
              <a:defRPr sz="2000"/>
            </a:lvl4pPr>
            <a:lvl5pPr>
              <a:buFontTx/>
              <a:buBlip>
                <a:blip r:embed="rId2"/>
              </a:buBlip>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532709B6-BFA9-4921-B543-332F996B5C28}" type="slidenum">
              <a:rPr lang="en-US">
                <a:solidFill>
                  <a:srgbClr val="FFFFFF"/>
                </a:solidFill>
              </a:rPr>
              <a:pPr>
                <a:defRPr/>
              </a:pPr>
              <a:t>‹#›</a:t>
            </a:fld>
            <a:endParaRPr lang="en-US" dirty="0">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428926437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9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3D7036E9-6CEA-4B67-8DF6-322D94C2783C}" type="slidenum">
              <a:rPr lang="en-US">
                <a:solidFill>
                  <a:srgbClr val="FFFFFF"/>
                </a:solidFill>
              </a:rPr>
              <a:pPr>
                <a:defRPr/>
              </a:pPr>
              <a:t>‹#›</a:t>
            </a:fld>
            <a:endParaRPr lang="en-US" dirty="0">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26162259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5ECD799-8906-430D-A333-9A14BBEACF49}" type="slidenum">
              <a:rPr lang="en-US">
                <a:solidFill>
                  <a:srgbClr val="FFFFFF"/>
                </a:solidFill>
              </a:rPr>
              <a:pPr>
                <a:defRPr/>
              </a:pPr>
              <a:t>‹#›</a:t>
            </a:fld>
            <a:endParaRPr lang="en-US" dirty="0">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228291306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4848" y="17328"/>
            <a:ext cx="8229600" cy="768096"/>
          </a:xfrm>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1"/>
            <a:ext cx="4038600" cy="4525963"/>
          </a:xfrm>
        </p:spPr>
        <p:txBody>
          <a:bodyPr/>
          <a:lstStyle>
            <a:lvl1pPr>
              <a:defRPr>
                <a:latin typeface="+mj-lt"/>
              </a:defRPr>
            </a:lvl1pPr>
            <a:lvl2pPr>
              <a:buFontTx/>
              <a:buBlip>
                <a:blip r:embed="rId2"/>
              </a:buBlip>
              <a:defRPr>
                <a:latin typeface="+mj-lt"/>
              </a:defRPr>
            </a:lvl2pPr>
            <a:lvl3pPr>
              <a:buFontTx/>
              <a:buBlip>
                <a:blip r:embed="rId2"/>
              </a:buBlip>
              <a:defRPr>
                <a:latin typeface="+mj-lt"/>
              </a:defRPr>
            </a:lvl3pPr>
            <a:lvl4pPr>
              <a:buFontTx/>
              <a:buBlip>
                <a:blip r:embed="rId2"/>
              </a:buBlip>
              <a:defRPr>
                <a:latin typeface="+mj-lt"/>
              </a:defRPr>
            </a:lvl4pPr>
            <a:lvl5pPr>
              <a:buFontTx/>
              <a:buBlip>
                <a:blip r:embed="rId2"/>
              </a:buBlip>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a:latin typeface="+mj-lt"/>
              </a:defRPr>
            </a:lvl1pPr>
            <a:lvl2pPr>
              <a:buFontTx/>
              <a:buBlip>
                <a:blip r:embed="rId2"/>
              </a:buBlip>
              <a:defRPr>
                <a:latin typeface="+mj-lt"/>
              </a:defRPr>
            </a:lvl2pPr>
            <a:lvl3pPr>
              <a:buFontTx/>
              <a:buBlip>
                <a:blip r:embed="rId2"/>
              </a:buBlip>
              <a:defRPr>
                <a:latin typeface="+mj-lt"/>
              </a:defRPr>
            </a:lvl3pPr>
            <a:lvl4pPr>
              <a:buFontTx/>
              <a:buBlip>
                <a:blip r:embed="rId2"/>
              </a:buBlip>
              <a:defRPr>
                <a:latin typeface="+mj-lt"/>
              </a:defRPr>
            </a:lvl4pPr>
            <a:lvl5pPr>
              <a:buFontTx/>
              <a:buBlip>
                <a:blip r:embed="rId2"/>
              </a:buBlip>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26A24B0-F646-4CA9-B9F0-8A2DB0FAE334}" type="slidenum">
              <a:rPr lang="en-US">
                <a:solidFill>
                  <a:srgbClr val="FFFFFF"/>
                </a:solidFill>
              </a:rPr>
              <a:pPr>
                <a:defRPr/>
              </a:pPr>
              <a:t>‹#›</a:t>
            </a:fld>
            <a:endParaRPr lang="en-US" dirty="0">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363533757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4848" y="13648"/>
            <a:ext cx="8229600" cy="768096"/>
          </a:xfrm>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1"/>
            <a:ext cx="4038600" cy="4525963"/>
          </a:xfrm>
        </p:spPr>
        <p:txBody>
          <a:bodyPr/>
          <a:lstStyle>
            <a:lvl1pPr>
              <a:buFontTx/>
              <a:buBlip>
                <a:blip r:embed="rId2"/>
              </a:buBlip>
              <a:defRPr>
                <a:latin typeface="+mj-lt"/>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600203"/>
            <a:ext cx="4038600" cy="2185988"/>
          </a:xfrm>
        </p:spPr>
        <p:txBody>
          <a:bodyPr/>
          <a:lstStyle>
            <a:lvl1pPr>
              <a:buFontTx/>
              <a:buBlip>
                <a:blip r:embed="rId2"/>
              </a:buBlip>
              <a:defRPr/>
            </a:lvl1pPr>
            <a:lvl2pPr>
              <a:buFontTx/>
              <a:buBlip>
                <a:blip r:embed="rId2"/>
              </a:buBlip>
              <a:defRPr/>
            </a:lvl2pPr>
            <a:lvl3pPr>
              <a:buFontTx/>
              <a:buBlip>
                <a:blip r:embed="rId2"/>
              </a:buBlip>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38650"/>
            <a:ext cx="4038600" cy="2187575"/>
          </a:xfrm>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en-US" dirty="0">
              <a:solidFill>
                <a:srgbClr val="FFFFFF"/>
              </a:solidFill>
            </a:endParaRPr>
          </a:p>
        </p:txBody>
      </p:sp>
    </p:spTree>
    <p:extLst>
      <p:ext uri="{BB962C8B-B14F-4D97-AF65-F5344CB8AC3E}">
        <p14:creationId xmlns:p14="http://schemas.microsoft.com/office/powerpoint/2010/main" val="277960385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A62600-C537-4277-A1DD-20949A22B1C4}" type="datetimeFigureOut">
              <a:rPr lang="en-US" smtClean="0">
                <a:solidFill>
                  <a:prstClr val="black">
                    <a:tint val="75000"/>
                  </a:prstClr>
                </a:solidFill>
              </a:rPr>
              <a:pPr/>
              <a:t>5/27/2014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86C64E-5213-4987-A965-18346A4A70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808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62600-C537-4277-A1DD-20949A22B1C4}" type="datetimeFigureOut">
              <a:rPr lang="en-US" smtClean="0">
                <a:solidFill>
                  <a:prstClr val="black">
                    <a:tint val="75000"/>
                  </a:prstClr>
                </a:solidFill>
              </a:rPr>
              <a:pPr/>
              <a:t>5/27/2014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86C64E-5213-4987-A965-18346A4A70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337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A62600-C537-4277-A1DD-20949A22B1C4}" type="datetimeFigureOut">
              <a:rPr lang="en-US" smtClean="0">
                <a:solidFill>
                  <a:prstClr val="black">
                    <a:tint val="75000"/>
                  </a:prstClr>
                </a:solidFill>
              </a:rPr>
              <a:pPr/>
              <a:t>5/27/2014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86C64E-5213-4987-A965-18346A4A70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602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A62600-C537-4277-A1DD-20949A22B1C4}" type="datetimeFigureOut">
              <a:rPr lang="en-US" smtClean="0">
                <a:solidFill>
                  <a:prstClr val="black">
                    <a:tint val="75000"/>
                  </a:prstClr>
                </a:solidFill>
              </a:rPr>
              <a:pPr/>
              <a:t>5/27/2014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86C64E-5213-4987-A965-18346A4A70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9138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A62600-C537-4277-A1DD-20949A22B1C4}" type="datetimeFigureOut">
              <a:rPr lang="en-US" smtClean="0">
                <a:solidFill>
                  <a:prstClr val="black">
                    <a:tint val="75000"/>
                  </a:prstClr>
                </a:solidFill>
              </a:rPr>
              <a:pPr/>
              <a:t>5/27/2014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E86C64E-5213-4987-A965-18346A4A70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31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A62600-C537-4277-A1DD-20949A22B1C4}" type="datetimeFigureOut">
              <a:rPr lang="en-US" smtClean="0">
                <a:solidFill>
                  <a:prstClr val="black">
                    <a:tint val="75000"/>
                  </a:prstClr>
                </a:solidFill>
              </a:rPr>
              <a:pPr/>
              <a:t>5/27/2014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86C64E-5213-4987-A965-18346A4A70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121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62600-C537-4277-A1DD-20949A22B1C4}" type="datetimeFigureOut">
              <a:rPr lang="en-US" smtClean="0">
                <a:solidFill>
                  <a:prstClr val="black">
                    <a:tint val="75000"/>
                  </a:prstClr>
                </a:solidFill>
              </a:rPr>
              <a:pPr/>
              <a:t>5/27/2014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E86C64E-5213-4987-A965-18346A4A70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993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1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A62600-C537-4277-A1DD-20949A22B1C4}" type="datetimeFigureOut">
              <a:rPr lang="en-US" smtClean="0">
                <a:solidFill>
                  <a:prstClr val="black">
                    <a:tint val="75000"/>
                  </a:prstClr>
                </a:solidFill>
              </a:rPr>
              <a:pPr/>
              <a:t>5/27/2014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86C64E-5213-4987-A965-18346A4A70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8434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9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A62600-C537-4277-A1DD-20949A22B1C4}" type="datetimeFigureOut">
              <a:rPr lang="en-US" smtClean="0">
                <a:solidFill>
                  <a:prstClr val="black">
                    <a:tint val="75000"/>
                  </a:prstClr>
                </a:solidFill>
              </a:rPr>
              <a:pPr/>
              <a:t>5/27/2014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86C64E-5213-4987-A965-18346A4A70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7657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62600-C537-4277-A1DD-20949A22B1C4}" type="datetimeFigureOut">
              <a:rPr lang="en-US" smtClean="0">
                <a:solidFill>
                  <a:prstClr val="black">
                    <a:tint val="75000"/>
                  </a:prstClr>
                </a:solidFill>
              </a:rPr>
              <a:pPr/>
              <a:t>5/27/2014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86C64E-5213-4987-A965-18346A4A70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383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62600-C537-4277-A1DD-20949A22B1C4}" type="datetimeFigureOut">
              <a:rPr lang="en-US" smtClean="0">
                <a:solidFill>
                  <a:prstClr val="black">
                    <a:tint val="75000"/>
                  </a:prstClr>
                </a:solidFill>
              </a:rPr>
              <a:pPr/>
              <a:t>5/27/2014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86C64E-5213-4987-A965-18346A4A70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1027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lgn="ctr"/>
            <a:fld id="{047E157E-8DCB-4F70-A0AF-5EB586A91DD4}" type="datetime1">
              <a:rPr lang="en-US" smtClean="0">
                <a:solidFill>
                  <a:srgbClr val="FFFFFF"/>
                </a:solidFill>
              </a:rPr>
              <a:pPr algn="ctr"/>
              <a:t>5/27/2014</a:t>
            </a:fld>
            <a:endParaRPr lang="en-US" sz="2000" dirty="0">
              <a:solidFill>
                <a:srgbClr val="FFFFFF"/>
              </a:solidFill>
            </a:endParaRPr>
          </a:p>
        </p:txBody>
      </p:sp>
      <p:sp>
        <p:nvSpPr>
          <p:cNvPr id="17" name="Footer Placeholder 16"/>
          <p:cNvSpPr>
            <a:spLocks noGrp="1"/>
          </p:cNvSpPr>
          <p:nvPr>
            <p:ph type="ftr" sz="quarter" idx="11"/>
          </p:nvPr>
        </p:nvSpPr>
        <p:spPr/>
        <p:txBody>
          <a:bodyPr/>
          <a:lstStyle/>
          <a:p>
            <a:pPr algn="r"/>
            <a:endParaRPr lang="en-US" dirty="0">
              <a:solidFill>
                <a:srgbClr val="C9C2D1"/>
              </a:solidFill>
            </a:endParaRPr>
          </a:p>
        </p:txBody>
      </p:sp>
      <p:sp>
        <p:nvSpPr>
          <p:cNvPr id="29" name="Slide Number Placeholder 28"/>
          <p:cNvSpPr>
            <a:spLocks noGrp="1"/>
          </p:cNvSpPr>
          <p:nvPr>
            <p:ph type="sldNum" sz="quarter" idx="12"/>
          </p:nvPr>
        </p:nvSpPr>
        <p:spPr/>
        <p:txBody>
          <a:bodyPr/>
          <a:lstStyle/>
          <a:p>
            <a:fld id="{8F82E0A0-C266-4798-8C8F-B9F91E9DA37E}" type="slidenum">
              <a:rPr lang="en-US" smtClean="0">
                <a:solidFill>
                  <a:srgbClr val="C9C2D1"/>
                </a:solidFill>
              </a:rPr>
              <a:pPr/>
              <a:t>‹#›</a:t>
            </a:fld>
            <a:endParaRPr lang="en-US" dirty="0">
              <a:solidFill>
                <a:srgbClr val="C9C2D1"/>
              </a:solidFill>
            </a:endParaRPr>
          </a:p>
        </p:txBody>
      </p:sp>
      <p:sp>
        <p:nvSpPr>
          <p:cNvPr id="9" name="Subtitle 8"/>
          <p:cNvSpPr>
            <a:spLocks noGrp="1"/>
          </p:cNvSpPr>
          <p:nvPr>
            <p:ph type="subTitle" idx="1"/>
          </p:nvPr>
        </p:nvSpPr>
        <p:spPr>
          <a:xfrm>
            <a:off x="1371600" y="3331699"/>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7916154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5" name="Footer Placeholder 4"/>
          <p:cNvSpPr>
            <a:spLocks noGrp="1"/>
          </p:cNvSpPr>
          <p:nvPr>
            <p:ph type="ftr" sz="quarter" idx="11"/>
          </p:nvPr>
        </p:nvSpPr>
        <p:spPr/>
        <p:txBody>
          <a:bodyPr/>
          <a:lstStyle/>
          <a:p>
            <a:pPr algn="r"/>
            <a:endParaRPr lang="en-US" sz="1400" dirty="0">
              <a:solidFill>
                <a:srgbClr val="C9C2D1"/>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545976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CF9F07-3BC7-4570-B054-79111B0A380C}" type="datetime1">
              <a:rPr lang="en-US" smtClean="0">
                <a:solidFill>
                  <a:prstClr val="white">
                    <a:shade val="50000"/>
                  </a:prstClr>
                </a:solidFill>
              </a:rPr>
              <a:pPr/>
              <a:t>5/27/2014</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6"/>
            <a:ext cx="762000" cy="365125"/>
          </a:xfrm>
        </p:spPr>
        <p:txBody>
          <a:bodyPr/>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Tree>
    <p:extLst>
      <p:ext uri="{BB962C8B-B14F-4D97-AF65-F5344CB8AC3E}">
        <p14:creationId xmlns:p14="http://schemas.microsoft.com/office/powerpoint/2010/main" val="4163115225"/>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solidFill>
                <a:prstClr val="white">
                  <a:shade val="50000"/>
                </a:prstClr>
              </a:solidFill>
            </a:endParaRPr>
          </a:p>
        </p:txBody>
      </p:sp>
    </p:spTree>
    <p:extLst>
      <p:ext uri="{BB962C8B-B14F-4D97-AF65-F5344CB8AC3E}">
        <p14:creationId xmlns:p14="http://schemas.microsoft.com/office/powerpoint/2010/main" val="2079717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48"/>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535148"/>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solidFill>
                <a:prstClr val="white">
                  <a:shade val="50000"/>
                </a:prstClr>
              </a:solidFill>
            </a:endParaRPr>
          </a:p>
        </p:txBody>
      </p:sp>
    </p:spTree>
    <p:extLst>
      <p:ext uri="{BB962C8B-B14F-4D97-AF65-F5344CB8AC3E}">
        <p14:creationId xmlns:p14="http://schemas.microsoft.com/office/powerpoint/2010/main" val="17310551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FADB5D-B7A0-47E3-AD2D-B1A6F8614213}" type="datetime1">
              <a:rPr lang="en-US" smtClean="0">
                <a:solidFill>
                  <a:prstClr val="white">
                    <a:shade val="50000"/>
                  </a:prstClr>
                </a:solidFill>
              </a:rPr>
              <a:pPr/>
              <a:t>5/27/2014</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48170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n-US" smtClean="0">
                <a:solidFill>
                  <a:prstClr val="white">
                    <a:shade val="50000"/>
                  </a:prstClr>
                </a:solidFill>
              </a:rPr>
              <a:pPr/>
              <a:t>5/27/2014</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dirty="0">
              <a:solidFill>
                <a:prstClr val="white">
                  <a:shade val="50000"/>
                </a:prstClr>
              </a:solidFill>
            </a:endParaRPr>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C9C2D1"/>
                </a:solidFill>
              </a:rPr>
              <a:pPr/>
              <a:t>‹#›</a:t>
            </a:fld>
            <a:endParaRPr lang="en-US" dirty="0">
              <a:solidFill>
                <a:srgbClr val="C9C2D1"/>
              </a:solidFill>
            </a:endParaRPr>
          </a:p>
        </p:txBody>
      </p:sp>
    </p:spTree>
    <p:extLst>
      <p:ext uri="{BB962C8B-B14F-4D97-AF65-F5344CB8AC3E}">
        <p14:creationId xmlns:p14="http://schemas.microsoft.com/office/powerpoint/2010/main" val="23079675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19"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113"/>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9A8198-4617-485E-9585-4840B69DBBA6}" type="datetime1">
              <a:rPr lang="en-US" smtClean="0">
                <a:solidFill>
                  <a:prstClr val="white">
                    <a:shade val="50000"/>
                  </a:prstClr>
                </a:solidFill>
              </a:rPr>
              <a:pPr/>
              <a:t>5/27/2014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95210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2800" b="1" smtClean="0">
                <a:solidFill>
                  <a:srgbClr val="FFFFFF"/>
                </a:solidFill>
              </a:rPr>
              <a:pPr algn="ctr"/>
              <a:t>‹#›</a:t>
            </a:fld>
            <a:endParaRPr lang="en-US" sz="2800" dirty="0">
              <a:solidFill>
                <a:prstClr val="white">
                  <a:shade val="50000"/>
                </a:prstClr>
              </a:solidFill>
            </a:endParaRPr>
          </a:p>
        </p:txBody>
      </p:sp>
    </p:spTree>
    <p:extLst>
      <p:ext uri="{BB962C8B-B14F-4D97-AF65-F5344CB8AC3E}">
        <p14:creationId xmlns:p14="http://schemas.microsoft.com/office/powerpoint/2010/main" val="32094912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5" name="Footer Placeholder 4"/>
          <p:cNvSpPr>
            <a:spLocks noGrp="1"/>
          </p:cNvSpPr>
          <p:nvPr>
            <p:ph type="ftr" sz="quarter" idx="11"/>
          </p:nvPr>
        </p:nvSpPr>
        <p:spPr/>
        <p:txBody>
          <a:bodyPr/>
          <a:lstStyle/>
          <a:p>
            <a:pPr algn="r"/>
            <a:endParaRPr lang="en-US" sz="1400" dirty="0">
              <a:solidFill>
                <a:srgbClr val="C9C2D1"/>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3266104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5" name="Footer Placeholder 4"/>
          <p:cNvSpPr>
            <a:spLocks noGrp="1"/>
          </p:cNvSpPr>
          <p:nvPr>
            <p:ph type="ftr" sz="quarter" idx="11"/>
          </p:nvPr>
        </p:nvSpPr>
        <p:spPr/>
        <p:txBody>
          <a:bodyPr/>
          <a:lstStyle/>
          <a:p>
            <a:pPr algn="r"/>
            <a:endParaRPr lang="en-US" sz="1400" dirty="0">
              <a:solidFill>
                <a:srgbClr val="C9C2D1"/>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14518582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lgn="ctr"/>
            <a:fld id="{047E157E-8DCB-4F70-A0AF-5EB586A91DD4}" type="datetime1">
              <a:rPr lang="en-US" smtClean="0">
                <a:solidFill>
                  <a:srgbClr val="FFFFFF"/>
                </a:solidFill>
              </a:rPr>
              <a:pPr algn="ctr"/>
              <a:t>5/27/2014</a:t>
            </a:fld>
            <a:endParaRPr lang="en-US" sz="2000" dirty="0">
              <a:solidFill>
                <a:srgbClr val="FFFFFF"/>
              </a:solidFill>
            </a:endParaRPr>
          </a:p>
        </p:txBody>
      </p:sp>
      <p:sp>
        <p:nvSpPr>
          <p:cNvPr id="17" name="Footer Placeholder 16"/>
          <p:cNvSpPr>
            <a:spLocks noGrp="1"/>
          </p:cNvSpPr>
          <p:nvPr>
            <p:ph type="ftr" sz="quarter" idx="11"/>
          </p:nvPr>
        </p:nvSpPr>
        <p:spPr/>
        <p:txBody>
          <a:bodyPr/>
          <a:lstStyle/>
          <a:p>
            <a:pPr algn="r"/>
            <a:endParaRPr lang="en-US" dirty="0">
              <a:solidFill>
                <a:srgbClr val="C9C2D1"/>
              </a:solidFill>
            </a:endParaRPr>
          </a:p>
        </p:txBody>
      </p:sp>
      <p:sp>
        <p:nvSpPr>
          <p:cNvPr id="29" name="Slide Number Placeholder 28"/>
          <p:cNvSpPr>
            <a:spLocks noGrp="1"/>
          </p:cNvSpPr>
          <p:nvPr>
            <p:ph type="sldNum" sz="quarter" idx="12"/>
          </p:nvPr>
        </p:nvSpPr>
        <p:spPr/>
        <p:txBody>
          <a:bodyPr/>
          <a:lstStyle/>
          <a:p>
            <a:fld id="{8F82E0A0-C266-4798-8C8F-B9F91E9DA37E}" type="slidenum">
              <a:rPr lang="en-US" smtClean="0">
                <a:solidFill>
                  <a:srgbClr val="C9C2D1"/>
                </a:solidFill>
              </a:rPr>
              <a:pPr/>
              <a:t>‹#›</a:t>
            </a:fld>
            <a:endParaRPr lang="en-US" dirty="0">
              <a:solidFill>
                <a:srgbClr val="C9C2D1"/>
              </a:solidFill>
            </a:endParaRPr>
          </a:p>
        </p:txBody>
      </p:sp>
      <p:sp>
        <p:nvSpPr>
          <p:cNvPr id="9" name="Subtitle 8"/>
          <p:cNvSpPr>
            <a:spLocks noGrp="1"/>
          </p:cNvSpPr>
          <p:nvPr>
            <p:ph type="subTitle" idx="1"/>
          </p:nvPr>
        </p:nvSpPr>
        <p:spPr>
          <a:xfrm>
            <a:off x="1371600" y="3331699"/>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3190504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5" name="Footer Placeholder 4"/>
          <p:cNvSpPr>
            <a:spLocks noGrp="1"/>
          </p:cNvSpPr>
          <p:nvPr>
            <p:ph type="ftr" sz="quarter" idx="11"/>
          </p:nvPr>
        </p:nvSpPr>
        <p:spPr/>
        <p:txBody>
          <a:bodyPr/>
          <a:lstStyle/>
          <a:p>
            <a:pPr algn="r"/>
            <a:endParaRPr lang="en-US" sz="1400" dirty="0">
              <a:solidFill>
                <a:srgbClr val="C9C2D1"/>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12998579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CF9F07-3BC7-4570-B054-79111B0A380C}" type="datetime1">
              <a:rPr lang="en-US" smtClean="0">
                <a:solidFill>
                  <a:prstClr val="white">
                    <a:shade val="50000"/>
                  </a:prstClr>
                </a:solidFill>
              </a:rPr>
              <a:pPr/>
              <a:t>5/27/2014</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6"/>
            <a:ext cx="762000" cy="365125"/>
          </a:xfrm>
        </p:spPr>
        <p:txBody>
          <a:bodyPr/>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Tree>
    <p:extLst>
      <p:ext uri="{BB962C8B-B14F-4D97-AF65-F5344CB8AC3E}">
        <p14:creationId xmlns:p14="http://schemas.microsoft.com/office/powerpoint/2010/main" val="145571326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solidFill>
                <a:prstClr val="white">
                  <a:shade val="50000"/>
                </a:prstClr>
              </a:solidFill>
            </a:endParaRPr>
          </a:p>
        </p:txBody>
      </p:sp>
    </p:spTree>
    <p:extLst>
      <p:ext uri="{BB962C8B-B14F-4D97-AF65-F5344CB8AC3E}">
        <p14:creationId xmlns:p14="http://schemas.microsoft.com/office/powerpoint/2010/main" val="14665572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48"/>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535148"/>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solidFill>
                <a:prstClr val="white">
                  <a:shade val="50000"/>
                </a:prstClr>
              </a:solidFill>
            </a:endParaRPr>
          </a:p>
        </p:txBody>
      </p:sp>
    </p:spTree>
    <p:extLst>
      <p:ext uri="{BB962C8B-B14F-4D97-AF65-F5344CB8AC3E}">
        <p14:creationId xmlns:p14="http://schemas.microsoft.com/office/powerpoint/2010/main" val="28840454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FADB5D-B7A0-47E3-AD2D-B1A6F8614213}" type="datetime1">
              <a:rPr lang="en-US" smtClean="0">
                <a:solidFill>
                  <a:prstClr val="white">
                    <a:shade val="50000"/>
                  </a:prstClr>
                </a:solidFill>
              </a:rPr>
              <a:pPr/>
              <a:t>5/27/2014</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625423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n-US" smtClean="0">
                <a:solidFill>
                  <a:prstClr val="white">
                    <a:shade val="50000"/>
                  </a:prstClr>
                </a:solidFill>
              </a:rPr>
              <a:pPr/>
              <a:t>5/27/2014</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dirty="0">
              <a:solidFill>
                <a:prstClr val="white">
                  <a:shade val="50000"/>
                </a:prstClr>
              </a:solidFill>
            </a:endParaRPr>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C9C2D1"/>
                </a:solidFill>
              </a:rPr>
              <a:pPr/>
              <a:t>‹#›</a:t>
            </a:fld>
            <a:endParaRPr lang="en-US" dirty="0">
              <a:solidFill>
                <a:srgbClr val="C9C2D1"/>
              </a:solidFill>
            </a:endParaRPr>
          </a:p>
        </p:txBody>
      </p:sp>
    </p:spTree>
    <p:extLst>
      <p:ext uri="{BB962C8B-B14F-4D97-AF65-F5344CB8AC3E}">
        <p14:creationId xmlns:p14="http://schemas.microsoft.com/office/powerpoint/2010/main" val="14667435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19"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11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9A8198-4617-485E-9585-4840B69DBBA6}" type="datetime1">
              <a:rPr lang="en-US" smtClean="0">
                <a:solidFill>
                  <a:prstClr val="white">
                    <a:shade val="50000"/>
                  </a:prstClr>
                </a:solidFill>
              </a:rPr>
              <a:pPr/>
              <a:t>5/27/2014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271142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2800" b="1" smtClean="0">
                <a:solidFill>
                  <a:srgbClr val="FFFFFF"/>
                </a:solidFill>
              </a:rPr>
              <a:pPr algn="ctr"/>
              <a:t>‹#›</a:t>
            </a:fld>
            <a:endParaRPr lang="en-US" sz="2800" dirty="0">
              <a:solidFill>
                <a:prstClr val="white">
                  <a:shade val="50000"/>
                </a:prstClr>
              </a:solidFill>
            </a:endParaRPr>
          </a:p>
        </p:txBody>
      </p:sp>
    </p:spTree>
    <p:extLst>
      <p:ext uri="{BB962C8B-B14F-4D97-AF65-F5344CB8AC3E}">
        <p14:creationId xmlns:p14="http://schemas.microsoft.com/office/powerpoint/2010/main" val="37433384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5" name="Footer Placeholder 4"/>
          <p:cNvSpPr>
            <a:spLocks noGrp="1"/>
          </p:cNvSpPr>
          <p:nvPr>
            <p:ph type="ftr" sz="quarter" idx="11"/>
          </p:nvPr>
        </p:nvSpPr>
        <p:spPr/>
        <p:txBody>
          <a:bodyPr/>
          <a:lstStyle/>
          <a:p>
            <a:pPr algn="r"/>
            <a:endParaRPr lang="en-US" sz="1400" dirty="0">
              <a:solidFill>
                <a:srgbClr val="C9C2D1"/>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3859949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5" name="Footer Placeholder 4"/>
          <p:cNvSpPr>
            <a:spLocks noGrp="1"/>
          </p:cNvSpPr>
          <p:nvPr>
            <p:ph type="ftr" sz="quarter" idx="11"/>
          </p:nvPr>
        </p:nvSpPr>
        <p:spPr/>
        <p:txBody>
          <a:bodyPr/>
          <a:lstStyle/>
          <a:p>
            <a:pPr algn="r"/>
            <a:endParaRPr lang="en-US" sz="1400" dirty="0">
              <a:solidFill>
                <a:srgbClr val="C9C2D1"/>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16488628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lgn="ctr"/>
            <a:fld id="{047E157E-8DCB-4F70-A0AF-5EB586A91DD4}" type="datetime1">
              <a:rPr lang="en-US" smtClean="0">
                <a:solidFill>
                  <a:srgbClr val="FFFFFF"/>
                </a:solidFill>
              </a:rPr>
              <a:pPr algn="ctr"/>
              <a:t>5/27/2014</a:t>
            </a:fld>
            <a:endParaRPr lang="en-US" sz="2000" dirty="0">
              <a:solidFill>
                <a:srgbClr val="FFFFFF"/>
              </a:solidFill>
            </a:endParaRPr>
          </a:p>
        </p:txBody>
      </p:sp>
      <p:sp>
        <p:nvSpPr>
          <p:cNvPr id="17" name="Footer Placeholder 16"/>
          <p:cNvSpPr>
            <a:spLocks noGrp="1"/>
          </p:cNvSpPr>
          <p:nvPr>
            <p:ph type="ftr" sz="quarter" idx="11"/>
          </p:nvPr>
        </p:nvSpPr>
        <p:spPr/>
        <p:txBody>
          <a:bodyPr/>
          <a:lstStyle/>
          <a:p>
            <a:pPr algn="r"/>
            <a:endParaRPr lang="en-US" dirty="0">
              <a:solidFill>
                <a:srgbClr val="C9C2D1"/>
              </a:solidFill>
            </a:endParaRPr>
          </a:p>
        </p:txBody>
      </p:sp>
      <p:sp>
        <p:nvSpPr>
          <p:cNvPr id="29" name="Slide Number Placeholder 28"/>
          <p:cNvSpPr>
            <a:spLocks noGrp="1"/>
          </p:cNvSpPr>
          <p:nvPr>
            <p:ph type="sldNum" sz="quarter" idx="12"/>
          </p:nvPr>
        </p:nvSpPr>
        <p:spPr/>
        <p:txBody>
          <a:bodyPr/>
          <a:lstStyle/>
          <a:p>
            <a:fld id="{8F82E0A0-C266-4798-8C8F-B9F91E9DA37E}" type="slidenum">
              <a:rPr lang="en-US" smtClean="0">
                <a:solidFill>
                  <a:srgbClr val="C9C2D1"/>
                </a:solidFill>
              </a:rPr>
              <a:pPr/>
              <a:t>‹#›</a:t>
            </a:fld>
            <a:endParaRPr lang="en-US" dirty="0">
              <a:solidFill>
                <a:srgbClr val="C9C2D1"/>
              </a:solidFill>
            </a:endParaRPr>
          </a:p>
        </p:txBody>
      </p:sp>
      <p:sp>
        <p:nvSpPr>
          <p:cNvPr id="9" name="Subtitle 8"/>
          <p:cNvSpPr>
            <a:spLocks noGrp="1"/>
          </p:cNvSpPr>
          <p:nvPr>
            <p:ph type="subTitle" idx="1"/>
          </p:nvPr>
        </p:nvSpPr>
        <p:spPr>
          <a:xfrm>
            <a:off x="1371600" y="3331699"/>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5954873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5" name="Footer Placeholder 4"/>
          <p:cNvSpPr>
            <a:spLocks noGrp="1"/>
          </p:cNvSpPr>
          <p:nvPr>
            <p:ph type="ftr" sz="quarter" idx="11"/>
          </p:nvPr>
        </p:nvSpPr>
        <p:spPr/>
        <p:txBody>
          <a:bodyPr/>
          <a:lstStyle/>
          <a:p>
            <a:pPr algn="r"/>
            <a:endParaRPr lang="en-US" sz="1400" dirty="0">
              <a:solidFill>
                <a:srgbClr val="C9C2D1"/>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135656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CF9F07-3BC7-4570-B054-79111B0A380C}" type="datetime1">
              <a:rPr lang="en-US" smtClean="0">
                <a:solidFill>
                  <a:prstClr val="white">
                    <a:shade val="50000"/>
                  </a:prstClr>
                </a:solidFill>
              </a:rPr>
              <a:pPr/>
              <a:t>5/27/2014</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6"/>
            <a:ext cx="762000" cy="365125"/>
          </a:xfrm>
        </p:spPr>
        <p:txBody>
          <a:bodyPr/>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Tree>
    <p:extLst>
      <p:ext uri="{BB962C8B-B14F-4D97-AF65-F5344CB8AC3E}">
        <p14:creationId xmlns:p14="http://schemas.microsoft.com/office/powerpoint/2010/main" val="1975291242"/>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solidFill>
                <a:prstClr val="white">
                  <a:shade val="50000"/>
                </a:prstClr>
              </a:solidFill>
            </a:endParaRPr>
          </a:p>
        </p:txBody>
      </p:sp>
    </p:spTree>
    <p:extLst>
      <p:ext uri="{BB962C8B-B14F-4D97-AF65-F5344CB8AC3E}">
        <p14:creationId xmlns:p14="http://schemas.microsoft.com/office/powerpoint/2010/main" val="8257058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48"/>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535148"/>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solidFill>
                <a:prstClr val="white">
                  <a:shade val="50000"/>
                </a:prstClr>
              </a:solidFill>
            </a:endParaRPr>
          </a:p>
        </p:txBody>
      </p:sp>
    </p:spTree>
    <p:extLst>
      <p:ext uri="{BB962C8B-B14F-4D97-AF65-F5344CB8AC3E}">
        <p14:creationId xmlns:p14="http://schemas.microsoft.com/office/powerpoint/2010/main" val="27556688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FADB5D-B7A0-47E3-AD2D-B1A6F8614213}" type="datetime1">
              <a:rPr lang="en-US" smtClean="0">
                <a:solidFill>
                  <a:prstClr val="white">
                    <a:shade val="50000"/>
                  </a:prstClr>
                </a:solidFill>
              </a:rPr>
              <a:pPr/>
              <a:t>5/27/2014</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264490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n-US" smtClean="0">
                <a:solidFill>
                  <a:prstClr val="white">
                    <a:shade val="50000"/>
                  </a:prstClr>
                </a:solidFill>
              </a:rPr>
              <a:pPr/>
              <a:t>5/27/2014</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dirty="0">
              <a:solidFill>
                <a:prstClr val="white">
                  <a:shade val="50000"/>
                </a:prstClr>
              </a:solidFill>
            </a:endParaRPr>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C9C2D1"/>
                </a:solidFill>
              </a:rPr>
              <a:pPr/>
              <a:t>‹#›</a:t>
            </a:fld>
            <a:endParaRPr lang="en-US" dirty="0">
              <a:solidFill>
                <a:srgbClr val="C9C2D1"/>
              </a:solidFill>
            </a:endParaRPr>
          </a:p>
        </p:txBody>
      </p:sp>
    </p:spTree>
    <p:extLst>
      <p:ext uri="{BB962C8B-B14F-4D97-AF65-F5344CB8AC3E}">
        <p14:creationId xmlns:p14="http://schemas.microsoft.com/office/powerpoint/2010/main" val="4699322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19"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106"/>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9A8198-4617-485E-9585-4840B69DBBA6}" type="datetime1">
              <a:rPr lang="en-US" smtClean="0">
                <a:solidFill>
                  <a:prstClr val="white">
                    <a:shade val="50000"/>
                  </a:prstClr>
                </a:solidFill>
              </a:rPr>
              <a:pPr/>
              <a:t>5/27/2014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718250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2800" b="1" smtClean="0">
                <a:solidFill>
                  <a:srgbClr val="FFFFFF"/>
                </a:solidFill>
              </a:rPr>
              <a:pPr algn="ctr"/>
              <a:t>‹#›</a:t>
            </a:fld>
            <a:endParaRPr lang="en-US" sz="2800" dirty="0">
              <a:solidFill>
                <a:prstClr val="white">
                  <a:shade val="50000"/>
                </a:prstClr>
              </a:solidFill>
            </a:endParaRPr>
          </a:p>
        </p:txBody>
      </p:sp>
    </p:spTree>
    <p:extLst>
      <p:ext uri="{BB962C8B-B14F-4D97-AF65-F5344CB8AC3E}">
        <p14:creationId xmlns:p14="http://schemas.microsoft.com/office/powerpoint/2010/main" val="36321363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5" name="Footer Placeholder 4"/>
          <p:cNvSpPr>
            <a:spLocks noGrp="1"/>
          </p:cNvSpPr>
          <p:nvPr>
            <p:ph type="ftr" sz="quarter" idx="11"/>
          </p:nvPr>
        </p:nvSpPr>
        <p:spPr/>
        <p:txBody>
          <a:bodyPr/>
          <a:lstStyle/>
          <a:p>
            <a:pPr algn="r"/>
            <a:endParaRPr lang="en-US" sz="1400" dirty="0">
              <a:solidFill>
                <a:srgbClr val="C9C2D1"/>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29936604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5" name="Footer Placeholder 4"/>
          <p:cNvSpPr>
            <a:spLocks noGrp="1"/>
          </p:cNvSpPr>
          <p:nvPr>
            <p:ph type="ftr" sz="quarter" idx="11"/>
          </p:nvPr>
        </p:nvSpPr>
        <p:spPr/>
        <p:txBody>
          <a:bodyPr/>
          <a:lstStyle/>
          <a:p>
            <a:pPr algn="r"/>
            <a:endParaRPr lang="en-US" sz="1400" dirty="0">
              <a:solidFill>
                <a:srgbClr val="C9C2D1"/>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12252242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lgn="ctr"/>
            <a:fld id="{047E157E-8DCB-4F70-A0AF-5EB586A91DD4}" type="datetime1">
              <a:rPr lang="en-US" smtClean="0">
                <a:solidFill>
                  <a:srgbClr val="FFFFFF"/>
                </a:solidFill>
              </a:rPr>
              <a:pPr algn="ctr"/>
              <a:t>5/27/2014</a:t>
            </a:fld>
            <a:endParaRPr lang="en-US" sz="2000" dirty="0">
              <a:solidFill>
                <a:srgbClr val="FFFFFF"/>
              </a:solidFill>
            </a:endParaRPr>
          </a:p>
        </p:txBody>
      </p:sp>
      <p:sp>
        <p:nvSpPr>
          <p:cNvPr id="17" name="Footer Placeholder 16"/>
          <p:cNvSpPr>
            <a:spLocks noGrp="1"/>
          </p:cNvSpPr>
          <p:nvPr>
            <p:ph type="ftr" sz="quarter" idx="11"/>
          </p:nvPr>
        </p:nvSpPr>
        <p:spPr/>
        <p:txBody>
          <a:bodyPr/>
          <a:lstStyle/>
          <a:p>
            <a:pPr algn="r"/>
            <a:endParaRPr lang="en-US" dirty="0">
              <a:solidFill>
                <a:srgbClr val="C9C2D1"/>
              </a:solidFill>
            </a:endParaRPr>
          </a:p>
        </p:txBody>
      </p:sp>
      <p:sp>
        <p:nvSpPr>
          <p:cNvPr id="29" name="Slide Number Placeholder 28"/>
          <p:cNvSpPr>
            <a:spLocks noGrp="1"/>
          </p:cNvSpPr>
          <p:nvPr>
            <p:ph type="sldNum" sz="quarter" idx="12"/>
          </p:nvPr>
        </p:nvSpPr>
        <p:spPr/>
        <p:txBody>
          <a:bodyPr/>
          <a:lstStyle/>
          <a:p>
            <a:fld id="{8F82E0A0-C266-4798-8C8F-B9F91E9DA37E}" type="slidenum">
              <a:rPr lang="en-US" smtClean="0">
                <a:solidFill>
                  <a:srgbClr val="C9C2D1"/>
                </a:solidFill>
              </a:rPr>
              <a:pPr/>
              <a:t>‹#›</a:t>
            </a:fld>
            <a:endParaRPr lang="en-US" dirty="0">
              <a:solidFill>
                <a:srgbClr val="C9C2D1"/>
              </a:solidFill>
            </a:endParaRPr>
          </a:p>
        </p:txBody>
      </p:sp>
      <p:sp>
        <p:nvSpPr>
          <p:cNvPr id="9" name="Subtitle 8"/>
          <p:cNvSpPr>
            <a:spLocks noGrp="1"/>
          </p:cNvSpPr>
          <p:nvPr>
            <p:ph type="subTitle" idx="1"/>
          </p:nvPr>
        </p:nvSpPr>
        <p:spPr>
          <a:xfrm>
            <a:off x="1371600" y="3331699"/>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360883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1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5" name="Footer Placeholder 4"/>
          <p:cNvSpPr>
            <a:spLocks noGrp="1"/>
          </p:cNvSpPr>
          <p:nvPr>
            <p:ph type="ftr" sz="quarter" idx="11"/>
          </p:nvPr>
        </p:nvSpPr>
        <p:spPr/>
        <p:txBody>
          <a:bodyPr/>
          <a:lstStyle/>
          <a:p>
            <a:pPr algn="r"/>
            <a:endParaRPr lang="en-US" sz="1400" dirty="0">
              <a:solidFill>
                <a:srgbClr val="C9C2D1"/>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18093655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CF9F07-3BC7-4570-B054-79111B0A380C}" type="datetime1">
              <a:rPr lang="en-US" smtClean="0">
                <a:solidFill>
                  <a:prstClr val="white">
                    <a:shade val="50000"/>
                  </a:prstClr>
                </a:solidFill>
              </a:rPr>
              <a:pPr/>
              <a:t>5/27/2014</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6"/>
            <a:ext cx="762000" cy="365125"/>
          </a:xfrm>
        </p:spPr>
        <p:txBody>
          <a:bodyPr/>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Tree>
    <p:extLst>
      <p:ext uri="{BB962C8B-B14F-4D97-AF65-F5344CB8AC3E}">
        <p14:creationId xmlns:p14="http://schemas.microsoft.com/office/powerpoint/2010/main" val="1625724928"/>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solidFill>
                <a:prstClr val="white">
                  <a:shade val="50000"/>
                </a:prstClr>
              </a:solidFill>
            </a:endParaRPr>
          </a:p>
        </p:txBody>
      </p:sp>
    </p:spTree>
    <p:extLst>
      <p:ext uri="{BB962C8B-B14F-4D97-AF65-F5344CB8AC3E}">
        <p14:creationId xmlns:p14="http://schemas.microsoft.com/office/powerpoint/2010/main" val="4216585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48"/>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535148"/>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solidFill>
                <a:prstClr val="white">
                  <a:shade val="50000"/>
                </a:prstClr>
              </a:solidFill>
            </a:endParaRPr>
          </a:p>
        </p:txBody>
      </p:sp>
    </p:spTree>
    <p:extLst>
      <p:ext uri="{BB962C8B-B14F-4D97-AF65-F5344CB8AC3E}">
        <p14:creationId xmlns:p14="http://schemas.microsoft.com/office/powerpoint/2010/main" val="17800002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FADB5D-B7A0-47E3-AD2D-B1A6F8614213}" type="datetime1">
              <a:rPr lang="en-US" smtClean="0">
                <a:solidFill>
                  <a:prstClr val="white">
                    <a:shade val="50000"/>
                  </a:prstClr>
                </a:solidFill>
              </a:rPr>
              <a:pPr/>
              <a:t>5/27/2014</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564153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n-US" smtClean="0">
                <a:solidFill>
                  <a:prstClr val="white">
                    <a:shade val="50000"/>
                  </a:prstClr>
                </a:solidFill>
              </a:rPr>
              <a:pPr/>
              <a:t>5/27/2014</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dirty="0">
              <a:solidFill>
                <a:prstClr val="white">
                  <a:shade val="50000"/>
                </a:prstClr>
              </a:solidFill>
            </a:endParaRPr>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C9C2D1"/>
                </a:solidFill>
              </a:rPr>
              <a:pPr/>
              <a:t>‹#›</a:t>
            </a:fld>
            <a:endParaRPr lang="en-US" dirty="0">
              <a:solidFill>
                <a:srgbClr val="C9C2D1"/>
              </a:solidFill>
            </a:endParaRPr>
          </a:p>
        </p:txBody>
      </p:sp>
    </p:spTree>
    <p:extLst>
      <p:ext uri="{BB962C8B-B14F-4D97-AF65-F5344CB8AC3E}">
        <p14:creationId xmlns:p14="http://schemas.microsoft.com/office/powerpoint/2010/main" val="26260544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19"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101"/>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9A8198-4617-485E-9585-4840B69DBBA6}" type="datetime1">
              <a:rPr lang="en-US" smtClean="0">
                <a:solidFill>
                  <a:prstClr val="white">
                    <a:shade val="50000"/>
                  </a:prstClr>
                </a:solidFill>
              </a:rPr>
              <a:pPr/>
              <a:t>5/27/2014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036217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2800" b="1" smtClean="0">
                <a:solidFill>
                  <a:srgbClr val="FFFFFF"/>
                </a:solidFill>
              </a:rPr>
              <a:pPr algn="ctr"/>
              <a:t>‹#›</a:t>
            </a:fld>
            <a:endParaRPr lang="en-US" sz="2800" dirty="0">
              <a:solidFill>
                <a:prstClr val="white">
                  <a:shade val="50000"/>
                </a:prstClr>
              </a:solidFill>
            </a:endParaRPr>
          </a:p>
        </p:txBody>
      </p:sp>
    </p:spTree>
    <p:extLst>
      <p:ext uri="{BB962C8B-B14F-4D97-AF65-F5344CB8AC3E}">
        <p14:creationId xmlns:p14="http://schemas.microsoft.com/office/powerpoint/2010/main" val="37606830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5" name="Footer Placeholder 4"/>
          <p:cNvSpPr>
            <a:spLocks noGrp="1"/>
          </p:cNvSpPr>
          <p:nvPr>
            <p:ph type="ftr" sz="quarter" idx="11"/>
          </p:nvPr>
        </p:nvSpPr>
        <p:spPr/>
        <p:txBody>
          <a:bodyPr/>
          <a:lstStyle/>
          <a:p>
            <a:pPr algn="r"/>
            <a:endParaRPr lang="en-US" sz="1400" dirty="0">
              <a:solidFill>
                <a:srgbClr val="C9C2D1"/>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15947634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5" name="Footer Placeholder 4"/>
          <p:cNvSpPr>
            <a:spLocks noGrp="1"/>
          </p:cNvSpPr>
          <p:nvPr>
            <p:ph type="ftr" sz="quarter" idx="11"/>
          </p:nvPr>
        </p:nvSpPr>
        <p:spPr/>
        <p:txBody>
          <a:bodyPr/>
          <a:lstStyle/>
          <a:p>
            <a:pPr algn="r"/>
            <a:endParaRPr lang="en-US" sz="1400" dirty="0">
              <a:solidFill>
                <a:srgbClr val="C9C2D1"/>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7097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9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lgn="ctr"/>
            <a:fld id="{047E157E-8DCB-4F70-A0AF-5EB586A91DD4}" type="datetime1">
              <a:rPr lang="en-US" smtClean="0">
                <a:solidFill>
                  <a:srgbClr val="FFFFFF"/>
                </a:solidFill>
              </a:rPr>
              <a:pPr algn="ctr"/>
              <a:t>5/27/2014</a:t>
            </a:fld>
            <a:endParaRPr lang="en-US" sz="2000" dirty="0">
              <a:solidFill>
                <a:srgbClr val="FFFFFF"/>
              </a:solidFill>
            </a:endParaRPr>
          </a:p>
        </p:txBody>
      </p:sp>
      <p:sp>
        <p:nvSpPr>
          <p:cNvPr id="17" name="Footer Placeholder 16"/>
          <p:cNvSpPr>
            <a:spLocks noGrp="1"/>
          </p:cNvSpPr>
          <p:nvPr>
            <p:ph type="ftr" sz="quarter" idx="11"/>
          </p:nvPr>
        </p:nvSpPr>
        <p:spPr/>
        <p:txBody>
          <a:bodyPr/>
          <a:lstStyle/>
          <a:p>
            <a:pPr algn="r"/>
            <a:endParaRPr lang="en-US" dirty="0">
              <a:solidFill>
                <a:srgbClr val="C9C2D1"/>
              </a:solidFill>
            </a:endParaRPr>
          </a:p>
        </p:txBody>
      </p:sp>
      <p:sp>
        <p:nvSpPr>
          <p:cNvPr id="29" name="Slide Number Placeholder 28"/>
          <p:cNvSpPr>
            <a:spLocks noGrp="1"/>
          </p:cNvSpPr>
          <p:nvPr>
            <p:ph type="sldNum" sz="quarter" idx="12"/>
          </p:nvPr>
        </p:nvSpPr>
        <p:spPr/>
        <p:txBody>
          <a:bodyPr/>
          <a:lstStyle/>
          <a:p>
            <a:fld id="{8F82E0A0-C266-4798-8C8F-B9F91E9DA37E}" type="slidenum">
              <a:rPr lang="en-US" smtClean="0">
                <a:solidFill>
                  <a:srgbClr val="C9C2D1"/>
                </a:solidFill>
              </a:rPr>
              <a:pPr/>
              <a:t>‹#›</a:t>
            </a:fld>
            <a:endParaRPr lang="en-US" dirty="0">
              <a:solidFill>
                <a:srgbClr val="C9C2D1"/>
              </a:solidFill>
            </a:endParaRPr>
          </a:p>
        </p:txBody>
      </p:sp>
      <p:sp>
        <p:nvSpPr>
          <p:cNvPr id="9" name="Subtitle 8"/>
          <p:cNvSpPr>
            <a:spLocks noGrp="1"/>
          </p:cNvSpPr>
          <p:nvPr>
            <p:ph type="subTitle" idx="1"/>
          </p:nvPr>
        </p:nvSpPr>
        <p:spPr>
          <a:xfrm>
            <a:off x="1371600" y="3331699"/>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5715850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5" name="Footer Placeholder 4"/>
          <p:cNvSpPr>
            <a:spLocks noGrp="1"/>
          </p:cNvSpPr>
          <p:nvPr>
            <p:ph type="ftr" sz="quarter" idx="11"/>
          </p:nvPr>
        </p:nvSpPr>
        <p:spPr/>
        <p:txBody>
          <a:bodyPr/>
          <a:lstStyle/>
          <a:p>
            <a:pPr algn="r"/>
            <a:endParaRPr lang="en-US" sz="1400" dirty="0">
              <a:solidFill>
                <a:srgbClr val="C9C2D1"/>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36782480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CF9F07-3BC7-4570-B054-79111B0A380C}" type="datetime1">
              <a:rPr lang="en-US" smtClean="0">
                <a:solidFill>
                  <a:prstClr val="white">
                    <a:shade val="50000"/>
                  </a:prstClr>
                </a:solidFill>
              </a:rPr>
              <a:pPr/>
              <a:t>5/27/2014</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6"/>
            <a:ext cx="762000" cy="365125"/>
          </a:xfrm>
        </p:spPr>
        <p:txBody>
          <a:bodyPr/>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Tree>
    <p:extLst>
      <p:ext uri="{BB962C8B-B14F-4D97-AF65-F5344CB8AC3E}">
        <p14:creationId xmlns:p14="http://schemas.microsoft.com/office/powerpoint/2010/main" val="1056065890"/>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solidFill>
                <a:prstClr val="white">
                  <a:shade val="50000"/>
                </a:prstClr>
              </a:solidFill>
            </a:endParaRPr>
          </a:p>
        </p:txBody>
      </p:sp>
    </p:spTree>
    <p:extLst>
      <p:ext uri="{BB962C8B-B14F-4D97-AF65-F5344CB8AC3E}">
        <p14:creationId xmlns:p14="http://schemas.microsoft.com/office/powerpoint/2010/main" val="39128961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48"/>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33" y="1535148"/>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33"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a:solidFill>
                <a:prstClr val="white">
                  <a:shade val="50000"/>
                </a:prstClr>
              </a:solidFill>
            </a:endParaRPr>
          </a:p>
        </p:txBody>
      </p:sp>
    </p:spTree>
    <p:extLst>
      <p:ext uri="{BB962C8B-B14F-4D97-AF65-F5344CB8AC3E}">
        <p14:creationId xmlns:p14="http://schemas.microsoft.com/office/powerpoint/2010/main" val="14702474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FADB5D-B7A0-47E3-AD2D-B1A6F8614213}" type="datetime1">
              <a:rPr lang="en-US" smtClean="0">
                <a:solidFill>
                  <a:prstClr val="white">
                    <a:shade val="50000"/>
                  </a:prstClr>
                </a:solidFill>
              </a:rPr>
              <a:pPr/>
              <a:t>5/27/2014</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370605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lang="en-US" smtClean="0">
                <a:solidFill>
                  <a:prstClr val="white">
                    <a:shade val="50000"/>
                  </a:prstClr>
                </a:solidFill>
              </a:rPr>
              <a:pPr/>
              <a:t>5/27/2014</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dirty="0">
              <a:solidFill>
                <a:prstClr val="white">
                  <a:shade val="50000"/>
                </a:prstClr>
              </a:solidFill>
            </a:endParaRPr>
          </a:p>
        </p:txBody>
      </p:sp>
      <p:sp>
        <p:nvSpPr>
          <p:cNvPr id="4" name="Slide Number Placeholder 3"/>
          <p:cNvSpPr>
            <a:spLocks noGrp="1"/>
          </p:cNvSpPr>
          <p:nvPr>
            <p:ph type="sldNum" sz="quarter" idx="12"/>
          </p:nvPr>
        </p:nvSpPr>
        <p:spPr/>
        <p:txBody>
          <a:bodyPr/>
          <a:lstStyle/>
          <a:p>
            <a:fld id="{A3F7CB7D-F184-43C7-B6FD-03D728E1BBFF}" type="slidenum">
              <a:rPr lang="en-US" smtClean="0">
                <a:solidFill>
                  <a:srgbClr val="C9C2D1"/>
                </a:solidFill>
              </a:rPr>
              <a:pPr/>
              <a:t>‹#›</a:t>
            </a:fld>
            <a:endParaRPr lang="en-US" dirty="0">
              <a:solidFill>
                <a:srgbClr val="C9C2D1"/>
              </a:solidFill>
            </a:endParaRPr>
          </a:p>
        </p:txBody>
      </p:sp>
    </p:spTree>
    <p:extLst>
      <p:ext uri="{BB962C8B-B14F-4D97-AF65-F5344CB8AC3E}">
        <p14:creationId xmlns:p14="http://schemas.microsoft.com/office/powerpoint/2010/main" val="39832470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19"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94"/>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9A8198-4617-485E-9585-4840B69DBBA6}" type="datetime1">
              <a:rPr lang="en-US" smtClean="0">
                <a:solidFill>
                  <a:prstClr val="white">
                    <a:shade val="50000"/>
                  </a:prstClr>
                </a:solidFill>
              </a:rPr>
              <a:pPr/>
              <a:t>5/27/2014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103213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pPr algn="ctr"/>
            <a:fld id="{8F82E0A0-C266-4798-8C8F-B9F91E9DA37E}" type="slidenum">
              <a:rPr lang="en-US" sz="2800" b="1" smtClean="0">
                <a:solidFill>
                  <a:srgbClr val="FFFFFF"/>
                </a:solidFill>
              </a:rPr>
              <a:pPr algn="ctr"/>
              <a:t>‹#›</a:t>
            </a:fld>
            <a:endParaRPr lang="en-US" sz="2800" dirty="0">
              <a:solidFill>
                <a:prstClr val="white">
                  <a:shade val="50000"/>
                </a:prstClr>
              </a:solidFill>
            </a:endParaRPr>
          </a:p>
        </p:txBody>
      </p:sp>
    </p:spTree>
    <p:extLst>
      <p:ext uri="{BB962C8B-B14F-4D97-AF65-F5344CB8AC3E}">
        <p14:creationId xmlns:p14="http://schemas.microsoft.com/office/powerpoint/2010/main" val="8316391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5" name="Footer Placeholder 4"/>
          <p:cNvSpPr>
            <a:spLocks noGrp="1"/>
          </p:cNvSpPr>
          <p:nvPr>
            <p:ph type="ftr" sz="quarter" idx="11"/>
          </p:nvPr>
        </p:nvSpPr>
        <p:spPr/>
        <p:txBody>
          <a:bodyPr/>
          <a:lstStyle/>
          <a:p>
            <a:pPr algn="r"/>
            <a:endParaRPr lang="en-US" sz="1400" dirty="0">
              <a:solidFill>
                <a:srgbClr val="C9C2D1"/>
              </a:solidFill>
            </a:endParaRPr>
          </a:p>
        </p:txBody>
      </p:sp>
      <p:sp>
        <p:nvSpPr>
          <p:cNvPr id="6" name="Slide Number Placeholder 5"/>
          <p:cNvSpPr>
            <a:spLocks noGrp="1"/>
          </p:cNvSpPr>
          <p:nvPr>
            <p:ph type="sldNum" sz="quarter" idx="12"/>
          </p:nvPr>
        </p:nvSpPr>
        <p:spPr/>
        <p:txBody>
          <a:body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2504792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gi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gi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5/27/2014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9"/>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6"/>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3" name="Footer Placeholder 2"/>
          <p:cNvSpPr>
            <a:spLocks noGrp="1"/>
          </p:cNvSpPr>
          <p:nvPr>
            <p:ph type="ftr" sz="quarter" idx="3"/>
          </p:nvPr>
        </p:nvSpPr>
        <p:spPr>
          <a:xfrm>
            <a:off x="3124200" y="6416676"/>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r"/>
            <a:endParaRPr lang="en-US" sz="1400" dirty="0">
              <a:solidFill>
                <a:srgbClr val="C9C2D1"/>
              </a:solidFill>
            </a:endParaRPr>
          </a:p>
        </p:txBody>
      </p:sp>
      <p:sp>
        <p:nvSpPr>
          <p:cNvPr id="23" name="Slide Number Placeholder 22"/>
          <p:cNvSpPr>
            <a:spLocks noGrp="1"/>
          </p:cNvSpPr>
          <p:nvPr>
            <p:ph type="sldNum" sz="quarter" idx="4"/>
          </p:nvPr>
        </p:nvSpPr>
        <p:spPr>
          <a:xfrm>
            <a:off x="7924800" y="641667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582770411"/>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9"/>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6"/>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3" name="Footer Placeholder 2"/>
          <p:cNvSpPr>
            <a:spLocks noGrp="1"/>
          </p:cNvSpPr>
          <p:nvPr>
            <p:ph type="ftr" sz="quarter" idx="3"/>
          </p:nvPr>
        </p:nvSpPr>
        <p:spPr>
          <a:xfrm>
            <a:off x="3124200" y="6416676"/>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r"/>
            <a:endParaRPr lang="en-US" sz="1400" dirty="0">
              <a:solidFill>
                <a:srgbClr val="C9C2D1"/>
              </a:solidFill>
            </a:endParaRPr>
          </a:p>
        </p:txBody>
      </p:sp>
      <p:sp>
        <p:nvSpPr>
          <p:cNvPr id="23" name="Slide Number Placeholder 22"/>
          <p:cNvSpPr>
            <a:spLocks noGrp="1"/>
          </p:cNvSpPr>
          <p:nvPr>
            <p:ph type="sldNum" sz="quarter" idx="4"/>
          </p:nvPr>
        </p:nvSpPr>
        <p:spPr>
          <a:xfrm>
            <a:off x="7924800" y="641667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2663580324"/>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dt" sz="half" idx="2"/>
          </p:nvPr>
        </p:nvSpPr>
        <p:spPr bwMode="auto">
          <a:xfrm>
            <a:off x="457200" y="6251577"/>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fontAlgn="base">
              <a:spcBef>
                <a:spcPct val="0"/>
              </a:spcBef>
              <a:spcAft>
                <a:spcPct val="0"/>
              </a:spcAft>
              <a:defRPr/>
            </a:pPr>
            <a:endParaRPr lang="en-US" dirty="0">
              <a:solidFill>
                <a:srgbClr val="FFFFFF"/>
              </a:solidFill>
            </a:endParaRPr>
          </a:p>
        </p:txBody>
      </p:sp>
      <p:sp>
        <p:nvSpPr>
          <p:cNvPr id="6147" name="Rectangle 3"/>
          <p:cNvSpPr>
            <a:spLocks noGrp="1" noChangeArrowheads="1"/>
          </p:cNvSpPr>
          <p:nvPr>
            <p:ph type="sldNum" sz="quarter" idx="4"/>
          </p:nvPr>
        </p:nvSpPr>
        <p:spPr bwMode="auto">
          <a:xfrm>
            <a:off x="6553200" y="6248401"/>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fontAlgn="base">
              <a:spcBef>
                <a:spcPct val="0"/>
              </a:spcBef>
              <a:spcAft>
                <a:spcPct val="0"/>
              </a:spcAft>
              <a:defRPr/>
            </a:pPr>
            <a:fld id="{CBCADACE-967E-44A4-BB01-4829FB5967F3}" type="slidenum">
              <a:rPr lang="en-US">
                <a:solidFill>
                  <a:srgbClr val="FFFFFF"/>
                </a:solidFill>
              </a:rPr>
              <a:pPr fontAlgn="base">
                <a:spcBef>
                  <a:spcPct val="0"/>
                </a:spcBef>
                <a:spcAft>
                  <a:spcPct val="0"/>
                </a:spcAft>
                <a:defRPr/>
              </a:pPr>
              <a:t>‹#›</a:t>
            </a:fld>
            <a:endParaRPr lang="en-US" dirty="0">
              <a:solidFill>
                <a:srgbClr val="FFFFFF"/>
              </a:solidFill>
            </a:endParaRPr>
          </a:p>
        </p:txBody>
      </p:sp>
      <p:grpSp>
        <p:nvGrpSpPr>
          <p:cNvPr id="2" name="Group 4"/>
          <p:cNvGrpSpPr>
            <a:grpSpLocks/>
          </p:cNvGrpSpPr>
          <p:nvPr userDrawn="1"/>
        </p:nvGrpSpPr>
        <p:grpSpPr bwMode="auto">
          <a:xfrm>
            <a:off x="92" y="62"/>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615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dirty="0">
                  <a:solidFill>
                    <a:srgbClr val="FFFFFF"/>
                  </a:solidFill>
                </a:endParaRPr>
              </a:p>
            </p:txBody>
          </p:sp>
          <p:sp>
            <p:nvSpPr>
              <p:cNvPr id="615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dirty="0">
                  <a:solidFill>
                    <a:srgbClr val="FFFFFF"/>
                  </a:solidFill>
                </a:endParaRPr>
              </a:p>
            </p:txBody>
          </p:sp>
          <p:sp>
            <p:nvSpPr>
              <p:cNvPr id="615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dirty="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FFFFFF"/>
                  </a:solidFill>
                </a:endParaRPr>
              </a:p>
            </p:txBody>
          </p:sp>
          <p:sp>
            <p:nvSpPr>
              <p:cNvPr id="615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dirty="0">
                  <a:solidFill>
                    <a:srgbClr val="FFFFFF"/>
                  </a:solidFill>
                </a:endParaRPr>
              </a:p>
            </p:txBody>
          </p:sp>
        </p:grpSp>
        <p:sp>
          <p:nvSpPr>
            <p:cNvPr id="615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dirty="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FFFFFF"/>
                </a:solidFill>
              </a:endParaRPr>
            </a:p>
          </p:txBody>
        </p:sp>
      </p:grpSp>
      <p:sp>
        <p:nvSpPr>
          <p:cNvPr id="6157" name="Rectangle 13"/>
          <p:cNvSpPr>
            <a:spLocks noGrp="1" noRot="1" noChangeArrowheads="1"/>
          </p:cNvSpPr>
          <p:nvPr>
            <p:ph type="title"/>
          </p:nvPr>
        </p:nvSpPr>
        <p:spPr bwMode="auto">
          <a:xfrm>
            <a:off x="374848" y="18747"/>
            <a:ext cx="82296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Clique </a:t>
            </a:r>
            <a:r>
              <a:rPr lang="en-US" dirty="0" err="1" smtClean="0"/>
              <a:t>para</a:t>
            </a:r>
            <a:r>
              <a:rPr lang="en-US" dirty="0" smtClean="0"/>
              <a:t> </a:t>
            </a:r>
            <a:r>
              <a:rPr lang="en-US" dirty="0" err="1" smtClean="0"/>
              <a:t>editar</a:t>
            </a:r>
            <a:r>
              <a:rPr lang="en-US" dirty="0" smtClean="0"/>
              <a:t> o </a:t>
            </a:r>
            <a:r>
              <a:rPr lang="en-US" dirty="0" err="1" smtClean="0"/>
              <a:t>estilo</a:t>
            </a:r>
            <a:r>
              <a:rPr lang="en-US" dirty="0" smtClean="0"/>
              <a:t> do </a:t>
            </a:r>
            <a:r>
              <a:rPr lang="en-US" dirty="0" err="1" smtClean="0"/>
              <a:t>título</a:t>
            </a:r>
            <a:r>
              <a:rPr lang="en-US" dirty="0" smtClean="0"/>
              <a:t> </a:t>
            </a:r>
            <a:r>
              <a:rPr lang="en-US" dirty="0" err="1" smtClean="0"/>
              <a:t>mestre</a:t>
            </a:r>
            <a:endParaRPr lang="en-US" dirty="0" smtClean="0"/>
          </a:p>
        </p:txBody>
      </p:sp>
      <p:sp>
        <p:nvSpPr>
          <p:cNvPr id="6158" name="Rectangle 14"/>
          <p:cNvSpPr>
            <a:spLocks noGrp="1" noChangeArrowheads="1"/>
          </p:cNvSpPr>
          <p:nvPr>
            <p:ph type="ftr" sz="quarter" idx="3"/>
          </p:nvPr>
        </p:nvSpPr>
        <p:spPr bwMode="auto">
          <a:xfrm>
            <a:off x="3124200" y="6248401"/>
            <a:ext cx="2895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fontAlgn="base">
              <a:spcBef>
                <a:spcPct val="0"/>
              </a:spcBef>
              <a:spcAft>
                <a:spcPct val="0"/>
              </a:spcAft>
              <a:defRPr/>
            </a:pPr>
            <a:endParaRPr lang="en-US" dirty="0">
              <a:solidFill>
                <a:srgbClr val="FFFFFF"/>
              </a:solidFill>
            </a:endParaRPr>
          </a:p>
        </p:txBody>
      </p:sp>
      <p:sp>
        <p:nvSpPr>
          <p:cNvPr id="16" name="Rectangle 15"/>
          <p:cNvSpPr/>
          <p:nvPr userDrawn="1"/>
        </p:nvSpPr>
        <p:spPr>
          <a:xfrm>
            <a:off x="0" y="980728"/>
            <a:ext cx="9144000" cy="5877272"/>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0" name="Rectangle 19"/>
          <p:cNvSpPr/>
          <p:nvPr userDrawn="1"/>
        </p:nvSpPr>
        <p:spPr>
          <a:xfrm flipV="1">
            <a:off x="8858486" y="6581451"/>
            <a:ext cx="274320" cy="274320"/>
          </a:xfrm>
          <a:prstGeom prst="rect">
            <a:avLst/>
          </a:prstGeom>
          <a:gradFill flip="none" rotWithShape="1">
            <a:gsLst>
              <a:gs pos="0">
                <a:srgbClr val="FF5050"/>
              </a:gs>
              <a:gs pos="50000">
                <a:srgbClr val="C00000"/>
              </a:gs>
              <a:gs pos="100000">
                <a:srgbClr val="80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1" name="Rectangle 3"/>
          <p:cNvSpPr txBox="1">
            <a:spLocks noChangeArrowheads="1"/>
          </p:cNvSpPr>
          <p:nvPr userDrawn="1"/>
        </p:nvSpPr>
        <p:spPr>
          <a:xfrm>
            <a:off x="8809841" y="6624883"/>
            <a:ext cx="379894" cy="188640"/>
          </a:xfrm>
          <a:prstGeom prst="rect">
            <a:avLst/>
          </a:prstGeom>
          <a:ln/>
        </p:spPr>
        <p:txBody>
          <a:bodyPr anchor="ctr" anchorCtr="0"/>
          <a:lstStyle>
            <a:lvl1pPr>
              <a:defRPr/>
            </a:lvl1pPr>
          </a:lstStyle>
          <a:p>
            <a:pPr algn="ctr" fontAlgn="base">
              <a:spcBef>
                <a:spcPct val="0"/>
              </a:spcBef>
              <a:spcAft>
                <a:spcPct val="0"/>
              </a:spcAft>
              <a:defRPr/>
            </a:pPr>
            <a:fld id="{1693A85E-2FE3-46B5-9D86-2BCD528FA296}" type="slidenum">
              <a:rPr lang="en-US" sz="1000" b="1" smtClean="0">
                <a:solidFill>
                  <a:srgbClr val="FFFFFF"/>
                </a:solidFill>
                <a:latin typeface="Arial" pitchFamily="34" charset="0"/>
                <a:ea typeface="Tahoma" pitchFamily="34" charset="0"/>
              </a:rPr>
              <a:pPr algn="ctr" fontAlgn="base">
                <a:spcBef>
                  <a:spcPct val="0"/>
                </a:spcBef>
                <a:spcAft>
                  <a:spcPct val="0"/>
                </a:spcAft>
                <a:defRPr/>
              </a:pPr>
              <a:t>‹#›</a:t>
            </a:fld>
            <a:endParaRPr lang="en-US" sz="1000" b="1" dirty="0">
              <a:solidFill>
                <a:srgbClr val="FFFFFF"/>
              </a:solidFill>
              <a:latin typeface="Arial" pitchFamily="34" charset="0"/>
              <a:ea typeface="Tahoma" pitchFamily="34" charset="0"/>
            </a:endParaRPr>
          </a:p>
        </p:txBody>
      </p:sp>
      <p:sp>
        <p:nvSpPr>
          <p:cNvPr id="6159" name="Rectangle 15"/>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Clique </a:t>
            </a:r>
            <a:r>
              <a:rPr lang="en-US" dirty="0" err="1" smtClean="0"/>
              <a:t>para</a:t>
            </a:r>
            <a:r>
              <a:rPr lang="en-US" dirty="0" smtClean="0"/>
              <a:t> </a:t>
            </a:r>
            <a:r>
              <a:rPr lang="en-US" dirty="0" err="1" smtClean="0"/>
              <a:t>editar</a:t>
            </a:r>
            <a:r>
              <a:rPr lang="en-US" dirty="0" smtClean="0"/>
              <a:t> </a:t>
            </a:r>
            <a:r>
              <a:rPr lang="en-US" dirty="0" err="1" smtClean="0"/>
              <a:t>os</a:t>
            </a:r>
            <a:r>
              <a:rPr lang="en-US" dirty="0" smtClean="0"/>
              <a:t> </a:t>
            </a:r>
            <a:r>
              <a:rPr lang="en-US" dirty="0" err="1" smtClean="0"/>
              <a:t>estilos</a:t>
            </a:r>
            <a:r>
              <a:rPr lang="en-US" dirty="0" smtClean="0"/>
              <a:t> do </a:t>
            </a:r>
            <a:r>
              <a:rPr lang="en-US" dirty="0" err="1" smtClean="0"/>
              <a:t>texto</a:t>
            </a:r>
            <a:r>
              <a:rPr lang="en-US" dirty="0" smtClean="0"/>
              <a:t> </a:t>
            </a:r>
            <a:r>
              <a:rPr lang="en-US" dirty="0" err="1" smtClean="0"/>
              <a:t>mestre</a:t>
            </a:r>
            <a:endParaRPr lang="en-US" dirty="0" smtClean="0"/>
          </a:p>
          <a:p>
            <a:pPr lvl="1"/>
            <a:r>
              <a:rPr lang="en-US" dirty="0" smtClean="0"/>
              <a:t>Segundo </a:t>
            </a:r>
            <a:r>
              <a:rPr lang="en-US" dirty="0" err="1" smtClean="0"/>
              <a:t>nível</a:t>
            </a:r>
            <a:endParaRPr lang="en-US" dirty="0" smtClean="0"/>
          </a:p>
          <a:p>
            <a:pPr lvl="2"/>
            <a:r>
              <a:rPr lang="en-US" dirty="0" err="1" smtClean="0"/>
              <a:t>Terceiro</a:t>
            </a:r>
            <a:r>
              <a:rPr lang="en-US" dirty="0" smtClean="0"/>
              <a:t> </a:t>
            </a:r>
            <a:r>
              <a:rPr lang="en-US" dirty="0" err="1" smtClean="0"/>
              <a:t>nível</a:t>
            </a:r>
            <a:endParaRPr lang="en-US" dirty="0" smtClean="0"/>
          </a:p>
          <a:p>
            <a:pPr lvl="3"/>
            <a:r>
              <a:rPr lang="en-US" dirty="0" smtClean="0"/>
              <a:t>Quarto </a:t>
            </a:r>
            <a:r>
              <a:rPr lang="en-US" dirty="0" err="1" smtClean="0"/>
              <a:t>nível</a:t>
            </a:r>
            <a:endParaRPr lang="en-US" dirty="0" smtClean="0"/>
          </a:p>
          <a:p>
            <a:pPr lvl="4"/>
            <a:r>
              <a:rPr lang="en-US" dirty="0" err="1" smtClean="0"/>
              <a:t>Quinto</a:t>
            </a:r>
            <a:r>
              <a:rPr lang="en-US" dirty="0" smtClean="0"/>
              <a:t> </a:t>
            </a:r>
            <a:r>
              <a:rPr lang="en-US" dirty="0" err="1" smtClean="0"/>
              <a:t>nível</a:t>
            </a:r>
            <a:endParaRPr lang="en-US" dirty="0" smtClean="0"/>
          </a:p>
        </p:txBody>
      </p:sp>
      <p:sp>
        <p:nvSpPr>
          <p:cNvPr id="25" name="AutoShape 9"/>
          <p:cNvSpPr>
            <a:spLocks noChangeArrowheads="1"/>
          </p:cNvSpPr>
          <p:nvPr userDrawn="1"/>
        </p:nvSpPr>
        <p:spPr bwMode="auto">
          <a:xfrm flipH="1">
            <a:off x="0" y="792408"/>
            <a:ext cx="9144000" cy="188343"/>
          </a:xfrm>
          <a:prstGeom prst="homePlate">
            <a:avLst>
              <a:gd name="adj" fmla="val 58877"/>
            </a:avLst>
          </a:prstGeom>
          <a:gradFill rotWithShape="0">
            <a:gsLst>
              <a:gs pos="0">
                <a:schemeClr val="bg1">
                  <a:lumMod val="20000"/>
                  <a:lumOff val="80000"/>
                </a:schemeClr>
              </a:gs>
              <a:gs pos="25000">
                <a:schemeClr val="bg1">
                  <a:lumMod val="40000"/>
                  <a:lumOff val="60000"/>
                </a:schemeClr>
              </a:gs>
              <a:gs pos="50000">
                <a:schemeClr val="tx2">
                  <a:lumMod val="10000"/>
                </a:schemeClr>
              </a:gs>
              <a:gs pos="75000">
                <a:schemeClr val="bg1">
                  <a:lumMod val="40000"/>
                  <a:lumOff val="60000"/>
                </a:schemeClr>
              </a:gs>
              <a:gs pos="100000">
                <a:schemeClr val="bg1">
                  <a:lumMod val="20000"/>
                  <a:lumOff val="80000"/>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dirty="0">
              <a:solidFill>
                <a:srgbClr val="FFFFFF"/>
              </a:solidFill>
            </a:endParaRPr>
          </a:p>
        </p:txBody>
      </p:sp>
      <p:sp>
        <p:nvSpPr>
          <p:cNvPr id="26" name="Rectangle 25"/>
          <p:cNvSpPr>
            <a:spLocks noChangeArrowheads="1"/>
          </p:cNvSpPr>
          <p:nvPr userDrawn="1"/>
        </p:nvSpPr>
        <p:spPr bwMode="auto">
          <a:xfrm>
            <a:off x="-36511" y="0"/>
            <a:ext cx="216024" cy="6858000"/>
          </a:xfrm>
          <a:prstGeom prst="rect">
            <a:avLst/>
          </a:prstGeom>
          <a:gradFill rotWithShape="0">
            <a:gsLst>
              <a:gs pos="0">
                <a:schemeClr val="bg1">
                  <a:lumMod val="20000"/>
                  <a:lumOff val="80000"/>
                </a:schemeClr>
              </a:gs>
              <a:gs pos="25000">
                <a:schemeClr val="bg1">
                  <a:lumMod val="40000"/>
                  <a:lumOff val="60000"/>
                </a:schemeClr>
              </a:gs>
              <a:gs pos="50000">
                <a:schemeClr val="tx2">
                  <a:lumMod val="10000"/>
                </a:schemeClr>
              </a:gs>
              <a:gs pos="75000">
                <a:schemeClr val="bg1">
                  <a:lumMod val="40000"/>
                  <a:lumOff val="60000"/>
                </a:schemeClr>
              </a:gs>
              <a:gs pos="100000">
                <a:schemeClr val="bg1">
                  <a:lumMod val="20000"/>
                  <a:lumOff val="80000"/>
                </a:schemeClr>
              </a:gs>
            </a:gsLst>
            <a:lin ang="0" scaled="1"/>
          </a:gradFill>
          <a:ln w="9525">
            <a:noFill/>
            <a:miter lim="800000"/>
            <a:headEnd/>
            <a:tailEnd/>
          </a:ln>
        </p:spPr>
        <p:txBody>
          <a:bodyPr wrap="none" anchor="ctr"/>
          <a:lstStyle/>
          <a:p>
            <a:pPr fontAlgn="base">
              <a:spcBef>
                <a:spcPct val="0"/>
              </a:spcBef>
              <a:spcAft>
                <a:spcPct val="0"/>
              </a:spcAft>
            </a:pPr>
            <a:endParaRPr lang="en-US" dirty="0">
              <a:solidFill>
                <a:srgbClr val="FFFFFF"/>
              </a:solidFill>
            </a:endParaRPr>
          </a:p>
        </p:txBody>
      </p:sp>
    </p:spTree>
    <p:extLst>
      <p:ext uri="{BB962C8B-B14F-4D97-AF65-F5344CB8AC3E}">
        <p14:creationId xmlns:p14="http://schemas.microsoft.com/office/powerpoint/2010/main" val="172730589"/>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2"/>
          </a:solidFill>
          <a:effectLst>
            <a:outerShdw blurRad="38100" dist="38100" dir="2700000" algn="tl">
              <a:srgbClr val="000000"/>
            </a:outerShdw>
          </a:effectLst>
          <a:latin typeface="Tahoma" pitchFamily="34" charset="0"/>
          <a:ea typeface="Tahoma" pitchFamily="34" charset="0"/>
          <a:cs typeface="Tahoma" pitchFamily="34"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Tx/>
        <a:buBlip>
          <a:blip r:embed="rId13"/>
        </a:buBlip>
        <a:defRPr sz="3200">
          <a:solidFill>
            <a:schemeClr val="tx1"/>
          </a:solidFill>
          <a:effectLst>
            <a:outerShdw blurRad="38100" dist="38100" dir="2700000" algn="tl">
              <a:srgbClr val="000000"/>
            </a:outerShdw>
          </a:effectLst>
          <a:latin typeface="+mj-lt"/>
          <a:ea typeface="Tahoma" pitchFamily="34" charset="0"/>
          <a:cs typeface="Tahoma" pitchFamily="34"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j-lt"/>
          <a:ea typeface="Tahoma" pitchFamily="34" charset="0"/>
          <a:cs typeface="Tahoma" pitchFamily="34" charset="0"/>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j-lt"/>
          <a:ea typeface="Tahoma" pitchFamily="34" charset="0"/>
          <a:cs typeface="Tahoma"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j-lt"/>
          <a:ea typeface="Tahoma" pitchFamily="34" charset="0"/>
          <a:cs typeface="Tahoma" pitchFamily="34" charset="0"/>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j-lt"/>
          <a:ea typeface="Tahoma" pitchFamily="34" charset="0"/>
          <a:cs typeface="Tahoma" pitchFamily="34"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dt" sz="half" idx="2"/>
          </p:nvPr>
        </p:nvSpPr>
        <p:spPr bwMode="auto">
          <a:xfrm>
            <a:off x="457200" y="6251577"/>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fontAlgn="base">
              <a:spcBef>
                <a:spcPct val="0"/>
              </a:spcBef>
              <a:spcAft>
                <a:spcPct val="0"/>
              </a:spcAft>
              <a:defRPr/>
            </a:pPr>
            <a:endParaRPr lang="en-US" dirty="0">
              <a:solidFill>
                <a:srgbClr val="FFFFFF"/>
              </a:solidFill>
            </a:endParaRPr>
          </a:p>
        </p:txBody>
      </p:sp>
      <p:sp>
        <p:nvSpPr>
          <p:cNvPr id="6147" name="Rectangle 3"/>
          <p:cNvSpPr>
            <a:spLocks noGrp="1" noChangeArrowheads="1"/>
          </p:cNvSpPr>
          <p:nvPr>
            <p:ph type="sldNum" sz="quarter" idx="4"/>
          </p:nvPr>
        </p:nvSpPr>
        <p:spPr bwMode="auto">
          <a:xfrm>
            <a:off x="6553200" y="6248401"/>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fontAlgn="base">
              <a:spcBef>
                <a:spcPct val="0"/>
              </a:spcBef>
              <a:spcAft>
                <a:spcPct val="0"/>
              </a:spcAft>
              <a:defRPr/>
            </a:pPr>
            <a:fld id="{CBCADACE-967E-44A4-BB01-4829FB5967F3}" type="slidenum">
              <a:rPr lang="en-US">
                <a:solidFill>
                  <a:srgbClr val="FFFFFF"/>
                </a:solidFill>
              </a:rPr>
              <a:pPr fontAlgn="base">
                <a:spcBef>
                  <a:spcPct val="0"/>
                </a:spcBef>
                <a:spcAft>
                  <a:spcPct val="0"/>
                </a:spcAft>
                <a:defRPr/>
              </a:pPr>
              <a:t>‹#›</a:t>
            </a:fld>
            <a:endParaRPr lang="en-US" dirty="0">
              <a:solidFill>
                <a:srgbClr val="FFFFFF"/>
              </a:solidFill>
            </a:endParaRPr>
          </a:p>
        </p:txBody>
      </p:sp>
      <p:grpSp>
        <p:nvGrpSpPr>
          <p:cNvPr id="2" name="Group 4"/>
          <p:cNvGrpSpPr>
            <a:grpSpLocks/>
          </p:cNvGrpSpPr>
          <p:nvPr userDrawn="1"/>
        </p:nvGrpSpPr>
        <p:grpSpPr bwMode="auto">
          <a:xfrm>
            <a:off x="92" y="62"/>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615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dirty="0">
                  <a:solidFill>
                    <a:srgbClr val="FFFFFF"/>
                  </a:solidFill>
                </a:endParaRPr>
              </a:p>
            </p:txBody>
          </p:sp>
          <p:sp>
            <p:nvSpPr>
              <p:cNvPr id="615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dirty="0">
                  <a:solidFill>
                    <a:srgbClr val="FFFFFF"/>
                  </a:solidFill>
                </a:endParaRPr>
              </a:p>
            </p:txBody>
          </p:sp>
          <p:sp>
            <p:nvSpPr>
              <p:cNvPr id="615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dirty="0">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FFFFFF"/>
                  </a:solidFill>
                </a:endParaRPr>
              </a:p>
            </p:txBody>
          </p:sp>
          <p:sp>
            <p:nvSpPr>
              <p:cNvPr id="615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dirty="0">
                  <a:solidFill>
                    <a:srgbClr val="FFFFFF"/>
                  </a:solidFill>
                </a:endParaRPr>
              </a:p>
            </p:txBody>
          </p:sp>
        </p:grpSp>
        <p:sp>
          <p:nvSpPr>
            <p:cNvPr id="615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dirty="0">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dirty="0">
                <a:solidFill>
                  <a:srgbClr val="FFFFFF"/>
                </a:solidFill>
              </a:endParaRPr>
            </a:p>
          </p:txBody>
        </p:sp>
      </p:grpSp>
      <p:sp>
        <p:nvSpPr>
          <p:cNvPr id="6157" name="Rectangle 13"/>
          <p:cNvSpPr>
            <a:spLocks noGrp="1" noRot="1" noChangeArrowheads="1"/>
          </p:cNvSpPr>
          <p:nvPr>
            <p:ph type="title"/>
          </p:nvPr>
        </p:nvSpPr>
        <p:spPr bwMode="auto">
          <a:xfrm>
            <a:off x="374848" y="18747"/>
            <a:ext cx="822960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Clique </a:t>
            </a:r>
            <a:r>
              <a:rPr lang="en-US" dirty="0" err="1" smtClean="0"/>
              <a:t>para</a:t>
            </a:r>
            <a:r>
              <a:rPr lang="en-US" dirty="0" smtClean="0"/>
              <a:t> </a:t>
            </a:r>
            <a:r>
              <a:rPr lang="en-US" dirty="0" err="1" smtClean="0"/>
              <a:t>editar</a:t>
            </a:r>
            <a:r>
              <a:rPr lang="en-US" dirty="0" smtClean="0"/>
              <a:t> o </a:t>
            </a:r>
            <a:r>
              <a:rPr lang="en-US" dirty="0" err="1" smtClean="0"/>
              <a:t>estilo</a:t>
            </a:r>
            <a:r>
              <a:rPr lang="en-US" dirty="0" smtClean="0"/>
              <a:t> do </a:t>
            </a:r>
            <a:r>
              <a:rPr lang="en-US" dirty="0" err="1" smtClean="0"/>
              <a:t>título</a:t>
            </a:r>
            <a:r>
              <a:rPr lang="en-US" dirty="0" smtClean="0"/>
              <a:t> </a:t>
            </a:r>
            <a:r>
              <a:rPr lang="en-US" dirty="0" err="1" smtClean="0"/>
              <a:t>mestre</a:t>
            </a:r>
            <a:endParaRPr lang="en-US" dirty="0" smtClean="0"/>
          </a:p>
        </p:txBody>
      </p:sp>
      <p:sp>
        <p:nvSpPr>
          <p:cNvPr id="6158" name="Rectangle 14"/>
          <p:cNvSpPr>
            <a:spLocks noGrp="1" noChangeArrowheads="1"/>
          </p:cNvSpPr>
          <p:nvPr>
            <p:ph type="ftr" sz="quarter" idx="3"/>
          </p:nvPr>
        </p:nvSpPr>
        <p:spPr bwMode="auto">
          <a:xfrm>
            <a:off x="3124200" y="6248401"/>
            <a:ext cx="2895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fontAlgn="base">
              <a:spcBef>
                <a:spcPct val="0"/>
              </a:spcBef>
              <a:spcAft>
                <a:spcPct val="0"/>
              </a:spcAft>
              <a:defRPr/>
            </a:pPr>
            <a:endParaRPr lang="en-US" dirty="0">
              <a:solidFill>
                <a:srgbClr val="FFFFFF"/>
              </a:solidFill>
            </a:endParaRPr>
          </a:p>
        </p:txBody>
      </p:sp>
      <p:sp>
        <p:nvSpPr>
          <p:cNvPr id="16" name="Rectangle 15"/>
          <p:cNvSpPr/>
          <p:nvPr userDrawn="1"/>
        </p:nvSpPr>
        <p:spPr>
          <a:xfrm>
            <a:off x="0" y="980728"/>
            <a:ext cx="9144000" cy="5877272"/>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0" name="Rectangle 19"/>
          <p:cNvSpPr/>
          <p:nvPr userDrawn="1"/>
        </p:nvSpPr>
        <p:spPr>
          <a:xfrm flipV="1">
            <a:off x="8858486" y="6581451"/>
            <a:ext cx="274320" cy="274320"/>
          </a:xfrm>
          <a:prstGeom prst="rect">
            <a:avLst/>
          </a:prstGeom>
          <a:gradFill flip="none" rotWithShape="1">
            <a:gsLst>
              <a:gs pos="0">
                <a:srgbClr val="FF5050"/>
              </a:gs>
              <a:gs pos="50000">
                <a:srgbClr val="C00000"/>
              </a:gs>
              <a:gs pos="100000">
                <a:srgbClr val="800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1" name="Rectangle 3"/>
          <p:cNvSpPr txBox="1">
            <a:spLocks noChangeArrowheads="1"/>
          </p:cNvSpPr>
          <p:nvPr userDrawn="1"/>
        </p:nvSpPr>
        <p:spPr>
          <a:xfrm>
            <a:off x="8809841" y="6624883"/>
            <a:ext cx="379894" cy="188640"/>
          </a:xfrm>
          <a:prstGeom prst="rect">
            <a:avLst/>
          </a:prstGeom>
          <a:ln/>
        </p:spPr>
        <p:txBody>
          <a:bodyPr anchor="ctr" anchorCtr="0"/>
          <a:lstStyle>
            <a:lvl1pPr>
              <a:defRPr/>
            </a:lvl1pPr>
          </a:lstStyle>
          <a:p>
            <a:pPr algn="ctr" fontAlgn="base">
              <a:spcBef>
                <a:spcPct val="0"/>
              </a:spcBef>
              <a:spcAft>
                <a:spcPct val="0"/>
              </a:spcAft>
              <a:defRPr/>
            </a:pPr>
            <a:fld id="{1693A85E-2FE3-46B5-9D86-2BCD528FA296}" type="slidenum">
              <a:rPr lang="en-US" sz="1000" b="1" smtClean="0">
                <a:solidFill>
                  <a:srgbClr val="FFFFFF"/>
                </a:solidFill>
                <a:latin typeface="Arial" pitchFamily="34" charset="0"/>
                <a:ea typeface="Tahoma" pitchFamily="34" charset="0"/>
              </a:rPr>
              <a:pPr algn="ctr" fontAlgn="base">
                <a:spcBef>
                  <a:spcPct val="0"/>
                </a:spcBef>
                <a:spcAft>
                  <a:spcPct val="0"/>
                </a:spcAft>
                <a:defRPr/>
              </a:pPr>
              <a:t>‹#›</a:t>
            </a:fld>
            <a:endParaRPr lang="en-US" sz="1000" b="1" dirty="0">
              <a:solidFill>
                <a:srgbClr val="FFFFFF"/>
              </a:solidFill>
              <a:latin typeface="Arial" pitchFamily="34" charset="0"/>
              <a:ea typeface="Tahoma" pitchFamily="34" charset="0"/>
            </a:endParaRPr>
          </a:p>
        </p:txBody>
      </p:sp>
      <p:sp>
        <p:nvSpPr>
          <p:cNvPr id="6159" name="Rectangle 15"/>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Clique </a:t>
            </a:r>
            <a:r>
              <a:rPr lang="en-US" dirty="0" err="1" smtClean="0"/>
              <a:t>para</a:t>
            </a:r>
            <a:r>
              <a:rPr lang="en-US" dirty="0" smtClean="0"/>
              <a:t> </a:t>
            </a:r>
            <a:r>
              <a:rPr lang="en-US" dirty="0" err="1" smtClean="0"/>
              <a:t>editar</a:t>
            </a:r>
            <a:r>
              <a:rPr lang="en-US" dirty="0" smtClean="0"/>
              <a:t> </a:t>
            </a:r>
            <a:r>
              <a:rPr lang="en-US" dirty="0" err="1" smtClean="0"/>
              <a:t>os</a:t>
            </a:r>
            <a:r>
              <a:rPr lang="en-US" dirty="0" smtClean="0"/>
              <a:t> </a:t>
            </a:r>
            <a:r>
              <a:rPr lang="en-US" dirty="0" err="1" smtClean="0"/>
              <a:t>estilos</a:t>
            </a:r>
            <a:r>
              <a:rPr lang="en-US" dirty="0" smtClean="0"/>
              <a:t> do </a:t>
            </a:r>
            <a:r>
              <a:rPr lang="en-US" dirty="0" err="1" smtClean="0"/>
              <a:t>texto</a:t>
            </a:r>
            <a:r>
              <a:rPr lang="en-US" dirty="0" smtClean="0"/>
              <a:t> </a:t>
            </a:r>
            <a:r>
              <a:rPr lang="en-US" dirty="0" err="1" smtClean="0"/>
              <a:t>mestre</a:t>
            </a:r>
            <a:endParaRPr lang="en-US" dirty="0" smtClean="0"/>
          </a:p>
          <a:p>
            <a:pPr lvl="1"/>
            <a:r>
              <a:rPr lang="en-US" dirty="0" smtClean="0"/>
              <a:t>Segundo </a:t>
            </a:r>
            <a:r>
              <a:rPr lang="en-US" dirty="0" err="1" smtClean="0"/>
              <a:t>nível</a:t>
            </a:r>
            <a:endParaRPr lang="en-US" dirty="0" smtClean="0"/>
          </a:p>
          <a:p>
            <a:pPr lvl="2"/>
            <a:r>
              <a:rPr lang="en-US" dirty="0" err="1" smtClean="0"/>
              <a:t>Terceiro</a:t>
            </a:r>
            <a:r>
              <a:rPr lang="en-US" dirty="0" smtClean="0"/>
              <a:t> </a:t>
            </a:r>
            <a:r>
              <a:rPr lang="en-US" dirty="0" err="1" smtClean="0"/>
              <a:t>nível</a:t>
            </a:r>
            <a:endParaRPr lang="en-US" dirty="0" smtClean="0"/>
          </a:p>
          <a:p>
            <a:pPr lvl="3"/>
            <a:r>
              <a:rPr lang="en-US" dirty="0" smtClean="0"/>
              <a:t>Quarto </a:t>
            </a:r>
            <a:r>
              <a:rPr lang="en-US" dirty="0" err="1" smtClean="0"/>
              <a:t>nível</a:t>
            </a:r>
            <a:endParaRPr lang="en-US" dirty="0" smtClean="0"/>
          </a:p>
          <a:p>
            <a:pPr lvl="4"/>
            <a:r>
              <a:rPr lang="en-US" dirty="0" err="1" smtClean="0"/>
              <a:t>Quinto</a:t>
            </a:r>
            <a:r>
              <a:rPr lang="en-US" dirty="0" smtClean="0"/>
              <a:t> </a:t>
            </a:r>
            <a:r>
              <a:rPr lang="en-US" dirty="0" err="1" smtClean="0"/>
              <a:t>nível</a:t>
            </a:r>
            <a:endParaRPr lang="en-US" dirty="0" smtClean="0"/>
          </a:p>
        </p:txBody>
      </p:sp>
      <p:sp>
        <p:nvSpPr>
          <p:cNvPr id="25" name="AutoShape 9"/>
          <p:cNvSpPr>
            <a:spLocks noChangeArrowheads="1"/>
          </p:cNvSpPr>
          <p:nvPr userDrawn="1"/>
        </p:nvSpPr>
        <p:spPr bwMode="auto">
          <a:xfrm flipH="1">
            <a:off x="0" y="792408"/>
            <a:ext cx="9144000" cy="188343"/>
          </a:xfrm>
          <a:prstGeom prst="homePlate">
            <a:avLst>
              <a:gd name="adj" fmla="val 58877"/>
            </a:avLst>
          </a:prstGeom>
          <a:gradFill rotWithShape="0">
            <a:gsLst>
              <a:gs pos="0">
                <a:schemeClr val="bg1">
                  <a:lumMod val="20000"/>
                  <a:lumOff val="80000"/>
                </a:schemeClr>
              </a:gs>
              <a:gs pos="25000">
                <a:schemeClr val="bg1">
                  <a:lumMod val="40000"/>
                  <a:lumOff val="60000"/>
                </a:schemeClr>
              </a:gs>
              <a:gs pos="50000">
                <a:schemeClr val="tx2">
                  <a:lumMod val="10000"/>
                </a:schemeClr>
              </a:gs>
              <a:gs pos="75000">
                <a:schemeClr val="bg1">
                  <a:lumMod val="40000"/>
                  <a:lumOff val="60000"/>
                </a:schemeClr>
              </a:gs>
              <a:gs pos="100000">
                <a:schemeClr val="bg1">
                  <a:lumMod val="20000"/>
                  <a:lumOff val="80000"/>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dirty="0">
              <a:solidFill>
                <a:srgbClr val="FFFFFF"/>
              </a:solidFill>
            </a:endParaRPr>
          </a:p>
        </p:txBody>
      </p:sp>
      <p:sp>
        <p:nvSpPr>
          <p:cNvPr id="26" name="Rectangle 25"/>
          <p:cNvSpPr>
            <a:spLocks noChangeArrowheads="1"/>
          </p:cNvSpPr>
          <p:nvPr userDrawn="1"/>
        </p:nvSpPr>
        <p:spPr bwMode="auto">
          <a:xfrm>
            <a:off x="-36511" y="0"/>
            <a:ext cx="216024" cy="6858000"/>
          </a:xfrm>
          <a:prstGeom prst="rect">
            <a:avLst/>
          </a:prstGeom>
          <a:gradFill rotWithShape="0">
            <a:gsLst>
              <a:gs pos="0">
                <a:schemeClr val="bg1">
                  <a:lumMod val="20000"/>
                  <a:lumOff val="80000"/>
                </a:schemeClr>
              </a:gs>
              <a:gs pos="25000">
                <a:schemeClr val="bg1">
                  <a:lumMod val="40000"/>
                  <a:lumOff val="60000"/>
                </a:schemeClr>
              </a:gs>
              <a:gs pos="50000">
                <a:schemeClr val="tx2">
                  <a:lumMod val="10000"/>
                </a:schemeClr>
              </a:gs>
              <a:gs pos="75000">
                <a:schemeClr val="bg1">
                  <a:lumMod val="40000"/>
                  <a:lumOff val="60000"/>
                </a:schemeClr>
              </a:gs>
              <a:gs pos="100000">
                <a:schemeClr val="bg1">
                  <a:lumMod val="20000"/>
                  <a:lumOff val="80000"/>
                </a:schemeClr>
              </a:gs>
            </a:gsLst>
            <a:lin ang="0" scaled="1"/>
          </a:gradFill>
          <a:ln w="9525">
            <a:noFill/>
            <a:miter lim="800000"/>
            <a:headEnd/>
            <a:tailEnd/>
          </a:ln>
        </p:spPr>
        <p:txBody>
          <a:bodyPr wrap="none" anchor="ctr"/>
          <a:lstStyle/>
          <a:p>
            <a:pPr fontAlgn="base">
              <a:spcBef>
                <a:spcPct val="0"/>
              </a:spcBef>
              <a:spcAft>
                <a:spcPct val="0"/>
              </a:spcAft>
            </a:pPr>
            <a:endParaRPr lang="en-US" dirty="0">
              <a:solidFill>
                <a:srgbClr val="FFFFFF"/>
              </a:solidFill>
            </a:endParaRPr>
          </a:p>
        </p:txBody>
      </p:sp>
    </p:spTree>
    <p:extLst>
      <p:ext uri="{BB962C8B-B14F-4D97-AF65-F5344CB8AC3E}">
        <p14:creationId xmlns:p14="http://schemas.microsoft.com/office/powerpoint/2010/main" val="1999260739"/>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2"/>
          </a:solidFill>
          <a:effectLst>
            <a:outerShdw blurRad="38100" dist="38100" dir="2700000" algn="tl">
              <a:srgbClr val="000000"/>
            </a:outerShdw>
          </a:effectLst>
          <a:latin typeface="Tahoma" pitchFamily="34" charset="0"/>
          <a:ea typeface="Tahoma" pitchFamily="34" charset="0"/>
          <a:cs typeface="Tahoma" pitchFamily="34"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Tx/>
        <a:buBlip>
          <a:blip r:embed="rId13"/>
        </a:buBlip>
        <a:defRPr sz="3200">
          <a:solidFill>
            <a:schemeClr val="tx1"/>
          </a:solidFill>
          <a:effectLst>
            <a:outerShdw blurRad="38100" dist="38100" dir="2700000" algn="tl">
              <a:srgbClr val="000000"/>
            </a:outerShdw>
          </a:effectLst>
          <a:latin typeface="+mj-lt"/>
          <a:ea typeface="Tahoma" pitchFamily="34" charset="0"/>
          <a:cs typeface="Tahoma" pitchFamily="34"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j-lt"/>
          <a:ea typeface="Tahoma" pitchFamily="34" charset="0"/>
          <a:cs typeface="Tahoma" pitchFamily="34" charset="0"/>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j-lt"/>
          <a:ea typeface="Tahoma" pitchFamily="34" charset="0"/>
          <a:cs typeface="Tahoma"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j-lt"/>
          <a:ea typeface="Tahoma" pitchFamily="34" charset="0"/>
          <a:cs typeface="Tahoma" pitchFamily="34" charset="0"/>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j-lt"/>
          <a:ea typeface="Tahoma" pitchFamily="34" charset="0"/>
          <a:cs typeface="Tahoma" pitchFamily="34"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62600-C537-4277-A1DD-20949A22B1C4}" type="datetimeFigureOut">
              <a:rPr lang="en-US" smtClean="0">
                <a:solidFill>
                  <a:prstClr val="black">
                    <a:tint val="75000"/>
                  </a:prstClr>
                </a:solidFill>
              </a:rPr>
              <a:pPr/>
              <a:t>5/27/2014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6C64E-5213-4987-A965-18346A4A70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50419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9"/>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6"/>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3" name="Footer Placeholder 2"/>
          <p:cNvSpPr>
            <a:spLocks noGrp="1"/>
          </p:cNvSpPr>
          <p:nvPr>
            <p:ph type="ftr" sz="quarter" idx="3"/>
          </p:nvPr>
        </p:nvSpPr>
        <p:spPr>
          <a:xfrm>
            <a:off x="3124200" y="6416676"/>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r"/>
            <a:endParaRPr lang="en-US" sz="1400" dirty="0">
              <a:solidFill>
                <a:srgbClr val="C9C2D1"/>
              </a:solidFill>
            </a:endParaRPr>
          </a:p>
        </p:txBody>
      </p:sp>
      <p:sp>
        <p:nvSpPr>
          <p:cNvPr id="23" name="Slide Number Placeholder 22"/>
          <p:cNvSpPr>
            <a:spLocks noGrp="1"/>
          </p:cNvSpPr>
          <p:nvPr>
            <p:ph type="sldNum" sz="quarter" idx="4"/>
          </p:nvPr>
        </p:nvSpPr>
        <p:spPr>
          <a:xfrm>
            <a:off x="7924800" y="641667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3505843022"/>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9"/>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6"/>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3" name="Footer Placeholder 2"/>
          <p:cNvSpPr>
            <a:spLocks noGrp="1"/>
          </p:cNvSpPr>
          <p:nvPr>
            <p:ph type="ftr" sz="quarter" idx="3"/>
          </p:nvPr>
        </p:nvSpPr>
        <p:spPr>
          <a:xfrm>
            <a:off x="3124200" y="6416676"/>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r"/>
            <a:endParaRPr lang="en-US" sz="1400" dirty="0">
              <a:solidFill>
                <a:srgbClr val="C9C2D1"/>
              </a:solidFill>
            </a:endParaRPr>
          </a:p>
        </p:txBody>
      </p:sp>
      <p:sp>
        <p:nvSpPr>
          <p:cNvPr id="23" name="Slide Number Placeholder 22"/>
          <p:cNvSpPr>
            <a:spLocks noGrp="1"/>
          </p:cNvSpPr>
          <p:nvPr>
            <p:ph type="sldNum" sz="quarter" idx="4"/>
          </p:nvPr>
        </p:nvSpPr>
        <p:spPr>
          <a:xfrm>
            <a:off x="7924800" y="641667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2175121391"/>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9"/>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6"/>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3" name="Footer Placeholder 2"/>
          <p:cNvSpPr>
            <a:spLocks noGrp="1"/>
          </p:cNvSpPr>
          <p:nvPr>
            <p:ph type="ftr" sz="quarter" idx="3"/>
          </p:nvPr>
        </p:nvSpPr>
        <p:spPr>
          <a:xfrm>
            <a:off x="3124200" y="6416676"/>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r"/>
            <a:endParaRPr lang="en-US" sz="1400" dirty="0">
              <a:solidFill>
                <a:srgbClr val="C9C2D1"/>
              </a:solidFill>
            </a:endParaRPr>
          </a:p>
        </p:txBody>
      </p:sp>
      <p:sp>
        <p:nvSpPr>
          <p:cNvPr id="23" name="Slide Number Placeholder 22"/>
          <p:cNvSpPr>
            <a:spLocks noGrp="1"/>
          </p:cNvSpPr>
          <p:nvPr>
            <p:ph type="sldNum" sz="quarter" idx="4"/>
          </p:nvPr>
        </p:nvSpPr>
        <p:spPr>
          <a:xfrm>
            <a:off x="7924800" y="641667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1502802040"/>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9"/>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6"/>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3" name="Footer Placeholder 2"/>
          <p:cNvSpPr>
            <a:spLocks noGrp="1"/>
          </p:cNvSpPr>
          <p:nvPr>
            <p:ph type="ftr" sz="quarter" idx="3"/>
          </p:nvPr>
        </p:nvSpPr>
        <p:spPr>
          <a:xfrm>
            <a:off x="3124200" y="6416676"/>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r"/>
            <a:endParaRPr lang="en-US" sz="1400" dirty="0">
              <a:solidFill>
                <a:srgbClr val="C9C2D1"/>
              </a:solidFill>
            </a:endParaRPr>
          </a:p>
        </p:txBody>
      </p:sp>
      <p:sp>
        <p:nvSpPr>
          <p:cNvPr id="23" name="Slide Number Placeholder 22"/>
          <p:cNvSpPr>
            <a:spLocks noGrp="1"/>
          </p:cNvSpPr>
          <p:nvPr>
            <p:ph type="sldNum" sz="quarter" idx="4"/>
          </p:nvPr>
        </p:nvSpPr>
        <p:spPr>
          <a:xfrm>
            <a:off x="7924800" y="641667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3607714609"/>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9"/>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6"/>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4606EA6-EFEA-4C30-9264-4F9291A5780D}" type="datetime1">
              <a:rPr lang="en-US" smtClean="0">
                <a:solidFill>
                  <a:prstClr val="white">
                    <a:shade val="50000"/>
                  </a:prstClr>
                </a:solidFill>
              </a:rPr>
              <a:pPr/>
              <a:t>5/27/2014</a:t>
            </a:fld>
            <a:endParaRPr lang="en-US" sz="1400" dirty="0">
              <a:solidFill>
                <a:srgbClr val="C9C2D1"/>
              </a:solidFill>
            </a:endParaRPr>
          </a:p>
        </p:txBody>
      </p:sp>
      <p:sp>
        <p:nvSpPr>
          <p:cNvPr id="3" name="Footer Placeholder 2"/>
          <p:cNvSpPr>
            <a:spLocks noGrp="1"/>
          </p:cNvSpPr>
          <p:nvPr>
            <p:ph type="ftr" sz="quarter" idx="3"/>
          </p:nvPr>
        </p:nvSpPr>
        <p:spPr>
          <a:xfrm>
            <a:off x="3124200" y="6416676"/>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r"/>
            <a:endParaRPr lang="en-US" sz="1400" dirty="0">
              <a:solidFill>
                <a:srgbClr val="C9C2D1"/>
              </a:solidFill>
            </a:endParaRPr>
          </a:p>
        </p:txBody>
      </p:sp>
      <p:sp>
        <p:nvSpPr>
          <p:cNvPr id="23" name="Slide Number Placeholder 22"/>
          <p:cNvSpPr>
            <a:spLocks noGrp="1"/>
          </p:cNvSpPr>
          <p:nvPr>
            <p:ph type="sldNum" sz="quarter" idx="4"/>
          </p:nvPr>
        </p:nvSpPr>
        <p:spPr>
          <a:xfrm>
            <a:off x="7924800" y="641667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extLst>
      <p:ext uri="{BB962C8B-B14F-4D97-AF65-F5344CB8AC3E}">
        <p14:creationId xmlns:p14="http://schemas.microsoft.com/office/powerpoint/2010/main" val="731190411"/>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2.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33.wmf"/><Relationship Id="rId3" Type="http://schemas.openxmlformats.org/officeDocument/2006/relationships/notesSlide" Target="../notesSlides/notesSlide13.xml"/><Relationship Id="rId7" Type="http://schemas.openxmlformats.org/officeDocument/2006/relationships/image" Target="../media/image30.emf"/><Relationship Id="rId12" Type="http://schemas.openxmlformats.org/officeDocument/2006/relationships/oleObject" Target="../embeddings/oleObject7.bin"/><Relationship Id="rId17" Type="http://schemas.openxmlformats.org/officeDocument/2006/relationships/image" Target="../media/image35.emf"/><Relationship Id="rId2" Type="http://schemas.openxmlformats.org/officeDocument/2006/relationships/slideLayout" Target="../slideLayouts/slideLayout1.xml"/><Relationship Id="rId16"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32.emf"/><Relationship Id="rId5" Type="http://schemas.openxmlformats.org/officeDocument/2006/relationships/image" Target="../media/image29.emf"/><Relationship Id="rId15" Type="http://schemas.openxmlformats.org/officeDocument/2006/relationships/image" Target="../media/image34.e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31.emf"/><Relationship Id="rId1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4.xml"/><Relationship Id="rId7" Type="http://schemas.openxmlformats.org/officeDocument/2006/relationships/image" Target="../media/image37.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image" Target="../media/image36.emf"/><Relationship Id="rId4" Type="http://schemas.openxmlformats.org/officeDocument/2006/relationships/oleObject" Target="../embeddings/oleObject10.bin"/><Relationship Id="rId9" Type="http://schemas.openxmlformats.org/officeDocument/2006/relationships/image" Target="../media/image38.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9.w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0.wmf"/><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45.wmf"/><Relationship Id="rId3" Type="http://schemas.openxmlformats.org/officeDocument/2006/relationships/notesSlide" Target="../notesSlides/notesSlide17.xml"/><Relationship Id="rId7" Type="http://schemas.openxmlformats.org/officeDocument/2006/relationships/image" Target="../media/image42.wmf"/><Relationship Id="rId12"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6.bin"/><Relationship Id="rId11" Type="http://schemas.openxmlformats.org/officeDocument/2006/relationships/image" Target="../media/image44.wmf"/><Relationship Id="rId5" Type="http://schemas.openxmlformats.org/officeDocument/2006/relationships/image" Target="../media/image41.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43.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image" Target="../media/image46.wmf"/><Relationship Id="rId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54.wmf"/><Relationship Id="rId3" Type="http://schemas.openxmlformats.org/officeDocument/2006/relationships/image" Target="../media/image56.png"/><Relationship Id="rId7" Type="http://schemas.openxmlformats.org/officeDocument/2006/relationships/image" Target="../media/image51.wmf"/><Relationship Id="rId12"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3.bin"/><Relationship Id="rId11" Type="http://schemas.openxmlformats.org/officeDocument/2006/relationships/image" Target="../media/image53.wmf"/><Relationship Id="rId5" Type="http://schemas.openxmlformats.org/officeDocument/2006/relationships/image" Target="../media/image50.wmf"/><Relationship Id="rId15" Type="http://schemas.openxmlformats.org/officeDocument/2006/relationships/image" Target="../media/image55.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52.wmf"/><Relationship Id="rId14" Type="http://schemas.openxmlformats.org/officeDocument/2006/relationships/oleObject" Target="../embeddings/oleObject27.bin"/></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33.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33.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33.xml"/><Relationship Id="rId5" Type="http://schemas.openxmlformats.org/officeDocument/2006/relationships/image" Target="../media/image61.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8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wmf"/><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wmf"/><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wmf"/><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wmf"/><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wmf"/><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ChangeArrowheads="1"/>
          </p:cNvSpPr>
          <p:nvPr/>
        </p:nvSpPr>
        <p:spPr bwMode="auto">
          <a:xfrm>
            <a:off x="0" y="3733800"/>
            <a:ext cx="9144000" cy="1752600"/>
          </a:xfrm>
          <a:prstGeom prst="rect">
            <a:avLst/>
          </a:prstGeom>
          <a:solidFill>
            <a:srgbClr val="FFFF99"/>
          </a:solidFill>
          <a:ln w="9525">
            <a:noFill/>
            <a:miter lim="800000"/>
            <a:headEnd/>
            <a:tailEnd/>
          </a:ln>
        </p:spPr>
        <p:txBody>
          <a:bodyPr wrap="none" anchor="ctr">
            <a:prstTxWarp prst="textNoShape">
              <a:avLst/>
            </a:prstTxWarp>
          </a:bodyPr>
          <a:lstStyle/>
          <a:p>
            <a:pPr algn="ctr"/>
            <a:r>
              <a:rPr lang="en-US" altLang="zh-CN" sz="2400" dirty="0" smtClean="0">
                <a:solidFill>
                  <a:prstClr val="black"/>
                </a:solidFill>
              </a:rPr>
              <a:t>Arthur </a:t>
            </a:r>
            <a:r>
              <a:rPr lang="en-US" altLang="zh-CN" sz="2400" dirty="0">
                <a:solidFill>
                  <a:prstClr val="black"/>
                </a:solidFill>
              </a:rPr>
              <a:t>B. </a:t>
            </a:r>
            <a:r>
              <a:rPr lang="en-US" altLang="zh-CN" sz="2400" dirty="0" err="1">
                <a:solidFill>
                  <a:prstClr val="black"/>
                </a:solidFill>
              </a:rPr>
              <a:t>Weglein</a:t>
            </a:r>
            <a:endParaRPr lang="en-US" altLang="zh-CN" sz="2400" dirty="0">
              <a:solidFill>
                <a:prstClr val="black"/>
              </a:solidFill>
            </a:endParaRPr>
          </a:p>
        </p:txBody>
      </p:sp>
      <p:sp>
        <p:nvSpPr>
          <p:cNvPr id="146435" name="Rectangle 4"/>
          <p:cNvSpPr>
            <a:spLocks noChangeArrowheads="1"/>
          </p:cNvSpPr>
          <p:nvPr/>
        </p:nvSpPr>
        <p:spPr bwMode="auto">
          <a:xfrm>
            <a:off x="0" y="1447802"/>
            <a:ext cx="9144000" cy="2308324"/>
          </a:xfrm>
          <a:prstGeom prst="rect">
            <a:avLst/>
          </a:prstGeom>
          <a:solidFill>
            <a:srgbClr val="99CCFF"/>
          </a:solidFill>
          <a:ln w="9525">
            <a:noFill/>
            <a:miter lim="800000"/>
            <a:headEnd/>
            <a:tailEnd/>
          </a:ln>
        </p:spPr>
        <p:txBody>
          <a:bodyPr wrap="none" anchor="ctr">
            <a:prstTxWarp prst="textNoShape">
              <a:avLst/>
            </a:prstTxWarp>
          </a:bodyPr>
          <a:lstStyle/>
          <a:p>
            <a:pPr algn="ctr"/>
            <a:r>
              <a:rPr lang="en-US" sz="3000" dirty="0" smtClean="0">
                <a:solidFill>
                  <a:prstClr val="black"/>
                </a:solidFill>
              </a:rPr>
              <a:t>Tutorial: ISS and ISS multiple removal</a:t>
            </a:r>
            <a:endParaRPr lang="en-US" altLang="zh-CN" sz="3000" dirty="0">
              <a:solidFill>
                <a:srgbClr val="0000CC"/>
              </a:solidFill>
              <a:ea typeface="Arial Unicode MS" charset="0"/>
              <a:cs typeface="Arial Unicode MS" charset="0"/>
            </a:endParaRPr>
          </a:p>
        </p:txBody>
      </p:sp>
      <p:sp>
        <p:nvSpPr>
          <p:cNvPr id="146441" name="Rectangle 7"/>
          <p:cNvSpPr>
            <a:spLocks noChangeArrowheads="1"/>
          </p:cNvSpPr>
          <p:nvPr/>
        </p:nvSpPr>
        <p:spPr bwMode="auto">
          <a:xfrm>
            <a:off x="2590800" y="5715061"/>
            <a:ext cx="3505200" cy="830997"/>
          </a:xfrm>
          <a:prstGeom prst="rect">
            <a:avLst/>
          </a:prstGeom>
          <a:noFill/>
          <a:ln w="9525">
            <a:noFill/>
            <a:miter lim="800000"/>
            <a:headEnd/>
            <a:tailEnd/>
          </a:ln>
        </p:spPr>
        <p:txBody>
          <a:bodyPr wrap="square">
            <a:prstTxWarp prst="textNoShape">
              <a:avLst/>
            </a:prstTxWarp>
            <a:spAutoFit/>
          </a:bodyPr>
          <a:lstStyle/>
          <a:p>
            <a:pPr algn="ctr"/>
            <a:r>
              <a:rPr lang="en-US" altLang="zh-CN" sz="2400" dirty="0">
                <a:solidFill>
                  <a:prstClr val="black"/>
                </a:solidFill>
              </a:rPr>
              <a:t>May </a:t>
            </a:r>
            <a:r>
              <a:rPr lang="en-US" altLang="zh-CN" sz="2400" dirty="0" smtClean="0">
                <a:solidFill>
                  <a:prstClr val="black"/>
                </a:solidFill>
              </a:rPr>
              <a:t>27-30, 2014</a:t>
            </a:r>
          </a:p>
          <a:p>
            <a:pPr algn="ctr"/>
            <a:r>
              <a:rPr lang="en-US" altLang="zh-CN" sz="2400" dirty="0" smtClean="0">
                <a:solidFill>
                  <a:prstClr val="black"/>
                </a:solidFill>
              </a:rPr>
              <a:t>Austin, TX</a:t>
            </a:r>
            <a:endParaRPr lang="zh-CN" altLang="en-US" sz="2400" dirty="0">
              <a:solidFill>
                <a:prstClr val="black"/>
              </a:solidFill>
            </a:endParaRPr>
          </a:p>
        </p:txBody>
      </p:sp>
      <p:pic>
        <p:nvPicPr>
          <p:cNvPr id="49154" name="Picture 2" descr="http://i1209.photobucket.com/albums/cc382/illwauk/houston_uh.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 r="52829" b="50000"/>
          <a:stretch/>
        </p:blipFill>
        <p:spPr bwMode="auto">
          <a:xfrm>
            <a:off x="7696220" y="76201"/>
            <a:ext cx="1242325" cy="1238251"/>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M-OSR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67" y="152400"/>
            <a:ext cx="4219575" cy="94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710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a:xfrm>
            <a:off x="457200" y="1600200"/>
            <a:ext cx="8686800" cy="4495800"/>
          </a:xfrm>
        </p:spPr>
        <p:txBody>
          <a:bodyPr/>
          <a:lstStyle/>
          <a:p>
            <a:pPr eaLnBrk="1" hangingPunct="1"/>
            <a:r>
              <a:rPr lang="en-US" altLang="zh-CN" sz="2800" dirty="0" smtClean="0"/>
              <a:t>The combination represents a powerful and unique capability and unconventional thinking with stand-alone potential for addressing challenges that are caused by methods that are either indirect (and are necessary conditions, but not sufficient – and therefore are not equivalent to direct methods) and/or are dependent on a-priori information or other assumptions that cannot be adequately provided. The latter is especially significant as our exploration portfolios increasingly move to complex marine and on-shore plays.</a:t>
            </a:r>
          </a:p>
        </p:txBody>
      </p:sp>
      <p:sp>
        <p:nvSpPr>
          <p:cNvPr id="39938" name="Line 3"/>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9939" name="Line 4"/>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p:txBody>
          <a:bodyPr/>
          <a:lstStyle/>
          <a:p>
            <a:pPr>
              <a:defRPr/>
            </a:pPr>
            <a:fld id="{44CF0356-C5CE-42BF-A47D-9B05E4EEA8C8}" type="slidenum">
              <a:rPr lang="en-US">
                <a:solidFill>
                  <a:prstClr val="black">
                    <a:tint val="75000"/>
                  </a:prstClr>
                </a:solidFill>
              </a:rPr>
              <a:pPr>
                <a:defRPr/>
              </a:pPr>
              <a:t>10</a:t>
            </a:fld>
            <a:endParaRPr lang="en-US">
              <a:solidFill>
                <a:prstClr val="black">
                  <a:tint val="75000"/>
                </a:prstClr>
              </a:solidFill>
            </a:endParaRPr>
          </a:p>
        </p:txBody>
      </p:sp>
    </p:spTree>
    <p:extLst>
      <p:ext uri="{BB962C8B-B14F-4D97-AF65-F5344CB8AC3E}">
        <p14:creationId xmlns:p14="http://schemas.microsoft.com/office/powerpoint/2010/main" val="3645235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Line 3"/>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0962" name="Line 4"/>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0963" name="Content Placeholder 2"/>
          <p:cNvSpPr>
            <a:spLocks noGrp="1"/>
          </p:cNvSpPr>
          <p:nvPr>
            <p:ph idx="1"/>
          </p:nvPr>
        </p:nvSpPr>
        <p:spPr>
          <a:xfrm>
            <a:off x="457200" y="1600200"/>
            <a:ext cx="8229600" cy="1676400"/>
          </a:xfrm>
        </p:spPr>
        <p:txBody>
          <a:bodyPr/>
          <a:lstStyle/>
          <a:p>
            <a:pPr eaLnBrk="1" hangingPunct="1"/>
            <a:r>
              <a:rPr lang="en-US" altLang="zh-CN" sz="2800" dirty="0" smtClean="0"/>
              <a:t>That unique promise and potential is what the ISS, combined with the concept of isolated task subseries, offers.</a:t>
            </a:r>
          </a:p>
          <a:p>
            <a:pPr eaLnBrk="1" hangingPunct="1"/>
            <a:endParaRPr lang="en-US" sz="2800" dirty="0" smtClean="0"/>
          </a:p>
        </p:txBody>
      </p:sp>
      <p:sp>
        <p:nvSpPr>
          <p:cNvPr id="6" name="Slide Number Placeholder 5"/>
          <p:cNvSpPr>
            <a:spLocks noGrp="1"/>
          </p:cNvSpPr>
          <p:nvPr>
            <p:ph type="sldNum" sz="quarter" idx="12"/>
          </p:nvPr>
        </p:nvSpPr>
        <p:spPr/>
        <p:txBody>
          <a:bodyPr/>
          <a:lstStyle/>
          <a:p>
            <a:pPr>
              <a:defRPr/>
            </a:pPr>
            <a:fld id="{163BB28D-CE47-4271-A937-5FB69A75EB65}" type="slidenum">
              <a:rPr lang="en-US">
                <a:solidFill>
                  <a:prstClr val="black">
                    <a:tint val="75000"/>
                  </a:prstClr>
                </a:solidFill>
              </a:rPr>
              <a:pPr>
                <a:defRPr/>
              </a:pPr>
              <a:t>11</a:t>
            </a:fld>
            <a:endParaRPr lang="en-US">
              <a:solidFill>
                <a:prstClr val="black">
                  <a:tint val="75000"/>
                </a:prstClr>
              </a:solidFill>
            </a:endParaRPr>
          </a:p>
        </p:txBody>
      </p:sp>
    </p:spTree>
    <p:extLst>
      <p:ext uri="{BB962C8B-B14F-4D97-AF65-F5344CB8AC3E}">
        <p14:creationId xmlns:p14="http://schemas.microsoft.com/office/powerpoint/2010/main" val="2793226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533400" y="228600"/>
            <a:ext cx="8229600" cy="1143000"/>
          </a:xfrm>
        </p:spPr>
        <p:txBody>
          <a:bodyPr>
            <a:normAutofit/>
          </a:bodyPr>
          <a:lstStyle/>
          <a:p>
            <a:pPr eaLnBrk="1" hangingPunct="1"/>
            <a:r>
              <a:rPr lang="en-US" altLang="zh-CN" sz="4000" b="1" dirty="0" smtClean="0">
                <a:solidFill>
                  <a:srgbClr val="0000FF"/>
                </a:solidFill>
              </a:rPr>
              <a:t>Non-linearity (2 types)</a:t>
            </a:r>
          </a:p>
        </p:txBody>
      </p:sp>
      <p:sp>
        <p:nvSpPr>
          <p:cNvPr id="41986" name="Rectangle 3"/>
          <p:cNvSpPr>
            <a:spLocks noGrp="1" noChangeArrowheads="1"/>
          </p:cNvSpPr>
          <p:nvPr>
            <p:ph type="body" idx="1"/>
          </p:nvPr>
        </p:nvSpPr>
        <p:spPr>
          <a:xfrm>
            <a:off x="381000" y="1828800"/>
            <a:ext cx="8610600" cy="4495800"/>
          </a:xfrm>
        </p:spPr>
        <p:txBody>
          <a:bodyPr/>
          <a:lstStyle/>
          <a:p>
            <a:pPr eaLnBrk="1" hangingPunct="1"/>
            <a:r>
              <a:rPr lang="en-US" altLang="zh-CN" sz="2800" dirty="0" smtClean="0"/>
              <a:t>Innate or intrinsic non-linearity              </a:t>
            </a:r>
          </a:p>
          <a:p>
            <a:pPr eaLnBrk="1" hangingPunct="1">
              <a:buFontTx/>
              <a:buNone/>
            </a:pPr>
            <a:r>
              <a:rPr lang="en-US" altLang="zh-CN" sz="2800" dirty="0" smtClean="0"/>
              <a:t>    e.g., R.C. and material property changes.</a:t>
            </a:r>
          </a:p>
          <a:p>
            <a:pPr eaLnBrk="1" hangingPunct="1">
              <a:buFontTx/>
              <a:buNone/>
            </a:pPr>
            <a:endParaRPr lang="en-US" altLang="zh-CN" sz="2800" dirty="0" smtClean="0"/>
          </a:p>
          <a:p>
            <a:pPr eaLnBrk="1" hangingPunct="1"/>
            <a:r>
              <a:rPr lang="en-US" altLang="zh-CN" sz="2800" dirty="0" smtClean="0"/>
              <a:t>Circumstantial non-linearity            </a:t>
            </a:r>
          </a:p>
          <a:p>
            <a:pPr eaLnBrk="1" hangingPunct="1">
              <a:buFontTx/>
              <a:buNone/>
            </a:pPr>
            <a:r>
              <a:rPr lang="en-US" altLang="zh-CN" sz="2800" dirty="0" smtClean="0"/>
              <a:t>   - Removing multiples or depth imaging  </a:t>
            </a:r>
          </a:p>
          <a:p>
            <a:pPr eaLnBrk="1" hangingPunct="1">
              <a:buFontTx/>
              <a:buNone/>
            </a:pPr>
            <a:r>
              <a:rPr lang="en-US" altLang="zh-CN" sz="2800" dirty="0" smtClean="0"/>
              <a:t>     primaries.</a:t>
            </a:r>
          </a:p>
          <a:p>
            <a:pPr eaLnBrk="1" hangingPunct="1"/>
            <a:endParaRPr lang="en-US" altLang="zh-CN" dirty="0" smtClean="0"/>
          </a:p>
        </p:txBody>
      </p:sp>
      <p:sp>
        <p:nvSpPr>
          <p:cNvPr id="41987" name="Line 4"/>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1988" name="Line 5"/>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p14="http://schemas.microsoft.com/office/powerpoint/2010/main" val="744928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body" idx="1"/>
          </p:nvPr>
        </p:nvSpPr>
        <p:spPr>
          <a:xfrm>
            <a:off x="228600" y="1752600"/>
            <a:ext cx="8382000" cy="2057400"/>
          </a:xfrm>
        </p:spPr>
        <p:txBody>
          <a:bodyPr>
            <a:normAutofit/>
          </a:bodyPr>
          <a:lstStyle/>
          <a:p>
            <a:pPr eaLnBrk="1" hangingPunct="1">
              <a:buClr>
                <a:srgbClr val="0000FF"/>
              </a:buClr>
              <a:buFont typeface="Wingdings" pitchFamily="2" charset="2"/>
              <a:buChar char="p"/>
            </a:pPr>
            <a:r>
              <a:rPr lang="en-US" altLang="zh-CN" sz="2800" b="1" dirty="0" smtClean="0">
                <a:solidFill>
                  <a:srgbClr val="0000FF"/>
                </a:solidFill>
              </a:rPr>
              <a:t>  The inverse scattering series is (once again) unique  </a:t>
            </a:r>
          </a:p>
          <a:p>
            <a:pPr eaLnBrk="1" hangingPunct="1">
              <a:buClr>
                <a:srgbClr val="0000FF"/>
              </a:buClr>
              <a:buNone/>
            </a:pPr>
            <a:r>
              <a:rPr lang="en-US" altLang="zh-CN" sz="2800" b="1" dirty="0" smtClean="0">
                <a:solidFill>
                  <a:srgbClr val="0000FF"/>
                </a:solidFill>
              </a:rPr>
              <a:t>      in its ability to directly address either alone, let     </a:t>
            </a:r>
          </a:p>
          <a:p>
            <a:pPr eaLnBrk="1" hangingPunct="1">
              <a:buClr>
                <a:srgbClr val="0000FF"/>
              </a:buClr>
              <a:buNone/>
            </a:pPr>
            <a:r>
              <a:rPr lang="en-US" altLang="zh-CN" sz="2800" b="1" dirty="0" smtClean="0">
                <a:solidFill>
                  <a:srgbClr val="0000FF"/>
                </a:solidFill>
              </a:rPr>
              <a:t>      alone these two in combination.</a:t>
            </a:r>
          </a:p>
        </p:txBody>
      </p:sp>
      <p:sp>
        <p:nvSpPr>
          <p:cNvPr id="44034" name="Line 3"/>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4035" name="Line 4"/>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p14="http://schemas.microsoft.com/office/powerpoint/2010/main" val="2651577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body" idx="1"/>
          </p:nvPr>
        </p:nvSpPr>
        <p:spPr>
          <a:xfrm>
            <a:off x="304800" y="1447800"/>
            <a:ext cx="8229600" cy="4495800"/>
          </a:xfrm>
        </p:spPr>
        <p:txBody>
          <a:bodyPr>
            <a:normAutofit/>
          </a:bodyPr>
          <a:lstStyle/>
          <a:p>
            <a:pPr eaLnBrk="1" hangingPunct="1">
              <a:lnSpc>
                <a:spcPct val="90000"/>
              </a:lnSpc>
            </a:pPr>
            <a:r>
              <a:rPr lang="en-US" altLang="zh-CN" sz="2800" dirty="0" smtClean="0"/>
              <a:t>The first term in a task specific subseries that addresses a potential circumstantial non-linearity first decides if its assistance and contribution is required in your data…</a:t>
            </a:r>
          </a:p>
          <a:p>
            <a:pPr eaLnBrk="1" hangingPunct="1">
              <a:lnSpc>
                <a:spcPct val="90000"/>
              </a:lnSpc>
            </a:pPr>
            <a:endParaRPr lang="en-US" altLang="zh-CN" sz="2800" dirty="0" smtClean="0"/>
          </a:p>
          <a:p>
            <a:pPr eaLnBrk="1" hangingPunct="1">
              <a:lnSpc>
                <a:spcPct val="90000"/>
              </a:lnSpc>
            </a:pPr>
            <a:r>
              <a:rPr lang="en-US" altLang="zh-CN" sz="2800" dirty="0" smtClean="0"/>
              <a:t>And only if decides that it is, then it starts to compute … if there is no nonlinear circumstantial issue to address, </a:t>
            </a:r>
            <a:r>
              <a:rPr lang="en-US" altLang="zh-CN" sz="2800" dirty="0" smtClean="0">
                <a:solidFill>
                  <a:srgbClr val="0000FF"/>
                </a:solidFill>
              </a:rPr>
              <a:t>it computes an integrand which is zero</a:t>
            </a:r>
            <a:r>
              <a:rPr lang="en-US" altLang="zh-CN" sz="2800" dirty="0" smtClean="0"/>
              <a:t>.</a:t>
            </a:r>
          </a:p>
        </p:txBody>
      </p:sp>
      <p:sp>
        <p:nvSpPr>
          <p:cNvPr id="46082" name="Line 3"/>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6083" name="Line 4"/>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p14="http://schemas.microsoft.com/office/powerpoint/2010/main" val="2785494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body" idx="1"/>
          </p:nvPr>
        </p:nvSpPr>
        <p:spPr>
          <a:xfrm>
            <a:off x="457200" y="1265237"/>
            <a:ext cx="8229600" cy="5211763"/>
          </a:xfrm>
        </p:spPr>
        <p:txBody>
          <a:bodyPr/>
          <a:lstStyle/>
          <a:p>
            <a:pPr eaLnBrk="1" hangingPunct="1"/>
            <a:r>
              <a:rPr lang="en-US" altLang="zh-CN" sz="2800" dirty="0" smtClean="0"/>
              <a:t>The latter is a very sophisticated and impressive (and surprising) quality of task specific subseries</a:t>
            </a:r>
          </a:p>
          <a:p>
            <a:pPr eaLnBrk="1" hangingPunct="1"/>
            <a:endParaRPr lang="en-US" altLang="zh-CN" sz="2800" dirty="0" smtClean="0"/>
          </a:p>
          <a:p>
            <a:pPr eaLnBrk="1" hangingPunct="1"/>
            <a:r>
              <a:rPr lang="en-US" altLang="zh-CN" sz="2800" dirty="0" smtClean="0"/>
              <a:t>We call that property </a:t>
            </a:r>
            <a:r>
              <a:rPr lang="en-US" altLang="zh-CN" sz="2800" dirty="0" smtClean="0">
                <a:solidFill>
                  <a:srgbClr val="0000FF"/>
                </a:solidFill>
              </a:rPr>
              <a:t>purposeful perturbation theory</a:t>
            </a:r>
            <a:r>
              <a:rPr lang="en-US" altLang="zh-CN" sz="2800" dirty="0" smtClean="0"/>
              <a:t>….</a:t>
            </a:r>
          </a:p>
          <a:p>
            <a:pPr eaLnBrk="1" hangingPunct="1"/>
            <a:endParaRPr lang="en-US" altLang="zh-CN" sz="2800" dirty="0" smtClean="0"/>
          </a:p>
          <a:p>
            <a:pPr eaLnBrk="1" hangingPunct="1"/>
            <a:r>
              <a:rPr lang="en-US" altLang="zh-CN" sz="2800" dirty="0" smtClean="0"/>
              <a:t>It decides if its assistance is needed before it acts!</a:t>
            </a:r>
          </a:p>
          <a:p>
            <a:pPr eaLnBrk="1" hangingPunct="1"/>
            <a:endParaRPr lang="en-US" altLang="zh-CN" dirty="0" smtClean="0"/>
          </a:p>
        </p:txBody>
      </p:sp>
      <p:sp>
        <p:nvSpPr>
          <p:cNvPr id="48130" name="Line 3"/>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8131" name="Line 4"/>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p14="http://schemas.microsoft.com/office/powerpoint/2010/main" val="3540307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5"/>
          <p:cNvSpPr txBox="1">
            <a:spLocks noGrp="1"/>
          </p:cNvSpPr>
          <p:nvPr/>
        </p:nvSpPr>
        <p:spPr bwMode="auto">
          <a:xfrm>
            <a:off x="6553200" y="6245225"/>
            <a:ext cx="2133600" cy="476251"/>
          </a:xfrm>
          <a:prstGeom prst="rect">
            <a:avLst/>
          </a:prstGeom>
          <a:noFill/>
          <a:ln w="9525">
            <a:noFill/>
            <a:miter lim="800000"/>
            <a:headEnd/>
            <a:tailEnd/>
          </a:ln>
        </p:spPr>
        <p:txBody>
          <a:bodyPr/>
          <a:lstStyle/>
          <a:p>
            <a:pPr algn="r"/>
            <a:fld id="{455E82FB-E221-4760-B97B-098DFE75AC56}" type="slidenum">
              <a:rPr lang="en-US" sz="1400"/>
              <a:pPr algn="r"/>
              <a:t>16</a:t>
            </a:fld>
            <a:endParaRPr lang="en-US" sz="1400"/>
          </a:p>
        </p:txBody>
      </p:sp>
      <p:sp>
        <p:nvSpPr>
          <p:cNvPr id="64514" name="Text Box 3"/>
          <p:cNvSpPr txBox="1">
            <a:spLocks noChangeArrowheads="1"/>
          </p:cNvSpPr>
          <p:nvPr/>
        </p:nvSpPr>
        <p:spPr bwMode="auto">
          <a:xfrm>
            <a:off x="609600" y="2773423"/>
            <a:ext cx="7773988" cy="646331"/>
          </a:xfrm>
          <a:prstGeom prst="rect">
            <a:avLst/>
          </a:prstGeom>
          <a:noFill/>
          <a:ln w="9525">
            <a:noFill/>
            <a:miter lim="800000"/>
            <a:headEnd/>
            <a:tailEnd/>
          </a:ln>
        </p:spPr>
        <p:txBody>
          <a:bodyPr>
            <a:spAutoFit/>
          </a:bodyPr>
          <a:lstStyle/>
          <a:p>
            <a:pPr algn="ctr" eaLnBrk="0" hangingPunct="0"/>
            <a:r>
              <a:rPr lang="en-US" sz="3600" b="1" dirty="0">
                <a:cs typeface="Tahoma" pitchFamily="34" charset="0"/>
              </a:rPr>
              <a:t>Free-surface multiple removal</a:t>
            </a:r>
          </a:p>
        </p:txBody>
      </p:sp>
      <p:sp>
        <p:nvSpPr>
          <p:cNvPr id="5" name="Line 3"/>
          <p:cNvSpPr>
            <a:spLocks noChangeShapeType="1"/>
          </p:cNvSpPr>
          <p:nvPr/>
        </p:nvSpPr>
        <p:spPr bwMode="auto">
          <a:xfrm>
            <a:off x="0" y="1371600"/>
            <a:ext cx="9144000" cy="0"/>
          </a:xfrm>
          <a:prstGeom prst="line">
            <a:avLst/>
          </a:prstGeom>
          <a:noFill/>
          <a:ln w="38100">
            <a:solidFill>
              <a:srgbClr val="99CCFF"/>
            </a:solidFill>
            <a:round/>
            <a:headEnd/>
            <a:tailEnd/>
          </a:ln>
        </p:spPr>
        <p:txBody>
          <a:bodyPr/>
          <a:lstStyle/>
          <a:p>
            <a:pPr>
              <a:defRPr/>
            </a:pPr>
            <a:endParaRPr lang="en-US">
              <a:latin typeface="+mn-lt"/>
              <a:cs typeface="+mn-cs"/>
            </a:endParaRPr>
          </a:p>
        </p:txBody>
      </p:sp>
      <p:sp>
        <p:nvSpPr>
          <p:cNvPr id="6" name="Line 4"/>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pPr>
              <a:defRPr/>
            </a:pPr>
            <a:endParaRPr lang="en-US">
              <a:latin typeface="+mn-lt"/>
              <a:cs typeface="+mn-cs"/>
            </a:endParaRPr>
          </a:p>
        </p:txBody>
      </p:sp>
    </p:spTree>
    <p:extLst>
      <p:ext uri="{BB962C8B-B14F-4D97-AF65-F5344CB8AC3E}">
        <p14:creationId xmlns:p14="http://schemas.microsoft.com/office/powerpoint/2010/main" val="3298003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6" name="Rectangle 2"/>
          <p:cNvSpPr>
            <a:spLocks noGrp="1" noChangeArrowheads="1"/>
          </p:cNvSpPr>
          <p:nvPr>
            <p:ph type="title"/>
          </p:nvPr>
        </p:nvSpPr>
        <p:spPr>
          <a:xfrm>
            <a:off x="457200" y="152400"/>
            <a:ext cx="8229600" cy="1143000"/>
          </a:xfrm>
        </p:spPr>
        <p:txBody>
          <a:bodyPr/>
          <a:lstStyle/>
          <a:p>
            <a:pPr eaLnBrk="1" hangingPunct="1"/>
            <a:r>
              <a:rPr lang="en-US" altLang="zh-CN" sz="3600" b="1" dirty="0" smtClean="0"/>
              <a:t>The 1D FS multiple removal algorithm</a:t>
            </a:r>
          </a:p>
        </p:txBody>
      </p:sp>
      <p:sp>
        <p:nvSpPr>
          <p:cNvPr id="1029" name="Line 3"/>
          <p:cNvSpPr>
            <a:spLocks noChangeShapeType="1"/>
          </p:cNvSpPr>
          <p:nvPr/>
        </p:nvSpPr>
        <p:spPr bwMode="auto">
          <a:xfrm>
            <a:off x="0" y="1371600"/>
            <a:ext cx="9144000" cy="0"/>
          </a:xfrm>
          <a:prstGeom prst="line">
            <a:avLst/>
          </a:prstGeom>
          <a:noFill/>
          <a:ln w="38100">
            <a:solidFill>
              <a:srgbClr val="99CCFF"/>
            </a:solidFill>
            <a:round/>
            <a:headEnd/>
            <a:tailEnd/>
          </a:ln>
        </p:spPr>
        <p:txBody>
          <a:bodyPr/>
          <a:lstStyle/>
          <a:p>
            <a:pPr>
              <a:defRPr/>
            </a:pPr>
            <a:endParaRPr lang="en-US">
              <a:latin typeface="+mn-lt"/>
              <a:cs typeface="+mn-cs"/>
            </a:endParaRPr>
          </a:p>
        </p:txBody>
      </p:sp>
      <p:sp>
        <p:nvSpPr>
          <p:cNvPr id="1030" name="Line 4"/>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pPr>
              <a:defRPr/>
            </a:pPr>
            <a:endParaRPr lang="en-US">
              <a:latin typeface="+mn-lt"/>
              <a:cs typeface="+mn-cs"/>
            </a:endParaRPr>
          </a:p>
        </p:txBody>
      </p:sp>
      <p:sp>
        <p:nvSpPr>
          <p:cNvPr id="1031" name="Rectangle 5"/>
          <p:cNvSpPr>
            <a:spLocks noChangeArrowheads="1"/>
          </p:cNvSpPr>
          <p:nvPr/>
        </p:nvSpPr>
        <p:spPr bwMode="auto">
          <a:xfrm>
            <a:off x="-228600" y="1416051"/>
            <a:ext cx="7543800" cy="523220"/>
          </a:xfrm>
          <a:prstGeom prst="rect">
            <a:avLst/>
          </a:prstGeom>
          <a:noFill/>
          <a:ln w="9525">
            <a:noFill/>
            <a:miter lim="800000"/>
            <a:headEnd/>
            <a:tailEnd/>
          </a:ln>
        </p:spPr>
        <p:txBody>
          <a:bodyPr>
            <a:spAutoFit/>
          </a:bodyPr>
          <a:lstStyle/>
          <a:p>
            <a:pPr algn="ctr">
              <a:defRPr/>
            </a:pPr>
            <a:r>
              <a:rPr lang="en-US" altLang="zh-CN" sz="2800" b="1" u="sng" dirty="0">
                <a:latin typeface="+mn-lt"/>
                <a:cs typeface="+mn-cs"/>
              </a:rPr>
              <a:t>Data without a free surface</a:t>
            </a:r>
          </a:p>
        </p:txBody>
      </p:sp>
      <p:sp>
        <p:nvSpPr>
          <p:cNvPr id="1032" name="Line 6"/>
          <p:cNvSpPr>
            <a:spLocks noChangeShapeType="1"/>
          </p:cNvSpPr>
          <p:nvPr/>
        </p:nvSpPr>
        <p:spPr bwMode="auto">
          <a:xfrm>
            <a:off x="3316288" y="2581335"/>
            <a:ext cx="0" cy="681039"/>
          </a:xfrm>
          <a:prstGeom prst="line">
            <a:avLst/>
          </a:prstGeom>
          <a:noFill/>
          <a:ln w="38100">
            <a:solidFill>
              <a:schemeClr val="tx1"/>
            </a:solidFill>
            <a:round/>
            <a:headEnd/>
            <a:tailEnd type="triangle" w="med" len="med"/>
          </a:ln>
        </p:spPr>
        <p:txBody>
          <a:bodyPr/>
          <a:lstStyle/>
          <a:p>
            <a:pPr>
              <a:defRPr/>
            </a:pPr>
            <a:endParaRPr lang="en-US">
              <a:latin typeface="+mn-lt"/>
              <a:cs typeface="+mn-cs"/>
            </a:endParaRPr>
          </a:p>
        </p:txBody>
      </p:sp>
      <p:sp>
        <p:nvSpPr>
          <p:cNvPr id="330761" name="AutoShape 7"/>
          <p:cNvSpPr>
            <a:spLocks noChangeArrowheads="1"/>
          </p:cNvSpPr>
          <p:nvPr/>
        </p:nvSpPr>
        <p:spPr bwMode="auto">
          <a:xfrm>
            <a:off x="3187721" y="2209801"/>
            <a:ext cx="257175" cy="247651"/>
          </a:xfrm>
          <a:prstGeom prst="sun">
            <a:avLst>
              <a:gd name="adj" fmla="val 25000"/>
            </a:avLst>
          </a:prstGeom>
          <a:solidFill>
            <a:srgbClr val="FF0000"/>
          </a:solidFill>
          <a:ln w="9525">
            <a:solidFill>
              <a:schemeClr val="tx1"/>
            </a:solidFill>
            <a:miter lim="800000"/>
            <a:headEnd/>
            <a:tailEnd/>
          </a:ln>
        </p:spPr>
        <p:txBody>
          <a:bodyPr wrap="none" anchor="ctr"/>
          <a:lstStyle/>
          <a:p>
            <a:endParaRPr lang="en-US"/>
          </a:p>
        </p:txBody>
      </p:sp>
      <p:grpSp>
        <p:nvGrpSpPr>
          <p:cNvPr id="2" name="Group 8"/>
          <p:cNvGrpSpPr>
            <a:grpSpLocks/>
          </p:cNvGrpSpPr>
          <p:nvPr/>
        </p:nvGrpSpPr>
        <p:grpSpPr bwMode="auto">
          <a:xfrm>
            <a:off x="3830650" y="2271774"/>
            <a:ext cx="193675" cy="185737"/>
            <a:chOff x="1440" y="1200"/>
            <a:chExt cx="192" cy="144"/>
          </a:xfrm>
        </p:grpSpPr>
        <p:sp>
          <p:nvSpPr>
            <p:cNvPr id="1056" name="Line 9"/>
            <p:cNvSpPr>
              <a:spLocks noChangeShapeType="1"/>
            </p:cNvSpPr>
            <p:nvPr/>
          </p:nvSpPr>
          <p:spPr bwMode="auto">
            <a:xfrm>
              <a:off x="1440" y="1200"/>
              <a:ext cx="96" cy="144"/>
            </a:xfrm>
            <a:prstGeom prst="line">
              <a:avLst/>
            </a:prstGeom>
            <a:noFill/>
            <a:ln w="38100">
              <a:solidFill>
                <a:srgbClr val="008000"/>
              </a:solidFill>
              <a:round/>
              <a:headEnd/>
              <a:tailEnd/>
            </a:ln>
          </p:spPr>
          <p:txBody>
            <a:bodyPr/>
            <a:lstStyle/>
            <a:p>
              <a:pPr>
                <a:defRPr/>
              </a:pPr>
              <a:endParaRPr lang="en-US">
                <a:latin typeface="+mn-lt"/>
                <a:cs typeface="+mn-cs"/>
              </a:endParaRPr>
            </a:p>
          </p:txBody>
        </p:sp>
        <p:sp>
          <p:nvSpPr>
            <p:cNvPr id="1057" name="Line 10"/>
            <p:cNvSpPr>
              <a:spLocks noChangeShapeType="1"/>
            </p:cNvSpPr>
            <p:nvPr/>
          </p:nvSpPr>
          <p:spPr bwMode="auto">
            <a:xfrm flipH="1">
              <a:off x="1536" y="1200"/>
              <a:ext cx="96" cy="144"/>
            </a:xfrm>
            <a:prstGeom prst="line">
              <a:avLst/>
            </a:prstGeom>
            <a:noFill/>
            <a:ln w="38100">
              <a:solidFill>
                <a:srgbClr val="008000"/>
              </a:solidFill>
              <a:round/>
              <a:headEnd/>
              <a:tailEnd/>
            </a:ln>
          </p:spPr>
          <p:txBody>
            <a:bodyPr/>
            <a:lstStyle/>
            <a:p>
              <a:pPr>
                <a:defRPr/>
              </a:pPr>
              <a:endParaRPr lang="en-US">
                <a:latin typeface="+mn-lt"/>
                <a:cs typeface="+mn-cs"/>
              </a:endParaRPr>
            </a:p>
          </p:txBody>
        </p:sp>
        <p:sp>
          <p:nvSpPr>
            <p:cNvPr id="1058" name="Line 11"/>
            <p:cNvSpPr>
              <a:spLocks noChangeShapeType="1"/>
            </p:cNvSpPr>
            <p:nvPr/>
          </p:nvSpPr>
          <p:spPr bwMode="auto">
            <a:xfrm>
              <a:off x="1440" y="1200"/>
              <a:ext cx="192" cy="0"/>
            </a:xfrm>
            <a:prstGeom prst="line">
              <a:avLst/>
            </a:prstGeom>
            <a:noFill/>
            <a:ln w="38100">
              <a:solidFill>
                <a:srgbClr val="008000"/>
              </a:solidFill>
              <a:round/>
              <a:headEnd/>
              <a:tailEnd/>
            </a:ln>
          </p:spPr>
          <p:txBody>
            <a:bodyPr/>
            <a:lstStyle/>
            <a:p>
              <a:pPr>
                <a:defRPr/>
              </a:pPr>
              <a:endParaRPr lang="en-US">
                <a:latin typeface="+mn-lt"/>
                <a:cs typeface="+mn-cs"/>
              </a:endParaRPr>
            </a:p>
          </p:txBody>
        </p:sp>
      </p:grpSp>
      <p:sp>
        <p:nvSpPr>
          <p:cNvPr id="1035" name="Line 12"/>
          <p:cNvSpPr>
            <a:spLocks noChangeShapeType="1"/>
          </p:cNvSpPr>
          <p:nvPr/>
        </p:nvSpPr>
        <p:spPr bwMode="auto">
          <a:xfrm>
            <a:off x="2544777" y="3386139"/>
            <a:ext cx="2122487" cy="0"/>
          </a:xfrm>
          <a:prstGeom prst="line">
            <a:avLst/>
          </a:prstGeom>
          <a:noFill/>
          <a:ln w="38100">
            <a:solidFill>
              <a:srgbClr val="996633"/>
            </a:solidFill>
            <a:round/>
            <a:headEnd/>
            <a:tailEnd/>
          </a:ln>
        </p:spPr>
        <p:txBody>
          <a:bodyPr/>
          <a:lstStyle/>
          <a:p>
            <a:pPr>
              <a:defRPr/>
            </a:pPr>
            <a:endParaRPr lang="en-US">
              <a:latin typeface="+mn-lt"/>
              <a:cs typeface="+mn-cs"/>
            </a:endParaRPr>
          </a:p>
        </p:txBody>
      </p:sp>
      <p:sp>
        <p:nvSpPr>
          <p:cNvPr id="1036" name="Line 13"/>
          <p:cNvSpPr>
            <a:spLocks noChangeShapeType="1"/>
          </p:cNvSpPr>
          <p:nvPr/>
        </p:nvSpPr>
        <p:spPr bwMode="auto">
          <a:xfrm>
            <a:off x="2544777" y="3881439"/>
            <a:ext cx="2122487" cy="0"/>
          </a:xfrm>
          <a:prstGeom prst="line">
            <a:avLst/>
          </a:prstGeom>
          <a:noFill/>
          <a:ln w="38100">
            <a:solidFill>
              <a:srgbClr val="996633"/>
            </a:solidFill>
            <a:round/>
            <a:headEnd/>
            <a:tailEnd/>
          </a:ln>
        </p:spPr>
        <p:txBody>
          <a:bodyPr/>
          <a:lstStyle/>
          <a:p>
            <a:pPr>
              <a:defRPr/>
            </a:pPr>
            <a:endParaRPr lang="en-US">
              <a:latin typeface="+mn-lt"/>
              <a:cs typeface="+mn-cs"/>
            </a:endParaRPr>
          </a:p>
        </p:txBody>
      </p:sp>
      <p:sp>
        <p:nvSpPr>
          <p:cNvPr id="1037" name="Line 14"/>
          <p:cNvSpPr>
            <a:spLocks noChangeShapeType="1"/>
          </p:cNvSpPr>
          <p:nvPr/>
        </p:nvSpPr>
        <p:spPr bwMode="auto">
          <a:xfrm>
            <a:off x="2544777" y="3633788"/>
            <a:ext cx="2122487" cy="0"/>
          </a:xfrm>
          <a:prstGeom prst="line">
            <a:avLst/>
          </a:prstGeom>
          <a:noFill/>
          <a:ln w="38100">
            <a:solidFill>
              <a:srgbClr val="996633"/>
            </a:solidFill>
            <a:round/>
            <a:headEnd/>
            <a:tailEnd/>
          </a:ln>
        </p:spPr>
        <p:txBody>
          <a:bodyPr/>
          <a:lstStyle/>
          <a:p>
            <a:pPr>
              <a:defRPr/>
            </a:pPr>
            <a:endParaRPr lang="en-US">
              <a:latin typeface="+mn-lt"/>
              <a:cs typeface="+mn-cs"/>
            </a:endParaRPr>
          </a:p>
        </p:txBody>
      </p:sp>
      <p:sp>
        <p:nvSpPr>
          <p:cNvPr id="1038" name="Line 15"/>
          <p:cNvSpPr>
            <a:spLocks noChangeShapeType="1"/>
          </p:cNvSpPr>
          <p:nvPr/>
        </p:nvSpPr>
        <p:spPr bwMode="auto">
          <a:xfrm>
            <a:off x="3895725" y="2581335"/>
            <a:ext cx="0" cy="681039"/>
          </a:xfrm>
          <a:prstGeom prst="line">
            <a:avLst/>
          </a:prstGeom>
          <a:noFill/>
          <a:ln w="38100">
            <a:solidFill>
              <a:schemeClr val="tx1"/>
            </a:solidFill>
            <a:round/>
            <a:headEnd type="triangle" w="med" len="med"/>
            <a:tailEnd/>
          </a:ln>
        </p:spPr>
        <p:txBody>
          <a:bodyPr/>
          <a:lstStyle/>
          <a:p>
            <a:pPr>
              <a:defRPr/>
            </a:pPr>
            <a:endParaRPr lang="en-US">
              <a:latin typeface="+mn-lt"/>
              <a:cs typeface="+mn-cs"/>
            </a:endParaRPr>
          </a:p>
        </p:txBody>
      </p:sp>
      <p:sp>
        <p:nvSpPr>
          <p:cNvPr id="1039" name="Line 16"/>
          <p:cNvSpPr>
            <a:spLocks noChangeShapeType="1"/>
          </p:cNvSpPr>
          <p:nvPr/>
        </p:nvSpPr>
        <p:spPr bwMode="auto">
          <a:xfrm>
            <a:off x="3316288" y="5276910"/>
            <a:ext cx="0" cy="681039"/>
          </a:xfrm>
          <a:prstGeom prst="line">
            <a:avLst/>
          </a:prstGeom>
          <a:noFill/>
          <a:ln w="38100">
            <a:solidFill>
              <a:schemeClr val="tx1"/>
            </a:solidFill>
            <a:round/>
            <a:headEnd/>
            <a:tailEnd type="triangle" w="med" len="med"/>
          </a:ln>
        </p:spPr>
        <p:txBody>
          <a:bodyPr/>
          <a:lstStyle/>
          <a:p>
            <a:pPr>
              <a:defRPr/>
            </a:pPr>
            <a:endParaRPr lang="en-US">
              <a:latin typeface="+mn-lt"/>
              <a:cs typeface="+mn-cs"/>
            </a:endParaRPr>
          </a:p>
        </p:txBody>
      </p:sp>
      <p:sp>
        <p:nvSpPr>
          <p:cNvPr id="330768" name="AutoShape 17"/>
          <p:cNvSpPr>
            <a:spLocks noChangeArrowheads="1"/>
          </p:cNvSpPr>
          <p:nvPr/>
        </p:nvSpPr>
        <p:spPr bwMode="auto">
          <a:xfrm>
            <a:off x="3187721" y="4781549"/>
            <a:ext cx="257175" cy="247651"/>
          </a:xfrm>
          <a:prstGeom prst="sun">
            <a:avLst>
              <a:gd name="adj" fmla="val 25000"/>
            </a:avLst>
          </a:prstGeom>
          <a:solidFill>
            <a:srgbClr val="FF0000"/>
          </a:solidFill>
          <a:ln w="9525">
            <a:solidFill>
              <a:schemeClr val="tx1"/>
            </a:solidFill>
            <a:miter lim="800000"/>
            <a:headEnd/>
            <a:tailEnd/>
          </a:ln>
        </p:spPr>
        <p:txBody>
          <a:bodyPr wrap="none" anchor="ctr"/>
          <a:lstStyle/>
          <a:p>
            <a:endParaRPr lang="en-US"/>
          </a:p>
        </p:txBody>
      </p:sp>
      <p:grpSp>
        <p:nvGrpSpPr>
          <p:cNvPr id="3" name="Group 18"/>
          <p:cNvGrpSpPr>
            <a:grpSpLocks/>
          </p:cNvGrpSpPr>
          <p:nvPr/>
        </p:nvGrpSpPr>
        <p:grpSpPr bwMode="auto">
          <a:xfrm>
            <a:off x="3830650" y="4843525"/>
            <a:ext cx="193675" cy="185737"/>
            <a:chOff x="1440" y="1200"/>
            <a:chExt cx="192" cy="144"/>
          </a:xfrm>
        </p:grpSpPr>
        <p:sp>
          <p:nvSpPr>
            <p:cNvPr id="1053" name="Line 19"/>
            <p:cNvSpPr>
              <a:spLocks noChangeShapeType="1"/>
            </p:cNvSpPr>
            <p:nvPr/>
          </p:nvSpPr>
          <p:spPr bwMode="auto">
            <a:xfrm>
              <a:off x="1440" y="1200"/>
              <a:ext cx="96" cy="144"/>
            </a:xfrm>
            <a:prstGeom prst="line">
              <a:avLst/>
            </a:prstGeom>
            <a:noFill/>
            <a:ln w="38100">
              <a:solidFill>
                <a:srgbClr val="008000"/>
              </a:solidFill>
              <a:round/>
              <a:headEnd/>
              <a:tailEnd/>
            </a:ln>
          </p:spPr>
          <p:txBody>
            <a:bodyPr/>
            <a:lstStyle/>
            <a:p>
              <a:pPr>
                <a:defRPr/>
              </a:pPr>
              <a:endParaRPr lang="en-US">
                <a:latin typeface="+mn-lt"/>
                <a:cs typeface="+mn-cs"/>
              </a:endParaRPr>
            </a:p>
          </p:txBody>
        </p:sp>
        <p:sp>
          <p:nvSpPr>
            <p:cNvPr id="1054" name="Line 20"/>
            <p:cNvSpPr>
              <a:spLocks noChangeShapeType="1"/>
            </p:cNvSpPr>
            <p:nvPr/>
          </p:nvSpPr>
          <p:spPr bwMode="auto">
            <a:xfrm flipH="1">
              <a:off x="1536" y="1200"/>
              <a:ext cx="96" cy="144"/>
            </a:xfrm>
            <a:prstGeom prst="line">
              <a:avLst/>
            </a:prstGeom>
            <a:noFill/>
            <a:ln w="38100">
              <a:solidFill>
                <a:srgbClr val="008000"/>
              </a:solidFill>
              <a:round/>
              <a:headEnd/>
              <a:tailEnd/>
            </a:ln>
          </p:spPr>
          <p:txBody>
            <a:bodyPr/>
            <a:lstStyle/>
            <a:p>
              <a:pPr>
                <a:defRPr/>
              </a:pPr>
              <a:endParaRPr lang="en-US">
                <a:latin typeface="+mn-lt"/>
                <a:cs typeface="+mn-cs"/>
              </a:endParaRPr>
            </a:p>
          </p:txBody>
        </p:sp>
        <p:sp>
          <p:nvSpPr>
            <p:cNvPr id="1055" name="Line 21"/>
            <p:cNvSpPr>
              <a:spLocks noChangeShapeType="1"/>
            </p:cNvSpPr>
            <p:nvPr/>
          </p:nvSpPr>
          <p:spPr bwMode="auto">
            <a:xfrm>
              <a:off x="1440" y="1200"/>
              <a:ext cx="192" cy="0"/>
            </a:xfrm>
            <a:prstGeom prst="line">
              <a:avLst/>
            </a:prstGeom>
            <a:noFill/>
            <a:ln w="38100">
              <a:solidFill>
                <a:srgbClr val="008000"/>
              </a:solidFill>
              <a:round/>
              <a:headEnd/>
              <a:tailEnd/>
            </a:ln>
          </p:spPr>
          <p:txBody>
            <a:bodyPr/>
            <a:lstStyle/>
            <a:p>
              <a:pPr>
                <a:defRPr/>
              </a:pPr>
              <a:endParaRPr lang="en-US">
                <a:latin typeface="+mn-lt"/>
                <a:cs typeface="+mn-cs"/>
              </a:endParaRPr>
            </a:p>
          </p:txBody>
        </p:sp>
      </p:grpSp>
      <p:sp>
        <p:nvSpPr>
          <p:cNvPr id="1042" name="Line 22"/>
          <p:cNvSpPr>
            <a:spLocks noChangeShapeType="1"/>
          </p:cNvSpPr>
          <p:nvPr/>
        </p:nvSpPr>
        <p:spPr bwMode="auto">
          <a:xfrm>
            <a:off x="2544777" y="6081713"/>
            <a:ext cx="2122487" cy="0"/>
          </a:xfrm>
          <a:prstGeom prst="line">
            <a:avLst/>
          </a:prstGeom>
          <a:noFill/>
          <a:ln w="38100">
            <a:solidFill>
              <a:srgbClr val="996633"/>
            </a:solidFill>
            <a:round/>
            <a:headEnd/>
            <a:tailEnd/>
          </a:ln>
        </p:spPr>
        <p:txBody>
          <a:bodyPr/>
          <a:lstStyle/>
          <a:p>
            <a:pPr>
              <a:defRPr/>
            </a:pPr>
            <a:endParaRPr lang="en-US">
              <a:latin typeface="+mn-lt"/>
              <a:cs typeface="+mn-cs"/>
            </a:endParaRPr>
          </a:p>
        </p:txBody>
      </p:sp>
      <p:sp>
        <p:nvSpPr>
          <p:cNvPr id="1043" name="Line 23"/>
          <p:cNvSpPr>
            <a:spLocks noChangeShapeType="1"/>
          </p:cNvSpPr>
          <p:nvPr/>
        </p:nvSpPr>
        <p:spPr bwMode="auto">
          <a:xfrm>
            <a:off x="3895725" y="5276910"/>
            <a:ext cx="0" cy="681039"/>
          </a:xfrm>
          <a:prstGeom prst="line">
            <a:avLst/>
          </a:prstGeom>
          <a:noFill/>
          <a:ln w="38100">
            <a:solidFill>
              <a:schemeClr val="tx1"/>
            </a:solidFill>
            <a:round/>
            <a:headEnd type="triangle" w="med" len="med"/>
            <a:tailEnd/>
          </a:ln>
        </p:spPr>
        <p:txBody>
          <a:bodyPr/>
          <a:lstStyle/>
          <a:p>
            <a:pPr>
              <a:defRPr/>
            </a:pPr>
            <a:endParaRPr lang="en-US">
              <a:latin typeface="+mn-lt"/>
              <a:cs typeface="+mn-cs"/>
            </a:endParaRPr>
          </a:p>
        </p:txBody>
      </p:sp>
      <p:sp>
        <p:nvSpPr>
          <p:cNvPr id="1044" name="Line 24"/>
          <p:cNvSpPr>
            <a:spLocks noChangeShapeType="1"/>
          </p:cNvSpPr>
          <p:nvPr/>
        </p:nvSpPr>
        <p:spPr bwMode="auto">
          <a:xfrm>
            <a:off x="2544777" y="4719639"/>
            <a:ext cx="2122487" cy="0"/>
          </a:xfrm>
          <a:prstGeom prst="line">
            <a:avLst/>
          </a:prstGeom>
          <a:noFill/>
          <a:ln w="38100">
            <a:solidFill>
              <a:schemeClr val="accent2"/>
            </a:solidFill>
            <a:round/>
            <a:headEnd/>
            <a:tailEnd/>
          </a:ln>
        </p:spPr>
        <p:txBody>
          <a:bodyPr/>
          <a:lstStyle/>
          <a:p>
            <a:pPr>
              <a:defRPr/>
            </a:pPr>
            <a:endParaRPr lang="en-US">
              <a:latin typeface="+mn-lt"/>
              <a:cs typeface="+mn-cs"/>
            </a:endParaRPr>
          </a:p>
        </p:txBody>
      </p:sp>
      <p:sp>
        <p:nvSpPr>
          <p:cNvPr id="330773" name="Text Box 25"/>
          <p:cNvSpPr txBox="1">
            <a:spLocks noChangeArrowheads="1"/>
          </p:cNvSpPr>
          <p:nvPr/>
        </p:nvSpPr>
        <p:spPr bwMode="auto">
          <a:xfrm>
            <a:off x="3327190" y="3014724"/>
            <a:ext cx="340157" cy="461665"/>
          </a:xfrm>
          <a:prstGeom prst="rect">
            <a:avLst/>
          </a:prstGeom>
          <a:noFill/>
          <a:ln w="9525">
            <a:noFill/>
            <a:miter lim="800000"/>
            <a:headEnd/>
            <a:tailEnd/>
          </a:ln>
        </p:spPr>
        <p:txBody>
          <a:bodyPr wrap="none">
            <a:spAutoFit/>
          </a:bodyPr>
          <a:lstStyle/>
          <a:p>
            <a:pPr algn="ctr"/>
            <a:r>
              <a:rPr lang="en-US" altLang="zh-CN" sz="2400" b="1"/>
              <a:t>1</a:t>
            </a:r>
          </a:p>
        </p:txBody>
      </p:sp>
      <p:sp>
        <p:nvSpPr>
          <p:cNvPr id="330774" name="Text Box 26"/>
          <p:cNvSpPr txBox="1">
            <a:spLocks noChangeArrowheads="1"/>
          </p:cNvSpPr>
          <p:nvPr/>
        </p:nvSpPr>
        <p:spPr bwMode="auto">
          <a:xfrm>
            <a:off x="3327190" y="5710298"/>
            <a:ext cx="340157" cy="461665"/>
          </a:xfrm>
          <a:prstGeom prst="rect">
            <a:avLst/>
          </a:prstGeom>
          <a:noFill/>
          <a:ln w="9525">
            <a:noFill/>
            <a:miter lim="800000"/>
            <a:headEnd/>
            <a:tailEnd/>
          </a:ln>
        </p:spPr>
        <p:txBody>
          <a:bodyPr wrap="none">
            <a:spAutoFit/>
          </a:bodyPr>
          <a:lstStyle/>
          <a:p>
            <a:pPr algn="ctr"/>
            <a:r>
              <a:rPr lang="en-US" altLang="zh-CN" sz="2400" b="1"/>
              <a:t>1</a:t>
            </a:r>
          </a:p>
        </p:txBody>
      </p:sp>
      <p:graphicFrame>
        <p:nvGraphicFramePr>
          <p:cNvPr id="330754" name="Object 2"/>
          <p:cNvGraphicFramePr>
            <a:graphicFrameLocks noChangeAspect="1"/>
          </p:cNvGraphicFramePr>
          <p:nvPr/>
        </p:nvGraphicFramePr>
        <p:xfrm>
          <a:off x="4024405" y="2705161"/>
          <a:ext cx="579437" cy="327025"/>
        </p:xfrm>
        <a:graphic>
          <a:graphicData uri="http://schemas.openxmlformats.org/presentationml/2006/ole">
            <mc:AlternateContent xmlns:mc="http://schemas.openxmlformats.org/markup-compatibility/2006">
              <mc:Choice xmlns:v="urn:schemas-microsoft-com:vml" Requires="v">
                <p:oleObj spid="_x0000_s1052" name="Equation" r:id="rId4" imgW="8829743" imgH="4867185" progId="Equation.3">
                  <p:embed/>
                </p:oleObj>
              </mc:Choice>
              <mc:Fallback>
                <p:oleObj name="Equation" r:id="rId4" imgW="8829743" imgH="4867185"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4405" y="2705161"/>
                        <a:ext cx="579437" cy="32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7" name="Line 28"/>
          <p:cNvSpPr>
            <a:spLocks noChangeShapeType="1"/>
          </p:cNvSpPr>
          <p:nvPr/>
        </p:nvSpPr>
        <p:spPr bwMode="auto">
          <a:xfrm>
            <a:off x="2544777" y="6577013"/>
            <a:ext cx="2122487" cy="0"/>
          </a:xfrm>
          <a:prstGeom prst="line">
            <a:avLst/>
          </a:prstGeom>
          <a:noFill/>
          <a:ln w="38100">
            <a:solidFill>
              <a:srgbClr val="996633"/>
            </a:solidFill>
            <a:round/>
            <a:headEnd/>
            <a:tailEnd/>
          </a:ln>
        </p:spPr>
        <p:txBody>
          <a:bodyPr/>
          <a:lstStyle/>
          <a:p>
            <a:pPr>
              <a:defRPr/>
            </a:pPr>
            <a:endParaRPr lang="en-US">
              <a:latin typeface="+mn-lt"/>
              <a:cs typeface="+mn-cs"/>
            </a:endParaRPr>
          </a:p>
        </p:txBody>
      </p:sp>
      <p:sp>
        <p:nvSpPr>
          <p:cNvPr id="1048" name="Line 29"/>
          <p:cNvSpPr>
            <a:spLocks noChangeShapeType="1"/>
          </p:cNvSpPr>
          <p:nvPr/>
        </p:nvSpPr>
        <p:spPr bwMode="auto">
          <a:xfrm>
            <a:off x="2544777" y="6329363"/>
            <a:ext cx="2122487" cy="0"/>
          </a:xfrm>
          <a:prstGeom prst="line">
            <a:avLst/>
          </a:prstGeom>
          <a:noFill/>
          <a:ln w="38100">
            <a:solidFill>
              <a:srgbClr val="996633"/>
            </a:solidFill>
            <a:round/>
            <a:headEnd/>
            <a:tailEnd/>
          </a:ln>
        </p:spPr>
        <p:txBody>
          <a:bodyPr/>
          <a:lstStyle/>
          <a:p>
            <a:pPr>
              <a:defRPr/>
            </a:pPr>
            <a:endParaRPr lang="en-US">
              <a:latin typeface="+mn-lt"/>
              <a:cs typeface="+mn-cs"/>
            </a:endParaRPr>
          </a:p>
        </p:txBody>
      </p:sp>
      <p:graphicFrame>
        <p:nvGraphicFramePr>
          <p:cNvPr id="330755" name="Object 3"/>
          <p:cNvGraphicFramePr>
            <a:graphicFrameLocks noChangeAspect="1"/>
          </p:cNvGraphicFramePr>
          <p:nvPr/>
        </p:nvGraphicFramePr>
        <p:xfrm>
          <a:off x="3964080" y="5370574"/>
          <a:ext cx="700087" cy="388937"/>
        </p:xfrm>
        <a:graphic>
          <a:graphicData uri="http://schemas.openxmlformats.org/presentationml/2006/ole">
            <mc:AlternateContent xmlns:mc="http://schemas.openxmlformats.org/markup-compatibility/2006">
              <mc:Choice xmlns:v="urn:schemas-microsoft-com:vml" Requires="v">
                <p:oleObj spid="_x0000_s1053" name="Equation" r:id="rId6" imgW="10658543" imgH="5781585" progId="Equation.3">
                  <p:embed/>
                </p:oleObj>
              </mc:Choice>
              <mc:Fallback>
                <p:oleObj name="Equation" r:id="rId6" imgW="10658543" imgH="5781585"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4080" y="5370574"/>
                        <a:ext cx="700087" cy="388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9" name="Rectangle 31"/>
          <p:cNvSpPr>
            <a:spLocks noChangeArrowheads="1"/>
          </p:cNvSpPr>
          <p:nvPr/>
        </p:nvSpPr>
        <p:spPr bwMode="auto">
          <a:xfrm>
            <a:off x="685800" y="4038600"/>
            <a:ext cx="5081588" cy="523220"/>
          </a:xfrm>
          <a:prstGeom prst="rect">
            <a:avLst/>
          </a:prstGeom>
          <a:noFill/>
          <a:ln w="9525">
            <a:noFill/>
            <a:miter lim="800000"/>
            <a:headEnd/>
            <a:tailEnd/>
          </a:ln>
        </p:spPr>
        <p:txBody>
          <a:bodyPr>
            <a:spAutoFit/>
          </a:bodyPr>
          <a:lstStyle/>
          <a:p>
            <a:pPr algn="ctr">
              <a:defRPr/>
            </a:pPr>
            <a:r>
              <a:rPr lang="en-US" altLang="zh-CN" sz="2800" b="1" u="sng">
                <a:latin typeface="+mn-lt"/>
                <a:cs typeface="+mn-cs"/>
              </a:rPr>
              <a:t>Data with a free surface</a:t>
            </a:r>
          </a:p>
        </p:txBody>
      </p:sp>
      <p:sp>
        <p:nvSpPr>
          <p:cNvPr id="1050" name="Text Box 32"/>
          <p:cNvSpPr txBox="1">
            <a:spLocks noChangeArrowheads="1"/>
          </p:cNvSpPr>
          <p:nvPr/>
        </p:nvSpPr>
        <p:spPr bwMode="auto">
          <a:xfrm>
            <a:off x="5411788" y="5180074"/>
            <a:ext cx="3063274" cy="830997"/>
          </a:xfrm>
          <a:prstGeom prst="rect">
            <a:avLst/>
          </a:prstGeom>
          <a:noFill/>
          <a:ln w="9525">
            <a:noFill/>
            <a:miter lim="800000"/>
            <a:headEnd/>
            <a:tailEnd/>
          </a:ln>
        </p:spPr>
        <p:txBody>
          <a:bodyPr wrap="none">
            <a:spAutoFit/>
          </a:bodyPr>
          <a:lstStyle/>
          <a:p>
            <a:pPr>
              <a:defRPr/>
            </a:pPr>
            <a:r>
              <a:rPr lang="en-US" altLang="zh-CN" sz="2400" dirty="0">
                <a:latin typeface="+mn-lt"/>
                <a:cs typeface="+mn-cs"/>
              </a:rPr>
              <a:t>      </a:t>
            </a:r>
            <a:r>
              <a:rPr lang="en-US" altLang="zh-CN" sz="2400" dirty="0" smtClean="0">
                <a:latin typeface="+mn-lt"/>
                <a:cs typeface="+mn-cs"/>
              </a:rPr>
              <a:t>  </a:t>
            </a:r>
            <a:r>
              <a:rPr lang="en-US" altLang="zh-CN" sz="2400" b="1" dirty="0" smtClean="0">
                <a:latin typeface="+mn-lt"/>
                <a:cs typeface="+mn-cs"/>
              </a:rPr>
              <a:t>contains </a:t>
            </a:r>
            <a:endParaRPr lang="en-US" altLang="zh-CN" sz="2400" b="1" dirty="0">
              <a:latin typeface="+mn-lt"/>
              <a:cs typeface="+mn-cs"/>
            </a:endParaRPr>
          </a:p>
          <a:p>
            <a:pPr>
              <a:defRPr/>
            </a:pPr>
            <a:r>
              <a:rPr lang="en-US" altLang="zh-CN" sz="2400" b="1" dirty="0">
                <a:latin typeface="+mn-lt"/>
                <a:cs typeface="+mn-cs"/>
              </a:rPr>
              <a:t>free-surface multiples.</a:t>
            </a:r>
          </a:p>
        </p:txBody>
      </p:sp>
      <p:pic>
        <p:nvPicPr>
          <p:cNvPr id="330779" name="Picture 33"/>
          <p:cNvPicPr>
            <a:picLocks noChangeAspect="1" noChangeArrowheads="1"/>
          </p:cNvPicPr>
          <p:nvPr/>
        </p:nvPicPr>
        <p:blipFill>
          <a:blip r:embed="rId8" cstate="print"/>
          <a:srcRect/>
          <a:stretch>
            <a:fillRect/>
          </a:stretch>
        </p:blipFill>
        <p:spPr bwMode="auto">
          <a:xfrm>
            <a:off x="5629275" y="5257861"/>
            <a:ext cx="338138" cy="403225"/>
          </a:xfrm>
          <a:prstGeom prst="rect">
            <a:avLst/>
          </a:prstGeom>
          <a:noFill/>
          <a:ln w="9525">
            <a:noFill/>
            <a:miter lim="800000"/>
            <a:headEnd/>
            <a:tailEnd/>
          </a:ln>
        </p:spPr>
      </p:pic>
      <p:sp>
        <p:nvSpPr>
          <p:cNvPr id="330780" name="Rectangle 34"/>
          <p:cNvSpPr>
            <a:spLocks noChangeArrowheads="1"/>
          </p:cNvSpPr>
          <p:nvPr/>
        </p:nvSpPr>
        <p:spPr bwMode="auto">
          <a:xfrm>
            <a:off x="5410209" y="5091174"/>
            <a:ext cx="3605213" cy="1004887"/>
          </a:xfrm>
          <a:prstGeom prst="rect">
            <a:avLst/>
          </a:prstGeom>
          <a:noFill/>
          <a:ln w="31750">
            <a:solidFill>
              <a:srgbClr val="0000FF"/>
            </a:solidFill>
            <a:miter lim="800000"/>
            <a:headEnd/>
            <a:tailEnd/>
          </a:ln>
        </p:spPr>
        <p:txBody>
          <a:bodyPr wrap="none" anchor="ctr"/>
          <a:lstStyle/>
          <a:p>
            <a:endParaRPr lang="en-US"/>
          </a:p>
        </p:txBody>
      </p:sp>
    </p:spTree>
    <p:extLst>
      <p:ext uri="{BB962C8B-B14F-4D97-AF65-F5344CB8AC3E}">
        <p14:creationId xmlns:p14="http://schemas.microsoft.com/office/powerpoint/2010/main" val="1193035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5" name="Line 2"/>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endParaRPr lang="en-US"/>
          </a:p>
        </p:txBody>
      </p:sp>
      <p:sp>
        <p:nvSpPr>
          <p:cNvPr id="331786" name="Rectangle 3"/>
          <p:cNvSpPr>
            <a:spLocks noChangeArrowheads="1"/>
          </p:cNvSpPr>
          <p:nvPr/>
        </p:nvSpPr>
        <p:spPr bwMode="auto">
          <a:xfrm>
            <a:off x="762000" y="822327"/>
            <a:ext cx="8248650" cy="2374900"/>
          </a:xfrm>
          <a:prstGeom prst="rect">
            <a:avLst/>
          </a:prstGeom>
          <a:solidFill>
            <a:srgbClr val="1505E5"/>
          </a:solidFill>
          <a:ln w="9525">
            <a:solidFill>
              <a:schemeClr val="tx1"/>
            </a:solidFill>
            <a:miter lim="800000"/>
            <a:headEnd/>
            <a:tailEnd/>
          </a:ln>
        </p:spPr>
        <p:txBody>
          <a:bodyPr wrap="none" anchor="ctr"/>
          <a:lstStyle/>
          <a:p>
            <a:endParaRPr lang="en-US"/>
          </a:p>
        </p:txBody>
      </p:sp>
      <p:sp>
        <p:nvSpPr>
          <p:cNvPr id="331787" name="Rectangle 4"/>
          <p:cNvSpPr>
            <a:spLocks noChangeArrowheads="1"/>
          </p:cNvSpPr>
          <p:nvPr/>
        </p:nvSpPr>
        <p:spPr bwMode="auto">
          <a:xfrm>
            <a:off x="850900" y="152461"/>
            <a:ext cx="8159750" cy="615553"/>
          </a:xfrm>
          <a:prstGeom prst="rect">
            <a:avLst/>
          </a:prstGeom>
          <a:noFill/>
          <a:ln w="9525">
            <a:noFill/>
            <a:miter lim="800000"/>
            <a:headEnd/>
            <a:tailEnd/>
          </a:ln>
        </p:spPr>
        <p:txBody>
          <a:bodyPr>
            <a:spAutoFit/>
          </a:bodyPr>
          <a:lstStyle/>
          <a:p>
            <a:pPr algn="ctr"/>
            <a:r>
              <a:rPr lang="en-US" altLang="zh-CN" sz="3400" b="1" dirty="0">
                <a:latin typeface="+mj-lt"/>
              </a:rPr>
              <a:t>Free surface </a:t>
            </a:r>
            <a:r>
              <a:rPr lang="en-US" altLang="zh-CN" sz="3400" b="1" dirty="0" err="1">
                <a:latin typeface="+mj-lt"/>
              </a:rPr>
              <a:t>demultiple</a:t>
            </a:r>
            <a:r>
              <a:rPr lang="en-US" altLang="zh-CN" sz="3400" b="1" dirty="0">
                <a:latin typeface="+mj-lt"/>
              </a:rPr>
              <a:t> algorithm</a:t>
            </a:r>
          </a:p>
        </p:txBody>
      </p:sp>
      <p:sp>
        <p:nvSpPr>
          <p:cNvPr id="331788" name="Line 5"/>
          <p:cNvSpPr>
            <a:spLocks noChangeShapeType="1"/>
          </p:cNvSpPr>
          <p:nvPr/>
        </p:nvSpPr>
        <p:spPr bwMode="auto">
          <a:xfrm>
            <a:off x="1789113" y="1454192"/>
            <a:ext cx="0" cy="808039"/>
          </a:xfrm>
          <a:prstGeom prst="line">
            <a:avLst/>
          </a:prstGeom>
          <a:noFill/>
          <a:ln w="38100">
            <a:solidFill>
              <a:schemeClr val="bg1"/>
            </a:solidFill>
            <a:round/>
            <a:headEnd/>
            <a:tailEnd type="triangle" w="med" len="med"/>
          </a:ln>
        </p:spPr>
        <p:txBody>
          <a:bodyPr/>
          <a:lstStyle/>
          <a:p>
            <a:endParaRPr lang="en-US"/>
          </a:p>
        </p:txBody>
      </p:sp>
      <p:sp>
        <p:nvSpPr>
          <p:cNvPr id="331789" name="AutoShape 6"/>
          <p:cNvSpPr>
            <a:spLocks noChangeArrowheads="1"/>
          </p:cNvSpPr>
          <p:nvPr/>
        </p:nvSpPr>
        <p:spPr bwMode="auto">
          <a:xfrm>
            <a:off x="1652588" y="1012825"/>
            <a:ext cx="273050" cy="293688"/>
          </a:xfrm>
          <a:prstGeom prst="sun">
            <a:avLst>
              <a:gd name="adj" fmla="val 25000"/>
            </a:avLst>
          </a:prstGeom>
          <a:solidFill>
            <a:srgbClr val="FF0000"/>
          </a:solidFill>
          <a:ln w="38100">
            <a:solidFill>
              <a:srgbClr val="996633"/>
            </a:solidFill>
            <a:miter lim="800000"/>
            <a:headEnd/>
            <a:tailEnd/>
          </a:ln>
        </p:spPr>
        <p:txBody>
          <a:bodyPr wrap="none" anchor="ctr"/>
          <a:lstStyle/>
          <a:p>
            <a:endParaRPr lang="en-US"/>
          </a:p>
        </p:txBody>
      </p:sp>
      <p:sp>
        <p:nvSpPr>
          <p:cNvPr id="331790" name="Line 7"/>
          <p:cNvSpPr>
            <a:spLocks noChangeShapeType="1"/>
          </p:cNvSpPr>
          <p:nvPr/>
        </p:nvSpPr>
        <p:spPr bwMode="auto">
          <a:xfrm>
            <a:off x="1176338" y="3006725"/>
            <a:ext cx="4494212" cy="0"/>
          </a:xfrm>
          <a:prstGeom prst="line">
            <a:avLst/>
          </a:prstGeom>
          <a:noFill/>
          <a:ln w="38100">
            <a:solidFill>
              <a:srgbClr val="FFFF66"/>
            </a:solidFill>
            <a:round/>
            <a:headEnd/>
            <a:tailEnd/>
          </a:ln>
        </p:spPr>
        <p:txBody>
          <a:bodyPr/>
          <a:lstStyle/>
          <a:p>
            <a:endParaRPr lang="en-US"/>
          </a:p>
        </p:txBody>
      </p:sp>
      <p:sp>
        <p:nvSpPr>
          <p:cNvPr id="331791" name="Line 8"/>
          <p:cNvSpPr>
            <a:spLocks noChangeShapeType="1"/>
          </p:cNvSpPr>
          <p:nvPr/>
        </p:nvSpPr>
        <p:spPr bwMode="auto">
          <a:xfrm>
            <a:off x="2606675" y="1454192"/>
            <a:ext cx="0" cy="808039"/>
          </a:xfrm>
          <a:prstGeom prst="line">
            <a:avLst/>
          </a:prstGeom>
          <a:noFill/>
          <a:ln w="38100">
            <a:solidFill>
              <a:schemeClr val="bg1"/>
            </a:solidFill>
            <a:round/>
            <a:headEnd type="triangle" w="med" len="med"/>
            <a:tailEnd/>
          </a:ln>
        </p:spPr>
        <p:txBody>
          <a:bodyPr/>
          <a:lstStyle/>
          <a:p>
            <a:endParaRPr lang="en-US"/>
          </a:p>
        </p:txBody>
      </p:sp>
      <p:sp>
        <p:nvSpPr>
          <p:cNvPr id="331792" name="Line 9"/>
          <p:cNvSpPr>
            <a:spLocks noChangeShapeType="1"/>
          </p:cNvSpPr>
          <p:nvPr/>
        </p:nvSpPr>
        <p:spPr bwMode="auto">
          <a:xfrm>
            <a:off x="1176357" y="939800"/>
            <a:ext cx="4357687" cy="0"/>
          </a:xfrm>
          <a:prstGeom prst="line">
            <a:avLst/>
          </a:prstGeom>
          <a:noFill/>
          <a:ln w="28575">
            <a:solidFill>
              <a:srgbClr val="66FFFF"/>
            </a:solidFill>
            <a:round/>
            <a:headEnd/>
            <a:tailEnd/>
          </a:ln>
        </p:spPr>
        <p:txBody>
          <a:bodyPr/>
          <a:lstStyle/>
          <a:p>
            <a:endParaRPr lang="en-US"/>
          </a:p>
        </p:txBody>
      </p:sp>
      <p:sp>
        <p:nvSpPr>
          <p:cNvPr id="331793" name="Text Box 10"/>
          <p:cNvSpPr txBox="1">
            <a:spLocks noChangeArrowheads="1"/>
          </p:cNvSpPr>
          <p:nvPr/>
        </p:nvSpPr>
        <p:spPr bwMode="auto">
          <a:xfrm>
            <a:off x="1810336" y="1905061"/>
            <a:ext cx="338554" cy="461665"/>
          </a:xfrm>
          <a:prstGeom prst="rect">
            <a:avLst/>
          </a:prstGeom>
          <a:noFill/>
          <a:ln w="9525">
            <a:noFill/>
            <a:miter lim="800000"/>
            <a:headEnd/>
            <a:tailEnd/>
          </a:ln>
        </p:spPr>
        <p:txBody>
          <a:bodyPr wrap="none">
            <a:spAutoFit/>
          </a:bodyPr>
          <a:lstStyle/>
          <a:p>
            <a:pPr algn="ctr"/>
            <a:r>
              <a:rPr lang="en-US" altLang="zh-CN" sz="2400" b="1">
                <a:solidFill>
                  <a:schemeClr val="bg1"/>
                </a:solidFill>
                <a:latin typeface="Times New Roman" pitchFamily="18" charset="0"/>
              </a:rPr>
              <a:t>1</a:t>
            </a:r>
          </a:p>
        </p:txBody>
      </p:sp>
      <p:graphicFrame>
        <p:nvGraphicFramePr>
          <p:cNvPr id="331778" name="Object 2"/>
          <p:cNvGraphicFramePr>
            <a:graphicFrameLocks noChangeAspect="1"/>
          </p:cNvGraphicFramePr>
          <p:nvPr/>
        </p:nvGraphicFramePr>
        <p:xfrm>
          <a:off x="2674941" y="1601799"/>
          <a:ext cx="612775" cy="388937"/>
        </p:xfrm>
        <a:graphic>
          <a:graphicData uri="http://schemas.openxmlformats.org/presentationml/2006/ole">
            <mc:AlternateContent xmlns:mc="http://schemas.openxmlformats.org/markup-compatibility/2006">
              <mc:Choice xmlns:v="urn:schemas-microsoft-com:vml" Requires="v">
                <p:oleObj spid="_x0000_s2141" name="Equation" r:id="rId4" imgW="362085" imgH="190590" progId="Equation.3">
                  <p:embed/>
                </p:oleObj>
              </mc:Choice>
              <mc:Fallback>
                <p:oleObj name="Equation" r:id="rId4" imgW="362085" imgH="19059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4941" y="1601799"/>
                        <a:ext cx="61277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graphicFrame>
        <p:nvGraphicFramePr>
          <p:cNvPr id="331779" name="Object 3"/>
          <p:cNvGraphicFramePr>
            <a:graphicFrameLocks noChangeAspect="1"/>
          </p:cNvGraphicFramePr>
          <p:nvPr/>
        </p:nvGraphicFramePr>
        <p:xfrm>
          <a:off x="4751388" y="3446463"/>
          <a:ext cx="260350" cy="673100"/>
        </p:xfrm>
        <a:graphic>
          <a:graphicData uri="http://schemas.openxmlformats.org/presentationml/2006/ole">
            <mc:AlternateContent xmlns:mc="http://schemas.openxmlformats.org/markup-compatibility/2006">
              <mc:Choice xmlns:v="urn:schemas-microsoft-com:vml" Requires="v">
                <p:oleObj spid="_x0000_s2142" name="Equation" r:id="rId6" imgW="2733743" imgH="5172075" progId="Equation.3">
                  <p:embed/>
                </p:oleObj>
              </mc:Choice>
              <mc:Fallback>
                <p:oleObj name="Equation" r:id="rId6" imgW="2733743" imgH="5172075"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1388" y="3446463"/>
                        <a:ext cx="26035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1794" name="Rectangle 13"/>
          <p:cNvSpPr>
            <a:spLocks noChangeArrowheads="1"/>
          </p:cNvSpPr>
          <p:nvPr/>
        </p:nvSpPr>
        <p:spPr bwMode="auto">
          <a:xfrm>
            <a:off x="1066800" y="3435411"/>
            <a:ext cx="7754938" cy="1384995"/>
          </a:xfrm>
          <a:prstGeom prst="rect">
            <a:avLst/>
          </a:prstGeom>
          <a:noFill/>
          <a:ln w="9525">
            <a:noFill/>
            <a:miter lim="800000"/>
            <a:headEnd/>
            <a:tailEnd/>
          </a:ln>
        </p:spPr>
        <p:txBody>
          <a:bodyPr wrap="square">
            <a:spAutoFit/>
          </a:bodyPr>
          <a:lstStyle/>
          <a:p>
            <a:r>
              <a:rPr lang="en-US" altLang="zh-CN" sz="2800" dirty="0"/>
              <a:t>Total </a:t>
            </a:r>
            <a:r>
              <a:rPr lang="en-US" altLang="zh-CN" sz="2800" dirty="0" err="1" smtClean="0"/>
              <a:t>upfield</a:t>
            </a:r>
            <a:endParaRPr lang="en-US" altLang="zh-CN" sz="2800" dirty="0" smtClean="0"/>
          </a:p>
          <a:p>
            <a:endParaRPr lang="en-US" altLang="zh-CN" sz="2800" dirty="0" smtClean="0"/>
          </a:p>
          <a:p>
            <a:r>
              <a:rPr lang="en-US" altLang="zh-CN" sz="2800" dirty="0" smtClean="0"/>
              <a:t>              and,</a:t>
            </a:r>
            <a:endParaRPr lang="en-US" altLang="zh-CN" sz="2800" dirty="0"/>
          </a:p>
        </p:txBody>
      </p:sp>
      <p:sp>
        <p:nvSpPr>
          <p:cNvPr id="331795" name="Line 14"/>
          <p:cNvSpPr>
            <a:spLocks noChangeShapeType="1"/>
          </p:cNvSpPr>
          <p:nvPr/>
        </p:nvSpPr>
        <p:spPr bwMode="auto">
          <a:xfrm>
            <a:off x="1176338" y="2713039"/>
            <a:ext cx="4494212" cy="0"/>
          </a:xfrm>
          <a:prstGeom prst="line">
            <a:avLst/>
          </a:prstGeom>
          <a:noFill/>
          <a:ln w="38100">
            <a:solidFill>
              <a:srgbClr val="FFFF66"/>
            </a:solidFill>
            <a:round/>
            <a:headEnd/>
            <a:tailEnd/>
          </a:ln>
        </p:spPr>
        <p:txBody>
          <a:bodyPr/>
          <a:lstStyle/>
          <a:p>
            <a:endParaRPr lang="en-US"/>
          </a:p>
        </p:txBody>
      </p:sp>
      <p:sp>
        <p:nvSpPr>
          <p:cNvPr id="331796" name="Line 15"/>
          <p:cNvSpPr>
            <a:spLocks noChangeShapeType="1"/>
          </p:cNvSpPr>
          <p:nvPr/>
        </p:nvSpPr>
        <p:spPr bwMode="auto">
          <a:xfrm>
            <a:off x="1176338" y="2344739"/>
            <a:ext cx="4494212" cy="0"/>
          </a:xfrm>
          <a:prstGeom prst="line">
            <a:avLst/>
          </a:prstGeom>
          <a:noFill/>
          <a:ln w="38100">
            <a:solidFill>
              <a:srgbClr val="FFFF66"/>
            </a:solidFill>
            <a:round/>
            <a:headEnd/>
            <a:tailEnd/>
          </a:ln>
        </p:spPr>
        <p:txBody>
          <a:bodyPr/>
          <a:lstStyle/>
          <a:p>
            <a:endParaRPr lang="en-US"/>
          </a:p>
        </p:txBody>
      </p:sp>
      <p:sp>
        <p:nvSpPr>
          <p:cNvPr id="331797" name="Line 16"/>
          <p:cNvSpPr>
            <a:spLocks noChangeShapeType="1"/>
          </p:cNvSpPr>
          <p:nvPr/>
        </p:nvSpPr>
        <p:spPr bwMode="auto">
          <a:xfrm>
            <a:off x="3600450" y="1454192"/>
            <a:ext cx="0" cy="808039"/>
          </a:xfrm>
          <a:prstGeom prst="line">
            <a:avLst/>
          </a:prstGeom>
          <a:noFill/>
          <a:ln w="38100">
            <a:solidFill>
              <a:schemeClr val="bg1"/>
            </a:solidFill>
            <a:round/>
            <a:headEnd/>
            <a:tailEnd type="triangle" w="med" len="med"/>
          </a:ln>
        </p:spPr>
        <p:txBody>
          <a:bodyPr/>
          <a:lstStyle/>
          <a:p>
            <a:endParaRPr lang="en-US"/>
          </a:p>
        </p:txBody>
      </p:sp>
      <p:graphicFrame>
        <p:nvGraphicFramePr>
          <p:cNvPr id="331780" name="Object 4"/>
          <p:cNvGraphicFramePr>
            <a:graphicFrameLocks noChangeAspect="1"/>
          </p:cNvGraphicFramePr>
          <p:nvPr/>
        </p:nvGraphicFramePr>
        <p:xfrm>
          <a:off x="3641752" y="1601799"/>
          <a:ext cx="803275" cy="388937"/>
        </p:xfrm>
        <a:graphic>
          <a:graphicData uri="http://schemas.openxmlformats.org/presentationml/2006/ole">
            <mc:AlternateContent xmlns:mc="http://schemas.openxmlformats.org/markup-compatibility/2006">
              <mc:Choice xmlns:v="urn:schemas-microsoft-com:vml" Requires="v">
                <p:oleObj spid="_x0000_s2143" name="Equation" r:id="rId8" imgW="11572943" imgH="4867185" progId="Equation.3">
                  <p:embed/>
                </p:oleObj>
              </mc:Choice>
              <mc:Fallback>
                <p:oleObj name="Equation" r:id="rId8" imgW="11572943" imgH="4867185"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1752" y="1601799"/>
                        <a:ext cx="803275"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sp>
        <p:nvSpPr>
          <p:cNvPr id="331798" name="Line 18"/>
          <p:cNvSpPr>
            <a:spLocks noChangeShapeType="1"/>
          </p:cNvSpPr>
          <p:nvPr/>
        </p:nvSpPr>
        <p:spPr bwMode="auto">
          <a:xfrm>
            <a:off x="4732338" y="1454192"/>
            <a:ext cx="0" cy="808039"/>
          </a:xfrm>
          <a:prstGeom prst="line">
            <a:avLst/>
          </a:prstGeom>
          <a:noFill/>
          <a:ln w="38100">
            <a:solidFill>
              <a:schemeClr val="bg1"/>
            </a:solidFill>
            <a:round/>
            <a:headEnd type="triangle" w="med" len="med"/>
            <a:tailEnd/>
          </a:ln>
        </p:spPr>
        <p:txBody>
          <a:bodyPr/>
          <a:lstStyle/>
          <a:p>
            <a:endParaRPr lang="en-US"/>
          </a:p>
        </p:txBody>
      </p:sp>
      <p:graphicFrame>
        <p:nvGraphicFramePr>
          <p:cNvPr id="331781" name="Object 5"/>
          <p:cNvGraphicFramePr>
            <a:graphicFrameLocks noChangeAspect="1"/>
          </p:cNvGraphicFramePr>
          <p:nvPr/>
        </p:nvGraphicFramePr>
        <p:xfrm>
          <a:off x="4830781" y="1576400"/>
          <a:ext cx="930275" cy="438151"/>
        </p:xfrm>
        <a:graphic>
          <a:graphicData uri="http://schemas.openxmlformats.org/presentationml/2006/ole">
            <mc:AlternateContent xmlns:mc="http://schemas.openxmlformats.org/markup-compatibility/2006">
              <mc:Choice xmlns:v="urn:schemas-microsoft-com:vml" Requires="v">
                <p:oleObj spid="_x0000_s2144" name="Equation" r:id="rId10" imgW="13401743" imgH="5476965" progId="Equation.3">
                  <p:embed/>
                </p:oleObj>
              </mc:Choice>
              <mc:Fallback>
                <p:oleObj name="Equation" r:id="rId10" imgW="13401743" imgH="5476965"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30781" y="1576400"/>
                        <a:ext cx="930275" cy="43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graphicFrame>
        <p:nvGraphicFramePr>
          <p:cNvPr id="331782" name="Object 6"/>
          <p:cNvGraphicFramePr>
            <a:graphicFrameLocks/>
          </p:cNvGraphicFramePr>
          <p:nvPr/>
        </p:nvGraphicFramePr>
        <p:xfrm>
          <a:off x="3124200" y="3308349"/>
          <a:ext cx="3429000" cy="2286000"/>
        </p:xfrm>
        <a:graphic>
          <a:graphicData uri="http://schemas.openxmlformats.org/presentationml/2006/ole">
            <mc:AlternateContent xmlns:mc="http://schemas.openxmlformats.org/markup-compatibility/2006">
              <mc:Choice xmlns:v="urn:schemas-microsoft-com:vml" Requires="v">
                <p:oleObj spid="_x0000_s2145" name="Equation" r:id="rId12" imgW="2044440" imgH="1193760" progId="Equation.DSMT4">
                  <p:embed/>
                </p:oleObj>
              </mc:Choice>
              <mc:Fallback>
                <p:oleObj name="Equation" r:id="rId12" imgW="2044440" imgH="1193760" progId="Equation.DSMT4">
                  <p:embed/>
                  <p:pic>
                    <p:nvPicPr>
                      <p:cNvPr id="0" name="Picture 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24200" y="3308349"/>
                        <a:ext cx="3429000"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1783" name="Object 7"/>
          <p:cNvGraphicFramePr>
            <a:graphicFrameLocks noChangeAspect="1"/>
          </p:cNvGraphicFramePr>
          <p:nvPr/>
        </p:nvGraphicFramePr>
        <p:xfrm>
          <a:off x="6075363" y="1087441"/>
          <a:ext cx="696912" cy="473075"/>
        </p:xfrm>
        <a:graphic>
          <a:graphicData uri="http://schemas.openxmlformats.org/presentationml/2006/ole">
            <mc:AlternateContent xmlns:mc="http://schemas.openxmlformats.org/markup-compatibility/2006">
              <mc:Choice xmlns:v="urn:schemas-microsoft-com:vml" Requires="v">
                <p:oleObj spid="_x0000_s2146" name="Equation" r:id="rId14" imgW="8524943" imgH="4867185" progId="Equation.3">
                  <p:embed/>
                </p:oleObj>
              </mc:Choice>
              <mc:Fallback>
                <p:oleObj name="Equation" r:id="rId14" imgW="8524943" imgH="4867185"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75363" y="1087441"/>
                        <a:ext cx="696912"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1799" name="Text Box 22"/>
          <p:cNvSpPr txBox="1">
            <a:spLocks noChangeArrowheads="1"/>
          </p:cNvSpPr>
          <p:nvPr/>
        </p:nvSpPr>
        <p:spPr bwMode="auto">
          <a:xfrm>
            <a:off x="6799273" y="1052574"/>
            <a:ext cx="2211387" cy="646331"/>
          </a:xfrm>
          <a:prstGeom prst="rect">
            <a:avLst/>
          </a:prstGeom>
          <a:noFill/>
          <a:ln w="9525">
            <a:noFill/>
            <a:miter lim="800000"/>
            <a:headEnd/>
            <a:tailEnd/>
          </a:ln>
        </p:spPr>
        <p:txBody>
          <a:bodyPr>
            <a:spAutoFit/>
          </a:bodyPr>
          <a:lstStyle/>
          <a:p>
            <a:pPr>
              <a:spcBef>
                <a:spcPct val="50000"/>
              </a:spcBef>
            </a:pPr>
            <a:r>
              <a:rPr lang="en-US" altLang="zh-CN">
                <a:solidFill>
                  <a:schemeClr val="bg1"/>
                </a:solidFill>
              </a:rPr>
              <a:t>= primaries and </a:t>
            </a:r>
            <a:br>
              <a:rPr lang="en-US" altLang="zh-CN">
                <a:solidFill>
                  <a:schemeClr val="bg1"/>
                </a:solidFill>
              </a:rPr>
            </a:br>
            <a:r>
              <a:rPr lang="en-US" altLang="zh-CN">
                <a:solidFill>
                  <a:schemeClr val="bg1"/>
                </a:solidFill>
              </a:rPr>
              <a:t>   internal multiples</a:t>
            </a:r>
          </a:p>
        </p:txBody>
      </p:sp>
      <p:graphicFrame>
        <p:nvGraphicFramePr>
          <p:cNvPr id="331784" name="Object 8"/>
          <p:cNvGraphicFramePr>
            <a:graphicFrameLocks noChangeAspect="1"/>
          </p:cNvGraphicFramePr>
          <p:nvPr/>
        </p:nvGraphicFramePr>
        <p:xfrm>
          <a:off x="6008700" y="1652589"/>
          <a:ext cx="846137" cy="560387"/>
        </p:xfrm>
        <a:graphic>
          <a:graphicData uri="http://schemas.openxmlformats.org/presentationml/2006/ole">
            <mc:AlternateContent xmlns:mc="http://schemas.openxmlformats.org/markup-compatibility/2006">
              <mc:Choice xmlns:v="urn:schemas-microsoft-com:vml" Requires="v">
                <p:oleObj spid="_x0000_s2147" name="Equation" r:id="rId16" imgW="10353743" imgH="5781585" progId="Equation.3">
                  <p:embed/>
                </p:oleObj>
              </mc:Choice>
              <mc:Fallback>
                <p:oleObj name="Equation" r:id="rId16" imgW="10353743" imgH="5781585" progId="Equation.3">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08700" y="1652589"/>
                        <a:ext cx="8461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1800" name="Text Box 24"/>
          <p:cNvSpPr txBox="1">
            <a:spLocks noChangeArrowheads="1"/>
          </p:cNvSpPr>
          <p:nvPr/>
        </p:nvSpPr>
        <p:spPr bwMode="auto">
          <a:xfrm>
            <a:off x="6772278" y="1703388"/>
            <a:ext cx="2295525" cy="1338828"/>
          </a:xfrm>
          <a:prstGeom prst="rect">
            <a:avLst/>
          </a:prstGeom>
          <a:noFill/>
          <a:ln w="9525">
            <a:noFill/>
            <a:miter lim="800000"/>
            <a:headEnd/>
            <a:tailEnd/>
          </a:ln>
        </p:spPr>
        <p:txBody>
          <a:bodyPr>
            <a:spAutoFit/>
          </a:bodyPr>
          <a:lstStyle/>
          <a:p>
            <a:pPr>
              <a:spcBef>
                <a:spcPct val="50000"/>
              </a:spcBef>
            </a:pPr>
            <a:r>
              <a:rPr lang="en-US" altLang="zh-CN">
                <a:solidFill>
                  <a:schemeClr val="bg1"/>
                </a:solidFill>
                <a:latin typeface="Tahoma" pitchFamily="34" charset="0"/>
              </a:rPr>
              <a:t>= primaries, free </a:t>
            </a:r>
            <a:br>
              <a:rPr lang="en-US" altLang="zh-CN">
                <a:solidFill>
                  <a:schemeClr val="bg1"/>
                </a:solidFill>
                <a:latin typeface="Tahoma" pitchFamily="34" charset="0"/>
              </a:rPr>
            </a:br>
            <a:r>
              <a:rPr lang="en-US" altLang="zh-CN">
                <a:solidFill>
                  <a:schemeClr val="bg1"/>
                </a:solidFill>
                <a:latin typeface="Tahoma" pitchFamily="34" charset="0"/>
              </a:rPr>
              <a:t>   surface multiples </a:t>
            </a:r>
            <a:br>
              <a:rPr lang="en-US" altLang="zh-CN">
                <a:solidFill>
                  <a:schemeClr val="bg1"/>
                </a:solidFill>
                <a:latin typeface="Tahoma" pitchFamily="34" charset="0"/>
              </a:rPr>
            </a:br>
            <a:r>
              <a:rPr lang="en-US" altLang="zh-CN">
                <a:solidFill>
                  <a:schemeClr val="bg1"/>
                </a:solidFill>
                <a:latin typeface="Tahoma" pitchFamily="34" charset="0"/>
              </a:rPr>
              <a:t>   and internal     </a:t>
            </a:r>
          </a:p>
          <a:p>
            <a:pPr>
              <a:spcBef>
                <a:spcPct val="50000"/>
              </a:spcBef>
            </a:pPr>
            <a:r>
              <a:rPr lang="en-US" altLang="zh-CN">
                <a:solidFill>
                  <a:schemeClr val="bg1"/>
                </a:solidFill>
                <a:latin typeface="Tahoma" pitchFamily="34" charset="0"/>
              </a:rPr>
              <a:t>   multiples</a:t>
            </a:r>
          </a:p>
        </p:txBody>
      </p:sp>
      <p:sp>
        <p:nvSpPr>
          <p:cNvPr id="331801" name="Line 25"/>
          <p:cNvSpPr>
            <a:spLocks noChangeShapeType="1"/>
          </p:cNvSpPr>
          <p:nvPr/>
        </p:nvSpPr>
        <p:spPr bwMode="auto">
          <a:xfrm>
            <a:off x="0" y="762000"/>
            <a:ext cx="9144000" cy="0"/>
          </a:xfrm>
          <a:prstGeom prst="line">
            <a:avLst/>
          </a:prstGeom>
          <a:noFill/>
          <a:ln w="38100">
            <a:solidFill>
              <a:srgbClr val="99CCFF"/>
            </a:solidFill>
            <a:round/>
            <a:headEnd/>
            <a:tailEnd/>
          </a:ln>
        </p:spPr>
        <p:txBody>
          <a:bodyPr/>
          <a:lstStyle/>
          <a:p>
            <a:endParaRPr lang="en-US"/>
          </a:p>
        </p:txBody>
      </p:sp>
    </p:spTree>
    <p:extLst>
      <p:ext uri="{BB962C8B-B14F-4D97-AF65-F5344CB8AC3E}">
        <p14:creationId xmlns:p14="http://schemas.microsoft.com/office/powerpoint/2010/main" val="2267189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5" name="Line 2"/>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endParaRPr lang="en-US"/>
          </a:p>
        </p:txBody>
      </p:sp>
      <p:sp>
        <p:nvSpPr>
          <p:cNvPr id="332806" name="Rectangle 3"/>
          <p:cNvSpPr>
            <a:spLocks noChangeArrowheads="1"/>
          </p:cNvSpPr>
          <p:nvPr/>
        </p:nvSpPr>
        <p:spPr bwMode="auto">
          <a:xfrm>
            <a:off x="0" y="1000186"/>
            <a:ext cx="9144000" cy="2460625"/>
          </a:xfrm>
          <a:prstGeom prst="rect">
            <a:avLst/>
          </a:prstGeom>
          <a:solidFill>
            <a:srgbClr val="1505E5"/>
          </a:solidFill>
          <a:ln w="9525">
            <a:solidFill>
              <a:schemeClr val="tx1"/>
            </a:solidFill>
            <a:miter lim="800000"/>
            <a:headEnd/>
            <a:tailEnd/>
          </a:ln>
        </p:spPr>
        <p:txBody>
          <a:bodyPr wrap="none" anchor="ctr"/>
          <a:lstStyle/>
          <a:p>
            <a:endParaRPr lang="en-US"/>
          </a:p>
        </p:txBody>
      </p:sp>
      <p:sp>
        <p:nvSpPr>
          <p:cNvPr id="332807" name="Rectangle 4"/>
          <p:cNvSpPr>
            <a:spLocks noChangeArrowheads="1"/>
          </p:cNvSpPr>
          <p:nvPr/>
        </p:nvSpPr>
        <p:spPr bwMode="auto">
          <a:xfrm>
            <a:off x="14288" y="182625"/>
            <a:ext cx="9129712" cy="615553"/>
          </a:xfrm>
          <a:prstGeom prst="rect">
            <a:avLst/>
          </a:prstGeom>
          <a:noFill/>
          <a:ln w="9525">
            <a:noFill/>
            <a:miter lim="800000"/>
            <a:headEnd/>
            <a:tailEnd/>
          </a:ln>
        </p:spPr>
        <p:txBody>
          <a:bodyPr>
            <a:spAutoFit/>
          </a:bodyPr>
          <a:lstStyle/>
          <a:p>
            <a:pPr algn="ctr"/>
            <a:r>
              <a:rPr lang="en-US" altLang="zh-CN" sz="3400" b="1" dirty="0">
                <a:latin typeface="+mj-lt"/>
              </a:rPr>
              <a:t>Free surface </a:t>
            </a:r>
            <a:r>
              <a:rPr lang="en-US" altLang="zh-CN" sz="3400" b="1" dirty="0" err="1">
                <a:latin typeface="+mj-lt"/>
              </a:rPr>
              <a:t>demultiple</a:t>
            </a:r>
            <a:r>
              <a:rPr lang="en-US" altLang="zh-CN" sz="3400" b="1" dirty="0">
                <a:latin typeface="+mj-lt"/>
              </a:rPr>
              <a:t> example</a:t>
            </a:r>
          </a:p>
        </p:txBody>
      </p:sp>
      <p:graphicFrame>
        <p:nvGraphicFramePr>
          <p:cNvPr id="332802" name="Object 2"/>
          <p:cNvGraphicFramePr>
            <a:graphicFrameLocks noChangeAspect="1"/>
          </p:cNvGraphicFramePr>
          <p:nvPr/>
        </p:nvGraphicFramePr>
        <p:xfrm>
          <a:off x="4378417" y="3719514"/>
          <a:ext cx="290513" cy="698500"/>
        </p:xfrm>
        <a:graphic>
          <a:graphicData uri="http://schemas.openxmlformats.org/presentationml/2006/ole">
            <mc:AlternateContent xmlns:mc="http://schemas.openxmlformats.org/markup-compatibility/2006">
              <mc:Choice xmlns:v="urn:schemas-microsoft-com:vml" Requires="v">
                <p:oleObj spid="_x0000_s3114" name="Equation" r:id="rId4" imgW="104843" imgH="209460" progId="Equation.3">
                  <p:embed/>
                </p:oleObj>
              </mc:Choice>
              <mc:Fallback>
                <p:oleObj name="Equation" r:id="rId4" imgW="104843" imgH="2094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8417" y="3719514"/>
                        <a:ext cx="290513"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p:cNvGrpSpPr>
          <p:nvPr/>
        </p:nvGrpSpPr>
        <p:grpSpPr bwMode="auto">
          <a:xfrm>
            <a:off x="377917" y="1120776"/>
            <a:ext cx="8183563" cy="2143125"/>
            <a:chOff x="238" y="458"/>
            <a:chExt cx="3168" cy="1350"/>
          </a:xfrm>
        </p:grpSpPr>
        <p:sp>
          <p:nvSpPr>
            <p:cNvPr id="332839" name="Line 7"/>
            <p:cNvSpPr>
              <a:spLocks noChangeShapeType="1"/>
            </p:cNvSpPr>
            <p:nvPr/>
          </p:nvSpPr>
          <p:spPr bwMode="auto">
            <a:xfrm>
              <a:off x="238" y="1808"/>
              <a:ext cx="3168" cy="0"/>
            </a:xfrm>
            <a:prstGeom prst="line">
              <a:avLst/>
            </a:prstGeom>
            <a:noFill/>
            <a:ln w="38100">
              <a:solidFill>
                <a:srgbClr val="FFFF66"/>
              </a:solidFill>
              <a:round/>
              <a:headEnd/>
              <a:tailEnd/>
            </a:ln>
          </p:spPr>
          <p:txBody>
            <a:bodyPr/>
            <a:lstStyle/>
            <a:p>
              <a:endParaRPr lang="en-US"/>
            </a:p>
          </p:txBody>
        </p:sp>
        <p:sp>
          <p:nvSpPr>
            <p:cNvPr id="332840" name="Line 8"/>
            <p:cNvSpPr>
              <a:spLocks noChangeShapeType="1"/>
            </p:cNvSpPr>
            <p:nvPr/>
          </p:nvSpPr>
          <p:spPr bwMode="auto">
            <a:xfrm>
              <a:off x="238" y="458"/>
              <a:ext cx="3072" cy="0"/>
            </a:xfrm>
            <a:prstGeom prst="line">
              <a:avLst/>
            </a:prstGeom>
            <a:noFill/>
            <a:ln w="28575">
              <a:solidFill>
                <a:srgbClr val="66FFFF"/>
              </a:solidFill>
              <a:round/>
              <a:headEnd/>
              <a:tailEnd/>
            </a:ln>
          </p:spPr>
          <p:txBody>
            <a:bodyPr/>
            <a:lstStyle/>
            <a:p>
              <a:endParaRPr lang="en-US"/>
            </a:p>
          </p:txBody>
        </p:sp>
        <p:sp>
          <p:nvSpPr>
            <p:cNvPr id="332841" name="Line 9"/>
            <p:cNvSpPr>
              <a:spLocks noChangeShapeType="1"/>
            </p:cNvSpPr>
            <p:nvPr/>
          </p:nvSpPr>
          <p:spPr bwMode="auto">
            <a:xfrm>
              <a:off x="238" y="1376"/>
              <a:ext cx="3168" cy="0"/>
            </a:xfrm>
            <a:prstGeom prst="line">
              <a:avLst/>
            </a:prstGeom>
            <a:noFill/>
            <a:ln w="38100">
              <a:solidFill>
                <a:srgbClr val="FFFF66"/>
              </a:solidFill>
              <a:round/>
              <a:headEnd/>
              <a:tailEnd/>
            </a:ln>
          </p:spPr>
          <p:txBody>
            <a:bodyPr/>
            <a:lstStyle/>
            <a:p>
              <a:endParaRPr lang="en-US"/>
            </a:p>
          </p:txBody>
        </p:sp>
      </p:grpSp>
      <p:graphicFrame>
        <p:nvGraphicFramePr>
          <p:cNvPr id="332803" name="Object 3"/>
          <p:cNvGraphicFramePr>
            <a:graphicFrameLocks noChangeAspect="1"/>
          </p:cNvGraphicFramePr>
          <p:nvPr/>
        </p:nvGraphicFramePr>
        <p:xfrm>
          <a:off x="901648" y="3733800"/>
          <a:ext cx="7632752" cy="1600200"/>
        </p:xfrm>
        <a:graphic>
          <a:graphicData uri="http://schemas.openxmlformats.org/presentationml/2006/ole">
            <mc:AlternateContent xmlns:mc="http://schemas.openxmlformats.org/markup-compatibility/2006">
              <mc:Choice xmlns:v="urn:schemas-microsoft-com:vml" Requires="v">
                <p:oleObj spid="_x0000_s3115" name="Equation" r:id="rId6" imgW="3771720" imgH="787320" progId="Equation.DSMT4">
                  <p:embed/>
                </p:oleObj>
              </mc:Choice>
              <mc:Fallback>
                <p:oleObj name="Equation" r:id="rId6" imgW="3771720" imgH="78732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648" y="3733800"/>
                        <a:ext cx="7632752"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2809" name="Line 11"/>
          <p:cNvSpPr>
            <a:spLocks noChangeShapeType="1"/>
          </p:cNvSpPr>
          <p:nvPr/>
        </p:nvSpPr>
        <p:spPr bwMode="auto">
          <a:xfrm>
            <a:off x="1063625" y="1654176"/>
            <a:ext cx="69850" cy="908051"/>
          </a:xfrm>
          <a:prstGeom prst="line">
            <a:avLst/>
          </a:prstGeom>
          <a:noFill/>
          <a:ln w="38100">
            <a:solidFill>
              <a:srgbClr val="FF9900"/>
            </a:solidFill>
            <a:round/>
            <a:headEnd/>
            <a:tailEnd type="triangle" w="med" len="med"/>
          </a:ln>
        </p:spPr>
        <p:txBody>
          <a:bodyPr/>
          <a:lstStyle/>
          <a:p>
            <a:endParaRPr lang="en-US"/>
          </a:p>
        </p:txBody>
      </p:sp>
      <p:sp>
        <p:nvSpPr>
          <p:cNvPr id="332810" name="AutoShape 12"/>
          <p:cNvSpPr>
            <a:spLocks noChangeArrowheads="1"/>
          </p:cNvSpPr>
          <p:nvPr/>
        </p:nvSpPr>
        <p:spPr bwMode="auto">
          <a:xfrm>
            <a:off x="911225" y="1196975"/>
            <a:ext cx="304800" cy="304800"/>
          </a:xfrm>
          <a:prstGeom prst="sun">
            <a:avLst>
              <a:gd name="adj" fmla="val 25000"/>
            </a:avLst>
          </a:prstGeom>
          <a:solidFill>
            <a:srgbClr val="FF0000"/>
          </a:solidFill>
          <a:ln w="38100">
            <a:solidFill>
              <a:srgbClr val="996633"/>
            </a:solidFill>
            <a:miter lim="800000"/>
            <a:headEnd/>
            <a:tailEnd/>
          </a:ln>
        </p:spPr>
        <p:txBody>
          <a:bodyPr wrap="none" anchor="ctr"/>
          <a:lstStyle/>
          <a:p>
            <a:endParaRPr lang="en-US"/>
          </a:p>
        </p:txBody>
      </p:sp>
      <p:sp>
        <p:nvSpPr>
          <p:cNvPr id="332811" name="Line 13"/>
          <p:cNvSpPr>
            <a:spLocks noChangeShapeType="1"/>
          </p:cNvSpPr>
          <p:nvPr/>
        </p:nvSpPr>
        <p:spPr bwMode="auto">
          <a:xfrm flipV="1">
            <a:off x="1149366" y="1589088"/>
            <a:ext cx="339725" cy="949325"/>
          </a:xfrm>
          <a:prstGeom prst="line">
            <a:avLst/>
          </a:prstGeom>
          <a:noFill/>
          <a:ln w="38100">
            <a:solidFill>
              <a:srgbClr val="FF9900"/>
            </a:solidFill>
            <a:round/>
            <a:headEnd/>
            <a:tailEnd type="triangle" w="med" len="med"/>
          </a:ln>
        </p:spPr>
        <p:txBody>
          <a:bodyPr/>
          <a:lstStyle/>
          <a:p>
            <a:endParaRPr lang="en-US"/>
          </a:p>
        </p:txBody>
      </p:sp>
      <p:sp>
        <p:nvSpPr>
          <p:cNvPr id="332812" name="Text Box 14"/>
          <p:cNvSpPr txBox="1">
            <a:spLocks noChangeArrowheads="1"/>
          </p:cNvSpPr>
          <p:nvPr/>
        </p:nvSpPr>
        <p:spPr bwMode="auto">
          <a:xfrm>
            <a:off x="1462107" y="1296988"/>
            <a:ext cx="561975" cy="369332"/>
          </a:xfrm>
          <a:prstGeom prst="rect">
            <a:avLst/>
          </a:prstGeom>
          <a:noFill/>
          <a:ln w="9525">
            <a:noFill/>
            <a:miter lim="800000"/>
            <a:headEnd/>
            <a:tailEnd/>
          </a:ln>
        </p:spPr>
        <p:txBody>
          <a:bodyPr>
            <a:spAutoFit/>
          </a:bodyPr>
          <a:lstStyle/>
          <a:p>
            <a:pPr>
              <a:spcBef>
                <a:spcPct val="50000"/>
              </a:spcBef>
            </a:pPr>
            <a:r>
              <a:rPr lang="en-US" altLang="zh-CN" b="1">
                <a:solidFill>
                  <a:schemeClr val="bg1"/>
                </a:solidFill>
              </a:rPr>
              <a:t>t</a:t>
            </a:r>
            <a:r>
              <a:rPr lang="en-US" altLang="zh-CN" b="1" baseline="-25000">
                <a:solidFill>
                  <a:schemeClr val="bg1"/>
                </a:solidFill>
              </a:rPr>
              <a:t>1</a:t>
            </a:r>
          </a:p>
        </p:txBody>
      </p:sp>
      <p:sp>
        <p:nvSpPr>
          <p:cNvPr id="332813" name="Line 15"/>
          <p:cNvSpPr>
            <a:spLocks noChangeShapeType="1"/>
          </p:cNvSpPr>
          <p:nvPr/>
        </p:nvSpPr>
        <p:spPr bwMode="auto">
          <a:xfrm>
            <a:off x="1982788" y="1673225"/>
            <a:ext cx="57150" cy="1600200"/>
          </a:xfrm>
          <a:prstGeom prst="line">
            <a:avLst/>
          </a:prstGeom>
          <a:noFill/>
          <a:ln w="38100">
            <a:solidFill>
              <a:srgbClr val="FF9900"/>
            </a:solidFill>
            <a:round/>
            <a:headEnd/>
            <a:tailEnd type="triangle" w="med" len="med"/>
          </a:ln>
        </p:spPr>
        <p:txBody>
          <a:bodyPr/>
          <a:lstStyle/>
          <a:p>
            <a:endParaRPr lang="en-US"/>
          </a:p>
        </p:txBody>
      </p:sp>
      <p:sp>
        <p:nvSpPr>
          <p:cNvPr id="332814" name="AutoShape 16"/>
          <p:cNvSpPr>
            <a:spLocks noChangeArrowheads="1"/>
          </p:cNvSpPr>
          <p:nvPr/>
        </p:nvSpPr>
        <p:spPr bwMode="auto">
          <a:xfrm>
            <a:off x="1830388" y="1216025"/>
            <a:ext cx="304800" cy="304800"/>
          </a:xfrm>
          <a:prstGeom prst="sun">
            <a:avLst>
              <a:gd name="adj" fmla="val 25000"/>
            </a:avLst>
          </a:prstGeom>
          <a:solidFill>
            <a:srgbClr val="FF0000"/>
          </a:solidFill>
          <a:ln w="38100">
            <a:solidFill>
              <a:srgbClr val="996633"/>
            </a:solidFill>
            <a:miter lim="800000"/>
            <a:headEnd/>
            <a:tailEnd/>
          </a:ln>
        </p:spPr>
        <p:txBody>
          <a:bodyPr wrap="none" anchor="ctr"/>
          <a:lstStyle/>
          <a:p>
            <a:endParaRPr lang="en-US"/>
          </a:p>
        </p:txBody>
      </p:sp>
      <p:sp>
        <p:nvSpPr>
          <p:cNvPr id="332815" name="Line 17"/>
          <p:cNvSpPr>
            <a:spLocks noChangeShapeType="1"/>
          </p:cNvSpPr>
          <p:nvPr/>
        </p:nvSpPr>
        <p:spPr bwMode="auto">
          <a:xfrm flipV="1">
            <a:off x="2057400" y="1608139"/>
            <a:ext cx="350838" cy="1663700"/>
          </a:xfrm>
          <a:prstGeom prst="line">
            <a:avLst/>
          </a:prstGeom>
          <a:noFill/>
          <a:ln w="38100">
            <a:solidFill>
              <a:srgbClr val="FF9900"/>
            </a:solidFill>
            <a:round/>
            <a:headEnd/>
            <a:tailEnd type="triangle" w="med" len="med"/>
          </a:ln>
        </p:spPr>
        <p:txBody>
          <a:bodyPr/>
          <a:lstStyle/>
          <a:p>
            <a:endParaRPr lang="en-US"/>
          </a:p>
        </p:txBody>
      </p:sp>
      <p:sp>
        <p:nvSpPr>
          <p:cNvPr id="332816" name="Text Box 18"/>
          <p:cNvSpPr txBox="1">
            <a:spLocks noChangeArrowheads="1"/>
          </p:cNvSpPr>
          <p:nvPr/>
        </p:nvSpPr>
        <p:spPr bwMode="auto">
          <a:xfrm>
            <a:off x="2381255" y="1316039"/>
            <a:ext cx="561975" cy="369332"/>
          </a:xfrm>
          <a:prstGeom prst="rect">
            <a:avLst/>
          </a:prstGeom>
          <a:noFill/>
          <a:ln w="9525">
            <a:noFill/>
            <a:miter lim="800000"/>
            <a:headEnd/>
            <a:tailEnd/>
          </a:ln>
        </p:spPr>
        <p:txBody>
          <a:bodyPr>
            <a:spAutoFit/>
          </a:bodyPr>
          <a:lstStyle/>
          <a:p>
            <a:pPr>
              <a:spcBef>
                <a:spcPct val="50000"/>
              </a:spcBef>
            </a:pPr>
            <a:r>
              <a:rPr lang="en-US" altLang="zh-CN" b="1">
                <a:solidFill>
                  <a:schemeClr val="bg1"/>
                </a:solidFill>
              </a:rPr>
              <a:t>t</a:t>
            </a:r>
            <a:r>
              <a:rPr lang="en-US" altLang="zh-CN" b="1" baseline="-25000">
                <a:solidFill>
                  <a:schemeClr val="bg1"/>
                </a:solidFill>
              </a:rPr>
              <a:t>2</a:t>
            </a:r>
          </a:p>
        </p:txBody>
      </p:sp>
      <p:sp>
        <p:nvSpPr>
          <p:cNvPr id="332817" name="Line 19"/>
          <p:cNvSpPr>
            <a:spLocks noChangeShapeType="1"/>
          </p:cNvSpPr>
          <p:nvPr/>
        </p:nvSpPr>
        <p:spPr bwMode="auto">
          <a:xfrm>
            <a:off x="2949575" y="1684337"/>
            <a:ext cx="69850" cy="908051"/>
          </a:xfrm>
          <a:prstGeom prst="line">
            <a:avLst/>
          </a:prstGeom>
          <a:noFill/>
          <a:ln w="38100">
            <a:solidFill>
              <a:srgbClr val="FF9900"/>
            </a:solidFill>
            <a:round/>
            <a:headEnd/>
            <a:tailEnd type="triangle" w="med" len="med"/>
          </a:ln>
        </p:spPr>
        <p:txBody>
          <a:bodyPr/>
          <a:lstStyle/>
          <a:p>
            <a:endParaRPr lang="en-US"/>
          </a:p>
        </p:txBody>
      </p:sp>
      <p:sp>
        <p:nvSpPr>
          <p:cNvPr id="332818" name="AutoShape 20"/>
          <p:cNvSpPr>
            <a:spLocks noChangeArrowheads="1"/>
          </p:cNvSpPr>
          <p:nvPr/>
        </p:nvSpPr>
        <p:spPr bwMode="auto">
          <a:xfrm>
            <a:off x="2797175" y="1227139"/>
            <a:ext cx="304800" cy="304800"/>
          </a:xfrm>
          <a:prstGeom prst="sun">
            <a:avLst>
              <a:gd name="adj" fmla="val 25000"/>
            </a:avLst>
          </a:prstGeom>
          <a:solidFill>
            <a:srgbClr val="FF0000"/>
          </a:solidFill>
          <a:ln w="38100">
            <a:solidFill>
              <a:srgbClr val="996633"/>
            </a:solidFill>
            <a:miter lim="800000"/>
            <a:headEnd/>
            <a:tailEnd/>
          </a:ln>
        </p:spPr>
        <p:txBody>
          <a:bodyPr wrap="none" anchor="ctr"/>
          <a:lstStyle/>
          <a:p>
            <a:endParaRPr lang="en-US"/>
          </a:p>
        </p:txBody>
      </p:sp>
      <p:sp>
        <p:nvSpPr>
          <p:cNvPr id="332819" name="Line 21"/>
          <p:cNvSpPr>
            <a:spLocks noChangeShapeType="1"/>
          </p:cNvSpPr>
          <p:nvPr/>
        </p:nvSpPr>
        <p:spPr bwMode="auto">
          <a:xfrm flipV="1">
            <a:off x="3035308" y="1139836"/>
            <a:ext cx="269875" cy="1428751"/>
          </a:xfrm>
          <a:prstGeom prst="line">
            <a:avLst/>
          </a:prstGeom>
          <a:noFill/>
          <a:ln w="38100">
            <a:solidFill>
              <a:srgbClr val="FF9900"/>
            </a:solidFill>
            <a:round/>
            <a:headEnd/>
            <a:tailEnd type="triangle" w="med" len="med"/>
          </a:ln>
        </p:spPr>
        <p:txBody>
          <a:bodyPr/>
          <a:lstStyle/>
          <a:p>
            <a:endParaRPr lang="en-US"/>
          </a:p>
        </p:txBody>
      </p:sp>
      <p:sp>
        <p:nvSpPr>
          <p:cNvPr id="332820" name="Text Box 22"/>
          <p:cNvSpPr txBox="1">
            <a:spLocks noChangeArrowheads="1"/>
          </p:cNvSpPr>
          <p:nvPr/>
        </p:nvSpPr>
        <p:spPr bwMode="auto">
          <a:xfrm>
            <a:off x="3430588" y="1292225"/>
            <a:ext cx="831850" cy="369332"/>
          </a:xfrm>
          <a:prstGeom prst="rect">
            <a:avLst/>
          </a:prstGeom>
          <a:noFill/>
          <a:ln w="9525">
            <a:noFill/>
            <a:miter lim="800000"/>
            <a:headEnd/>
            <a:tailEnd/>
          </a:ln>
        </p:spPr>
        <p:txBody>
          <a:bodyPr>
            <a:spAutoFit/>
          </a:bodyPr>
          <a:lstStyle/>
          <a:p>
            <a:pPr>
              <a:spcBef>
                <a:spcPct val="50000"/>
              </a:spcBef>
            </a:pPr>
            <a:r>
              <a:rPr lang="en-US" altLang="zh-CN" b="1">
                <a:solidFill>
                  <a:schemeClr val="bg1"/>
                </a:solidFill>
              </a:rPr>
              <a:t>t</a:t>
            </a:r>
            <a:r>
              <a:rPr lang="en-US" altLang="zh-CN" b="1" baseline="-25000">
                <a:solidFill>
                  <a:schemeClr val="bg1"/>
                </a:solidFill>
              </a:rPr>
              <a:t>1 </a:t>
            </a:r>
            <a:r>
              <a:rPr lang="en-US" altLang="zh-CN" b="1">
                <a:solidFill>
                  <a:schemeClr val="bg1"/>
                </a:solidFill>
              </a:rPr>
              <a:t>+ t</a:t>
            </a:r>
            <a:r>
              <a:rPr lang="en-US" altLang="zh-CN" b="1" baseline="-25000">
                <a:solidFill>
                  <a:schemeClr val="bg1"/>
                </a:solidFill>
              </a:rPr>
              <a:t>2</a:t>
            </a:r>
            <a:r>
              <a:rPr lang="en-US" altLang="zh-CN"/>
              <a:t> </a:t>
            </a:r>
          </a:p>
        </p:txBody>
      </p:sp>
      <p:sp>
        <p:nvSpPr>
          <p:cNvPr id="332821" name="Line 23"/>
          <p:cNvSpPr>
            <a:spLocks noChangeShapeType="1"/>
          </p:cNvSpPr>
          <p:nvPr/>
        </p:nvSpPr>
        <p:spPr bwMode="auto">
          <a:xfrm>
            <a:off x="3298825" y="1130362"/>
            <a:ext cx="115888" cy="2151063"/>
          </a:xfrm>
          <a:prstGeom prst="line">
            <a:avLst/>
          </a:prstGeom>
          <a:noFill/>
          <a:ln w="38100">
            <a:solidFill>
              <a:srgbClr val="FF9900"/>
            </a:solidFill>
            <a:round/>
            <a:headEnd/>
            <a:tailEnd type="triangle" w="med" len="med"/>
          </a:ln>
        </p:spPr>
        <p:txBody>
          <a:bodyPr/>
          <a:lstStyle/>
          <a:p>
            <a:endParaRPr lang="en-US"/>
          </a:p>
        </p:txBody>
      </p:sp>
      <p:sp>
        <p:nvSpPr>
          <p:cNvPr id="332822" name="Line 24"/>
          <p:cNvSpPr>
            <a:spLocks noChangeShapeType="1"/>
          </p:cNvSpPr>
          <p:nvPr/>
        </p:nvSpPr>
        <p:spPr bwMode="auto">
          <a:xfrm flipV="1">
            <a:off x="3432175" y="1616075"/>
            <a:ext cx="350838" cy="1663700"/>
          </a:xfrm>
          <a:prstGeom prst="line">
            <a:avLst/>
          </a:prstGeom>
          <a:noFill/>
          <a:ln w="38100">
            <a:solidFill>
              <a:srgbClr val="FF9900"/>
            </a:solidFill>
            <a:round/>
            <a:headEnd/>
            <a:tailEnd type="triangle" w="med" len="med"/>
          </a:ln>
        </p:spPr>
        <p:txBody>
          <a:bodyPr/>
          <a:lstStyle/>
          <a:p>
            <a:endParaRPr lang="en-US"/>
          </a:p>
        </p:txBody>
      </p:sp>
      <p:sp>
        <p:nvSpPr>
          <p:cNvPr id="332823" name="Line 25"/>
          <p:cNvSpPr>
            <a:spLocks noChangeShapeType="1"/>
          </p:cNvSpPr>
          <p:nvPr/>
        </p:nvSpPr>
        <p:spPr bwMode="auto">
          <a:xfrm>
            <a:off x="4502150" y="1681165"/>
            <a:ext cx="69850" cy="908051"/>
          </a:xfrm>
          <a:prstGeom prst="line">
            <a:avLst/>
          </a:prstGeom>
          <a:noFill/>
          <a:ln w="38100">
            <a:solidFill>
              <a:srgbClr val="FF9900"/>
            </a:solidFill>
            <a:round/>
            <a:headEnd/>
            <a:tailEnd type="triangle" w="med" len="med"/>
          </a:ln>
        </p:spPr>
        <p:txBody>
          <a:bodyPr/>
          <a:lstStyle/>
          <a:p>
            <a:endParaRPr lang="en-US"/>
          </a:p>
        </p:txBody>
      </p:sp>
      <p:sp>
        <p:nvSpPr>
          <p:cNvPr id="332824" name="AutoShape 26"/>
          <p:cNvSpPr>
            <a:spLocks noChangeArrowheads="1"/>
          </p:cNvSpPr>
          <p:nvPr/>
        </p:nvSpPr>
        <p:spPr bwMode="auto">
          <a:xfrm>
            <a:off x="4349750" y="1223963"/>
            <a:ext cx="304800" cy="304800"/>
          </a:xfrm>
          <a:prstGeom prst="sun">
            <a:avLst>
              <a:gd name="adj" fmla="val 25000"/>
            </a:avLst>
          </a:prstGeom>
          <a:solidFill>
            <a:srgbClr val="FF0000"/>
          </a:solidFill>
          <a:ln w="38100">
            <a:solidFill>
              <a:srgbClr val="996633"/>
            </a:solidFill>
            <a:miter lim="800000"/>
            <a:headEnd/>
            <a:tailEnd/>
          </a:ln>
        </p:spPr>
        <p:txBody>
          <a:bodyPr wrap="none" anchor="ctr"/>
          <a:lstStyle/>
          <a:p>
            <a:endParaRPr lang="en-US"/>
          </a:p>
        </p:txBody>
      </p:sp>
      <p:sp>
        <p:nvSpPr>
          <p:cNvPr id="332825" name="Line 27"/>
          <p:cNvSpPr>
            <a:spLocks noChangeShapeType="1"/>
          </p:cNvSpPr>
          <p:nvPr/>
        </p:nvSpPr>
        <p:spPr bwMode="auto">
          <a:xfrm flipV="1">
            <a:off x="4587900" y="1136668"/>
            <a:ext cx="269875" cy="1428751"/>
          </a:xfrm>
          <a:prstGeom prst="line">
            <a:avLst/>
          </a:prstGeom>
          <a:noFill/>
          <a:ln w="38100">
            <a:solidFill>
              <a:srgbClr val="FF9900"/>
            </a:solidFill>
            <a:round/>
            <a:headEnd/>
            <a:tailEnd type="triangle" w="med" len="med"/>
          </a:ln>
        </p:spPr>
        <p:txBody>
          <a:bodyPr/>
          <a:lstStyle/>
          <a:p>
            <a:endParaRPr lang="en-US"/>
          </a:p>
        </p:txBody>
      </p:sp>
      <p:sp>
        <p:nvSpPr>
          <p:cNvPr id="332826" name="Text Box 28"/>
          <p:cNvSpPr txBox="1">
            <a:spLocks noChangeArrowheads="1"/>
          </p:cNvSpPr>
          <p:nvPr/>
        </p:nvSpPr>
        <p:spPr bwMode="auto">
          <a:xfrm>
            <a:off x="4983163" y="1289051"/>
            <a:ext cx="831850" cy="369332"/>
          </a:xfrm>
          <a:prstGeom prst="rect">
            <a:avLst/>
          </a:prstGeom>
          <a:noFill/>
          <a:ln w="9525">
            <a:noFill/>
            <a:miter lim="800000"/>
            <a:headEnd/>
            <a:tailEnd/>
          </a:ln>
        </p:spPr>
        <p:txBody>
          <a:bodyPr>
            <a:spAutoFit/>
          </a:bodyPr>
          <a:lstStyle/>
          <a:p>
            <a:pPr>
              <a:spcBef>
                <a:spcPct val="50000"/>
              </a:spcBef>
            </a:pPr>
            <a:r>
              <a:rPr lang="en-US" altLang="zh-CN" b="1">
                <a:solidFill>
                  <a:schemeClr val="bg1"/>
                </a:solidFill>
              </a:rPr>
              <a:t>  2t</a:t>
            </a:r>
            <a:r>
              <a:rPr lang="en-US" altLang="zh-CN" b="1" baseline="-25000">
                <a:solidFill>
                  <a:schemeClr val="bg1"/>
                </a:solidFill>
              </a:rPr>
              <a:t>1</a:t>
            </a:r>
            <a:r>
              <a:rPr lang="en-US" altLang="zh-CN"/>
              <a:t> </a:t>
            </a:r>
          </a:p>
        </p:txBody>
      </p:sp>
      <p:sp>
        <p:nvSpPr>
          <p:cNvPr id="332827" name="Line 29"/>
          <p:cNvSpPr>
            <a:spLocks noChangeShapeType="1"/>
          </p:cNvSpPr>
          <p:nvPr/>
        </p:nvSpPr>
        <p:spPr bwMode="auto">
          <a:xfrm>
            <a:off x="4851422" y="1127128"/>
            <a:ext cx="161925" cy="1482725"/>
          </a:xfrm>
          <a:prstGeom prst="line">
            <a:avLst/>
          </a:prstGeom>
          <a:noFill/>
          <a:ln w="38100">
            <a:solidFill>
              <a:srgbClr val="FF9900"/>
            </a:solidFill>
            <a:round/>
            <a:headEnd/>
            <a:tailEnd type="triangle" w="med" len="med"/>
          </a:ln>
        </p:spPr>
        <p:txBody>
          <a:bodyPr/>
          <a:lstStyle/>
          <a:p>
            <a:endParaRPr lang="en-US"/>
          </a:p>
        </p:txBody>
      </p:sp>
      <p:sp>
        <p:nvSpPr>
          <p:cNvPr id="332828" name="Line 30"/>
          <p:cNvSpPr>
            <a:spLocks noChangeShapeType="1"/>
          </p:cNvSpPr>
          <p:nvPr/>
        </p:nvSpPr>
        <p:spPr bwMode="auto">
          <a:xfrm flipV="1">
            <a:off x="5008567" y="1612961"/>
            <a:ext cx="327025" cy="971551"/>
          </a:xfrm>
          <a:prstGeom prst="line">
            <a:avLst/>
          </a:prstGeom>
          <a:noFill/>
          <a:ln w="38100">
            <a:solidFill>
              <a:srgbClr val="FF9900"/>
            </a:solidFill>
            <a:round/>
            <a:headEnd/>
            <a:tailEnd type="triangle" w="med" len="med"/>
          </a:ln>
        </p:spPr>
        <p:txBody>
          <a:bodyPr/>
          <a:lstStyle/>
          <a:p>
            <a:endParaRPr lang="en-US"/>
          </a:p>
        </p:txBody>
      </p:sp>
      <p:sp>
        <p:nvSpPr>
          <p:cNvPr id="332829" name="Line 31"/>
          <p:cNvSpPr>
            <a:spLocks noChangeShapeType="1"/>
          </p:cNvSpPr>
          <p:nvPr/>
        </p:nvSpPr>
        <p:spPr bwMode="auto">
          <a:xfrm>
            <a:off x="6224620" y="1670112"/>
            <a:ext cx="104775" cy="1611313"/>
          </a:xfrm>
          <a:prstGeom prst="line">
            <a:avLst/>
          </a:prstGeom>
          <a:noFill/>
          <a:ln w="38100">
            <a:solidFill>
              <a:srgbClr val="FF9900"/>
            </a:solidFill>
            <a:round/>
            <a:headEnd/>
            <a:tailEnd type="triangle" w="med" len="med"/>
          </a:ln>
        </p:spPr>
        <p:txBody>
          <a:bodyPr/>
          <a:lstStyle/>
          <a:p>
            <a:endParaRPr lang="en-US"/>
          </a:p>
        </p:txBody>
      </p:sp>
      <p:sp>
        <p:nvSpPr>
          <p:cNvPr id="332830" name="AutoShape 32"/>
          <p:cNvSpPr>
            <a:spLocks noChangeArrowheads="1"/>
          </p:cNvSpPr>
          <p:nvPr/>
        </p:nvSpPr>
        <p:spPr bwMode="auto">
          <a:xfrm>
            <a:off x="6072188" y="1212851"/>
            <a:ext cx="304800" cy="304800"/>
          </a:xfrm>
          <a:prstGeom prst="sun">
            <a:avLst>
              <a:gd name="adj" fmla="val 25000"/>
            </a:avLst>
          </a:prstGeom>
          <a:solidFill>
            <a:srgbClr val="FF0000"/>
          </a:solidFill>
          <a:ln w="38100">
            <a:solidFill>
              <a:srgbClr val="996633"/>
            </a:solidFill>
            <a:miter lim="800000"/>
            <a:headEnd/>
            <a:tailEnd/>
          </a:ln>
        </p:spPr>
        <p:txBody>
          <a:bodyPr wrap="none" anchor="ctr"/>
          <a:lstStyle/>
          <a:p>
            <a:endParaRPr lang="en-US"/>
          </a:p>
        </p:txBody>
      </p:sp>
      <p:sp>
        <p:nvSpPr>
          <p:cNvPr id="332831" name="Line 33"/>
          <p:cNvSpPr>
            <a:spLocks noChangeShapeType="1"/>
          </p:cNvSpPr>
          <p:nvPr/>
        </p:nvSpPr>
        <p:spPr bwMode="auto">
          <a:xfrm flipV="1">
            <a:off x="6345238" y="1125539"/>
            <a:ext cx="234950" cy="2132012"/>
          </a:xfrm>
          <a:prstGeom prst="line">
            <a:avLst/>
          </a:prstGeom>
          <a:noFill/>
          <a:ln w="38100">
            <a:solidFill>
              <a:srgbClr val="FF9900"/>
            </a:solidFill>
            <a:round/>
            <a:headEnd/>
            <a:tailEnd type="triangle" w="med" len="med"/>
          </a:ln>
        </p:spPr>
        <p:txBody>
          <a:bodyPr/>
          <a:lstStyle/>
          <a:p>
            <a:endParaRPr lang="en-US"/>
          </a:p>
        </p:txBody>
      </p:sp>
      <p:sp>
        <p:nvSpPr>
          <p:cNvPr id="332832" name="Text Box 34"/>
          <p:cNvSpPr txBox="1">
            <a:spLocks noChangeArrowheads="1"/>
          </p:cNvSpPr>
          <p:nvPr/>
        </p:nvSpPr>
        <p:spPr bwMode="auto">
          <a:xfrm>
            <a:off x="6705600" y="1277939"/>
            <a:ext cx="831850" cy="369332"/>
          </a:xfrm>
          <a:prstGeom prst="rect">
            <a:avLst/>
          </a:prstGeom>
          <a:noFill/>
          <a:ln w="9525">
            <a:noFill/>
            <a:miter lim="800000"/>
            <a:headEnd/>
            <a:tailEnd/>
          </a:ln>
        </p:spPr>
        <p:txBody>
          <a:bodyPr>
            <a:spAutoFit/>
          </a:bodyPr>
          <a:lstStyle/>
          <a:p>
            <a:pPr>
              <a:spcBef>
                <a:spcPct val="50000"/>
              </a:spcBef>
            </a:pPr>
            <a:r>
              <a:rPr lang="en-US" altLang="zh-CN" b="1">
                <a:solidFill>
                  <a:schemeClr val="bg1"/>
                </a:solidFill>
              </a:rPr>
              <a:t>   2t</a:t>
            </a:r>
            <a:r>
              <a:rPr lang="en-US" altLang="zh-CN" b="1" baseline="-25000">
                <a:solidFill>
                  <a:schemeClr val="bg1"/>
                </a:solidFill>
              </a:rPr>
              <a:t>2</a:t>
            </a:r>
            <a:r>
              <a:rPr lang="en-US" altLang="zh-CN"/>
              <a:t> </a:t>
            </a:r>
          </a:p>
        </p:txBody>
      </p:sp>
      <p:sp>
        <p:nvSpPr>
          <p:cNvPr id="332833" name="Line 35"/>
          <p:cNvSpPr>
            <a:spLocks noChangeShapeType="1"/>
          </p:cNvSpPr>
          <p:nvPr/>
        </p:nvSpPr>
        <p:spPr bwMode="auto">
          <a:xfrm>
            <a:off x="6573841" y="1116074"/>
            <a:ext cx="115887" cy="2151063"/>
          </a:xfrm>
          <a:prstGeom prst="line">
            <a:avLst/>
          </a:prstGeom>
          <a:noFill/>
          <a:ln w="38100">
            <a:solidFill>
              <a:srgbClr val="FF9900"/>
            </a:solidFill>
            <a:round/>
            <a:headEnd/>
            <a:tailEnd type="triangle" w="med" len="med"/>
          </a:ln>
        </p:spPr>
        <p:txBody>
          <a:bodyPr/>
          <a:lstStyle/>
          <a:p>
            <a:endParaRPr lang="en-US"/>
          </a:p>
        </p:txBody>
      </p:sp>
      <p:sp>
        <p:nvSpPr>
          <p:cNvPr id="332834" name="Line 36"/>
          <p:cNvSpPr>
            <a:spLocks noChangeShapeType="1"/>
          </p:cNvSpPr>
          <p:nvPr/>
        </p:nvSpPr>
        <p:spPr bwMode="auto">
          <a:xfrm flipV="1">
            <a:off x="6707199" y="1601791"/>
            <a:ext cx="350837" cy="1663700"/>
          </a:xfrm>
          <a:prstGeom prst="line">
            <a:avLst/>
          </a:prstGeom>
          <a:noFill/>
          <a:ln w="38100">
            <a:solidFill>
              <a:srgbClr val="FF9900"/>
            </a:solidFill>
            <a:round/>
            <a:headEnd/>
            <a:tailEnd type="triangle" w="med" len="med"/>
          </a:ln>
        </p:spPr>
        <p:txBody>
          <a:bodyPr/>
          <a:lstStyle/>
          <a:p>
            <a:endParaRPr lang="en-US"/>
          </a:p>
        </p:txBody>
      </p:sp>
      <p:sp>
        <p:nvSpPr>
          <p:cNvPr id="332835" name="Line 37"/>
          <p:cNvSpPr>
            <a:spLocks noChangeShapeType="1"/>
          </p:cNvSpPr>
          <p:nvPr/>
        </p:nvSpPr>
        <p:spPr bwMode="auto">
          <a:xfrm>
            <a:off x="3962492" y="5334000"/>
            <a:ext cx="931863" cy="0"/>
          </a:xfrm>
          <a:prstGeom prst="line">
            <a:avLst/>
          </a:prstGeom>
          <a:noFill/>
          <a:ln w="38100">
            <a:solidFill>
              <a:srgbClr val="1505E5"/>
            </a:solidFill>
            <a:round/>
            <a:headEnd/>
            <a:tailEnd/>
          </a:ln>
        </p:spPr>
        <p:txBody>
          <a:bodyPr/>
          <a:lstStyle/>
          <a:p>
            <a:endParaRPr lang="en-US"/>
          </a:p>
        </p:txBody>
      </p:sp>
      <p:sp>
        <p:nvSpPr>
          <p:cNvPr id="332836" name="Line 38"/>
          <p:cNvSpPr>
            <a:spLocks noChangeShapeType="1"/>
          </p:cNvSpPr>
          <p:nvPr/>
        </p:nvSpPr>
        <p:spPr bwMode="auto">
          <a:xfrm>
            <a:off x="5118100" y="5334000"/>
            <a:ext cx="1130300" cy="0"/>
          </a:xfrm>
          <a:prstGeom prst="line">
            <a:avLst/>
          </a:prstGeom>
          <a:noFill/>
          <a:ln w="38100">
            <a:solidFill>
              <a:srgbClr val="1505E5"/>
            </a:solidFill>
            <a:round/>
            <a:headEnd/>
            <a:tailEnd/>
          </a:ln>
        </p:spPr>
        <p:txBody>
          <a:bodyPr/>
          <a:lstStyle/>
          <a:p>
            <a:endParaRPr lang="en-US"/>
          </a:p>
        </p:txBody>
      </p:sp>
      <p:sp>
        <p:nvSpPr>
          <p:cNvPr id="332837" name="Line 39"/>
          <p:cNvSpPr>
            <a:spLocks noChangeShapeType="1"/>
          </p:cNvSpPr>
          <p:nvPr/>
        </p:nvSpPr>
        <p:spPr bwMode="auto">
          <a:xfrm>
            <a:off x="6418284" y="5334000"/>
            <a:ext cx="1912937" cy="0"/>
          </a:xfrm>
          <a:prstGeom prst="line">
            <a:avLst/>
          </a:prstGeom>
          <a:noFill/>
          <a:ln w="38100">
            <a:solidFill>
              <a:srgbClr val="1505E5"/>
            </a:solidFill>
            <a:round/>
            <a:headEnd/>
            <a:tailEnd/>
          </a:ln>
        </p:spPr>
        <p:txBody>
          <a:bodyPr/>
          <a:lstStyle/>
          <a:p>
            <a:endParaRPr lang="en-US"/>
          </a:p>
        </p:txBody>
      </p:sp>
      <p:sp>
        <p:nvSpPr>
          <p:cNvPr id="332838" name="Line 41"/>
          <p:cNvSpPr>
            <a:spLocks noChangeShapeType="1"/>
          </p:cNvSpPr>
          <p:nvPr/>
        </p:nvSpPr>
        <p:spPr bwMode="auto">
          <a:xfrm>
            <a:off x="0" y="838200"/>
            <a:ext cx="9144000" cy="0"/>
          </a:xfrm>
          <a:prstGeom prst="line">
            <a:avLst/>
          </a:prstGeom>
          <a:noFill/>
          <a:ln w="38100">
            <a:solidFill>
              <a:srgbClr val="99CCFF"/>
            </a:solidFill>
            <a:round/>
            <a:headEnd/>
            <a:tailEnd/>
          </a:ln>
        </p:spPr>
        <p:txBody>
          <a:bodyPr/>
          <a:lstStyle/>
          <a:p>
            <a:endParaRPr lang="en-US"/>
          </a:p>
        </p:txBody>
      </p:sp>
      <p:graphicFrame>
        <p:nvGraphicFramePr>
          <p:cNvPr id="3077" name="Object 5"/>
          <p:cNvGraphicFramePr>
            <a:graphicFrameLocks noChangeAspect="1"/>
          </p:cNvGraphicFramePr>
          <p:nvPr/>
        </p:nvGraphicFramePr>
        <p:xfrm>
          <a:off x="838200" y="5642037"/>
          <a:ext cx="5778500" cy="530225"/>
        </p:xfrm>
        <a:graphic>
          <a:graphicData uri="http://schemas.openxmlformats.org/presentationml/2006/ole">
            <mc:AlternateContent xmlns:mc="http://schemas.openxmlformats.org/markup-compatibility/2006">
              <mc:Choice xmlns:v="urn:schemas-microsoft-com:vml" Requires="v">
                <p:oleObj spid="_x0000_s3116" name="Equation" r:id="rId8" imgW="2768400" imgH="253800" progId="Equation.DSMT4">
                  <p:embed/>
                </p:oleObj>
              </mc:Choice>
              <mc:Fallback>
                <p:oleObj name="Equation" r:id="rId8" imgW="276840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5642037"/>
                        <a:ext cx="57785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34318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52400"/>
            <a:ext cx="8229600" cy="1143000"/>
          </a:xfrm>
        </p:spPr>
        <p:txBody>
          <a:bodyPr>
            <a:normAutofit/>
          </a:bodyPr>
          <a:lstStyle/>
          <a:p>
            <a:pPr eaLnBrk="1" hangingPunct="1"/>
            <a:r>
              <a:rPr lang="en-US" altLang="zh-CN" sz="4000" b="1" dirty="0" smtClean="0">
                <a:solidFill>
                  <a:srgbClr val="0000FF"/>
                </a:solidFill>
              </a:rPr>
              <a:t>Seismic E&amp;P challenges</a:t>
            </a:r>
          </a:p>
        </p:txBody>
      </p:sp>
      <p:sp>
        <p:nvSpPr>
          <p:cNvPr id="33795" name="Rectangle 3"/>
          <p:cNvSpPr>
            <a:spLocks noGrp="1" noChangeArrowheads="1"/>
          </p:cNvSpPr>
          <p:nvPr>
            <p:ph idx="1"/>
          </p:nvPr>
        </p:nvSpPr>
        <p:spPr>
          <a:xfrm>
            <a:off x="228600" y="1905000"/>
            <a:ext cx="8763000" cy="3429000"/>
          </a:xfrm>
        </p:spPr>
        <p:txBody>
          <a:bodyPr>
            <a:normAutofit/>
          </a:bodyPr>
          <a:lstStyle/>
          <a:p>
            <a:pPr marL="533400" indent="-533400" eaLnBrk="1" hangingPunct="1">
              <a:buFont typeface="Wingdings" pitchFamily="2" charset="2"/>
              <a:buChar char="p"/>
            </a:pPr>
            <a:r>
              <a:rPr lang="en-US" altLang="zh-CN" sz="2800" b="1" dirty="0" smtClean="0">
                <a:solidFill>
                  <a:srgbClr val="FF0000"/>
                </a:solidFill>
              </a:rPr>
              <a:t>Methods make assumptions; when they are satisfied the methods are effective and when they are not satisfied the methods have difficulty and/or fail – challenges arise from that breakdown or failure.</a:t>
            </a:r>
          </a:p>
        </p:txBody>
      </p:sp>
      <p:sp>
        <p:nvSpPr>
          <p:cNvPr id="33796" name="Line 4"/>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endParaRPr lang="en-US">
              <a:solidFill>
                <a:prstClr val="black"/>
              </a:solidFill>
            </a:endParaRPr>
          </a:p>
        </p:txBody>
      </p:sp>
      <p:sp>
        <p:nvSpPr>
          <p:cNvPr id="33797" name="Line 5"/>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E7C61A1-5810-4345-8EB4-4B8C44B875C2}"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1840901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7" name="Line 2"/>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endParaRPr lang="en-US"/>
          </a:p>
        </p:txBody>
      </p:sp>
      <p:sp>
        <p:nvSpPr>
          <p:cNvPr id="333828" name="Line 3"/>
          <p:cNvSpPr>
            <a:spLocks noChangeShapeType="1"/>
          </p:cNvSpPr>
          <p:nvPr/>
        </p:nvSpPr>
        <p:spPr bwMode="auto">
          <a:xfrm>
            <a:off x="0" y="838200"/>
            <a:ext cx="9144000" cy="0"/>
          </a:xfrm>
          <a:prstGeom prst="line">
            <a:avLst/>
          </a:prstGeom>
          <a:noFill/>
          <a:ln w="38100">
            <a:solidFill>
              <a:srgbClr val="99CCFF"/>
            </a:solidFill>
            <a:round/>
            <a:headEnd/>
            <a:tailEnd/>
          </a:ln>
        </p:spPr>
        <p:txBody>
          <a:bodyPr/>
          <a:lstStyle/>
          <a:p>
            <a:endParaRPr lang="en-US"/>
          </a:p>
        </p:txBody>
      </p:sp>
      <p:graphicFrame>
        <p:nvGraphicFramePr>
          <p:cNvPr id="333826" name="Object 2"/>
          <p:cNvGraphicFramePr>
            <a:graphicFrameLocks noGrp="1" noChangeAspect="1"/>
          </p:cNvGraphicFramePr>
          <p:nvPr>
            <p:ph idx="4294967295"/>
          </p:nvPr>
        </p:nvGraphicFramePr>
        <p:xfrm>
          <a:off x="1103313" y="3070228"/>
          <a:ext cx="2133600" cy="568325"/>
        </p:xfrm>
        <a:graphic>
          <a:graphicData uri="http://schemas.openxmlformats.org/presentationml/2006/ole">
            <mc:AlternateContent xmlns:mc="http://schemas.openxmlformats.org/markup-compatibility/2006">
              <mc:Choice xmlns:v="urn:schemas-microsoft-com:vml" Requires="v">
                <p:oleObj spid="_x0000_s4111" name="Equation" r:id="rId4" imgW="952087" imgH="253890" progId="Equation.DSMT4">
                  <p:embed/>
                </p:oleObj>
              </mc:Choice>
              <mc:Fallback>
                <p:oleObj name="Equation" r:id="rId4" imgW="952087" imgH="253890" progId="Equation.DSMT4">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3313" y="3070228"/>
                        <a:ext cx="2133600"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3830" name="Rectangle 6"/>
          <p:cNvSpPr>
            <a:spLocks noChangeArrowheads="1"/>
          </p:cNvSpPr>
          <p:nvPr/>
        </p:nvSpPr>
        <p:spPr bwMode="auto">
          <a:xfrm>
            <a:off x="0" y="258825"/>
            <a:ext cx="9144000" cy="2471737"/>
          </a:xfrm>
          <a:prstGeom prst="rect">
            <a:avLst/>
          </a:prstGeom>
          <a:solidFill>
            <a:srgbClr val="1505E5"/>
          </a:solidFill>
          <a:ln w="9525">
            <a:solidFill>
              <a:schemeClr val="tx1"/>
            </a:solidFill>
            <a:miter lim="800000"/>
            <a:headEnd/>
            <a:tailEnd/>
          </a:ln>
        </p:spPr>
        <p:txBody>
          <a:bodyPr wrap="none" anchor="ctr"/>
          <a:lstStyle/>
          <a:p>
            <a:endParaRPr lang="en-US"/>
          </a:p>
        </p:txBody>
      </p:sp>
      <p:grpSp>
        <p:nvGrpSpPr>
          <p:cNvPr id="2" name="Group 7"/>
          <p:cNvGrpSpPr>
            <a:grpSpLocks/>
          </p:cNvGrpSpPr>
          <p:nvPr/>
        </p:nvGrpSpPr>
        <p:grpSpPr bwMode="auto">
          <a:xfrm>
            <a:off x="304800" y="381001"/>
            <a:ext cx="8458200" cy="2152651"/>
            <a:chOff x="238" y="458"/>
            <a:chExt cx="3168" cy="1350"/>
          </a:xfrm>
        </p:grpSpPr>
        <p:sp>
          <p:nvSpPr>
            <p:cNvPr id="333850" name="Line 8"/>
            <p:cNvSpPr>
              <a:spLocks noChangeShapeType="1"/>
            </p:cNvSpPr>
            <p:nvPr/>
          </p:nvSpPr>
          <p:spPr bwMode="auto">
            <a:xfrm>
              <a:off x="238" y="1808"/>
              <a:ext cx="3168" cy="0"/>
            </a:xfrm>
            <a:prstGeom prst="line">
              <a:avLst/>
            </a:prstGeom>
            <a:noFill/>
            <a:ln w="38100">
              <a:solidFill>
                <a:srgbClr val="FFFF66"/>
              </a:solidFill>
              <a:round/>
              <a:headEnd/>
              <a:tailEnd/>
            </a:ln>
          </p:spPr>
          <p:txBody>
            <a:bodyPr/>
            <a:lstStyle/>
            <a:p>
              <a:endParaRPr lang="en-US"/>
            </a:p>
          </p:txBody>
        </p:sp>
        <p:sp>
          <p:nvSpPr>
            <p:cNvPr id="333851" name="Line 9"/>
            <p:cNvSpPr>
              <a:spLocks noChangeShapeType="1"/>
            </p:cNvSpPr>
            <p:nvPr/>
          </p:nvSpPr>
          <p:spPr bwMode="auto">
            <a:xfrm>
              <a:off x="238" y="458"/>
              <a:ext cx="3072" cy="0"/>
            </a:xfrm>
            <a:prstGeom prst="line">
              <a:avLst/>
            </a:prstGeom>
            <a:noFill/>
            <a:ln w="28575">
              <a:solidFill>
                <a:srgbClr val="66FFFF"/>
              </a:solidFill>
              <a:round/>
              <a:headEnd/>
              <a:tailEnd/>
            </a:ln>
          </p:spPr>
          <p:txBody>
            <a:bodyPr/>
            <a:lstStyle/>
            <a:p>
              <a:endParaRPr lang="en-US"/>
            </a:p>
          </p:txBody>
        </p:sp>
        <p:sp>
          <p:nvSpPr>
            <p:cNvPr id="333852" name="Line 10"/>
            <p:cNvSpPr>
              <a:spLocks noChangeShapeType="1"/>
            </p:cNvSpPr>
            <p:nvPr/>
          </p:nvSpPr>
          <p:spPr bwMode="auto">
            <a:xfrm>
              <a:off x="238" y="1376"/>
              <a:ext cx="3168" cy="0"/>
            </a:xfrm>
            <a:prstGeom prst="line">
              <a:avLst/>
            </a:prstGeom>
            <a:noFill/>
            <a:ln w="38100">
              <a:solidFill>
                <a:srgbClr val="FFFF66"/>
              </a:solidFill>
              <a:round/>
              <a:headEnd/>
              <a:tailEnd/>
            </a:ln>
          </p:spPr>
          <p:txBody>
            <a:bodyPr/>
            <a:lstStyle/>
            <a:p>
              <a:endParaRPr lang="en-US"/>
            </a:p>
          </p:txBody>
        </p:sp>
      </p:grpSp>
      <p:sp>
        <p:nvSpPr>
          <p:cNvPr id="333832" name="Line 11"/>
          <p:cNvSpPr>
            <a:spLocks noChangeShapeType="1"/>
          </p:cNvSpPr>
          <p:nvPr/>
        </p:nvSpPr>
        <p:spPr bwMode="auto">
          <a:xfrm>
            <a:off x="1447800" y="954089"/>
            <a:ext cx="69850" cy="908051"/>
          </a:xfrm>
          <a:prstGeom prst="line">
            <a:avLst/>
          </a:prstGeom>
          <a:noFill/>
          <a:ln w="38100">
            <a:solidFill>
              <a:srgbClr val="FF9900"/>
            </a:solidFill>
            <a:round/>
            <a:headEnd/>
            <a:tailEnd type="triangle" w="med" len="med"/>
          </a:ln>
        </p:spPr>
        <p:txBody>
          <a:bodyPr/>
          <a:lstStyle/>
          <a:p>
            <a:endParaRPr lang="en-US"/>
          </a:p>
        </p:txBody>
      </p:sp>
      <p:sp>
        <p:nvSpPr>
          <p:cNvPr id="333833" name="AutoShape 12"/>
          <p:cNvSpPr>
            <a:spLocks noChangeArrowheads="1"/>
          </p:cNvSpPr>
          <p:nvPr/>
        </p:nvSpPr>
        <p:spPr bwMode="auto">
          <a:xfrm>
            <a:off x="1295400" y="496888"/>
            <a:ext cx="304800" cy="304800"/>
          </a:xfrm>
          <a:prstGeom prst="sun">
            <a:avLst>
              <a:gd name="adj" fmla="val 25000"/>
            </a:avLst>
          </a:prstGeom>
          <a:solidFill>
            <a:srgbClr val="FF0000"/>
          </a:solidFill>
          <a:ln w="38100">
            <a:solidFill>
              <a:srgbClr val="996633"/>
            </a:solidFill>
            <a:miter lim="800000"/>
            <a:headEnd/>
            <a:tailEnd/>
          </a:ln>
        </p:spPr>
        <p:txBody>
          <a:bodyPr wrap="none" anchor="ctr"/>
          <a:lstStyle/>
          <a:p>
            <a:endParaRPr lang="en-US"/>
          </a:p>
        </p:txBody>
      </p:sp>
      <p:sp>
        <p:nvSpPr>
          <p:cNvPr id="333834" name="Line 13"/>
          <p:cNvSpPr>
            <a:spLocks noChangeShapeType="1"/>
          </p:cNvSpPr>
          <p:nvPr/>
        </p:nvSpPr>
        <p:spPr bwMode="auto">
          <a:xfrm flipV="1">
            <a:off x="1533538" y="409635"/>
            <a:ext cx="269875" cy="1428751"/>
          </a:xfrm>
          <a:prstGeom prst="line">
            <a:avLst/>
          </a:prstGeom>
          <a:noFill/>
          <a:ln w="38100">
            <a:solidFill>
              <a:srgbClr val="FF9900"/>
            </a:solidFill>
            <a:round/>
            <a:headEnd/>
            <a:tailEnd type="triangle" w="med" len="med"/>
          </a:ln>
        </p:spPr>
        <p:txBody>
          <a:bodyPr/>
          <a:lstStyle/>
          <a:p>
            <a:endParaRPr lang="en-US"/>
          </a:p>
        </p:txBody>
      </p:sp>
      <p:sp>
        <p:nvSpPr>
          <p:cNvPr id="333835" name="Text Box 14"/>
          <p:cNvSpPr txBox="1">
            <a:spLocks noChangeArrowheads="1"/>
          </p:cNvSpPr>
          <p:nvPr/>
        </p:nvSpPr>
        <p:spPr bwMode="auto">
          <a:xfrm>
            <a:off x="1928813" y="561976"/>
            <a:ext cx="831850" cy="369332"/>
          </a:xfrm>
          <a:prstGeom prst="rect">
            <a:avLst/>
          </a:prstGeom>
          <a:noFill/>
          <a:ln w="9525">
            <a:noFill/>
            <a:miter lim="800000"/>
            <a:headEnd/>
            <a:tailEnd/>
          </a:ln>
        </p:spPr>
        <p:txBody>
          <a:bodyPr>
            <a:spAutoFit/>
          </a:bodyPr>
          <a:lstStyle/>
          <a:p>
            <a:pPr>
              <a:spcBef>
                <a:spcPct val="50000"/>
              </a:spcBef>
            </a:pPr>
            <a:r>
              <a:rPr lang="en-US" altLang="zh-CN" b="1">
                <a:solidFill>
                  <a:schemeClr val="bg1"/>
                </a:solidFill>
              </a:rPr>
              <a:t>t</a:t>
            </a:r>
            <a:r>
              <a:rPr lang="en-US" altLang="zh-CN" b="1" baseline="-25000">
                <a:solidFill>
                  <a:schemeClr val="bg1"/>
                </a:solidFill>
              </a:rPr>
              <a:t>1 </a:t>
            </a:r>
            <a:r>
              <a:rPr lang="en-US" altLang="zh-CN" b="1">
                <a:solidFill>
                  <a:schemeClr val="bg1"/>
                </a:solidFill>
              </a:rPr>
              <a:t>+ t</a:t>
            </a:r>
            <a:r>
              <a:rPr lang="en-US" altLang="zh-CN" b="1" baseline="-25000">
                <a:solidFill>
                  <a:schemeClr val="bg1"/>
                </a:solidFill>
              </a:rPr>
              <a:t>2</a:t>
            </a:r>
            <a:r>
              <a:rPr lang="en-US" altLang="zh-CN"/>
              <a:t> </a:t>
            </a:r>
          </a:p>
        </p:txBody>
      </p:sp>
      <p:sp>
        <p:nvSpPr>
          <p:cNvPr id="333836" name="Line 15"/>
          <p:cNvSpPr>
            <a:spLocks noChangeShapeType="1"/>
          </p:cNvSpPr>
          <p:nvPr/>
        </p:nvSpPr>
        <p:spPr bwMode="auto">
          <a:xfrm>
            <a:off x="1797050" y="400111"/>
            <a:ext cx="115888" cy="2151063"/>
          </a:xfrm>
          <a:prstGeom prst="line">
            <a:avLst/>
          </a:prstGeom>
          <a:noFill/>
          <a:ln w="38100">
            <a:solidFill>
              <a:srgbClr val="FF9900"/>
            </a:solidFill>
            <a:round/>
            <a:headEnd/>
            <a:tailEnd type="triangle" w="med" len="med"/>
          </a:ln>
        </p:spPr>
        <p:txBody>
          <a:bodyPr/>
          <a:lstStyle/>
          <a:p>
            <a:endParaRPr lang="en-US"/>
          </a:p>
        </p:txBody>
      </p:sp>
      <p:sp>
        <p:nvSpPr>
          <p:cNvPr id="333837" name="Line 16"/>
          <p:cNvSpPr>
            <a:spLocks noChangeShapeType="1"/>
          </p:cNvSpPr>
          <p:nvPr/>
        </p:nvSpPr>
        <p:spPr bwMode="auto">
          <a:xfrm flipV="1">
            <a:off x="1930400" y="885827"/>
            <a:ext cx="350838" cy="1663700"/>
          </a:xfrm>
          <a:prstGeom prst="line">
            <a:avLst/>
          </a:prstGeom>
          <a:noFill/>
          <a:ln w="38100">
            <a:solidFill>
              <a:srgbClr val="FF9900"/>
            </a:solidFill>
            <a:round/>
            <a:headEnd/>
            <a:tailEnd type="triangle" w="med" len="med"/>
          </a:ln>
        </p:spPr>
        <p:txBody>
          <a:bodyPr/>
          <a:lstStyle/>
          <a:p>
            <a:endParaRPr lang="en-US"/>
          </a:p>
        </p:txBody>
      </p:sp>
      <p:sp>
        <p:nvSpPr>
          <p:cNvPr id="333838" name="Line 17"/>
          <p:cNvSpPr>
            <a:spLocks noChangeShapeType="1"/>
          </p:cNvSpPr>
          <p:nvPr/>
        </p:nvSpPr>
        <p:spPr bwMode="auto">
          <a:xfrm>
            <a:off x="3792538" y="950913"/>
            <a:ext cx="69850" cy="908051"/>
          </a:xfrm>
          <a:prstGeom prst="line">
            <a:avLst/>
          </a:prstGeom>
          <a:noFill/>
          <a:ln w="38100">
            <a:solidFill>
              <a:srgbClr val="FF9900"/>
            </a:solidFill>
            <a:round/>
            <a:headEnd/>
            <a:tailEnd type="triangle" w="med" len="med"/>
          </a:ln>
        </p:spPr>
        <p:txBody>
          <a:bodyPr/>
          <a:lstStyle/>
          <a:p>
            <a:endParaRPr lang="en-US"/>
          </a:p>
        </p:txBody>
      </p:sp>
      <p:sp>
        <p:nvSpPr>
          <p:cNvPr id="333839" name="AutoShape 18"/>
          <p:cNvSpPr>
            <a:spLocks noChangeArrowheads="1"/>
          </p:cNvSpPr>
          <p:nvPr/>
        </p:nvSpPr>
        <p:spPr bwMode="auto">
          <a:xfrm>
            <a:off x="3640138" y="493713"/>
            <a:ext cx="304800" cy="304800"/>
          </a:xfrm>
          <a:prstGeom prst="sun">
            <a:avLst>
              <a:gd name="adj" fmla="val 25000"/>
            </a:avLst>
          </a:prstGeom>
          <a:solidFill>
            <a:srgbClr val="FF0000"/>
          </a:solidFill>
          <a:ln w="38100">
            <a:solidFill>
              <a:srgbClr val="996633"/>
            </a:solidFill>
            <a:miter lim="800000"/>
            <a:headEnd/>
            <a:tailEnd/>
          </a:ln>
        </p:spPr>
        <p:txBody>
          <a:bodyPr wrap="none" anchor="ctr"/>
          <a:lstStyle/>
          <a:p>
            <a:endParaRPr lang="en-US"/>
          </a:p>
        </p:txBody>
      </p:sp>
      <p:sp>
        <p:nvSpPr>
          <p:cNvPr id="333840" name="Line 19"/>
          <p:cNvSpPr>
            <a:spLocks noChangeShapeType="1"/>
          </p:cNvSpPr>
          <p:nvPr/>
        </p:nvSpPr>
        <p:spPr bwMode="auto">
          <a:xfrm flipV="1">
            <a:off x="3878271" y="406461"/>
            <a:ext cx="269875" cy="1428751"/>
          </a:xfrm>
          <a:prstGeom prst="line">
            <a:avLst/>
          </a:prstGeom>
          <a:noFill/>
          <a:ln w="38100">
            <a:solidFill>
              <a:srgbClr val="FF9900"/>
            </a:solidFill>
            <a:round/>
            <a:headEnd/>
            <a:tailEnd type="triangle" w="med" len="med"/>
          </a:ln>
        </p:spPr>
        <p:txBody>
          <a:bodyPr/>
          <a:lstStyle/>
          <a:p>
            <a:endParaRPr lang="en-US"/>
          </a:p>
        </p:txBody>
      </p:sp>
      <p:sp>
        <p:nvSpPr>
          <p:cNvPr id="333841" name="Text Box 20"/>
          <p:cNvSpPr txBox="1">
            <a:spLocks noChangeArrowheads="1"/>
          </p:cNvSpPr>
          <p:nvPr/>
        </p:nvSpPr>
        <p:spPr bwMode="auto">
          <a:xfrm>
            <a:off x="4273550" y="558800"/>
            <a:ext cx="831850" cy="369332"/>
          </a:xfrm>
          <a:prstGeom prst="rect">
            <a:avLst/>
          </a:prstGeom>
          <a:noFill/>
          <a:ln w="9525">
            <a:noFill/>
            <a:miter lim="800000"/>
            <a:headEnd/>
            <a:tailEnd/>
          </a:ln>
        </p:spPr>
        <p:txBody>
          <a:bodyPr>
            <a:spAutoFit/>
          </a:bodyPr>
          <a:lstStyle/>
          <a:p>
            <a:pPr>
              <a:spcBef>
                <a:spcPct val="50000"/>
              </a:spcBef>
            </a:pPr>
            <a:r>
              <a:rPr lang="en-US" altLang="zh-CN" b="1">
                <a:solidFill>
                  <a:schemeClr val="bg1"/>
                </a:solidFill>
              </a:rPr>
              <a:t>  2t</a:t>
            </a:r>
            <a:r>
              <a:rPr lang="en-US" altLang="zh-CN" b="1" baseline="-25000">
                <a:solidFill>
                  <a:schemeClr val="bg1"/>
                </a:solidFill>
              </a:rPr>
              <a:t>1</a:t>
            </a:r>
            <a:r>
              <a:rPr lang="en-US" altLang="zh-CN"/>
              <a:t> </a:t>
            </a:r>
          </a:p>
        </p:txBody>
      </p:sp>
      <p:sp>
        <p:nvSpPr>
          <p:cNvPr id="333842" name="Line 21"/>
          <p:cNvSpPr>
            <a:spLocks noChangeShapeType="1"/>
          </p:cNvSpPr>
          <p:nvPr/>
        </p:nvSpPr>
        <p:spPr bwMode="auto">
          <a:xfrm>
            <a:off x="4141880" y="396875"/>
            <a:ext cx="161925" cy="1482725"/>
          </a:xfrm>
          <a:prstGeom prst="line">
            <a:avLst/>
          </a:prstGeom>
          <a:noFill/>
          <a:ln w="38100">
            <a:solidFill>
              <a:srgbClr val="FF9900"/>
            </a:solidFill>
            <a:round/>
            <a:headEnd/>
            <a:tailEnd type="triangle" w="med" len="med"/>
          </a:ln>
        </p:spPr>
        <p:txBody>
          <a:bodyPr/>
          <a:lstStyle/>
          <a:p>
            <a:endParaRPr lang="en-US"/>
          </a:p>
        </p:txBody>
      </p:sp>
      <p:sp>
        <p:nvSpPr>
          <p:cNvPr id="333843" name="Line 22"/>
          <p:cNvSpPr>
            <a:spLocks noChangeShapeType="1"/>
          </p:cNvSpPr>
          <p:nvPr/>
        </p:nvSpPr>
        <p:spPr bwMode="auto">
          <a:xfrm flipV="1">
            <a:off x="4299042" y="882710"/>
            <a:ext cx="327025" cy="971551"/>
          </a:xfrm>
          <a:prstGeom prst="line">
            <a:avLst/>
          </a:prstGeom>
          <a:noFill/>
          <a:ln w="38100">
            <a:solidFill>
              <a:srgbClr val="FF9900"/>
            </a:solidFill>
            <a:round/>
            <a:headEnd/>
            <a:tailEnd type="triangle" w="med" len="med"/>
          </a:ln>
        </p:spPr>
        <p:txBody>
          <a:bodyPr/>
          <a:lstStyle/>
          <a:p>
            <a:endParaRPr lang="en-US"/>
          </a:p>
        </p:txBody>
      </p:sp>
      <p:sp>
        <p:nvSpPr>
          <p:cNvPr id="333844" name="Line 23"/>
          <p:cNvSpPr>
            <a:spLocks noChangeShapeType="1"/>
          </p:cNvSpPr>
          <p:nvPr/>
        </p:nvSpPr>
        <p:spPr bwMode="auto">
          <a:xfrm>
            <a:off x="6307140" y="939815"/>
            <a:ext cx="104775" cy="1611313"/>
          </a:xfrm>
          <a:prstGeom prst="line">
            <a:avLst/>
          </a:prstGeom>
          <a:noFill/>
          <a:ln w="38100">
            <a:solidFill>
              <a:srgbClr val="FF9900"/>
            </a:solidFill>
            <a:round/>
            <a:headEnd/>
            <a:tailEnd type="triangle" w="med" len="med"/>
          </a:ln>
        </p:spPr>
        <p:txBody>
          <a:bodyPr/>
          <a:lstStyle/>
          <a:p>
            <a:endParaRPr lang="en-US"/>
          </a:p>
        </p:txBody>
      </p:sp>
      <p:sp>
        <p:nvSpPr>
          <p:cNvPr id="333845" name="AutoShape 24"/>
          <p:cNvSpPr>
            <a:spLocks noChangeArrowheads="1"/>
          </p:cNvSpPr>
          <p:nvPr/>
        </p:nvSpPr>
        <p:spPr bwMode="auto">
          <a:xfrm>
            <a:off x="6154738" y="482600"/>
            <a:ext cx="304800" cy="304800"/>
          </a:xfrm>
          <a:prstGeom prst="sun">
            <a:avLst>
              <a:gd name="adj" fmla="val 25000"/>
            </a:avLst>
          </a:prstGeom>
          <a:solidFill>
            <a:srgbClr val="FF0000"/>
          </a:solidFill>
          <a:ln w="38100">
            <a:solidFill>
              <a:srgbClr val="996633"/>
            </a:solidFill>
            <a:miter lim="800000"/>
            <a:headEnd/>
            <a:tailEnd/>
          </a:ln>
        </p:spPr>
        <p:txBody>
          <a:bodyPr wrap="none" anchor="ctr"/>
          <a:lstStyle/>
          <a:p>
            <a:endParaRPr lang="en-US"/>
          </a:p>
        </p:txBody>
      </p:sp>
      <p:sp>
        <p:nvSpPr>
          <p:cNvPr id="333846" name="Line 25"/>
          <p:cNvSpPr>
            <a:spLocks noChangeShapeType="1"/>
          </p:cNvSpPr>
          <p:nvPr/>
        </p:nvSpPr>
        <p:spPr bwMode="auto">
          <a:xfrm flipV="1">
            <a:off x="6427788" y="395291"/>
            <a:ext cx="234950" cy="2132012"/>
          </a:xfrm>
          <a:prstGeom prst="line">
            <a:avLst/>
          </a:prstGeom>
          <a:noFill/>
          <a:ln w="38100">
            <a:solidFill>
              <a:srgbClr val="FF9900"/>
            </a:solidFill>
            <a:round/>
            <a:headEnd/>
            <a:tailEnd type="triangle" w="med" len="med"/>
          </a:ln>
        </p:spPr>
        <p:txBody>
          <a:bodyPr/>
          <a:lstStyle/>
          <a:p>
            <a:endParaRPr lang="en-US"/>
          </a:p>
        </p:txBody>
      </p:sp>
      <p:sp>
        <p:nvSpPr>
          <p:cNvPr id="333847" name="Text Box 26"/>
          <p:cNvSpPr txBox="1">
            <a:spLocks noChangeArrowheads="1"/>
          </p:cNvSpPr>
          <p:nvPr/>
        </p:nvSpPr>
        <p:spPr bwMode="auto">
          <a:xfrm>
            <a:off x="6788150" y="547688"/>
            <a:ext cx="831850" cy="369332"/>
          </a:xfrm>
          <a:prstGeom prst="rect">
            <a:avLst/>
          </a:prstGeom>
          <a:noFill/>
          <a:ln w="9525">
            <a:noFill/>
            <a:miter lim="800000"/>
            <a:headEnd/>
            <a:tailEnd/>
          </a:ln>
        </p:spPr>
        <p:txBody>
          <a:bodyPr>
            <a:spAutoFit/>
          </a:bodyPr>
          <a:lstStyle/>
          <a:p>
            <a:pPr>
              <a:spcBef>
                <a:spcPct val="50000"/>
              </a:spcBef>
            </a:pPr>
            <a:r>
              <a:rPr lang="en-US" altLang="zh-CN" b="1">
                <a:solidFill>
                  <a:schemeClr val="bg1"/>
                </a:solidFill>
              </a:rPr>
              <a:t>   2t</a:t>
            </a:r>
            <a:r>
              <a:rPr lang="en-US" altLang="zh-CN" b="1" baseline="-25000">
                <a:solidFill>
                  <a:schemeClr val="bg1"/>
                </a:solidFill>
              </a:rPr>
              <a:t>2</a:t>
            </a:r>
            <a:r>
              <a:rPr lang="en-US" altLang="zh-CN"/>
              <a:t> </a:t>
            </a:r>
          </a:p>
        </p:txBody>
      </p:sp>
      <p:sp>
        <p:nvSpPr>
          <p:cNvPr id="333848" name="Line 27"/>
          <p:cNvSpPr>
            <a:spLocks noChangeShapeType="1"/>
          </p:cNvSpPr>
          <p:nvPr/>
        </p:nvSpPr>
        <p:spPr bwMode="auto">
          <a:xfrm>
            <a:off x="6656413" y="385823"/>
            <a:ext cx="115887" cy="2151063"/>
          </a:xfrm>
          <a:prstGeom prst="line">
            <a:avLst/>
          </a:prstGeom>
          <a:noFill/>
          <a:ln w="38100">
            <a:solidFill>
              <a:srgbClr val="FF9900"/>
            </a:solidFill>
            <a:round/>
            <a:headEnd/>
            <a:tailEnd type="triangle" w="med" len="med"/>
          </a:ln>
        </p:spPr>
        <p:txBody>
          <a:bodyPr/>
          <a:lstStyle/>
          <a:p>
            <a:endParaRPr lang="en-US"/>
          </a:p>
        </p:txBody>
      </p:sp>
      <p:sp>
        <p:nvSpPr>
          <p:cNvPr id="333849" name="Line 28"/>
          <p:cNvSpPr>
            <a:spLocks noChangeShapeType="1"/>
          </p:cNvSpPr>
          <p:nvPr/>
        </p:nvSpPr>
        <p:spPr bwMode="auto">
          <a:xfrm flipV="1">
            <a:off x="6789745" y="871539"/>
            <a:ext cx="350837" cy="1663700"/>
          </a:xfrm>
          <a:prstGeom prst="line">
            <a:avLst/>
          </a:prstGeom>
          <a:noFill/>
          <a:ln w="38100">
            <a:solidFill>
              <a:srgbClr val="FF9900"/>
            </a:solidFill>
            <a:round/>
            <a:headEnd/>
            <a:tailEnd type="triangle" w="med" len="med"/>
          </a:ln>
        </p:spPr>
        <p:txBody>
          <a:bodyPr/>
          <a:lstStyle/>
          <a:p>
            <a:endParaRPr lang="en-US"/>
          </a:p>
        </p:txBody>
      </p:sp>
      <p:sp>
        <p:nvSpPr>
          <p:cNvPr id="333829" name="Text Box 5"/>
          <p:cNvSpPr txBox="1">
            <a:spLocks noChangeArrowheads="1"/>
          </p:cNvSpPr>
          <p:nvPr/>
        </p:nvSpPr>
        <p:spPr bwMode="auto">
          <a:xfrm>
            <a:off x="417524" y="3048062"/>
            <a:ext cx="8345487" cy="3108543"/>
          </a:xfrm>
          <a:prstGeom prst="rect">
            <a:avLst/>
          </a:prstGeom>
          <a:noFill/>
          <a:ln w="9525">
            <a:noFill/>
            <a:miter lim="800000"/>
            <a:headEnd/>
            <a:tailEnd/>
          </a:ln>
        </p:spPr>
        <p:txBody>
          <a:bodyPr>
            <a:spAutoFit/>
          </a:bodyPr>
          <a:lstStyle/>
          <a:p>
            <a:pPr>
              <a:spcBef>
                <a:spcPct val="20000"/>
              </a:spcBef>
            </a:pPr>
            <a:r>
              <a:rPr lang="en-US" altLang="zh-CN" sz="2800" dirty="0" smtClean="0"/>
              <a:t>   So                           precisely </a:t>
            </a:r>
            <a:r>
              <a:rPr lang="en-US" altLang="zh-CN" sz="2800" dirty="0"/>
              <a:t>eliminates all free surface </a:t>
            </a:r>
            <a:r>
              <a:rPr lang="en-US" altLang="zh-CN" sz="2800" dirty="0" smtClean="0"/>
              <a:t>    </a:t>
            </a:r>
          </a:p>
          <a:p>
            <a:pPr>
              <a:spcBef>
                <a:spcPct val="20000"/>
              </a:spcBef>
            </a:pPr>
            <a:r>
              <a:rPr lang="en-US" altLang="zh-CN" sz="2800" dirty="0" smtClean="0"/>
              <a:t>   multiples </a:t>
            </a:r>
            <a:r>
              <a:rPr lang="en-US" altLang="zh-CN" sz="2800" dirty="0"/>
              <a:t>that have experienced </a:t>
            </a:r>
            <a:r>
              <a:rPr lang="en-US" altLang="zh-CN" sz="2800" dirty="0">
                <a:solidFill>
                  <a:schemeClr val="accent2"/>
                </a:solidFill>
              </a:rPr>
              <a:t>one downward </a:t>
            </a:r>
            <a:r>
              <a:rPr lang="en-US" altLang="zh-CN" sz="2800" dirty="0" smtClean="0">
                <a:solidFill>
                  <a:schemeClr val="accent2"/>
                </a:solidFill>
              </a:rPr>
              <a:t>  </a:t>
            </a:r>
          </a:p>
          <a:p>
            <a:pPr>
              <a:spcBef>
                <a:spcPct val="20000"/>
              </a:spcBef>
            </a:pPr>
            <a:r>
              <a:rPr lang="en-US" altLang="zh-CN" sz="2800" dirty="0" smtClean="0">
                <a:solidFill>
                  <a:schemeClr val="accent2"/>
                </a:solidFill>
              </a:rPr>
              <a:t>   reflection </a:t>
            </a:r>
            <a:r>
              <a:rPr lang="en-US" altLang="zh-CN" sz="2800" dirty="0"/>
              <a:t>at the free surface. </a:t>
            </a:r>
          </a:p>
          <a:p>
            <a:pPr>
              <a:spcBef>
                <a:spcPct val="20000"/>
              </a:spcBef>
            </a:pPr>
            <a:endParaRPr lang="en-US" altLang="zh-CN" sz="2800" dirty="0"/>
          </a:p>
          <a:p>
            <a:pPr>
              <a:spcBef>
                <a:spcPct val="20000"/>
              </a:spcBef>
            </a:pPr>
            <a:r>
              <a:rPr lang="en-US" altLang="zh-CN" sz="2800" dirty="0" smtClean="0">
                <a:solidFill>
                  <a:srgbClr val="FF0000"/>
                </a:solidFill>
              </a:rPr>
              <a:t>   The </a:t>
            </a:r>
            <a:r>
              <a:rPr lang="en-US" altLang="zh-CN" sz="2800" dirty="0">
                <a:solidFill>
                  <a:srgbClr val="FF0000"/>
                </a:solidFill>
              </a:rPr>
              <a:t>absence of low frequency (and in fact all other </a:t>
            </a:r>
          </a:p>
          <a:p>
            <a:pPr>
              <a:spcBef>
                <a:spcPct val="20000"/>
              </a:spcBef>
            </a:pPr>
            <a:r>
              <a:rPr lang="en-US" altLang="zh-CN" sz="2800" dirty="0" smtClean="0">
                <a:solidFill>
                  <a:srgbClr val="FF0000"/>
                </a:solidFill>
              </a:rPr>
              <a:t>   frequency</a:t>
            </a:r>
            <a:r>
              <a:rPr lang="en-US" altLang="zh-CN" sz="2800" dirty="0">
                <a:solidFill>
                  <a:srgbClr val="FF0000"/>
                </a:solidFill>
              </a:rPr>
              <a:t>) plays absolutely no role in this prediction.</a:t>
            </a:r>
          </a:p>
        </p:txBody>
      </p:sp>
    </p:spTree>
    <p:extLst>
      <p:ext uri="{BB962C8B-B14F-4D97-AF65-F5344CB8AC3E}">
        <p14:creationId xmlns:p14="http://schemas.microsoft.com/office/powerpoint/2010/main" val="3733924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1" name="Line 3"/>
          <p:cNvSpPr>
            <a:spLocks noChangeShapeType="1"/>
          </p:cNvSpPr>
          <p:nvPr/>
        </p:nvSpPr>
        <p:spPr bwMode="auto">
          <a:xfrm>
            <a:off x="0" y="1371600"/>
            <a:ext cx="9144000" cy="0"/>
          </a:xfrm>
          <a:prstGeom prst="line">
            <a:avLst/>
          </a:prstGeom>
          <a:noFill/>
          <a:ln w="38100">
            <a:solidFill>
              <a:srgbClr val="99CCFF"/>
            </a:solidFill>
            <a:round/>
            <a:headEnd/>
            <a:tailEnd/>
          </a:ln>
        </p:spPr>
        <p:txBody>
          <a:bodyPr/>
          <a:lstStyle/>
          <a:p>
            <a:endParaRPr lang="en-US"/>
          </a:p>
        </p:txBody>
      </p:sp>
      <p:sp>
        <p:nvSpPr>
          <p:cNvPr id="334852" name="Line 4"/>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endParaRPr lang="en-US"/>
          </a:p>
        </p:txBody>
      </p:sp>
      <p:sp>
        <p:nvSpPr>
          <p:cNvPr id="334853" name="Rectangle 60"/>
          <p:cNvSpPr>
            <a:spLocks noGrp="1" noChangeArrowheads="1"/>
          </p:cNvSpPr>
          <p:nvPr>
            <p:ph type="title" idx="4294967295"/>
          </p:nvPr>
        </p:nvSpPr>
        <p:spPr>
          <a:xfrm>
            <a:off x="682625" y="203200"/>
            <a:ext cx="8229600" cy="1143000"/>
          </a:xfrm>
        </p:spPr>
        <p:txBody>
          <a:bodyPr>
            <a:noAutofit/>
          </a:bodyPr>
          <a:lstStyle/>
          <a:p>
            <a:pPr eaLnBrk="1" hangingPunct="1"/>
            <a:r>
              <a:rPr lang="en-US" altLang="zh-CN" sz="3600" b="1" dirty="0" smtClean="0">
                <a:solidFill>
                  <a:srgbClr val="0000FF"/>
                </a:solidFill>
              </a:rPr>
              <a:t>Free Surface Multiple Elimination Example Recovering an Invisible Primary</a:t>
            </a:r>
          </a:p>
        </p:txBody>
      </p:sp>
      <p:sp>
        <p:nvSpPr>
          <p:cNvPr id="334854" name="Rectangle 36"/>
          <p:cNvSpPr>
            <a:spLocks noGrp="1" noChangeArrowheads="1"/>
          </p:cNvSpPr>
          <p:nvPr>
            <p:ph idx="4294967295"/>
          </p:nvPr>
        </p:nvSpPr>
        <p:spPr>
          <a:xfrm>
            <a:off x="417513" y="1508155"/>
            <a:ext cx="8686800" cy="1038225"/>
          </a:xfrm>
        </p:spPr>
        <p:txBody>
          <a:bodyPr/>
          <a:lstStyle/>
          <a:p>
            <a:pPr eaLnBrk="1" hangingPunct="1">
              <a:buFontTx/>
              <a:buNone/>
            </a:pPr>
            <a:r>
              <a:rPr lang="en-US" altLang="zh-CN" sz="2800" dirty="0" smtClean="0"/>
              <a:t>   </a:t>
            </a:r>
            <a:r>
              <a:rPr lang="en-US" altLang="zh-CN" sz="2400" dirty="0" smtClean="0">
                <a:latin typeface="Tahoma" pitchFamily="34" charset="0"/>
              </a:rPr>
              <a:t>Consider a free surface example with the following data:</a:t>
            </a:r>
          </a:p>
        </p:txBody>
      </p:sp>
      <p:sp>
        <p:nvSpPr>
          <p:cNvPr id="334855" name="Rectangle 56"/>
          <p:cNvSpPr>
            <a:spLocks noChangeArrowheads="1"/>
          </p:cNvSpPr>
          <p:nvPr/>
        </p:nvSpPr>
        <p:spPr bwMode="auto">
          <a:xfrm>
            <a:off x="6" y="3106223"/>
            <a:ext cx="184731" cy="369332"/>
          </a:xfrm>
          <a:prstGeom prst="rect">
            <a:avLst/>
          </a:prstGeom>
          <a:noFill/>
          <a:ln w="9525">
            <a:noFill/>
            <a:miter lim="800000"/>
            <a:headEnd/>
            <a:tailEnd/>
          </a:ln>
        </p:spPr>
        <p:txBody>
          <a:bodyPr wrap="none" anchor="ctr">
            <a:spAutoFit/>
          </a:bodyPr>
          <a:lstStyle/>
          <a:p>
            <a:endParaRPr lang="zh-CN" altLang="en-US"/>
          </a:p>
        </p:txBody>
      </p:sp>
      <p:grpSp>
        <p:nvGrpSpPr>
          <p:cNvPr id="2" name="Group 61"/>
          <p:cNvGrpSpPr>
            <a:grpSpLocks/>
          </p:cNvGrpSpPr>
          <p:nvPr/>
        </p:nvGrpSpPr>
        <p:grpSpPr bwMode="auto">
          <a:xfrm>
            <a:off x="1371600" y="3352800"/>
            <a:ext cx="6096000" cy="3276600"/>
            <a:chOff x="864" y="2112"/>
            <a:chExt cx="3840" cy="2064"/>
          </a:xfrm>
        </p:grpSpPr>
        <p:grpSp>
          <p:nvGrpSpPr>
            <p:cNvPr id="3" name="Group 37"/>
            <p:cNvGrpSpPr>
              <a:grpSpLocks/>
            </p:cNvGrpSpPr>
            <p:nvPr/>
          </p:nvGrpSpPr>
          <p:grpSpPr bwMode="auto">
            <a:xfrm>
              <a:off x="1104" y="2208"/>
              <a:ext cx="3360" cy="1749"/>
              <a:chOff x="1152" y="2064"/>
              <a:chExt cx="3360" cy="1749"/>
            </a:xfrm>
          </p:grpSpPr>
          <p:sp>
            <p:nvSpPr>
              <p:cNvPr id="334861" name="Line 38"/>
              <p:cNvSpPr>
                <a:spLocks noChangeShapeType="1"/>
              </p:cNvSpPr>
              <p:nvPr/>
            </p:nvSpPr>
            <p:spPr bwMode="auto">
              <a:xfrm>
                <a:off x="1200" y="2400"/>
                <a:ext cx="3312" cy="0"/>
              </a:xfrm>
              <a:prstGeom prst="line">
                <a:avLst/>
              </a:prstGeom>
              <a:noFill/>
              <a:ln w="9525">
                <a:solidFill>
                  <a:schemeClr val="tx1"/>
                </a:solidFill>
                <a:round/>
                <a:headEnd/>
                <a:tailEnd/>
              </a:ln>
            </p:spPr>
            <p:txBody>
              <a:bodyPr wrap="none" anchor="ctr"/>
              <a:lstStyle/>
              <a:p>
                <a:endParaRPr lang="en-US"/>
              </a:p>
            </p:txBody>
          </p:sp>
          <p:sp>
            <p:nvSpPr>
              <p:cNvPr id="334862" name="Line 39"/>
              <p:cNvSpPr>
                <a:spLocks noChangeShapeType="1"/>
              </p:cNvSpPr>
              <p:nvPr/>
            </p:nvSpPr>
            <p:spPr bwMode="auto">
              <a:xfrm>
                <a:off x="1200" y="2928"/>
                <a:ext cx="3312" cy="0"/>
              </a:xfrm>
              <a:prstGeom prst="line">
                <a:avLst/>
              </a:prstGeom>
              <a:noFill/>
              <a:ln w="9525">
                <a:solidFill>
                  <a:schemeClr val="tx1"/>
                </a:solidFill>
                <a:round/>
                <a:headEnd/>
                <a:tailEnd/>
              </a:ln>
            </p:spPr>
            <p:txBody>
              <a:bodyPr wrap="none" anchor="ctr"/>
              <a:lstStyle/>
              <a:p>
                <a:endParaRPr lang="en-US"/>
              </a:p>
            </p:txBody>
          </p:sp>
          <p:sp>
            <p:nvSpPr>
              <p:cNvPr id="334863" name="Line 40"/>
              <p:cNvSpPr>
                <a:spLocks noChangeShapeType="1"/>
              </p:cNvSpPr>
              <p:nvPr/>
            </p:nvSpPr>
            <p:spPr bwMode="auto">
              <a:xfrm>
                <a:off x="1200" y="3792"/>
                <a:ext cx="3312" cy="0"/>
              </a:xfrm>
              <a:prstGeom prst="line">
                <a:avLst/>
              </a:prstGeom>
              <a:noFill/>
              <a:ln w="9525">
                <a:solidFill>
                  <a:schemeClr val="tx1"/>
                </a:solidFill>
                <a:round/>
                <a:headEnd/>
                <a:tailEnd/>
              </a:ln>
            </p:spPr>
            <p:txBody>
              <a:bodyPr wrap="none" anchor="ctr"/>
              <a:lstStyle/>
              <a:p>
                <a:endParaRPr lang="en-US"/>
              </a:p>
            </p:txBody>
          </p:sp>
          <p:sp>
            <p:nvSpPr>
              <p:cNvPr id="334864" name="Line 41"/>
              <p:cNvSpPr>
                <a:spLocks noChangeShapeType="1"/>
              </p:cNvSpPr>
              <p:nvPr/>
            </p:nvSpPr>
            <p:spPr bwMode="auto">
              <a:xfrm>
                <a:off x="1392" y="2400"/>
                <a:ext cx="192" cy="528"/>
              </a:xfrm>
              <a:prstGeom prst="line">
                <a:avLst/>
              </a:prstGeom>
              <a:noFill/>
              <a:ln w="9525">
                <a:solidFill>
                  <a:schemeClr val="tx1"/>
                </a:solidFill>
                <a:round/>
                <a:headEnd/>
                <a:tailEnd type="triangle" w="med" len="med"/>
              </a:ln>
            </p:spPr>
            <p:txBody>
              <a:bodyPr wrap="none" anchor="ctr"/>
              <a:lstStyle/>
              <a:p>
                <a:endParaRPr lang="en-US"/>
              </a:p>
            </p:txBody>
          </p:sp>
          <p:sp>
            <p:nvSpPr>
              <p:cNvPr id="334865" name="Line 42"/>
              <p:cNvSpPr>
                <a:spLocks noChangeShapeType="1"/>
              </p:cNvSpPr>
              <p:nvPr/>
            </p:nvSpPr>
            <p:spPr bwMode="auto">
              <a:xfrm flipV="1">
                <a:off x="1584" y="2400"/>
                <a:ext cx="192" cy="528"/>
              </a:xfrm>
              <a:prstGeom prst="line">
                <a:avLst/>
              </a:prstGeom>
              <a:noFill/>
              <a:ln w="9525">
                <a:solidFill>
                  <a:schemeClr val="tx1"/>
                </a:solidFill>
                <a:round/>
                <a:headEnd/>
                <a:tailEnd type="triangle" w="med" len="med"/>
              </a:ln>
            </p:spPr>
            <p:txBody>
              <a:bodyPr wrap="none" anchor="ctr"/>
              <a:lstStyle/>
              <a:p>
                <a:endParaRPr lang="en-US"/>
              </a:p>
            </p:txBody>
          </p:sp>
          <p:sp>
            <p:nvSpPr>
              <p:cNvPr id="334866" name="Line 43"/>
              <p:cNvSpPr>
                <a:spLocks noChangeShapeType="1"/>
              </p:cNvSpPr>
              <p:nvPr/>
            </p:nvSpPr>
            <p:spPr bwMode="auto">
              <a:xfrm>
                <a:off x="2208" y="2400"/>
                <a:ext cx="144" cy="528"/>
              </a:xfrm>
              <a:prstGeom prst="line">
                <a:avLst/>
              </a:prstGeom>
              <a:noFill/>
              <a:ln w="9525">
                <a:solidFill>
                  <a:schemeClr val="tx1"/>
                </a:solidFill>
                <a:round/>
                <a:headEnd/>
                <a:tailEnd type="triangle" w="med" len="med"/>
              </a:ln>
            </p:spPr>
            <p:txBody>
              <a:bodyPr wrap="none" anchor="ctr"/>
              <a:lstStyle/>
              <a:p>
                <a:endParaRPr lang="en-US"/>
              </a:p>
            </p:txBody>
          </p:sp>
          <p:sp>
            <p:nvSpPr>
              <p:cNvPr id="334867" name="Line 44"/>
              <p:cNvSpPr>
                <a:spLocks noChangeShapeType="1"/>
              </p:cNvSpPr>
              <p:nvPr/>
            </p:nvSpPr>
            <p:spPr bwMode="auto">
              <a:xfrm flipV="1">
                <a:off x="2352" y="2400"/>
                <a:ext cx="192" cy="528"/>
              </a:xfrm>
              <a:prstGeom prst="line">
                <a:avLst/>
              </a:prstGeom>
              <a:noFill/>
              <a:ln w="9525">
                <a:solidFill>
                  <a:schemeClr val="tx1"/>
                </a:solidFill>
                <a:round/>
                <a:headEnd/>
                <a:tailEnd type="triangle" w="med" len="med"/>
              </a:ln>
            </p:spPr>
            <p:txBody>
              <a:bodyPr wrap="none" anchor="ctr"/>
              <a:lstStyle/>
              <a:p>
                <a:endParaRPr lang="en-US"/>
              </a:p>
            </p:txBody>
          </p:sp>
          <p:sp>
            <p:nvSpPr>
              <p:cNvPr id="334868" name="Text Box 45"/>
              <p:cNvSpPr txBox="1">
                <a:spLocks noChangeArrowheads="1"/>
              </p:cNvSpPr>
              <p:nvPr/>
            </p:nvSpPr>
            <p:spPr bwMode="auto">
              <a:xfrm>
                <a:off x="4128" y="2208"/>
                <a:ext cx="384" cy="213"/>
              </a:xfrm>
              <a:prstGeom prst="rect">
                <a:avLst/>
              </a:prstGeom>
              <a:noFill/>
              <a:ln w="9525">
                <a:noFill/>
                <a:miter lim="800000"/>
                <a:headEnd/>
                <a:tailEnd/>
              </a:ln>
            </p:spPr>
            <p:txBody>
              <a:bodyPr>
                <a:spAutoFit/>
              </a:bodyPr>
              <a:lstStyle/>
              <a:p>
                <a:pPr eaLnBrk="0" hangingPunct="0">
                  <a:spcBef>
                    <a:spcPct val="50000"/>
                  </a:spcBef>
                </a:pPr>
                <a:r>
                  <a:rPr lang="en-US" altLang="zh-CN" sz="1600">
                    <a:latin typeface="Times"/>
                  </a:rPr>
                  <a:t>FS</a:t>
                </a:r>
              </a:p>
            </p:txBody>
          </p:sp>
          <p:sp>
            <p:nvSpPr>
              <p:cNvPr id="334869" name="Text Box 46"/>
              <p:cNvSpPr txBox="1">
                <a:spLocks noChangeArrowheads="1"/>
              </p:cNvSpPr>
              <p:nvPr/>
            </p:nvSpPr>
            <p:spPr bwMode="auto">
              <a:xfrm>
                <a:off x="4128" y="3600"/>
                <a:ext cx="384" cy="213"/>
              </a:xfrm>
              <a:prstGeom prst="rect">
                <a:avLst/>
              </a:prstGeom>
              <a:noFill/>
              <a:ln w="9525">
                <a:noFill/>
                <a:miter lim="800000"/>
                <a:headEnd/>
                <a:tailEnd/>
              </a:ln>
            </p:spPr>
            <p:txBody>
              <a:bodyPr>
                <a:spAutoFit/>
              </a:bodyPr>
              <a:lstStyle/>
              <a:p>
                <a:pPr eaLnBrk="0" hangingPunct="0">
                  <a:spcBef>
                    <a:spcPct val="50000"/>
                  </a:spcBef>
                </a:pPr>
                <a:r>
                  <a:rPr lang="en-US" altLang="zh-CN" sz="1600">
                    <a:latin typeface="Times"/>
                  </a:rPr>
                  <a:t>R</a:t>
                </a:r>
                <a:r>
                  <a:rPr lang="en-US" altLang="zh-CN" sz="1600" baseline="-25000">
                    <a:latin typeface="Times"/>
                  </a:rPr>
                  <a:t>2</a:t>
                </a:r>
                <a:endParaRPr lang="en-US" altLang="zh-CN" sz="1600">
                  <a:latin typeface="Times"/>
                </a:endParaRPr>
              </a:p>
            </p:txBody>
          </p:sp>
          <p:sp>
            <p:nvSpPr>
              <p:cNvPr id="334870" name="Text Box 47"/>
              <p:cNvSpPr txBox="1">
                <a:spLocks noChangeArrowheads="1"/>
              </p:cNvSpPr>
              <p:nvPr/>
            </p:nvSpPr>
            <p:spPr bwMode="auto">
              <a:xfrm>
                <a:off x="4128" y="2736"/>
                <a:ext cx="384" cy="213"/>
              </a:xfrm>
              <a:prstGeom prst="rect">
                <a:avLst/>
              </a:prstGeom>
              <a:noFill/>
              <a:ln w="9525">
                <a:noFill/>
                <a:miter lim="800000"/>
                <a:headEnd/>
                <a:tailEnd/>
              </a:ln>
            </p:spPr>
            <p:txBody>
              <a:bodyPr>
                <a:spAutoFit/>
              </a:bodyPr>
              <a:lstStyle/>
              <a:p>
                <a:pPr eaLnBrk="0" hangingPunct="0">
                  <a:spcBef>
                    <a:spcPct val="50000"/>
                  </a:spcBef>
                </a:pPr>
                <a:r>
                  <a:rPr lang="en-US" altLang="zh-CN" sz="1600">
                    <a:latin typeface="Times"/>
                  </a:rPr>
                  <a:t>R</a:t>
                </a:r>
                <a:r>
                  <a:rPr lang="en-US" altLang="zh-CN" sz="1600" baseline="-25000">
                    <a:latin typeface="Times"/>
                  </a:rPr>
                  <a:t>1</a:t>
                </a:r>
                <a:endParaRPr lang="en-US" altLang="zh-CN" sz="1600">
                  <a:latin typeface="Times"/>
                </a:endParaRPr>
              </a:p>
            </p:txBody>
          </p:sp>
          <p:sp>
            <p:nvSpPr>
              <p:cNvPr id="334871" name="Line 48"/>
              <p:cNvSpPr>
                <a:spLocks noChangeShapeType="1"/>
              </p:cNvSpPr>
              <p:nvPr/>
            </p:nvSpPr>
            <p:spPr bwMode="auto">
              <a:xfrm>
                <a:off x="2544" y="2400"/>
                <a:ext cx="144" cy="528"/>
              </a:xfrm>
              <a:prstGeom prst="line">
                <a:avLst/>
              </a:prstGeom>
              <a:noFill/>
              <a:ln w="9525">
                <a:solidFill>
                  <a:schemeClr val="tx1"/>
                </a:solidFill>
                <a:round/>
                <a:headEnd/>
                <a:tailEnd type="triangle" w="med" len="med"/>
              </a:ln>
            </p:spPr>
            <p:txBody>
              <a:bodyPr wrap="none" anchor="ctr"/>
              <a:lstStyle/>
              <a:p>
                <a:endParaRPr lang="en-US"/>
              </a:p>
            </p:txBody>
          </p:sp>
          <p:sp>
            <p:nvSpPr>
              <p:cNvPr id="334872" name="Line 49"/>
              <p:cNvSpPr>
                <a:spLocks noChangeShapeType="1"/>
              </p:cNvSpPr>
              <p:nvPr/>
            </p:nvSpPr>
            <p:spPr bwMode="auto">
              <a:xfrm flipV="1">
                <a:off x="2688" y="2400"/>
                <a:ext cx="192" cy="528"/>
              </a:xfrm>
              <a:prstGeom prst="line">
                <a:avLst/>
              </a:prstGeom>
              <a:noFill/>
              <a:ln w="9525">
                <a:solidFill>
                  <a:schemeClr val="tx1"/>
                </a:solidFill>
                <a:round/>
                <a:headEnd/>
                <a:tailEnd type="triangle" w="med" len="med"/>
              </a:ln>
            </p:spPr>
            <p:txBody>
              <a:bodyPr wrap="none" anchor="ctr"/>
              <a:lstStyle/>
              <a:p>
                <a:endParaRPr lang="en-US"/>
              </a:p>
            </p:txBody>
          </p:sp>
          <p:sp>
            <p:nvSpPr>
              <p:cNvPr id="334873" name="Line 50"/>
              <p:cNvSpPr>
                <a:spLocks noChangeShapeType="1"/>
              </p:cNvSpPr>
              <p:nvPr/>
            </p:nvSpPr>
            <p:spPr bwMode="auto">
              <a:xfrm>
                <a:off x="3264" y="2400"/>
                <a:ext cx="240" cy="1392"/>
              </a:xfrm>
              <a:prstGeom prst="line">
                <a:avLst/>
              </a:prstGeom>
              <a:noFill/>
              <a:ln w="9525">
                <a:solidFill>
                  <a:schemeClr val="tx1"/>
                </a:solidFill>
                <a:round/>
                <a:headEnd/>
                <a:tailEnd type="triangle" w="med" len="med"/>
              </a:ln>
            </p:spPr>
            <p:txBody>
              <a:bodyPr wrap="none" anchor="ctr"/>
              <a:lstStyle/>
              <a:p>
                <a:endParaRPr lang="en-US"/>
              </a:p>
            </p:txBody>
          </p:sp>
          <p:sp>
            <p:nvSpPr>
              <p:cNvPr id="334874" name="Line 51"/>
              <p:cNvSpPr>
                <a:spLocks noChangeShapeType="1"/>
              </p:cNvSpPr>
              <p:nvPr/>
            </p:nvSpPr>
            <p:spPr bwMode="auto">
              <a:xfrm flipV="1">
                <a:off x="3504" y="2400"/>
                <a:ext cx="240" cy="1392"/>
              </a:xfrm>
              <a:prstGeom prst="line">
                <a:avLst/>
              </a:prstGeom>
              <a:noFill/>
              <a:ln w="9525">
                <a:solidFill>
                  <a:schemeClr val="tx1"/>
                </a:solidFill>
                <a:round/>
                <a:headEnd/>
                <a:tailEnd type="triangle" w="med" len="med"/>
              </a:ln>
            </p:spPr>
            <p:txBody>
              <a:bodyPr wrap="none" anchor="ctr"/>
              <a:lstStyle/>
              <a:p>
                <a:endParaRPr lang="en-US"/>
              </a:p>
            </p:txBody>
          </p:sp>
          <p:sp>
            <p:nvSpPr>
              <p:cNvPr id="334875" name="Text Box 52"/>
              <p:cNvSpPr txBox="1">
                <a:spLocks noChangeArrowheads="1"/>
              </p:cNvSpPr>
              <p:nvPr/>
            </p:nvSpPr>
            <p:spPr bwMode="auto">
              <a:xfrm>
                <a:off x="1680" y="2544"/>
                <a:ext cx="336" cy="291"/>
              </a:xfrm>
              <a:prstGeom prst="rect">
                <a:avLst/>
              </a:prstGeom>
              <a:noFill/>
              <a:ln w="9525">
                <a:noFill/>
                <a:miter lim="800000"/>
                <a:headEnd/>
                <a:tailEnd/>
              </a:ln>
            </p:spPr>
            <p:txBody>
              <a:bodyPr>
                <a:spAutoFit/>
              </a:bodyPr>
              <a:lstStyle/>
              <a:p>
                <a:pPr eaLnBrk="0" hangingPunct="0">
                  <a:spcBef>
                    <a:spcPct val="50000"/>
                  </a:spcBef>
                </a:pPr>
                <a:r>
                  <a:rPr lang="en-US" altLang="zh-CN" sz="2400">
                    <a:latin typeface="Times"/>
                  </a:rPr>
                  <a:t>t</a:t>
                </a:r>
                <a:r>
                  <a:rPr lang="en-US" altLang="zh-CN" sz="2400" baseline="-25000">
                    <a:latin typeface="Times"/>
                  </a:rPr>
                  <a:t>1</a:t>
                </a:r>
                <a:endParaRPr lang="en-US" altLang="zh-CN" sz="2400">
                  <a:latin typeface="Times"/>
                </a:endParaRPr>
              </a:p>
            </p:txBody>
          </p:sp>
          <p:sp>
            <p:nvSpPr>
              <p:cNvPr id="334876" name="Text Box 53"/>
              <p:cNvSpPr txBox="1">
                <a:spLocks noChangeArrowheads="1"/>
              </p:cNvSpPr>
              <p:nvPr/>
            </p:nvSpPr>
            <p:spPr bwMode="auto">
              <a:xfrm>
                <a:off x="2736" y="2544"/>
                <a:ext cx="336" cy="291"/>
              </a:xfrm>
              <a:prstGeom prst="rect">
                <a:avLst/>
              </a:prstGeom>
              <a:noFill/>
              <a:ln w="9525">
                <a:noFill/>
                <a:miter lim="800000"/>
                <a:headEnd/>
                <a:tailEnd/>
              </a:ln>
            </p:spPr>
            <p:txBody>
              <a:bodyPr>
                <a:spAutoFit/>
              </a:bodyPr>
              <a:lstStyle/>
              <a:p>
                <a:pPr eaLnBrk="0" hangingPunct="0">
                  <a:spcBef>
                    <a:spcPct val="50000"/>
                  </a:spcBef>
                </a:pPr>
                <a:r>
                  <a:rPr lang="en-US" altLang="zh-CN" sz="2400">
                    <a:latin typeface="Times"/>
                  </a:rPr>
                  <a:t>2t</a:t>
                </a:r>
                <a:r>
                  <a:rPr lang="en-US" altLang="zh-CN" sz="2400" baseline="-25000">
                    <a:latin typeface="Times"/>
                  </a:rPr>
                  <a:t>1</a:t>
                </a:r>
                <a:endParaRPr lang="en-US" altLang="zh-CN" sz="2400">
                  <a:latin typeface="Times"/>
                </a:endParaRPr>
              </a:p>
            </p:txBody>
          </p:sp>
          <p:sp>
            <p:nvSpPr>
              <p:cNvPr id="334877" name="Text Box 54"/>
              <p:cNvSpPr txBox="1">
                <a:spLocks noChangeArrowheads="1"/>
              </p:cNvSpPr>
              <p:nvPr/>
            </p:nvSpPr>
            <p:spPr bwMode="auto">
              <a:xfrm>
                <a:off x="3696" y="2544"/>
                <a:ext cx="336" cy="291"/>
              </a:xfrm>
              <a:prstGeom prst="rect">
                <a:avLst/>
              </a:prstGeom>
              <a:noFill/>
              <a:ln w="9525">
                <a:noFill/>
                <a:miter lim="800000"/>
                <a:headEnd/>
                <a:tailEnd/>
              </a:ln>
            </p:spPr>
            <p:txBody>
              <a:bodyPr>
                <a:spAutoFit/>
              </a:bodyPr>
              <a:lstStyle/>
              <a:p>
                <a:pPr eaLnBrk="0" hangingPunct="0">
                  <a:spcBef>
                    <a:spcPct val="50000"/>
                  </a:spcBef>
                </a:pPr>
                <a:r>
                  <a:rPr lang="en-US" altLang="zh-CN" sz="2400">
                    <a:latin typeface="Times"/>
                  </a:rPr>
                  <a:t>t</a:t>
                </a:r>
                <a:r>
                  <a:rPr lang="en-US" altLang="zh-CN" sz="2400" baseline="-25000">
                    <a:latin typeface="Times"/>
                  </a:rPr>
                  <a:t>2</a:t>
                </a:r>
                <a:endParaRPr lang="en-US" altLang="zh-CN" sz="2400">
                  <a:latin typeface="Times"/>
                </a:endParaRPr>
              </a:p>
            </p:txBody>
          </p:sp>
          <p:sp>
            <p:nvSpPr>
              <p:cNvPr id="334878" name="Text Box 55"/>
              <p:cNvSpPr txBox="1">
                <a:spLocks noChangeArrowheads="1"/>
              </p:cNvSpPr>
              <p:nvPr/>
            </p:nvSpPr>
            <p:spPr bwMode="auto">
              <a:xfrm>
                <a:off x="1152" y="2064"/>
                <a:ext cx="3312" cy="291"/>
              </a:xfrm>
              <a:prstGeom prst="rect">
                <a:avLst/>
              </a:prstGeom>
              <a:noFill/>
              <a:ln w="9525">
                <a:noFill/>
                <a:miter lim="800000"/>
                <a:headEnd/>
                <a:tailEnd/>
              </a:ln>
            </p:spPr>
            <p:txBody>
              <a:bodyPr>
                <a:spAutoFit/>
              </a:bodyPr>
              <a:lstStyle/>
              <a:p>
                <a:pPr eaLnBrk="0" hangingPunct="0">
                  <a:spcBef>
                    <a:spcPct val="50000"/>
                  </a:spcBef>
                </a:pPr>
                <a:r>
                  <a:rPr lang="en-US" altLang="zh-CN" sz="2400">
                    <a:latin typeface="Times"/>
                  </a:rPr>
                  <a:t>R</a:t>
                </a:r>
                <a:r>
                  <a:rPr lang="en-US" altLang="zh-CN" sz="2400" baseline="-25000">
                    <a:latin typeface="Times"/>
                  </a:rPr>
                  <a:t>1</a:t>
                </a:r>
                <a:r>
                  <a:rPr lang="en-US" altLang="zh-CN" sz="2400">
                    <a:latin typeface="Times"/>
                    <a:sym typeface="Symbol" pitchFamily="18" charset="2"/>
                  </a:rPr>
                  <a:t>(t-t</a:t>
                </a:r>
                <a:r>
                  <a:rPr lang="en-US" altLang="zh-CN" sz="2400" baseline="-25000">
                    <a:latin typeface="Times"/>
                    <a:sym typeface="Symbol" pitchFamily="18" charset="2"/>
                  </a:rPr>
                  <a:t>1</a:t>
                </a:r>
                <a:r>
                  <a:rPr lang="en-US" altLang="zh-CN" sz="2400">
                    <a:latin typeface="Times"/>
                    <a:sym typeface="Symbol" pitchFamily="18" charset="2"/>
                  </a:rPr>
                  <a:t>)      -R</a:t>
                </a:r>
                <a:r>
                  <a:rPr lang="en-US" altLang="zh-CN" sz="2400" baseline="-25000">
                    <a:latin typeface="Times"/>
                    <a:sym typeface="Symbol" pitchFamily="18" charset="2"/>
                  </a:rPr>
                  <a:t>1</a:t>
                </a:r>
                <a:r>
                  <a:rPr lang="en-US" altLang="zh-CN" sz="2400" baseline="30000">
                    <a:latin typeface="Times"/>
                    <a:sym typeface="Symbol" pitchFamily="18" charset="2"/>
                  </a:rPr>
                  <a:t>2</a:t>
                </a:r>
                <a:r>
                  <a:rPr lang="en-US" altLang="zh-CN" sz="2400">
                    <a:latin typeface="Times"/>
                    <a:sym typeface="Symbol" pitchFamily="18" charset="2"/>
                  </a:rPr>
                  <a:t>(t-2t</a:t>
                </a:r>
                <a:r>
                  <a:rPr lang="en-US" altLang="zh-CN" sz="2400" baseline="-25000">
                    <a:latin typeface="Times"/>
                    <a:sym typeface="Symbol" pitchFamily="18" charset="2"/>
                  </a:rPr>
                  <a:t>1</a:t>
                </a:r>
                <a:r>
                  <a:rPr lang="en-US" altLang="zh-CN" sz="2400">
                    <a:latin typeface="Times"/>
                    <a:sym typeface="Symbol" pitchFamily="18" charset="2"/>
                  </a:rPr>
                  <a:t>)    R</a:t>
                </a:r>
                <a:r>
                  <a:rPr lang="en-US" altLang="zh-CN" sz="2400" baseline="-25000">
                    <a:latin typeface="Times"/>
                    <a:sym typeface="Symbol" pitchFamily="18" charset="2"/>
                  </a:rPr>
                  <a:t>2</a:t>
                </a:r>
                <a:r>
                  <a:rPr lang="en-US" altLang="zh-CN" sz="2400">
                    <a:latin typeface="Times"/>
                    <a:sym typeface="Symbol" pitchFamily="18" charset="2"/>
                  </a:rPr>
                  <a:t>'(t-t</a:t>
                </a:r>
                <a:r>
                  <a:rPr lang="en-US" altLang="zh-CN" sz="2400" baseline="-25000">
                    <a:latin typeface="Times"/>
                    <a:sym typeface="Symbol" pitchFamily="18" charset="2"/>
                  </a:rPr>
                  <a:t>2</a:t>
                </a:r>
                <a:r>
                  <a:rPr lang="en-US" altLang="zh-CN" sz="2400">
                    <a:latin typeface="Times"/>
                    <a:sym typeface="Symbol" pitchFamily="18" charset="2"/>
                  </a:rPr>
                  <a:t>)</a:t>
                </a:r>
                <a:endParaRPr lang="en-US" altLang="zh-CN" sz="2400">
                  <a:latin typeface="Times"/>
                </a:endParaRPr>
              </a:p>
            </p:txBody>
          </p:sp>
        </p:grpSp>
        <p:sp>
          <p:nvSpPr>
            <p:cNvPr id="334860" name="Rectangle 58"/>
            <p:cNvSpPr>
              <a:spLocks noChangeArrowheads="1"/>
            </p:cNvSpPr>
            <p:nvPr/>
          </p:nvSpPr>
          <p:spPr bwMode="auto">
            <a:xfrm>
              <a:off x="864" y="2112"/>
              <a:ext cx="3840" cy="2064"/>
            </a:xfrm>
            <a:prstGeom prst="rect">
              <a:avLst/>
            </a:prstGeom>
            <a:solidFill>
              <a:schemeClr val="accent1">
                <a:alpha val="0"/>
              </a:schemeClr>
            </a:solidFill>
            <a:ln w="9525">
              <a:solidFill>
                <a:schemeClr val="tx1"/>
              </a:solidFill>
              <a:miter lim="800000"/>
              <a:headEnd/>
              <a:tailEnd/>
            </a:ln>
          </p:spPr>
          <p:txBody>
            <a:bodyPr wrap="none" anchor="ctr"/>
            <a:lstStyle/>
            <a:p>
              <a:endParaRPr lang="zh-CN" altLang="en-US"/>
            </a:p>
          </p:txBody>
        </p:sp>
      </p:grpSp>
      <p:grpSp>
        <p:nvGrpSpPr>
          <p:cNvPr id="4" name="Group 62"/>
          <p:cNvGrpSpPr>
            <a:grpSpLocks/>
          </p:cNvGrpSpPr>
          <p:nvPr/>
        </p:nvGrpSpPr>
        <p:grpSpPr bwMode="auto">
          <a:xfrm>
            <a:off x="1344638" y="2314636"/>
            <a:ext cx="7037387" cy="596900"/>
            <a:chOff x="847" y="1458"/>
            <a:chExt cx="4433" cy="376"/>
          </a:xfrm>
        </p:grpSpPr>
        <p:graphicFrame>
          <p:nvGraphicFramePr>
            <p:cNvPr id="334850" name="Object 57"/>
            <p:cNvGraphicFramePr>
              <a:graphicFrameLocks noChangeAspect="1"/>
            </p:cNvGraphicFramePr>
            <p:nvPr/>
          </p:nvGraphicFramePr>
          <p:xfrm>
            <a:off x="847" y="1458"/>
            <a:ext cx="3826" cy="376"/>
          </p:xfrm>
          <a:graphic>
            <a:graphicData uri="http://schemas.openxmlformats.org/presentationml/2006/ole">
              <mc:AlternateContent xmlns:mc="http://schemas.openxmlformats.org/markup-compatibility/2006">
                <mc:Choice xmlns:v="urn:schemas-microsoft-com:vml" Requires="v">
                  <p:oleObj spid="_x0000_s5135" name="Equation" r:id="rId4" imgW="2819400" imgH="279400" progId="Equation.DSMT4">
                    <p:embed/>
                  </p:oleObj>
                </mc:Choice>
                <mc:Fallback>
                  <p:oleObj name="Equation" r:id="rId4" imgW="2819400" imgH="2794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 y="1458"/>
                          <a:ext cx="3826" cy="3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4858" name="Text Box 59"/>
            <p:cNvSpPr txBox="1">
              <a:spLocks noChangeArrowheads="1"/>
            </p:cNvSpPr>
            <p:nvPr/>
          </p:nvSpPr>
          <p:spPr bwMode="auto">
            <a:xfrm>
              <a:off x="4896" y="1533"/>
              <a:ext cx="384" cy="291"/>
            </a:xfrm>
            <a:prstGeom prst="rect">
              <a:avLst/>
            </a:prstGeom>
            <a:noFill/>
            <a:ln w="9525">
              <a:noFill/>
              <a:miter lim="800000"/>
              <a:headEnd/>
              <a:tailEnd/>
            </a:ln>
          </p:spPr>
          <p:txBody>
            <a:bodyPr>
              <a:spAutoFit/>
            </a:bodyPr>
            <a:lstStyle/>
            <a:p>
              <a:pPr eaLnBrk="0" hangingPunct="0">
                <a:spcBef>
                  <a:spcPct val="50000"/>
                </a:spcBef>
              </a:pPr>
              <a:r>
                <a:rPr lang="en-US" altLang="zh-CN" sz="2400">
                  <a:latin typeface="Times"/>
                </a:rPr>
                <a:t>(1)</a:t>
              </a:r>
            </a:p>
          </p:txBody>
        </p:sp>
      </p:grpSp>
    </p:spTree>
    <p:extLst>
      <p:ext uri="{BB962C8B-B14F-4D97-AF65-F5344CB8AC3E}">
        <p14:creationId xmlns:p14="http://schemas.microsoft.com/office/powerpoint/2010/main" val="3372976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9" name="Rectangle 2"/>
          <p:cNvSpPr>
            <a:spLocks noGrp="1" noChangeArrowheads="1"/>
          </p:cNvSpPr>
          <p:nvPr>
            <p:ph type="title" idx="4294967295"/>
          </p:nvPr>
        </p:nvSpPr>
        <p:spPr>
          <a:xfrm>
            <a:off x="457200" y="152400"/>
            <a:ext cx="8229600" cy="1143000"/>
          </a:xfrm>
        </p:spPr>
        <p:txBody>
          <a:bodyPr/>
          <a:lstStyle/>
          <a:p>
            <a:pPr eaLnBrk="1" hangingPunct="1"/>
            <a:r>
              <a:rPr lang="en-US" altLang="zh-CN" sz="3600" b="1" dirty="0" smtClean="0">
                <a:solidFill>
                  <a:srgbClr val="0000FF"/>
                </a:solidFill>
                <a:latin typeface="Tahoma" pitchFamily="34" charset="0"/>
              </a:rPr>
              <a:t>Invisible primary example</a:t>
            </a:r>
          </a:p>
        </p:txBody>
      </p:sp>
      <p:sp>
        <p:nvSpPr>
          <p:cNvPr id="335880" name="Rectangle 5"/>
          <p:cNvSpPr>
            <a:spLocks noGrp="1" noChangeArrowheads="1"/>
          </p:cNvSpPr>
          <p:nvPr>
            <p:ph idx="4294967295"/>
          </p:nvPr>
        </p:nvSpPr>
        <p:spPr>
          <a:xfrm>
            <a:off x="457200" y="1374837"/>
            <a:ext cx="8382000" cy="3014663"/>
          </a:xfrm>
        </p:spPr>
        <p:txBody>
          <a:bodyPr/>
          <a:lstStyle/>
          <a:p>
            <a:pPr eaLnBrk="1" hangingPunct="1">
              <a:buFontTx/>
              <a:buNone/>
            </a:pPr>
            <a:r>
              <a:rPr lang="en-US" altLang="zh-CN" dirty="0" smtClean="0"/>
              <a:t>  </a:t>
            </a:r>
            <a:r>
              <a:rPr lang="en-US" altLang="zh-CN" sz="2400" dirty="0" smtClean="0">
                <a:latin typeface="Tahoma" pitchFamily="34" charset="0"/>
              </a:rPr>
              <a:t>Now assume</a:t>
            </a:r>
          </a:p>
          <a:p>
            <a:pPr eaLnBrk="1" hangingPunct="1">
              <a:buFontTx/>
              <a:buNone/>
            </a:pPr>
            <a:r>
              <a:rPr lang="en-US" altLang="zh-CN" dirty="0" smtClean="0"/>
              <a:t>			</a:t>
            </a:r>
          </a:p>
          <a:p>
            <a:pPr eaLnBrk="1" hangingPunct="1"/>
            <a:endParaRPr lang="en-US" altLang="zh-CN" dirty="0" smtClean="0"/>
          </a:p>
          <a:p>
            <a:pPr eaLnBrk="1" hangingPunct="1">
              <a:buFontTx/>
              <a:buNone/>
            </a:pPr>
            <a:r>
              <a:rPr lang="en-US" altLang="zh-CN" dirty="0" smtClean="0"/>
              <a:t>  </a:t>
            </a:r>
            <a:r>
              <a:rPr lang="en-US" altLang="zh-CN" sz="2400" dirty="0" smtClean="0">
                <a:latin typeface="Tahoma" pitchFamily="34" charset="0"/>
              </a:rPr>
              <a:t>for some special case, then from (1)</a:t>
            </a:r>
            <a:endParaRPr lang="en-US" altLang="zh-CN" dirty="0" smtClean="0"/>
          </a:p>
        </p:txBody>
      </p:sp>
      <p:sp>
        <p:nvSpPr>
          <p:cNvPr id="335881" name="Line 3"/>
          <p:cNvSpPr>
            <a:spLocks noChangeShapeType="1"/>
          </p:cNvSpPr>
          <p:nvPr/>
        </p:nvSpPr>
        <p:spPr bwMode="auto">
          <a:xfrm>
            <a:off x="0" y="1371600"/>
            <a:ext cx="9144000" cy="0"/>
          </a:xfrm>
          <a:prstGeom prst="line">
            <a:avLst/>
          </a:prstGeom>
          <a:noFill/>
          <a:ln w="38100">
            <a:solidFill>
              <a:srgbClr val="99CCFF"/>
            </a:solidFill>
            <a:round/>
            <a:headEnd/>
            <a:tailEnd/>
          </a:ln>
        </p:spPr>
        <p:txBody>
          <a:bodyPr/>
          <a:lstStyle/>
          <a:p>
            <a:endParaRPr lang="en-US"/>
          </a:p>
        </p:txBody>
      </p:sp>
      <p:sp>
        <p:nvSpPr>
          <p:cNvPr id="335882" name="Line 4"/>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endParaRPr lang="en-US"/>
          </a:p>
        </p:txBody>
      </p:sp>
      <p:graphicFrame>
        <p:nvGraphicFramePr>
          <p:cNvPr id="335874" name="Object 6"/>
          <p:cNvGraphicFramePr>
            <a:graphicFrameLocks noChangeAspect="1"/>
          </p:cNvGraphicFramePr>
          <p:nvPr/>
        </p:nvGraphicFramePr>
        <p:xfrm>
          <a:off x="2667000" y="1984377"/>
          <a:ext cx="1435100" cy="693739"/>
        </p:xfrm>
        <a:graphic>
          <a:graphicData uri="http://schemas.openxmlformats.org/presentationml/2006/ole">
            <mc:AlternateContent xmlns:mc="http://schemas.openxmlformats.org/markup-compatibility/2006">
              <mc:Choice xmlns:v="urn:schemas-microsoft-com:vml" Requires="v">
                <p:oleObj spid="_x0000_s6211" name="Equation" r:id="rId4" imgW="571252" imgH="279279" progId="Equation.DSMT4">
                  <p:embed/>
                </p:oleObj>
              </mc:Choice>
              <mc:Fallback>
                <p:oleObj name="Equation" r:id="rId4" imgW="571252" imgH="279279"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984377"/>
                        <a:ext cx="1435100" cy="6937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5875" name="Object 7"/>
          <p:cNvGraphicFramePr>
            <a:graphicFrameLocks noChangeAspect="1"/>
          </p:cNvGraphicFramePr>
          <p:nvPr/>
        </p:nvGraphicFramePr>
        <p:xfrm>
          <a:off x="2667022" y="2670175"/>
          <a:ext cx="1243013" cy="584200"/>
        </p:xfrm>
        <a:graphic>
          <a:graphicData uri="http://schemas.openxmlformats.org/presentationml/2006/ole">
            <mc:AlternateContent xmlns:mc="http://schemas.openxmlformats.org/markup-compatibility/2006">
              <mc:Choice xmlns:v="urn:schemas-microsoft-com:vml" Requires="v">
                <p:oleObj spid="_x0000_s6212" name="Equation" r:id="rId6" imgW="482391" imgH="228501" progId="Equation.DSMT4">
                  <p:embed/>
                </p:oleObj>
              </mc:Choice>
              <mc:Fallback>
                <p:oleObj name="Equation" r:id="rId6" imgW="482391" imgH="228501"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22" y="2670175"/>
                        <a:ext cx="1243013"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5876" name="Object 8"/>
          <p:cNvGraphicFramePr>
            <a:graphicFrameLocks noChangeAspect="1"/>
          </p:cNvGraphicFramePr>
          <p:nvPr/>
        </p:nvGraphicFramePr>
        <p:xfrm>
          <a:off x="2568607" y="3813177"/>
          <a:ext cx="2733675" cy="566739"/>
        </p:xfrm>
        <a:graphic>
          <a:graphicData uri="http://schemas.openxmlformats.org/presentationml/2006/ole">
            <mc:AlternateContent xmlns:mc="http://schemas.openxmlformats.org/markup-compatibility/2006">
              <mc:Choice xmlns:v="urn:schemas-microsoft-com:vml" Requires="v">
                <p:oleObj spid="_x0000_s6213" name="Equation" r:id="rId8" imgW="1104900" imgH="228600" progId="Equation.DSMT4">
                  <p:embed/>
                </p:oleObj>
              </mc:Choice>
              <mc:Fallback>
                <p:oleObj name="Equation" r:id="rId8" imgW="1104900" imgH="2286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8607" y="3813177"/>
                        <a:ext cx="2733675" cy="5667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5877" name="Object 9"/>
          <p:cNvGraphicFramePr>
            <a:graphicFrameLocks noChangeAspect="1"/>
          </p:cNvGraphicFramePr>
          <p:nvPr/>
        </p:nvGraphicFramePr>
        <p:xfrm>
          <a:off x="2563813" y="5157789"/>
          <a:ext cx="2316162" cy="636587"/>
        </p:xfrm>
        <a:graphic>
          <a:graphicData uri="http://schemas.openxmlformats.org/presentationml/2006/ole">
            <mc:AlternateContent xmlns:mc="http://schemas.openxmlformats.org/markup-compatibility/2006">
              <mc:Choice xmlns:v="urn:schemas-microsoft-com:vml" Requires="v">
                <p:oleObj spid="_x0000_s6214" name="Equation" r:id="rId10" imgW="939392" imgH="253890" progId="Equation.DSMT4">
                  <p:embed/>
                </p:oleObj>
              </mc:Choice>
              <mc:Fallback>
                <p:oleObj name="Equation" r:id="rId10" imgW="939392" imgH="25389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63813" y="5157789"/>
                        <a:ext cx="2316162" cy="636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5878" name="Object 10"/>
          <p:cNvGraphicFramePr>
            <a:graphicFrameLocks noChangeAspect="1"/>
          </p:cNvGraphicFramePr>
          <p:nvPr/>
        </p:nvGraphicFramePr>
        <p:xfrm>
          <a:off x="2506663" y="5919850"/>
          <a:ext cx="2449512" cy="638175"/>
        </p:xfrm>
        <a:graphic>
          <a:graphicData uri="http://schemas.openxmlformats.org/presentationml/2006/ole">
            <mc:AlternateContent xmlns:mc="http://schemas.openxmlformats.org/markup-compatibility/2006">
              <mc:Choice xmlns:v="urn:schemas-microsoft-com:vml" Requires="v">
                <p:oleObj spid="_x0000_s6215" name="Equation" r:id="rId12" imgW="1002865" imgH="253890" progId="Equation.DSMT4">
                  <p:embed/>
                </p:oleObj>
              </mc:Choice>
              <mc:Fallback>
                <p:oleObj name="Equation" r:id="rId12" imgW="1002865" imgH="25389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6663" y="5919850"/>
                        <a:ext cx="2449512"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5883" name="Text Box 11"/>
          <p:cNvSpPr txBox="1">
            <a:spLocks noChangeArrowheads="1"/>
          </p:cNvSpPr>
          <p:nvPr/>
        </p:nvSpPr>
        <p:spPr bwMode="auto">
          <a:xfrm>
            <a:off x="714375" y="4503755"/>
            <a:ext cx="8197850" cy="830997"/>
          </a:xfrm>
          <a:prstGeom prst="rect">
            <a:avLst/>
          </a:prstGeom>
          <a:noFill/>
          <a:ln w="9525">
            <a:noFill/>
            <a:miter lim="800000"/>
            <a:headEnd/>
            <a:tailEnd/>
          </a:ln>
        </p:spPr>
        <p:txBody>
          <a:bodyPr>
            <a:spAutoFit/>
          </a:bodyPr>
          <a:lstStyle/>
          <a:p>
            <a:pPr eaLnBrk="0" hangingPunct="0"/>
            <a:r>
              <a:rPr lang="en-US" altLang="zh-CN" sz="2400">
                <a:latin typeface="Tahoma" pitchFamily="34" charset="0"/>
              </a:rPr>
              <a:t>The second primary and the free surface multiple cancel, and</a:t>
            </a:r>
          </a:p>
        </p:txBody>
      </p:sp>
      <p:sp>
        <p:nvSpPr>
          <p:cNvPr id="335884" name="Text Box 12"/>
          <p:cNvSpPr txBox="1">
            <a:spLocks noChangeArrowheads="1"/>
          </p:cNvSpPr>
          <p:nvPr/>
        </p:nvSpPr>
        <p:spPr bwMode="auto">
          <a:xfrm>
            <a:off x="6438900" y="3887849"/>
            <a:ext cx="590226" cy="461665"/>
          </a:xfrm>
          <a:prstGeom prst="rect">
            <a:avLst/>
          </a:prstGeom>
          <a:noFill/>
          <a:ln w="9525">
            <a:noFill/>
            <a:miter lim="800000"/>
            <a:headEnd/>
            <a:tailEnd/>
          </a:ln>
        </p:spPr>
        <p:txBody>
          <a:bodyPr wrap="none">
            <a:spAutoFit/>
          </a:bodyPr>
          <a:lstStyle/>
          <a:p>
            <a:r>
              <a:rPr lang="en-US" altLang="zh-CN" sz="2400">
                <a:latin typeface="Tahoma" pitchFamily="34" charset="0"/>
              </a:rPr>
              <a:t>(2)</a:t>
            </a:r>
          </a:p>
        </p:txBody>
      </p:sp>
    </p:spTree>
    <p:extLst>
      <p:ext uri="{BB962C8B-B14F-4D97-AF65-F5344CB8AC3E}">
        <p14:creationId xmlns:p14="http://schemas.microsoft.com/office/powerpoint/2010/main" val="454728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00" name="Rectangle 10"/>
          <p:cNvSpPr>
            <a:spLocks noChangeArrowheads="1"/>
          </p:cNvSpPr>
          <p:nvPr/>
        </p:nvSpPr>
        <p:spPr bwMode="auto">
          <a:xfrm>
            <a:off x="1692275" y="2698752"/>
            <a:ext cx="5645150" cy="1344613"/>
          </a:xfrm>
          <a:prstGeom prst="rect">
            <a:avLst/>
          </a:prstGeom>
          <a:solidFill>
            <a:schemeClr val="tx2">
              <a:lumMod val="20000"/>
              <a:lumOff val="80000"/>
            </a:schemeClr>
          </a:solidFill>
          <a:ln w="9525">
            <a:solidFill>
              <a:schemeClr val="tx1"/>
            </a:solidFill>
            <a:miter lim="800000"/>
            <a:headEnd/>
            <a:tailEnd/>
          </a:ln>
        </p:spPr>
        <p:txBody>
          <a:bodyPr wrap="none" anchor="ctr"/>
          <a:lstStyle/>
          <a:p>
            <a:endParaRPr lang="zh-CN" altLang="en-US"/>
          </a:p>
        </p:txBody>
      </p:sp>
      <p:sp>
        <p:nvSpPr>
          <p:cNvPr id="336901" name="Rectangle 2"/>
          <p:cNvSpPr>
            <a:spLocks noGrp="1" noChangeArrowheads="1"/>
          </p:cNvSpPr>
          <p:nvPr>
            <p:ph type="title" idx="4294967295"/>
          </p:nvPr>
        </p:nvSpPr>
        <p:spPr>
          <a:xfrm>
            <a:off x="457200" y="152400"/>
            <a:ext cx="8229600" cy="1143000"/>
          </a:xfrm>
        </p:spPr>
        <p:txBody>
          <a:bodyPr/>
          <a:lstStyle/>
          <a:p>
            <a:pPr eaLnBrk="1" hangingPunct="1"/>
            <a:r>
              <a:rPr lang="en-US" altLang="zh-CN" sz="3600" b="1" dirty="0" smtClean="0">
                <a:solidFill>
                  <a:srgbClr val="0000FF"/>
                </a:solidFill>
                <a:latin typeface="Tahoma" pitchFamily="34" charset="0"/>
              </a:rPr>
              <a:t>Invisible primary example</a:t>
            </a:r>
          </a:p>
        </p:txBody>
      </p:sp>
      <p:sp>
        <p:nvSpPr>
          <p:cNvPr id="336902" name="Rectangle 5"/>
          <p:cNvSpPr>
            <a:spLocks noGrp="1" noChangeArrowheads="1"/>
          </p:cNvSpPr>
          <p:nvPr>
            <p:ph idx="4294967295"/>
          </p:nvPr>
        </p:nvSpPr>
        <p:spPr>
          <a:xfrm>
            <a:off x="381000" y="4299011"/>
            <a:ext cx="8610600" cy="2125663"/>
          </a:xfrm>
        </p:spPr>
        <p:txBody>
          <a:bodyPr/>
          <a:lstStyle/>
          <a:p>
            <a:pPr eaLnBrk="1" hangingPunct="1">
              <a:buFontTx/>
              <a:buNone/>
            </a:pPr>
            <a:r>
              <a:rPr lang="en-US" altLang="zh-CN" smtClean="0"/>
              <a:t>   	</a:t>
            </a:r>
            <a:r>
              <a:rPr lang="en-US" altLang="zh-CN" sz="2400" smtClean="0">
                <a:latin typeface="Tahoma" pitchFamily="34" charset="0"/>
              </a:rPr>
              <a:t>and you have the two primaries, </a:t>
            </a:r>
            <a:r>
              <a:rPr lang="en-US" altLang="zh-CN" sz="2400" smtClean="0">
                <a:solidFill>
                  <a:srgbClr val="0000FF"/>
                </a:solidFill>
                <a:latin typeface="Tahoma" pitchFamily="34" charset="0"/>
              </a:rPr>
              <a:t>recovering the invisible primary which was not ‘seen’ in the original data.</a:t>
            </a:r>
          </a:p>
          <a:p>
            <a:pPr eaLnBrk="1" hangingPunct="1">
              <a:buFontTx/>
              <a:buNone/>
            </a:pPr>
            <a:r>
              <a:rPr lang="en-US" altLang="zh-CN" sz="2400" smtClean="0">
                <a:latin typeface="Tahoma" pitchFamily="34" charset="0"/>
              </a:rPr>
              <a:t>   </a:t>
            </a:r>
          </a:p>
          <a:p>
            <a:pPr eaLnBrk="1" hangingPunct="1">
              <a:buFontTx/>
              <a:buNone/>
            </a:pPr>
            <a:r>
              <a:rPr lang="en-US" altLang="zh-CN" sz="2400" smtClean="0">
                <a:latin typeface="Tahoma" pitchFamily="34" charset="0"/>
              </a:rPr>
              <a:t>   How does that happen?</a:t>
            </a:r>
          </a:p>
        </p:txBody>
      </p:sp>
      <p:sp>
        <p:nvSpPr>
          <p:cNvPr id="336903" name="Line 3"/>
          <p:cNvSpPr>
            <a:spLocks noChangeShapeType="1"/>
          </p:cNvSpPr>
          <p:nvPr/>
        </p:nvSpPr>
        <p:spPr bwMode="auto">
          <a:xfrm>
            <a:off x="0" y="1371600"/>
            <a:ext cx="9144000" cy="0"/>
          </a:xfrm>
          <a:prstGeom prst="line">
            <a:avLst/>
          </a:prstGeom>
          <a:noFill/>
          <a:ln w="38100">
            <a:solidFill>
              <a:srgbClr val="99CCFF"/>
            </a:solidFill>
            <a:round/>
            <a:headEnd/>
            <a:tailEnd/>
          </a:ln>
        </p:spPr>
        <p:txBody>
          <a:bodyPr/>
          <a:lstStyle/>
          <a:p>
            <a:endParaRPr lang="en-US"/>
          </a:p>
        </p:txBody>
      </p:sp>
      <p:sp>
        <p:nvSpPr>
          <p:cNvPr id="336904" name="Line 4"/>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endParaRPr lang="en-US"/>
          </a:p>
        </p:txBody>
      </p:sp>
      <p:graphicFrame>
        <p:nvGraphicFramePr>
          <p:cNvPr id="336898" name="Object 6"/>
          <p:cNvGraphicFramePr>
            <a:graphicFrameLocks noChangeAspect="1"/>
          </p:cNvGraphicFramePr>
          <p:nvPr/>
        </p:nvGraphicFramePr>
        <p:xfrm>
          <a:off x="1770063" y="1624035"/>
          <a:ext cx="4991100" cy="631825"/>
        </p:xfrm>
        <a:graphic>
          <a:graphicData uri="http://schemas.openxmlformats.org/presentationml/2006/ole">
            <mc:AlternateContent xmlns:mc="http://schemas.openxmlformats.org/markup-compatibility/2006">
              <mc:Choice xmlns:v="urn:schemas-microsoft-com:vml" Requires="v">
                <p:oleObj spid="_x0000_s7196" name="Equation" r:id="rId4" imgW="2032000" imgH="254000" progId="Equation.DSMT4">
                  <p:embed/>
                </p:oleObj>
              </mc:Choice>
              <mc:Fallback>
                <p:oleObj name="Equation" r:id="rId4" imgW="2032000" imgH="2540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063" y="1624035"/>
                        <a:ext cx="4991100"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6905" name="Rectangle 7"/>
          <p:cNvSpPr>
            <a:spLocks noChangeArrowheads="1"/>
          </p:cNvSpPr>
          <p:nvPr/>
        </p:nvSpPr>
        <p:spPr bwMode="auto">
          <a:xfrm>
            <a:off x="6" y="2783959"/>
            <a:ext cx="184731" cy="369332"/>
          </a:xfrm>
          <a:prstGeom prst="rect">
            <a:avLst/>
          </a:prstGeom>
          <a:noFill/>
          <a:ln w="9525">
            <a:noFill/>
            <a:miter lim="800000"/>
            <a:headEnd/>
            <a:tailEnd/>
          </a:ln>
        </p:spPr>
        <p:txBody>
          <a:bodyPr wrap="none" anchor="ctr">
            <a:spAutoFit/>
          </a:bodyPr>
          <a:lstStyle/>
          <a:p>
            <a:endParaRPr lang="zh-CN" altLang="en-US"/>
          </a:p>
        </p:txBody>
      </p:sp>
      <p:sp>
        <p:nvSpPr>
          <p:cNvPr id="336906" name="Rectangle 8"/>
          <p:cNvSpPr>
            <a:spLocks noChangeArrowheads="1"/>
          </p:cNvSpPr>
          <p:nvPr/>
        </p:nvSpPr>
        <p:spPr bwMode="auto">
          <a:xfrm>
            <a:off x="6" y="2783959"/>
            <a:ext cx="184731" cy="369332"/>
          </a:xfrm>
          <a:prstGeom prst="rect">
            <a:avLst/>
          </a:prstGeom>
          <a:noFill/>
          <a:ln w="9525">
            <a:noFill/>
            <a:miter lim="800000"/>
            <a:headEnd/>
            <a:tailEnd/>
          </a:ln>
        </p:spPr>
        <p:txBody>
          <a:bodyPr wrap="none" anchor="ctr">
            <a:spAutoFit/>
          </a:bodyPr>
          <a:lstStyle/>
          <a:p>
            <a:endParaRPr lang="zh-CN" altLang="en-US"/>
          </a:p>
        </p:txBody>
      </p:sp>
      <p:graphicFrame>
        <p:nvGraphicFramePr>
          <p:cNvPr id="336899" name="Object 9"/>
          <p:cNvGraphicFramePr>
            <a:graphicFrameLocks noChangeAspect="1"/>
          </p:cNvGraphicFramePr>
          <p:nvPr/>
        </p:nvGraphicFramePr>
        <p:xfrm>
          <a:off x="1752600" y="2698751"/>
          <a:ext cx="4927600" cy="1335088"/>
        </p:xfrm>
        <a:graphic>
          <a:graphicData uri="http://schemas.openxmlformats.org/presentationml/2006/ole">
            <mc:AlternateContent xmlns:mc="http://schemas.openxmlformats.org/markup-compatibility/2006">
              <mc:Choice xmlns:v="urn:schemas-microsoft-com:vml" Requires="v">
                <p:oleObj spid="_x0000_s7197" name="Equation" r:id="rId6" imgW="1968500" imgH="533400" progId="Equation.DSMT4">
                  <p:embed/>
                </p:oleObj>
              </mc:Choice>
              <mc:Fallback>
                <p:oleObj name="Equation" r:id="rId6" imgW="1968500" imgH="5334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2698751"/>
                        <a:ext cx="4927600" cy="1335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7285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Line 2"/>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endParaRPr lang="en-US"/>
          </a:p>
        </p:txBody>
      </p:sp>
      <p:sp>
        <p:nvSpPr>
          <p:cNvPr id="349186" name="Line 3"/>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endParaRPr lang="en-US"/>
          </a:p>
        </p:txBody>
      </p:sp>
      <p:sp>
        <p:nvSpPr>
          <p:cNvPr id="349187" name="Rectangle 4"/>
          <p:cNvSpPr>
            <a:spLocks noChangeArrowheads="1"/>
          </p:cNvSpPr>
          <p:nvPr/>
        </p:nvSpPr>
        <p:spPr bwMode="auto">
          <a:xfrm>
            <a:off x="762000" y="457261"/>
            <a:ext cx="8153400" cy="646331"/>
          </a:xfrm>
          <a:prstGeom prst="rect">
            <a:avLst/>
          </a:prstGeom>
          <a:noFill/>
          <a:ln w="9525">
            <a:noFill/>
            <a:miter lim="800000"/>
            <a:headEnd/>
            <a:tailEnd/>
          </a:ln>
        </p:spPr>
        <p:txBody>
          <a:bodyPr>
            <a:spAutoFit/>
          </a:bodyPr>
          <a:lstStyle/>
          <a:p>
            <a:r>
              <a:rPr lang="en-US" altLang="zh-CN" sz="3600" b="1">
                <a:solidFill>
                  <a:srgbClr val="3333CC"/>
                </a:solidFill>
                <a:latin typeface="Tahoma" pitchFamily="34" charset="0"/>
              </a:rPr>
              <a:t>2D free surface multiple algorithm</a:t>
            </a:r>
            <a:endParaRPr lang="en-US" sz="3600" b="1">
              <a:solidFill>
                <a:srgbClr val="3333CC"/>
              </a:solidFill>
              <a:latin typeface="Tahoma" pitchFamily="34" charset="0"/>
              <a:ea typeface="宋体" pitchFamily="2" charset="-122"/>
            </a:endParaRPr>
          </a:p>
        </p:txBody>
      </p:sp>
      <p:pic>
        <p:nvPicPr>
          <p:cNvPr id="349188" name="Picture 5"/>
          <p:cNvPicPr>
            <a:picLocks noChangeAspect="1" noChangeArrowheads="1"/>
          </p:cNvPicPr>
          <p:nvPr/>
        </p:nvPicPr>
        <p:blipFill>
          <a:blip r:embed="rId2" cstate="print"/>
          <a:srcRect/>
          <a:stretch>
            <a:fillRect/>
          </a:stretch>
        </p:blipFill>
        <p:spPr bwMode="auto">
          <a:xfrm>
            <a:off x="944572" y="1676461"/>
            <a:ext cx="7666037" cy="2266951"/>
          </a:xfrm>
          <a:prstGeom prst="rect">
            <a:avLst/>
          </a:prstGeom>
          <a:noFill/>
          <a:ln w="9525">
            <a:noFill/>
            <a:miter lim="800000"/>
            <a:headEnd/>
            <a:tailEnd/>
          </a:ln>
        </p:spPr>
      </p:pic>
      <p:pic>
        <p:nvPicPr>
          <p:cNvPr id="349189" name="Picture 6"/>
          <p:cNvPicPr>
            <a:picLocks noChangeAspect="1" noChangeArrowheads="1"/>
          </p:cNvPicPr>
          <p:nvPr/>
        </p:nvPicPr>
        <p:blipFill>
          <a:blip r:embed="rId3" cstate="print"/>
          <a:srcRect/>
          <a:stretch>
            <a:fillRect/>
          </a:stretch>
        </p:blipFill>
        <p:spPr bwMode="auto">
          <a:xfrm>
            <a:off x="2819400" y="4819710"/>
            <a:ext cx="2286000" cy="1047751"/>
          </a:xfrm>
          <a:prstGeom prst="rect">
            <a:avLst/>
          </a:prstGeom>
          <a:noFill/>
          <a:ln w="9525">
            <a:noFill/>
            <a:miter lim="800000"/>
            <a:headEnd/>
            <a:tailEnd/>
          </a:ln>
        </p:spPr>
      </p:pic>
      <p:sp>
        <p:nvSpPr>
          <p:cNvPr id="349190" name="Text Box 7"/>
          <p:cNvSpPr txBox="1">
            <a:spLocks noChangeArrowheads="1"/>
          </p:cNvSpPr>
          <p:nvPr/>
        </p:nvSpPr>
        <p:spPr bwMode="auto">
          <a:xfrm>
            <a:off x="762000" y="4375151"/>
            <a:ext cx="4039888" cy="369332"/>
          </a:xfrm>
          <a:prstGeom prst="rect">
            <a:avLst/>
          </a:prstGeom>
          <a:noFill/>
          <a:ln w="9525">
            <a:noFill/>
            <a:miter lim="800000"/>
            <a:headEnd/>
            <a:tailEnd/>
          </a:ln>
        </p:spPr>
        <p:txBody>
          <a:bodyPr wrap="none">
            <a:spAutoFit/>
          </a:bodyPr>
          <a:lstStyle/>
          <a:p>
            <a:r>
              <a:rPr lang="en-US" altLang="zh-CN" b="1">
                <a:latin typeface="Tahoma" pitchFamily="34" charset="0"/>
              </a:rPr>
              <a:t>The obliquity factor is defined as,</a:t>
            </a:r>
          </a:p>
        </p:txBody>
      </p:sp>
    </p:spTree>
    <p:extLst>
      <p:ext uri="{BB962C8B-B14F-4D97-AF65-F5344CB8AC3E}">
        <p14:creationId xmlns:p14="http://schemas.microsoft.com/office/powerpoint/2010/main" val="3332855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562" name="Picture 3"/>
          <p:cNvPicPr>
            <a:picLocks noChangeAspect="1" noChangeArrowheads="1"/>
          </p:cNvPicPr>
          <p:nvPr/>
        </p:nvPicPr>
        <p:blipFill>
          <a:blip r:embed="rId3" cstate="print"/>
          <a:srcRect/>
          <a:stretch>
            <a:fillRect/>
          </a:stretch>
        </p:blipFill>
        <p:spPr bwMode="auto">
          <a:xfrm>
            <a:off x="450850" y="1552637"/>
            <a:ext cx="8153400" cy="3324225"/>
          </a:xfrm>
          <a:prstGeom prst="rect">
            <a:avLst/>
          </a:prstGeom>
          <a:noFill/>
          <a:ln w="28575">
            <a:noFill/>
            <a:miter lim="800000"/>
            <a:headEnd/>
            <a:tailEnd/>
          </a:ln>
        </p:spPr>
      </p:pic>
      <p:sp>
        <p:nvSpPr>
          <p:cNvPr id="492563" name="Rectangle 19"/>
          <p:cNvSpPr>
            <a:spLocks noChangeArrowheads="1"/>
          </p:cNvSpPr>
          <p:nvPr/>
        </p:nvSpPr>
        <p:spPr bwMode="auto">
          <a:xfrm>
            <a:off x="5181602" y="4800600"/>
            <a:ext cx="3681457" cy="369332"/>
          </a:xfrm>
          <a:prstGeom prst="rect">
            <a:avLst/>
          </a:prstGeom>
          <a:noFill/>
          <a:ln w="9525" algn="ctr">
            <a:noFill/>
            <a:miter lim="800000"/>
            <a:headEnd/>
            <a:tailEnd/>
          </a:ln>
        </p:spPr>
        <p:txBody>
          <a:bodyPr wrap="none">
            <a:spAutoFit/>
          </a:bodyPr>
          <a:lstStyle/>
          <a:p>
            <a:pPr fontAlgn="base">
              <a:spcBef>
                <a:spcPct val="0"/>
              </a:spcBef>
              <a:spcAft>
                <a:spcPct val="0"/>
              </a:spcAft>
            </a:pPr>
            <a:r>
              <a:rPr lang="en-US" altLang="zh-TW">
                <a:solidFill>
                  <a:prstClr val="black"/>
                </a:solidFill>
                <a:latin typeface="Arial" charset="0"/>
                <a:cs typeface="Arial" charset="0"/>
              </a:rPr>
              <a:t>(Araujo 1994; Weglein et al. 1997)</a:t>
            </a:r>
          </a:p>
        </p:txBody>
      </p:sp>
      <p:graphicFrame>
        <p:nvGraphicFramePr>
          <p:cNvPr id="492548" name="Object 5"/>
          <p:cNvGraphicFramePr>
            <a:graphicFrameLocks noChangeAspect="1"/>
          </p:cNvGraphicFramePr>
          <p:nvPr/>
        </p:nvGraphicFramePr>
        <p:xfrm>
          <a:off x="914400" y="4953000"/>
          <a:ext cx="5867400" cy="1752600"/>
        </p:xfrm>
        <a:graphic>
          <a:graphicData uri="http://schemas.openxmlformats.org/presentationml/2006/ole">
            <mc:AlternateContent xmlns:mc="http://schemas.openxmlformats.org/markup-compatibility/2006">
              <mc:Choice xmlns:v="urn:schemas-microsoft-com:vml" Requires="v">
                <p:oleObj spid="_x0000_s8272" name="Equation" r:id="rId4" imgW="2679700" imgH="914400" progId="Equation.3">
                  <p:embed/>
                </p:oleObj>
              </mc:Choice>
              <mc:Fallback>
                <p:oleObj name="Equation" r:id="rId4" imgW="2679700" imgH="914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953000"/>
                        <a:ext cx="5867400" cy="1752600"/>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492564" name="Rectangle 2"/>
          <p:cNvSpPr>
            <a:spLocks noGrp="1" noChangeArrowheads="1"/>
          </p:cNvSpPr>
          <p:nvPr>
            <p:ph type="title" idx="4294967295"/>
          </p:nvPr>
        </p:nvSpPr>
        <p:spPr/>
        <p:txBody>
          <a:bodyPr>
            <a:normAutofit fontScale="90000"/>
          </a:bodyPr>
          <a:lstStyle/>
          <a:p>
            <a:pPr eaLnBrk="1" hangingPunct="1"/>
            <a:r>
              <a:rPr lang="en-US" altLang="zh-CN" sz="3600" b="1" smtClean="0">
                <a:solidFill>
                  <a:srgbClr val="0000FF"/>
                </a:solidFill>
                <a:latin typeface="Tahoma" pitchFamily="34" charset="0"/>
              </a:rPr>
              <a:t>2D internal multiple attenuation algorithm</a:t>
            </a:r>
          </a:p>
        </p:txBody>
      </p:sp>
      <p:grpSp>
        <p:nvGrpSpPr>
          <p:cNvPr id="2" name="Group 24"/>
          <p:cNvGrpSpPr>
            <a:grpSpLocks/>
          </p:cNvGrpSpPr>
          <p:nvPr/>
        </p:nvGrpSpPr>
        <p:grpSpPr bwMode="auto">
          <a:xfrm>
            <a:off x="457216" y="2265364"/>
            <a:ext cx="3141663" cy="2230437"/>
            <a:chOff x="288" y="1403"/>
            <a:chExt cx="1979" cy="1405"/>
          </a:xfrm>
        </p:grpSpPr>
        <p:grpSp>
          <p:nvGrpSpPr>
            <p:cNvPr id="3" name="Group 12"/>
            <p:cNvGrpSpPr>
              <a:grpSpLocks/>
            </p:cNvGrpSpPr>
            <p:nvPr/>
          </p:nvGrpSpPr>
          <p:grpSpPr bwMode="auto">
            <a:xfrm>
              <a:off x="510" y="1608"/>
              <a:ext cx="1392" cy="1200"/>
              <a:chOff x="288" y="1680"/>
              <a:chExt cx="1392" cy="1200"/>
            </a:xfrm>
          </p:grpSpPr>
          <p:sp>
            <p:nvSpPr>
              <p:cNvPr id="492569" name="Freeform 13"/>
              <p:cNvSpPr>
                <a:spLocks/>
              </p:cNvSpPr>
              <p:nvPr/>
            </p:nvSpPr>
            <p:spPr bwMode="auto">
              <a:xfrm>
                <a:off x="384" y="1728"/>
                <a:ext cx="1296" cy="895"/>
              </a:xfrm>
              <a:custGeom>
                <a:avLst/>
                <a:gdLst>
                  <a:gd name="T0" fmla="*/ 0 w 1296"/>
                  <a:gd name="T1" fmla="*/ 0 h 895"/>
                  <a:gd name="T2" fmla="*/ 254 w 1296"/>
                  <a:gd name="T3" fmla="*/ 638 h 895"/>
                  <a:gd name="T4" fmla="*/ 490 w 1296"/>
                  <a:gd name="T5" fmla="*/ 247 h 895"/>
                  <a:gd name="T6" fmla="*/ 922 w 1296"/>
                  <a:gd name="T7" fmla="*/ 895 h 895"/>
                  <a:gd name="T8" fmla="*/ 1296 w 1296"/>
                  <a:gd name="T9" fmla="*/ 1 h 895"/>
                  <a:gd name="T10" fmla="*/ 0 60000 65536"/>
                  <a:gd name="T11" fmla="*/ 0 60000 65536"/>
                  <a:gd name="T12" fmla="*/ 0 60000 65536"/>
                  <a:gd name="T13" fmla="*/ 0 60000 65536"/>
                  <a:gd name="T14" fmla="*/ 0 60000 65536"/>
                  <a:gd name="T15" fmla="*/ 0 w 1296"/>
                  <a:gd name="T16" fmla="*/ 0 h 895"/>
                  <a:gd name="T17" fmla="*/ 1296 w 1296"/>
                  <a:gd name="T18" fmla="*/ 895 h 895"/>
                </a:gdLst>
                <a:ahLst/>
                <a:cxnLst>
                  <a:cxn ang="T10">
                    <a:pos x="T0" y="T1"/>
                  </a:cxn>
                  <a:cxn ang="T11">
                    <a:pos x="T2" y="T3"/>
                  </a:cxn>
                  <a:cxn ang="T12">
                    <a:pos x="T4" y="T5"/>
                  </a:cxn>
                  <a:cxn ang="T13">
                    <a:pos x="T6" y="T7"/>
                  </a:cxn>
                  <a:cxn ang="T14">
                    <a:pos x="T8" y="T9"/>
                  </a:cxn>
                </a:cxnLst>
                <a:rect l="T15" t="T16" r="T17" b="T18"/>
                <a:pathLst>
                  <a:path w="1296" h="895">
                    <a:moveTo>
                      <a:pt x="0" y="0"/>
                    </a:moveTo>
                    <a:lnTo>
                      <a:pt x="254" y="638"/>
                    </a:lnTo>
                    <a:lnTo>
                      <a:pt x="490" y="247"/>
                    </a:lnTo>
                    <a:lnTo>
                      <a:pt x="922" y="895"/>
                    </a:lnTo>
                    <a:lnTo>
                      <a:pt x="1296" y="1"/>
                    </a:lnTo>
                  </a:path>
                </a:pathLst>
              </a:custGeom>
              <a:noFill/>
              <a:ln w="28575">
                <a:solidFill>
                  <a:srgbClr val="002060"/>
                </a:solidFill>
                <a:round/>
                <a:headEnd/>
                <a:tailEnd type="triangle" w="med" len="med"/>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21" name="Line 14"/>
              <p:cNvSpPr>
                <a:spLocks noChangeShapeType="1"/>
              </p:cNvSpPr>
              <p:nvPr/>
            </p:nvSpPr>
            <p:spPr bwMode="auto">
              <a:xfrm>
                <a:off x="528" y="2369"/>
                <a:ext cx="192" cy="0"/>
              </a:xfrm>
              <a:prstGeom prst="line">
                <a:avLst/>
              </a:prstGeom>
              <a:noFill/>
              <a:ln w="28575">
                <a:solidFill>
                  <a:schemeClr val="tx2">
                    <a:lumMod val="50000"/>
                  </a:schemeClr>
                </a:solidFill>
                <a:round/>
                <a:headEnd/>
                <a:tailEnd/>
              </a:ln>
              <a:effectLst/>
            </p:spPr>
            <p:txBody>
              <a:bodyPr wrap="none" anchor="ctr"/>
              <a:lstStyle/>
              <a:p>
                <a:pPr algn="ctr" fontAlgn="base">
                  <a:spcBef>
                    <a:spcPct val="0"/>
                  </a:spcBef>
                  <a:spcAft>
                    <a:spcPct val="0"/>
                  </a:spcAft>
                  <a:defRPr/>
                </a:pPr>
                <a:endParaRPr lang="en-US" dirty="0">
                  <a:solidFill>
                    <a:prstClr val="black"/>
                  </a:solidFill>
                  <a:latin typeface="Arial" pitchFamily="34" charset="0"/>
                  <a:cs typeface="Arial" charset="0"/>
                </a:endParaRPr>
              </a:p>
            </p:txBody>
          </p:sp>
          <p:sp>
            <p:nvSpPr>
              <p:cNvPr id="22" name="Line 15"/>
              <p:cNvSpPr>
                <a:spLocks noChangeShapeType="1"/>
              </p:cNvSpPr>
              <p:nvPr/>
            </p:nvSpPr>
            <p:spPr bwMode="auto">
              <a:xfrm>
                <a:off x="768" y="1968"/>
                <a:ext cx="192" cy="0"/>
              </a:xfrm>
              <a:prstGeom prst="line">
                <a:avLst/>
              </a:prstGeom>
              <a:noFill/>
              <a:ln w="28575">
                <a:solidFill>
                  <a:schemeClr val="tx2">
                    <a:lumMod val="50000"/>
                  </a:schemeClr>
                </a:solidFill>
                <a:round/>
                <a:headEnd/>
                <a:tailEnd/>
              </a:ln>
              <a:effectLst/>
            </p:spPr>
            <p:txBody>
              <a:bodyPr wrap="none" anchor="ctr"/>
              <a:lstStyle/>
              <a:p>
                <a:pPr algn="ctr" fontAlgn="base">
                  <a:spcBef>
                    <a:spcPct val="0"/>
                  </a:spcBef>
                  <a:spcAft>
                    <a:spcPct val="0"/>
                  </a:spcAft>
                  <a:defRPr/>
                </a:pPr>
                <a:endParaRPr lang="en-US" dirty="0">
                  <a:solidFill>
                    <a:prstClr val="black"/>
                  </a:solidFill>
                  <a:latin typeface="Arial" pitchFamily="34" charset="0"/>
                  <a:cs typeface="Arial" charset="0"/>
                </a:endParaRPr>
              </a:p>
            </p:txBody>
          </p:sp>
          <p:sp>
            <p:nvSpPr>
              <p:cNvPr id="23" name="Line 16"/>
              <p:cNvSpPr>
                <a:spLocks noChangeShapeType="1"/>
              </p:cNvSpPr>
              <p:nvPr/>
            </p:nvSpPr>
            <p:spPr bwMode="auto">
              <a:xfrm>
                <a:off x="1200" y="2640"/>
                <a:ext cx="192" cy="0"/>
              </a:xfrm>
              <a:prstGeom prst="line">
                <a:avLst/>
              </a:prstGeom>
              <a:noFill/>
              <a:ln w="28575">
                <a:solidFill>
                  <a:schemeClr val="tx2">
                    <a:lumMod val="50000"/>
                  </a:schemeClr>
                </a:solidFill>
                <a:round/>
                <a:headEnd/>
                <a:tailEnd/>
              </a:ln>
              <a:effectLst/>
            </p:spPr>
            <p:txBody>
              <a:bodyPr wrap="none" anchor="ctr"/>
              <a:lstStyle/>
              <a:p>
                <a:pPr algn="ctr" fontAlgn="base">
                  <a:spcBef>
                    <a:spcPct val="0"/>
                  </a:spcBef>
                  <a:spcAft>
                    <a:spcPct val="0"/>
                  </a:spcAft>
                  <a:defRPr/>
                </a:pPr>
                <a:endParaRPr lang="en-US" dirty="0">
                  <a:solidFill>
                    <a:prstClr val="black"/>
                  </a:solidFill>
                  <a:latin typeface="Arial" pitchFamily="34" charset="0"/>
                  <a:cs typeface="Arial" charset="0"/>
                </a:endParaRPr>
              </a:p>
            </p:txBody>
          </p:sp>
          <p:graphicFrame>
            <p:nvGraphicFramePr>
              <p:cNvPr id="492556" name="Object 17"/>
              <p:cNvGraphicFramePr>
                <a:graphicFrameLocks noChangeAspect="1"/>
              </p:cNvGraphicFramePr>
              <p:nvPr/>
            </p:nvGraphicFramePr>
            <p:xfrm>
              <a:off x="288" y="2160"/>
              <a:ext cx="288" cy="432"/>
            </p:xfrm>
            <a:graphic>
              <a:graphicData uri="http://schemas.openxmlformats.org/presentationml/2006/ole">
                <mc:AlternateContent xmlns:mc="http://schemas.openxmlformats.org/markup-compatibility/2006">
                  <mc:Choice xmlns:v="urn:schemas-microsoft-com:vml" Requires="v">
                    <p:oleObj spid="_x0000_s8273" name="Equation" r:id="rId6" imgW="152334" imgH="228501" progId="Equation.DSMT4">
                      <p:embed/>
                    </p:oleObj>
                  </mc:Choice>
                  <mc:Fallback>
                    <p:oleObj name="Equation" r:id="rId6" imgW="152334" imgH="228501"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 y="2160"/>
                            <a:ext cx="288" cy="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7" name="Object 18"/>
              <p:cNvGraphicFramePr>
                <a:graphicFrameLocks noChangeAspect="1"/>
              </p:cNvGraphicFramePr>
              <p:nvPr/>
            </p:nvGraphicFramePr>
            <p:xfrm>
              <a:off x="936" y="1680"/>
              <a:ext cx="312" cy="432"/>
            </p:xfrm>
            <a:graphic>
              <a:graphicData uri="http://schemas.openxmlformats.org/presentationml/2006/ole">
                <mc:AlternateContent xmlns:mc="http://schemas.openxmlformats.org/markup-compatibility/2006">
                  <mc:Choice xmlns:v="urn:schemas-microsoft-com:vml" Requires="v">
                    <p:oleObj spid="_x0000_s8274" name="Equation" r:id="rId8" imgW="165028" imgH="228501" progId="Equation.DSMT4">
                      <p:embed/>
                    </p:oleObj>
                  </mc:Choice>
                  <mc:Fallback>
                    <p:oleObj name="Equation" r:id="rId8" imgW="165028" imgH="228501"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 y="1680"/>
                            <a:ext cx="312" cy="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8" name="Object 19"/>
              <p:cNvGraphicFramePr>
                <a:graphicFrameLocks noChangeAspect="1"/>
              </p:cNvGraphicFramePr>
              <p:nvPr/>
            </p:nvGraphicFramePr>
            <p:xfrm>
              <a:off x="1392" y="2448"/>
              <a:ext cx="288" cy="432"/>
            </p:xfrm>
            <a:graphic>
              <a:graphicData uri="http://schemas.openxmlformats.org/presentationml/2006/ole">
                <mc:AlternateContent xmlns:mc="http://schemas.openxmlformats.org/markup-compatibility/2006">
                  <mc:Choice xmlns:v="urn:schemas-microsoft-com:vml" Requires="v">
                    <p:oleObj spid="_x0000_s8275" name="Equation" r:id="rId10" imgW="152334" imgH="228501" progId="Equation.DSMT4">
                      <p:embed/>
                    </p:oleObj>
                  </mc:Choice>
                  <mc:Fallback>
                    <p:oleObj name="Equation" r:id="rId10" imgW="152334" imgH="228501"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92" y="2448"/>
                            <a:ext cx="288" cy="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92567" name="AutoShape 20"/>
            <p:cNvSpPr>
              <a:spLocks noChangeArrowheads="1"/>
            </p:cNvSpPr>
            <p:nvPr/>
          </p:nvSpPr>
          <p:spPr bwMode="auto">
            <a:xfrm>
              <a:off x="1872" y="1584"/>
              <a:ext cx="96" cy="96"/>
            </a:xfrm>
            <a:prstGeom prst="flowChartMerge">
              <a:avLst/>
            </a:prstGeom>
            <a:solidFill>
              <a:schemeClr val="accent1"/>
            </a:solidFill>
            <a:ln w="9525">
              <a:solidFill>
                <a:srgbClr val="3333FF"/>
              </a:solidFill>
              <a:miter lim="800000"/>
              <a:headEnd/>
              <a:tailEnd/>
            </a:ln>
          </p:spPr>
          <p:txBody>
            <a:bodyPr wrap="none" anchor="ctr"/>
            <a:lstStyle/>
            <a:p>
              <a:pPr algn="ctr" fontAlgn="base">
                <a:spcBef>
                  <a:spcPct val="0"/>
                </a:spcBef>
                <a:spcAft>
                  <a:spcPct val="0"/>
                </a:spcAft>
              </a:pPr>
              <a:endParaRPr lang="en-US">
                <a:solidFill>
                  <a:prstClr val="black"/>
                </a:solidFill>
                <a:latin typeface="Arial" charset="0"/>
                <a:cs typeface="Arial" charset="0"/>
              </a:endParaRPr>
            </a:p>
          </p:txBody>
        </p:sp>
        <p:graphicFrame>
          <p:nvGraphicFramePr>
            <p:cNvPr id="492560" name="Object 21"/>
            <p:cNvGraphicFramePr>
              <a:graphicFrameLocks noChangeAspect="1"/>
            </p:cNvGraphicFramePr>
            <p:nvPr/>
          </p:nvGraphicFramePr>
          <p:xfrm>
            <a:off x="288" y="1403"/>
            <a:ext cx="266" cy="399"/>
          </p:xfrm>
          <a:graphic>
            <a:graphicData uri="http://schemas.openxmlformats.org/presentationml/2006/ole">
              <mc:AlternateContent xmlns:mc="http://schemas.openxmlformats.org/markup-compatibility/2006">
                <mc:Choice xmlns:v="urn:schemas-microsoft-com:vml" Requires="v">
                  <p:oleObj spid="_x0000_s8276" name="Equation" r:id="rId12" imgW="152334" imgH="228501" progId="Equation.DSMT4">
                    <p:embed/>
                  </p:oleObj>
                </mc:Choice>
                <mc:Fallback>
                  <p:oleObj name="Equation" r:id="rId12" imgW="152334" imgH="228501"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8" y="1403"/>
                          <a:ext cx="266" cy="3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61" name="Object 22"/>
            <p:cNvGraphicFramePr>
              <a:graphicFrameLocks noChangeAspect="1"/>
            </p:cNvGraphicFramePr>
            <p:nvPr/>
          </p:nvGraphicFramePr>
          <p:xfrm>
            <a:off x="1957" y="1403"/>
            <a:ext cx="310" cy="421"/>
          </p:xfrm>
          <a:graphic>
            <a:graphicData uri="http://schemas.openxmlformats.org/presentationml/2006/ole">
              <mc:AlternateContent xmlns:mc="http://schemas.openxmlformats.org/markup-compatibility/2006">
                <mc:Choice xmlns:v="urn:schemas-microsoft-com:vml" Requires="v">
                  <p:oleObj spid="_x0000_s8277" name="Equation" r:id="rId14" imgW="177646" imgH="241091" progId="Equation.DSMT4">
                    <p:embed/>
                  </p:oleObj>
                </mc:Choice>
                <mc:Fallback>
                  <p:oleObj name="Equation" r:id="rId14" imgW="177646" imgH="241091"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7" y="1403"/>
                          <a:ext cx="310" cy="4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2568" name="AutoShape 23"/>
            <p:cNvSpPr>
              <a:spLocks noChangeArrowheads="1"/>
            </p:cNvSpPr>
            <p:nvPr/>
          </p:nvSpPr>
          <p:spPr bwMode="auto">
            <a:xfrm>
              <a:off x="528" y="1536"/>
              <a:ext cx="144" cy="192"/>
            </a:xfrm>
            <a:prstGeom prst="irregularSeal2">
              <a:avLst/>
            </a:prstGeom>
            <a:solidFill>
              <a:srgbClr val="FF0000"/>
            </a:solidFill>
            <a:ln w="9525">
              <a:solidFill>
                <a:schemeClr val="tx1"/>
              </a:solidFill>
              <a:miter lim="800000"/>
              <a:headEnd/>
              <a:tailEnd/>
            </a:ln>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1487116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1988841"/>
            <a:ext cx="8424862" cy="1920875"/>
          </a:xfrm>
        </p:spPr>
        <p:txBody>
          <a:bodyPr/>
          <a:lstStyle/>
          <a:p>
            <a:pPr eaLnBrk="1" hangingPunct="1">
              <a:defRPr/>
            </a:pPr>
            <a:r>
              <a:rPr lang="en-US" sz="4000" dirty="0" smtClean="0"/>
              <a:t>Internal Multiple Removal in Offshore Brazil Seismic Data Using the Inverse Scattering Series</a:t>
            </a:r>
          </a:p>
        </p:txBody>
      </p:sp>
      <p:sp>
        <p:nvSpPr>
          <p:cNvPr id="2051" name="Rectangle 3"/>
          <p:cNvSpPr>
            <a:spLocks noGrp="1" noChangeArrowheads="1"/>
          </p:cNvSpPr>
          <p:nvPr>
            <p:ph type="subTitle" idx="1"/>
          </p:nvPr>
        </p:nvSpPr>
        <p:spPr>
          <a:xfrm>
            <a:off x="1331640" y="4677892"/>
            <a:ext cx="6400800" cy="695325"/>
          </a:xfrm>
          <a:effectLst>
            <a:outerShdw blurRad="50800" dist="63500" dir="5400000" algn="ctr" rotWithShape="0">
              <a:schemeClr val="bg2"/>
            </a:outerShdw>
          </a:effectLst>
        </p:spPr>
        <p:txBody>
          <a:bodyPr/>
          <a:lstStyle/>
          <a:p>
            <a:pPr eaLnBrk="1" hangingPunct="1">
              <a:defRPr/>
            </a:pPr>
            <a:r>
              <a:rPr lang="en-US" sz="2800" b="1" i="1" dirty="0" smtClean="0">
                <a:effectLst/>
                <a:latin typeface="Arial" pitchFamily="34" charset="0"/>
                <a:cs typeface="Arial" pitchFamily="34" charset="0"/>
              </a:rPr>
              <a:t>Master Thesis</a:t>
            </a:r>
          </a:p>
        </p:txBody>
      </p:sp>
      <p:sp>
        <p:nvSpPr>
          <p:cNvPr id="2053" name="Rectangle 5"/>
          <p:cNvSpPr>
            <a:spLocks noChangeArrowheads="1"/>
          </p:cNvSpPr>
          <p:nvPr/>
        </p:nvSpPr>
        <p:spPr bwMode="auto">
          <a:xfrm>
            <a:off x="1979705" y="5300997"/>
            <a:ext cx="5113337" cy="1368425"/>
          </a:xfrm>
          <a:prstGeom prst="rect">
            <a:avLst/>
          </a:prstGeom>
          <a:noFill/>
          <a:ln>
            <a:noFill/>
          </a:ln>
          <a:effectLst>
            <a:outerShdw blurRad="50800" dist="508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fontAlgn="base">
              <a:spcBef>
                <a:spcPct val="20000"/>
              </a:spcBef>
              <a:spcAft>
                <a:spcPct val="0"/>
              </a:spcAft>
              <a:buClr>
                <a:srgbClr val="FFCC00"/>
              </a:buClr>
              <a:buSzPct val="70000"/>
              <a:buFont typeface="Wingdings" pitchFamily="2" charset="2"/>
              <a:buNone/>
              <a:defRPr/>
            </a:pPr>
            <a:r>
              <a:rPr lang="en-US" sz="2000" b="1" dirty="0">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Andre S. Ferreira</a:t>
            </a:r>
          </a:p>
          <a:p>
            <a:pPr algn="ctr" fontAlgn="base">
              <a:spcBef>
                <a:spcPct val="20000"/>
              </a:spcBef>
              <a:spcAft>
                <a:spcPct val="0"/>
              </a:spcAft>
              <a:buClr>
                <a:srgbClr val="FFCC00"/>
              </a:buClr>
              <a:buSzPct val="70000"/>
              <a:buFont typeface="Wingdings" pitchFamily="2" charset="2"/>
              <a:buNone/>
              <a:defRPr/>
            </a:pPr>
            <a:r>
              <a:rPr lang="en-US" sz="2000" b="1" dirty="0">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Advisor: Dr. Arthur B. Weglein</a:t>
            </a:r>
          </a:p>
          <a:p>
            <a:pPr algn="ctr" fontAlgn="base">
              <a:spcBef>
                <a:spcPct val="20000"/>
              </a:spcBef>
              <a:spcAft>
                <a:spcPct val="0"/>
              </a:spcAft>
              <a:buClr>
                <a:srgbClr val="FFCC00"/>
              </a:buClr>
              <a:buSzPct val="70000"/>
              <a:buFont typeface="Wingdings" pitchFamily="2" charset="2"/>
              <a:buNone/>
              <a:defRPr/>
            </a:pPr>
            <a:r>
              <a:rPr lang="en-US" sz="2000" b="1" dirty="0">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November 15, 2011</a:t>
            </a:r>
          </a:p>
        </p:txBody>
      </p:sp>
      <p:pic>
        <p:nvPicPr>
          <p:cNvPr id="116740" name="Picture 4" descr="File:University of Houston Logo.svg"/>
          <p:cNvPicPr>
            <a:picLocks noChangeAspect="1" noChangeArrowheads="1"/>
          </p:cNvPicPr>
          <p:nvPr/>
        </p:nvPicPr>
        <p:blipFill>
          <a:blip r:embed="rId3" cstate="print"/>
          <a:srcRect/>
          <a:stretch>
            <a:fillRect/>
          </a:stretch>
        </p:blipFill>
        <p:spPr bwMode="auto">
          <a:xfrm>
            <a:off x="467544" y="332656"/>
            <a:ext cx="936104" cy="861792"/>
          </a:xfrm>
          <a:prstGeom prst="rect">
            <a:avLst/>
          </a:prstGeom>
          <a:noFill/>
        </p:spPr>
      </p:pic>
    </p:spTree>
    <p:extLst>
      <p:ext uri="{BB962C8B-B14F-4D97-AF65-F5344CB8AC3E}">
        <p14:creationId xmlns:p14="http://schemas.microsoft.com/office/powerpoint/2010/main" val="945387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idx="4294967295"/>
          </p:nvPr>
        </p:nvSpPr>
        <p:spPr/>
        <p:txBody>
          <a:bodyPr/>
          <a:lstStyle/>
          <a:p>
            <a:pPr eaLnBrk="1" hangingPunct="1"/>
            <a:r>
              <a:rPr lang="en-US" dirty="0" smtClean="0"/>
              <a:t>Multiple attenuation</a:t>
            </a:r>
          </a:p>
        </p:txBody>
      </p:sp>
      <p:sp>
        <p:nvSpPr>
          <p:cNvPr id="37892" name="Rectangle 4"/>
          <p:cNvSpPr>
            <a:spLocks noChangeArrowheads="1"/>
          </p:cNvSpPr>
          <p:nvPr/>
        </p:nvSpPr>
        <p:spPr bwMode="auto">
          <a:xfrm>
            <a:off x="468313" y="1052739"/>
            <a:ext cx="82804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pPr>
            <a:r>
              <a:rPr lang="pt-BR" sz="2800" dirty="0">
                <a:solidFill>
                  <a:srgbClr val="FFFFFF"/>
                </a:solidFill>
                <a:effectLst>
                  <a:outerShdw blurRad="38100" dist="38100" dir="2700000" algn="tl">
                    <a:srgbClr val="000000"/>
                  </a:outerShdw>
                </a:effectLst>
              </a:rPr>
              <a:t>Free surface multiple attenuation</a:t>
            </a:r>
            <a:endParaRPr lang="en-US" sz="2800" dirty="0">
              <a:solidFill>
                <a:srgbClr val="FFFFFF"/>
              </a:solidFill>
              <a:effectLst>
                <a:outerShdw blurRad="38100" dist="38100" dir="2700000" algn="tl">
                  <a:srgbClr val="000000"/>
                </a:outerShdw>
              </a:effectLst>
            </a:endParaRPr>
          </a:p>
          <a:p>
            <a:pPr marL="742950" lvl="1" indent="-285750" fontAlgn="base">
              <a:spcBef>
                <a:spcPct val="20000"/>
              </a:spcBef>
              <a:spcAft>
                <a:spcPct val="0"/>
              </a:spcAft>
              <a:buClr>
                <a:srgbClr val="A886E0"/>
              </a:buClr>
              <a:buSzPct val="70000"/>
              <a:buFontTx/>
              <a:buBlip>
                <a:blip r:embed="rId3"/>
              </a:buBlip>
            </a:pPr>
            <a:r>
              <a:rPr lang="pt-BR" sz="2400" dirty="0">
                <a:solidFill>
                  <a:srgbClr val="FFFFFF"/>
                </a:solidFill>
                <a:effectLst>
                  <a:outerShdw blurRad="38100" dist="38100" dir="2700000" algn="tl">
                    <a:srgbClr val="000000"/>
                  </a:outerShdw>
                </a:effectLst>
              </a:rPr>
              <a:t>Stack before free surface multiple removal</a:t>
            </a:r>
            <a:endParaRPr lang="en-US" sz="2400" dirty="0">
              <a:solidFill>
                <a:srgbClr val="FFFFFF"/>
              </a:solidFill>
              <a:effectLst>
                <a:outerShdw blurRad="38100" dist="38100" dir="2700000" algn="tl">
                  <a:srgbClr val="000000"/>
                </a:outerShdw>
              </a:effectLst>
            </a:endParaRPr>
          </a:p>
        </p:txBody>
      </p:sp>
      <p:sp>
        <p:nvSpPr>
          <p:cNvPr id="12" name="Rectangle 11"/>
          <p:cNvSpPr/>
          <p:nvPr/>
        </p:nvSpPr>
        <p:spPr>
          <a:xfrm>
            <a:off x="468405" y="1988047"/>
            <a:ext cx="8064127" cy="4680520"/>
          </a:xfrm>
          <a:prstGeom prst="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2" name="Picture 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39552" y="2079791"/>
            <a:ext cx="7926606" cy="4516768"/>
          </a:xfrm>
          <a:prstGeom prst="rect">
            <a:avLst/>
          </a:prstGeom>
        </p:spPr>
      </p:pic>
    </p:spTree>
    <p:extLst>
      <p:ext uri="{BB962C8B-B14F-4D97-AF65-F5344CB8AC3E}">
        <p14:creationId xmlns:p14="http://schemas.microsoft.com/office/powerpoint/2010/main" val="3885685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idx="4294967295"/>
          </p:nvPr>
        </p:nvSpPr>
        <p:spPr/>
        <p:txBody>
          <a:bodyPr/>
          <a:lstStyle/>
          <a:p>
            <a:pPr eaLnBrk="1" hangingPunct="1"/>
            <a:r>
              <a:rPr lang="en-US" dirty="0" smtClean="0"/>
              <a:t>Multiple attenuation</a:t>
            </a:r>
          </a:p>
        </p:txBody>
      </p:sp>
      <p:sp>
        <p:nvSpPr>
          <p:cNvPr id="37892" name="Rectangle 4"/>
          <p:cNvSpPr>
            <a:spLocks noChangeArrowheads="1"/>
          </p:cNvSpPr>
          <p:nvPr/>
        </p:nvSpPr>
        <p:spPr bwMode="auto">
          <a:xfrm>
            <a:off x="468313" y="1052739"/>
            <a:ext cx="82804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pPr>
            <a:r>
              <a:rPr lang="pt-BR" sz="2800" dirty="0">
                <a:solidFill>
                  <a:srgbClr val="FFFFFF"/>
                </a:solidFill>
                <a:effectLst>
                  <a:outerShdw blurRad="38100" dist="38100" dir="2700000" algn="tl">
                    <a:srgbClr val="000000"/>
                  </a:outerShdw>
                </a:effectLst>
              </a:rPr>
              <a:t>Free surface multiple attenuation</a:t>
            </a:r>
            <a:endParaRPr lang="en-US" sz="2800" dirty="0">
              <a:solidFill>
                <a:srgbClr val="FFFFFF"/>
              </a:solidFill>
              <a:effectLst>
                <a:outerShdw blurRad="38100" dist="38100" dir="2700000" algn="tl">
                  <a:srgbClr val="000000"/>
                </a:outerShdw>
              </a:effectLst>
            </a:endParaRPr>
          </a:p>
          <a:p>
            <a:pPr marL="742950" lvl="1" indent="-285750" fontAlgn="base">
              <a:spcBef>
                <a:spcPct val="20000"/>
              </a:spcBef>
              <a:spcAft>
                <a:spcPct val="0"/>
              </a:spcAft>
              <a:buClr>
                <a:srgbClr val="A886E0"/>
              </a:buClr>
              <a:buSzPct val="70000"/>
              <a:buFontTx/>
              <a:buBlip>
                <a:blip r:embed="rId3"/>
              </a:buBlip>
            </a:pPr>
            <a:r>
              <a:rPr lang="pt-BR" sz="2400" dirty="0">
                <a:solidFill>
                  <a:srgbClr val="FFFFFF"/>
                </a:solidFill>
                <a:effectLst>
                  <a:outerShdw blurRad="38100" dist="38100" dir="2700000" algn="tl">
                    <a:srgbClr val="000000"/>
                  </a:outerShdw>
                </a:effectLst>
              </a:rPr>
              <a:t>Stack after free surface multiple removal</a:t>
            </a:r>
            <a:endParaRPr lang="en-US" sz="2400" dirty="0">
              <a:solidFill>
                <a:srgbClr val="FFFFFF"/>
              </a:solidFill>
              <a:effectLst>
                <a:outerShdw blurRad="38100" dist="38100" dir="2700000" algn="tl">
                  <a:srgbClr val="000000"/>
                </a:outerShdw>
              </a:effectLst>
            </a:endParaRPr>
          </a:p>
        </p:txBody>
      </p:sp>
      <p:sp>
        <p:nvSpPr>
          <p:cNvPr id="12" name="Rectangle 11"/>
          <p:cNvSpPr/>
          <p:nvPr/>
        </p:nvSpPr>
        <p:spPr>
          <a:xfrm>
            <a:off x="468405" y="1988047"/>
            <a:ext cx="8064127" cy="4680520"/>
          </a:xfrm>
          <a:prstGeom prst="rect">
            <a:avLst/>
          </a:prstGeom>
          <a:solidFill>
            <a:schemeClr val="tx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3" name="Picture 2"/>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40376" y="2076039"/>
            <a:ext cx="7920000" cy="4516768"/>
          </a:xfrm>
          <a:prstGeom prst="rect">
            <a:avLst/>
          </a:prstGeom>
        </p:spPr>
      </p:pic>
    </p:spTree>
    <p:extLst>
      <p:ext uri="{BB962C8B-B14F-4D97-AF65-F5344CB8AC3E}">
        <p14:creationId xmlns:p14="http://schemas.microsoft.com/office/powerpoint/2010/main" val="5981058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280" y="1556034"/>
            <a:ext cx="8785225" cy="50403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9938" name="Rectangle 2"/>
          <p:cNvSpPr>
            <a:spLocks noGrp="1" noRot="1" noChangeArrowheads="1"/>
          </p:cNvSpPr>
          <p:nvPr>
            <p:ph type="title"/>
          </p:nvPr>
        </p:nvSpPr>
        <p:spPr/>
        <p:txBody>
          <a:bodyPr/>
          <a:lstStyle/>
          <a:p>
            <a:pPr eaLnBrk="1" hangingPunct="1">
              <a:defRPr/>
            </a:pPr>
            <a:r>
              <a:rPr lang="en-US" dirty="0" smtClean="0"/>
              <a:t>Multiple attenuation</a:t>
            </a:r>
          </a:p>
        </p:txBody>
      </p:sp>
      <p:sp>
        <p:nvSpPr>
          <p:cNvPr id="39939" name="Rectangle 3"/>
          <p:cNvSpPr>
            <a:spLocks noChangeArrowheads="1"/>
          </p:cNvSpPr>
          <p:nvPr/>
        </p:nvSpPr>
        <p:spPr bwMode="auto">
          <a:xfrm>
            <a:off x="468313" y="1052737"/>
            <a:ext cx="82804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800" dirty="0">
                <a:solidFill>
                  <a:srgbClr val="FFFFFF"/>
                </a:solidFill>
                <a:effectLst>
                  <a:outerShdw blurRad="38100" dist="38100" dir="2700000" algn="tl">
                    <a:srgbClr val="000000"/>
                  </a:outerShdw>
                </a:effectLst>
              </a:rPr>
              <a:t>Internal multiple attenuation results (stacked sections) </a:t>
            </a:r>
            <a:endParaRPr lang="en-US" sz="2400" dirty="0">
              <a:solidFill>
                <a:srgbClr val="FFFFFF"/>
              </a:solidFill>
              <a:effectLst>
                <a:outerShdw blurRad="38100" dist="38100" dir="2700000" algn="tl">
                  <a:srgbClr val="000000"/>
                </a:outerShdw>
              </a:effectLst>
            </a:endParaRPr>
          </a:p>
          <a:p>
            <a:pPr marL="742950" lvl="1" indent="-285750" fontAlgn="base">
              <a:spcBef>
                <a:spcPct val="20000"/>
              </a:spcBef>
              <a:spcAft>
                <a:spcPct val="0"/>
              </a:spcAft>
              <a:buClr>
                <a:srgbClr val="A886E0"/>
              </a:buClr>
              <a:buSzPct val="70000"/>
              <a:buFont typeface="Wingdings" pitchFamily="2" charset="2"/>
              <a:buChar char="n"/>
              <a:defRPr/>
            </a:pPr>
            <a:endParaRPr lang="en-US" sz="2400" dirty="0">
              <a:solidFill>
                <a:srgbClr val="FFFFFF"/>
              </a:solidFill>
              <a:effectLst>
                <a:outerShdw blurRad="38100" dist="38100" dir="2700000" algn="tl">
                  <a:srgbClr val="000000"/>
                </a:outerShdw>
              </a:effectLst>
            </a:endParaRPr>
          </a:p>
        </p:txBody>
      </p:sp>
      <p:pic>
        <p:nvPicPr>
          <p:cNvPr id="33797"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246" y="1627411"/>
            <a:ext cx="85979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028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
            <a:ext cx="8229600" cy="1143000"/>
          </a:xfrm>
        </p:spPr>
        <p:txBody>
          <a:bodyPr>
            <a:normAutofit/>
          </a:bodyPr>
          <a:lstStyle/>
          <a:p>
            <a:pPr eaLnBrk="1" hangingPunct="1"/>
            <a:r>
              <a:rPr lang="en-US" altLang="zh-CN" sz="4000" b="1" dirty="0" smtClean="0">
                <a:solidFill>
                  <a:srgbClr val="0000FF"/>
                </a:solidFill>
              </a:rPr>
              <a:t>Seismic E&amp;P challenges</a:t>
            </a:r>
          </a:p>
        </p:txBody>
      </p:sp>
      <p:sp>
        <p:nvSpPr>
          <p:cNvPr id="34819" name="Rectangle 3"/>
          <p:cNvSpPr>
            <a:spLocks noGrp="1" noChangeArrowheads="1"/>
          </p:cNvSpPr>
          <p:nvPr>
            <p:ph idx="1"/>
          </p:nvPr>
        </p:nvSpPr>
        <p:spPr>
          <a:xfrm>
            <a:off x="228600" y="1600200"/>
            <a:ext cx="8763000" cy="3124200"/>
          </a:xfrm>
        </p:spPr>
        <p:txBody>
          <a:bodyPr>
            <a:normAutofit/>
          </a:bodyPr>
          <a:lstStyle/>
          <a:p>
            <a:pPr marL="533400" indent="-533400" eaLnBrk="1" hangingPunct="1">
              <a:buFont typeface="Wingdings" pitchFamily="2" charset="2"/>
              <a:buChar char="p"/>
            </a:pPr>
            <a:r>
              <a:rPr lang="en-US" altLang="zh-CN" sz="2800" b="1" dirty="0" smtClean="0">
                <a:solidFill>
                  <a:srgbClr val="FF0000"/>
                </a:solidFill>
              </a:rPr>
              <a:t> Among assumptions:</a:t>
            </a:r>
            <a:r>
              <a:rPr lang="en-US" altLang="zh-CN" sz="2800" dirty="0" smtClean="0"/>
              <a:t> </a:t>
            </a:r>
          </a:p>
          <a:p>
            <a:pPr marL="914400">
              <a:buFont typeface="Wingdings" pitchFamily="2" charset="2"/>
              <a:buChar char="Ø"/>
            </a:pPr>
            <a:r>
              <a:rPr lang="en-US" altLang="zh-CN" sz="2800" b="1" dirty="0" smtClean="0">
                <a:solidFill>
                  <a:srgbClr val="0000FF"/>
                </a:solidFill>
              </a:rPr>
              <a:t>  acquisition</a:t>
            </a:r>
          </a:p>
          <a:p>
            <a:pPr marL="914400">
              <a:buFont typeface="Wingdings" pitchFamily="2" charset="2"/>
              <a:buChar char="Ø"/>
            </a:pPr>
            <a:r>
              <a:rPr lang="en-US" altLang="zh-CN" sz="2800" b="1" dirty="0" smtClean="0">
                <a:solidFill>
                  <a:srgbClr val="0000FF"/>
                </a:solidFill>
              </a:rPr>
              <a:t>  compute power</a:t>
            </a:r>
          </a:p>
          <a:p>
            <a:pPr marL="914400">
              <a:buFont typeface="Wingdings" pitchFamily="2" charset="2"/>
              <a:buChar char="Ø"/>
            </a:pPr>
            <a:r>
              <a:rPr lang="en-US" altLang="zh-CN" sz="2800" b="1" dirty="0" smtClean="0">
                <a:solidFill>
                  <a:srgbClr val="0000FF"/>
                </a:solidFill>
              </a:rPr>
              <a:t>  innate algorithmic </a:t>
            </a:r>
          </a:p>
          <a:p>
            <a:pPr marL="914400">
              <a:buFont typeface="Wingdings" pitchFamily="2" charset="2"/>
              <a:buNone/>
            </a:pPr>
            <a:r>
              <a:rPr lang="en-US" altLang="zh-CN" sz="2800" b="1" dirty="0" smtClean="0">
                <a:solidFill>
                  <a:srgbClr val="0000FF"/>
                </a:solidFill>
              </a:rPr>
              <a:t>      assumptions/requirements</a:t>
            </a:r>
            <a:endParaRPr lang="en-US" altLang="zh-CN" sz="2800" dirty="0" smtClean="0"/>
          </a:p>
        </p:txBody>
      </p:sp>
      <p:sp>
        <p:nvSpPr>
          <p:cNvPr id="34820" name="Line 4"/>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endParaRPr lang="en-US">
              <a:solidFill>
                <a:prstClr val="black"/>
              </a:solidFill>
            </a:endParaRPr>
          </a:p>
        </p:txBody>
      </p:sp>
      <p:sp>
        <p:nvSpPr>
          <p:cNvPr id="34821" name="Line 5"/>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1E7C61A1-5810-4345-8EB4-4B8C44B875C2}"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3299547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280" y="1556034"/>
            <a:ext cx="8785225" cy="50403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9938" name="Rectangle 2"/>
          <p:cNvSpPr>
            <a:spLocks noGrp="1" noRot="1" noChangeArrowheads="1"/>
          </p:cNvSpPr>
          <p:nvPr>
            <p:ph type="title"/>
          </p:nvPr>
        </p:nvSpPr>
        <p:spPr/>
        <p:txBody>
          <a:bodyPr/>
          <a:lstStyle/>
          <a:p>
            <a:pPr eaLnBrk="1" hangingPunct="1">
              <a:defRPr/>
            </a:pPr>
            <a:r>
              <a:rPr lang="en-US" dirty="0" smtClean="0"/>
              <a:t>Multiple attenuation</a:t>
            </a:r>
          </a:p>
        </p:txBody>
      </p:sp>
      <p:sp>
        <p:nvSpPr>
          <p:cNvPr id="39939" name="Rectangle 3"/>
          <p:cNvSpPr>
            <a:spLocks noChangeArrowheads="1"/>
          </p:cNvSpPr>
          <p:nvPr/>
        </p:nvSpPr>
        <p:spPr bwMode="auto">
          <a:xfrm>
            <a:off x="468313" y="1052737"/>
            <a:ext cx="82804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800" dirty="0">
                <a:solidFill>
                  <a:srgbClr val="FFFFFF"/>
                </a:solidFill>
                <a:effectLst>
                  <a:outerShdw blurRad="38100" dist="38100" dir="2700000" algn="tl">
                    <a:srgbClr val="000000"/>
                  </a:outerShdw>
                </a:effectLst>
              </a:rPr>
              <a:t>Internal multiple attenuation results (stacked sections) </a:t>
            </a:r>
            <a:endParaRPr lang="en-US" sz="2400" dirty="0">
              <a:solidFill>
                <a:srgbClr val="FFFFFF"/>
              </a:solidFill>
              <a:effectLst>
                <a:outerShdw blurRad="38100" dist="38100" dir="2700000" algn="tl">
                  <a:srgbClr val="000000"/>
                </a:outerShdw>
              </a:effectLst>
            </a:endParaRPr>
          </a:p>
          <a:p>
            <a:pPr marL="742950" lvl="1" indent="-285750" fontAlgn="base">
              <a:spcBef>
                <a:spcPct val="20000"/>
              </a:spcBef>
              <a:spcAft>
                <a:spcPct val="0"/>
              </a:spcAft>
              <a:buClr>
                <a:srgbClr val="A886E0"/>
              </a:buClr>
              <a:buSzPct val="70000"/>
              <a:buFont typeface="Wingdings" pitchFamily="2" charset="2"/>
              <a:buChar char="n"/>
              <a:defRPr/>
            </a:pPr>
            <a:endParaRPr lang="en-US" sz="2400" dirty="0">
              <a:solidFill>
                <a:srgbClr val="FFFFFF"/>
              </a:solidFill>
              <a:effectLst>
                <a:outerShdw blurRad="38100" dist="38100" dir="2700000" algn="tl">
                  <a:srgbClr val="000000"/>
                </a:outerShdw>
              </a:effectLst>
            </a:endParaRPr>
          </a:p>
        </p:txBody>
      </p:sp>
      <p:pic>
        <p:nvPicPr>
          <p:cNvPr id="34821"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246" y="1627411"/>
            <a:ext cx="85979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760049" y="1790985"/>
            <a:ext cx="949325" cy="4640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9131250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280" y="1556034"/>
            <a:ext cx="8785225" cy="50403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9938" name="Rectangle 2"/>
          <p:cNvSpPr>
            <a:spLocks noGrp="1" noRot="1" noChangeArrowheads="1"/>
          </p:cNvSpPr>
          <p:nvPr>
            <p:ph type="title"/>
          </p:nvPr>
        </p:nvSpPr>
        <p:spPr/>
        <p:txBody>
          <a:bodyPr/>
          <a:lstStyle/>
          <a:p>
            <a:pPr eaLnBrk="1" hangingPunct="1">
              <a:defRPr/>
            </a:pPr>
            <a:r>
              <a:rPr lang="en-US" dirty="0" smtClean="0"/>
              <a:t>Multiple attenuation</a:t>
            </a:r>
          </a:p>
        </p:txBody>
      </p:sp>
      <p:sp>
        <p:nvSpPr>
          <p:cNvPr id="39939" name="Rectangle 3"/>
          <p:cNvSpPr>
            <a:spLocks noChangeArrowheads="1"/>
          </p:cNvSpPr>
          <p:nvPr/>
        </p:nvSpPr>
        <p:spPr bwMode="auto">
          <a:xfrm>
            <a:off x="468313" y="1052737"/>
            <a:ext cx="82804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800" dirty="0">
                <a:solidFill>
                  <a:srgbClr val="FFFFFF"/>
                </a:solidFill>
                <a:effectLst>
                  <a:outerShdw blurRad="38100" dist="38100" dir="2700000" algn="tl">
                    <a:srgbClr val="000000"/>
                  </a:outerShdw>
                </a:effectLst>
              </a:rPr>
              <a:t>Internal multiple attenuation results (stacked sections) </a:t>
            </a:r>
            <a:endParaRPr lang="en-US" sz="2400" dirty="0">
              <a:solidFill>
                <a:srgbClr val="FFFFFF"/>
              </a:solidFill>
              <a:effectLst>
                <a:outerShdw blurRad="38100" dist="38100" dir="2700000" algn="tl">
                  <a:srgbClr val="000000"/>
                </a:outerShdw>
              </a:effectLst>
            </a:endParaRPr>
          </a:p>
          <a:p>
            <a:pPr marL="742950" lvl="1" indent="-285750" fontAlgn="base">
              <a:spcBef>
                <a:spcPct val="20000"/>
              </a:spcBef>
              <a:spcAft>
                <a:spcPct val="0"/>
              </a:spcAft>
              <a:buClr>
                <a:srgbClr val="A886E0"/>
              </a:buClr>
              <a:buSzPct val="70000"/>
              <a:buFont typeface="Wingdings" pitchFamily="2" charset="2"/>
              <a:buChar char="n"/>
              <a:defRPr/>
            </a:pPr>
            <a:endParaRPr lang="en-US" sz="2400" dirty="0">
              <a:solidFill>
                <a:srgbClr val="FFFFFF"/>
              </a:solidFill>
              <a:effectLst>
                <a:outerShdw blurRad="38100" dist="38100" dir="2700000" algn="tl">
                  <a:srgbClr val="000000"/>
                </a:outerShdw>
              </a:effectLst>
            </a:endParaRPr>
          </a:p>
        </p:txBody>
      </p:sp>
      <p:pic>
        <p:nvPicPr>
          <p:cNvPr id="35845"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246" y="1627411"/>
            <a:ext cx="85979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0524" y="1781460"/>
            <a:ext cx="968375"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760049" y="1790985"/>
            <a:ext cx="949325" cy="4640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318645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defRPr/>
            </a:pPr>
            <a:r>
              <a:rPr lang="pt-BR" dirty="0" smtClean="0"/>
              <a:t>Conclusions</a:t>
            </a:r>
            <a:endParaRPr lang="en-US" dirty="0" smtClean="0"/>
          </a:p>
        </p:txBody>
      </p:sp>
      <p:sp>
        <p:nvSpPr>
          <p:cNvPr id="41987" name="Rectangle 3"/>
          <p:cNvSpPr>
            <a:spLocks noChangeArrowheads="1"/>
          </p:cNvSpPr>
          <p:nvPr/>
        </p:nvSpPr>
        <p:spPr bwMode="auto">
          <a:xfrm>
            <a:off x="468317" y="1124768"/>
            <a:ext cx="8567737" cy="5543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800" dirty="0">
                <a:solidFill>
                  <a:srgbClr val="FFFFFF"/>
                </a:solidFill>
                <a:effectLst>
                  <a:outerShdw blurRad="38100" dist="38100" dir="2700000" algn="tl">
                    <a:srgbClr val="000000"/>
                  </a:outerShdw>
                </a:effectLst>
              </a:rPr>
              <a:t>Multiple removal/attenuation is a major problem in seismic exploration</a:t>
            </a:r>
          </a:p>
          <a:p>
            <a:pPr marL="342900" indent="-342900" fontAlgn="base">
              <a:spcBef>
                <a:spcPct val="20000"/>
              </a:spcBef>
              <a:spcAft>
                <a:spcPct val="0"/>
              </a:spcAft>
              <a:buClr>
                <a:srgbClr val="FFCC00"/>
              </a:buClr>
              <a:buSzPct val="70000"/>
              <a:buFontTx/>
              <a:buBlip>
                <a:blip r:embed="rId3"/>
              </a:buBlip>
              <a:defRPr/>
            </a:pPr>
            <a:r>
              <a:rPr lang="pt-BR" sz="2800" dirty="0">
                <a:solidFill>
                  <a:srgbClr val="FFFFFF"/>
                </a:solidFill>
                <a:effectLst>
                  <a:outerShdw blurRad="38100" dist="38100" dir="2700000" algn="tl">
                    <a:srgbClr val="000000"/>
                  </a:outerShdw>
                </a:effectLst>
              </a:rPr>
              <a:t>Free surface multiple removal results</a:t>
            </a:r>
          </a:p>
          <a:p>
            <a:pPr marL="742950" lvl="1" indent="-285750" fontAlgn="base">
              <a:spcBef>
                <a:spcPct val="20000"/>
              </a:spcBef>
              <a:spcAft>
                <a:spcPct val="0"/>
              </a:spcAft>
              <a:buClr>
                <a:srgbClr val="A886E0"/>
              </a:buClr>
              <a:buSzPct val="70000"/>
              <a:buFontTx/>
              <a:buBlip>
                <a:blip r:embed="rId3"/>
              </a:buBlip>
              <a:defRPr/>
            </a:pPr>
            <a:r>
              <a:rPr lang="pt-BR" sz="2400" dirty="0">
                <a:solidFill>
                  <a:srgbClr val="FFFFFF"/>
                </a:solidFill>
                <a:effectLst>
                  <a:outerShdw blurRad="38100" dist="38100" dir="2700000" algn="tl">
                    <a:srgbClr val="000000"/>
                  </a:outerShdw>
                </a:effectLst>
              </a:rPr>
              <a:t>Multiple prediction is excellent</a:t>
            </a:r>
          </a:p>
          <a:p>
            <a:pPr marL="1200150" lvl="2" indent="-285750" fontAlgn="base">
              <a:spcBef>
                <a:spcPct val="20000"/>
              </a:spcBef>
              <a:spcAft>
                <a:spcPct val="0"/>
              </a:spcAft>
              <a:buClr>
                <a:srgbClr val="A886E0"/>
              </a:buClr>
              <a:buSzPct val="70000"/>
              <a:buFontTx/>
              <a:buBlip>
                <a:blip r:embed="rId3"/>
              </a:buBlip>
              <a:defRPr/>
            </a:pPr>
            <a:r>
              <a:rPr lang="pt-BR" sz="2000" dirty="0">
                <a:solidFill>
                  <a:srgbClr val="FFFFFF"/>
                </a:solidFill>
                <a:effectLst>
                  <a:outerShdw blurRad="38100" dist="38100" dir="2700000" algn="tl">
                    <a:srgbClr val="000000"/>
                  </a:outerShdw>
                </a:effectLst>
              </a:rPr>
              <a:t>Improved when source wavelet information was provided</a:t>
            </a:r>
          </a:p>
          <a:p>
            <a:pPr marL="742950" lvl="1" indent="-285750" fontAlgn="base">
              <a:spcBef>
                <a:spcPct val="20000"/>
              </a:spcBef>
              <a:spcAft>
                <a:spcPct val="0"/>
              </a:spcAft>
              <a:buClr>
                <a:srgbClr val="A886E0"/>
              </a:buClr>
              <a:buSzPct val="70000"/>
              <a:buFontTx/>
              <a:buBlip>
                <a:blip r:embed="rId3"/>
              </a:buBlip>
              <a:defRPr/>
            </a:pPr>
            <a:r>
              <a:rPr lang="pt-BR" sz="2400" dirty="0">
                <a:solidFill>
                  <a:srgbClr val="FFFFFF"/>
                </a:solidFill>
                <a:effectLst>
                  <a:outerShdw blurRad="38100" dist="38100" dir="2700000" algn="tl">
                    <a:srgbClr val="000000"/>
                  </a:outerShdw>
                </a:effectLst>
              </a:rPr>
              <a:t>Anti-alias filter application is important</a:t>
            </a:r>
          </a:p>
          <a:p>
            <a:pPr marL="742950" lvl="1" indent="-285750" fontAlgn="base">
              <a:spcBef>
                <a:spcPct val="20000"/>
              </a:spcBef>
              <a:spcAft>
                <a:spcPct val="0"/>
              </a:spcAft>
              <a:buClr>
                <a:srgbClr val="A886E0"/>
              </a:buClr>
              <a:buSzPct val="70000"/>
              <a:buFontTx/>
              <a:buBlip>
                <a:blip r:embed="rId3"/>
              </a:buBlip>
              <a:defRPr/>
            </a:pPr>
            <a:r>
              <a:rPr lang="pt-BR" sz="2400" dirty="0">
                <a:solidFill>
                  <a:srgbClr val="FFFFFF"/>
                </a:solidFill>
                <a:effectLst>
                  <a:outerShdw blurRad="38100" dist="38100" dir="2700000" algn="tl">
                    <a:srgbClr val="000000"/>
                  </a:outerShdw>
                </a:effectLst>
              </a:rPr>
              <a:t>Multiples from 3D structures are attenuated but not removed</a:t>
            </a:r>
          </a:p>
          <a:p>
            <a:pPr marL="742950" lvl="1" indent="-285750" fontAlgn="base">
              <a:spcBef>
                <a:spcPct val="20000"/>
              </a:spcBef>
              <a:spcAft>
                <a:spcPct val="0"/>
              </a:spcAft>
              <a:buClr>
                <a:srgbClr val="A886E0"/>
              </a:buClr>
              <a:buSzPct val="70000"/>
              <a:buFontTx/>
              <a:buBlip>
                <a:blip r:embed="rId3"/>
              </a:buBlip>
              <a:defRPr/>
            </a:pPr>
            <a:r>
              <a:rPr lang="pt-BR" sz="2400" dirty="0">
                <a:solidFill>
                  <a:srgbClr val="FFFFFF"/>
                </a:solidFill>
                <a:effectLst>
                  <a:outerShdw blurRad="38100" dist="38100" dir="2700000" algn="tl">
                    <a:srgbClr val="000000"/>
                  </a:outerShdw>
                </a:effectLst>
              </a:rPr>
              <a:t>Adaptive subtraction required</a:t>
            </a:r>
            <a:endParaRPr lang="en-US" sz="2400" dirty="0">
              <a:solidFill>
                <a:srgbClr val="FFFFFF"/>
              </a:solidFill>
              <a:effectLst>
                <a:outerShdw blurRad="38100" dist="38100" dir="2700000" algn="tl">
                  <a:srgbClr val="000000"/>
                </a:outerShdw>
              </a:effectLst>
            </a:endParaRPr>
          </a:p>
          <a:p>
            <a:pPr marL="342900" indent="-342900" fontAlgn="base">
              <a:spcBef>
                <a:spcPct val="20000"/>
              </a:spcBef>
              <a:spcAft>
                <a:spcPct val="0"/>
              </a:spcAft>
              <a:buClr>
                <a:srgbClr val="FFCC00"/>
              </a:buClr>
              <a:buSzPct val="70000"/>
              <a:buFontTx/>
              <a:buBlip>
                <a:blip r:embed="rId3"/>
              </a:buBlip>
              <a:defRPr/>
            </a:pPr>
            <a:r>
              <a:rPr lang="en-US" sz="2800" dirty="0">
                <a:solidFill>
                  <a:srgbClr val="FFFFFF"/>
                </a:solidFill>
                <a:effectLst>
                  <a:outerShdw blurRad="38100" dist="38100" dir="2700000" algn="tl">
                    <a:srgbClr val="000000"/>
                  </a:outerShdw>
                </a:effectLst>
              </a:rPr>
              <a:t>Internal multiple attenuation results</a:t>
            </a:r>
          </a:p>
          <a:p>
            <a:pPr marL="742950" lvl="1" indent="-285750" fontAlgn="base">
              <a:spcBef>
                <a:spcPct val="20000"/>
              </a:spcBef>
              <a:spcAft>
                <a:spcPct val="0"/>
              </a:spcAft>
              <a:buClr>
                <a:srgbClr val="A886E0"/>
              </a:buClr>
              <a:buSzPct val="70000"/>
              <a:buFontTx/>
              <a:buBlip>
                <a:blip r:embed="rId3"/>
              </a:buBlip>
              <a:defRPr/>
            </a:pPr>
            <a:r>
              <a:rPr lang="pt-BR" sz="2400" dirty="0">
                <a:solidFill>
                  <a:srgbClr val="FFFFFF"/>
                </a:solidFill>
                <a:effectLst>
                  <a:outerShdw blurRad="38100" dist="38100" dir="2700000" algn="tl">
                    <a:srgbClr val="000000"/>
                  </a:outerShdw>
                </a:effectLst>
              </a:rPr>
              <a:t>Multiple prediction is excellent</a:t>
            </a:r>
          </a:p>
          <a:p>
            <a:pPr marL="742950" lvl="1" indent="-285750" fontAlgn="base">
              <a:spcBef>
                <a:spcPct val="20000"/>
              </a:spcBef>
              <a:spcAft>
                <a:spcPct val="0"/>
              </a:spcAft>
              <a:buClr>
                <a:srgbClr val="A886E0"/>
              </a:buClr>
              <a:buSzPct val="70000"/>
              <a:buFontTx/>
              <a:buBlip>
                <a:blip r:embed="rId3"/>
              </a:buBlip>
              <a:defRPr/>
            </a:pPr>
            <a:r>
              <a:rPr lang="pt-BR" sz="2400" dirty="0">
                <a:solidFill>
                  <a:srgbClr val="FFFFFF"/>
                </a:solidFill>
                <a:effectLst>
                  <a:outerShdw blurRad="38100" dist="38100" dir="2700000" algn="tl">
                    <a:srgbClr val="000000"/>
                  </a:outerShdw>
                </a:effectLst>
              </a:rPr>
              <a:t>Very high computer cost (both CPU time and memory)</a:t>
            </a:r>
          </a:p>
          <a:p>
            <a:pPr marL="742950" lvl="1" indent="-285750" fontAlgn="base">
              <a:spcBef>
                <a:spcPct val="20000"/>
              </a:spcBef>
              <a:spcAft>
                <a:spcPct val="0"/>
              </a:spcAft>
              <a:buClr>
                <a:srgbClr val="A886E0"/>
              </a:buClr>
              <a:buSzPct val="70000"/>
              <a:buFontTx/>
              <a:buBlip>
                <a:blip r:embed="rId3"/>
              </a:buBlip>
              <a:defRPr/>
            </a:pPr>
            <a:r>
              <a:rPr lang="pt-BR" sz="2400" dirty="0">
                <a:solidFill>
                  <a:srgbClr val="FFFFFF"/>
                </a:solidFill>
                <a:effectLst>
                  <a:outerShdw blurRad="38100" dist="38100" dir="2700000" algn="tl">
                    <a:srgbClr val="000000"/>
                  </a:outerShdw>
                </a:effectLst>
              </a:rPr>
              <a:t>Adaptive subtraction required</a:t>
            </a:r>
            <a:endParaRPr lang="en-US" sz="2400"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7752241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717" y="2590800"/>
            <a:ext cx="8447083" cy="838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Rectangle 2"/>
          <p:cNvSpPr>
            <a:spLocks noGrp="1" noRot="1" noChangeArrowheads="1"/>
          </p:cNvSpPr>
          <p:nvPr>
            <p:ph type="title"/>
          </p:nvPr>
        </p:nvSpPr>
        <p:spPr/>
        <p:txBody>
          <a:bodyPr/>
          <a:lstStyle/>
          <a:p>
            <a:pPr eaLnBrk="1" hangingPunct="1">
              <a:defRPr/>
            </a:pPr>
            <a:r>
              <a:rPr lang="pt-BR" dirty="0" smtClean="0"/>
              <a:t>Conclusions</a:t>
            </a:r>
            <a:endParaRPr lang="en-US" dirty="0" smtClean="0"/>
          </a:p>
        </p:txBody>
      </p:sp>
      <p:sp>
        <p:nvSpPr>
          <p:cNvPr id="41987" name="Rectangle 3"/>
          <p:cNvSpPr>
            <a:spLocks noChangeArrowheads="1"/>
          </p:cNvSpPr>
          <p:nvPr/>
        </p:nvSpPr>
        <p:spPr bwMode="auto">
          <a:xfrm>
            <a:off x="468317" y="1197878"/>
            <a:ext cx="8567737" cy="331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FFCC00"/>
              </a:buClr>
              <a:buSzPct val="70000"/>
              <a:buFontTx/>
              <a:buBlip>
                <a:blip r:embed="rId3"/>
              </a:buBlip>
              <a:defRPr/>
            </a:pPr>
            <a:r>
              <a:rPr lang="en-US" sz="2800" dirty="0">
                <a:solidFill>
                  <a:srgbClr val="FFFFFF"/>
                </a:solidFill>
                <a:effectLst>
                  <a:outerShdw blurRad="38100" dist="38100" dir="2700000" algn="tl">
                    <a:srgbClr val="000000"/>
                  </a:outerShdw>
                </a:effectLst>
              </a:rPr>
              <a:t>ISS methods were able to attenuate both free surface and internal multiples in a very complex situation</a:t>
            </a:r>
          </a:p>
          <a:p>
            <a:pPr marL="742950" lvl="1" indent="-285750" fontAlgn="base">
              <a:spcBef>
                <a:spcPct val="20000"/>
              </a:spcBef>
              <a:spcAft>
                <a:spcPct val="0"/>
              </a:spcAft>
              <a:buClr>
                <a:srgbClr val="A886E0"/>
              </a:buClr>
              <a:buSzPct val="70000"/>
              <a:buFontTx/>
              <a:buBlip>
                <a:blip r:embed="rId3"/>
              </a:buBlip>
              <a:defRPr/>
            </a:pPr>
            <a:r>
              <a:rPr lang="en-US" sz="2400" dirty="0">
                <a:solidFill>
                  <a:srgbClr val="FFFFFF"/>
                </a:solidFill>
                <a:effectLst>
                  <a:outerShdw blurRad="38100" dist="38100" dir="2700000" algn="tl">
                    <a:srgbClr val="000000"/>
                  </a:outerShdw>
                </a:effectLst>
              </a:rPr>
              <a:t>No a priori information about the dataset is necessary</a:t>
            </a:r>
          </a:p>
          <a:p>
            <a:pPr marL="742950" lvl="1" indent="-285750" fontAlgn="base">
              <a:spcBef>
                <a:spcPct val="20000"/>
              </a:spcBef>
              <a:spcAft>
                <a:spcPct val="0"/>
              </a:spcAft>
              <a:buClr>
                <a:srgbClr val="A886E0"/>
              </a:buClr>
              <a:buSzPct val="70000"/>
              <a:buFontTx/>
              <a:buBlip>
                <a:blip r:embed="rId3"/>
              </a:buBlip>
              <a:defRPr/>
            </a:pPr>
            <a:r>
              <a:rPr lang="pt-BR" sz="2400" dirty="0">
                <a:solidFill>
                  <a:schemeClr val="bg2"/>
                </a:solidFill>
              </a:rPr>
              <a:t>No other tested method was able to attenuate the sequence of internal multiples below the salt layers</a:t>
            </a:r>
          </a:p>
          <a:p>
            <a:pPr marL="742950" lvl="1" indent="-285750" fontAlgn="base">
              <a:spcBef>
                <a:spcPct val="20000"/>
              </a:spcBef>
              <a:spcAft>
                <a:spcPct val="0"/>
              </a:spcAft>
              <a:buClr>
                <a:srgbClr val="A886E0"/>
              </a:buClr>
              <a:buSzPct val="70000"/>
              <a:buFontTx/>
              <a:buBlip>
                <a:blip r:embed="rId3"/>
              </a:buBlip>
              <a:defRPr/>
            </a:pPr>
            <a:r>
              <a:rPr lang="pt-BR" sz="2400" dirty="0">
                <a:solidFill>
                  <a:srgbClr val="FFFFFF"/>
                </a:solidFill>
                <a:effectLst>
                  <a:outerShdw blurRad="38100" dist="38100" dir="2700000" algn="tl">
                    <a:srgbClr val="000000"/>
                  </a:outerShdw>
                </a:effectLst>
              </a:rPr>
              <a:t>High computer cost (internal multiples)</a:t>
            </a:r>
          </a:p>
          <a:p>
            <a:pPr marL="742950" lvl="1" indent="-285750" fontAlgn="base">
              <a:spcBef>
                <a:spcPct val="20000"/>
              </a:spcBef>
              <a:spcAft>
                <a:spcPct val="0"/>
              </a:spcAft>
              <a:buClr>
                <a:srgbClr val="A886E0"/>
              </a:buClr>
              <a:buSzPct val="70000"/>
              <a:buFontTx/>
              <a:buBlip>
                <a:blip r:embed="rId3"/>
              </a:buBlip>
              <a:defRPr/>
            </a:pPr>
            <a:r>
              <a:rPr lang="pt-BR" sz="2400" dirty="0">
                <a:solidFill>
                  <a:srgbClr val="FFFFFF"/>
                </a:solidFill>
                <a:effectLst>
                  <a:outerShdw blurRad="38100" dist="38100" dir="2700000" algn="tl">
                    <a:srgbClr val="000000"/>
                  </a:outerShdw>
                </a:effectLst>
              </a:rPr>
              <a:t>Adaptive subtraction requirement</a:t>
            </a:r>
            <a:endParaRPr lang="en-US" sz="2400" dirty="0">
              <a:solidFill>
                <a:srgbClr val="FFFFFF"/>
              </a:solidFill>
              <a:effectLst>
                <a:outerShdw blurRad="38100" dist="38100" dir="2700000" algn="tl">
                  <a:srgbClr val="000000"/>
                </a:outerShdw>
              </a:effectLst>
            </a:endParaRPr>
          </a:p>
          <a:p>
            <a:pPr marL="342900" indent="-342900" fontAlgn="base">
              <a:spcBef>
                <a:spcPct val="20000"/>
              </a:spcBef>
              <a:spcAft>
                <a:spcPct val="0"/>
              </a:spcAft>
              <a:buClr>
                <a:srgbClr val="FFCC00"/>
              </a:buClr>
              <a:buSzPct val="70000"/>
              <a:buFont typeface="Wingdings" pitchFamily="2" charset="2"/>
              <a:buChar char="n"/>
              <a:defRPr/>
            </a:pPr>
            <a:endParaRPr lang="en-US" sz="2800"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7092872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76200"/>
            <a:ext cx="8229600" cy="1143000"/>
          </a:xfrm>
        </p:spPr>
        <p:txBody>
          <a:bodyPr>
            <a:normAutofit fontScale="90000"/>
          </a:bodyPr>
          <a:lstStyle/>
          <a:p>
            <a:pPr eaLnBrk="1" hangingPunct="1"/>
            <a:r>
              <a:rPr lang="en-US" altLang="zh-CN" dirty="0" smtClean="0">
                <a:solidFill>
                  <a:srgbClr val="0000FF"/>
                </a:solidFill>
              </a:rPr>
              <a:t>Land application of ISS internal multiple</a:t>
            </a:r>
          </a:p>
        </p:txBody>
      </p:sp>
      <p:sp>
        <p:nvSpPr>
          <p:cNvPr id="41986" name="Rectangle 3"/>
          <p:cNvSpPr>
            <a:spLocks noGrp="1" noChangeArrowheads="1"/>
          </p:cNvSpPr>
          <p:nvPr>
            <p:ph type="body" idx="1"/>
          </p:nvPr>
        </p:nvSpPr>
        <p:spPr>
          <a:xfrm>
            <a:off x="381000" y="1524000"/>
            <a:ext cx="8610600" cy="4495800"/>
          </a:xfrm>
        </p:spPr>
        <p:txBody>
          <a:bodyPr>
            <a:normAutofit/>
          </a:bodyPr>
          <a:lstStyle/>
          <a:p>
            <a:pPr marL="0" indent="0" eaLnBrk="1" hangingPunct="1">
              <a:buNone/>
            </a:pPr>
            <a:r>
              <a:rPr lang="en-US" altLang="zh-CN" sz="2600" dirty="0" smtClean="0"/>
              <a:t>“Their (ISS internal multiple algorithm) performance was demonstrated with complex synthetic and challenging land field datasets with encouraging results, where other internal multiple suppression methods were unable to demonstrate similar effectiveness.”</a:t>
            </a:r>
          </a:p>
          <a:p>
            <a:pPr marL="0" indent="0">
              <a:buNone/>
            </a:pPr>
            <a:r>
              <a:rPr lang="en-US" altLang="zh-CN" sz="2600" dirty="0" smtClean="0"/>
              <a:t>- Yi </a:t>
            </a:r>
            <a:r>
              <a:rPr lang="en-US" altLang="zh-CN" sz="2600" dirty="0" err="1" smtClean="0"/>
              <a:t>Luo</a:t>
            </a:r>
            <a:r>
              <a:rPr lang="en-US" altLang="zh-CN" sz="2600" dirty="0" smtClean="0"/>
              <a:t>, </a:t>
            </a:r>
            <a:r>
              <a:rPr lang="en-US" altLang="zh-CN" sz="2600" dirty="0" err="1" smtClean="0"/>
              <a:t>Panos</a:t>
            </a:r>
            <a:r>
              <a:rPr lang="en-US" altLang="zh-CN" sz="2600" dirty="0" smtClean="0"/>
              <a:t> G. </a:t>
            </a:r>
            <a:r>
              <a:rPr lang="en-US" altLang="zh-CN" sz="2600" dirty="0" err="1" smtClean="0"/>
              <a:t>Kelamis</a:t>
            </a:r>
            <a:r>
              <a:rPr lang="en-US" altLang="zh-CN" sz="2600" dirty="0" smtClean="0"/>
              <a:t>, </a:t>
            </a:r>
            <a:r>
              <a:rPr lang="en-US" altLang="zh-CN" sz="2600" dirty="0" err="1" smtClean="0"/>
              <a:t>Qiang</a:t>
            </a:r>
            <a:r>
              <a:rPr lang="en-US" altLang="zh-CN" sz="2600" dirty="0" smtClean="0"/>
              <a:t> Fu, </a:t>
            </a:r>
            <a:r>
              <a:rPr lang="en-US" altLang="zh-CN" sz="2600" dirty="0" err="1" smtClean="0"/>
              <a:t>Shoudong</a:t>
            </a:r>
            <a:r>
              <a:rPr lang="en-US" altLang="zh-CN" sz="2600" dirty="0" smtClean="0"/>
              <a:t> </a:t>
            </a:r>
            <a:r>
              <a:rPr lang="en-US" altLang="zh-CN" sz="2600" dirty="0" err="1" smtClean="0"/>
              <a:t>Huo</a:t>
            </a:r>
            <a:r>
              <a:rPr lang="en-US" altLang="zh-CN" sz="2600" dirty="0" smtClean="0"/>
              <a:t>, and </a:t>
            </a:r>
            <a:r>
              <a:rPr lang="en-US" altLang="zh-CN" sz="2600" dirty="0" err="1" smtClean="0"/>
              <a:t>Ghada</a:t>
            </a:r>
            <a:r>
              <a:rPr lang="en-US" altLang="zh-CN" sz="2600" dirty="0" smtClean="0"/>
              <a:t> </a:t>
            </a:r>
            <a:r>
              <a:rPr lang="en-US" altLang="zh-CN" sz="2600" dirty="0" err="1" smtClean="0"/>
              <a:t>Sindi</a:t>
            </a:r>
            <a:r>
              <a:rPr lang="en-US" altLang="zh-CN" sz="2600" dirty="0" smtClean="0"/>
              <a:t>, Saudi Aramco; Shih-Ying Hsu and Arthur B. Weglein, U. of Houston, “The inverse scattering series approach toward the elimination of land internal multiples.” Aug 2011, TLE </a:t>
            </a:r>
          </a:p>
          <a:p>
            <a:pPr eaLnBrk="1" hangingPunct="1"/>
            <a:endParaRPr lang="en-US" altLang="zh-CN" dirty="0" smtClean="0"/>
          </a:p>
        </p:txBody>
      </p:sp>
      <p:sp>
        <p:nvSpPr>
          <p:cNvPr id="41987" name="Line 4"/>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p14="http://schemas.microsoft.com/office/powerpoint/2010/main" val="23421629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400" dirty="0" smtClean="0"/>
              <a:t>Status</a:t>
            </a:r>
            <a:endParaRPr lang="zh-CN" altLang="en-US" sz="2400" dirty="0"/>
          </a:p>
        </p:txBody>
      </p:sp>
      <p:sp>
        <p:nvSpPr>
          <p:cNvPr id="3" name="内容占位符 2"/>
          <p:cNvSpPr>
            <a:spLocks noGrp="1"/>
          </p:cNvSpPr>
          <p:nvPr>
            <p:ph idx="1"/>
          </p:nvPr>
        </p:nvSpPr>
        <p:spPr/>
        <p:txBody>
          <a:bodyPr>
            <a:normAutofit fontScale="85000" lnSpcReduction="10000"/>
          </a:bodyPr>
          <a:lstStyle/>
          <a:p>
            <a:pPr algn="just">
              <a:buNone/>
            </a:pPr>
            <a:r>
              <a:rPr lang="en-US" altLang="zh-CN" dirty="0" smtClean="0"/>
              <a:t>Distinct algorithms/methods have been developed that: </a:t>
            </a:r>
          </a:p>
          <a:p>
            <a:pPr marL="457200" indent="-457200" algn="just"/>
            <a:r>
              <a:rPr lang="en-US" altLang="zh-CN" dirty="0" smtClean="0"/>
              <a:t>(1)   can eliminate free surface multiples of all orders; </a:t>
            </a:r>
          </a:p>
          <a:p>
            <a:pPr marL="457200" indent="-457200" algn="just"/>
            <a:r>
              <a:rPr lang="en-US" altLang="zh-CN" dirty="0" smtClean="0"/>
              <a:t>(2) can attenuate internal multiples of all orders. </a:t>
            </a:r>
          </a:p>
          <a:p>
            <a:pPr marL="457200" indent="-457200" algn="just"/>
            <a:endParaRPr lang="en-US" altLang="zh-CN" dirty="0" smtClean="0"/>
          </a:p>
          <a:p>
            <a:pPr marL="457200" indent="-457200" algn="just"/>
            <a:r>
              <a:rPr lang="en-US" altLang="zh-CN" dirty="0" smtClean="0"/>
              <a:t>Attenuate means it reduces the amplitude but does not remove (eliminate) the multiples.</a:t>
            </a:r>
          </a:p>
          <a:p>
            <a:pPr marL="457200" indent="-457200" algn="just">
              <a:buNone/>
            </a:pPr>
            <a:endParaRPr lang="en-US" altLang="zh-CN" dirty="0" smtClean="0"/>
          </a:p>
          <a:p>
            <a:pPr marL="457200" indent="-457200" algn="just">
              <a:buNone/>
            </a:pPr>
            <a:r>
              <a:rPr lang="en-US" altLang="zh-CN" dirty="0" smtClean="0"/>
              <a:t>— and these algorithms do </a:t>
            </a:r>
            <a:r>
              <a:rPr lang="en-US" altLang="zh-CN" u="sng" dirty="0" smtClean="0"/>
              <a:t>not</a:t>
            </a:r>
            <a:r>
              <a:rPr lang="en-US" altLang="zh-CN" dirty="0" smtClean="0"/>
              <a:t> require (1) any subsurface information or (2) selecting a “phantom layer,” where the generators of the internal multiples are assumed to reside, and (3) are independent of earth model type.</a:t>
            </a:r>
          </a:p>
          <a:p>
            <a:pPr>
              <a:buNone/>
            </a:pPr>
            <a:endParaRPr lang="zh-CN" altLang="en-US" dirty="0"/>
          </a:p>
        </p:txBody>
      </p:sp>
    </p:spTree>
    <p:extLst>
      <p:ext uri="{BB962C8B-B14F-4D97-AF65-F5344CB8AC3E}">
        <p14:creationId xmlns:p14="http://schemas.microsoft.com/office/powerpoint/2010/main" val="21492241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400" dirty="0" smtClean="0"/>
              <a:t>Status</a:t>
            </a:r>
            <a:endParaRPr lang="zh-CN" altLang="en-US" sz="2400" dirty="0"/>
          </a:p>
        </p:txBody>
      </p:sp>
      <p:sp>
        <p:nvSpPr>
          <p:cNvPr id="3" name="内容占位符 2"/>
          <p:cNvSpPr>
            <a:spLocks noGrp="1"/>
          </p:cNvSpPr>
          <p:nvPr>
            <p:ph idx="1"/>
          </p:nvPr>
        </p:nvSpPr>
        <p:spPr>
          <a:xfrm>
            <a:off x="228600" y="1701800"/>
            <a:ext cx="5410200" cy="4709160"/>
          </a:xfrm>
        </p:spPr>
        <p:txBody>
          <a:bodyPr>
            <a:normAutofit/>
          </a:bodyPr>
          <a:lstStyle/>
          <a:p>
            <a:pPr>
              <a:buNone/>
            </a:pPr>
            <a:r>
              <a:rPr lang="en-US" altLang="zh-CN" sz="2400" dirty="0" smtClean="0"/>
              <a:t>These methods do require (they have prerequisites) :</a:t>
            </a:r>
          </a:p>
          <a:p>
            <a:pPr algn="just"/>
            <a:endParaRPr lang="en-US" altLang="zh-CN" sz="2400" dirty="0" smtClean="0"/>
          </a:p>
          <a:p>
            <a:pPr marL="457200" indent="-457200" algn="just">
              <a:buAutoNum type="arabicParenBoth"/>
            </a:pPr>
            <a:r>
              <a:rPr lang="en-US" altLang="zh-CN" sz="2400" dirty="0" smtClean="0"/>
              <a:t>the direct wave (reference wave) needs to be identified to find the source wavelet and radiation pattern</a:t>
            </a:r>
          </a:p>
          <a:p>
            <a:pPr marL="457200" indent="-457200" algn="just">
              <a:buAutoNum type="arabicParenBoth"/>
            </a:pPr>
            <a:r>
              <a:rPr lang="en-US" altLang="zh-CN" sz="2400" dirty="0" smtClean="0"/>
              <a:t>Source and receiver </a:t>
            </a:r>
            <a:r>
              <a:rPr lang="en-US" altLang="zh-CN" sz="2400" dirty="0" err="1" smtClean="0"/>
              <a:t>deghosting</a:t>
            </a:r>
            <a:endParaRPr lang="en-US" altLang="zh-CN" sz="2400" dirty="0" smtClean="0"/>
          </a:p>
        </p:txBody>
      </p:sp>
      <p:pic>
        <p:nvPicPr>
          <p:cNvPr id="1028" name="Picture 4"/>
          <p:cNvPicPr>
            <a:picLocks noChangeAspect="1" noChangeArrowheads="1"/>
          </p:cNvPicPr>
          <p:nvPr/>
        </p:nvPicPr>
        <p:blipFill>
          <a:blip r:embed="rId2" cstate="print"/>
          <a:srcRect l="67500" t="36750" r="15625" b="21250"/>
          <a:stretch>
            <a:fillRect/>
          </a:stretch>
        </p:blipFill>
        <p:spPr bwMode="auto">
          <a:xfrm>
            <a:off x="6477000" y="1701800"/>
            <a:ext cx="2057400" cy="4267200"/>
          </a:xfrm>
          <a:prstGeom prst="rect">
            <a:avLst/>
          </a:prstGeom>
          <a:noFill/>
          <a:ln w="9525">
            <a:noFill/>
            <a:miter lim="800000"/>
            <a:headEnd/>
            <a:tailEnd/>
          </a:ln>
        </p:spPr>
      </p:pic>
    </p:spTree>
    <p:extLst>
      <p:ext uri="{BB962C8B-B14F-4D97-AF65-F5344CB8AC3E}">
        <p14:creationId xmlns:p14="http://schemas.microsoft.com/office/powerpoint/2010/main" val="21625380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400" dirty="0"/>
          </a:p>
        </p:txBody>
      </p:sp>
      <p:sp>
        <p:nvSpPr>
          <p:cNvPr id="3" name="Content Placeholder 2"/>
          <p:cNvSpPr>
            <a:spLocks noGrp="1"/>
          </p:cNvSpPr>
          <p:nvPr>
            <p:ph idx="1"/>
          </p:nvPr>
        </p:nvSpPr>
        <p:spPr>
          <a:xfrm>
            <a:off x="457200" y="2249424"/>
            <a:ext cx="8229600" cy="4024376"/>
          </a:xfrm>
        </p:spPr>
        <p:txBody>
          <a:bodyPr>
            <a:normAutofit fontScale="92500"/>
          </a:bodyPr>
          <a:lstStyle/>
          <a:p>
            <a:r>
              <a:rPr lang="en-US" altLang="zh-CN" dirty="0" smtClean="0"/>
              <a:t>For the free surface and internal multiple algorithms to reach their potential/deliver their promise, these prerequisites need to be satisfied</a:t>
            </a:r>
          </a:p>
          <a:p>
            <a:r>
              <a:rPr lang="en-US" altLang="zh-CN" dirty="0" smtClean="0"/>
              <a:t>Energy minimization adaptive subtraction is often called upon to recognize/accommodate all differences between the prediction algorithm and its prerequisites, and all the other factors (beyond the assumed physics) that need to be accommodated to eliminate the multiple.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6366287"/>
            <a:ext cx="1722352" cy="478432"/>
          </a:xfrm>
          <a:prstGeom prst="rect">
            <a:avLst/>
          </a:prstGeom>
        </p:spPr>
      </p:pic>
    </p:spTree>
    <p:extLst>
      <p:ext uri="{BB962C8B-B14F-4D97-AF65-F5344CB8AC3E}">
        <p14:creationId xmlns:p14="http://schemas.microsoft.com/office/powerpoint/2010/main" val="17606083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400" dirty="0"/>
          </a:p>
        </p:txBody>
      </p:sp>
      <p:sp>
        <p:nvSpPr>
          <p:cNvPr id="3" name="Content Placeholder 2"/>
          <p:cNvSpPr>
            <a:spLocks noGrp="1"/>
          </p:cNvSpPr>
          <p:nvPr>
            <p:ph idx="1"/>
          </p:nvPr>
        </p:nvSpPr>
        <p:spPr>
          <a:xfrm>
            <a:off x="457200" y="2249424"/>
            <a:ext cx="8229600" cy="4024376"/>
          </a:xfrm>
        </p:spPr>
        <p:txBody>
          <a:bodyPr>
            <a:normAutofit/>
          </a:bodyPr>
          <a:lstStyle/>
          <a:p>
            <a:pPr marL="0" indent="0">
              <a:buNone/>
            </a:pPr>
            <a:r>
              <a:rPr lang="en-US" altLang="zh-CN" dirty="0" smtClean="0"/>
              <a:t>Major issues in the last 20-25 years:</a:t>
            </a:r>
          </a:p>
          <a:p>
            <a:pPr marL="514350" indent="-514350">
              <a:buFont typeface="+mj-lt"/>
              <a:buAutoNum type="arabicParenR"/>
            </a:pPr>
            <a:r>
              <a:rPr lang="en-US" altLang="zh-CN" dirty="0" smtClean="0"/>
              <a:t>Industry trend to deep water, and </a:t>
            </a:r>
          </a:p>
          <a:p>
            <a:pPr marL="514350" indent="-514350">
              <a:buFont typeface="+mj-lt"/>
              <a:buAutoNum type="arabicParenR"/>
            </a:pPr>
            <a:r>
              <a:rPr lang="en-US" altLang="zh-CN" dirty="0" smtClean="0"/>
              <a:t>Exploration plays in ever more complex and ill-defined circumstances.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6366287"/>
            <a:ext cx="1722352" cy="478432"/>
          </a:xfrm>
          <a:prstGeom prst="rect">
            <a:avLst/>
          </a:prstGeom>
        </p:spPr>
      </p:pic>
    </p:spTree>
    <p:extLst>
      <p:ext uri="{BB962C8B-B14F-4D97-AF65-F5344CB8AC3E}">
        <p14:creationId xmlns:p14="http://schemas.microsoft.com/office/powerpoint/2010/main" val="2279858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800" dirty="0" smtClean="0"/>
              <a:t>The current challenge</a:t>
            </a:r>
            <a:endParaRPr lang="en-US" sz="2800" dirty="0"/>
          </a:p>
        </p:txBody>
      </p:sp>
      <p:sp>
        <p:nvSpPr>
          <p:cNvPr id="3" name="Content Placeholder 2"/>
          <p:cNvSpPr>
            <a:spLocks noGrp="1"/>
          </p:cNvSpPr>
          <p:nvPr>
            <p:ph idx="1"/>
          </p:nvPr>
        </p:nvSpPr>
        <p:spPr>
          <a:xfrm>
            <a:off x="457200" y="2249424"/>
            <a:ext cx="8229600" cy="4024376"/>
          </a:xfrm>
        </p:spPr>
        <p:txBody>
          <a:bodyPr>
            <a:normAutofit/>
          </a:bodyPr>
          <a:lstStyle/>
          <a:p>
            <a:pPr marL="0" indent="0">
              <a:buNone/>
            </a:pPr>
            <a:r>
              <a:rPr lang="en-US" altLang="zh-CN" dirty="0" smtClean="0"/>
              <a:t>In this talk we will:</a:t>
            </a:r>
          </a:p>
          <a:p>
            <a:pPr marL="514350" indent="-514350">
              <a:buFont typeface="+mj-lt"/>
              <a:buAutoNum type="arabicParenR" startAt="2"/>
            </a:pPr>
            <a:r>
              <a:rPr lang="en-US" altLang="zh-CN" dirty="0" smtClean="0"/>
              <a:t>Recognize that the nature of current on-shore and complex off-shore plays increasingly represent challenges with removing multiples that go well beyond our entire collective industry’s capability to effectively respond to/ address;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6366287"/>
            <a:ext cx="1722352" cy="478432"/>
          </a:xfrm>
          <a:prstGeom prst="rect">
            <a:avLst/>
          </a:prstGeom>
        </p:spPr>
      </p:pic>
    </p:spTree>
    <p:extLst>
      <p:ext uri="{BB962C8B-B14F-4D97-AF65-F5344CB8AC3E}">
        <p14:creationId xmlns:p14="http://schemas.microsoft.com/office/powerpoint/2010/main" val="922909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 y="228600"/>
            <a:ext cx="10058400" cy="1143000"/>
          </a:xfrm>
        </p:spPr>
        <p:txBody>
          <a:bodyPr vert="horz" lIns="91440" tIns="45720" rIns="91440" bIns="45720" rtlCol="0" anchor="ctr">
            <a:normAutofit/>
          </a:bodyPr>
          <a:lstStyle/>
          <a:p>
            <a:r>
              <a:rPr lang="en-US" altLang="zh-CN" sz="4000" b="1" dirty="0" smtClean="0">
                <a:solidFill>
                  <a:srgbClr val="0000FF"/>
                </a:solidFill>
              </a:rPr>
              <a:t>Innate algorithmic assumptions</a:t>
            </a:r>
            <a:endParaRPr lang="zh-CN" altLang="en-US" sz="4000" b="1" dirty="0" smtClean="0">
              <a:solidFill>
                <a:srgbClr val="0000FF"/>
              </a:solidFill>
            </a:endParaRPr>
          </a:p>
        </p:txBody>
      </p:sp>
      <p:sp>
        <p:nvSpPr>
          <p:cNvPr id="3" name="内容占位符 2"/>
          <p:cNvSpPr>
            <a:spLocks noGrp="1"/>
          </p:cNvSpPr>
          <p:nvPr>
            <p:ph idx="1"/>
          </p:nvPr>
        </p:nvSpPr>
        <p:spPr>
          <a:xfrm>
            <a:off x="685800" y="1752600"/>
            <a:ext cx="8229600" cy="4525963"/>
          </a:xfrm>
        </p:spPr>
        <p:txBody>
          <a:bodyPr>
            <a:noAutofit/>
          </a:bodyPr>
          <a:lstStyle/>
          <a:p>
            <a:pPr>
              <a:buFont typeface="Wingdings" pitchFamily="2" charset="2"/>
              <a:buChar char="Ø"/>
            </a:pPr>
            <a:r>
              <a:rPr lang="en-US" altLang="zh-CN" sz="2800" dirty="0" smtClean="0"/>
              <a:t>Many processing methods require subsurface information</a:t>
            </a:r>
          </a:p>
          <a:p>
            <a:pPr>
              <a:buFont typeface="Wingdings" pitchFamily="2" charset="2"/>
              <a:buChar char="Ø"/>
            </a:pPr>
            <a:r>
              <a:rPr lang="en-US" altLang="zh-CN" sz="2800" dirty="0" smtClean="0"/>
              <a:t>In complex and ill-defined areas that requirement can be difficult or impossible to satisfy</a:t>
            </a:r>
          </a:p>
          <a:p>
            <a:pPr>
              <a:buFont typeface="Wingdings" pitchFamily="2" charset="2"/>
              <a:buChar char="Ø"/>
            </a:pPr>
            <a:r>
              <a:rPr lang="en-US" altLang="zh-CN" sz="2800" dirty="0" smtClean="0"/>
              <a:t>The inability to satisfy that requirement can lead to algorithmic failure and dry hole drilling</a:t>
            </a:r>
          </a:p>
        </p:txBody>
      </p:sp>
      <p:sp>
        <p:nvSpPr>
          <p:cNvPr id="4" name="Line 4"/>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endParaRPr lang="en-US">
              <a:solidFill>
                <a:prstClr val="black"/>
              </a:solidFill>
            </a:endParaRPr>
          </a:p>
        </p:txBody>
      </p:sp>
      <p:sp>
        <p:nvSpPr>
          <p:cNvPr id="5" name="Line 5"/>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endParaRPr lang="en-US">
              <a:solidFill>
                <a:prstClr val="black"/>
              </a:solidFill>
            </a:endParaRPr>
          </a:p>
        </p:txBody>
      </p:sp>
    </p:spTree>
    <p:extLst>
      <p:ext uri="{BB962C8B-B14F-4D97-AF65-F5344CB8AC3E}">
        <p14:creationId xmlns:p14="http://schemas.microsoft.com/office/powerpoint/2010/main" val="27719668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en-US" altLang="zh-CN" dirty="0" smtClean="0">
                <a:ea typeface="Tahoma" pitchFamily="34" charset="0"/>
                <a:cs typeface="Tahoma" pitchFamily="34" charset="0"/>
              </a:rPr>
              <a:t>These plays can often have proximal or interfering primary and multiple events, and multiples of different orders interfering</a:t>
            </a:r>
          </a:p>
          <a:p>
            <a:r>
              <a:rPr lang="en-US" altLang="zh-CN" dirty="0" smtClean="0">
                <a:ea typeface="Tahoma" pitchFamily="34" charset="0"/>
                <a:cs typeface="Tahoma" pitchFamily="34" charset="0"/>
              </a:rPr>
              <a:t>That raises the bar on multiple removal effectiveness: to predict the amplitude and phase of all orders of free surface and internal multiples</a:t>
            </a:r>
          </a:p>
          <a:p>
            <a:endParaRPr lang="zh-CN" altLang="en-US" dirty="0" smtClean="0">
              <a:ea typeface="Tahoma" pitchFamily="34" charset="0"/>
              <a:cs typeface="Tahoma" pitchFamily="34" charset="0"/>
            </a:endParaRPr>
          </a:p>
          <a:p>
            <a:endParaRPr lang="zh-CN" altLang="en-US" dirty="0"/>
          </a:p>
        </p:txBody>
      </p:sp>
    </p:spTree>
    <p:extLst>
      <p:ext uri="{BB962C8B-B14F-4D97-AF65-F5344CB8AC3E}">
        <p14:creationId xmlns:p14="http://schemas.microsoft.com/office/powerpoint/2010/main" val="35830215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en-US" altLang="zh-CN" dirty="0" smtClean="0">
                <a:ea typeface="Tahoma" pitchFamily="34" charset="0"/>
                <a:cs typeface="Tahoma" pitchFamily="34" charset="0"/>
              </a:rPr>
              <a:t>That reality has returned multiple elimination to center stage within M-OSRP</a:t>
            </a:r>
          </a:p>
          <a:p>
            <a:r>
              <a:rPr lang="en-US" altLang="zh-CN" dirty="0" smtClean="0">
                <a:ea typeface="Tahoma" pitchFamily="34" charset="0"/>
                <a:cs typeface="Tahoma" pitchFamily="34" charset="0"/>
              </a:rPr>
              <a:t>In principle, the ISS has subseries that can eliminate (amplitude and phase predict) all free surface and internal multiples—locate that capability, directly and </a:t>
            </a:r>
            <a:r>
              <a:rPr lang="en-US" altLang="zh-CN" u="sng" dirty="0" smtClean="0">
                <a:ea typeface="Tahoma" pitchFamily="34" charset="0"/>
                <a:cs typeface="Tahoma" pitchFamily="34" charset="0"/>
              </a:rPr>
              <a:t>without subsurface </a:t>
            </a:r>
            <a:r>
              <a:rPr lang="en-US" altLang="zh-CN" dirty="0" smtClean="0">
                <a:ea typeface="Tahoma" pitchFamily="34" charset="0"/>
                <a:cs typeface="Tahoma" pitchFamily="34" charset="0"/>
              </a:rPr>
              <a:t>information. The ISS is the only method with that promise and potential.</a:t>
            </a:r>
            <a:endParaRPr lang="zh-CN" altLang="en-US" dirty="0" smtClean="0">
              <a:ea typeface="Tahoma" pitchFamily="34" charset="0"/>
              <a:cs typeface="Tahoma" pitchFamily="34" charset="0"/>
            </a:endParaRPr>
          </a:p>
          <a:p>
            <a:endParaRPr lang="zh-CN" altLang="en-US" dirty="0"/>
          </a:p>
        </p:txBody>
      </p:sp>
    </p:spTree>
    <p:extLst>
      <p:ext uri="{BB962C8B-B14F-4D97-AF65-F5344CB8AC3E}">
        <p14:creationId xmlns:p14="http://schemas.microsoft.com/office/powerpoint/2010/main" val="36617771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800" dirty="0" smtClean="0"/>
              <a:t>A proposed response</a:t>
            </a:r>
            <a:endParaRPr lang="en-US" sz="2800" dirty="0"/>
          </a:p>
        </p:txBody>
      </p:sp>
      <p:sp>
        <p:nvSpPr>
          <p:cNvPr id="3" name="Content Placeholder 2"/>
          <p:cNvSpPr>
            <a:spLocks noGrp="1"/>
          </p:cNvSpPr>
          <p:nvPr>
            <p:ph idx="1"/>
          </p:nvPr>
        </p:nvSpPr>
        <p:spPr>
          <a:xfrm>
            <a:off x="457200" y="2249424"/>
            <a:ext cx="8229600" cy="4024376"/>
          </a:xfrm>
        </p:spPr>
        <p:txBody>
          <a:bodyPr>
            <a:normAutofit/>
          </a:bodyPr>
          <a:lstStyle/>
          <a:p>
            <a:pPr marL="0" indent="0">
              <a:buNone/>
            </a:pPr>
            <a:r>
              <a:rPr lang="en-US" altLang="zh-CN" dirty="0" smtClean="0"/>
              <a:t>In this talk we will:</a:t>
            </a:r>
          </a:p>
          <a:p>
            <a:pPr marL="514350" indent="-514350">
              <a:buFont typeface="+mj-lt"/>
              <a:buAutoNum type="arabicParenR" startAt="3"/>
            </a:pPr>
            <a:r>
              <a:rPr lang="en-US" altLang="zh-CN" dirty="0" smtClean="0"/>
              <a:t>Propose a three pronged technical strategy with the potential to address this current gap between challenge and capability.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6366287"/>
            <a:ext cx="1722352" cy="478432"/>
          </a:xfrm>
          <a:prstGeom prst="rect">
            <a:avLst/>
          </a:prstGeom>
        </p:spPr>
      </p:pic>
    </p:spTree>
    <p:extLst>
      <p:ext uri="{BB962C8B-B14F-4D97-AF65-F5344CB8AC3E}">
        <p14:creationId xmlns:p14="http://schemas.microsoft.com/office/powerpoint/2010/main" val="36957153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en-US" altLang="zh-CN" dirty="0" smtClean="0">
                <a:ea typeface="Tahoma" pitchFamily="34" charset="0"/>
                <a:cs typeface="Tahoma" pitchFamily="34" charset="0"/>
              </a:rPr>
              <a:t>All ISS subseries share a common set of prerequisites</a:t>
            </a:r>
          </a:p>
          <a:p>
            <a:pPr lvl="1"/>
            <a:r>
              <a:rPr lang="en-US" altLang="zh-CN" dirty="0" smtClean="0">
                <a:ea typeface="Tahoma" pitchFamily="34" charset="0"/>
                <a:cs typeface="Tahoma" pitchFamily="34" charset="0"/>
              </a:rPr>
              <a:t>Reference wave removal</a:t>
            </a:r>
          </a:p>
          <a:p>
            <a:pPr lvl="1"/>
            <a:r>
              <a:rPr lang="en-US" altLang="zh-CN" dirty="0" err="1" smtClean="0">
                <a:ea typeface="Tahoma" pitchFamily="34" charset="0"/>
                <a:cs typeface="Tahoma" pitchFamily="34" charset="0"/>
              </a:rPr>
              <a:t>Deghosting</a:t>
            </a:r>
            <a:endParaRPr lang="en-US" altLang="zh-CN" dirty="0" smtClean="0">
              <a:ea typeface="Tahoma" pitchFamily="34" charset="0"/>
              <a:cs typeface="Tahoma" pitchFamily="34" charset="0"/>
            </a:endParaRPr>
          </a:p>
          <a:p>
            <a:pPr lvl="1"/>
            <a:r>
              <a:rPr lang="en-US" altLang="zh-CN" dirty="0" smtClean="0">
                <a:ea typeface="Tahoma" pitchFamily="34" charset="0"/>
                <a:cs typeface="Tahoma" pitchFamily="34" charset="0"/>
              </a:rPr>
              <a:t>Source signature and radiation pattern identified and utilized (accommodated) in the algorithms</a:t>
            </a:r>
          </a:p>
          <a:p>
            <a:r>
              <a:rPr lang="en-US" altLang="zh-CN" dirty="0" smtClean="0">
                <a:ea typeface="Tahoma" pitchFamily="34" charset="0"/>
                <a:cs typeface="Tahoma" pitchFamily="34" charset="0"/>
              </a:rPr>
              <a:t>Green’s theorem provides methods to achieve these prerequisites that are consistent with the ISS methods they are meant to serve.</a:t>
            </a:r>
            <a:endParaRPr lang="zh-CN" altLang="en-US" dirty="0" smtClean="0">
              <a:ea typeface="Tahoma" pitchFamily="34" charset="0"/>
              <a:cs typeface="Tahoma" pitchFamily="34" charset="0"/>
            </a:endParaRPr>
          </a:p>
          <a:p>
            <a:endParaRPr lang="zh-CN" altLang="en-US" dirty="0"/>
          </a:p>
        </p:txBody>
      </p:sp>
    </p:spTree>
    <p:extLst>
      <p:ext uri="{BB962C8B-B14F-4D97-AF65-F5344CB8AC3E}">
        <p14:creationId xmlns:p14="http://schemas.microsoft.com/office/powerpoint/2010/main" val="2586971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2800" dirty="0" smtClean="0"/>
              <a:t>A three pronged multiple attenuation strategy</a:t>
            </a:r>
            <a:endParaRPr lang="zh-CN" altLang="en-US" sz="2800" dirty="0" smtClean="0"/>
          </a:p>
        </p:txBody>
      </p:sp>
      <p:sp>
        <p:nvSpPr>
          <p:cNvPr id="3" name="内容占位符 2"/>
          <p:cNvSpPr>
            <a:spLocks noGrp="1"/>
          </p:cNvSpPr>
          <p:nvPr>
            <p:ph idx="1"/>
          </p:nvPr>
        </p:nvSpPr>
        <p:spPr/>
        <p:txBody>
          <a:bodyPr>
            <a:normAutofit fontScale="92500" lnSpcReduction="20000"/>
          </a:bodyPr>
          <a:lstStyle/>
          <a:p>
            <a:pPr marL="342900" indent="-342900">
              <a:buFont typeface="+mj-lt"/>
              <a:buAutoNum type="arabicPeriod"/>
            </a:pPr>
            <a:r>
              <a:rPr lang="en-US" altLang="zh-CN" dirty="0"/>
              <a:t>Provide the prerequisites, e.g., the removal of the reference </a:t>
            </a:r>
            <a:r>
              <a:rPr lang="en-US" altLang="zh-CN" dirty="0" err="1"/>
              <a:t>wavefield</a:t>
            </a:r>
            <a:r>
              <a:rPr lang="en-US" altLang="zh-CN" dirty="0"/>
              <a:t>, the wavelet, and </a:t>
            </a:r>
            <a:r>
              <a:rPr lang="en-US" altLang="zh-CN" dirty="0" err="1"/>
              <a:t>deghosted</a:t>
            </a:r>
            <a:r>
              <a:rPr lang="en-US" altLang="zh-CN" dirty="0"/>
              <a:t> data required by ISS methods</a:t>
            </a:r>
          </a:p>
          <a:p>
            <a:pPr marL="342900" indent="-342900">
              <a:buFont typeface="+mj-lt"/>
              <a:buAutoNum type="arabicPeriod"/>
            </a:pPr>
            <a:endParaRPr lang="en-US" altLang="zh-CN" dirty="0" smtClean="0"/>
          </a:p>
          <a:p>
            <a:pPr marL="342900" indent="-342900">
              <a:buFont typeface="+mj-lt"/>
              <a:buAutoNum type="arabicPeriod"/>
            </a:pPr>
            <a:r>
              <a:rPr lang="en-US" altLang="zh-CN" dirty="0" smtClean="0"/>
              <a:t>Provide methods from the Inverse Scattering Series (ISS) that predict the phase and amplitude of all orders of free surface and internal multiples at all offsets</a:t>
            </a:r>
          </a:p>
          <a:p>
            <a:pPr marL="342900" indent="-342900">
              <a:buFont typeface="+mj-lt"/>
              <a:buAutoNum type="arabicPeriod"/>
            </a:pPr>
            <a:endParaRPr lang="en-US" altLang="zh-CN" dirty="0" smtClean="0"/>
          </a:p>
          <a:p>
            <a:pPr marL="342900" indent="-342900">
              <a:buFont typeface="+mj-lt"/>
              <a:buAutoNum type="arabicPeriod"/>
            </a:pPr>
            <a:r>
              <a:rPr lang="en-US" altLang="zh-CN" dirty="0" smtClean="0"/>
              <a:t>Develop a replacement to the energy minimization criteria behind adaptive subtraction methods with a property that always is satisfied by (aligns with) the free surface and internal multiple algorithms </a:t>
            </a:r>
          </a:p>
          <a:p>
            <a:endParaRPr lang="zh-CN" altLang="en-US" dirty="0"/>
          </a:p>
        </p:txBody>
      </p:sp>
    </p:spTree>
    <p:extLst>
      <p:ext uri="{BB962C8B-B14F-4D97-AF65-F5344CB8AC3E}">
        <p14:creationId xmlns:p14="http://schemas.microsoft.com/office/powerpoint/2010/main" val="38496286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smtClean="0"/>
              <a:t>Identify the </a:t>
            </a:r>
            <a:r>
              <a:rPr lang="en-US" altLang="zh-CN" u="sng" dirty="0" smtClean="0"/>
              <a:t>limitations</a:t>
            </a:r>
            <a:r>
              <a:rPr lang="en-US" altLang="zh-CN" dirty="0" smtClean="0"/>
              <a:t> in the lowest order ISS internal multiple attenuator</a:t>
            </a:r>
          </a:p>
          <a:p>
            <a:pPr marL="514350" indent="-514350">
              <a:buFont typeface="+mj-lt"/>
              <a:buAutoNum type="arabicParenR"/>
            </a:pPr>
            <a:r>
              <a:rPr lang="en-US" altLang="zh-CN" dirty="0" smtClean="0"/>
              <a:t>Attenuate</a:t>
            </a:r>
          </a:p>
          <a:p>
            <a:pPr marL="514350" indent="-514350">
              <a:buFont typeface="+mj-lt"/>
              <a:buAutoNum type="arabicParenR"/>
            </a:pPr>
            <a:r>
              <a:rPr lang="en-US" altLang="zh-CN" dirty="0"/>
              <a:t>Spurious </a:t>
            </a:r>
            <a:r>
              <a:rPr lang="en-US" altLang="zh-CN" dirty="0" smtClean="0"/>
              <a:t>events</a:t>
            </a:r>
          </a:p>
          <a:p>
            <a:pPr marL="0" indent="0">
              <a:buNone/>
            </a:pPr>
            <a:r>
              <a:rPr lang="en-US" altLang="zh-CN" dirty="0" smtClean="0"/>
              <a:t>Extend that algorithm to remove those limitations.</a:t>
            </a:r>
          </a:p>
          <a:p>
            <a:endParaRPr lang="zh-CN" altLang="en-US" dirty="0"/>
          </a:p>
        </p:txBody>
      </p:sp>
    </p:spTree>
    <p:extLst>
      <p:ext uri="{BB962C8B-B14F-4D97-AF65-F5344CB8AC3E}">
        <p14:creationId xmlns:p14="http://schemas.microsoft.com/office/powerpoint/2010/main" val="40436501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724400"/>
          </a:xfrm>
        </p:spPr>
        <p:txBody>
          <a:bodyPr>
            <a:normAutofit fontScale="47500" lnSpcReduction="20000"/>
          </a:bodyPr>
          <a:lstStyle/>
          <a:p>
            <a:pPr marL="0" indent="0">
              <a:buNone/>
            </a:pPr>
            <a:r>
              <a:rPr lang="en-US" b="1" i="1" dirty="0" smtClean="0">
                <a:solidFill>
                  <a:srgbClr val="548DD4"/>
                </a:solidFill>
                <a:effectLst/>
                <a:latin typeface="Times New Roman"/>
                <a:ea typeface="Times New Roman"/>
              </a:rPr>
              <a:t>Wednesday, May 28, 2014 </a:t>
            </a:r>
          </a:p>
          <a:p>
            <a:pPr marL="0" indent="0">
              <a:buNone/>
            </a:pPr>
            <a:r>
              <a:rPr lang="en-US" dirty="0" smtClean="0"/>
              <a:t> </a:t>
            </a:r>
          </a:p>
          <a:p>
            <a:pPr marL="914400" indent="-914400">
              <a:buNone/>
            </a:pPr>
            <a:r>
              <a:rPr lang="en-US" b="1" dirty="0" smtClean="0">
                <a:solidFill>
                  <a:srgbClr val="92D050"/>
                </a:solidFill>
              </a:rPr>
              <a:t>8:30 </a:t>
            </a:r>
            <a:r>
              <a:rPr lang="en-US" b="1" dirty="0">
                <a:solidFill>
                  <a:srgbClr val="92D050"/>
                </a:solidFill>
              </a:rPr>
              <a:t>AM</a:t>
            </a:r>
            <a:r>
              <a:rPr lang="en-US" dirty="0"/>
              <a:t>	Welcome, program goals, objectives and overall strategy: Tutorial on the inverse scattering series and Green’s theorem for preprocessing, one-way wave equation migration and for RTM</a:t>
            </a:r>
          </a:p>
          <a:p>
            <a:pPr marL="0" indent="0">
              <a:buNone/>
            </a:pPr>
            <a:r>
              <a:rPr lang="en-US" i="1" dirty="0" smtClean="0"/>
              <a:t>	Arthur </a:t>
            </a:r>
            <a:r>
              <a:rPr lang="en-US" i="1" dirty="0"/>
              <a:t>B. </a:t>
            </a:r>
            <a:r>
              <a:rPr lang="en-US" i="1" dirty="0" err="1"/>
              <a:t>Weglein</a:t>
            </a:r>
            <a:r>
              <a:rPr lang="en-US" i="1" dirty="0"/>
              <a:t>*</a:t>
            </a:r>
            <a:endParaRPr lang="en-US" dirty="0"/>
          </a:p>
          <a:p>
            <a:pPr marL="0" indent="0">
              <a:buNone/>
            </a:pPr>
            <a:r>
              <a:rPr lang="en-US" dirty="0"/>
              <a:t> </a:t>
            </a:r>
          </a:p>
          <a:p>
            <a:pPr marL="0" indent="0">
              <a:buNone/>
            </a:pPr>
            <a:r>
              <a:rPr lang="en-US" b="1" dirty="0"/>
              <a:t>	</a:t>
            </a:r>
            <a:r>
              <a:rPr lang="en-US" b="1" dirty="0" smtClean="0"/>
              <a:t>Multiples</a:t>
            </a:r>
            <a:r>
              <a:rPr lang="en-US" b="1" dirty="0"/>
              <a:t>: part I </a:t>
            </a:r>
            <a:endParaRPr lang="en-US" dirty="0"/>
          </a:p>
          <a:p>
            <a:pPr marL="0" indent="0">
              <a:buNone/>
            </a:pPr>
            <a:r>
              <a:rPr lang="en-US" b="1" dirty="0"/>
              <a:t> </a:t>
            </a:r>
            <a:endParaRPr lang="en-US" dirty="0"/>
          </a:p>
          <a:p>
            <a:pPr marL="914400" indent="-914400">
              <a:buNone/>
            </a:pPr>
            <a:r>
              <a:rPr lang="en-US" b="1" dirty="0">
                <a:solidFill>
                  <a:srgbClr val="92D050"/>
                </a:solidFill>
              </a:rPr>
              <a:t>10:00 AM</a:t>
            </a:r>
            <a:r>
              <a:rPr lang="en-US" dirty="0"/>
              <a:t>	Multiple attenuation: recent progress, and a plan to address open, prioritized and pressing issues and challenges </a:t>
            </a:r>
          </a:p>
          <a:p>
            <a:pPr marL="0" indent="0">
              <a:buNone/>
            </a:pPr>
            <a:r>
              <a:rPr lang="en-US" i="1" dirty="0" smtClean="0"/>
              <a:t>	Arthur </a:t>
            </a:r>
            <a:r>
              <a:rPr lang="en-US" i="1" dirty="0"/>
              <a:t>B. </a:t>
            </a:r>
            <a:r>
              <a:rPr lang="en-US" i="1" dirty="0" err="1"/>
              <a:t>Weglein</a:t>
            </a:r>
            <a:r>
              <a:rPr lang="en-US" i="1" dirty="0"/>
              <a:t>*</a:t>
            </a:r>
            <a:endParaRPr lang="en-US" dirty="0"/>
          </a:p>
          <a:p>
            <a:pPr marL="0" indent="0">
              <a:buNone/>
            </a:pPr>
            <a:r>
              <a:rPr lang="en-US" dirty="0"/>
              <a:t> </a:t>
            </a:r>
          </a:p>
          <a:p>
            <a:pPr marL="0" indent="0">
              <a:buNone/>
            </a:pPr>
            <a:r>
              <a:rPr lang="en-US" b="1" dirty="0">
                <a:solidFill>
                  <a:srgbClr val="92D050"/>
                </a:solidFill>
              </a:rPr>
              <a:t>10:45 AM</a:t>
            </a:r>
            <a:r>
              <a:rPr lang="en-US" dirty="0"/>
              <a:t>	Multiple removal and prerequisite satisfaction: Current status and future plans</a:t>
            </a:r>
          </a:p>
          <a:p>
            <a:pPr marL="0" indent="0">
              <a:buNone/>
            </a:pPr>
            <a:r>
              <a:rPr lang="en-US" i="1" dirty="0" smtClean="0"/>
              <a:t>	James </a:t>
            </a:r>
            <a:r>
              <a:rPr lang="en-US" i="1" dirty="0"/>
              <a:t>D. </a:t>
            </a:r>
            <a:r>
              <a:rPr lang="en-US" i="1" dirty="0" err="1"/>
              <a:t>Mayhan</a:t>
            </a:r>
            <a:r>
              <a:rPr lang="en-US" i="1" dirty="0"/>
              <a:t>* and Arthur B. </a:t>
            </a:r>
            <a:r>
              <a:rPr lang="en-US" i="1" dirty="0" err="1"/>
              <a:t>Weglein</a:t>
            </a:r>
            <a:endParaRPr lang="en-US" dirty="0"/>
          </a:p>
          <a:p>
            <a:pPr marL="0" indent="0">
              <a:buNone/>
            </a:pPr>
            <a:r>
              <a:rPr lang="en-US" dirty="0"/>
              <a:t> </a:t>
            </a:r>
          </a:p>
          <a:p>
            <a:pPr marL="0" indent="0">
              <a:buNone/>
            </a:pPr>
            <a:r>
              <a:rPr lang="en-US" b="1" dirty="0">
                <a:solidFill>
                  <a:srgbClr val="92D050"/>
                </a:solidFill>
              </a:rPr>
              <a:t>12:00 PM</a:t>
            </a:r>
            <a:r>
              <a:rPr lang="en-US" dirty="0"/>
              <a:t>	</a:t>
            </a:r>
            <a:r>
              <a:rPr lang="en-US" dirty="0">
                <a:solidFill>
                  <a:srgbClr val="92D050"/>
                </a:solidFill>
              </a:rPr>
              <a:t>Lunch: Hill Country Dining</a:t>
            </a:r>
          </a:p>
          <a:p>
            <a:pPr marL="0" indent="0">
              <a:buNone/>
            </a:pPr>
            <a:r>
              <a:rPr lang="en-US" b="1" dirty="0"/>
              <a:t> </a:t>
            </a:r>
            <a:endParaRPr lang="en-US" dirty="0"/>
          </a:p>
          <a:p>
            <a:pPr marL="914400" indent="-914400">
              <a:buNone/>
            </a:pPr>
            <a:r>
              <a:rPr lang="en-US" b="1" dirty="0">
                <a:solidFill>
                  <a:srgbClr val="92D050"/>
                </a:solidFill>
              </a:rPr>
              <a:t>1:00 PM</a:t>
            </a:r>
            <a:r>
              <a:rPr lang="en-US" dirty="0">
                <a:solidFill>
                  <a:srgbClr val="92D050"/>
                </a:solidFill>
              </a:rPr>
              <a:t> </a:t>
            </a:r>
            <a:r>
              <a:rPr lang="en-US" dirty="0"/>
              <a:t>	Predicting reference medium properties from invariances in Green’s theorem reference wave prediction: towards an on-shore near surface medium and reference wave prediction</a:t>
            </a:r>
          </a:p>
          <a:p>
            <a:pPr marL="0" indent="0">
              <a:buNone/>
            </a:pPr>
            <a:r>
              <a:rPr lang="en-US" i="1" dirty="0" smtClean="0"/>
              <a:t>	Lin </a:t>
            </a:r>
            <a:r>
              <a:rPr lang="en-US" i="1" dirty="0"/>
              <a:t>Tang* and Arthur B. </a:t>
            </a:r>
            <a:r>
              <a:rPr lang="en-US" i="1" dirty="0" err="1" smtClean="0"/>
              <a:t>Weglein</a:t>
            </a:r>
            <a:endParaRPr lang="en-US" dirty="0"/>
          </a:p>
        </p:txBody>
      </p:sp>
      <p:sp>
        <p:nvSpPr>
          <p:cNvPr id="4" name="标题 1"/>
          <p:cNvSpPr txBox="1">
            <a:spLocks/>
          </p:cNvSpPr>
          <p:nvPr/>
        </p:nvSpPr>
        <p:spPr>
          <a:xfrm>
            <a:off x="0" y="152400"/>
            <a:ext cx="9144000" cy="7620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dirty="0" smtClean="0">
                <a:solidFill>
                  <a:srgbClr val="C00000"/>
                </a:solidFill>
                <a:latin typeface="Arial Unicode MS" pitchFamily="34" charset="-122"/>
                <a:ea typeface="Arial Unicode MS" pitchFamily="34" charset="-122"/>
                <a:cs typeface="Arial Unicode MS" pitchFamily="34" charset="-122"/>
              </a:rPr>
              <a:t>   </a:t>
            </a:r>
            <a:r>
              <a:rPr lang="en-US" altLang="zh-CN" sz="4000" dirty="0" smtClean="0">
                <a:solidFill>
                  <a:srgbClr val="C00000"/>
                </a:solidFill>
                <a:latin typeface="Arial Unicode MS" pitchFamily="34" charset="-122"/>
                <a:ea typeface="Arial Unicode MS" pitchFamily="34" charset="-122"/>
                <a:cs typeface="Arial Unicode MS" pitchFamily="34" charset="-122"/>
              </a:rPr>
              <a:t>AGENDA</a:t>
            </a:r>
            <a:endParaRPr lang="zh-CN" altLang="en-US" sz="4000" dirty="0">
              <a:solidFill>
                <a:srgbClr val="C00000"/>
              </a:solidFill>
              <a:latin typeface="Arial Unicode MS" pitchFamily="34" charset="-122"/>
              <a:ea typeface="Arial Unicode MS" pitchFamily="34" charset="-122"/>
              <a:cs typeface="Arial Unicode MS" pitchFamily="34" charset="-122"/>
            </a:endParaRPr>
          </a:p>
        </p:txBody>
      </p:sp>
      <p:grpSp>
        <p:nvGrpSpPr>
          <p:cNvPr id="5" name="组合 5"/>
          <p:cNvGrpSpPr/>
          <p:nvPr/>
        </p:nvGrpSpPr>
        <p:grpSpPr>
          <a:xfrm>
            <a:off x="0" y="0"/>
            <a:ext cx="9144000" cy="369332"/>
            <a:chOff x="0" y="228600"/>
            <a:chExt cx="9144000" cy="369332"/>
          </a:xfrm>
        </p:grpSpPr>
        <p:sp>
          <p:nvSpPr>
            <p:cNvPr id="6" name="TextBox 5"/>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7" name="TextBox 6"/>
            <p:cNvSpPr txBox="1"/>
            <p:nvPr/>
          </p:nvSpPr>
          <p:spPr>
            <a:xfrm>
              <a:off x="0" y="228600"/>
              <a:ext cx="48768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grpSp>
        <p:nvGrpSpPr>
          <p:cNvPr id="9" name="组合 6"/>
          <p:cNvGrpSpPr/>
          <p:nvPr/>
        </p:nvGrpSpPr>
        <p:grpSpPr>
          <a:xfrm>
            <a:off x="0" y="6675120"/>
            <a:ext cx="9144000" cy="369332"/>
            <a:chOff x="0" y="228600"/>
            <a:chExt cx="9144000" cy="369332"/>
          </a:xfrm>
        </p:grpSpPr>
        <p:sp>
          <p:nvSpPr>
            <p:cNvPr id="10" name="TextBox 9"/>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11" name="TextBox 10"/>
            <p:cNvSpPr txBox="1"/>
            <p:nvPr/>
          </p:nvSpPr>
          <p:spPr>
            <a:xfrm flipV="1">
              <a:off x="0" y="228600"/>
              <a:ext cx="32004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spTree>
    <p:extLst>
      <p:ext uri="{BB962C8B-B14F-4D97-AF65-F5344CB8AC3E}">
        <p14:creationId xmlns:p14="http://schemas.microsoft.com/office/powerpoint/2010/main" val="29038189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8229600" cy="4525963"/>
          </a:xfrm>
        </p:spPr>
        <p:txBody>
          <a:bodyPr>
            <a:noAutofit/>
          </a:bodyPr>
          <a:lstStyle/>
          <a:p>
            <a:pPr marL="914400" indent="-860425">
              <a:buNone/>
            </a:pPr>
            <a:r>
              <a:rPr lang="en-US" sz="1500" b="1" dirty="0">
                <a:solidFill>
                  <a:srgbClr val="92D050"/>
                </a:solidFill>
              </a:rPr>
              <a:t>2:15 PM</a:t>
            </a:r>
            <a:r>
              <a:rPr lang="en-US" sz="1500" dirty="0">
                <a:solidFill>
                  <a:srgbClr val="92D050"/>
                </a:solidFill>
              </a:rPr>
              <a:t> </a:t>
            </a:r>
            <a:r>
              <a:rPr lang="en-US" sz="1500" dirty="0"/>
              <a:t>	Elastic Green’s theorem preprocessing for on-shore internal multiple attenuation: theory and initial synthetic data tests</a:t>
            </a:r>
          </a:p>
          <a:p>
            <a:pPr marL="914400" indent="-860425">
              <a:buNone/>
            </a:pPr>
            <a:r>
              <a:rPr lang="en-US" sz="1500" i="1" dirty="0" smtClean="0"/>
              <a:t>	Jing </a:t>
            </a:r>
            <a:r>
              <a:rPr lang="en-US" sz="1500" i="1" dirty="0"/>
              <a:t>Wu* and Arthur B. </a:t>
            </a:r>
            <a:r>
              <a:rPr lang="en-US" sz="1500" i="1" dirty="0" err="1"/>
              <a:t>Weglein</a:t>
            </a:r>
            <a:endParaRPr lang="en-US" sz="1500" dirty="0"/>
          </a:p>
          <a:p>
            <a:pPr marL="914400" indent="-860425">
              <a:buNone/>
            </a:pPr>
            <a:r>
              <a:rPr lang="en-US" sz="1500" dirty="0"/>
              <a:t> </a:t>
            </a:r>
          </a:p>
          <a:p>
            <a:pPr marL="914400" indent="-860425">
              <a:buNone/>
            </a:pPr>
            <a:r>
              <a:rPr lang="en-US" sz="1500" b="1" dirty="0">
                <a:solidFill>
                  <a:srgbClr val="92D050"/>
                </a:solidFill>
              </a:rPr>
              <a:t>3:00 PM</a:t>
            </a:r>
            <a:r>
              <a:rPr lang="en-US" sz="1500" dirty="0">
                <a:solidFill>
                  <a:srgbClr val="92D050"/>
                </a:solidFill>
              </a:rPr>
              <a:t> </a:t>
            </a:r>
            <a:r>
              <a:rPr lang="en-US" sz="1500" dirty="0"/>
              <a:t>	Incorporating the source wavelet and radiation pattern into the ISS internal multiple attenuation algorithm</a:t>
            </a:r>
          </a:p>
          <a:p>
            <a:pPr marL="914400" indent="-860425">
              <a:buNone/>
            </a:pPr>
            <a:r>
              <a:rPr lang="en-US" sz="1500" i="1" dirty="0" smtClean="0"/>
              <a:t>	</a:t>
            </a:r>
            <a:r>
              <a:rPr lang="en-US" sz="1500" i="1" dirty="0" err="1" smtClean="0"/>
              <a:t>Jinlong</a:t>
            </a:r>
            <a:r>
              <a:rPr lang="en-US" sz="1500" i="1" dirty="0" smtClean="0"/>
              <a:t> </a:t>
            </a:r>
            <a:r>
              <a:rPr lang="en-US" sz="1500" i="1" dirty="0"/>
              <a:t>Yang* and Arthur B. </a:t>
            </a:r>
            <a:r>
              <a:rPr lang="en-US" sz="1500" i="1" dirty="0" err="1"/>
              <a:t>Weglein</a:t>
            </a:r>
            <a:endParaRPr lang="en-US" sz="1500" dirty="0"/>
          </a:p>
          <a:p>
            <a:pPr marL="914400" indent="-860425">
              <a:buNone/>
            </a:pPr>
            <a:r>
              <a:rPr lang="en-US" sz="1500" dirty="0"/>
              <a:t> </a:t>
            </a:r>
          </a:p>
          <a:p>
            <a:pPr marL="914400" indent="-860425">
              <a:buNone/>
            </a:pPr>
            <a:r>
              <a:rPr lang="en-US" sz="1500" b="1" dirty="0">
                <a:solidFill>
                  <a:srgbClr val="92D050"/>
                </a:solidFill>
              </a:rPr>
              <a:t>3:45 PM</a:t>
            </a:r>
            <a:r>
              <a:rPr lang="en-US" sz="1500" dirty="0"/>
              <a:t>	Internal multiple attenuation on </a:t>
            </a:r>
            <a:r>
              <a:rPr lang="en-US" sz="1500" dirty="0" err="1"/>
              <a:t>Encana</a:t>
            </a:r>
            <a:r>
              <a:rPr lang="en-US" sz="1500" dirty="0"/>
              <a:t> Data</a:t>
            </a:r>
          </a:p>
          <a:p>
            <a:pPr marL="914400" indent="-860425">
              <a:buNone/>
            </a:pPr>
            <a:r>
              <a:rPr lang="en-US" sz="1500" i="1" dirty="0" smtClean="0"/>
              <a:t>	</a:t>
            </a:r>
            <a:r>
              <a:rPr lang="en-US" sz="1500" i="1" dirty="0" err="1" smtClean="0"/>
              <a:t>Qiang</a:t>
            </a:r>
            <a:r>
              <a:rPr lang="en-US" sz="1500" i="1" dirty="0" smtClean="0"/>
              <a:t> </a:t>
            </a:r>
            <a:r>
              <a:rPr lang="en-US" sz="1500" i="1" dirty="0"/>
              <a:t>Fu* and Arthur B. </a:t>
            </a:r>
            <a:r>
              <a:rPr lang="en-US" sz="1500" i="1" dirty="0" err="1"/>
              <a:t>Weglein</a:t>
            </a:r>
            <a:endParaRPr lang="en-US" sz="1500" dirty="0"/>
          </a:p>
          <a:p>
            <a:pPr marL="914400" indent="-860425">
              <a:buNone/>
            </a:pPr>
            <a:r>
              <a:rPr lang="en-US" sz="1500" dirty="0"/>
              <a:t> </a:t>
            </a:r>
          </a:p>
          <a:p>
            <a:pPr marL="914400" indent="-860425">
              <a:buNone/>
            </a:pPr>
            <a:r>
              <a:rPr lang="en-US" sz="1500" b="1" i="1" dirty="0">
                <a:solidFill>
                  <a:srgbClr val="548DD4"/>
                </a:solidFill>
                <a:latin typeface="Times New Roman"/>
                <a:ea typeface="Times New Roman"/>
              </a:rPr>
              <a:t>Thursday, May 29, 2014 </a:t>
            </a:r>
          </a:p>
          <a:p>
            <a:pPr marL="914400" indent="-860425">
              <a:buNone/>
            </a:pPr>
            <a:r>
              <a:rPr lang="en-US" sz="1500" b="1" dirty="0"/>
              <a:t> </a:t>
            </a:r>
            <a:endParaRPr lang="en-US" sz="1500" dirty="0"/>
          </a:p>
          <a:p>
            <a:pPr marL="914400" indent="-860425">
              <a:buNone/>
            </a:pPr>
            <a:r>
              <a:rPr lang="en-US" sz="1500" b="1" dirty="0" smtClean="0"/>
              <a:t>	Multiples</a:t>
            </a:r>
            <a:r>
              <a:rPr lang="en-US" sz="1500" b="1" dirty="0"/>
              <a:t>: part II: ISS for internal multiple elimination in elastic and inelastic media, directly and without subsurface (elastic or inelastic) information </a:t>
            </a:r>
            <a:endParaRPr lang="en-US" sz="1500" dirty="0"/>
          </a:p>
          <a:p>
            <a:pPr marL="914400" indent="-860425">
              <a:buNone/>
            </a:pPr>
            <a:r>
              <a:rPr lang="en-US" sz="1500" b="1" dirty="0"/>
              <a:t> </a:t>
            </a:r>
            <a:endParaRPr lang="en-US" sz="1500" dirty="0"/>
          </a:p>
          <a:p>
            <a:pPr marL="914400" indent="-860425">
              <a:buNone/>
            </a:pPr>
            <a:r>
              <a:rPr lang="en-US" sz="1500" b="1" dirty="0">
                <a:solidFill>
                  <a:srgbClr val="92D050"/>
                </a:solidFill>
              </a:rPr>
              <a:t>8:30 AM</a:t>
            </a:r>
            <a:r>
              <a:rPr lang="en-US" sz="1500" dirty="0"/>
              <a:t>	Including higher order terms to address a serious shortcoming/problem of the internal multiple attenuator: </a:t>
            </a:r>
            <a:r>
              <a:rPr lang="en-US" sz="1500" dirty="0" smtClean="0"/>
              <a:t>examining </a:t>
            </a:r>
            <a:r>
              <a:rPr lang="en-US" sz="1500" dirty="0"/>
              <a:t>the problem and its resolution</a:t>
            </a:r>
          </a:p>
          <a:p>
            <a:pPr marL="53975" indent="0">
              <a:buNone/>
            </a:pPr>
            <a:r>
              <a:rPr lang="en-US" sz="1500" dirty="0"/>
              <a:t>	</a:t>
            </a:r>
            <a:r>
              <a:rPr lang="en-US" sz="1500" i="1" dirty="0" smtClean="0"/>
              <a:t>Chao </a:t>
            </a:r>
            <a:r>
              <a:rPr lang="en-US" sz="1500" i="1" dirty="0"/>
              <a:t>Ma* and Arthur B. </a:t>
            </a:r>
            <a:r>
              <a:rPr lang="en-US" sz="1500" i="1" dirty="0" err="1" smtClean="0"/>
              <a:t>Weglein</a:t>
            </a:r>
            <a:endParaRPr lang="en-US" sz="1500" dirty="0"/>
          </a:p>
          <a:p>
            <a:pPr marL="53975" indent="0">
              <a:buNone/>
            </a:pPr>
            <a:r>
              <a:rPr lang="en-US" sz="1500" b="1" dirty="0"/>
              <a:t> </a:t>
            </a:r>
            <a:endParaRPr lang="en-US" sz="1500" dirty="0"/>
          </a:p>
          <a:p>
            <a:pPr marL="53975" indent="0">
              <a:buNone/>
            </a:pPr>
            <a:endParaRPr lang="en-US" sz="1500" dirty="0"/>
          </a:p>
        </p:txBody>
      </p:sp>
      <p:sp>
        <p:nvSpPr>
          <p:cNvPr id="6" name="标题 1"/>
          <p:cNvSpPr txBox="1">
            <a:spLocks/>
          </p:cNvSpPr>
          <p:nvPr/>
        </p:nvSpPr>
        <p:spPr>
          <a:xfrm>
            <a:off x="0" y="152400"/>
            <a:ext cx="9144000" cy="7620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dirty="0" smtClean="0">
                <a:solidFill>
                  <a:srgbClr val="C00000"/>
                </a:solidFill>
                <a:latin typeface="Arial Unicode MS" pitchFamily="34" charset="-122"/>
                <a:ea typeface="Arial Unicode MS" pitchFamily="34" charset="-122"/>
                <a:cs typeface="Arial Unicode MS" pitchFamily="34" charset="-122"/>
              </a:rPr>
              <a:t>   </a:t>
            </a:r>
            <a:r>
              <a:rPr lang="en-US" altLang="zh-CN" sz="4000" dirty="0" smtClean="0">
                <a:solidFill>
                  <a:srgbClr val="C00000"/>
                </a:solidFill>
                <a:latin typeface="Arial Unicode MS" pitchFamily="34" charset="-122"/>
                <a:ea typeface="Arial Unicode MS" pitchFamily="34" charset="-122"/>
                <a:cs typeface="Arial Unicode MS" pitchFamily="34" charset="-122"/>
              </a:rPr>
              <a:t>AGENDA</a:t>
            </a:r>
            <a:endParaRPr lang="zh-CN" altLang="en-US" sz="4000" dirty="0">
              <a:solidFill>
                <a:srgbClr val="C00000"/>
              </a:solidFill>
              <a:latin typeface="Arial Unicode MS" pitchFamily="34" charset="-122"/>
              <a:ea typeface="Arial Unicode MS" pitchFamily="34" charset="-122"/>
              <a:cs typeface="Arial Unicode MS" pitchFamily="34" charset="-122"/>
            </a:endParaRPr>
          </a:p>
        </p:txBody>
      </p:sp>
      <p:grpSp>
        <p:nvGrpSpPr>
          <p:cNvPr id="7" name="组合 5"/>
          <p:cNvGrpSpPr/>
          <p:nvPr/>
        </p:nvGrpSpPr>
        <p:grpSpPr>
          <a:xfrm>
            <a:off x="0" y="0"/>
            <a:ext cx="9144000" cy="369332"/>
            <a:chOff x="0" y="228600"/>
            <a:chExt cx="9144000" cy="369332"/>
          </a:xfrm>
        </p:grpSpPr>
        <p:sp>
          <p:nvSpPr>
            <p:cNvPr id="8" name="TextBox 7"/>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9" name="TextBox 8"/>
            <p:cNvSpPr txBox="1"/>
            <p:nvPr/>
          </p:nvSpPr>
          <p:spPr>
            <a:xfrm>
              <a:off x="0" y="228600"/>
              <a:ext cx="48768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grpSp>
        <p:nvGrpSpPr>
          <p:cNvPr id="10" name="组合 6"/>
          <p:cNvGrpSpPr/>
          <p:nvPr/>
        </p:nvGrpSpPr>
        <p:grpSpPr>
          <a:xfrm>
            <a:off x="0" y="6675120"/>
            <a:ext cx="9144000" cy="369332"/>
            <a:chOff x="0" y="228600"/>
            <a:chExt cx="9144000" cy="369332"/>
          </a:xfrm>
        </p:grpSpPr>
        <p:sp>
          <p:nvSpPr>
            <p:cNvPr id="11" name="TextBox 10"/>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12" name="TextBox 11"/>
            <p:cNvSpPr txBox="1"/>
            <p:nvPr/>
          </p:nvSpPr>
          <p:spPr>
            <a:xfrm flipV="1">
              <a:off x="0" y="228600"/>
              <a:ext cx="32004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spTree>
    <p:extLst>
      <p:ext uri="{BB962C8B-B14F-4D97-AF65-F5344CB8AC3E}">
        <p14:creationId xmlns:p14="http://schemas.microsoft.com/office/powerpoint/2010/main" val="17154593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8229600" cy="4525963"/>
          </a:xfrm>
        </p:spPr>
        <p:txBody>
          <a:bodyPr>
            <a:noAutofit/>
          </a:bodyPr>
          <a:lstStyle/>
          <a:p>
            <a:pPr marL="914400" lvl="0" indent="-914400">
              <a:buNone/>
            </a:pPr>
            <a:r>
              <a:rPr lang="en-US" sz="1500" b="1" dirty="0" smtClean="0">
                <a:solidFill>
                  <a:srgbClr val="92D050"/>
                </a:solidFill>
              </a:rPr>
              <a:t>9:15 </a:t>
            </a:r>
            <a:r>
              <a:rPr lang="en-US" sz="1500" b="1" dirty="0">
                <a:solidFill>
                  <a:srgbClr val="92D050"/>
                </a:solidFill>
              </a:rPr>
              <a:t>AM</a:t>
            </a:r>
            <a:r>
              <a:rPr lang="en-US" sz="1500" dirty="0">
                <a:solidFill>
                  <a:prstClr val="black"/>
                </a:solidFill>
              </a:rPr>
              <a:t>	</a:t>
            </a:r>
            <a:r>
              <a:rPr lang="en-US" sz="1500" dirty="0" smtClean="0">
                <a:solidFill>
                  <a:prstClr val="black"/>
                </a:solidFill>
              </a:rPr>
              <a:t>The </a:t>
            </a:r>
            <a:r>
              <a:rPr lang="en-US" sz="1500" dirty="0">
                <a:solidFill>
                  <a:prstClr val="black"/>
                </a:solidFill>
              </a:rPr>
              <a:t>internal multiple elimination algorithm for all reflectors in a 1D earth: part 1, strengths and limitations</a:t>
            </a:r>
          </a:p>
          <a:p>
            <a:pPr marL="0" lvl="0" indent="0">
              <a:buNone/>
            </a:pPr>
            <a:r>
              <a:rPr lang="en-US" sz="1500" dirty="0" smtClean="0">
                <a:solidFill>
                  <a:prstClr val="black"/>
                </a:solidFill>
              </a:rPr>
              <a:t>	</a:t>
            </a:r>
            <a:r>
              <a:rPr lang="en-US" sz="1500" i="1" dirty="0" err="1" smtClean="0">
                <a:solidFill>
                  <a:prstClr val="black"/>
                </a:solidFill>
              </a:rPr>
              <a:t>Yanglei</a:t>
            </a:r>
            <a:r>
              <a:rPr lang="en-US" sz="1500" i="1" dirty="0" smtClean="0">
                <a:solidFill>
                  <a:prstClr val="black"/>
                </a:solidFill>
              </a:rPr>
              <a:t> </a:t>
            </a:r>
            <a:r>
              <a:rPr lang="en-US" sz="1500" i="1" dirty="0" err="1">
                <a:solidFill>
                  <a:prstClr val="black"/>
                </a:solidFill>
              </a:rPr>
              <a:t>Zou</a:t>
            </a:r>
            <a:r>
              <a:rPr lang="en-US" sz="1500" i="1" dirty="0">
                <a:solidFill>
                  <a:prstClr val="black"/>
                </a:solidFill>
              </a:rPr>
              <a:t>* and Arthur B. </a:t>
            </a:r>
            <a:r>
              <a:rPr lang="en-US" sz="1500" i="1" dirty="0" err="1">
                <a:solidFill>
                  <a:prstClr val="black"/>
                </a:solidFill>
              </a:rPr>
              <a:t>Weglein</a:t>
            </a:r>
            <a:endParaRPr lang="en-US" sz="1500" dirty="0">
              <a:solidFill>
                <a:prstClr val="black"/>
              </a:solidFill>
            </a:endParaRPr>
          </a:p>
          <a:p>
            <a:pPr marL="0" lvl="0" indent="0">
              <a:buNone/>
            </a:pPr>
            <a:r>
              <a:rPr lang="en-US" sz="1500" b="1" dirty="0">
                <a:solidFill>
                  <a:prstClr val="black"/>
                </a:solidFill>
              </a:rPr>
              <a:t> </a:t>
            </a:r>
            <a:endParaRPr lang="en-US" sz="1500" dirty="0">
              <a:solidFill>
                <a:prstClr val="black"/>
              </a:solidFill>
            </a:endParaRPr>
          </a:p>
          <a:p>
            <a:pPr marL="914400" lvl="0" indent="0">
              <a:buNone/>
            </a:pPr>
            <a:r>
              <a:rPr lang="en-US" sz="1500" dirty="0" smtClean="0">
                <a:solidFill>
                  <a:prstClr val="black"/>
                </a:solidFill>
              </a:rPr>
              <a:t>The </a:t>
            </a:r>
            <a:r>
              <a:rPr lang="en-US" sz="1500" dirty="0">
                <a:solidFill>
                  <a:prstClr val="black"/>
                </a:solidFill>
              </a:rPr>
              <a:t>internal multiple elimination algorithm for all reflectors in a 1D earth: part 2, addressing the limitations </a:t>
            </a:r>
          </a:p>
          <a:p>
            <a:pPr marL="0" lvl="0" indent="0">
              <a:buNone/>
            </a:pPr>
            <a:r>
              <a:rPr lang="en-US" sz="1500" dirty="0">
                <a:solidFill>
                  <a:prstClr val="black"/>
                </a:solidFill>
              </a:rPr>
              <a:t>	</a:t>
            </a:r>
            <a:r>
              <a:rPr lang="en-US" sz="1500" i="1" dirty="0" err="1">
                <a:solidFill>
                  <a:prstClr val="black"/>
                </a:solidFill>
              </a:rPr>
              <a:t>Yanglei</a:t>
            </a:r>
            <a:r>
              <a:rPr lang="en-US" sz="1500" i="1" dirty="0">
                <a:solidFill>
                  <a:prstClr val="black"/>
                </a:solidFill>
              </a:rPr>
              <a:t> </a:t>
            </a:r>
            <a:r>
              <a:rPr lang="en-US" sz="1500" i="1" dirty="0" err="1">
                <a:solidFill>
                  <a:prstClr val="black"/>
                </a:solidFill>
              </a:rPr>
              <a:t>Zou</a:t>
            </a:r>
            <a:r>
              <a:rPr lang="en-US" sz="1500" i="1" dirty="0">
                <a:solidFill>
                  <a:prstClr val="black"/>
                </a:solidFill>
              </a:rPr>
              <a:t>* and Arthur B. </a:t>
            </a:r>
            <a:r>
              <a:rPr lang="en-US" sz="1500" i="1" dirty="0" err="1" smtClean="0">
                <a:solidFill>
                  <a:prstClr val="black"/>
                </a:solidFill>
              </a:rPr>
              <a:t>Weglein</a:t>
            </a:r>
            <a:endParaRPr lang="en-US" sz="1500" i="1" dirty="0" smtClean="0">
              <a:solidFill>
                <a:prstClr val="black"/>
              </a:solidFill>
            </a:endParaRPr>
          </a:p>
          <a:p>
            <a:pPr marL="0" lvl="0" indent="0">
              <a:buNone/>
            </a:pPr>
            <a:endParaRPr lang="en-US" sz="1500" i="1" dirty="0" smtClean="0">
              <a:solidFill>
                <a:prstClr val="black"/>
              </a:solidFill>
            </a:endParaRPr>
          </a:p>
          <a:p>
            <a:pPr marL="0" marR="0" indent="0">
              <a:spcBef>
                <a:spcPts val="0"/>
              </a:spcBef>
              <a:spcAft>
                <a:spcPts val="0"/>
              </a:spcAft>
              <a:buNone/>
            </a:pPr>
            <a:r>
              <a:rPr lang="en-US" sz="1500" b="1" dirty="0" smtClean="0">
                <a:solidFill>
                  <a:srgbClr val="92D050"/>
                </a:solidFill>
                <a:effectLst/>
                <a:latin typeface="+mj-lt"/>
                <a:ea typeface="Times New Roman"/>
              </a:rPr>
              <a:t>10:35 AM	</a:t>
            </a:r>
            <a:r>
              <a:rPr lang="en-US" sz="1500" dirty="0" smtClean="0">
                <a:effectLst/>
                <a:latin typeface="+mj-lt"/>
                <a:ea typeface="Times New Roman"/>
              </a:rPr>
              <a:t>ISS internal multiple attenuation algorithm for a 3D source and one dimensional subsurface</a:t>
            </a:r>
          </a:p>
          <a:p>
            <a:pPr marL="0" marR="0" indent="0">
              <a:spcBef>
                <a:spcPts val="0"/>
              </a:spcBef>
              <a:spcAft>
                <a:spcPts val="0"/>
              </a:spcAft>
              <a:buNone/>
            </a:pPr>
            <a:r>
              <a:rPr lang="en-US" sz="1500" dirty="0" smtClean="0">
                <a:effectLst/>
                <a:latin typeface="+mj-lt"/>
                <a:ea typeface="Times New Roman"/>
              </a:rPr>
              <a:t>	</a:t>
            </a:r>
            <a:r>
              <a:rPr lang="en-US" sz="1500" i="1" dirty="0" err="1" smtClean="0">
                <a:effectLst/>
                <a:latin typeface="+mj-lt"/>
                <a:ea typeface="Times New Roman"/>
              </a:rPr>
              <a:t>Xinglu</a:t>
            </a:r>
            <a:r>
              <a:rPr lang="en-US" sz="1500" i="1" dirty="0" smtClean="0">
                <a:effectLst/>
                <a:latin typeface="+mj-lt"/>
                <a:ea typeface="Times New Roman"/>
              </a:rPr>
              <a:t> Lin* and Arthur B. </a:t>
            </a:r>
            <a:r>
              <a:rPr lang="en-US" sz="1500" i="1" dirty="0" err="1" smtClean="0">
                <a:effectLst/>
                <a:latin typeface="+mj-lt"/>
                <a:ea typeface="Times New Roman"/>
              </a:rPr>
              <a:t>Weglein</a:t>
            </a:r>
            <a:endParaRPr lang="en-US" sz="1500" dirty="0" smtClean="0">
              <a:effectLst/>
              <a:latin typeface="+mj-lt"/>
              <a:ea typeface="Times New Roman"/>
            </a:endParaRPr>
          </a:p>
          <a:p>
            <a:pPr marL="0" marR="0" indent="0">
              <a:spcBef>
                <a:spcPts val="0"/>
              </a:spcBef>
              <a:spcAft>
                <a:spcPts val="0"/>
              </a:spcAft>
              <a:buNone/>
            </a:pPr>
            <a:r>
              <a:rPr lang="en-US" sz="1500" b="1" dirty="0" smtClean="0">
                <a:effectLst/>
                <a:latin typeface="+mj-lt"/>
                <a:ea typeface="Times New Roman"/>
              </a:rPr>
              <a:t> </a:t>
            </a:r>
            <a:endParaRPr lang="en-US" sz="1500" dirty="0" smtClean="0">
              <a:effectLst/>
              <a:latin typeface="+mj-lt"/>
              <a:ea typeface="Times New Roman"/>
            </a:endParaRPr>
          </a:p>
          <a:p>
            <a:pPr marL="914400" marR="0" indent="-914400">
              <a:spcBef>
                <a:spcPts val="0"/>
              </a:spcBef>
              <a:spcAft>
                <a:spcPts val="0"/>
              </a:spcAft>
              <a:buNone/>
            </a:pPr>
            <a:r>
              <a:rPr lang="en-US" sz="1500" b="1" dirty="0" smtClean="0">
                <a:solidFill>
                  <a:srgbClr val="92D050"/>
                </a:solidFill>
                <a:effectLst/>
                <a:latin typeface="+mj-lt"/>
                <a:ea typeface="Times New Roman"/>
              </a:rPr>
              <a:t>11:20 AM</a:t>
            </a:r>
            <a:r>
              <a:rPr lang="en-US" sz="1500" dirty="0" smtClean="0">
                <a:effectLst/>
                <a:latin typeface="+mj-lt"/>
                <a:ea typeface="Times New Roman"/>
              </a:rPr>
              <a:t>	The first test and evaluation of the inverse scattering series internal multiple attenuation algorithm for an attenuating medium</a:t>
            </a:r>
          </a:p>
          <a:p>
            <a:pPr marL="0" marR="0" indent="0">
              <a:spcBef>
                <a:spcPts val="0"/>
              </a:spcBef>
              <a:spcAft>
                <a:spcPts val="0"/>
              </a:spcAft>
              <a:buNone/>
            </a:pPr>
            <a:r>
              <a:rPr lang="en-US" sz="1500" dirty="0" smtClean="0">
                <a:effectLst/>
                <a:latin typeface="+mj-lt"/>
                <a:ea typeface="Times New Roman"/>
              </a:rPr>
              <a:t>	</a:t>
            </a:r>
            <a:r>
              <a:rPr lang="en-US" sz="1500" i="1" dirty="0" smtClean="0">
                <a:effectLst/>
                <a:latin typeface="+mj-lt"/>
                <a:ea typeface="Times New Roman"/>
              </a:rPr>
              <a:t>Jing Wu* and Arthur B. </a:t>
            </a:r>
            <a:r>
              <a:rPr lang="en-US" sz="1500" i="1" dirty="0" err="1" smtClean="0">
                <a:effectLst/>
                <a:latin typeface="+mj-lt"/>
                <a:ea typeface="Times New Roman"/>
              </a:rPr>
              <a:t>Weglein</a:t>
            </a:r>
            <a:endParaRPr lang="en-US" sz="1500" dirty="0" smtClean="0">
              <a:effectLst/>
              <a:latin typeface="+mj-lt"/>
              <a:ea typeface="Times New Roman"/>
            </a:endParaRPr>
          </a:p>
          <a:p>
            <a:pPr marL="0" marR="0" indent="0">
              <a:spcBef>
                <a:spcPts val="0"/>
              </a:spcBef>
              <a:spcAft>
                <a:spcPts val="0"/>
              </a:spcAft>
              <a:buNone/>
            </a:pPr>
            <a:r>
              <a:rPr lang="en-US" sz="1500" dirty="0" smtClean="0">
                <a:effectLst/>
                <a:latin typeface="+mj-lt"/>
                <a:ea typeface="Times New Roman"/>
              </a:rPr>
              <a:t> </a:t>
            </a:r>
          </a:p>
          <a:p>
            <a:pPr marL="0" marR="0" indent="0">
              <a:spcBef>
                <a:spcPts val="0"/>
              </a:spcBef>
              <a:spcAft>
                <a:spcPts val="0"/>
              </a:spcAft>
              <a:buNone/>
            </a:pPr>
            <a:r>
              <a:rPr lang="en-US" sz="1500" b="1" dirty="0" smtClean="0">
                <a:solidFill>
                  <a:srgbClr val="92D050"/>
                </a:solidFill>
                <a:effectLst/>
                <a:latin typeface="+mj-lt"/>
                <a:ea typeface="Times New Roman"/>
              </a:rPr>
              <a:t>12:05 PM</a:t>
            </a:r>
            <a:r>
              <a:rPr lang="en-US" sz="1500" dirty="0" smtClean="0">
                <a:solidFill>
                  <a:srgbClr val="92D050"/>
                </a:solidFill>
                <a:effectLst/>
                <a:latin typeface="+mj-lt"/>
                <a:ea typeface="Times New Roman"/>
              </a:rPr>
              <a:t>	Lunch: Hill Country Dining</a:t>
            </a:r>
          </a:p>
          <a:p>
            <a:pPr marL="0" marR="0" indent="0">
              <a:spcBef>
                <a:spcPts val="0"/>
              </a:spcBef>
              <a:spcAft>
                <a:spcPts val="0"/>
              </a:spcAft>
              <a:buNone/>
            </a:pPr>
            <a:r>
              <a:rPr lang="en-US" sz="1500" dirty="0" smtClean="0">
                <a:effectLst/>
                <a:latin typeface="+mj-lt"/>
                <a:ea typeface="Times New Roman"/>
              </a:rPr>
              <a:t> </a:t>
            </a:r>
          </a:p>
          <a:p>
            <a:pPr marL="914400" marR="0" indent="-914400">
              <a:spcBef>
                <a:spcPts val="0"/>
              </a:spcBef>
              <a:spcAft>
                <a:spcPts val="0"/>
              </a:spcAft>
              <a:buNone/>
            </a:pPr>
            <a:r>
              <a:rPr lang="en-US" sz="1500" b="1" dirty="0" smtClean="0">
                <a:solidFill>
                  <a:srgbClr val="92D050"/>
                </a:solidFill>
                <a:effectLst/>
                <a:latin typeface="+mj-lt"/>
                <a:ea typeface="Times New Roman"/>
              </a:rPr>
              <a:t>1:20 PM	</a:t>
            </a:r>
            <a:r>
              <a:rPr lang="en-US" sz="1500" dirty="0" smtClean="0">
                <a:effectLst/>
                <a:latin typeface="+mj-lt"/>
                <a:ea typeface="Times New Roman"/>
              </a:rPr>
              <a:t>Invited Guest Presentation: The Leadership Computing Alliance: addressing the HPC challenges of M-OSRP algorithms</a:t>
            </a:r>
          </a:p>
          <a:p>
            <a:pPr marL="914400" marR="0" indent="-914400">
              <a:spcBef>
                <a:spcPts val="0"/>
              </a:spcBef>
              <a:spcAft>
                <a:spcPts val="0"/>
              </a:spcAft>
              <a:buNone/>
            </a:pPr>
            <a:r>
              <a:rPr lang="en-US" sz="1500" i="1" dirty="0">
                <a:latin typeface="+mj-lt"/>
                <a:ea typeface="Times New Roman"/>
              </a:rPr>
              <a:t>	</a:t>
            </a:r>
            <a:r>
              <a:rPr lang="en-US" sz="1500" i="1" dirty="0" smtClean="0">
                <a:effectLst/>
                <a:latin typeface="+mj-lt"/>
                <a:ea typeface="Times New Roman"/>
              </a:rPr>
              <a:t>Michael </a:t>
            </a:r>
            <a:r>
              <a:rPr lang="en-US" sz="1500" i="1" dirty="0" err="1" smtClean="0">
                <a:effectLst/>
                <a:latin typeface="+mj-lt"/>
                <a:ea typeface="Times New Roman"/>
              </a:rPr>
              <a:t>Perrone</a:t>
            </a:r>
            <a:r>
              <a:rPr lang="en-US" sz="1500" i="1" dirty="0" smtClean="0">
                <a:effectLst/>
                <a:latin typeface="+mj-lt"/>
                <a:ea typeface="Times New Roman"/>
              </a:rPr>
              <a:t>*, IBM </a:t>
            </a:r>
            <a:endParaRPr lang="en-US" sz="1500" dirty="0" smtClean="0">
              <a:effectLst/>
              <a:latin typeface="+mj-lt"/>
              <a:ea typeface="Times New Roman"/>
            </a:endParaRPr>
          </a:p>
          <a:p>
            <a:pPr marL="0" lvl="0" indent="0">
              <a:buNone/>
            </a:pPr>
            <a:endParaRPr lang="en-US" sz="1500" dirty="0" smtClean="0">
              <a:solidFill>
                <a:prstClr val="black"/>
              </a:solidFill>
            </a:endParaRPr>
          </a:p>
          <a:p>
            <a:endParaRPr lang="en-US" sz="1500" dirty="0"/>
          </a:p>
        </p:txBody>
      </p:sp>
      <p:sp>
        <p:nvSpPr>
          <p:cNvPr id="5" name="标题 1"/>
          <p:cNvSpPr txBox="1">
            <a:spLocks/>
          </p:cNvSpPr>
          <p:nvPr/>
        </p:nvSpPr>
        <p:spPr>
          <a:xfrm>
            <a:off x="0" y="152400"/>
            <a:ext cx="9144000" cy="7620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dirty="0" smtClean="0">
                <a:solidFill>
                  <a:srgbClr val="C00000"/>
                </a:solidFill>
                <a:latin typeface="Arial Unicode MS" pitchFamily="34" charset="-122"/>
                <a:ea typeface="Arial Unicode MS" pitchFamily="34" charset="-122"/>
                <a:cs typeface="Arial Unicode MS" pitchFamily="34" charset="-122"/>
              </a:rPr>
              <a:t>   </a:t>
            </a:r>
            <a:r>
              <a:rPr lang="en-US" altLang="zh-CN" sz="4000" dirty="0" smtClean="0">
                <a:solidFill>
                  <a:srgbClr val="C00000"/>
                </a:solidFill>
                <a:latin typeface="Arial Unicode MS" pitchFamily="34" charset="-122"/>
                <a:ea typeface="Arial Unicode MS" pitchFamily="34" charset="-122"/>
                <a:cs typeface="Arial Unicode MS" pitchFamily="34" charset="-122"/>
              </a:rPr>
              <a:t>AGENDA</a:t>
            </a:r>
            <a:endParaRPr lang="zh-CN" altLang="en-US" sz="4000" dirty="0">
              <a:solidFill>
                <a:srgbClr val="C00000"/>
              </a:solidFill>
              <a:latin typeface="Arial Unicode MS" pitchFamily="34" charset="-122"/>
              <a:ea typeface="Arial Unicode MS" pitchFamily="34" charset="-122"/>
              <a:cs typeface="Arial Unicode MS" pitchFamily="34" charset="-122"/>
            </a:endParaRPr>
          </a:p>
        </p:txBody>
      </p:sp>
      <p:grpSp>
        <p:nvGrpSpPr>
          <p:cNvPr id="6" name="组合 5"/>
          <p:cNvGrpSpPr/>
          <p:nvPr/>
        </p:nvGrpSpPr>
        <p:grpSpPr>
          <a:xfrm>
            <a:off x="0" y="0"/>
            <a:ext cx="9144000" cy="369332"/>
            <a:chOff x="0" y="228600"/>
            <a:chExt cx="9144000" cy="369332"/>
          </a:xfrm>
        </p:grpSpPr>
        <p:sp>
          <p:nvSpPr>
            <p:cNvPr id="7" name="TextBox 6"/>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8" name="TextBox 7"/>
            <p:cNvSpPr txBox="1"/>
            <p:nvPr/>
          </p:nvSpPr>
          <p:spPr>
            <a:xfrm>
              <a:off x="0" y="228600"/>
              <a:ext cx="48768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grpSp>
        <p:nvGrpSpPr>
          <p:cNvPr id="9" name="组合 6"/>
          <p:cNvGrpSpPr/>
          <p:nvPr/>
        </p:nvGrpSpPr>
        <p:grpSpPr>
          <a:xfrm>
            <a:off x="0" y="6675120"/>
            <a:ext cx="9144000" cy="369332"/>
            <a:chOff x="0" y="228600"/>
            <a:chExt cx="9144000" cy="369332"/>
          </a:xfrm>
        </p:grpSpPr>
        <p:sp>
          <p:nvSpPr>
            <p:cNvPr id="10" name="TextBox 9"/>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11" name="TextBox 10"/>
            <p:cNvSpPr txBox="1"/>
            <p:nvPr/>
          </p:nvSpPr>
          <p:spPr>
            <a:xfrm flipV="1">
              <a:off x="0" y="228600"/>
              <a:ext cx="32004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spTree>
    <p:extLst>
      <p:ext uri="{BB962C8B-B14F-4D97-AF65-F5344CB8AC3E}">
        <p14:creationId xmlns:p14="http://schemas.microsoft.com/office/powerpoint/2010/main" val="22475493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8229600" cy="4525963"/>
          </a:xfrm>
        </p:spPr>
        <p:txBody>
          <a:bodyPr>
            <a:noAutofit/>
          </a:bodyPr>
          <a:lstStyle/>
          <a:p>
            <a:pPr marL="914400" indent="-914400">
              <a:buNone/>
            </a:pPr>
            <a:r>
              <a:rPr lang="en-US" sz="1500" b="1" dirty="0" smtClean="0"/>
              <a:t>	ISS </a:t>
            </a:r>
            <a:r>
              <a:rPr lang="en-US" sz="1500" b="1" dirty="0"/>
              <a:t>direct depth imaging without a velocity model  </a:t>
            </a:r>
            <a:endParaRPr lang="en-US" sz="1500" dirty="0"/>
          </a:p>
          <a:p>
            <a:pPr marL="914400" indent="-914400">
              <a:buNone/>
            </a:pPr>
            <a:r>
              <a:rPr lang="en-US" sz="1500" b="1" dirty="0"/>
              <a:t> </a:t>
            </a:r>
            <a:endParaRPr lang="en-US" sz="1500" dirty="0"/>
          </a:p>
          <a:p>
            <a:pPr marL="914400" indent="-914400">
              <a:buNone/>
            </a:pPr>
            <a:r>
              <a:rPr lang="en-US" sz="1500" b="1" dirty="0">
                <a:solidFill>
                  <a:srgbClr val="92D050"/>
                </a:solidFill>
              </a:rPr>
              <a:t>2:15 PM</a:t>
            </a:r>
            <a:r>
              <a:rPr lang="en-US" sz="1500" b="1" dirty="0"/>
              <a:t>	</a:t>
            </a:r>
            <a:r>
              <a:rPr lang="en-US" sz="1500" dirty="0"/>
              <a:t>ISS direct depth imaging without a velocity model; update and </a:t>
            </a:r>
            <a:r>
              <a:rPr lang="en-US" sz="1500" dirty="0" err="1"/>
              <a:t>Marmousi</a:t>
            </a:r>
            <a:r>
              <a:rPr lang="en-US" sz="1500" dirty="0"/>
              <a:t> model tests</a:t>
            </a:r>
          </a:p>
          <a:p>
            <a:pPr marL="914400" indent="-914400">
              <a:buNone/>
            </a:pPr>
            <a:r>
              <a:rPr lang="en-US" sz="1500" i="1" dirty="0" smtClean="0"/>
              <a:t>	Fang </a:t>
            </a:r>
            <a:r>
              <a:rPr lang="en-US" sz="1500" i="1" dirty="0"/>
              <a:t>Liu* and Arthur B. </a:t>
            </a:r>
            <a:r>
              <a:rPr lang="en-US" sz="1500" i="1" dirty="0" err="1"/>
              <a:t>Weglein</a:t>
            </a:r>
            <a:endParaRPr lang="en-US" sz="1500" dirty="0"/>
          </a:p>
          <a:p>
            <a:pPr marL="914400" indent="-914400">
              <a:buNone/>
            </a:pPr>
            <a:r>
              <a:rPr lang="en-US" sz="1500" b="1" dirty="0"/>
              <a:t> </a:t>
            </a:r>
            <a:endParaRPr lang="en-US" sz="1500" dirty="0"/>
          </a:p>
          <a:p>
            <a:pPr marL="914400" indent="-914400">
              <a:buNone/>
            </a:pPr>
            <a:r>
              <a:rPr lang="en-US" sz="1500" b="1" dirty="0" smtClean="0"/>
              <a:t>	Wave </a:t>
            </a:r>
            <a:r>
              <a:rPr lang="en-US" sz="1500" b="1" dirty="0"/>
              <a:t>equation RTM (with a velocity model)  </a:t>
            </a:r>
            <a:endParaRPr lang="en-US" sz="1500" dirty="0"/>
          </a:p>
          <a:p>
            <a:pPr marL="914400" indent="-914400">
              <a:buNone/>
            </a:pPr>
            <a:r>
              <a:rPr lang="en-US" sz="1500" b="1" dirty="0"/>
              <a:t> </a:t>
            </a:r>
            <a:endParaRPr lang="en-US" sz="1500" dirty="0"/>
          </a:p>
          <a:p>
            <a:pPr marL="914400" indent="-914400">
              <a:buNone/>
            </a:pPr>
            <a:r>
              <a:rPr lang="en-US" sz="1500" b="1" dirty="0">
                <a:solidFill>
                  <a:srgbClr val="92D050"/>
                </a:solidFill>
              </a:rPr>
              <a:t>2:45 PM </a:t>
            </a:r>
            <a:r>
              <a:rPr lang="en-US" sz="1500" dirty="0">
                <a:solidFill>
                  <a:srgbClr val="92D050"/>
                </a:solidFill>
              </a:rPr>
              <a:t> </a:t>
            </a:r>
            <a:r>
              <a:rPr lang="en-US" sz="1500" dirty="0"/>
              <a:t>	The first wave equation migration RTM with data consisting of primaries and internal multiples: theory and 1D examples</a:t>
            </a:r>
          </a:p>
          <a:p>
            <a:pPr marL="914400" indent="-914400">
              <a:buNone/>
            </a:pPr>
            <a:r>
              <a:rPr lang="en-US" sz="1500" i="1" dirty="0" smtClean="0"/>
              <a:t>	Fang </a:t>
            </a:r>
            <a:r>
              <a:rPr lang="en-US" sz="1500" i="1" dirty="0"/>
              <a:t>Liu* and Arthur B. </a:t>
            </a:r>
            <a:r>
              <a:rPr lang="en-US" sz="1500" i="1" dirty="0" err="1"/>
              <a:t>Weglein</a:t>
            </a:r>
            <a:endParaRPr lang="en-US" sz="1500" dirty="0"/>
          </a:p>
          <a:p>
            <a:pPr marL="914400" indent="-914400">
              <a:buNone/>
            </a:pPr>
            <a:r>
              <a:rPr lang="en-US" sz="1500" dirty="0"/>
              <a:t> </a:t>
            </a:r>
          </a:p>
          <a:p>
            <a:pPr marL="914400" indent="-914400">
              <a:buNone/>
            </a:pPr>
            <a:r>
              <a:rPr lang="en-US" sz="1500" b="1" dirty="0" smtClean="0"/>
              <a:t>	Asymptotic </a:t>
            </a:r>
            <a:r>
              <a:rPr lang="en-US" sz="1500" b="1" dirty="0"/>
              <a:t>(Kirchhoff) migration and Wave equation migration  </a:t>
            </a:r>
            <a:endParaRPr lang="en-US" sz="1500" dirty="0"/>
          </a:p>
          <a:p>
            <a:pPr marL="914400" indent="-914400">
              <a:buNone/>
            </a:pPr>
            <a:r>
              <a:rPr lang="en-US" sz="1500" dirty="0"/>
              <a:t> </a:t>
            </a:r>
          </a:p>
          <a:p>
            <a:pPr marL="914400" indent="-914400">
              <a:buNone/>
            </a:pPr>
            <a:r>
              <a:rPr lang="en-US" sz="1500" b="1" dirty="0">
                <a:solidFill>
                  <a:srgbClr val="92D050"/>
                </a:solidFill>
              </a:rPr>
              <a:t>3:15 PM</a:t>
            </a:r>
            <a:r>
              <a:rPr lang="en-US" sz="1500" dirty="0">
                <a:solidFill>
                  <a:srgbClr val="92D050"/>
                </a:solidFill>
              </a:rPr>
              <a:t> </a:t>
            </a:r>
            <a:r>
              <a:rPr lang="en-US" sz="1500" dirty="0"/>
              <a:t>	Asymptotic (Kirchhoff) migration and Wave Equation Migration for one-way waves: comparison of the migrated images amplitude as a function of angle: implications for asymptotic and WEM RTM</a:t>
            </a:r>
          </a:p>
          <a:p>
            <a:pPr marL="914400" indent="-914400">
              <a:buNone/>
            </a:pPr>
            <a:r>
              <a:rPr lang="en-US" sz="1500" dirty="0"/>
              <a:t>	</a:t>
            </a:r>
            <a:r>
              <a:rPr lang="en-US" sz="1500" i="1" dirty="0" err="1" smtClean="0"/>
              <a:t>Qiang</a:t>
            </a:r>
            <a:r>
              <a:rPr lang="en-US" sz="1500" i="1" dirty="0" smtClean="0"/>
              <a:t> </a:t>
            </a:r>
            <a:r>
              <a:rPr lang="en-US" sz="1500" i="1" dirty="0"/>
              <a:t>Fu*, </a:t>
            </a:r>
            <a:r>
              <a:rPr lang="en-US" sz="1500" i="1" dirty="0" err="1"/>
              <a:t>Yanglei</a:t>
            </a:r>
            <a:r>
              <a:rPr lang="en-US" sz="1500" i="1" dirty="0"/>
              <a:t> </a:t>
            </a:r>
            <a:r>
              <a:rPr lang="en-US" sz="1500" i="1" dirty="0" err="1"/>
              <a:t>Zou</a:t>
            </a:r>
            <a:r>
              <a:rPr lang="en-US" sz="1500" i="1" dirty="0"/>
              <a:t>, Arthur B. </a:t>
            </a:r>
            <a:r>
              <a:rPr lang="en-US" sz="1500" i="1" dirty="0" err="1"/>
              <a:t>Weglein</a:t>
            </a:r>
            <a:r>
              <a:rPr lang="en-US" sz="1500" i="1" dirty="0"/>
              <a:t> and Robert H. </a:t>
            </a:r>
            <a:r>
              <a:rPr lang="en-US" sz="1500" i="1" dirty="0" err="1"/>
              <a:t>Stolt</a:t>
            </a:r>
            <a:endParaRPr lang="en-US" sz="1500" dirty="0"/>
          </a:p>
          <a:p>
            <a:pPr marL="914400" indent="-914400">
              <a:buNone/>
            </a:pPr>
            <a:r>
              <a:rPr lang="en-US" sz="1500" dirty="0"/>
              <a:t> </a:t>
            </a:r>
          </a:p>
        </p:txBody>
      </p:sp>
      <p:sp>
        <p:nvSpPr>
          <p:cNvPr id="5" name="标题 1"/>
          <p:cNvSpPr txBox="1">
            <a:spLocks/>
          </p:cNvSpPr>
          <p:nvPr/>
        </p:nvSpPr>
        <p:spPr>
          <a:xfrm>
            <a:off x="0" y="152400"/>
            <a:ext cx="9144000" cy="7620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dirty="0" smtClean="0">
                <a:solidFill>
                  <a:srgbClr val="C00000"/>
                </a:solidFill>
                <a:latin typeface="Arial Unicode MS" pitchFamily="34" charset="-122"/>
                <a:ea typeface="Arial Unicode MS" pitchFamily="34" charset="-122"/>
                <a:cs typeface="Arial Unicode MS" pitchFamily="34" charset="-122"/>
              </a:rPr>
              <a:t>   </a:t>
            </a:r>
            <a:r>
              <a:rPr lang="en-US" altLang="zh-CN" sz="4000" dirty="0" smtClean="0">
                <a:solidFill>
                  <a:srgbClr val="C00000"/>
                </a:solidFill>
                <a:latin typeface="Arial Unicode MS" pitchFamily="34" charset="-122"/>
                <a:ea typeface="Arial Unicode MS" pitchFamily="34" charset="-122"/>
                <a:cs typeface="Arial Unicode MS" pitchFamily="34" charset="-122"/>
              </a:rPr>
              <a:t>AGENDA</a:t>
            </a:r>
            <a:endParaRPr lang="zh-CN" altLang="en-US" sz="4000" dirty="0">
              <a:solidFill>
                <a:srgbClr val="C00000"/>
              </a:solidFill>
              <a:latin typeface="Arial Unicode MS" pitchFamily="34" charset="-122"/>
              <a:ea typeface="Arial Unicode MS" pitchFamily="34" charset="-122"/>
              <a:cs typeface="Arial Unicode MS" pitchFamily="34" charset="-122"/>
            </a:endParaRPr>
          </a:p>
        </p:txBody>
      </p:sp>
      <p:grpSp>
        <p:nvGrpSpPr>
          <p:cNvPr id="6" name="组合 5"/>
          <p:cNvGrpSpPr/>
          <p:nvPr/>
        </p:nvGrpSpPr>
        <p:grpSpPr>
          <a:xfrm>
            <a:off x="0" y="0"/>
            <a:ext cx="9144000" cy="369332"/>
            <a:chOff x="0" y="228600"/>
            <a:chExt cx="9144000" cy="369332"/>
          </a:xfrm>
        </p:grpSpPr>
        <p:sp>
          <p:nvSpPr>
            <p:cNvPr id="7" name="TextBox 6"/>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8" name="TextBox 7"/>
            <p:cNvSpPr txBox="1"/>
            <p:nvPr/>
          </p:nvSpPr>
          <p:spPr>
            <a:xfrm>
              <a:off x="0" y="228600"/>
              <a:ext cx="48768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grpSp>
        <p:nvGrpSpPr>
          <p:cNvPr id="9" name="组合 6"/>
          <p:cNvGrpSpPr/>
          <p:nvPr/>
        </p:nvGrpSpPr>
        <p:grpSpPr>
          <a:xfrm>
            <a:off x="0" y="6675120"/>
            <a:ext cx="9144000" cy="369332"/>
            <a:chOff x="0" y="228600"/>
            <a:chExt cx="9144000" cy="369332"/>
          </a:xfrm>
        </p:grpSpPr>
        <p:sp>
          <p:nvSpPr>
            <p:cNvPr id="10" name="TextBox 9"/>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11" name="TextBox 10"/>
            <p:cNvSpPr txBox="1"/>
            <p:nvPr/>
          </p:nvSpPr>
          <p:spPr>
            <a:xfrm flipV="1">
              <a:off x="0" y="228600"/>
              <a:ext cx="32004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spTree>
    <p:extLst>
      <p:ext uri="{BB962C8B-B14F-4D97-AF65-F5344CB8AC3E}">
        <p14:creationId xmlns:p14="http://schemas.microsoft.com/office/powerpoint/2010/main" val="1292944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5800" y="1371600"/>
            <a:ext cx="8229600" cy="4953000"/>
          </a:xfrm>
        </p:spPr>
        <p:txBody>
          <a:bodyPr>
            <a:noAutofit/>
          </a:bodyPr>
          <a:lstStyle/>
          <a:p>
            <a:pPr>
              <a:buFont typeface="Wingdings" pitchFamily="2" charset="2"/>
              <a:buChar char="Ø"/>
            </a:pPr>
            <a:r>
              <a:rPr lang="en-US" altLang="zh-CN" sz="2800" dirty="0" smtClean="0"/>
              <a:t>The inverse scattering series states that </a:t>
            </a:r>
            <a:r>
              <a:rPr lang="en-US" altLang="zh-CN" sz="2800" u="sng" dirty="0" smtClean="0"/>
              <a:t>all</a:t>
            </a:r>
            <a:r>
              <a:rPr lang="en-US" altLang="zh-CN" sz="2800" dirty="0" smtClean="0"/>
              <a:t> processing objectives can be achieved </a:t>
            </a:r>
            <a:r>
              <a:rPr lang="en-US" altLang="zh-CN" sz="2800" u="sng" dirty="0" smtClean="0"/>
              <a:t>directly</a:t>
            </a:r>
            <a:r>
              <a:rPr lang="en-US" altLang="zh-CN" sz="2800" dirty="0" smtClean="0"/>
              <a:t> and </a:t>
            </a:r>
            <a:r>
              <a:rPr lang="en-US" altLang="zh-CN" sz="2800" u="sng" dirty="0" smtClean="0"/>
              <a:t>without</a:t>
            </a:r>
            <a:r>
              <a:rPr lang="en-US" altLang="zh-CN" sz="2800" dirty="0" smtClean="0"/>
              <a:t> any subsurface information</a:t>
            </a:r>
          </a:p>
          <a:p>
            <a:pPr>
              <a:buFont typeface="Wingdings" pitchFamily="2" charset="2"/>
              <a:buChar char="Ø"/>
            </a:pPr>
            <a:r>
              <a:rPr lang="en-US" altLang="zh-CN" sz="2800" dirty="0" smtClean="0"/>
              <a:t>Among processing objectives</a:t>
            </a:r>
          </a:p>
          <a:p>
            <a:pPr lvl="1">
              <a:buFont typeface="Arial" pitchFamily="34" charset="0"/>
              <a:buChar char="•"/>
            </a:pPr>
            <a:r>
              <a:rPr lang="en-US" altLang="zh-CN" dirty="0" smtClean="0"/>
              <a:t>1. Free surface multiple removal</a:t>
            </a:r>
          </a:p>
          <a:p>
            <a:pPr lvl="1">
              <a:buFont typeface="Arial" pitchFamily="34" charset="0"/>
              <a:buChar char="•"/>
            </a:pPr>
            <a:r>
              <a:rPr lang="en-US" altLang="zh-CN" dirty="0" smtClean="0"/>
              <a:t>2. Internal multiple removal</a:t>
            </a:r>
          </a:p>
          <a:p>
            <a:pPr lvl="1">
              <a:buFont typeface="Arial" pitchFamily="34" charset="0"/>
              <a:buChar char="•"/>
            </a:pPr>
            <a:r>
              <a:rPr lang="en-US" altLang="zh-CN" dirty="0" smtClean="0"/>
              <a:t>3. Depth imaging</a:t>
            </a:r>
          </a:p>
          <a:p>
            <a:pPr lvl="1">
              <a:buFont typeface="Arial" pitchFamily="34" charset="0"/>
              <a:buChar char="•"/>
            </a:pPr>
            <a:r>
              <a:rPr lang="en-US" altLang="zh-CN" dirty="0" smtClean="0"/>
              <a:t>4. Non-linear AVO</a:t>
            </a:r>
          </a:p>
          <a:p>
            <a:pPr lvl="1">
              <a:buFont typeface="Arial" pitchFamily="34" charset="0"/>
              <a:buChar char="•"/>
            </a:pPr>
            <a:r>
              <a:rPr lang="en-US" altLang="zh-CN" dirty="0" smtClean="0"/>
              <a:t>5. Q compensation</a:t>
            </a:r>
          </a:p>
          <a:p>
            <a:pPr>
              <a:buNone/>
            </a:pPr>
            <a:r>
              <a:rPr lang="en-US" altLang="zh-CN" sz="2800" dirty="0" smtClean="0"/>
              <a:t>   All without subsurface information</a:t>
            </a:r>
            <a:r>
              <a:rPr lang="en-US" altLang="zh-CN" dirty="0" smtClean="0"/>
              <a:t>.</a:t>
            </a:r>
            <a:endParaRPr lang="zh-CN" altLang="en-US" dirty="0" smtClean="0"/>
          </a:p>
          <a:p>
            <a:endParaRPr lang="zh-CN" altLang="en-US" dirty="0"/>
          </a:p>
        </p:txBody>
      </p:sp>
      <p:sp>
        <p:nvSpPr>
          <p:cNvPr id="4" name="标题 1"/>
          <p:cNvSpPr txBox="1">
            <a:spLocks/>
          </p:cNvSpPr>
          <p:nvPr/>
        </p:nvSpPr>
        <p:spPr>
          <a:xfrm>
            <a:off x="-152400" y="228600"/>
            <a:ext cx="10058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0" normalizeH="0" baseline="0" noProof="0" dirty="0" smtClean="0">
                <a:ln>
                  <a:noFill/>
                </a:ln>
                <a:solidFill>
                  <a:srgbClr val="0000FF"/>
                </a:solidFill>
                <a:effectLst/>
                <a:uLnTx/>
                <a:uFillTx/>
                <a:latin typeface="+mj-lt"/>
                <a:ea typeface="+mj-ea"/>
                <a:cs typeface="+mj-cs"/>
              </a:rPr>
              <a:t>Innate algorithmic assumptions</a:t>
            </a:r>
            <a:endParaRPr kumimoji="0" lang="zh-CN" altLang="en-US" sz="4000" b="1" i="0" u="none" strike="noStrike" kern="1200" cap="none" spc="0" normalizeH="0" baseline="0" noProof="0" dirty="0" smtClean="0">
              <a:ln>
                <a:noFill/>
              </a:ln>
              <a:solidFill>
                <a:srgbClr val="0000FF"/>
              </a:solidFill>
              <a:effectLst/>
              <a:uLnTx/>
              <a:uFillTx/>
              <a:latin typeface="+mj-lt"/>
              <a:ea typeface="+mj-ea"/>
              <a:cs typeface="+mj-cs"/>
            </a:endParaRPr>
          </a:p>
        </p:txBody>
      </p:sp>
      <p:sp>
        <p:nvSpPr>
          <p:cNvPr id="5" name="Line 4"/>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endParaRPr lang="en-US">
              <a:solidFill>
                <a:prstClr val="black"/>
              </a:solidFill>
            </a:endParaRPr>
          </a:p>
        </p:txBody>
      </p:sp>
      <p:sp>
        <p:nvSpPr>
          <p:cNvPr id="6" name="Line 5"/>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endParaRPr lang="en-US">
              <a:solidFill>
                <a:prstClr val="black"/>
              </a:solidFill>
            </a:endParaRPr>
          </a:p>
        </p:txBody>
      </p:sp>
    </p:spTree>
    <p:extLst>
      <p:ext uri="{BB962C8B-B14F-4D97-AF65-F5344CB8AC3E}">
        <p14:creationId xmlns:p14="http://schemas.microsoft.com/office/powerpoint/2010/main" val="4635857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1"/>
            <a:ext cx="8229600" cy="4525963"/>
          </a:xfrm>
        </p:spPr>
        <p:txBody>
          <a:bodyPr>
            <a:noAutofit/>
          </a:bodyPr>
          <a:lstStyle/>
          <a:p>
            <a:pPr marL="914400" indent="-914400">
              <a:buNone/>
            </a:pPr>
            <a:r>
              <a:rPr lang="en-US" sz="1500" b="1" dirty="0" smtClean="0">
                <a:solidFill>
                  <a:srgbClr val="92D050"/>
                </a:solidFill>
              </a:rPr>
              <a:t>4:00 PM </a:t>
            </a:r>
            <a:r>
              <a:rPr lang="en-US" sz="1500" dirty="0" smtClean="0">
                <a:solidFill>
                  <a:srgbClr val="92D050"/>
                </a:solidFill>
              </a:rPr>
              <a:t> </a:t>
            </a:r>
            <a:r>
              <a:rPr lang="en-US" sz="1500" dirty="0" smtClean="0"/>
              <a:t>	Initial analysis and comparison of the wave equation and asymptotic prediction of a receiver experiment at depth for one-way propagating waves  </a:t>
            </a:r>
          </a:p>
          <a:p>
            <a:pPr marL="914400" indent="-914400">
              <a:buNone/>
            </a:pPr>
            <a:r>
              <a:rPr lang="en-US" sz="1500" dirty="0" smtClean="0"/>
              <a:t>	</a:t>
            </a:r>
            <a:r>
              <a:rPr lang="en-US" sz="1500" i="1" dirty="0" smtClean="0"/>
              <a:t>Chao Ma*, Jing Wu and Arthur B. </a:t>
            </a:r>
            <a:r>
              <a:rPr lang="en-US" sz="1500" i="1" dirty="0" err="1" smtClean="0"/>
              <a:t>Weglein</a:t>
            </a:r>
            <a:endParaRPr lang="en-US" sz="1500" dirty="0" smtClean="0"/>
          </a:p>
          <a:p>
            <a:pPr marL="914400" indent="-914400">
              <a:buNone/>
            </a:pPr>
            <a:r>
              <a:rPr lang="en-US" sz="1500" dirty="0" smtClean="0"/>
              <a:t> </a:t>
            </a:r>
          </a:p>
          <a:p>
            <a:pPr marL="914400" indent="-914400">
              <a:buNone/>
            </a:pPr>
            <a:r>
              <a:rPr lang="en-US" sz="1500" b="1" dirty="0" smtClean="0">
                <a:solidFill>
                  <a:srgbClr val="92D050"/>
                </a:solidFill>
              </a:rPr>
              <a:t>4:45 PM </a:t>
            </a:r>
            <a:r>
              <a:rPr lang="en-US" sz="1500" dirty="0" smtClean="0">
                <a:solidFill>
                  <a:srgbClr val="92D050"/>
                </a:solidFill>
              </a:rPr>
              <a:t> </a:t>
            </a:r>
            <a:r>
              <a:rPr lang="en-US" sz="1500" dirty="0" smtClean="0"/>
              <a:t>	Meeting overview and plans going forward  </a:t>
            </a:r>
          </a:p>
          <a:p>
            <a:pPr marL="914400" indent="-914400">
              <a:buNone/>
            </a:pPr>
            <a:r>
              <a:rPr lang="en-US" sz="1500" dirty="0" smtClean="0"/>
              <a:t>	</a:t>
            </a:r>
            <a:r>
              <a:rPr lang="en-US" sz="1500" i="1" dirty="0" smtClean="0"/>
              <a:t>Arthur B. </a:t>
            </a:r>
            <a:r>
              <a:rPr lang="en-US" sz="1500" i="1" dirty="0" err="1" smtClean="0"/>
              <a:t>Weglein</a:t>
            </a:r>
            <a:r>
              <a:rPr lang="en-US" sz="1500" i="1" dirty="0" smtClean="0"/>
              <a:t>*</a:t>
            </a:r>
            <a:endParaRPr lang="en-US" sz="1500" dirty="0" smtClean="0"/>
          </a:p>
          <a:p>
            <a:pPr marL="914400" indent="-914400">
              <a:buNone/>
            </a:pPr>
            <a:endParaRPr lang="en-US" sz="1500" dirty="0" smtClean="0"/>
          </a:p>
          <a:p>
            <a:pPr marL="914400" indent="-914400">
              <a:buNone/>
            </a:pPr>
            <a:r>
              <a:rPr lang="en-US" sz="1500" dirty="0"/>
              <a:t> </a:t>
            </a:r>
          </a:p>
        </p:txBody>
      </p:sp>
      <p:sp>
        <p:nvSpPr>
          <p:cNvPr id="5" name="标题 1"/>
          <p:cNvSpPr txBox="1">
            <a:spLocks/>
          </p:cNvSpPr>
          <p:nvPr/>
        </p:nvSpPr>
        <p:spPr>
          <a:xfrm>
            <a:off x="0" y="152400"/>
            <a:ext cx="9144000" cy="7620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dirty="0" smtClean="0">
                <a:solidFill>
                  <a:srgbClr val="C00000"/>
                </a:solidFill>
                <a:latin typeface="Arial Unicode MS" pitchFamily="34" charset="-122"/>
                <a:ea typeface="Arial Unicode MS" pitchFamily="34" charset="-122"/>
                <a:cs typeface="Arial Unicode MS" pitchFamily="34" charset="-122"/>
              </a:rPr>
              <a:t>   </a:t>
            </a:r>
            <a:r>
              <a:rPr lang="en-US" altLang="zh-CN" sz="4000" dirty="0" smtClean="0">
                <a:solidFill>
                  <a:srgbClr val="C00000"/>
                </a:solidFill>
                <a:latin typeface="Arial Unicode MS" pitchFamily="34" charset="-122"/>
                <a:ea typeface="Arial Unicode MS" pitchFamily="34" charset="-122"/>
                <a:cs typeface="Arial Unicode MS" pitchFamily="34" charset="-122"/>
              </a:rPr>
              <a:t>AGENDA</a:t>
            </a:r>
            <a:endParaRPr lang="zh-CN" altLang="en-US" sz="4000" dirty="0">
              <a:solidFill>
                <a:srgbClr val="C00000"/>
              </a:solidFill>
              <a:latin typeface="Arial Unicode MS" pitchFamily="34" charset="-122"/>
              <a:ea typeface="Arial Unicode MS" pitchFamily="34" charset="-122"/>
              <a:cs typeface="Arial Unicode MS" pitchFamily="34" charset="-122"/>
            </a:endParaRPr>
          </a:p>
        </p:txBody>
      </p:sp>
      <p:grpSp>
        <p:nvGrpSpPr>
          <p:cNvPr id="6" name="组合 5"/>
          <p:cNvGrpSpPr/>
          <p:nvPr/>
        </p:nvGrpSpPr>
        <p:grpSpPr>
          <a:xfrm>
            <a:off x="0" y="0"/>
            <a:ext cx="9144000" cy="369332"/>
            <a:chOff x="0" y="228600"/>
            <a:chExt cx="9144000" cy="369332"/>
          </a:xfrm>
        </p:grpSpPr>
        <p:sp>
          <p:nvSpPr>
            <p:cNvPr id="7" name="TextBox 6"/>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8" name="TextBox 7"/>
            <p:cNvSpPr txBox="1"/>
            <p:nvPr/>
          </p:nvSpPr>
          <p:spPr>
            <a:xfrm>
              <a:off x="0" y="228600"/>
              <a:ext cx="48768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grpSp>
        <p:nvGrpSpPr>
          <p:cNvPr id="9" name="组合 6"/>
          <p:cNvGrpSpPr/>
          <p:nvPr/>
        </p:nvGrpSpPr>
        <p:grpSpPr>
          <a:xfrm>
            <a:off x="0" y="6675120"/>
            <a:ext cx="9144000" cy="369332"/>
            <a:chOff x="0" y="228600"/>
            <a:chExt cx="9144000" cy="369332"/>
          </a:xfrm>
        </p:grpSpPr>
        <p:sp>
          <p:nvSpPr>
            <p:cNvPr id="10" name="TextBox 9"/>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11" name="TextBox 10"/>
            <p:cNvSpPr txBox="1"/>
            <p:nvPr/>
          </p:nvSpPr>
          <p:spPr>
            <a:xfrm flipV="1">
              <a:off x="0" y="228600"/>
              <a:ext cx="32004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spTree>
    <p:extLst>
      <p:ext uri="{BB962C8B-B14F-4D97-AF65-F5344CB8AC3E}">
        <p14:creationId xmlns:p14="http://schemas.microsoft.com/office/powerpoint/2010/main" val="32028962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0"/>
          <p:cNvSpPr/>
          <p:nvPr/>
        </p:nvSpPr>
        <p:spPr>
          <a:xfrm>
            <a:off x="1371600" y="1752600"/>
            <a:ext cx="7239000" cy="838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Content Placeholder 2"/>
          <p:cNvSpPr>
            <a:spLocks noGrp="1"/>
          </p:cNvSpPr>
          <p:nvPr>
            <p:ph idx="1"/>
          </p:nvPr>
        </p:nvSpPr>
        <p:spPr>
          <a:xfrm>
            <a:off x="457200" y="1295400"/>
            <a:ext cx="8229600" cy="4724400"/>
          </a:xfrm>
        </p:spPr>
        <p:txBody>
          <a:bodyPr>
            <a:normAutofit fontScale="47500" lnSpcReduction="20000"/>
          </a:bodyPr>
          <a:lstStyle/>
          <a:p>
            <a:pPr marL="0" indent="0">
              <a:buNone/>
            </a:pPr>
            <a:r>
              <a:rPr lang="en-US" b="1" i="1" dirty="0" smtClean="0">
                <a:solidFill>
                  <a:srgbClr val="548DD4"/>
                </a:solidFill>
                <a:effectLst/>
                <a:latin typeface="Times New Roman"/>
                <a:ea typeface="Times New Roman"/>
              </a:rPr>
              <a:t>Wednesday, May 28, 2014 </a:t>
            </a:r>
          </a:p>
          <a:p>
            <a:pPr marL="0" indent="0">
              <a:buNone/>
            </a:pPr>
            <a:r>
              <a:rPr lang="en-US" dirty="0" smtClean="0"/>
              <a:t> </a:t>
            </a:r>
          </a:p>
          <a:p>
            <a:pPr marL="914400" indent="-914400">
              <a:buNone/>
            </a:pPr>
            <a:r>
              <a:rPr lang="en-US" b="1" dirty="0" smtClean="0">
                <a:solidFill>
                  <a:srgbClr val="92D050"/>
                </a:solidFill>
              </a:rPr>
              <a:t>8:30 </a:t>
            </a:r>
            <a:r>
              <a:rPr lang="en-US" b="1" dirty="0">
                <a:solidFill>
                  <a:srgbClr val="92D050"/>
                </a:solidFill>
              </a:rPr>
              <a:t>AM</a:t>
            </a:r>
            <a:r>
              <a:rPr lang="en-US" dirty="0"/>
              <a:t>	Welcome, program goals, objectives and overall strategy: Tutorial on the inverse scattering series and Green’s theorem for preprocessing, one-way wave equation migration and for RTM</a:t>
            </a:r>
          </a:p>
          <a:p>
            <a:pPr marL="0" indent="0">
              <a:buNone/>
            </a:pPr>
            <a:r>
              <a:rPr lang="en-US" i="1" dirty="0" smtClean="0"/>
              <a:t>	Arthur </a:t>
            </a:r>
            <a:r>
              <a:rPr lang="en-US" i="1" dirty="0"/>
              <a:t>B. </a:t>
            </a:r>
            <a:r>
              <a:rPr lang="en-US" i="1" dirty="0" err="1"/>
              <a:t>Weglein</a:t>
            </a:r>
            <a:r>
              <a:rPr lang="en-US" i="1" dirty="0"/>
              <a:t>*</a:t>
            </a:r>
            <a:endParaRPr lang="en-US" dirty="0"/>
          </a:p>
          <a:p>
            <a:pPr marL="0" indent="0">
              <a:buNone/>
            </a:pPr>
            <a:r>
              <a:rPr lang="en-US" dirty="0"/>
              <a:t> </a:t>
            </a:r>
          </a:p>
          <a:p>
            <a:pPr marL="0" indent="0">
              <a:buNone/>
            </a:pPr>
            <a:r>
              <a:rPr lang="en-US" b="1" dirty="0"/>
              <a:t>	</a:t>
            </a:r>
            <a:r>
              <a:rPr lang="en-US" b="1" dirty="0" smtClean="0"/>
              <a:t>Multiples</a:t>
            </a:r>
            <a:r>
              <a:rPr lang="en-US" b="1" dirty="0"/>
              <a:t>: part I </a:t>
            </a:r>
            <a:endParaRPr lang="en-US" dirty="0"/>
          </a:p>
          <a:p>
            <a:pPr marL="0" indent="0">
              <a:buNone/>
            </a:pPr>
            <a:r>
              <a:rPr lang="en-US" b="1" dirty="0"/>
              <a:t> </a:t>
            </a:r>
            <a:endParaRPr lang="en-US" dirty="0"/>
          </a:p>
          <a:p>
            <a:pPr marL="914400" indent="-914400">
              <a:buNone/>
            </a:pPr>
            <a:r>
              <a:rPr lang="en-US" b="1" dirty="0">
                <a:solidFill>
                  <a:srgbClr val="92D050"/>
                </a:solidFill>
              </a:rPr>
              <a:t>10:00 AM</a:t>
            </a:r>
            <a:r>
              <a:rPr lang="en-US" dirty="0"/>
              <a:t>	Multiple attenuation: recent progress, and a plan to address open, prioritized and pressing issues and challenges </a:t>
            </a:r>
          </a:p>
          <a:p>
            <a:pPr marL="0" indent="0">
              <a:buNone/>
            </a:pPr>
            <a:r>
              <a:rPr lang="en-US" i="1" dirty="0" smtClean="0"/>
              <a:t>	Arthur </a:t>
            </a:r>
            <a:r>
              <a:rPr lang="en-US" i="1" dirty="0"/>
              <a:t>B. </a:t>
            </a:r>
            <a:r>
              <a:rPr lang="en-US" i="1" dirty="0" err="1"/>
              <a:t>Weglein</a:t>
            </a:r>
            <a:r>
              <a:rPr lang="en-US" i="1" dirty="0"/>
              <a:t>*</a:t>
            </a:r>
            <a:endParaRPr lang="en-US" dirty="0"/>
          </a:p>
          <a:p>
            <a:pPr marL="0" indent="0">
              <a:buNone/>
            </a:pPr>
            <a:r>
              <a:rPr lang="en-US" dirty="0"/>
              <a:t> </a:t>
            </a:r>
          </a:p>
          <a:p>
            <a:pPr marL="0" indent="0">
              <a:buNone/>
            </a:pPr>
            <a:r>
              <a:rPr lang="en-US" b="1" dirty="0">
                <a:solidFill>
                  <a:srgbClr val="92D050"/>
                </a:solidFill>
              </a:rPr>
              <a:t>10:45 AM</a:t>
            </a:r>
            <a:r>
              <a:rPr lang="en-US" dirty="0"/>
              <a:t>	Multiple removal and prerequisite satisfaction: Current status and future plans</a:t>
            </a:r>
          </a:p>
          <a:p>
            <a:pPr marL="0" indent="0">
              <a:buNone/>
            </a:pPr>
            <a:r>
              <a:rPr lang="en-US" i="1" dirty="0" smtClean="0"/>
              <a:t>	James </a:t>
            </a:r>
            <a:r>
              <a:rPr lang="en-US" i="1" dirty="0"/>
              <a:t>D. </a:t>
            </a:r>
            <a:r>
              <a:rPr lang="en-US" i="1" dirty="0" err="1"/>
              <a:t>Mayhan</a:t>
            </a:r>
            <a:r>
              <a:rPr lang="en-US" i="1" dirty="0"/>
              <a:t>* and Arthur B. </a:t>
            </a:r>
            <a:r>
              <a:rPr lang="en-US" i="1" dirty="0" err="1"/>
              <a:t>Weglein</a:t>
            </a:r>
            <a:endParaRPr lang="en-US" dirty="0"/>
          </a:p>
          <a:p>
            <a:pPr marL="0" indent="0">
              <a:buNone/>
            </a:pPr>
            <a:r>
              <a:rPr lang="en-US" dirty="0"/>
              <a:t> </a:t>
            </a:r>
          </a:p>
          <a:p>
            <a:pPr marL="0" indent="0">
              <a:buNone/>
            </a:pPr>
            <a:r>
              <a:rPr lang="en-US" b="1" dirty="0">
                <a:solidFill>
                  <a:srgbClr val="92D050"/>
                </a:solidFill>
              </a:rPr>
              <a:t>12:00 PM</a:t>
            </a:r>
            <a:r>
              <a:rPr lang="en-US" dirty="0"/>
              <a:t>	</a:t>
            </a:r>
            <a:r>
              <a:rPr lang="en-US" dirty="0">
                <a:solidFill>
                  <a:srgbClr val="92D050"/>
                </a:solidFill>
              </a:rPr>
              <a:t>Lunch: Hill Country Dining</a:t>
            </a:r>
          </a:p>
          <a:p>
            <a:pPr marL="0" indent="0">
              <a:buNone/>
            </a:pPr>
            <a:r>
              <a:rPr lang="en-US" b="1" dirty="0"/>
              <a:t> </a:t>
            </a:r>
            <a:endParaRPr lang="en-US" dirty="0"/>
          </a:p>
          <a:p>
            <a:pPr marL="914400" indent="-914400">
              <a:buNone/>
            </a:pPr>
            <a:r>
              <a:rPr lang="en-US" b="1" dirty="0">
                <a:solidFill>
                  <a:srgbClr val="92D050"/>
                </a:solidFill>
              </a:rPr>
              <a:t>1:00 PM</a:t>
            </a:r>
            <a:r>
              <a:rPr lang="en-US" dirty="0">
                <a:solidFill>
                  <a:srgbClr val="92D050"/>
                </a:solidFill>
              </a:rPr>
              <a:t> </a:t>
            </a:r>
            <a:r>
              <a:rPr lang="en-US" dirty="0"/>
              <a:t>	Predicting reference medium properties from invariances in Green’s theorem reference wave prediction: towards an on-shore near surface medium and reference wave prediction</a:t>
            </a:r>
          </a:p>
          <a:p>
            <a:pPr marL="0" indent="0">
              <a:buNone/>
            </a:pPr>
            <a:r>
              <a:rPr lang="en-US" i="1" dirty="0" smtClean="0"/>
              <a:t>	Lin </a:t>
            </a:r>
            <a:r>
              <a:rPr lang="en-US" i="1" dirty="0"/>
              <a:t>Tang* and Arthur B. </a:t>
            </a:r>
            <a:r>
              <a:rPr lang="en-US" i="1" dirty="0" err="1" smtClean="0"/>
              <a:t>Weglein</a:t>
            </a:r>
            <a:endParaRPr lang="en-US" dirty="0"/>
          </a:p>
        </p:txBody>
      </p:sp>
      <p:sp>
        <p:nvSpPr>
          <p:cNvPr id="4" name="标题 1"/>
          <p:cNvSpPr txBox="1">
            <a:spLocks/>
          </p:cNvSpPr>
          <p:nvPr/>
        </p:nvSpPr>
        <p:spPr>
          <a:xfrm>
            <a:off x="0" y="152400"/>
            <a:ext cx="9144000" cy="7620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dirty="0" smtClean="0">
                <a:solidFill>
                  <a:srgbClr val="C00000"/>
                </a:solidFill>
                <a:latin typeface="Arial Unicode MS" pitchFamily="34" charset="-122"/>
                <a:ea typeface="Arial Unicode MS" pitchFamily="34" charset="-122"/>
                <a:cs typeface="Arial Unicode MS" pitchFamily="34" charset="-122"/>
              </a:rPr>
              <a:t>   </a:t>
            </a:r>
            <a:r>
              <a:rPr lang="en-US" altLang="zh-CN" sz="4000" dirty="0" smtClean="0">
                <a:solidFill>
                  <a:srgbClr val="C00000"/>
                </a:solidFill>
                <a:latin typeface="Arial Unicode MS" pitchFamily="34" charset="-122"/>
                <a:ea typeface="Arial Unicode MS" pitchFamily="34" charset="-122"/>
                <a:cs typeface="Arial Unicode MS" pitchFamily="34" charset="-122"/>
              </a:rPr>
              <a:t>AGENDA</a:t>
            </a:r>
            <a:endParaRPr lang="zh-CN" altLang="en-US" sz="4000" dirty="0">
              <a:solidFill>
                <a:srgbClr val="C00000"/>
              </a:solidFill>
              <a:latin typeface="Arial Unicode MS" pitchFamily="34" charset="-122"/>
              <a:ea typeface="Arial Unicode MS" pitchFamily="34" charset="-122"/>
              <a:cs typeface="Arial Unicode MS" pitchFamily="34" charset="-122"/>
            </a:endParaRPr>
          </a:p>
        </p:txBody>
      </p:sp>
      <p:grpSp>
        <p:nvGrpSpPr>
          <p:cNvPr id="5" name="组合 5"/>
          <p:cNvGrpSpPr/>
          <p:nvPr/>
        </p:nvGrpSpPr>
        <p:grpSpPr>
          <a:xfrm>
            <a:off x="0" y="0"/>
            <a:ext cx="9144000" cy="369332"/>
            <a:chOff x="0" y="228600"/>
            <a:chExt cx="9144000" cy="369332"/>
          </a:xfrm>
        </p:grpSpPr>
        <p:sp>
          <p:nvSpPr>
            <p:cNvPr id="6" name="TextBox 5"/>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7" name="TextBox 6"/>
            <p:cNvSpPr txBox="1"/>
            <p:nvPr/>
          </p:nvSpPr>
          <p:spPr>
            <a:xfrm>
              <a:off x="0" y="228600"/>
              <a:ext cx="48768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grpSp>
        <p:nvGrpSpPr>
          <p:cNvPr id="9" name="组合 6"/>
          <p:cNvGrpSpPr/>
          <p:nvPr/>
        </p:nvGrpSpPr>
        <p:grpSpPr>
          <a:xfrm>
            <a:off x="0" y="6675120"/>
            <a:ext cx="9144000" cy="369332"/>
            <a:chOff x="0" y="228600"/>
            <a:chExt cx="9144000" cy="369332"/>
          </a:xfrm>
        </p:grpSpPr>
        <p:sp>
          <p:nvSpPr>
            <p:cNvPr id="10" name="TextBox 9"/>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11" name="TextBox 10"/>
            <p:cNvSpPr txBox="1"/>
            <p:nvPr/>
          </p:nvSpPr>
          <p:spPr>
            <a:xfrm flipV="1">
              <a:off x="0" y="228600"/>
              <a:ext cx="32004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spTree>
    <p:extLst>
      <p:ext uri="{BB962C8B-B14F-4D97-AF65-F5344CB8AC3E}">
        <p14:creationId xmlns:p14="http://schemas.microsoft.com/office/powerpoint/2010/main" val="35863544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0"/>
          <p:cNvSpPr/>
          <p:nvPr/>
        </p:nvSpPr>
        <p:spPr>
          <a:xfrm>
            <a:off x="1371600" y="3276600"/>
            <a:ext cx="7239000"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Content Placeholder 2"/>
          <p:cNvSpPr>
            <a:spLocks noGrp="1"/>
          </p:cNvSpPr>
          <p:nvPr>
            <p:ph idx="1"/>
          </p:nvPr>
        </p:nvSpPr>
        <p:spPr>
          <a:xfrm>
            <a:off x="457200" y="1295400"/>
            <a:ext cx="8229600" cy="4724400"/>
          </a:xfrm>
        </p:spPr>
        <p:txBody>
          <a:bodyPr>
            <a:normAutofit fontScale="47500" lnSpcReduction="20000"/>
          </a:bodyPr>
          <a:lstStyle/>
          <a:p>
            <a:pPr marL="0" indent="0">
              <a:buNone/>
            </a:pPr>
            <a:r>
              <a:rPr lang="en-US" b="1" i="1" dirty="0" smtClean="0">
                <a:solidFill>
                  <a:srgbClr val="548DD4"/>
                </a:solidFill>
                <a:effectLst/>
                <a:latin typeface="Times New Roman"/>
                <a:ea typeface="Times New Roman"/>
              </a:rPr>
              <a:t>Wednesday, May 28, 2014 </a:t>
            </a:r>
          </a:p>
          <a:p>
            <a:pPr marL="0" indent="0">
              <a:buNone/>
            </a:pPr>
            <a:r>
              <a:rPr lang="en-US" dirty="0" smtClean="0"/>
              <a:t> </a:t>
            </a:r>
          </a:p>
          <a:p>
            <a:pPr marL="914400" indent="-914400">
              <a:buNone/>
            </a:pPr>
            <a:r>
              <a:rPr lang="en-US" b="1" dirty="0" smtClean="0">
                <a:solidFill>
                  <a:srgbClr val="92D050"/>
                </a:solidFill>
              </a:rPr>
              <a:t>8:30 </a:t>
            </a:r>
            <a:r>
              <a:rPr lang="en-US" b="1" dirty="0">
                <a:solidFill>
                  <a:srgbClr val="92D050"/>
                </a:solidFill>
              </a:rPr>
              <a:t>AM</a:t>
            </a:r>
            <a:r>
              <a:rPr lang="en-US" dirty="0"/>
              <a:t>	Welcome, program goals, objectives and overall strategy: Tutorial on the inverse scattering series and Green’s theorem for preprocessing, one-way wave equation migration and for RTM</a:t>
            </a:r>
          </a:p>
          <a:p>
            <a:pPr marL="0" indent="0">
              <a:buNone/>
            </a:pPr>
            <a:r>
              <a:rPr lang="en-US" i="1" dirty="0" smtClean="0"/>
              <a:t>	Arthur </a:t>
            </a:r>
            <a:r>
              <a:rPr lang="en-US" i="1" dirty="0"/>
              <a:t>B. </a:t>
            </a:r>
            <a:r>
              <a:rPr lang="en-US" i="1" dirty="0" err="1"/>
              <a:t>Weglein</a:t>
            </a:r>
            <a:r>
              <a:rPr lang="en-US" i="1" dirty="0"/>
              <a:t>*</a:t>
            </a:r>
            <a:endParaRPr lang="en-US" dirty="0"/>
          </a:p>
          <a:p>
            <a:pPr marL="0" indent="0">
              <a:buNone/>
            </a:pPr>
            <a:r>
              <a:rPr lang="en-US" dirty="0"/>
              <a:t> </a:t>
            </a:r>
          </a:p>
          <a:p>
            <a:pPr marL="0" indent="0">
              <a:buNone/>
            </a:pPr>
            <a:r>
              <a:rPr lang="en-US" b="1" dirty="0"/>
              <a:t>	</a:t>
            </a:r>
            <a:r>
              <a:rPr lang="en-US" b="1" dirty="0" smtClean="0"/>
              <a:t>Multiples</a:t>
            </a:r>
            <a:r>
              <a:rPr lang="en-US" b="1" dirty="0"/>
              <a:t>: part I </a:t>
            </a:r>
            <a:endParaRPr lang="en-US" dirty="0"/>
          </a:p>
          <a:p>
            <a:pPr marL="0" indent="0">
              <a:buNone/>
            </a:pPr>
            <a:r>
              <a:rPr lang="en-US" b="1" dirty="0"/>
              <a:t> </a:t>
            </a:r>
            <a:endParaRPr lang="en-US" dirty="0"/>
          </a:p>
          <a:p>
            <a:pPr marL="914400" indent="-914400">
              <a:buNone/>
            </a:pPr>
            <a:r>
              <a:rPr lang="en-US" b="1" dirty="0">
                <a:solidFill>
                  <a:srgbClr val="92D050"/>
                </a:solidFill>
              </a:rPr>
              <a:t>10:00 AM</a:t>
            </a:r>
            <a:r>
              <a:rPr lang="en-US" dirty="0"/>
              <a:t>	Multiple attenuation: recent progress, and a plan to address open, prioritized and pressing issues and challenges </a:t>
            </a:r>
          </a:p>
          <a:p>
            <a:pPr marL="0" indent="0">
              <a:buNone/>
            </a:pPr>
            <a:r>
              <a:rPr lang="en-US" i="1" dirty="0" smtClean="0"/>
              <a:t>	Arthur </a:t>
            </a:r>
            <a:r>
              <a:rPr lang="en-US" i="1" dirty="0"/>
              <a:t>B. </a:t>
            </a:r>
            <a:r>
              <a:rPr lang="en-US" i="1" dirty="0" err="1"/>
              <a:t>Weglein</a:t>
            </a:r>
            <a:r>
              <a:rPr lang="en-US" i="1" dirty="0"/>
              <a:t>*</a:t>
            </a:r>
            <a:endParaRPr lang="en-US" dirty="0"/>
          </a:p>
          <a:p>
            <a:pPr marL="0" indent="0">
              <a:buNone/>
            </a:pPr>
            <a:r>
              <a:rPr lang="en-US" dirty="0"/>
              <a:t> </a:t>
            </a:r>
          </a:p>
          <a:p>
            <a:pPr marL="0" indent="0">
              <a:buNone/>
            </a:pPr>
            <a:r>
              <a:rPr lang="en-US" b="1" dirty="0">
                <a:solidFill>
                  <a:srgbClr val="92D050"/>
                </a:solidFill>
              </a:rPr>
              <a:t>10:45 AM</a:t>
            </a:r>
            <a:r>
              <a:rPr lang="en-US" dirty="0"/>
              <a:t>	Multiple removal and prerequisite satisfaction: Current status and future plans</a:t>
            </a:r>
          </a:p>
          <a:p>
            <a:pPr marL="0" indent="0">
              <a:buNone/>
            </a:pPr>
            <a:r>
              <a:rPr lang="en-US" i="1" dirty="0" smtClean="0"/>
              <a:t>	James </a:t>
            </a:r>
            <a:r>
              <a:rPr lang="en-US" i="1" dirty="0"/>
              <a:t>D. </a:t>
            </a:r>
            <a:r>
              <a:rPr lang="en-US" i="1" dirty="0" err="1"/>
              <a:t>Mayhan</a:t>
            </a:r>
            <a:r>
              <a:rPr lang="en-US" i="1" dirty="0"/>
              <a:t>* and Arthur B. </a:t>
            </a:r>
            <a:r>
              <a:rPr lang="en-US" i="1" dirty="0" err="1"/>
              <a:t>Weglein</a:t>
            </a:r>
            <a:endParaRPr lang="en-US" dirty="0"/>
          </a:p>
          <a:p>
            <a:pPr marL="0" indent="0">
              <a:buNone/>
            </a:pPr>
            <a:r>
              <a:rPr lang="en-US" dirty="0"/>
              <a:t> </a:t>
            </a:r>
          </a:p>
          <a:p>
            <a:pPr marL="0" indent="0">
              <a:buNone/>
            </a:pPr>
            <a:r>
              <a:rPr lang="en-US" b="1" dirty="0">
                <a:solidFill>
                  <a:srgbClr val="92D050"/>
                </a:solidFill>
              </a:rPr>
              <a:t>12:00 PM</a:t>
            </a:r>
            <a:r>
              <a:rPr lang="en-US" dirty="0"/>
              <a:t>	</a:t>
            </a:r>
            <a:r>
              <a:rPr lang="en-US" dirty="0">
                <a:solidFill>
                  <a:srgbClr val="92D050"/>
                </a:solidFill>
              </a:rPr>
              <a:t>Lunch: Hill Country Dining</a:t>
            </a:r>
          </a:p>
          <a:p>
            <a:pPr marL="0" indent="0">
              <a:buNone/>
            </a:pPr>
            <a:r>
              <a:rPr lang="en-US" b="1" dirty="0"/>
              <a:t> </a:t>
            </a:r>
            <a:endParaRPr lang="en-US" dirty="0"/>
          </a:p>
          <a:p>
            <a:pPr marL="914400" indent="-914400">
              <a:buNone/>
            </a:pPr>
            <a:r>
              <a:rPr lang="en-US" b="1" dirty="0">
                <a:solidFill>
                  <a:srgbClr val="92D050"/>
                </a:solidFill>
              </a:rPr>
              <a:t>1:00 PM</a:t>
            </a:r>
            <a:r>
              <a:rPr lang="en-US" dirty="0">
                <a:solidFill>
                  <a:srgbClr val="92D050"/>
                </a:solidFill>
              </a:rPr>
              <a:t> </a:t>
            </a:r>
            <a:r>
              <a:rPr lang="en-US" dirty="0"/>
              <a:t>	Predicting reference medium properties from invariances in Green’s theorem reference wave prediction: towards an on-shore near surface medium and reference wave prediction</a:t>
            </a:r>
          </a:p>
          <a:p>
            <a:pPr marL="0" indent="0">
              <a:buNone/>
            </a:pPr>
            <a:r>
              <a:rPr lang="en-US" i="1" dirty="0" smtClean="0"/>
              <a:t>	Lin </a:t>
            </a:r>
            <a:r>
              <a:rPr lang="en-US" i="1" dirty="0"/>
              <a:t>Tang* and Arthur B. </a:t>
            </a:r>
            <a:r>
              <a:rPr lang="en-US" i="1" dirty="0" err="1" smtClean="0"/>
              <a:t>Weglein</a:t>
            </a:r>
            <a:endParaRPr lang="en-US" dirty="0"/>
          </a:p>
        </p:txBody>
      </p:sp>
      <p:sp>
        <p:nvSpPr>
          <p:cNvPr id="4" name="标题 1"/>
          <p:cNvSpPr txBox="1">
            <a:spLocks/>
          </p:cNvSpPr>
          <p:nvPr/>
        </p:nvSpPr>
        <p:spPr>
          <a:xfrm>
            <a:off x="0" y="152400"/>
            <a:ext cx="9144000" cy="7620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dirty="0" smtClean="0">
                <a:solidFill>
                  <a:srgbClr val="C00000"/>
                </a:solidFill>
                <a:latin typeface="Arial Unicode MS" pitchFamily="34" charset="-122"/>
                <a:ea typeface="Arial Unicode MS" pitchFamily="34" charset="-122"/>
                <a:cs typeface="Arial Unicode MS" pitchFamily="34" charset="-122"/>
              </a:rPr>
              <a:t>   </a:t>
            </a:r>
            <a:r>
              <a:rPr lang="en-US" altLang="zh-CN" sz="4000" dirty="0" smtClean="0">
                <a:solidFill>
                  <a:srgbClr val="C00000"/>
                </a:solidFill>
                <a:latin typeface="Arial Unicode MS" pitchFamily="34" charset="-122"/>
                <a:ea typeface="Arial Unicode MS" pitchFamily="34" charset="-122"/>
                <a:cs typeface="Arial Unicode MS" pitchFamily="34" charset="-122"/>
              </a:rPr>
              <a:t>AGENDA</a:t>
            </a:r>
            <a:endParaRPr lang="zh-CN" altLang="en-US" sz="4000" dirty="0">
              <a:solidFill>
                <a:srgbClr val="C00000"/>
              </a:solidFill>
              <a:latin typeface="Arial Unicode MS" pitchFamily="34" charset="-122"/>
              <a:ea typeface="Arial Unicode MS" pitchFamily="34" charset="-122"/>
              <a:cs typeface="Arial Unicode MS" pitchFamily="34" charset="-122"/>
            </a:endParaRPr>
          </a:p>
        </p:txBody>
      </p:sp>
      <p:grpSp>
        <p:nvGrpSpPr>
          <p:cNvPr id="5" name="组合 5"/>
          <p:cNvGrpSpPr/>
          <p:nvPr/>
        </p:nvGrpSpPr>
        <p:grpSpPr>
          <a:xfrm>
            <a:off x="0" y="0"/>
            <a:ext cx="9144000" cy="369332"/>
            <a:chOff x="0" y="228600"/>
            <a:chExt cx="9144000" cy="369332"/>
          </a:xfrm>
        </p:grpSpPr>
        <p:sp>
          <p:nvSpPr>
            <p:cNvPr id="6" name="TextBox 5"/>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7" name="TextBox 6"/>
            <p:cNvSpPr txBox="1"/>
            <p:nvPr/>
          </p:nvSpPr>
          <p:spPr>
            <a:xfrm>
              <a:off x="0" y="228600"/>
              <a:ext cx="48768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grpSp>
        <p:nvGrpSpPr>
          <p:cNvPr id="9" name="组合 6"/>
          <p:cNvGrpSpPr/>
          <p:nvPr/>
        </p:nvGrpSpPr>
        <p:grpSpPr>
          <a:xfrm>
            <a:off x="0" y="6675120"/>
            <a:ext cx="9144000" cy="369332"/>
            <a:chOff x="0" y="228600"/>
            <a:chExt cx="9144000" cy="369332"/>
          </a:xfrm>
        </p:grpSpPr>
        <p:sp>
          <p:nvSpPr>
            <p:cNvPr id="10" name="TextBox 9"/>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11" name="TextBox 10"/>
            <p:cNvSpPr txBox="1"/>
            <p:nvPr/>
          </p:nvSpPr>
          <p:spPr>
            <a:xfrm flipV="1">
              <a:off x="0" y="228600"/>
              <a:ext cx="32004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spTree>
    <p:extLst>
      <p:ext uri="{BB962C8B-B14F-4D97-AF65-F5344CB8AC3E}">
        <p14:creationId xmlns:p14="http://schemas.microsoft.com/office/powerpoint/2010/main" val="16280114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0"/>
          <p:cNvSpPr/>
          <p:nvPr/>
        </p:nvSpPr>
        <p:spPr>
          <a:xfrm>
            <a:off x="1371600" y="4114800"/>
            <a:ext cx="72390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Content Placeholder 2"/>
          <p:cNvSpPr>
            <a:spLocks noGrp="1"/>
          </p:cNvSpPr>
          <p:nvPr>
            <p:ph idx="1"/>
          </p:nvPr>
        </p:nvSpPr>
        <p:spPr>
          <a:xfrm>
            <a:off x="457200" y="1295400"/>
            <a:ext cx="8229600" cy="4724400"/>
          </a:xfrm>
        </p:spPr>
        <p:txBody>
          <a:bodyPr>
            <a:normAutofit fontScale="47500" lnSpcReduction="20000"/>
          </a:bodyPr>
          <a:lstStyle/>
          <a:p>
            <a:pPr marL="0" indent="0">
              <a:buNone/>
            </a:pPr>
            <a:r>
              <a:rPr lang="en-US" b="1" i="1" dirty="0" smtClean="0">
                <a:solidFill>
                  <a:srgbClr val="548DD4"/>
                </a:solidFill>
                <a:effectLst/>
                <a:latin typeface="Times New Roman"/>
                <a:ea typeface="Times New Roman"/>
              </a:rPr>
              <a:t>Wednesday, May 28, 2014 </a:t>
            </a:r>
          </a:p>
          <a:p>
            <a:pPr marL="0" indent="0">
              <a:buNone/>
            </a:pPr>
            <a:r>
              <a:rPr lang="en-US" dirty="0" smtClean="0"/>
              <a:t> </a:t>
            </a:r>
          </a:p>
          <a:p>
            <a:pPr marL="914400" indent="-914400">
              <a:buNone/>
            </a:pPr>
            <a:r>
              <a:rPr lang="en-US" b="1" dirty="0" smtClean="0">
                <a:solidFill>
                  <a:srgbClr val="92D050"/>
                </a:solidFill>
              </a:rPr>
              <a:t>8:30 </a:t>
            </a:r>
            <a:r>
              <a:rPr lang="en-US" b="1" dirty="0">
                <a:solidFill>
                  <a:srgbClr val="92D050"/>
                </a:solidFill>
              </a:rPr>
              <a:t>AM</a:t>
            </a:r>
            <a:r>
              <a:rPr lang="en-US" dirty="0"/>
              <a:t>	Welcome, program goals, objectives and overall strategy: Tutorial on the inverse scattering series and Green’s theorem for preprocessing, one-way wave equation migration and for RTM</a:t>
            </a:r>
          </a:p>
          <a:p>
            <a:pPr marL="0" indent="0">
              <a:buNone/>
            </a:pPr>
            <a:r>
              <a:rPr lang="en-US" i="1" dirty="0" smtClean="0"/>
              <a:t>	Arthur </a:t>
            </a:r>
            <a:r>
              <a:rPr lang="en-US" i="1" dirty="0"/>
              <a:t>B. </a:t>
            </a:r>
            <a:r>
              <a:rPr lang="en-US" i="1" dirty="0" err="1"/>
              <a:t>Weglein</a:t>
            </a:r>
            <a:r>
              <a:rPr lang="en-US" i="1" dirty="0"/>
              <a:t>*</a:t>
            </a:r>
            <a:endParaRPr lang="en-US" dirty="0"/>
          </a:p>
          <a:p>
            <a:pPr marL="0" indent="0">
              <a:buNone/>
            </a:pPr>
            <a:r>
              <a:rPr lang="en-US" dirty="0"/>
              <a:t> </a:t>
            </a:r>
          </a:p>
          <a:p>
            <a:pPr marL="0" indent="0">
              <a:buNone/>
            </a:pPr>
            <a:r>
              <a:rPr lang="en-US" b="1" dirty="0"/>
              <a:t>	</a:t>
            </a:r>
            <a:r>
              <a:rPr lang="en-US" b="1" dirty="0" smtClean="0"/>
              <a:t>Multiples</a:t>
            </a:r>
            <a:r>
              <a:rPr lang="en-US" b="1" dirty="0"/>
              <a:t>: part I </a:t>
            </a:r>
            <a:endParaRPr lang="en-US" dirty="0"/>
          </a:p>
          <a:p>
            <a:pPr marL="0" indent="0">
              <a:buNone/>
            </a:pPr>
            <a:r>
              <a:rPr lang="en-US" b="1" dirty="0"/>
              <a:t> </a:t>
            </a:r>
            <a:endParaRPr lang="en-US" dirty="0"/>
          </a:p>
          <a:p>
            <a:pPr marL="914400" indent="-914400">
              <a:buNone/>
            </a:pPr>
            <a:r>
              <a:rPr lang="en-US" b="1" dirty="0">
                <a:solidFill>
                  <a:srgbClr val="92D050"/>
                </a:solidFill>
              </a:rPr>
              <a:t>10:00 AM</a:t>
            </a:r>
            <a:r>
              <a:rPr lang="en-US" dirty="0"/>
              <a:t>	Multiple attenuation: recent progress, and a plan to address open, prioritized and pressing issues and challenges </a:t>
            </a:r>
          </a:p>
          <a:p>
            <a:pPr marL="0" indent="0">
              <a:buNone/>
            </a:pPr>
            <a:r>
              <a:rPr lang="en-US" i="1" dirty="0" smtClean="0"/>
              <a:t>	Arthur </a:t>
            </a:r>
            <a:r>
              <a:rPr lang="en-US" i="1" dirty="0"/>
              <a:t>B. </a:t>
            </a:r>
            <a:r>
              <a:rPr lang="en-US" i="1" dirty="0" err="1"/>
              <a:t>Weglein</a:t>
            </a:r>
            <a:r>
              <a:rPr lang="en-US" i="1" dirty="0"/>
              <a:t>*</a:t>
            </a:r>
            <a:endParaRPr lang="en-US" dirty="0"/>
          </a:p>
          <a:p>
            <a:pPr marL="0" indent="0">
              <a:buNone/>
            </a:pPr>
            <a:r>
              <a:rPr lang="en-US" dirty="0"/>
              <a:t> </a:t>
            </a:r>
          </a:p>
          <a:p>
            <a:pPr marL="0" indent="0">
              <a:buNone/>
            </a:pPr>
            <a:r>
              <a:rPr lang="en-US" b="1" dirty="0">
                <a:solidFill>
                  <a:srgbClr val="92D050"/>
                </a:solidFill>
              </a:rPr>
              <a:t>10:45 AM</a:t>
            </a:r>
            <a:r>
              <a:rPr lang="en-US" dirty="0"/>
              <a:t>	Multiple removal and prerequisite satisfaction: Current status and future plans</a:t>
            </a:r>
          </a:p>
          <a:p>
            <a:pPr marL="0" indent="0">
              <a:buNone/>
            </a:pPr>
            <a:r>
              <a:rPr lang="en-US" i="1" dirty="0" smtClean="0"/>
              <a:t>	James </a:t>
            </a:r>
            <a:r>
              <a:rPr lang="en-US" i="1" dirty="0"/>
              <a:t>D. </a:t>
            </a:r>
            <a:r>
              <a:rPr lang="en-US" i="1" dirty="0" err="1"/>
              <a:t>Mayhan</a:t>
            </a:r>
            <a:r>
              <a:rPr lang="en-US" i="1" dirty="0"/>
              <a:t>* and Arthur B. </a:t>
            </a:r>
            <a:r>
              <a:rPr lang="en-US" i="1" dirty="0" err="1"/>
              <a:t>Weglein</a:t>
            </a:r>
            <a:endParaRPr lang="en-US" dirty="0"/>
          </a:p>
          <a:p>
            <a:pPr marL="0" indent="0">
              <a:buNone/>
            </a:pPr>
            <a:r>
              <a:rPr lang="en-US" dirty="0"/>
              <a:t> </a:t>
            </a:r>
          </a:p>
          <a:p>
            <a:pPr marL="0" indent="0">
              <a:buNone/>
            </a:pPr>
            <a:r>
              <a:rPr lang="en-US" b="1" dirty="0">
                <a:solidFill>
                  <a:srgbClr val="92D050"/>
                </a:solidFill>
              </a:rPr>
              <a:t>12:00 PM</a:t>
            </a:r>
            <a:r>
              <a:rPr lang="en-US" dirty="0"/>
              <a:t>	</a:t>
            </a:r>
            <a:r>
              <a:rPr lang="en-US" dirty="0">
                <a:solidFill>
                  <a:srgbClr val="92D050"/>
                </a:solidFill>
              </a:rPr>
              <a:t>Lunch: Hill Country Dining</a:t>
            </a:r>
          </a:p>
          <a:p>
            <a:pPr marL="0" indent="0">
              <a:buNone/>
            </a:pPr>
            <a:r>
              <a:rPr lang="en-US" b="1" dirty="0"/>
              <a:t> </a:t>
            </a:r>
            <a:endParaRPr lang="en-US" dirty="0"/>
          </a:p>
          <a:p>
            <a:pPr marL="914400" indent="-914400">
              <a:buNone/>
            </a:pPr>
            <a:r>
              <a:rPr lang="en-US" b="1" dirty="0">
                <a:solidFill>
                  <a:srgbClr val="92D050"/>
                </a:solidFill>
              </a:rPr>
              <a:t>1:00 PM</a:t>
            </a:r>
            <a:r>
              <a:rPr lang="en-US" dirty="0">
                <a:solidFill>
                  <a:srgbClr val="92D050"/>
                </a:solidFill>
              </a:rPr>
              <a:t> </a:t>
            </a:r>
            <a:r>
              <a:rPr lang="en-US" dirty="0"/>
              <a:t>	Predicting reference medium properties from invariances in Green’s theorem reference wave prediction: towards an on-shore near surface medium and reference wave prediction</a:t>
            </a:r>
          </a:p>
          <a:p>
            <a:pPr marL="0" indent="0">
              <a:buNone/>
            </a:pPr>
            <a:r>
              <a:rPr lang="en-US" i="1" dirty="0" smtClean="0"/>
              <a:t>	Lin </a:t>
            </a:r>
            <a:r>
              <a:rPr lang="en-US" i="1" dirty="0"/>
              <a:t>Tang* and Arthur B. </a:t>
            </a:r>
            <a:r>
              <a:rPr lang="en-US" i="1" dirty="0" err="1" smtClean="0"/>
              <a:t>Weglein</a:t>
            </a:r>
            <a:endParaRPr lang="en-US" dirty="0"/>
          </a:p>
        </p:txBody>
      </p:sp>
      <p:sp>
        <p:nvSpPr>
          <p:cNvPr id="4" name="标题 1"/>
          <p:cNvSpPr txBox="1">
            <a:spLocks/>
          </p:cNvSpPr>
          <p:nvPr/>
        </p:nvSpPr>
        <p:spPr>
          <a:xfrm>
            <a:off x="0" y="152400"/>
            <a:ext cx="9144000" cy="7620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dirty="0" smtClean="0">
                <a:solidFill>
                  <a:srgbClr val="C00000"/>
                </a:solidFill>
                <a:latin typeface="Arial Unicode MS" pitchFamily="34" charset="-122"/>
                <a:ea typeface="Arial Unicode MS" pitchFamily="34" charset="-122"/>
                <a:cs typeface="Arial Unicode MS" pitchFamily="34" charset="-122"/>
              </a:rPr>
              <a:t>   </a:t>
            </a:r>
            <a:r>
              <a:rPr lang="en-US" altLang="zh-CN" sz="4000" dirty="0" smtClean="0">
                <a:solidFill>
                  <a:srgbClr val="C00000"/>
                </a:solidFill>
                <a:latin typeface="Arial Unicode MS" pitchFamily="34" charset="-122"/>
                <a:ea typeface="Arial Unicode MS" pitchFamily="34" charset="-122"/>
                <a:cs typeface="Arial Unicode MS" pitchFamily="34" charset="-122"/>
              </a:rPr>
              <a:t>AGENDA</a:t>
            </a:r>
            <a:endParaRPr lang="zh-CN" altLang="en-US" sz="4000" dirty="0">
              <a:solidFill>
                <a:srgbClr val="C00000"/>
              </a:solidFill>
              <a:latin typeface="Arial Unicode MS" pitchFamily="34" charset="-122"/>
              <a:ea typeface="Arial Unicode MS" pitchFamily="34" charset="-122"/>
              <a:cs typeface="Arial Unicode MS" pitchFamily="34" charset="-122"/>
            </a:endParaRPr>
          </a:p>
        </p:txBody>
      </p:sp>
      <p:grpSp>
        <p:nvGrpSpPr>
          <p:cNvPr id="5" name="组合 5"/>
          <p:cNvGrpSpPr/>
          <p:nvPr/>
        </p:nvGrpSpPr>
        <p:grpSpPr>
          <a:xfrm>
            <a:off x="0" y="0"/>
            <a:ext cx="9144000" cy="369332"/>
            <a:chOff x="0" y="228600"/>
            <a:chExt cx="9144000" cy="369332"/>
          </a:xfrm>
        </p:grpSpPr>
        <p:sp>
          <p:nvSpPr>
            <p:cNvPr id="6" name="TextBox 5"/>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7" name="TextBox 6"/>
            <p:cNvSpPr txBox="1"/>
            <p:nvPr/>
          </p:nvSpPr>
          <p:spPr>
            <a:xfrm>
              <a:off x="0" y="228600"/>
              <a:ext cx="48768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grpSp>
        <p:nvGrpSpPr>
          <p:cNvPr id="9" name="组合 6"/>
          <p:cNvGrpSpPr/>
          <p:nvPr/>
        </p:nvGrpSpPr>
        <p:grpSpPr>
          <a:xfrm>
            <a:off x="0" y="6675120"/>
            <a:ext cx="9144000" cy="369332"/>
            <a:chOff x="0" y="228600"/>
            <a:chExt cx="9144000" cy="369332"/>
          </a:xfrm>
        </p:grpSpPr>
        <p:sp>
          <p:nvSpPr>
            <p:cNvPr id="10" name="TextBox 9"/>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11" name="TextBox 10"/>
            <p:cNvSpPr txBox="1"/>
            <p:nvPr/>
          </p:nvSpPr>
          <p:spPr>
            <a:xfrm flipV="1">
              <a:off x="0" y="228600"/>
              <a:ext cx="32004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spTree>
    <p:extLst>
      <p:ext uri="{BB962C8B-B14F-4D97-AF65-F5344CB8AC3E}">
        <p14:creationId xmlns:p14="http://schemas.microsoft.com/office/powerpoint/2010/main" val="41709454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0"/>
          <p:cNvSpPr/>
          <p:nvPr/>
        </p:nvSpPr>
        <p:spPr>
          <a:xfrm>
            <a:off x="1371600" y="5295900"/>
            <a:ext cx="7239000" cy="609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Content Placeholder 2"/>
          <p:cNvSpPr>
            <a:spLocks noGrp="1"/>
          </p:cNvSpPr>
          <p:nvPr>
            <p:ph idx="1"/>
          </p:nvPr>
        </p:nvSpPr>
        <p:spPr>
          <a:xfrm>
            <a:off x="457200" y="1295400"/>
            <a:ext cx="8229600" cy="4724400"/>
          </a:xfrm>
        </p:spPr>
        <p:txBody>
          <a:bodyPr>
            <a:normAutofit fontScale="47500" lnSpcReduction="20000"/>
          </a:bodyPr>
          <a:lstStyle/>
          <a:p>
            <a:pPr marL="0" indent="0">
              <a:buNone/>
            </a:pPr>
            <a:r>
              <a:rPr lang="en-US" b="1" i="1" dirty="0" smtClean="0">
                <a:solidFill>
                  <a:srgbClr val="548DD4"/>
                </a:solidFill>
                <a:effectLst/>
                <a:latin typeface="Times New Roman"/>
                <a:ea typeface="Times New Roman"/>
              </a:rPr>
              <a:t>Wednesday, May 28, 2014 </a:t>
            </a:r>
          </a:p>
          <a:p>
            <a:pPr marL="0" indent="0">
              <a:buNone/>
            </a:pPr>
            <a:r>
              <a:rPr lang="en-US" dirty="0" smtClean="0"/>
              <a:t> </a:t>
            </a:r>
          </a:p>
          <a:p>
            <a:pPr marL="914400" indent="-914400">
              <a:buNone/>
            </a:pPr>
            <a:r>
              <a:rPr lang="en-US" b="1" dirty="0" smtClean="0">
                <a:solidFill>
                  <a:srgbClr val="92D050"/>
                </a:solidFill>
              </a:rPr>
              <a:t>8:30 </a:t>
            </a:r>
            <a:r>
              <a:rPr lang="en-US" b="1" dirty="0">
                <a:solidFill>
                  <a:srgbClr val="92D050"/>
                </a:solidFill>
              </a:rPr>
              <a:t>AM</a:t>
            </a:r>
            <a:r>
              <a:rPr lang="en-US" dirty="0"/>
              <a:t>	Welcome, program goals, objectives and overall strategy: Tutorial on the inverse scattering series and Green’s theorem for preprocessing, one-way wave equation migration and for RTM</a:t>
            </a:r>
          </a:p>
          <a:p>
            <a:pPr marL="0" indent="0">
              <a:buNone/>
            </a:pPr>
            <a:r>
              <a:rPr lang="en-US" i="1" dirty="0" smtClean="0"/>
              <a:t>	Arthur </a:t>
            </a:r>
            <a:r>
              <a:rPr lang="en-US" i="1" dirty="0"/>
              <a:t>B. </a:t>
            </a:r>
            <a:r>
              <a:rPr lang="en-US" i="1" dirty="0" err="1"/>
              <a:t>Weglein</a:t>
            </a:r>
            <a:r>
              <a:rPr lang="en-US" i="1" dirty="0"/>
              <a:t>*</a:t>
            </a:r>
            <a:endParaRPr lang="en-US" dirty="0"/>
          </a:p>
          <a:p>
            <a:pPr marL="0" indent="0">
              <a:buNone/>
            </a:pPr>
            <a:r>
              <a:rPr lang="en-US" dirty="0"/>
              <a:t> </a:t>
            </a:r>
          </a:p>
          <a:p>
            <a:pPr marL="0" indent="0">
              <a:buNone/>
            </a:pPr>
            <a:r>
              <a:rPr lang="en-US" b="1" dirty="0"/>
              <a:t>	</a:t>
            </a:r>
            <a:r>
              <a:rPr lang="en-US" b="1" dirty="0" smtClean="0"/>
              <a:t>Multiples</a:t>
            </a:r>
            <a:r>
              <a:rPr lang="en-US" b="1" dirty="0"/>
              <a:t>: part I </a:t>
            </a:r>
            <a:endParaRPr lang="en-US" dirty="0"/>
          </a:p>
          <a:p>
            <a:pPr marL="0" indent="0">
              <a:buNone/>
            </a:pPr>
            <a:r>
              <a:rPr lang="en-US" b="1" dirty="0"/>
              <a:t> </a:t>
            </a:r>
            <a:endParaRPr lang="en-US" dirty="0"/>
          </a:p>
          <a:p>
            <a:pPr marL="914400" indent="-914400">
              <a:buNone/>
            </a:pPr>
            <a:r>
              <a:rPr lang="en-US" b="1" dirty="0">
                <a:solidFill>
                  <a:srgbClr val="92D050"/>
                </a:solidFill>
              </a:rPr>
              <a:t>10:00 AM</a:t>
            </a:r>
            <a:r>
              <a:rPr lang="en-US" dirty="0"/>
              <a:t>	Multiple attenuation: recent progress, and a plan to address open, prioritized and pressing issues and challenges </a:t>
            </a:r>
          </a:p>
          <a:p>
            <a:pPr marL="0" indent="0">
              <a:buNone/>
            </a:pPr>
            <a:r>
              <a:rPr lang="en-US" i="1" dirty="0" smtClean="0"/>
              <a:t>	Arthur </a:t>
            </a:r>
            <a:r>
              <a:rPr lang="en-US" i="1" dirty="0"/>
              <a:t>B. </a:t>
            </a:r>
            <a:r>
              <a:rPr lang="en-US" i="1" dirty="0" err="1"/>
              <a:t>Weglein</a:t>
            </a:r>
            <a:r>
              <a:rPr lang="en-US" i="1" dirty="0"/>
              <a:t>*</a:t>
            </a:r>
            <a:endParaRPr lang="en-US" dirty="0"/>
          </a:p>
          <a:p>
            <a:pPr marL="0" indent="0">
              <a:buNone/>
            </a:pPr>
            <a:r>
              <a:rPr lang="en-US" dirty="0"/>
              <a:t> </a:t>
            </a:r>
          </a:p>
          <a:p>
            <a:pPr marL="0" indent="0">
              <a:buNone/>
            </a:pPr>
            <a:r>
              <a:rPr lang="en-US" b="1" dirty="0">
                <a:solidFill>
                  <a:srgbClr val="92D050"/>
                </a:solidFill>
              </a:rPr>
              <a:t>10:45 AM</a:t>
            </a:r>
            <a:r>
              <a:rPr lang="en-US" dirty="0"/>
              <a:t>	Multiple removal and prerequisite satisfaction: Current status and future plans</a:t>
            </a:r>
          </a:p>
          <a:p>
            <a:pPr marL="0" indent="0">
              <a:buNone/>
            </a:pPr>
            <a:r>
              <a:rPr lang="en-US" i="1" dirty="0" smtClean="0"/>
              <a:t>	James </a:t>
            </a:r>
            <a:r>
              <a:rPr lang="en-US" i="1" dirty="0"/>
              <a:t>D. </a:t>
            </a:r>
            <a:r>
              <a:rPr lang="en-US" i="1" dirty="0" err="1"/>
              <a:t>Mayhan</a:t>
            </a:r>
            <a:r>
              <a:rPr lang="en-US" i="1" dirty="0"/>
              <a:t>* and Arthur B. </a:t>
            </a:r>
            <a:r>
              <a:rPr lang="en-US" i="1" dirty="0" err="1"/>
              <a:t>Weglein</a:t>
            </a:r>
            <a:endParaRPr lang="en-US" dirty="0"/>
          </a:p>
          <a:p>
            <a:pPr marL="0" indent="0">
              <a:buNone/>
            </a:pPr>
            <a:r>
              <a:rPr lang="en-US" dirty="0"/>
              <a:t> </a:t>
            </a:r>
          </a:p>
          <a:p>
            <a:pPr marL="0" indent="0">
              <a:buNone/>
            </a:pPr>
            <a:r>
              <a:rPr lang="en-US" b="1" dirty="0">
                <a:solidFill>
                  <a:srgbClr val="92D050"/>
                </a:solidFill>
              </a:rPr>
              <a:t>12:00 PM</a:t>
            </a:r>
            <a:r>
              <a:rPr lang="en-US" dirty="0"/>
              <a:t>	</a:t>
            </a:r>
            <a:r>
              <a:rPr lang="en-US" dirty="0">
                <a:solidFill>
                  <a:srgbClr val="92D050"/>
                </a:solidFill>
              </a:rPr>
              <a:t>Lunch: Hill Country Dining</a:t>
            </a:r>
          </a:p>
          <a:p>
            <a:pPr marL="0" indent="0">
              <a:buNone/>
            </a:pPr>
            <a:r>
              <a:rPr lang="en-US" b="1" dirty="0"/>
              <a:t> </a:t>
            </a:r>
            <a:endParaRPr lang="en-US" dirty="0"/>
          </a:p>
          <a:p>
            <a:pPr marL="914400" indent="-914400">
              <a:buNone/>
            </a:pPr>
            <a:r>
              <a:rPr lang="en-US" b="1" dirty="0">
                <a:solidFill>
                  <a:srgbClr val="92D050"/>
                </a:solidFill>
              </a:rPr>
              <a:t>1:00 PM</a:t>
            </a:r>
            <a:r>
              <a:rPr lang="en-US" dirty="0">
                <a:solidFill>
                  <a:srgbClr val="92D050"/>
                </a:solidFill>
              </a:rPr>
              <a:t> </a:t>
            </a:r>
            <a:r>
              <a:rPr lang="en-US" dirty="0"/>
              <a:t>	Predicting reference medium properties from invariances in Green’s theorem reference wave prediction: towards an on-shore near surface medium and reference wave prediction</a:t>
            </a:r>
          </a:p>
          <a:p>
            <a:pPr marL="0" indent="0">
              <a:buNone/>
            </a:pPr>
            <a:r>
              <a:rPr lang="en-US" i="1" dirty="0" smtClean="0"/>
              <a:t>	Lin </a:t>
            </a:r>
            <a:r>
              <a:rPr lang="en-US" i="1" dirty="0"/>
              <a:t>Tang* and Arthur B. </a:t>
            </a:r>
            <a:r>
              <a:rPr lang="en-US" i="1" dirty="0" err="1" smtClean="0"/>
              <a:t>Weglein</a:t>
            </a:r>
            <a:endParaRPr lang="en-US" dirty="0"/>
          </a:p>
        </p:txBody>
      </p:sp>
      <p:sp>
        <p:nvSpPr>
          <p:cNvPr id="4" name="标题 1"/>
          <p:cNvSpPr txBox="1">
            <a:spLocks/>
          </p:cNvSpPr>
          <p:nvPr/>
        </p:nvSpPr>
        <p:spPr>
          <a:xfrm>
            <a:off x="0" y="152400"/>
            <a:ext cx="9144000" cy="7620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dirty="0" smtClean="0">
                <a:solidFill>
                  <a:srgbClr val="C00000"/>
                </a:solidFill>
                <a:latin typeface="Arial Unicode MS" pitchFamily="34" charset="-122"/>
                <a:ea typeface="Arial Unicode MS" pitchFamily="34" charset="-122"/>
                <a:cs typeface="Arial Unicode MS" pitchFamily="34" charset="-122"/>
              </a:rPr>
              <a:t>   </a:t>
            </a:r>
            <a:r>
              <a:rPr lang="en-US" altLang="zh-CN" sz="4000" dirty="0" smtClean="0">
                <a:solidFill>
                  <a:srgbClr val="C00000"/>
                </a:solidFill>
                <a:latin typeface="Arial Unicode MS" pitchFamily="34" charset="-122"/>
                <a:ea typeface="Arial Unicode MS" pitchFamily="34" charset="-122"/>
                <a:cs typeface="Arial Unicode MS" pitchFamily="34" charset="-122"/>
              </a:rPr>
              <a:t>AGENDA</a:t>
            </a:r>
            <a:endParaRPr lang="zh-CN" altLang="en-US" sz="4000" dirty="0">
              <a:solidFill>
                <a:srgbClr val="C00000"/>
              </a:solidFill>
              <a:latin typeface="Arial Unicode MS" pitchFamily="34" charset="-122"/>
              <a:ea typeface="Arial Unicode MS" pitchFamily="34" charset="-122"/>
              <a:cs typeface="Arial Unicode MS" pitchFamily="34" charset="-122"/>
            </a:endParaRPr>
          </a:p>
        </p:txBody>
      </p:sp>
      <p:grpSp>
        <p:nvGrpSpPr>
          <p:cNvPr id="5" name="组合 5"/>
          <p:cNvGrpSpPr/>
          <p:nvPr/>
        </p:nvGrpSpPr>
        <p:grpSpPr>
          <a:xfrm>
            <a:off x="0" y="0"/>
            <a:ext cx="9144000" cy="369332"/>
            <a:chOff x="0" y="228600"/>
            <a:chExt cx="9144000" cy="369332"/>
          </a:xfrm>
        </p:grpSpPr>
        <p:sp>
          <p:nvSpPr>
            <p:cNvPr id="6" name="TextBox 5"/>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7" name="TextBox 6"/>
            <p:cNvSpPr txBox="1"/>
            <p:nvPr/>
          </p:nvSpPr>
          <p:spPr>
            <a:xfrm>
              <a:off x="0" y="228600"/>
              <a:ext cx="48768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grpSp>
        <p:nvGrpSpPr>
          <p:cNvPr id="9" name="组合 6"/>
          <p:cNvGrpSpPr/>
          <p:nvPr/>
        </p:nvGrpSpPr>
        <p:grpSpPr>
          <a:xfrm>
            <a:off x="0" y="6675120"/>
            <a:ext cx="9144000" cy="369332"/>
            <a:chOff x="0" y="228600"/>
            <a:chExt cx="9144000" cy="369332"/>
          </a:xfrm>
        </p:grpSpPr>
        <p:sp>
          <p:nvSpPr>
            <p:cNvPr id="10" name="TextBox 9"/>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11" name="TextBox 10"/>
            <p:cNvSpPr txBox="1"/>
            <p:nvPr/>
          </p:nvSpPr>
          <p:spPr>
            <a:xfrm flipV="1">
              <a:off x="0" y="228600"/>
              <a:ext cx="32004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spTree>
    <p:extLst>
      <p:ext uri="{BB962C8B-B14F-4D97-AF65-F5344CB8AC3E}">
        <p14:creationId xmlns:p14="http://schemas.microsoft.com/office/powerpoint/2010/main" val="9279244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0"/>
          <p:cNvSpPr/>
          <p:nvPr/>
        </p:nvSpPr>
        <p:spPr>
          <a:xfrm>
            <a:off x="1371600" y="1295400"/>
            <a:ext cx="7239000" cy="838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Content Placeholder 2"/>
          <p:cNvSpPr>
            <a:spLocks noGrp="1"/>
          </p:cNvSpPr>
          <p:nvPr>
            <p:ph idx="1"/>
          </p:nvPr>
        </p:nvSpPr>
        <p:spPr>
          <a:xfrm>
            <a:off x="457200" y="1295401"/>
            <a:ext cx="8229600" cy="4525963"/>
          </a:xfrm>
        </p:spPr>
        <p:txBody>
          <a:bodyPr>
            <a:noAutofit/>
          </a:bodyPr>
          <a:lstStyle/>
          <a:p>
            <a:pPr marL="914400" indent="-860425">
              <a:buNone/>
            </a:pPr>
            <a:r>
              <a:rPr lang="en-US" sz="1500" b="1" dirty="0">
                <a:solidFill>
                  <a:srgbClr val="92D050"/>
                </a:solidFill>
              </a:rPr>
              <a:t>2:15 PM</a:t>
            </a:r>
            <a:r>
              <a:rPr lang="en-US" sz="1500" dirty="0">
                <a:solidFill>
                  <a:srgbClr val="92D050"/>
                </a:solidFill>
              </a:rPr>
              <a:t> </a:t>
            </a:r>
            <a:r>
              <a:rPr lang="en-US" sz="1500" dirty="0"/>
              <a:t>	Elastic Green’s theorem preprocessing for on-shore internal multiple attenuation: theory and initial synthetic data tests</a:t>
            </a:r>
          </a:p>
          <a:p>
            <a:pPr marL="914400" indent="-860425">
              <a:buNone/>
            </a:pPr>
            <a:r>
              <a:rPr lang="en-US" sz="1500" i="1" dirty="0" smtClean="0"/>
              <a:t>	Jing </a:t>
            </a:r>
            <a:r>
              <a:rPr lang="en-US" sz="1500" i="1" dirty="0"/>
              <a:t>Wu* and Arthur B. </a:t>
            </a:r>
            <a:r>
              <a:rPr lang="en-US" sz="1500" i="1" dirty="0" err="1"/>
              <a:t>Weglein</a:t>
            </a:r>
            <a:endParaRPr lang="en-US" sz="1500" dirty="0"/>
          </a:p>
          <a:p>
            <a:pPr marL="914400" indent="-860425">
              <a:buNone/>
            </a:pPr>
            <a:r>
              <a:rPr lang="en-US" sz="1500" dirty="0"/>
              <a:t> </a:t>
            </a:r>
          </a:p>
          <a:p>
            <a:pPr marL="914400" indent="-860425">
              <a:buNone/>
            </a:pPr>
            <a:r>
              <a:rPr lang="en-US" sz="1500" b="1" dirty="0">
                <a:solidFill>
                  <a:srgbClr val="92D050"/>
                </a:solidFill>
              </a:rPr>
              <a:t>3:00 PM</a:t>
            </a:r>
            <a:r>
              <a:rPr lang="en-US" sz="1500" dirty="0">
                <a:solidFill>
                  <a:srgbClr val="92D050"/>
                </a:solidFill>
              </a:rPr>
              <a:t> </a:t>
            </a:r>
            <a:r>
              <a:rPr lang="en-US" sz="1500" dirty="0"/>
              <a:t>	Incorporating the source wavelet and radiation pattern into the ISS internal multiple attenuation algorithm</a:t>
            </a:r>
          </a:p>
          <a:p>
            <a:pPr marL="914400" indent="-860425">
              <a:buNone/>
            </a:pPr>
            <a:r>
              <a:rPr lang="en-US" sz="1500" i="1" dirty="0" smtClean="0"/>
              <a:t>	</a:t>
            </a:r>
            <a:r>
              <a:rPr lang="en-US" sz="1500" i="1" dirty="0" err="1" smtClean="0"/>
              <a:t>Jinlong</a:t>
            </a:r>
            <a:r>
              <a:rPr lang="en-US" sz="1500" i="1" dirty="0" smtClean="0"/>
              <a:t> </a:t>
            </a:r>
            <a:r>
              <a:rPr lang="en-US" sz="1500" i="1" dirty="0"/>
              <a:t>Yang* and Arthur B. </a:t>
            </a:r>
            <a:r>
              <a:rPr lang="en-US" sz="1500" i="1" dirty="0" err="1"/>
              <a:t>Weglein</a:t>
            </a:r>
            <a:endParaRPr lang="en-US" sz="1500" dirty="0"/>
          </a:p>
          <a:p>
            <a:pPr marL="914400" indent="-860425">
              <a:buNone/>
            </a:pPr>
            <a:r>
              <a:rPr lang="en-US" sz="1500" dirty="0"/>
              <a:t> </a:t>
            </a:r>
          </a:p>
          <a:p>
            <a:pPr marL="914400" indent="-860425">
              <a:buNone/>
            </a:pPr>
            <a:r>
              <a:rPr lang="en-US" sz="1500" b="1" dirty="0">
                <a:solidFill>
                  <a:srgbClr val="92D050"/>
                </a:solidFill>
              </a:rPr>
              <a:t>3:45 PM</a:t>
            </a:r>
            <a:r>
              <a:rPr lang="en-US" sz="1500" dirty="0"/>
              <a:t>	Internal multiple attenuation on </a:t>
            </a:r>
            <a:r>
              <a:rPr lang="en-US" sz="1500" dirty="0" err="1"/>
              <a:t>Encana</a:t>
            </a:r>
            <a:r>
              <a:rPr lang="en-US" sz="1500" dirty="0"/>
              <a:t> Data</a:t>
            </a:r>
          </a:p>
          <a:p>
            <a:pPr marL="914400" indent="-860425">
              <a:buNone/>
            </a:pPr>
            <a:r>
              <a:rPr lang="en-US" sz="1500" i="1" dirty="0" smtClean="0"/>
              <a:t>	</a:t>
            </a:r>
            <a:r>
              <a:rPr lang="en-US" sz="1500" i="1" dirty="0" err="1" smtClean="0"/>
              <a:t>Qiang</a:t>
            </a:r>
            <a:r>
              <a:rPr lang="en-US" sz="1500" i="1" dirty="0" smtClean="0"/>
              <a:t> </a:t>
            </a:r>
            <a:r>
              <a:rPr lang="en-US" sz="1500" i="1" dirty="0"/>
              <a:t>Fu* and Arthur B. </a:t>
            </a:r>
            <a:r>
              <a:rPr lang="en-US" sz="1500" i="1" dirty="0" err="1"/>
              <a:t>Weglein</a:t>
            </a:r>
            <a:endParaRPr lang="en-US" sz="1500" dirty="0"/>
          </a:p>
          <a:p>
            <a:pPr marL="914400" indent="-860425">
              <a:buNone/>
            </a:pPr>
            <a:r>
              <a:rPr lang="en-US" sz="1500" dirty="0"/>
              <a:t> </a:t>
            </a:r>
          </a:p>
          <a:p>
            <a:pPr marL="914400" indent="-860425">
              <a:buNone/>
            </a:pPr>
            <a:r>
              <a:rPr lang="en-US" sz="1500" b="1" i="1" dirty="0">
                <a:solidFill>
                  <a:srgbClr val="548DD4"/>
                </a:solidFill>
                <a:latin typeface="Times New Roman"/>
                <a:ea typeface="Times New Roman"/>
              </a:rPr>
              <a:t>Thursday, May 29, 2014 </a:t>
            </a:r>
          </a:p>
          <a:p>
            <a:pPr marL="914400" indent="-860425">
              <a:buNone/>
            </a:pPr>
            <a:r>
              <a:rPr lang="en-US" sz="1500" b="1" dirty="0"/>
              <a:t> </a:t>
            </a:r>
            <a:endParaRPr lang="en-US" sz="1500" dirty="0"/>
          </a:p>
          <a:p>
            <a:pPr marL="914400" indent="-860425">
              <a:buNone/>
            </a:pPr>
            <a:r>
              <a:rPr lang="en-US" sz="1500" b="1" dirty="0" smtClean="0"/>
              <a:t>	Multiples</a:t>
            </a:r>
            <a:r>
              <a:rPr lang="en-US" sz="1500" b="1" dirty="0"/>
              <a:t>: part II: ISS for internal multiple elimination in elastic and inelastic media, directly and without subsurface (elastic or inelastic) information </a:t>
            </a:r>
            <a:endParaRPr lang="en-US" sz="1500" dirty="0"/>
          </a:p>
          <a:p>
            <a:pPr marL="914400" indent="-860425">
              <a:buNone/>
            </a:pPr>
            <a:r>
              <a:rPr lang="en-US" sz="1500" b="1" dirty="0"/>
              <a:t> </a:t>
            </a:r>
            <a:endParaRPr lang="en-US" sz="1500" dirty="0"/>
          </a:p>
          <a:p>
            <a:pPr marL="914400" indent="-860425">
              <a:buNone/>
            </a:pPr>
            <a:r>
              <a:rPr lang="en-US" sz="1500" b="1" dirty="0">
                <a:solidFill>
                  <a:srgbClr val="92D050"/>
                </a:solidFill>
              </a:rPr>
              <a:t>8:30 AM</a:t>
            </a:r>
            <a:r>
              <a:rPr lang="en-US" sz="1500" dirty="0"/>
              <a:t>	Including higher order terms to address a serious shortcoming/problem of the internal multiple attenuator: </a:t>
            </a:r>
            <a:r>
              <a:rPr lang="en-US" sz="1500" dirty="0" smtClean="0"/>
              <a:t>examining </a:t>
            </a:r>
            <a:r>
              <a:rPr lang="en-US" sz="1500" dirty="0"/>
              <a:t>the problem and its resolution</a:t>
            </a:r>
          </a:p>
          <a:p>
            <a:pPr marL="53975" indent="0">
              <a:buNone/>
            </a:pPr>
            <a:r>
              <a:rPr lang="en-US" sz="1500" dirty="0"/>
              <a:t>	</a:t>
            </a:r>
            <a:r>
              <a:rPr lang="en-US" sz="1500" i="1" dirty="0" smtClean="0"/>
              <a:t>Chao </a:t>
            </a:r>
            <a:r>
              <a:rPr lang="en-US" sz="1500" i="1" dirty="0"/>
              <a:t>Ma* and Arthur B. </a:t>
            </a:r>
            <a:r>
              <a:rPr lang="en-US" sz="1500" i="1" dirty="0" err="1" smtClean="0"/>
              <a:t>Weglein</a:t>
            </a:r>
            <a:endParaRPr lang="en-US" sz="1500" dirty="0"/>
          </a:p>
          <a:p>
            <a:pPr marL="53975" indent="0">
              <a:buNone/>
            </a:pPr>
            <a:r>
              <a:rPr lang="en-US" sz="1500" b="1" dirty="0"/>
              <a:t> </a:t>
            </a:r>
            <a:endParaRPr lang="en-US" sz="1500" dirty="0"/>
          </a:p>
          <a:p>
            <a:pPr marL="53975" indent="0">
              <a:buNone/>
            </a:pPr>
            <a:endParaRPr lang="en-US" sz="1500" dirty="0"/>
          </a:p>
        </p:txBody>
      </p:sp>
      <p:sp>
        <p:nvSpPr>
          <p:cNvPr id="6" name="标题 1"/>
          <p:cNvSpPr txBox="1">
            <a:spLocks/>
          </p:cNvSpPr>
          <p:nvPr/>
        </p:nvSpPr>
        <p:spPr>
          <a:xfrm>
            <a:off x="0" y="152400"/>
            <a:ext cx="9144000" cy="7620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dirty="0" smtClean="0">
                <a:solidFill>
                  <a:srgbClr val="C00000"/>
                </a:solidFill>
                <a:latin typeface="Arial Unicode MS" pitchFamily="34" charset="-122"/>
                <a:ea typeface="Arial Unicode MS" pitchFamily="34" charset="-122"/>
                <a:cs typeface="Arial Unicode MS" pitchFamily="34" charset="-122"/>
              </a:rPr>
              <a:t>   </a:t>
            </a:r>
            <a:r>
              <a:rPr lang="en-US" altLang="zh-CN" sz="4000" dirty="0" smtClean="0">
                <a:solidFill>
                  <a:srgbClr val="C00000"/>
                </a:solidFill>
                <a:latin typeface="Arial Unicode MS" pitchFamily="34" charset="-122"/>
                <a:ea typeface="Arial Unicode MS" pitchFamily="34" charset="-122"/>
                <a:cs typeface="Arial Unicode MS" pitchFamily="34" charset="-122"/>
              </a:rPr>
              <a:t>AGENDA</a:t>
            </a:r>
            <a:endParaRPr lang="zh-CN" altLang="en-US" sz="4000" dirty="0">
              <a:solidFill>
                <a:srgbClr val="C00000"/>
              </a:solidFill>
              <a:latin typeface="Arial Unicode MS" pitchFamily="34" charset="-122"/>
              <a:ea typeface="Arial Unicode MS" pitchFamily="34" charset="-122"/>
              <a:cs typeface="Arial Unicode MS" pitchFamily="34" charset="-122"/>
            </a:endParaRPr>
          </a:p>
        </p:txBody>
      </p:sp>
      <p:grpSp>
        <p:nvGrpSpPr>
          <p:cNvPr id="7" name="组合 5"/>
          <p:cNvGrpSpPr/>
          <p:nvPr/>
        </p:nvGrpSpPr>
        <p:grpSpPr>
          <a:xfrm>
            <a:off x="0" y="0"/>
            <a:ext cx="9144000" cy="369332"/>
            <a:chOff x="0" y="228600"/>
            <a:chExt cx="9144000" cy="369332"/>
          </a:xfrm>
        </p:grpSpPr>
        <p:sp>
          <p:nvSpPr>
            <p:cNvPr id="8" name="TextBox 7"/>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9" name="TextBox 8"/>
            <p:cNvSpPr txBox="1"/>
            <p:nvPr/>
          </p:nvSpPr>
          <p:spPr>
            <a:xfrm>
              <a:off x="0" y="228600"/>
              <a:ext cx="48768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grpSp>
        <p:nvGrpSpPr>
          <p:cNvPr id="10" name="组合 6"/>
          <p:cNvGrpSpPr/>
          <p:nvPr/>
        </p:nvGrpSpPr>
        <p:grpSpPr>
          <a:xfrm>
            <a:off x="0" y="6675120"/>
            <a:ext cx="9144000" cy="369332"/>
            <a:chOff x="0" y="228600"/>
            <a:chExt cx="9144000" cy="369332"/>
          </a:xfrm>
        </p:grpSpPr>
        <p:sp>
          <p:nvSpPr>
            <p:cNvPr id="11" name="TextBox 10"/>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12" name="TextBox 11"/>
            <p:cNvSpPr txBox="1"/>
            <p:nvPr/>
          </p:nvSpPr>
          <p:spPr>
            <a:xfrm flipV="1">
              <a:off x="0" y="228600"/>
              <a:ext cx="32004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spTree>
    <p:extLst>
      <p:ext uri="{BB962C8B-B14F-4D97-AF65-F5344CB8AC3E}">
        <p14:creationId xmlns:p14="http://schemas.microsoft.com/office/powerpoint/2010/main" val="20781726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0"/>
          <p:cNvSpPr/>
          <p:nvPr/>
        </p:nvSpPr>
        <p:spPr>
          <a:xfrm>
            <a:off x="1371600" y="2362200"/>
            <a:ext cx="7239000" cy="838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Content Placeholder 2"/>
          <p:cNvSpPr>
            <a:spLocks noGrp="1"/>
          </p:cNvSpPr>
          <p:nvPr>
            <p:ph idx="1"/>
          </p:nvPr>
        </p:nvSpPr>
        <p:spPr>
          <a:xfrm>
            <a:off x="457200" y="1295401"/>
            <a:ext cx="8229600" cy="4525963"/>
          </a:xfrm>
        </p:spPr>
        <p:txBody>
          <a:bodyPr>
            <a:noAutofit/>
          </a:bodyPr>
          <a:lstStyle/>
          <a:p>
            <a:pPr marL="914400" indent="-860425">
              <a:buNone/>
            </a:pPr>
            <a:r>
              <a:rPr lang="en-US" sz="1500" b="1" dirty="0">
                <a:solidFill>
                  <a:srgbClr val="92D050"/>
                </a:solidFill>
              </a:rPr>
              <a:t>2:15 PM</a:t>
            </a:r>
            <a:r>
              <a:rPr lang="en-US" sz="1500" dirty="0">
                <a:solidFill>
                  <a:srgbClr val="92D050"/>
                </a:solidFill>
              </a:rPr>
              <a:t> </a:t>
            </a:r>
            <a:r>
              <a:rPr lang="en-US" sz="1500" dirty="0"/>
              <a:t>	Elastic Green’s theorem preprocessing for on-shore internal multiple attenuation: theory and initial synthetic data tests</a:t>
            </a:r>
          </a:p>
          <a:p>
            <a:pPr marL="914400" indent="-860425">
              <a:buNone/>
            </a:pPr>
            <a:r>
              <a:rPr lang="en-US" sz="1500" i="1" dirty="0" smtClean="0"/>
              <a:t>	Jing </a:t>
            </a:r>
            <a:r>
              <a:rPr lang="en-US" sz="1500" i="1" dirty="0"/>
              <a:t>Wu* and Arthur B. </a:t>
            </a:r>
            <a:r>
              <a:rPr lang="en-US" sz="1500" i="1" dirty="0" err="1"/>
              <a:t>Weglein</a:t>
            </a:r>
            <a:endParaRPr lang="en-US" sz="1500" dirty="0"/>
          </a:p>
          <a:p>
            <a:pPr marL="914400" indent="-860425">
              <a:buNone/>
            </a:pPr>
            <a:r>
              <a:rPr lang="en-US" sz="1500" dirty="0"/>
              <a:t> </a:t>
            </a:r>
          </a:p>
          <a:p>
            <a:pPr marL="914400" indent="-860425">
              <a:buNone/>
            </a:pPr>
            <a:r>
              <a:rPr lang="en-US" sz="1500" b="1" dirty="0">
                <a:solidFill>
                  <a:srgbClr val="92D050"/>
                </a:solidFill>
              </a:rPr>
              <a:t>3:00 PM</a:t>
            </a:r>
            <a:r>
              <a:rPr lang="en-US" sz="1500" dirty="0">
                <a:solidFill>
                  <a:srgbClr val="92D050"/>
                </a:solidFill>
              </a:rPr>
              <a:t> </a:t>
            </a:r>
            <a:r>
              <a:rPr lang="en-US" sz="1500" dirty="0"/>
              <a:t>	Incorporating the source wavelet and radiation pattern into the ISS internal multiple attenuation algorithm</a:t>
            </a:r>
          </a:p>
          <a:p>
            <a:pPr marL="914400" indent="-860425">
              <a:buNone/>
            </a:pPr>
            <a:r>
              <a:rPr lang="en-US" sz="1500" i="1" dirty="0" smtClean="0"/>
              <a:t>	</a:t>
            </a:r>
            <a:r>
              <a:rPr lang="en-US" sz="1500" i="1" dirty="0" err="1" smtClean="0"/>
              <a:t>Jinlong</a:t>
            </a:r>
            <a:r>
              <a:rPr lang="en-US" sz="1500" i="1" dirty="0" smtClean="0"/>
              <a:t> </a:t>
            </a:r>
            <a:r>
              <a:rPr lang="en-US" sz="1500" i="1" dirty="0"/>
              <a:t>Yang* and Arthur B. </a:t>
            </a:r>
            <a:r>
              <a:rPr lang="en-US" sz="1500" i="1" dirty="0" err="1"/>
              <a:t>Weglein</a:t>
            </a:r>
            <a:endParaRPr lang="en-US" sz="1500" dirty="0"/>
          </a:p>
          <a:p>
            <a:pPr marL="914400" indent="-860425">
              <a:buNone/>
            </a:pPr>
            <a:r>
              <a:rPr lang="en-US" sz="1500" dirty="0"/>
              <a:t> </a:t>
            </a:r>
          </a:p>
          <a:p>
            <a:pPr marL="914400" indent="-860425">
              <a:buNone/>
            </a:pPr>
            <a:r>
              <a:rPr lang="en-US" sz="1500" b="1" dirty="0">
                <a:solidFill>
                  <a:srgbClr val="92D050"/>
                </a:solidFill>
              </a:rPr>
              <a:t>3:45 PM</a:t>
            </a:r>
            <a:r>
              <a:rPr lang="en-US" sz="1500" dirty="0"/>
              <a:t>	Internal multiple attenuation on </a:t>
            </a:r>
            <a:r>
              <a:rPr lang="en-US" sz="1500" dirty="0" err="1"/>
              <a:t>Encana</a:t>
            </a:r>
            <a:r>
              <a:rPr lang="en-US" sz="1500" dirty="0"/>
              <a:t> Data</a:t>
            </a:r>
          </a:p>
          <a:p>
            <a:pPr marL="914400" indent="-860425">
              <a:buNone/>
            </a:pPr>
            <a:r>
              <a:rPr lang="en-US" sz="1500" i="1" dirty="0" smtClean="0"/>
              <a:t>	</a:t>
            </a:r>
            <a:r>
              <a:rPr lang="en-US" sz="1500" i="1" dirty="0" err="1" smtClean="0"/>
              <a:t>Qiang</a:t>
            </a:r>
            <a:r>
              <a:rPr lang="en-US" sz="1500" i="1" dirty="0" smtClean="0"/>
              <a:t> </a:t>
            </a:r>
            <a:r>
              <a:rPr lang="en-US" sz="1500" i="1" dirty="0"/>
              <a:t>Fu* and Arthur B. </a:t>
            </a:r>
            <a:r>
              <a:rPr lang="en-US" sz="1500" i="1" dirty="0" err="1"/>
              <a:t>Weglein</a:t>
            </a:r>
            <a:endParaRPr lang="en-US" sz="1500" dirty="0"/>
          </a:p>
          <a:p>
            <a:pPr marL="914400" indent="-860425">
              <a:buNone/>
            </a:pPr>
            <a:r>
              <a:rPr lang="en-US" sz="1500" dirty="0"/>
              <a:t> </a:t>
            </a:r>
          </a:p>
          <a:p>
            <a:pPr marL="914400" indent="-860425">
              <a:buNone/>
            </a:pPr>
            <a:r>
              <a:rPr lang="en-US" sz="1500" b="1" i="1" dirty="0">
                <a:solidFill>
                  <a:srgbClr val="548DD4"/>
                </a:solidFill>
                <a:latin typeface="Times New Roman"/>
                <a:ea typeface="Times New Roman"/>
              </a:rPr>
              <a:t>Thursday, May 29, 2014 </a:t>
            </a:r>
          </a:p>
          <a:p>
            <a:pPr marL="914400" indent="-860425">
              <a:buNone/>
            </a:pPr>
            <a:r>
              <a:rPr lang="en-US" sz="1500" b="1" dirty="0"/>
              <a:t> </a:t>
            </a:r>
            <a:endParaRPr lang="en-US" sz="1500" dirty="0"/>
          </a:p>
          <a:p>
            <a:pPr marL="914400" indent="-860425">
              <a:buNone/>
            </a:pPr>
            <a:r>
              <a:rPr lang="en-US" sz="1500" b="1" dirty="0" smtClean="0"/>
              <a:t>	Multiples</a:t>
            </a:r>
            <a:r>
              <a:rPr lang="en-US" sz="1500" b="1" dirty="0"/>
              <a:t>: part II: ISS for internal multiple elimination in elastic and inelastic media, directly and without subsurface (elastic or inelastic) information </a:t>
            </a:r>
            <a:endParaRPr lang="en-US" sz="1500" dirty="0"/>
          </a:p>
          <a:p>
            <a:pPr marL="914400" indent="-860425">
              <a:buNone/>
            </a:pPr>
            <a:r>
              <a:rPr lang="en-US" sz="1500" b="1" dirty="0"/>
              <a:t> </a:t>
            </a:r>
            <a:endParaRPr lang="en-US" sz="1500" dirty="0"/>
          </a:p>
          <a:p>
            <a:pPr marL="914400" indent="-860425">
              <a:buNone/>
            </a:pPr>
            <a:r>
              <a:rPr lang="en-US" sz="1500" b="1" dirty="0">
                <a:solidFill>
                  <a:srgbClr val="92D050"/>
                </a:solidFill>
              </a:rPr>
              <a:t>8:30 AM</a:t>
            </a:r>
            <a:r>
              <a:rPr lang="en-US" sz="1500" dirty="0"/>
              <a:t>	Including higher order terms to address a serious shortcoming/problem of the internal multiple attenuator: </a:t>
            </a:r>
            <a:r>
              <a:rPr lang="en-US" sz="1500" dirty="0" smtClean="0"/>
              <a:t>examining </a:t>
            </a:r>
            <a:r>
              <a:rPr lang="en-US" sz="1500" dirty="0"/>
              <a:t>the problem and its resolution</a:t>
            </a:r>
          </a:p>
          <a:p>
            <a:pPr marL="53975" indent="0">
              <a:buNone/>
            </a:pPr>
            <a:r>
              <a:rPr lang="en-US" sz="1500" dirty="0"/>
              <a:t>	</a:t>
            </a:r>
            <a:r>
              <a:rPr lang="en-US" sz="1500" i="1" dirty="0" smtClean="0"/>
              <a:t>Chao </a:t>
            </a:r>
            <a:r>
              <a:rPr lang="en-US" sz="1500" i="1" dirty="0"/>
              <a:t>Ma* and Arthur B. </a:t>
            </a:r>
            <a:r>
              <a:rPr lang="en-US" sz="1500" i="1" dirty="0" err="1" smtClean="0"/>
              <a:t>Weglein</a:t>
            </a:r>
            <a:endParaRPr lang="en-US" sz="1500" dirty="0"/>
          </a:p>
          <a:p>
            <a:pPr marL="53975" indent="0">
              <a:buNone/>
            </a:pPr>
            <a:r>
              <a:rPr lang="en-US" sz="1500" b="1" dirty="0"/>
              <a:t> </a:t>
            </a:r>
            <a:endParaRPr lang="en-US" sz="1500" dirty="0"/>
          </a:p>
          <a:p>
            <a:pPr marL="53975" indent="0">
              <a:buNone/>
            </a:pPr>
            <a:endParaRPr lang="en-US" sz="1500" dirty="0"/>
          </a:p>
        </p:txBody>
      </p:sp>
      <p:sp>
        <p:nvSpPr>
          <p:cNvPr id="6" name="标题 1"/>
          <p:cNvSpPr txBox="1">
            <a:spLocks/>
          </p:cNvSpPr>
          <p:nvPr/>
        </p:nvSpPr>
        <p:spPr>
          <a:xfrm>
            <a:off x="0" y="152400"/>
            <a:ext cx="9144000" cy="7620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dirty="0" smtClean="0">
                <a:solidFill>
                  <a:srgbClr val="C00000"/>
                </a:solidFill>
                <a:latin typeface="Arial Unicode MS" pitchFamily="34" charset="-122"/>
                <a:ea typeface="Arial Unicode MS" pitchFamily="34" charset="-122"/>
                <a:cs typeface="Arial Unicode MS" pitchFamily="34" charset="-122"/>
              </a:rPr>
              <a:t>   </a:t>
            </a:r>
            <a:r>
              <a:rPr lang="en-US" altLang="zh-CN" sz="4000" dirty="0" smtClean="0">
                <a:solidFill>
                  <a:srgbClr val="C00000"/>
                </a:solidFill>
                <a:latin typeface="Arial Unicode MS" pitchFamily="34" charset="-122"/>
                <a:ea typeface="Arial Unicode MS" pitchFamily="34" charset="-122"/>
                <a:cs typeface="Arial Unicode MS" pitchFamily="34" charset="-122"/>
              </a:rPr>
              <a:t>AGENDA</a:t>
            </a:r>
            <a:endParaRPr lang="zh-CN" altLang="en-US" sz="4000" dirty="0">
              <a:solidFill>
                <a:srgbClr val="C00000"/>
              </a:solidFill>
              <a:latin typeface="Arial Unicode MS" pitchFamily="34" charset="-122"/>
              <a:ea typeface="Arial Unicode MS" pitchFamily="34" charset="-122"/>
              <a:cs typeface="Arial Unicode MS" pitchFamily="34" charset="-122"/>
            </a:endParaRPr>
          </a:p>
        </p:txBody>
      </p:sp>
      <p:grpSp>
        <p:nvGrpSpPr>
          <p:cNvPr id="7" name="组合 5"/>
          <p:cNvGrpSpPr/>
          <p:nvPr/>
        </p:nvGrpSpPr>
        <p:grpSpPr>
          <a:xfrm>
            <a:off x="0" y="0"/>
            <a:ext cx="9144000" cy="369332"/>
            <a:chOff x="0" y="228600"/>
            <a:chExt cx="9144000" cy="369332"/>
          </a:xfrm>
        </p:grpSpPr>
        <p:sp>
          <p:nvSpPr>
            <p:cNvPr id="8" name="TextBox 7"/>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9" name="TextBox 8"/>
            <p:cNvSpPr txBox="1"/>
            <p:nvPr/>
          </p:nvSpPr>
          <p:spPr>
            <a:xfrm>
              <a:off x="0" y="228600"/>
              <a:ext cx="48768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grpSp>
        <p:nvGrpSpPr>
          <p:cNvPr id="10" name="组合 6"/>
          <p:cNvGrpSpPr/>
          <p:nvPr/>
        </p:nvGrpSpPr>
        <p:grpSpPr>
          <a:xfrm>
            <a:off x="0" y="6675120"/>
            <a:ext cx="9144000" cy="369332"/>
            <a:chOff x="0" y="228600"/>
            <a:chExt cx="9144000" cy="369332"/>
          </a:xfrm>
        </p:grpSpPr>
        <p:sp>
          <p:nvSpPr>
            <p:cNvPr id="11" name="TextBox 10"/>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12" name="TextBox 11"/>
            <p:cNvSpPr txBox="1"/>
            <p:nvPr/>
          </p:nvSpPr>
          <p:spPr>
            <a:xfrm flipV="1">
              <a:off x="0" y="228600"/>
              <a:ext cx="32004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spTree>
    <p:extLst>
      <p:ext uri="{BB962C8B-B14F-4D97-AF65-F5344CB8AC3E}">
        <p14:creationId xmlns:p14="http://schemas.microsoft.com/office/powerpoint/2010/main" val="37440370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0"/>
          <p:cNvSpPr/>
          <p:nvPr/>
        </p:nvSpPr>
        <p:spPr>
          <a:xfrm>
            <a:off x="1371600" y="3429000"/>
            <a:ext cx="72390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Content Placeholder 2"/>
          <p:cNvSpPr>
            <a:spLocks noGrp="1"/>
          </p:cNvSpPr>
          <p:nvPr>
            <p:ph idx="1"/>
          </p:nvPr>
        </p:nvSpPr>
        <p:spPr>
          <a:xfrm>
            <a:off x="457200" y="1295401"/>
            <a:ext cx="8229600" cy="4525963"/>
          </a:xfrm>
        </p:spPr>
        <p:txBody>
          <a:bodyPr>
            <a:noAutofit/>
          </a:bodyPr>
          <a:lstStyle/>
          <a:p>
            <a:pPr marL="914400" indent="-860425">
              <a:buNone/>
            </a:pPr>
            <a:r>
              <a:rPr lang="en-US" sz="1500" b="1" dirty="0">
                <a:solidFill>
                  <a:srgbClr val="92D050"/>
                </a:solidFill>
              </a:rPr>
              <a:t>2:15 PM</a:t>
            </a:r>
            <a:r>
              <a:rPr lang="en-US" sz="1500" dirty="0">
                <a:solidFill>
                  <a:srgbClr val="92D050"/>
                </a:solidFill>
              </a:rPr>
              <a:t> </a:t>
            </a:r>
            <a:r>
              <a:rPr lang="en-US" sz="1500" dirty="0"/>
              <a:t>	Elastic Green’s theorem preprocessing for on-shore internal multiple attenuation: theory and initial synthetic data tests</a:t>
            </a:r>
          </a:p>
          <a:p>
            <a:pPr marL="914400" indent="-860425">
              <a:buNone/>
            </a:pPr>
            <a:r>
              <a:rPr lang="en-US" sz="1500" i="1" dirty="0" smtClean="0"/>
              <a:t>	Jing </a:t>
            </a:r>
            <a:r>
              <a:rPr lang="en-US" sz="1500" i="1" dirty="0"/>
              <a:t>Wu* and Arthur B. </a:t>
            </a:r>
            <a:r>
              <a:rPr lang="en-US" sz="1500" i="1" dirty="0" err="1"/>
              <a:t>Weglein</a:t>
            </a:r>
            <a:endParaRPr lang="en-US" sz="1500" dirty="0"/>
          </a:p>
          <a:p>
            <a:pPr marL="914400" indent="-860425">
              <a:buNone/>
            </a:pPr>
            <a:r>
              <a:rPr lang="en-US" sz="1500" dirty="0"/>
              <a:t> </a:t>
            </a:r>
          </a:p>
          <a:p>
            <a:pPr marL="914400" indent="-860425">
              <a:buNone/>
            </a:pPr>
            <a:r>
              <a:rPr lang="en-US" sz="1500" b="1" dirty="0">
                <a:solidFill>
                  <a:srgbClr val="92D050"/>
                </a:solidFill>
              </a:rPr>
              <a:t>3:00 PM</a:t>
            </a:r>
            <a:r>
              <a:rPr lang="en-US" sz="1500" dirty="0">
                <a:solidFill>
                  <a:srgbClr val="92D050"/>
                </a:solidFill>
              </a:rPr>
              <a:t> </a:t>
            </a:r>
            <a:r>
              <a:rPr lang="en-US" sz="1500" dirty="0"/>
              <a:t>	Incorporating the source wavelet and radiation pattern into the ISS internal multiple attenuation algorithm</a:t>
            </a:r>
          </a:p>
          <a:p>
            <a:pPr marL="914400" indent="-860425">
              <a:buNone/>
            </a:pPr>
            <a:r>
              <a:rPr lang="en-US" sz="1500" i="1" dirty="0" smtClean="0"/>
              <a:t>	</a:t>
            </a:r>
            <a:r>
              <a:rPr lang="en-US" sz="1500" i="1" dirty="0" err="1" smtClean="0"/>
              <a:t>Jinlong</a:t>
            </a:r>
            <a:r>
              <a:rPr lang="en-US" sz="1500" i="1" dirty="0" smtClean="0"/>
              <a:t> </a:t>
            </a:r>
            <a:r>
              <a:rPr lang="en-US" sz="1500" i="1" dirty="0"/>
              <a:t>Yang* and Arthur B. </a:t>
            </a:r>
            <a:r>
              <a:rPr lang="en-US" sz="1500" i="1" dirty="0" err="1"/>
              <a:t>Weglein</a:t>
            </a:r>
            <a:endParaRPr lang="en-US" sz="1500" dirty="0"/>
          </a:p>
          <a:p>
            <a:pPr marL="914400" indent="-860425">
              <a:buNone/>
            </a:pPr>
            <a:r>
              <a:rPr lang="en-US" sz="1500" dirty="0"/>
              <a:t> </a:t>
            </a:r>
          </a:p>
          <a:p>
            <a:pPr marL="914400" indent="-860425">
              <a:buNone/>
            </a:pPr>
            <a:r>
              <a:rPr lang="en-US" sz="1500" b="1" dirty="0">
                <a:solidFill>
                  <a:srgbClr val="92D050"/>
                </a:solidFill>
              </a:rPr>
              <a:t>3:45 PM</a:t>
            </a:r>
            <a:r>
              <a:rPr lang="en-US" sz="1500" dirty="0"/>
              <a:t>	Internal multiple attenuation on </a:t>
            </a:r>
            <a:r>
              <a:rPr lang="en-US" sz="1500" dirty="0" err="1"/>
              <a:t>Encana</a:t>
            </a:r>
            <a:r>
              <a:rPr lang="en-US" sz="1500" dirty="0"/>
              <a:t> Data</a:t>
            </a:r>
          </a:p>
          <a:p>
            <a:pPr marL="914400" indent="-860425">
              <a:buNone/>
            </a:pPr>
            <a:r>
              <a:rPr lang="en-US" sz="1500" i="1" dirty="0" smtClean="0"/>
              <a:t>	</a:t>
            </a:r>
            <a:r>
              <a:rPr lang="en-US" sz="1500" i="1" dirty="0" err="1" smtClean="0"/>
              <a:t>Qiang</a:t>
            </a:r>
            <a:r>
              <a:rPr lang="en-US" sz="1500" i="1" dirty="0" smtClean="0"/>
              <a:t> </a:t>
            </a:r>
            <a:r>
              <a:rPr lang="en-US" sz="1500" i="1" dirty="0"/>
              <a:t>Fu* and Arthur B. </a:t>
            </a:r>
            <a:r>
              <a:rPr lang="en-US" sz="1500" i="1" dirty="0" err="1"/>
              <a:t>Weglein</a:t>
            </a:r>
            <a:endParaRPr lang="en-US" sz="1500" dirty="0"/>
          </a:p>
          <a:p>
            <a:pPr marL="914400" indent="-860425">
              <a:buNone/>
            </a:pPr>
            <a:r>
              <a:rPr lang="en-US" sz="1500" dirty="0"/>
              <a:t> </a:t>
            </a:r>
          </a:p>
          <a:p>
            <a:pPr marL="914400" indent="-860425">
              <a:buNone/>
            </a:pPr>
            <a:r>
              <a:rPr lang="en-US" sz="1500" b="1" i="1" dirty="0">
                <a:solidFill>
                  <a:srgbClr val="548DD4"/>
                </a:solidFill>
                <a:latin typeface="Times New Roman"/>
                <a:ea typeface="Times New Roman"/>
              </a:rPr>
              <a:t>Thursday, May 29, 2014 </a:t>
            </a:r>
          </a:p>
          <a:p>
            <a:pPr marL="914400" indent="-860425">
              <a:buNone/>
            </a:pPr>
            <a:r>
              <a:rPr lang="en-US" sz="1500" b="1" dirty="0"/>
              <a:t> </a:t>
            </a:r>
            <a:endParaRPr lang="en-US" sz="1500" dirty="0"/>
          </a:p>
          <a:p>
            <a:pPr marL="914400" indent="-860425">
              <a:buNone/>
            </a:pPr>
            <a:r>
              <a:rPr lang="en-US" sz="1500" b="1" dirty="0" smtClean="0"/>
              <a:t>	Multiples</a:t>
            </a:r>
            <a:r>
              <a:rPr lang="en-US" sz="1500" b="1" dirty="0"/>
              <a:t>: part II: ISS for internal multiple elimination in elastic and inelastic media, directly and without subsurface (elastic or inelastic) information </a:t>
            </a:r>
            <a:endParaRPr lang="en-US" sz="1500" dirty="0"/>
          </a:p>
          <a:p>
            <a:pPr marL="914400" indent="-860425">
              <a:buNone/>
            </a:pPr>
            <a:r>
              <a:rPr lang="en-US" sz="1500" b="1" dirty="0"/>
              <a:t> </a:t>
            </a:r>
            <a:endParaRPr lang="en-US" sz="1500" dirty="0"/>
          </a:p>
          <a:p>
            <a:pPr marL="914400" indent="-860425">
              <a:buNone/>
            </a:pPr>
            <a:r>
              <a:rPr lang="en-US" sz="1500" b="1" dirty="0">
                <a:solidFill>
                  <a:srgbClr val="92D050"/>
                </a:solidFill>
              </a:rPr>
              <a:t>8:30 AM</a:t>
            </a:r>
            <a:r>
              <a:rPr lang="en-US" sz="1500" dirty="0"/>
              <a:t>	Including higher order terms to address a serious shortcoming/problem of the internal multiple attenuator: </a:t>
            </a:r>
            <a:r>
              <a:rPr lang="en-US" sz="1500" dirty="0" smtClean="0"/>
              <a:t>examining </a:t>
            </a:r>
            <a:r>
              <a:rPr lang="en-US" sz="1500" dirty="0"/>
              <a:t>the problem and its resolution</a:t>
            </a:r>
          </a:p>
          <a:p>
            <a:pPr marL="53975" indent="0">
              <a:buNone/>
            </a:pPr>
            <a:r>
              <a:rPr lang="en-US" sz="1500" dirty="0"/>
              <a:t>	</a:t>
            </a:r>
            <a:r>
              <a:rPr lang="en-US" sz="1500" i="1" dirty="0" smtClean="0"/>
              <a:t>Chao </a:t>
            </a:r>
            <a:r>
              <a:rPr lang="en-US" sz="1500" i="1" dirty="0"/>
              <a:t>Ma* and Arthur B. </a:t>
            </a:r>
            <a:r>
              <a:rPr lang="en-US" sz="1500" i="1" dirty="0" err="1" smtClean="0"/>
              <a:t>Weglein</a:t>
            </a:r>
            <a:endParaRPr lang="en-US" sz="1500" dirty="0"/>
          </a:p>
          <a:p>
            <a:pPr marL="53975" indent="0">
              <a:buNone/>
            </a:pPr>
            <a:r>
              <a:rPr lang="en-US" sz="1500" b="1" dirty="0"/>
              <a:t> </a:t>
            </a:r>
            <a:endParaRPr lang="en-US" sz="1500" dirty="0"/>
          </a:p>
          <a:p>
            <a:pPr marL="53975" indent="0">
              <a:buNone/>
            </a:pPr>
            <a:endParaRPr lang="en-US" sz="1500" dirty="0"/>
          </a:p>
        </p:txBody>
      </p:sp>
      <p:sp>
        <p:nvSpPr>
          <p:cNvPr id="6" name="标题 1"/>
          <p:cNvSpPr txBox="1">
            <a:spLocks/>
          </p:cNvSpPr>
          <p:nvPr/>
        </p:nvSpPr>
        <p:spPr>
          <a:xfrm>
            <a:off x="0" y="152400"/>
            <a:ext cx="9144000" cy="7620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dirty="0" smtClean="0">
                <a:solidFill>
                  <a:srgbClr val="C00000"/>
                </a:solidFill>
                <a:latin typeface="Arial Unicode MS" pitchFamily="34" charset="-122"/>
                <a:ea typeface="Arial Unicode MS" pitchFamily="34" charset="-122"/>
                <a:cs typeface="Arial Unicode MS" pitchFamily="34" charset="-122"/>
              </a:rPr>
              <a:t>   </a:t>
            </a:r>
            <a:r>
              <a:rPr lang="en-US" altLang="zh-CN" sz="4000" dirty="0" smtClean="0">
                <a:solidFill>
                  <a:srgbClr val="C00000"/>
                </a:solidFill>
                <a:latin typeface="Arial Unicode MS" pitchFamily="34" charset="-122"/>
                <a:ea typeface="Arial Unicode MS" pitchFamily="34" charset="-122"/>
                <a:cs typeface="Arial Unicode MS" pitchFamily="34" charset="-122"/>
              </a:rPr>
              <a:t>AGENDA</a:t>
            </a:r>
            <a:endParaRPr lang="zh-CN" altLang="en-US" sz="4000" dirty="0">
              <a:solidFill>
                <a:srgbClr val="C00000"/>
              </a:solidFill>
              <a:latin typeface="Arial Unicode MS" pitchFamily="34" charset="-122"/>
              <a:ea typeface="Arial Unicode MS" pitchFamily="34" charset="-122"/>
              <a:cs typeface="Arial Unicode MS" pitchFamily="34" charset="-122"/>
            </a:endParaRPr>
          </a:p>
        </p:txBody>
      </p:sp>
      <p:grpSp>
        <p:nvGrpSpPr>
          <p:cNvPr id="7" name="组合 5"/>
          <p:cNvGrpSpPr/>
          <p:nvPr/>
        </p:nvGrpSpPr>
        <p:grpSpPr>
          <a:xfrm>
            <a:off x="0" y="0"/>
            <a:ext cx="9144000" cy="369332"/>
            <a:chOff x="0" y="228600"/>
            <a:chExt cx="9144000" cy="369332"/>
          </a:xfrm>
        </p:grpSpPr>
        <p:sp>
          <p:nvSpPr>
            <p:cNvPr id="8" name="TextBox 7"/>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9" name="TextBox 8"/>
            <p:cNvSpPr txBox="1"/>
            <p:nvPr/>
          </p:nvSpPr>
          <p:spPr>
            <a:xfrm>
              <a:off x="0" y="228600"/>
              <a:ext cx="48768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grpSp>
        <p:nvGrpSpPr>
          <p:cNvPr id="10" name="组合 6"/>
          <p:cNvGrpSpPr/>
          <p:nvPr/>
        </p:nvGrpSpPr>
        <p:grpSpPr>
          <a:xfrm>
            <a:off x="0" y="6675120"/>
            <a:ext cx="9144000" cy="369332"/>
            <a:chOff x="0" y="228600"/>
            <a:chExt cx="9144000" cy="369332"/>
          </a:xfrm>
        </p:grpSpPr>
        <p:sp>
          <p:nvSpPr>
            <p:cNvPr id="11" name="TextBox 10"/>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12" name="TextBox 11"/>
            <p:cNvSpPr txBox="1"/>
            <p:nvPr/>
          </p:nvSpPr>
          <p:spPr>
            <a:xfrm flipV="1">
              <a:off x="0" y="228600"/>
              <a:ext cx="32004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spTree>
    <p:extLst>
      <p:ext uri="{BB962C8B-B14F-4D97-AF65-F5344CB8AC3E}">
        <p14:creationId xmlns:p14="http://schemas.microsoft.com/office/powerpoint/2010/main" val="34576337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0"/>
          <p:cNvSpPr/>
          <p:nvPr/>
        </p:nvSpPr>
        <p:spPr>
          <a:xfrm>
            <a:off x="1371600" y="5562600"/>
            <a:ext cx="7239000" cy="838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Content Placeholder 2"/>
          <p:cNvSpPr>
            <a:spLocks noGrp="1"/>
          </p:cNvSpPr>
          <p:nvPr>
            <p:ph idx="1"/>
          </p:nvPr>
        </p:nvSpPr>
        <p:spPr>
          <a:xfrm>
            <a:off x="457200" y="1295401"/>
            <a:ext cx="8229600" cy="4525963"/>
          </a:xfrm>
        </p:spPr>
        <p:txBody>
          <a:bodyPr>
            <a:noAutofit/>
          </a:bodyPr>
          <a:lstStyle/>
          <a:p>
            <a:pPr marL="914400" indent="-860425">
              <a:buNone/>
            </a:pPr>
            <a:r>
              <a:rPr lang="en-US" sz="1500" b="1" dirty="0">
                <a:solidFill>
                  <a:srgbClr val="92D050"/>
                </a:solidFill>
              </a:rPr>
              <a:t>2:15 PM</a:t>
            </a:r>
            <a:r>
              <a:rPr lang="en-US" sz="1500" dirty="0">
                <a:solidFill>
                  <a:srgbClr val="92D050"/>
                </a:solidFill>
              </a:rPr>
              <a:t> </a:t>
            </a:r>
            <a:r>
              <a:rPr lang="en-US" sz="1500" dirty="0"/>
              <a:t>	Elastic Green’s theorem preprocessing for on-shore internal multiple attenuation: theory and initial synthetic data tests</a:t>
            </a:r>
          </a:p>
          <a:p>
            <a:pPr marL="914400" indent="-860425">
              <a:buNone/>
            </a:pPr>
            <a:r>
              <a:rPr lang="en-US" sz="1500" i="1" dirty="0" smtClean="0"/>
              <a:t>	Jing </a:t>
            </a:r>
            <a:r>
              <a:rPr lang="en-US" sz="1500" i="1" dirty="0"/>
              <a:t>Wu* and Arthur B. </a:t>
            </a:r>
            <a:r>
              <a:rPr lang="en-US" sz="1500" i="1" dirty="0" err="1"/>
              <a:t>Weglein</a:t>
            </a:r>
            <a:endParaRPr lang="en-US" sz="1500" dirty="0"/>
          </a:p>
          <a:p>
            <a:pPr marL="914400" indent="-860425">
              <a:buNone/>
            </a:pPr>
            <a:r>
              <a:rPr lang="en-US" sz="1500" dirty="0"/>
              <a:t> </a:t>
            </a:r>
          </a:p>
          <a:p>
            <a:pPr marL="914400" indent="-860425">
              <a:buNone/>
            </a:pPr>
            <a:r>
              <a:rPr lang="en-US" sz="1500" b="1" dirty="0">
                <a:solidFill>
                  <a:srgbClr val="92D050"/>
                </a:solidFill>
              </a:rPr>
              <a:t>3:00 PM</a:t>
            </a:r>
            <a:r>
              <a:rPr lang="en-US" sz="1500" dirty="0">
                <a:solidFill>
                  <a:srgbClr val="92D050"/>
                </a:solidFill>
              </a:rPr>
              <a:t> </a:t>
            </a:r>
            <a:r>
              <a:rPr lang="en-US" sz="1500" dirty="0"/>
              <a:t>	Incorporating the source wavelet and radiation pattern into the ISS internal multiple attenuation algorithm</a:t>
            </a:r>
          </a:p>
          <a:p>
            <a:pPr marL="914400" indent="-860425">
              <a:buNone/>
            </a:pPr>
            <a:r>
              <a:rPr lang="en-US" sz="1500" i="1" dirty="0" smtClean="0"/>
              <a:t>	</a:t>
            </a:r>
            <a:r>
              <a:rPr lang="en-US" sz="1500" i="1" dirty="0" err="1" smtClean="0"/>
              <a:t>Jinlong</a:t>
            </a:r>
            <a:r>
              <a:rPr lang="en-US" sz="1500" i="1" dirty="0" smtClean="0"/>
              <a:t> </a:t>
            </a:r>
            <a:r>
              <a:rPr lang="en-US" sz="1500" i="1" dirty="0"/>
              <a:t>Yang* and Arthur B. </a:t>
            </a:r>
            <a:r>
              <a:rPr lang="en-US" sz="1500" i="1" dirty="0" err="1"/>
              <a:t>Weglein</a:t>
            </a:r>
            <a:endParaRPr lang="en-US" sz="1500" dirty="0"/>
          </a:p>
          <a:p>
            <a:pPr marL="914400" indent="-860425">
              <a:buNone/>
            </a:pPr>
            <a:r>
              <a:rPr lang="en-US" sz="1500" dirty="0"/>
              <a:t> </a:t>
            </a:r>
          </a:p>
          <a:p>
            <a:pPr marL="914400" indent="-860425">
              <a:buNone/>
            </a:pPr>
            <a:r>
              <a:rPr lang="en-US" sz="1500" b="1" dirty="0">
                <a:solidFill>
                  <a:srgbClr val="92D050"/>
                </a:solidFill>
              </a:rPr>
              <a:t>3:45 PM</a:t>
            </a:r>
            <a:r>
              <a:rPr lang="en-US" sz="1500" dirty="0"/>
              <a:t>	Internal multiple attenuation on </a:t>
            </a:r>
            <a:r>
              <a:rPr lang="en-US" sz="1500" dirty="0" err="1"/>
              <a:t>Encana</a:t>
            </a:r>
            <a:r>
              <a:rPr lang="en-US" sz="1500" dirty="0"/>
              <a:t> Data</a:t>
            </a:r>
          </a:p>
          <a:p>
            <a:pPr marL="914400" indent="-860425">
              <a:buNone/>
            </a:pPr>
            <a:r>
              <a:rPr lang="en-US" sz="1500" i="1" dirty="0" smtClean="0"/>
              <a:t>	</a:t>
            </a:r>
            <a:r>
              <a:rPr lang="en-US" sz="1500" i="1" dirty="0" err="1" smtClean="0"/>
              <a:t>Qiang</a:t>
            </a:r>
            <a:r>
              <a:rPr lang="en-US" sz="1500" i="1" dirty="0" smtClean="0"/>
              <a:t> </a:t>
            </a:r>
            <a:r>
              <a:rPr lang="en-US" sz="1500" i="1" dirty="0"/>
              <a:t>Fu* and Arthur B. </a:t>
            </a:r>
            <a:r>
              <a:rPr lang="en-US" sz="1500" i="1" dirty="0" err="1"/>
              <a:t>Weglein</a:t>
            </a:r>
            <a:endParaRPr lang="en-US" sz="1500" dirty="0"/>
          </a:p>
          <a:p>
            <a:pPr marL="914400" indent="-860425">
              <a:buNone/>
            </a:pPr>
            <a:r>
              <a:rPr lang="en-US" sz="1500" dirty="0"/>
              <a:t> </a:t>
            </a:r>
          </a:p>
          <a:p>
            <a:pPr marL="914400" indent="-860425">
              <a:buNone/>
            </a:pPr>
            <a:r>
              <a:rPr lang="en-US" sz="1500" b="1" i="1" dirty="0">
                <a:solidFill>
                  <a:srgbClr val="548DD4"/>
                </a:solidFill>
                <a:latin typeface="Times New Roman"/>
                <a:ea typeface="Times New Roman"/>
              </a:rPr>
              <a:t>Thursday, May 29, 2014 </a:t>
            </a:r>
          </a:p>
          <a:p>
            <a:pPr marL="914400" indent="-860425">
              <a:buNone/>
            </a:pPr>
            <a:r>
              <a:rPr lang="en-US" sz="1500" b="1" dirty="0"/>
              <a:t> </a:t>
            </a:r>
            <a:endParaRPr lang="en-US" sz="1500" dirty="0"/>
          </a:p>
          <a:p>
            <a:pPr marL="914400" indent="-860425">
              <a:buNone/>
            </a:pPr>
            <a:r>
              <a:rPr lang="en-US" sz="1500" b="1" dirty="0" smtClean="0"/>
              <a:t>	Multiples</a:t>
            </a:r>
            <a:r>
              <a:rPr lang="en-US" sz="1500" b="1" dirty="0"/>
              <a:t>: part II: ISS for internal multiple elimination in elastic and inelastic media, directly and without subsurface (elastic or inelastic) information </a:t>
            </a:r>
            <a:endParaRPr lang="en-US" sz="1500" dirty="0"/>
          </a:p>
          <a:p>
            <a:pPr marL="914400" indent="-860425">
              <a:buNone/>
            </a:pPr>
            <a:r>
              <a:rPr lang="en-US" sz="1500" b="1" dirty="0"/>
              <a:t> </a:t>
            </a:r>
            <a:endParaRPr lang="en-US" sz="1500" dirty="0"/>
          </a:p>
          <a:p>
            <a:pPr marL="914400" indent="-860425">
              <a:buNone/>
            </a:pPr>
            <a:r>
              <a:rPr lang="en-US" sz="1500" b="1" dirty="0">
                <a:solidFill>
                  <a:srgbClr val="92D050"/>
                </a:solidFill>
              </a:rPr>
              <a:t>8:30 AM</a:t>
            </a:r>
            <a:r>
              <a:rPr lang="en-US" sz="1500" dirty="0"/>
              <a:t>	Including higher order terms to address a serious shortcoming/problem of the internal multiple attenuator: </a:t>
            </a:r>
            <a:r>
              <a:rPr lang="en-US" sz="1500" dirty="0" smtClean="0"/>
              <a:t>examining </a:t>
            </a:r>
            <a:r>
              <a:rPr lang="en-US" sz="1500" dirty="0"/>
              <a:t>the problem and its resolution</a:t>
            </a:r>
          </a:p>
          <a:p>
            <a:pPr marL="53975" indent="0">
              <a:buNone/>
            </a:pPr>
            <a:r>
              <a:rPr lang="en-US" sz="1500" dirty="0"/>
              <a:t>	</a:t>
            </a:r>
            <a:r>
              <a:rPr lang="en-US" sz="1500" i="1" dirty="0" smtClean="0"/>
              <a:t>Chao </a:t>
            </a:r>
            <a:r>
              <a:rPr lang="en-US" sz="1500" i="1" dirty="0"/>
              <a:t>Ma* and Arthur B. </a:t>
            </a:r>
            <a:r>
              <a:rPr lang="en-US" sz="1500" i="1" dirty="0" err="1" smtClean="0"/>
              <a:t>Weglein</a:t>
            </a:r>
            <a:endParaRPr lang="en-US" sz="1500" dirty="0"/>
          </a:p>
          <a:p>
            <a:pPr marL="53975" indent="0">
              <a:buNone/>
            </a:pPr>
            <a:r>
              <a:rPr lang="en-US" sz="1500" b="1" dirty="0"/>
              <a:t> </a:t>
            </a:r>
            <a:endParaRPr lang="en-US" sz="1500" dirty="0"/>
          </a:p>
          <a:p>
            <a:pPr marL="53975" indent="0">
              <a:buNone/>
            </a:pPr>
            <a:endParaRPr lang="en-US" sz="1500" dirty="0"/>
          </a:p>
        </p:txBody>
      </p:sp>
      <p:sp>
        <p:nvSpPr>
          <p:cNvPr id="6" name="标题 1"/>
          <p:cNvSpPr txBox="1">
            <a:spLocks/>
          </p:cNvSpPr>
          <p:nvPr/>
        </p:nvSpPr>
        <p:spPr>
          <a:xfrm>
            <a:off x="0" y="152400"/>
            <a:ext cx="9144000" cy="7620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dirty="0" smtClean="0">
                <a:solidFill>
                  <a:srgbClr val="C00000"/>
                </a:solidFill>
                <a:latin typeface="Arial Unicode MS" pitchFamily="34" charset="-122"/>
                <a:ea typeface="Arial Unicode MS" pitchFamily="34" charset="-122"/>
                <a:cs typeface="Arial Unicode MS" pitchFamily="34" charset="-122"/>
              </a:rPr>
              <a:t>   </a:t>
            </a:r>
            <a:r>
              <a:rPr lang="en-US" altLang="zh-CN" sz="4000" dirty="0" smtClean="0">
                <a:solidFill>
                  <a:srgbClr val="C00000"/>
                </a:solidFill>
                <a:latin typeface="Arial Unicode MS" pitchFamily="34" charset="-122"/>
                <a:ea typeface="Arial Unicode MS" pitchFamily="34" charset="-122"/>
                <a:cs typeface="Arial Unicode MS" pitchFamily="34" charset="-122"/>
              </a:rPr>
              <a:t>AGENDA</a:t>
            </a:r>
            <a:endParaRPr lang="zh-CN" altLang="en-US" sz="4000" dirty="0">
              <a:solidFill>
                <a:srgbClr val="C00000"/>
              </a:solidFill>
              <a:latin typeface="Arial Unicode MS" pitchFamily="34" charset="-122"/>
              <a:ea typeface="Arial Unicode MS" pitchFamily="34" charset="-122"/>
              <a:cs typeface="Arial Unicode MS" pitchFamily="34" charset="-122"/>
            </a:endParaRPr>
          </a:p>
        </p:txBody>
      </p:sp>
      <p:grpSp>
        <p:nvGrpSpPr>
          <p:cNvPr id="7" name="组合 5"/>
          <p:cNvGrpSpPr/>
          <p:nvPr/>
        </p:nvGrpSpPr>
        <p:grpSpPr>
          <a:xfrm>
            <a:off x="0" y="0"/>
            <a:ext cx="9144000" cy="369332"/>
            <a:chOff x="0" y="228600"/>
            <a:chExt cx="9144000" cy="369332"/>
          </a:xfrm>
        </p:grpSpPr>
        <p:sp>
          <p:nvSpPr>
            <p:cNvPr id="8" name="TextBox 7"/>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9" name="TextBox 8"/>
            <p:cNvSpPr txBox="1"/>
            <p:nvPr/>
          </p:nvSpPr>
          <p:spPr>
            <a:xfrm>
              <a:off x="0" y="228600"/>
              <a:ext cx="48768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grpSp>
        <p:nvGrpSpPr>
          <p:cNvPr id="10" name="组合 6"/>
          <p:cNvGrpSpPr/>
          <p:nvPr/>
        </p:nvGrpSpPr>
        <p:grpSpPr>
          <a:xfrm>
            <a:off x="0" y="6675120"/>
            <a:ext cx="9144000" cy="369332"/>
            <a:chOff x="0" y="228600"/>
            <a:chExt cx="9144000" cy="369332"/>
          </a:xfrm>
        </p:grpSpPr>
        <p:sp>
          <p:nvSpPr>
            <p:cNvPr id="11" name="TextBox 10"/>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12" name="TextBox 11"/>
            <p:cNvSpPr txBox="1"/>
            <p:nvPr/>
          </p:nvSpPr>
          <p:spPr>
            <a:xfrm flipV="1">
              <a:off x="0" y="228600"/>
              <a:ext cx="32004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spTree>
    <p:extLst>
      <p:ext uri="{BB962C8B-B14F-4D97-AF65-F5344CB8AC3E}">
        <p14:creationId xmlns:p14="http://schemas.microsoft.com/office/powerpoint/2010/main" val="21601446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0"/>
          <p:cNvSpPr/>
          <p:nvPr/>
        </p:nvSpPr>
        <p:spPr>
          <a:xfrm>
            <a:off x="1371600" y="1295400"/>
            <a:ext cx="7239000" cy="1905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Content Placeholder 2"/>
          <p:cNvSpPr>
            <a:spLocks noGrp="1"/>
          </p:cNvSpPr>
          <p:nvPr>
            <p:ph idx="1"/>
          </p:nvPr>
        </p:nvSpPr>
        <p:spPr>
          <a:xfrm>
            <a:off x="457200" y="1295401"/>
            <a:ext cx="8229600" cy="4525963"/>
          </a:xfrm>
        </p:spPr>
        <p:txBody>
          <a:bodyPr>
            <a:noAutofit/>
          </a:bodyPr>
          <a:lstStyle/>
          <a:p>
            <a:pPr marL="914400" lvl="0" indent="-914400">
              <a:buNone/>
            </a:pPr>
            <a:r>
              <a:rPr lang="en-US" sz="1500" b="1" dirty="0" smtClean="0">
                <a:solidFill>
                  <a:srgbClr val="92D050"/>
                </a:solidFill>
              </a:rPr>
              <a:t>9:15 </a:t>
            </a:r>
            <a:r>
              <a:rPr lang="en-US" sz="1500" b="1" dirty="0">
                <a:solidFill>
                  <a:srgbClr val="92D050"/>
                </a:solidFill>
              </a:rPr>
              <a:t>AM</a:t>
            </a:r>
            <a:r>
              <a:rPr lang="en-US" sz="1500" dirty="0">
                <a:solidFill>
                  <a:prstClr val="black"/>
                </a:solidFill>
              </a:rPr>
              <a:t>	</a:t>
            </a:r>
            <a:r>
              <a:rPr lang="en-US" sz="1500" dirty="0" smtClean="0">
                <a:solidFill>
                  <a:prstClr val="black"/>
                </a:solidFill>
              </a:rPr>
              <a:t>The </a:t>
            </a:r>
            <a:r>
              <a:rPr lang="en-US" sz="1500" dirty="0">
                <a:solidFill>
                  <a:prstClr val="black"/>
                </a:solidFill>
              </a:rPr>
              <a:t>internal multiple elimination algorithm for all reflectors in a 1D earth: part 1, strengths and limitations</a:t>
            </a:r>
          </a:p>
          <a:p>
            <a:pPr marL="0" lvl="0" indent="0">
              <a:buNone/>
            </a:pPr>
            <a:r>
              <a:rPr lang="en-US" sz="1500" dirty="0" smtClean="0">
                <a:solidFill>
                  <a:prstClr val="black"/>
                </a:solidFill>
              </a:rPr>
              <a:t>	</a:t>
            </a:r>
            <a:r>
              <a:rPr lang="en-US" sz="1500" i="1" dirty="0" err="1" smtClean="0">
                <a:solidFill>
                  <a:prstClr val="black"/>
                </a:solidFill>
              </a:rPr>
              <a:t>Yanglei</a:t>
            </a:r>
            <a:r>
              <a:rPr lang="en-US" sz="1500" i="1" dirty="0" smtClean="0">
                <a:solidFill>
                  <a:prstClr val="black"/>
                </a:solidFill>
              </a:rPr>
              <a:t> </a:t>
            </a:r>
            <a:r>
              <a:rPr lang="en-US" sz="1500" i="1" dirty="0" err="1">
                <a:solidFill>
                  <a:prstClr val="black"/>
                </a:solidFill>
              </a:rPr>
              <a:t>Zou</a:t>
            </a:r>
            <a:r>
              <a:rPr lang="en-US" sz="1500" i="1" dirty="0">
                <a:solidFill>
                  <a:prstClr val="black"/>
                </a:solidFill>
              </a:rPr>
              <a:t>* and Arthur B. </a:t>
            </a:r>
            <a:r>
              <a:rPr lang="en-US" sz="1500" i="1" dirty="0" err="1">
                <a:solidFill>
                  <a:prstClr val="black"/>
                </a:solidFill>
              </a:rPr>
              <a:t>Weglein</a:t>
            </a:r>
            <a:endParaRPr lang="en-US" sz="1500" dirty="0">
              <a:solidFill>
                <a:prstClr val="black"/>
              </a:solidFill>
            </a:endParaRPr>
          </a:p>
          <a:p>
            <a:pPr marL="0" lvl="0" indent="0">
              <a:buNone/>
            </a:pPr>
            <a:r>
              <a:rPr lang="en-US" sz="1500" b="1" dirty="0">
                <a:solidFill>
                  <a:prstClr val="black"/>
                </a:solidFill>
              </a:rPr>
              <a:t> </a:t>
            </a:r>
            <a:endParaRPr lang="en-US" sz="1500" dirty="0">
              <a:solidFill>
                <a:prstClr val="black"/>
              </a:solidFill>
            </a:endParaRPr>
          </a:p>
          <a:p>
            <a:pPr marL="914400" lvl="0" indent="0">
              <a:buNone/>
            </a:pPr>
            <a:r>
              <a:rPr lang="en-US" sz="1500" dirty="0" smtClean="0">
                <a:solidFill>
                  <a:prstClr val="black"/>
                </a:solidFill>
              </a:rPr>
              <a:t>The </a:t>
            </a:r>
            <a:r>
              <a:rPr lang="en-US" sz="1500" dirty="0">
                <a:solidFill>
                  <a:prstClr val="black"/>
                </a:solidFill>
              </a:rPr>
              <a:t>internal multiple elimination algorithm for all reflectors in a 1D earth: part 2, addressing the limitations </a:t>
            </a:r>
          </a:p>
          <a:p>
            <a:pPr marL="0" lvl="0" indent="0">
              <a:buNone/>
            </a:pPr>
            <a:r>
              <a:rPr lang="en-US" sz="1500" dirty="0">
                <a:solidFill>
                  <a:prstClr val="black"/>
                </a:solidFill>
              </a:rPr>
              <a:t>	</a:t>
            </a:r>
            <a:r>
              <a:rPr lang="en-US" sz="1500" i="1" dirty="0" err="1">
                <a:solidFill>
                  <a:prstClr val="black"/>
                </a:solidFill>
              </a:rPr>
              <a:t>Yanglei</a:t>
            </a:r>
            <a:r>
              <a:rPr lang="en-US" sz="1500" i="1" dirty="0">
                <a:solidFill>
                  <a:prstClr val="black"/>
                </a:solidFill>
              </a:rPr>
              <a:t> </a:t>
            </a:r>
            <a:r>
              <a:rPr lang="en-US" sz="1500" i="1" dirty="0" err="1">
                <a:solidFill>
                  <a:prstClr val="black"/>
                </a:solidFill>
              </a:rPr>
              <a:t>Zou</a:t>
            </a:r>
            <a:r>
              <a:rPr lang="en-US" sz="1500" i="1" dirty="0">
                <a:solidFill>
                  <a:prstClr val="black"/>
                </a:solidFill>
              </a:rPr>
              <a:t>* and Arthur B. </a:t>
            </a:r>
            <a:r>
              <a:rPr lang="en-US" sz="1500" i="1" dirty="0" err="1" smtClean="0">
                <a:solidFill>
                  <a:prstClr val="black"/>
                </a:solidFill>
              </a:rPr>
              <a:t>Weglein</a:t>
            </a:r>
            <a:endParaRPr lang="en-US" sz="1500" i="1" dirty="0" smtClean="0">
              <a:solidFill>
                <a:prstClr val="black"/>
              </a:solidFill>
            </a:endParaRPr>
          </a:p>
          <a:p>
            <a:pPr marL="0" lvl="0" indent="0">
              <a:buNone/>
            </a:pPr>
            <a:endParaRPr lang="en-US" sz="1500" i="1" dirty="0" smtClean="0">
              <a:solidFill>
                <a:prstClr val="black"/>
              </a:solidFill>
            </a:endParaRPr>
          </a:p>
          <a:p>
            <a:pPr marL="0" marR="0" indent="0">
              <a:spcBef>
                <a:spcPts val="0"/>
              </a:spcBef>
              <a:spcAft>
                <a:spcPts val="0"/>
              </a:spcAft>
              <a:buNone/>
            </a:pPr>
            <a:r>
              <a:rPr lang="en-US" sz="1500" b="1" dirty="0" smtClean="0">
                <a:solidFill>
                  <a:srgbClr val="92D050"/>
                </a:solidFill>
                <a:effectLst/>
                <a:latin typeface="+mj-lt"/>
                <a:ea typeface="Times New Roman"/>
              </a:rPr>
              <a:t>10:35 AM	</a:t>
            </a:r>
            <a:r>
              <a:rPr lang="en-US" sz="1500" dirty="0" smtClean="0">
                <a:effectLst/>
                <a:latin typeface="+mj-lt"/>
                <a:ea typeface="Times New Roman"/>
              </a:rPr>
              <a:t>ISS internal multiple attenuation algorithm for a 3D source and one dimensional subsurface</a:t>
            </a:r>
          </a:p>
          <a:p>
            <a:pPr marL="0" marR="0" indent="0">
              <a:spcBef>
                <a:spcPts val="0"/>
              </a:spcBef>
              <a:spcAft>
                <a:spcPts val="0"/>
              </a:spcAft>
              <a:buNone/>
            </a:pPr>
            <a:r>
              <a:rPr lang="en-US" sz="1500" dirty="0" smtClean="0">
                <a:effectLst/>
                <a:latin typeface="+mj-lt"/>
                <a:ea typeface="Times New Roman"/>
              </a:rPr>
              <a:t>	</a:t>
            </a:r>
            <a:r>
              <a:rPr lang="en-US" sz="1500" i="1" dirty="0" err="1" smtClean="0">
                <a:effectLst/>
                <a:latin typeface="+mj-lt"/>
                <a:ea typeface="Times New Roman"/>
              </a:rPr>
              <a:t>Xinglu</a:t>
            </a:r>
            <a:r>
              <a:rPr lang="en-US" sz="1500" i="1" dirty="0" smtClean="0">
                <a:effectLst/>
                <a:latin typeface="+mj-lt"/>
                <a:ea typeface="Times New Roman"/>
              </a:rPr>
              <a:t> Lin* and Arthur B. </a:t>
            </a:r>
            <a:r>
              <a:rPr lang="en-US" sz="1500" i="1" dirty="0" err="1" smtClean="0">
                <a:effectLst/>
                <a:latin typeface="+mj-lt"/>
                <a:ea typeface="Times New Roman"/>
              </a:rPr>
              <a:t>Weglein</a:t>
            </a:r>
            <a:endParaRPr lang="en-US" sz="1500" dirty="0" smtClean="0">
              <a:effectLst/>
              <a:latin typeface="+mj-lt"/>
              <a:ea typeface="Times New Roman"/>
            </a:endParaRPr>
          </a:p>
          <a:p>
            <a:pPr marL="0" marR="0" indent="0">
              <a:spcBef>
                <a:spcPts val="0"/>
              </a:spcBef>
              <a:spcAft>
                <a:spcPts val="0"/>
              </a:spcAft>
              <a:buNone/>
            </a:pPr>
            <a:r>
              <a:rPr lang="en-US" sz="1500" b="1" dirty="0" smtClean="0">
                <a:effectLst/>
                <a:latin typeface="+mj-lt"/>
                <a:ea typeface="Times New Roman"/>
              </a:rPr>
              <a:t> </a:t>
            </a:r>
            <a:endParaRPr lang="en-US" sz="1500" dirty="0" smtClean="0">
              <a:effectLst/>
              <a:latin typeface="+mj-lt"/>
              <a:ea typeface="Times New Roman"/>
            </a:endParaRPr>
          </a:p>
          <a:p>
            <a:pPr marL="914400" marR="0" indent="-914400">
              <a:spcBef>
                <a:spcPts val="0"/>
              </a:spcBef>
              <a:spcAft>
                <a:spcPts val="0"/>
              </a:spcAft>
              <a:buNone/>
            </a:pPr>
            <a:r>
              <a:rPr lang="en-US" sz="1500" b="1" dirty="0" smtClean="0">
                <a:solidFill>
                  <a:srgbClr val="92D050"/>
                </a:solidFill>
                <a:effectLst/>
                <a:latin typeface="+mj-lt"/>
                <a:ea typeface="Times New Roman"/>
              </a:rPr>
              <a:t>11:20 AM</a:t>
            </a:r>
            <a:r>
              <a:rPr lang="en-US" sz="1500" dirty="0" smtClean="0">
                <a:effectLst/>
                <a:latin typeface="+mj-lt"/>
                <a:ea typeface="Times New Roman"/>
              </a:rPr>
              <a:t>	The first test and evaluation of the inverse scattering series internal multiple attenuation algorithm for an attenuating medium</a:t>
            </a:r>
          </a:p>
          <a:p>
            <a:pPr marL="0" marR="0" indent="0">
              <a:spcBef>
                <a:spcPts val="0"/>
              </a:spcBef>
              <a:spcAft>
                <a:spcPts val="0"/>
              </a:spcAft>
              <a:buNone/>
            </a:pPr>
            <a:r>
              <a:rPr lang="en-US" sz="1500" dirty="0" smtClean="0">
                <a:effectLst/>
                <a:latin typeface="+mj-lt"/>
                <a:ea typeface="Times New Roman"/>
              </a:rPr>
              <a:t>	</a:t>
            </a:r>
            <a:r>
              <a:rPr lang="en-US" sz="1500" i="1" dirty="0" smtClean="0">
                <a:effectLst/>
                <a:latin typeface="+mj-lt"/>
                <a:ea typeface="Times New Roman"/>
              </a:rPr>
              <a:t>Jing Wu* and Arthur B. </a:t>
            </a:r>
            <a:r>
              <a:rPr lang="en-US" sz="1500" i="1" dirty="0" err="1" smtClean="0">
                <a:effectLst/>
                <a:latin typeface="+mj-lt"/>
                <a:ea typeface="Times New Roman"/>
              </a:rPr>
              <a:t>Weglein</a:t>
            </a:r>
            <a:endParaRPr lang="en-US" sz="1500" dirty="0" smtClean="0">
              <a:effectLst/>
              <a:latin typeface="+mj-lt"/>
              <a:ea typeface="Times New Roman"/>
            </a:endParaRPr>
          </a:p>
          <a:p>
            <a:pPr marL="0" marR="0" indent="0">
              <a:spcBef>
                <a:spcPts val="0"/>
              </a:spcBef>
              <a:spcAft>
                <a:spcPts val="0"/>
              </a:spcAft>
              <a:buNone/>
            </a:pPr>
            <a:r>
              <a:rPr lang="en-US" sz="1500" dirty="0" smtClean="0">
                <a:effectLst/>
                <a:latin typeface="+mj-lt"/>
                <a:ea typeface="Times New Roman"/>
              </a:rPr>
              <a:t> </a:t>
            </a:r>
          </a:p>
          <a:p>
            <a:pPr marL="0" marR="0" indent="0">
              <a:spcBef>
                <a:spcPts val="0"/>
              </a:spcBef>
              <a:spcAft>
                <a:spcPts val="0"/>
              </a:spcAft>
              <a:buNone/>
            </a:pPr>
            <a:r>
              <a:rPr lang="en-US" sz="1500" b="1" dirty="0" smtClean="0">
                <a:solidFill>
                  <a:srgbClr val="92D050"/>
                </a:solidFill>
                <a:effectLst/>
                <a:latin typeface="+mj-lt"/>
                <a:ea typeface="Times New Roman"/>
              </a:rPr>
              <a:t>12:05 PM</a:t>
            </a:r>
            <a:r>
              <a:rPr lang="en-US" sz="1500" dirty="0" smtClean="0">
                <a:solidFill>
                  <a:srgbClr val="92D050"/>
                </a:solidFill>
                <a:effectLst/>
                <a:latin typeface="+mj-lt"/>
                <a:ea typeface="Times New Roman"/>
              </a:rPr>
              <a:t>	Lunch: Hill Country Dining</a:t>
            </a:r>
          </a:p>
          <a:p>
            <a:pPr marL="0" marR="0" indent="0">
              <a:spcBef>
                <a:spcPts val="0"/>
              </a:spcBef>
              <a:spcAft>
                <a:spcPts val="0"/>
              </a:spcAft>
              <a:buNone/>
            </a:pPr>
            <a:r>
              <a:rPr lang="en-US" sz="1500" dirty="0" smtClean="0">
                <a:effectLst/>
                <a:latin typeface="+mj-lt"/>
                <a:ea typeface="Times New Roman"/>
              </a:rPr>
              <a:t> </a:t>
            </a:r>
          </a:p>
          <a:p>
            <a:pPr marL="914400" marR="0" indent="-914400">
              <a:spcBef>
                <a:spcPts val="0"/>
              </a:spcBef>
              <a:spcAft>
                <a:spcPts val="0"/>
              </a:spcAft>
              <a:buNone/>
            </a:pPr>
            <a:r>
              <a:rPr lang="en-US" sz="1500" b="1" dirty="0" smtClean="0">
                <a:solidFill>
                  <a:srgbClr val="92D050"/>
                </a:solidFill>
                <a:effectLst/>
                <a:latin typeface="+mj-lt"/>
                <a:ea typeface="Times New Roman"/>
              </a:rPr>
              <a:t>1:20 PM	</a:t>
            </a:r>
            <a:r>
              <a:rPr lang="en-US" sz="1500" dirty="0" smtClean="0">
                <a:effectLst/>
                <a:latin typeface="+mj-lt"/>
                <a:ea typeface="Times New Roman"/>
              </a:rPr>
              <a:t>Invited Guest Presentation: The Leadership Computing Alliance: addressing the HPC challenges of M-OSRP algorithms</a:t>
            </a:r>
          </a:p>
          <a:p>
            <a:pPr marL="914400" marR="0" indent="-914400">
              <a:spcBef>
                <a:spcPts val="0"/>
              </a:spcBef>
              <a:spcAft>
                <a:spcPts val="0"/>
              </a:spcAft>
              <a:buNone/>
            </a:pPr>
            <a:r>
              <a:rPr lang="en-US" sz="1500" i="1" dirty="0">
                <a:latin typeface="+mj-lt"/>
                <a:ea typeface="Times New Roman"/>
              </a:rPr>
              <a:t>	</a:t>
            </a:r>
            <a:r>
              <a:rPr lang="en-US" sz="1500" i="1" dirty="0" smtClean="0">
                <a:effectLst/>
                <a:latin typeface="+mj-lt"/>
                <a:ea typeface="Times New Roman"/>
              </a:rPr>
              <a:t>Michael </a:t>
            </a:r>
            <a:r>
              <a:rPr lang="en-US" sz="1500" i="1" dirty="0" err="1" smtClean="0">
                <a:effectLst/>
                <a:latin typeface="+mj-lt"/>
                <a:ea typeface="Times New Roman"/>
              </a:rPr>
              <a:t>Perrone</a:t>
            </a:r>
            <a:r>
              <a:rPr lang="en-US" sz="1500" i="1" dirty="0" smtClean="0">
                <a:effectLst/>
                <a:latin typeface="+mj-lt"/>
                <a:ea typeface="Times New Roman"/>
              </a:rPr>
              <a:t>*, IBM </a:t>
            </a:r>
            <a:endParaRPr lang="en-US" sz="1500" dirty="0" smtClean="0">
              <a:effectLst/>
              <a:latin typeface="+mj-lt"/>
              <a:ea typeface="Times New Roman"/>
            </a:endParaRPr>
          </a:p>
          <a:p>
            <a:pPr marL="0" lvl="0" indent="0">
              <a:buNone/>
            </a:pPr>
            <a:endParaRPr lang="en-US" sz="1500" dirty="0" smtClean="0">
              <a:solidFill>
                <a:prstClr val="black"/>
              </a:solidFill>
            </a:endParaRPr>
          </a:p>
          <a:p>
            <a:endParaRPr lang="en-US" sz="1500" dirty="0"/>
          </a:p>
        </p:txBody>
      </p:sp>
      <p:sp>
        <p:nvSpPr>
          <p:cNvPr id="5" name="标题 1"/>
          <p:cNvSpPr txBox="1">
            <a:spLocks/>
          </p:cNvSpPr>
          <p:nvPr/>
        </p:nvSpPr>
        <p:spPr>
          <a:xfrm>
            <a:off x="0" y="152400"/>
            <a:ext cx="9144000" cy="7620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dirty="0" smtClean="0">
                <a:solidFill>
                  <a:srgbClr val="C00000"/>
                </a:solidFill>
                <a:latin typeface="Arial Unicode MS" pitchFamily="34" charset="-122"/>
                <a:ea typeface="Arial Unicode MS" pitchFamily="34" charset="-122"/>
                <a:cs typeface="Arial Unicode MS" pitchFamily="34" charset="-122"/>
              </a:rPr>
              <a:t>   </a:t>
            </a:r>
            <a:r>
              <a:rPr lang="en-US" altLang="zh-CN" sz="4000" dirty="0" smtClean="0">
                <a:solidFill>
                  <a:srgbClr val="C00000"/>
                </a:solidFill>
                <a:latin typeface="Arial Unicode MS" pitchFamily="34" charset="-122"/>
                <a:ea typeface="Arial Unicode MS" pitchFamily="34" charset="-122"/>
                <a:cs typeface="Arial Unicode MS" pitchFamily="34" charset="-122"/>
              </a:rPr>
              <a:t>AGENDA</a:t>
            </a:r>
            <a:endParaRPr lang="zh-CN" altLang="en-US" sz="4000" dirty="0">
              <a:solidFill>
                <a:srgbClr val="C00000"/>
              </a:solidFill>
              <a:latin typeface="Arial Unicode MS" pitchFamily="34" charset="-122"/>
              <a:ea typeface="Arial Unicode MS" pitchFamily="34" charset="-122"/>
              <a:cs typeface="Arial Unicode MS" pitchFamily="34" charset="-122"/>
            </a:endParaRPr>
          </a:p>
        </p:txBody>
      </p:sp>
      <p:grpSp>
        <p:nvGrpSpPr>
          <p:cNvPr id="6" name="组合 5"/>
          <p:cNvGrpSpPr/>
          <p:nvPr/>
        </p:nvGrpSpPr>
        <p:grpSpPr>
          <a:xfrm>
            <a:off x="0" y="0"/>
            <a:ext cx="9144000" cy="369332"/>
            <a:chOff x="0" y="228600"/>
            <a:chExt cx="9144000" cy="369332"/>
          </a:xfrm>
        </p:grpSpPr>
        <p:sp>
          <p:nvSpPr>
            <p:cNvPr id="7" name="TextBox 6"/>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8" name="TextBox 7"/>
            <p:cNvSpPr txBox="1"/>
            <p:nvPr/>
          </p:nvSpPr>
          <p:spPr>
            <a:xfrm>
              <a:off x="0" y="228600"/>
              <a:ext cx="48768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grpSp>
        <p:nvGrpSpPr>
          <p:cNvPr id="9" name="组合 6"/>
          <p:cNvGrpSpPr/>
          <p:nvPr/>
        </p:nvGrpSpPr>
        <p:grpSpPr>
          <a:xfrm>
            <a:off x="0" y="6675120"/>
            <a:ext cx="9144000" cy="369332"/>
            <a:chOff x="0" y="228600"/>
            <a:chExt cx="9144000" cy="369332"/>
          </a:xfrm>
        </p:grpSpPr>
        <p:sp>
          <p:nvSpPr>
            <p:cNvPr id="10" name="TextBox 9"/>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11" name="TextBox 10"/>
            <p:cNvSpPr txBox="1"/>
            <p:nvPr/>
          </p:nvSpPr>
          <p:spPr>
            <a:xfrm flipV="1">
              <a:off x="0" y="228600"/>
              <a:ext cx="32004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spTree>
    <p:extLst>
      <p:ext uri="{BB962C8B-B14F-4D97-AF65-F5344CB8AC3E}">
        <p14:creationId xmlns:p14="http://schemas.microsoft.com/office/powerpoint/2010/main" val="1657772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32783" name="Line 3"/>
            <p:cNvSpPr>
              <a:spLocks noChangeShapeType="1"/>
            </p:cNvSpPr>
            <p:nvPr/>
          </p:nvSpPr>
          <p:spPr bwMode="auto">
            <a:xfrm>
              <a:off x="0" y="768"/>
              <a:ext cx="576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2784" name="Line 4"/>
            <p:cNvSpPr>
              <a:spLocks noChangeShapeType="1"/>
            </p:cNvSpPr>
            <p:nvPr/>
          </p:nvSpPr>
          <p:spPr bwMode="auto">
            <a:xfrm flipV="1">
              <a:off x="432" y="0"/>
              <a:ext cx="0" cy="432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32770" name="Text Box 5"/>
          <p:cNvSpPr txBox="1">
            <a:spLocks noChangeArrowheads="1"/>
          </p:cNvSpPr>
          <p:nvPr/>
        </p:nvSpPr>
        <p:spPr bwMode="auto">
          <a:xfrm>
            <a:off x="762000" y="1447800"/>
            <a:ext cx="8382000" cy="369332"/>
          </a:xfrm>
          <a:prstGeom prst="rect">
            <a:avLst/>
          </a:prstGeom>
          <a:noFill/>
          <a:ln w="9525">
            <a:noFill/>
            <a:miter lim="800000"/>
            <a:headEnd/>
            <a:tailEnd/>
          </a:ln>
        </p:spPr>
        <p:txBody>
          <a:bodyPr>
            <a:spAutoFit/>
          </a:bodyPr>
          <a:lstStyle/>
          <a:p>
            <a:pPr fontAlgn="base">
              <a:spcBef>
                <a:spcPct val="50000"/>
              </a:spcBef>
              <a:spcAft>
                <a:spcPct val="0"/>
              </a:spcAft>
            </a:pPr>
            <a:endParaRPr lang="en-US" altLang="zh-CN">
              <a:solidFill>
                <a:prstClr val="black"/>
              </a:solidFill>
              <a:latin typeface="Arial" charset="0"/>
              <a:cs typeface="Arial" charset="0"/>
            </a:endParaRPr>
          </a:p>
        </p:txBody>
      </p:sp>
      <p:pic>
        <p:nvPicPr>
          <p:cNvPr id="32771" name="Picture 6"/>
          <p:cNvPicPr>
            <a:picLocks noChangeAspect="1" noChangeArrowheads="1"/>
          </p:cNvPicPr>
          <p:nvPr/>
        </p:nvPicPr>
        <p:blipFill>
          <a:blip r:embed="rId3" cstate="print"/>
          <a:srcRect/>
          <a:stretch>
            <a:fillRect/>
          </a:stretch>
        </p:blipFill>
        <p:spPr bwMode="auto">
          <a:xfrm>
            <a:off x="3643330" y="1604976"/>
            <a:ext cx="1920875" cy="971551"/>
          </a:xfrm>
          <a:prstGeom prst="rect">
            <a:avLst/>
          </a:prstGeom>
          <a:noFill/>
          <a:ln w="9525">
            <a:noFill/>
            <a:miter lim="800000"/>
            <a:headEnd/>
            <a:tailEnd/>
          </a:ln>
        </p:spPr>
      </p:pic>
      <p:pic>
        <p:nvPicPr>
          <p:cNvPr id="32772" name="Picture 7"/>
          <p:cNvPicPr>
            <a:picLocks noChangeAspect="1" noChangeArrowheads="1"/>
          </p:cNvPicPr>
          <p:nvPr/>
        </p:nvPicPr>
        <p:blipFill>
          <a:blip r:embed="rId4" cstate="print"/>
          <a:srcRect/>
          <a:stretch>
            <a:fillRect/>
          </a:stretch>
        </p:blipFill>
        <p:spPr bwMode="auto">
          <a:xfrm>
            <a:off x="8328025" y="1643065"/>
            <a:ext cx="573088" cy="933451"/>
          </a:xfrm>
          <a:prstGeom prst="rect">
            <a:avLst/>
          </a:prstGeom>
          <a:noFill/>
          <a:ln w="9525">
            <a:noFill/>
            <a:miter lim="800000"/>
            <a:headEnd/>
            <a:tailEnd/>
          </a:ln>
        </p:spPr>
      </p:pic>
      <p:pic>
        <p:nvPicPr>
          <p:cNvPr id="32773" name="Picture 8"/>
          <p:cNvPicPr>
            <a:picLocks noChangeAspect="1" noChangeArrowheads="1"/>
          </p:cNvPicPr>
          <p:nvPr/>
        </p:nvPicPr>
        <p:blipFill>
          <a:blip r:embed="rId5" cstate="print"/>
          <a:srcRect/>
          <a:stretch>
            <a:fillRect/>
          </a:stretch>
        </p:blipFill>
        <p:spPr bwMode="auto">
          <a:xfrm>
            <a:off x="3757624" y="3832256"/>
            <a:ext cx="2535237" cy="434975"/>
          </a:xfrm>
          <a:prstGeom prst="rect">
            <a:avLst/>
          </a:prstGeom>
          <a:noFill/>
          <a:ln w="9525">
            <a:noFill/>
            <a:miter lim="800000"/>
            <a:headEnd/>
            <a:tailEnd/>
          </a:ln>
        </p:spPr>
      </p:pic>
      <p:pic>
        <p:nvPicPr>
          <p:cNvPr id="32774" name="Picture 9"/>
          <p:cNvPicPr>
            <a:picLocks noChangeAspect="1" noChangeArrowheads="1"/>
          </p:cNvPicPr>
          <p:nvPr/>
        </p:nvPicPr>
        <p:blipFill>
          <a:blip r:embed="rId6" cstate="print"/>
          <a:srcRect/>
          <a:stretch>
            <a:fillRect/>
          </a:stretch>
        </p:blipFill>
        <p:spPr bwMode="auto">
          <a:xfrm>
            <a:off x="3911600" y="2949575"/>
            <a:ext cx="1652588" cy="280988"/>
          </a:xfrm>
          <a:prstGeom prst="rect">
            <a:avLst/>
          </a:prstGeom>
          <a:noFill/>
          <a:ln w="9525">
            <a:noFill/>
            <a:miter lim="800000"/>
            <a:headEnd/>
            <a:tailEnd/>
          </a:ln>
        </p:spPr>
      </p:pic>
      <p:pic>
        <p:nvPicPr>
          <p:cNvPr id="32775" name="Picture 10"/>
          <p:cNvPicPr>
            <a:picLocks noChangeAspect="1" noChangeArrowheads="1"/>
          </p:cNvPicPr>
          <p:nvPr/>
        </p:nvPicPr>
        <p:blipFill>
          <a:blip r:embed="rId7" cstate="print"/>
          <a:srcRect/>
          <a:stretch>
            <a:fillRect/>
          </a:stretch>
        </p:blipFill>
        <p:spPr bwMode="auto">
          <a:xfrm>
            <a:off x="8520113" y="3717986"/>
            <a:ext cx="412750" cy="452439"/>
          </a:xfrm>
          <a:prstGeom prst="rect">
            <a:avLst/>
          </a:prstGeom>
          <a:noFill/>
          <a:ln w="9525">
            <a:noFill/>
            <a:miter lim="800000"/>
            <a:headEnd/>
            <a:tailEnd/>
          </a:ln>
        </p:spPr>
      </p:pic>
      <p:pic>
        <p:nvPicPr>
          <p:cNvPr id="32776" name="Picture 11"/>
          <p:cNvPicPr>
            <a:picLocks noChangeAspect="1" noChangeArrowheads="1"/>
          </p:cNvPicPr>
          <p:nvPr/>
        </p:nvPicPr>
        <p:blipFill>
          <a:blip r:embed="rId8" cstate="print"/>
          <a:srcRect/>
          <a:stretch>
            <a:fillRect/>
          </a:stretch>
        </p:blipFill>
        <p:spPr bwMode="auto">
          <a:xfrm>
            <a:off x="2106621" y="5483227"/>
            <a:ext cx="5684837" cy="382588"/>
          </a:xfrm>
          <a:prstGeom prst="rect">
            <a:avLst/>
          </a:prstGeom>
          <a:noFill/>
          <a:ln w="9525">
            <a:noFill/>
            <a:miter lim="800000"/>
            <a:headEnd/>
            <a:tailEnd/>
          </a:ln>
        </p:spPr>
      </p:pic>
      <p:pic>
        <p:nvPicPr>
          <p:cNvPr id="32777" name="Picture 12"/>
          <p:cNvPicPr>
            <a:picLocks noChangeAspect="1" noChangeArrowheads="1"/>
          </p:cNvPicPr>
          <p:nvPr/>
        </p:nvPicPr>
        <p:blipFill>
          <a:blip r:embed="rId9" cstate="print"/>
          <a:srcRect/>
          <a:stretch>
            <a:fillRect/>
          </a:stretch>
        </p:blipFill>
        <p:spPr bwMode="auto">
          <a:xfrm>
            <a:off x="8558305" y="5407086"/>
            <a:ext cx="460375" cy="460375"/>
          </a:xfrm>
          <a:prstGeom prst="rect">
            <a:avLst/>
          </a:prstGeom>
          <a:noFill/>
          <a:ln w="9525">
            <a:noFill/>
            <a:miter lim="800000"/>
            <a:headEnd/>
            <a:tailEnd/>
          </a:ln>
        </p:spPr>
      </p:pic>
      <p:sp>
        <p:nvSpPr>
          <p:cNvPr id="32778" name="Text Box 13"/>
          <p:cNvSpPr txBox="1">
            <a:spLocks noChangeArrowheads="1"/>
          </p:cNvSpPr>
          <p:nvPr/>
        </p:nvSpPr>
        <p:spPr bwMode="auto">
          <a:xfrm>
            <a:off x="1841227" y="228600"/>
            <a:ext cx="5591724" cy="1077218"/>
          </a:xfrm>
          <a:prstGeom prst="rect">
            <a:avLst/>
          </a:prstGeom>
          <a:noFill/>
          <a:ln w="9525">
            <a:noFill/>
            <a:miter lim="800000"/>
            <a:headEnd/>
            <a:tailEnd/>
          </a:ln>
        </p:spPr>
        <p:txBody>
          <a:bodyPr wrap="none">
            <a:spAutoFit/>
          </a:bodyPr>
          <a:lstStyle/>
          <a:p>
            <a:pPr algn="ctr">
              <a:spcBef>
                <a:spcPct val="0"/>
              </a:spcBef>
              <a:defRPr/>
            </a:pPr>
            <a:r>
              <a:rPr lang="en-US" altLang="zh-CN" sz="4000" b="1" dirty="0">
                <a:solidFill>
                  <a:srgbClr val="0000FF"/>
                </a:solidFill>
                <a:latin typeface="+mj-lt"/>
                <a:ea typeface="+mj-ea"/>
                <a:cs typeface="+mj-cs"/>
              </a:rPr>
              <a:t>Inverse Scattering  Series </a:t>
            </a:r>
          </a:p>
          <a:p>
            <a:pPr algn="ctr">
              <a:spcBef>
                <a:spcPct val="0"/>
              </a:spcBef>
              <a:defRPr/>
            </a:pPr>
            <a:r>
              <a:rPr lang="en-US" altLang="zh-CN" sz="2400" b="1" dirty="0">
                <a:solidFill>
                  <a:srgbClr val="0000FF"/>
                </a:solidFill>
                <a:latin typeface="+mj-lt"/>
                <a:ea typeface="+mj-ea"/>
                <a:cs typeface="+mj-cs"/>
              </a:rPr>
              <a:t>Scattering theory = perturbation theory</a:t>
            </a:r>
          </a:p>
        </p:txBody>
      </p:sp>
      <p:sp>
        <p:nvSpPr>
          <p:cNvPr id="32779" name="Text Box 14"/>
          <p:cNvSpPr txBox="1">
            <a:spLocks noChangeArrowheads="1"/>
          </p:cNvSpPr>
          <p:nvPr/>
        </p:nvSpPr>
        <p:spPr bwMode="auto">
          <a:xfrm>
            <a:off x="7527925" y="3843400"/>
            <a:ext cx="526106" cy="461665"/>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2400">
                <a:solidFill>
                  <a:prstClr val="black"/>
                </a:solidFill>
                <a:cs typeface="Arial" charset="0"/>
              </a:rPr>
              <a:t>(1)</a:t>
            </a:r>
          </a:p>
        </p:txBody>
      </p:sp>
      <p:sp>
        <p:nvSpPr>
          <p:cNvPr id="32780" name="Rectangle 15"/>
          <p:cNvSpPr>
            <a:spLocks noChangeArrowheads="1"/>
          </p:cNvSpPr>
          <p:nvPr/>
        </p:nvSpPr>
        <p:spPr bwMode="auto">
          <a:xfrm>
            <a:off x="8458200" y="1524000"/>
            <a:ext cx="533400" cy="44958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zh-CN" altLang="en-US">
              <a:solidFill>
                <a:prstClr val="black"/>
              </a:solidFill>
              <a:latin typeface="Arial" charset="0"/>
              <a:cs typeface="Arial" charset="0"/>
            </a:endParaRPr>
          </a:p>
        </p:txBody>
      </p:sp>
      <p:sp>
        <p:nvSpPr>
          <p:cNvPr id="32781" name="Text Box 16"/>
          <p:cNvSpPr txBox="1">
            <a:spLocks noChangeArrowheads="1"/>
          </p:cNvSpPr>
          <p:nvPr/>
        </p:nvSpPr>
        <p:spPr bwMode="auto">
          <a:xfrm>
            <a:off x="685800" y="4786373"/>
            <a:ext cx="6860148" cy="461665"/>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2400" dirty="0">
                <a:solidFill>
                  <a:prstClr val="black"/>
                </a:solidFill>
                <a:cs typeface="Arial" charset="0"/>
              </a:rPr>
              <a:t>Eq.(1) can be expanded in a </a:t>
            </a:r>
            <a:r>
              <a:rPr lang="en-US" altLang="zh-CN" sz="2400" i="1" dirty="0">
                <a:solidFill>
                  <a:prstClr val="black"/>
                </a:solidFill>
                <a:cs typeface="Arial" charset="0"/>
              </a:rPr>
              <a:t>forward scattering series,</a:t>
            </a:r>
          </a:p>
        </p:txBody>
      </p:sp>
      <p:sp>
        <p:nvSpPr>
          <p:cNvPr id="17" name="Slide Number Placeholder 16"/>
          <p:cNvSpPr>
            <a:spLocks noGrp="1"/>
          </p:cNvSpPr>
          <p:nvPr>
            <p:ph type="sldNum" sz="quarter" idx="12"/>
          </p:nvPr>
        </p:nvSpPr>
        <p:spPr/>
        <p:txBody>
          <a:bodyPr/>
          <a:lstStyle/>
          <a:p>
            <a:pPr>
              <a:defRPr/>
            </a:pPr>
            <a:fld id="{A9BB0D56-3690-4873-B5E4-A4CF5DDE8523}" type="slidenum">
              <a:rPr lang="en-US">
                <a:solidFill>
                  <a:prstClr val="black">
                    <a:tint val="75000"/>
                  </a:prstClr>
                </a:solidFill>
              </a:rPr>
              <a:pPr>
                <a:defRPr/>
              </a:pPr>
              <a:t>6</a:t>
            </a:fld>
            <a:endParaRPr lang="en-US">
              <a:solidFill>
                <a:prstClr val="black">
                  <a:tint val="75000"/>
                </a:prstClr>
              </a:solidFill>
            </a:endParaRPr>
          </a:p>
        </p:txBody>
      </p:sp>
    </p:spTree>
    <p:extLst>
      <p:ext uri="{BB962C8B-B14F-4D97-AF65-F5344CB8AC3E}">
        <p14:creationId xmlns:p14="http://schemas.microsoft.com/office/powerpoint/2010/main" val="36366714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0"/>
          <p:cNvSpPr/>
          <p:nvPr/>
        </p:nvSpPr>
        <p:spPr>
          <a:xfrm>
            <a:off x="1371600" y="3352800"/>
            <a:ext cx="72390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Content Placeholder 2"/>
          <p:cNvSpPr>
            <a:spLocks noGrp="1"/>
          </p:cNvSpPr>
          <p:nvPr>
            <p:ph idx="1"/>
          </p:nvPr>
        </p:nvSpPr>
        <p:spPr>
          <a:xfrm>
            <a:off x="457200" y="1295401"/>
            <a:ext cx="8229600" cy="4525963"/>
          </a:xfrm>
        </p:spPr>
        <p:txBody>
          <a:bodyPr>
            <a:noAutofit/>
          </a:bodyPr>
          <a:lstStyle/>
          <a:p>
            <a:pPr marL="914400" lvl="0" indent="-914400">
              <a:buNone/>
            </a:pPr>
            <a:r>
              <a:rPr lang="en-US" sz="1500" b="1" dirty="0" smtClean="0">
                <a:solidFill>
                  <a:srgbClr val="92D050"/>
                </a:solidFill>
              </a:rPr>
              <a:t>9:15 </a:t>
            </a:r>
            <a:r>
              <a:rPr lang="en-US" sz="1500" b="1" dirty="0">
                <a:solidFill>
                  <a:srgbClr val="92D050"/>
                </a:solidFill>
              </a:rPr>
              <a:t>AM</a:t>
            </a:r>
            <a:r>
              <a:rPr lang="en-US" sz="1500" dirty="0">
                <a:solidFill>
                  <a:prstClr val="black"/>
                </a:solidFill>
              </a:rPr>
              <a:t>	</a:t>
            </a:r>
            <a:r>
              <a:rPr lang="en-US" sz="1500" dirty="0" smtClean="0">
                <a:solidFill>
                  <a:prstClr val="black"/>
                </a:solidFill>
              </a:rPr>
              <a:t>The </a:t>
            </a:r>
            <a:r>
              <a:rPr lang="en-US" sz="1500" dirty="0">
                <a:solidFill>
                  <a:prstClr val="black"/>
                </a:solidFill>
              </a:rPr>
              <a:t>internal multiple elimination algorithm for all reflectors in a 1D earth: part 1, strengths and limitations</a:t>
            </a:r>
          </a:p>
          <a:p>
            <a:pPr marL="0" lvl="0" indent="0">
              <a:buNone/>
            </a:pPr>
            <a:r>
              <a:rPr lang="en-US" sz="1500" dirty="0" smtClean="0">
                <a:solidFill>
                  <a:prstClr val="black"/>
                </a:solidFill>
              </a:rPr>
              <a:t>	</a:t>
            </a:r>
            <a:r>
              <a:rPr lang="en-US" sz="1500" i="1" dirty="0" err="1" smtClean="0">
                <a:solidFill>
                  <a:prstClr val="black"/>
                </a:solidFill>
              </a:rPr>
              <a:t>Yanglei</a:t>
            </a:r>
            <a:r>
              <a:rPr lang="en-US" sz="1500" i="1" dirty="0" smtClean="0">
                <a:solidFill>
                  <a:prstClr val="black"/>
                </a:solidFill>
              </a:rPr>
              <a:t> </a:t>
            </a:r>
            <a:r>
              <a:rPr lang="en-US" sz="1500" i="1" dirty="0" err="1">
                <a:solidFill>
                  <a:prstClr val="black"/>
                </a:solidFill>
              </a:rPr>
              <a:t>Zou</a:t>
            </a:r>
            <a:r>
              <a:rPr lang="en-US" sz="1500" i="1" dirty="0">
                <a:solidFill>
                  <a:prstClr val="black"/>
                </a:solidFill>
              </a:rPr>
              <a:t>* and Arthur B. </a:t>
            </a:r>
            <a:r>
              <a:rPr lang="en-US" sz="1500" i="1" dirty="0" err="1">
                <a:solidFill>
                  <a:prstClr val="black"/>
                </a:solidFill>
              </a:rPr>
              <a:t>Weglein</a:t>
            </a:r>
            <a:endParaRPr lang="en-US" sz="1500" dirty="0">
              <a:solidFill>
                <a:prstClr val="black"/>
              </a:solidFill>
            </a:endParaRPr>
          </a:p>
          <a:p>
            <a:pPr marL="0" lvl="0" indent="0">
              <a:buNone/>
            </a:pPr>
            <a:r>
              <a:rPr lang="en-US" sz="1500" b="1" dirty="0">
                <a:solidFill>
                  <a:prstClr val="black"/>
                </a:solidFill>
              </a:rPr>
              <a:t> </a:t>
            </a:r>
            <a:endParaRPr lang="en-US" sz="1500" dirty="0">
              <a:solidFill>
                <a:prstClr val="black"/>
              </a:solidFill>
            </a:endParaRPr>
          </a:p>
          <a:p>
            <a:pPr marL="914400" lvl="0" indent="0">
              <a:buNone/>
            </a:pPr>
            <a:r>
              <a:rPr lang="en-US" sz="1500" dirty="0" smtClean="0">
                <a:solidFill>
                  <a:prstClr val="black"/>
                </a:solidFill>
              </a:rPr>
              <a:t>The </a:t>
            </a:r>
            <a:r>
              <a:rPr lang="en-US" sz="1500" dirty="0">
                <a:solidFill>
                  <a:prstClr val="black"/>
                </a:solidFill>
              </a:rPr>
              <a:t>internal multiple elimination algorithm for all reflectors in a 1D earth: part 2, addressing the limitations </a:t>
            </a:r>
          </a:p>
          <a:p>
            <a:pPr marL="0" lvl="0" indent="0">
              <a:buNone/>
            </a:pPr>
            <a:r>
              <a:rPr lang="en-US" sz="1500" dirty="0">
                <a:solidFill>
                  <a:prstClr val="black"/>
                </a:solidFill>
              </a:rPr>
              <a:t>	</a:t>
            </a:r>
            <a:r>
              <a:rPr lang="en-US" sz="1500" i="1" dirty="0" err="1">
                <a:solidFill>
                  <a:prstClr val="black"/>
                </a:solidFill>
              </a:rPr>
              <a:t>Yanglei</a:t>
            </a:r>
            <a:r>
              <a:rPr lang="en-US" sz="1500" i="1" dirty="0">
                <a:solidFill>
                  <a:prstClr val="black"/>
                </a:solidFill>
              </a:rPr>
              <a:t> </a:t>
            </a:r>
            <a:r>
              <a:rPr lang="en-US" sz="1500" i="1" dirty="0" err="1">
                <a:solidFill>
                  <a:prstClr val="black"/>
                </a:solidFill>
              </a:rPr>
              <a:t>Zou</a:t>
            </a:r>
            <a:r>
              <a:rPr lang="en-US" sz="1500" i="1" dirty="0">
                <a:solidFill>
                  <a:prstClr val="black"/>
                </a:solidFill>
              </a:rPr>
              <a:t>* and Arthur B. </a:t>
            </a:r>
            <a:r>
              <a:rPr lang="en-US" sz="1500" i="1" dirty="0" err="1" smtClean="0">
                <a:solidFill>
                  <a:prstClr val="black"/>
                </a:solidFill>
              </a:rPr>
              <a:t>Weglein</a:t>
            </a:r>
            <a:endParaRPr lang="en-US" sz="1500" i="1" dirty="0" smtClean="0">
              <a:solidFill>
                <a:prstClr val="black"/>
              </a:solidFill>
            </a:endParaRPr>
          </a:p>
          <a:p>
            <a:pPr marL="0" lvl="0" indent="0">
              <a:buNone/>
            </a:pPr>
            <a:endParaRPr lang="en-US" sz="1500" i="1" dirty="0" smtClean="0">
              <a:solidFill>
                <a:prstClr val="black"/>
              </a:solidFill>
            </a:endParaRPr>
          </a:p>
          <a:p>
            <a:pPr marL="0" marR="0" indent="0">
              <a:spcBef>
                <a:spcPts val="0"/>
              </a:spcBef>
              <a:spcAft>
                <a:spcPts val="0"/>
              </a:spcAft>
              <a:buNone/>
            </a:pPr>
            <a:r>
              <a:rPr lang="en-US" sz="1500" b="1" dirty="0" smtClean="0">
                <a:solidFill>
                  <a:srgbClr val="92D050"/>
                </a:solidFill>
                <a:effectLst/>
                <a:latin typeface="+mj-lt"/>
                <a:ea typeface="Times New Roman"/>
              </a:rPr>
              <a:t>10:35 AM	</a:t>
            </a:r>
            <a:r>
              <a:rPr lang="en-US" sz="1500" dirty="0" smtClean="0">
                <a:effectLst/>
                <a:latin typeface="+mj-lt"/>
                <a:ea typeface="Times New Roman"/>
              </a:rPr>
              <a:t>ISS internal multiple attenuation algorithm for a 3D source and one dimensional subsurface</a:t>
            </a:r>
          </a:p>
          <a:p>
            <a:pPr marL="0" marR="0" indent="0">
              <a:spcBef>
                <a:spcPts val="0"/>
              </a:spcBef>
              <a:spcAft>
                <a:spcPts val="0"/>
              </a:spcAft>
              <a:buNone/>
            </a:pPr>
            <a:r>
              <a:rPr lang="en-US" sz="1500" dirty="0" smtClean="0">
                <a:effectLst/>
                <a:latin typeface="+mj-lt"/>
                <a:ea typeface="Times New Roman"/>
              </a:rPr>
              <a:t>	</a:t>
            </a:r>
            <a:r>
              <a:rPr lang="en-US" sz="1500" i="1" dirty="0" err="1" smtClean="0">
                <a:effectLst/>
                <a:latin typeface="+mj-lt"/>
                <a:ea typeface="Times New Roman"/>
              </a:rPr>
              <a:t>Xinglu</a:t>
            </a:r>
            <a:r>
              <a:rPr lang="en-US" sz="1500" i="1" dirty="0" smtClean="0">
                <a:effectLst/>
                <a:latin typeface="+mj-lt"/>
                <a:ea typeface="Times New Roman"/>
              </a:rPr>
              <a:t> Lin* and Arthur B. </a:t>
            </a:r>
            <a:r>
              <a:rPr lang="en-US" sz="1500" i="1" dirty="0" err="1" smtClean="0">
                <a:effectLst/>
                <a:latin typeface="+mj-lt"/>
                <a:ea typeface="Times New Roman"/>
              </a:rPr>
              <a:t>Weglein</a:t>
            </a:r>
            <a:endParaRPr lang="en-US" sz="1500" dirty="0" smtClean="0">
              <a:effectLst/>
              <a:latin typeface="+mj-lt"/>
              <a:ea typeface="Times New Roman"/>
            </a:endParaRPr>
          </a:p>
          <a:p>
            <a:pPr marL="0" marR="0" indent="0">
              <a:spcBef>
                <a:spcPts val="0"/>
              </a:spcBef>
              <a:spcAft>
                <a:spcPts val="0"/>
              </a:spcAft>
              <a:buNone/>
            </a:pPr>
            <a:r>
              <a:rPr lang="en-US" sz="1500" b="1" dirty="0" smtClean="0">
                <a:effectLst/>
                <a:latin typeface="+mj-lt"/>
                <a:ea typeface="Times New Roman"/>
              </a:rPr>
              <a:t> </a:t>
            </a:r>
            <a:endParaRPr lang="en-US" sz="1500" dirty="0" smtClean="0">
              <a:effectLst/>
              <a:latin typeface="+mj-lt"/>
              <a:ea typeface="Times New Roman"/>
            </a:endParaRPr>
          </a:p>
          <a:p>
            <a:pPr marL="914400" marR="0" indent="-914400">
              <a:spcBef>
                <a:spcPts val="0"/>
              </a:spcBef>
              <a:spcAft>
                <a:spcPts val="0"/>
              </a:spcAft>
              <a:buNone/>
            </a:pPr>
            <a:r>
              <a:rPr lang="en-US" sz="1500" b="1" dirty="0" smtClean="0">
                <a:solidFill>
                  <a:srgbClr val="92D050"/>
                </a:solidFill>
                <a:effectLst/>
                <a:latin typeface="+mj-lt"/>
                <a:ea typeface="Times New Roman"/>
              </a:rPr>
              <a:t>11:20 AM</a:t>
            </a:r>
            <a:r>
              <a:rPr lang="en-US" sz="1500" dirty="0" smtClean="0">
                <a:effectLst/>
                <a:latin typeface="+mj-lt"/>
                <a:ea typeface="Times New Roman"/>
              </a:rPr>
              <a:t>	The first test and evaluation of the inverse scattering series internal multiple attenuation algorithm for an attenuating medium</a:t>
            </a:r>
          </a:p>
          <a:p>
            <a:pPr marL="0" marR="0" indent="0">
              <a:spcBef>
                <a:spcPts val="0"/>
              </a:spcBef>
              <a:spcAft>
                <a:spcPts val="0"/>
              </a:spcAft>
              <a:buNone/>
            </a:pPr>
            <a:r>
              <a:rPr lang="en-US" sz="1500" dirty="0" smtClean="0">
                <a:effectLst/>
                <a:latin typeface="+mj-lt"/>
                <a:ea typeface="Times New Roman"/>
              </a:rPr>
              <a:t>	</a:t>
            </a:r>
            <a:r>
              <a:rPr lang="en-US" sz="1500" i="1" dirty="0" smtClean="0">
                <a:effectLst/>
                <a:latin typeface="+mj-lt"/>
                <a:ea typeface="Times New Roman"/>
              </a:rPr>
              <a:t>Jing Wu* and Arthur B. </a:t>
            </a:r>
            <a:r>
              <a:rPr lang="en-US" sz="1500" i="1" dirty="0" err="1" smtClean="0">
                <a:effectLst/>
                <a:latin typeface="+mj-lt"/>
                <a:ea typeface="Times New Roman"/>
              </a:rPr>
              <a:t>Weglein</a:t>
            </a:r>
            <a:endParaRPr lang="en-US" sz="1500" dirty="0" smtClean="0">
              <a:effectLst/>
              <a:latin typeface="+mj-lt"/>
              <a:ea typeface="Times New Roman"/>
            </a:endParaRPr>
          </a:p>
          <a:p>
            <a:pPr marL="0" marR="0" indent="0">
              <a:spcBef>
                <a:spcPts val="0"/>
              </a:spcBef>
              <a:spcAft>
                <a:spcPts val="0"/>
              </a:spcAft>
              <a:buNone/>
            </a:pPr>
            <a:r>
              <a:rPr lang="en-US" sz="1500" dirty="0" smtClean="0">
                <a:effectLst/>
                <a:latin typeface="+mj-lt"/>
                <a:ea typeface="Times New Roman"/>
              </a:rPr>
              <a:t> </a:t>
            </a:r>
          </a:p>
          <a:p>
            <a:pPr marL="0" marR="0" indent="0">
              <a:spcBef>
                <a:spcPts val="0"/>
              </a:spcBef>
              <a:spcAft>
                <a:spcPts val="0"/>
              </a:spcAft>
              <a:buNone/>
            </a:pPr>
            <a:r>
              <a:rPr lang="en-US" sz="1500" b="1" dirty="0" smtClean="0">
                <a:solidFill>
                  <a:srgbClr val="92D050"/>
                </a:solidFill>
                <a:effectLst/>
                <a:latin typeface="+mj-lt"/>
                <a:ea typeface="Times New Roman"/>
              </a:rPr>
              <a:t>12:05 PM</a:t>
            </a:r>
            <a:r>
              <a:rPr lang="en-US" sz="1500" dirty="0" smtClean="0">
                <a:solidFill>
                  <a:srgbClr val="92D050"/>
                </a:solidFill>
                <a:effectLst/>
                <a:latin typeface="+mj-lt"/>
                <a:ea typeface="Times New Roman"/>
              </a:rPr>
              <a:t>	Lunch: Hill Country Dining</a:t>
            </a:r>
          </a:p>
          <a:p>
            <a:pPr marL="0" marR="0" indent="0">
              <a:spcBef>
                <a:spcPts val="0"/>
              </a:spcBef>
              <a:spcAft>
                <a:spcPts val="0"/>
              </a:spcAft>
              <a:buNone/>
            </a:pPr>
            <a:r>
              <a:rPr lang="en-US" sz="1500" dirty="0" smtClean="0">
                <a:effectLst/>
                <a:latin typeface="+mj-lt"/>
                <a:ea typeface="Times New Roman"/>
              </a:rPr>
              <a:t> </a:t>
            </a:r>
          </a:p>
          <a:p>
            <a:pPr marL="914400" marR="0" indent="-914400">
              <a:spcBef>
                <a:spcPts val="0"/>
              </a:spcBef>
              <a:spcAft>
                <a:spcPts val="0"/>
              </a:spcAft>
              <a:buNone/>
            </a:pPr>
            <a:r>
              <a:rPr lang="en-US" sz="1500" b="1" dirty="0" smtClean="0">
                <a:solidFill>
                  <a:srgbClr val="92D050"/>
                </a:solidFill>
                <a:effectLst/>
                <a:latin typeface="+mj-lt"/>
                <a:ea typeface="Times New Roman"/>
              </a:rPr>
              <a:t>1:20 PM	</a:t>
            </a:r>
            <a:r>
              <a:rPr lang="en-US" sz="1500" dirty="0" smtClean="0">
                <a:effectLst/>
                <a:latin typeface="+mj-lt"/>
                <a:ea typeface="Times New Roman"/>
              </a:rPr>
              <a:t>Invited Guest Presentation: The Leadership Computing Alliance: addressing the HPC challenges of M-OSRP algorithms</a:t>
            </a:r>
          </a:p>
          <a:p>
            <a:pPr marL="914400" marR="0" indent="-914400">
              <a:spcBef>
                <a:spcPts val="0"/>
              </a:spcBef>
              <a:spcAft>
                <a:spcPts val="0"/>
              </a:spcAft>
              <a:buNone/>
            </a:pPr>
            <a:r>
              <a:rPr lang="en-US" sz="1500" i="1" dirty="0">
                <a:latin typeface="+mj-lt"/>
                <a:ea typeface="Times New Roman"/>
              </a:rPr>
              <a:t>	</a:t>
            </a:r>
            <a:r>
              <a:rPr lang="en-US" sz="1500" i="1" dirty="0" smtClean="0">
                <a:effectLst/>
                <a:latin typeface="+mj-lt"/>
                <a:ea typeface="Times New Roman"/>
              </a:rPr>
              <a:t>Michael </a:t>
            </a:r>
            <a:r>
              <a:rPr lang="en-US" sz="1500" i="1" dirty="0" err="1" smtClean="0">
                <a:effectLst/>
                <a:latin typeface="+mj-lt"/>
                <a:ea typeface="Times New Roman"/>
              </a:rPr>
              <a:t>Perrone</a:t>
            </a:r>
            <a:r>
              <a:rPr lang="en-US" sz="1500" i="1" dirty="0" smtClean="0">
                <a:effectLst/>
                <a:latin typeface="+mj-lt"/>
                <a:ea typeface="Times New Roman"/>
              </a:rPr>
              <a:t>*, IBM </a:t>
            </a:r>
            <a:endParaRPr lang="en-US" sz="1500" dirty="0" smtClean="0">
              <a:effectLst/>
              <a:latin typeface="+mj-lt"/>
              <a:ea typeface="Times New Roman"/>
            </a:endParaRPr>
          </a:p>
          <a:p>
            <a:pPr marL="0" lvl="0" indent="0">
              <a:buNone/>
            </a:pPr>
            <a:endParaRPr lang="en-US" sz="1500" dirty="0" smtClean="0">
              <a:solidFill>
                <a:prstClr val="black"/>
              </a:solidFill>
            </a:endParaRPr>
          </a:p>
          <a:p>
            <a:endParaRPr lang="en-US" sz="1500" dirty="0"/>
          </a:p>
        </p:txBody>
      </p:sp>
      <p:sp>
        <p:nvSpPr>
          <p:cNvPr id="5" name="标题 1"/>
          <p:cNvSpPr txBox="1">
            <a:spLocks/>
          </p:cNvSpPr>
          <p:nvPr/>
        </p:nvSpPr>
        <p:spPr>
          <a:xfrm>
            <a:off x="0" y="152400"/>
            <a:ext cx="9144000" cy="7620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dirty="0" smtClean="0">
                <a:solidFill>
                  <a:srgbClr val="C00000"/>
                </a:solidFill>
                <a:latin typeface="Arial Unicode MS" pitchFamily="34" charset="-122"/>
                <a:ea typeface="Arial Unicode MS" pitchFamily="34" charset="-122"/>
                <a:cs typeface="Arial Unicode MS" pitchFamily="34" charset="-122"/>
              </a:rPr>
              <a:t>   </a:t>
            </a:r>
            <a:r>
              <a:rPr lang="en-US" altLang="zh-CN" sz="4000" dirty="0" smtClean="0">
                <a:solidFill>
                  <a:srgbClr val="C00000"/>
                </a:solidFill>
                <a:latin typeface="Arial Unicode MS" pitchFamily="34" charset="-122"/>
                <a:ea typeface="Arial Unicode MS" pitchFamily="34" charset="-122"/>
                <a:cs typeface="Arial Unicode MS" pitchFamily="34" charset="-122"/>
              </a:rPr>
              <a:t>AGENDA</a:t>
            </a:r>
            <a:endParaRPr lang="zh-CN" altLang="en-US" sz="4000" dirty="0">
              <a:solidFill>
                <a:srgbClr val="C00000"/>
              </a:solidFill>
              <a:latin typeface="Arial Unicode MS" pitchFamily="34" charset="-122"/>
              <a:ea typeface="Arial Unicode MS" pitchFamily="34" charset="-122"/>
              <a:cs typeface="Arial Unicode MS" pitchFamily="34" charset="-122"/>
            </a:endParaRPr>
          </a:p>
        </p:txBody>
      </p:sp>
      <p:grpSp>
        <p:nvGrpSpPr>
          <p:cNvPr id="6" name="组合 5"/>
          <p:cNvGrpSpPr/>
          <p:nvPr/>
        </p:nvGrpSpPr>
        <p:grpSpPr>
          <a:xfrm>
            <a:off x="0" y="0"/>
            <a:ext cx="9144000" cy="369332"/>
            <a:chOff x="0" y="228600"/>
            <a:chExt cx="9144000" cy="369332"/>
          </a:xfrm>
        </p:grpSpPr>
        <p:sp>
          <p:nvSpPr>
            <p:cNvPr id="7" name="TextBox 6"/>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8" name="TextBox 7"/>
            <p:cNvSpPr txBox="1"/>
            <p:nvPr/>
          </p:nvSpPr>
          <p:spPr>
            <a:xfrm>
              <a:off x="0" y="228600"/>
              <a:ext cx="48768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grpSp>
        <p:nvGrpSpPr>
          <p:cNvPr id="9" name="组合 6"/>
          <p:cNvGrpSpPr/>
          <p:nvPr/>
        </p:nvGrpSpPr>
        <p:grpSpPr>
          <a:xfrm>
            <a:off x="0" y="6675120"/>
            <a:ext cx="9144000" cy="369332"/>
            <a:chOff x="0" y="228600"/>
            <a:chExt cx="9144000" cy="369332"/>
          </a:xfrm>
        </p:grpSpPr>
        <p:sp>
          <p:nvSpPr>
            <p:cNvPr id="10" name="TextBox 9"/>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11" name="TextBox 10"/>
            <p:cNvSpPr txBox="1"/>
            <p:nvPr/>
          </p:nvSpPr>
          <p:spPr>
            <a:xfrm flipV="1">
              <a:off x="0" y="228600"/>
              <a:ext cx="32004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spTree>
    <p:extLst>
      <p:ext uri="{BB962C8B-B14F-4D97-AF65-F5344CB8AC3E}">
        <p14:creationId xmlns:p14="http://schemas.microsoft.com/office/powerpoint/2010/main" val="2176357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0"/>
          <p:cNvSpPr/>
          <p:nvPr/>
        </p:nvSpPr>
        <p:spPr>
          <a:xfrm>
            <a:off x="1371600" y="4114800"/>
            <a:ext cx="7239000" cy="685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Content Placeholder 2"/>
          <p:cNvSpPr>
            <a:spLocks noGrp="1"/>
          </p:cNvSpPr>
          <p:nvPr>
            <p:ph idx="1"/>
          </p:nvPr>
        </p:nvSpPr>
        <p:spPr>
          <a:xfrm>
            <a:off x="457200" y="1295401"/>
            <a:ext cx="8229600" cy="4525963"/>
          </a:xfrm>
        </p:spPr>
        <p:txBody>
          <a:bodyPr>
            <a:noAutofit/>
          </a:bodyPr>
          <a:lstStyle/>
          <a:p>
            <a:pPr marL="914400" lvl="0" indent="-914400">
              <a:buNone/>
            </a:pPr>
            <a:r>
              <a:rPr lang="en-US" sz="1500" b="1" dirty="0" smtClean="0">
                <a:solidFill>
                  <a:srgbClr val="92D050"/>
                </a:solidFill>
              </a:rPr>
              <a:t>9:15 </a:t>
            </a:r>
            <a:r>
              <a:rPr lang="en-US" sz="1500" b="1" dirty="0">
                <a:solidFill>
                  <a:srgbClr val="92D050"/>
                </a:solidFill>
              </a:rPr>
              <a:t>AM</a:t>
            </a:r>
            <a:r>
              <a:rPr lang="en-US" sz="1500" dirty="0">
                <a:solidFill>
                  <a:prstClr val="black"/>
                </a:solidFill>
              </a:rPr>
              <a:t>	</a:t>
            </a:r>
            <a:r>
              <a:rPr lang="en-US" sz="1500" dirty="0" smtClean="0">
                <a:solidFill>
                  <a:prstClr val="black"/>
                </a:solidFill>
              </a:rPr>
              <a:t>The </a:t>
            </a:r>
            <a:r>
              <a:rPr lang="en-US" sz="1500" dirty="0">
                <a:solidFill>
                  <a:prstClr val="black"/>
                </a:solidFill>
              </a:rPr>
              <a:t>internal multiple elimination algorithm for all reflectors in a 1D earth: part 1, strengths and limitations</a:t>
            </a:r>
          </a:p>
          <a:p>
            <a:pPr marL="0" lvl="0" indent="0">
              <a:buNone/>
            </a:pPr>
            <a:r>
              <a:rPr lang="en-US" sz="1500" dirty="0" smtClean="0">
                <a:solidFill>
                  <a:prstClr val="black"/>
                </a:solidFill>
              </a:rPr>
              <a:t>	</a:t>
            </a:r>
            <a:r>
              <a:rPr lang="en-US" sz="1500" i="1" dirty="0" err="1" smtClean="0">
                <a:solidFill>
                  <a:prstClr val="black"/>
                </a:solidFill>
              </a:rPr>
              <a:t>Yanglei</a:t>
            </a:r>
            <a:r>
              <a:rPr lang="en-US" sz="1500" i="1" dirty="0" smtClean="0">
                <a:solidFill>
                  <a:prstClr val="black"/>
                </a:solidFill>
              </a:rPr>
              <a:t> </a:t>
            </a:r>
            <a:r>
              <a:rPr lang="en-US" sz="1500" i="1" dirty="0" err="1">
                <a:solidFill>
                  <a:prstClr val="black"/>
                </a:solidFill>
              </a:rPr>
              <a:t>Zou</a:t>
            </a:r>
            <a:r>
              <a:rPr lang="en-US" sz="1500" i="1" dirty="0">
                <a:solidFill>
                  <a:prstClr val="black"/>
                </a:solidFill>
              </a:rPr>
              <a:t>* and Arthur B. </a:t>
            </a:r>
            <a:r>
              <a:rPr lang="en-US" sz="1500" i="1" dirty="0" err="1">
                <a:solidFill>
                  <a:prstClr val="black"/>
                </a:solidFill>
              </a:rPr>
              <a:t>Weglein</a:t>
            </a:r>
            <a:endParaRPr lang="en-US" sz="1500" dirty="0">
              <a:solidFill>
                <a:prstClr val="black"/>
              </a:solidFill>
            </a:endParaRPr>
          </a:p>
          <a:p>
            <a:pPr marL="0" lvl="0" indent="0">
              <a:buNone/>
            </a:pPr>
            <a:r>
              <a:rPr lang="en-US" sz="1500" b="1" dirty="0">
                <a:solidFill>
                  <a:prstClr val="black"/>
                </a:solidFill>
              </a:rPr>
              <a:t> </a:t>
            </a:r>
            <a:endParaRPr lang="en-US" sz="1500" dirty="0">
              <a:solidFill>
                <a:prstClr val="black"/>
              </a:solidFill>
            </a:endParaRPr>
          </a:p>
          <a:p>
            <a:pPr marL="914400" lvl="0" indent="0">
              <a:buNone/>
            </a:pPr>
            <a:r>
              <a:rPr lang="en-US" sz="1500" dirty="0" smtClean="0">
                <a:solidFill>
                  <a:prstClr val="black"/>
                </a:solidFill>
              </a:rPr>
              <a:t>The </a:t>
            </a:r>
            <a:r>
              <a:rPr lang="en-US" sz="1500" dirty="0">
                <a:solidFill>
                  <a:prstClr val="black"/>
                </a:solidFill>
              </a:rPr>
              <a:t>internal multiple elimination algorithm for all reflectors in a 1D earth: part 2, addressing the limitations </a:t>
            </a:r>
          </a:p>
          <a:p>
            <a:pPr marL="0" lvl="0" indent="0">
              <a:buNone/>
            </a:pPr>
            <a:r>
              <a:rPr lang="en-US" sz="1500" dirty="0">
                <a:solidFill>
                  <a:prstClr val="black"/>
                </a:solidFill>
              </a:rPr>
              <a:t>	</a:t>
            </a:r>
            <a:r>
              <a:rPr lang="en-US" sz="1500" i="1" dirty="0" err="1">
                <a:solidFill>
                  <a:prstClr val="black"/>
                </a:solidFill>
              </a:rPr>
              <a:t>Yanglei</a:t>
            </a:r>
            <a:r>
              <a:rPr lang="en-US" sz="1500" i="1" dirty="0">
                <a:solidFill>
                  <a:prstClr val="black"/>
                </a:solidFill>
              </a:rPr>
              <a:t> </a:t>
            </a:r>
            <a:r>
              <a:rPr lang="en-US" sz="1500" i="1" dirty="0" err="1">
                <a:solidFill>
                  <a:prstClr val="black"/>
                </a:solidFill>
              </a:rPr>
              <a:t>Zou</a:t>
            </a:r>
            <a:r>
              <a:rPr lang="en-US" sz="1500" i="1" dirty="0">
                <a:solidFill>
                  <a:prstClr val="black"/>
                </a:solidFill>
              </a:rPr>
              <a:t>* and Arthur B. </a:t>
            </a:r>
            <a:r>
              <a:rPr lang="en-US" sz="1500" i="1" dirty="0" err="1" smtClean="0">
                <a:solidFill>
                  <a:prstClr val="black"/>
                </a:solidFill>
              </a:rPr>
              <a:t>Weglein</a:t>
            </a:r>
            <a:endParaRPr lang="en-US" sz="1500" i="1" dirty="0" smtClean="0">
              <a:solidFill>
                <a:prstClr val="black"/>
              </a:solidFill>
            </a:endParaRPr>
          </a:p>
          <a:p>
            <a:pPr marL="0" lvl="0" indent="0">
              <a:buNone/>
            </a:pPr>
            <a:endParaRPr lang="en-US" sz="1500" i="1" dirty="0" smtClean="0">
              <a:solidFill>
                <a:prstClr val="black"/>
              </a:solidFill>
            </a:endParaRPr>
          </a:p>
          <a:p>
            <a:pPr marL="0" marR="0" indent="0">
              <a:spcBef>
                <a:spcPts val="0"/>
              </a:spcBef>
              <a:spcAft>
                <a:spcPts val="0"/>
              </a:spcAft>
              <a:buNone/>
            </a:pPr>
            <a:r>
              <a:rPr lang="en-US" sz="1500" b="1" dirty="0" smtClean="0">
                <a:solidFill>
                  <a:srgbClr val="92D050"/>
                </a:solidFill>
                <a:effectLst/>
                <a:latin typeface="+mj-lt"/>
                <a:ea typeface="Times New Roman"/>
              </a:rPr>
              <a:t>10:35 AM	</a:t>
            </a:r>
            <a:r>
              <a:rPr lang="en-US" sz="1500" dirty="0" smtClean="0">
                <a:effectLst/>
                <a:latin typeface="+mj-lt"/>
                <a:ea typeface="Times New Roman"/>
              </a:rPr>
              <a:t>ISS internal multiple attenuation algorithm for a 3D source and one dimensional subsurface</a:t>
            </a:r>
          </a:p>
          <a:p>
            <a:pPr marL="0" marR="0" indent="0">
              <a:spcBef>
                <a:spcPts val="0"/>
              </a:spcBef>
              <a:spcAft>
                <a:spcPts val="0"/>
              </a:spcAft>
              <a:buNone/>
            </a:pPr>
            <a:r>
              <a:rPr lang="en-US" sz="1500" dirty="0" smtClean="0">
                <a:effectLst/>
                <a:latin typeface="+mj-lt"/>
                <a:ea typeface="Times New Roman"/>
              </a:rPr>
              <a:t>	</a:t>
            </a:r>
            <a:r>
              <a:rPr lang="en-US" sz="1500" i="1" dirty="0" err="1" smtClean="0">
                <a:effectLst/>
                <a:latin typeface="+mj-lt"/>
                <a:ea typeface="Times New Roman"/>
              </a:rPr>
              <a:t>Xinglu</a:t>
            </a:r>
            <a:r>
              <a:rPr lang="en-US" sz="1500" i="1" dirty="0" smtClean="0">
                <a:effectLst/>
                <a:latin typeface="+mj-lt"/>
                <a:ea typeface="Times New Roman"/>
              </a:rPr>
              <a:t> Lin* and Arthur B. </a:t>
            </a:r>
            <a:r>
              <a:rPr lang="en-US" sz="1500" i="1" dirty="0" err="1" smtClean="0">
                <a:effectLst/>
                <a:latin typeface="+mj-lt"/>
                <a:ea typeface="Times New Roman"/>
              </a:rPr>
              <a:t>Weglein</a:t>
            </a:r>
            <a:endParaRPr lang="en-US" sz="1500" dirty="0" smtClean="0">
              <a:effectLst/>
              <a:latin typeface="+mj-lt"/>
              <a:ea typeface="Times New Roman"/>
            </a:endParaRPr>
          </a:p>
          <a:p>
            <a:pPr marL="0" marR="0" indent="0">
              <a:spcBef>
                <a:spcPts val="0"/>
              </a:spcBef>
              <a:spcAft>
                <a:spcPts val="0"/>
              </a:spcAft>
              <a:buNone/>
            </a:pPr>
            <a:r>
              <a:rPr lang="en-US" sz="1500" b="1" dirty="0" smtClean="0">
                <a:effectLst/>
                <a:latin typeface="+mj-lt"/>
                <a:ea typeface="Times New Roman"/>
              </a:rPr>
              <a:t> </a:t>
            </a:r>
            <a:endParaRPr lang="en-US" sz="1500" dirty="0" smtClean="0">
              <a:effectLst/>
              <a:latin typeface="+mj-lt"/>
              <a:ea typeface="Times New Roman"/>
            </a:endParaRPr>
          </a:p>
          <a:p>
            <a:pPr marL="914400" marR="0" indent="-914400">
              <a:spcBef>
                <a:spcPts val="0"/>
              </a:spcBef>
              <a:spcAft>
                <a:spcPts val="0"/>
              </a:spcAft>
              <a:buNone/>
            </a:pPr>
            <a:r>
              <a:rPr lang="en-US" sz="1500" b="1" dirty="0" smtClean="0">
                <a:solidFill>
                  <a:srgbClr val="92D050"/>
                </a:solidFill>
                <a:effectLst/>
                <a:latin typeface="+mj-lt"/>
                <a:ea typeface="Times New Roman"/>
              </a:rPr>
              <a:t>11:20 AM</a:t>
            </a:r>
            <a:r>
              <a:rPr lang="en-US" sz="1500" dirty="0" smtClean="0">
                <a:effectLst/>
                <a:latin typeface="+mj-lt"/>
                <a:ea typeface="Times New Roman"/>
              </a:rPr>
              <a:t>	The first test and evaluation of the inverse scattering series internal multiple attenuation algorithm for an attenuating medium</a:t>
            </a:r>
          </a:p>
          <a:p>
            <a:pPr marL="0" marR="0" indent="0">
              <a:spcBef>
                <a:spcPts val="0"/>
              </a:spcBef>
              <a:spcAft>
                <a:spcPts val="0"/>
              </a:spcAft>
              <a:buNone/>
            </a:pPr>
            <a:r>
              <a:rPr lang="en-US" sz="1500" dirty="0" smtClean="0">
                <a:effectLst/>
                <a:latin typeface="+mj-lt"/>
                <a:ea typeface="Times New Roman"/>
              </a:rPr>
              <a:t>	</a:t>
            </a:r>
            <a:r>
              <a:rPr lang="en-US" sz="1500" i="1" dirty="0" smtClean="0">
                <a:effectLst/>
                <a:latin typeface="+mj-lt"/>
                <a:ea typeface="Times New Roman"/>
              </a:rPr>
              <a:t>Jing Wu* and Arthur B. </a:t>
            </a:r>
            <a:r>
              <a:rPr lang="en-US" sz="1500" i="1" dirty="0" err="1" smtClean="0">
                <a:effectLst/>
                <a:latin typeface="+mj-lt"/>
                <a:ea typeface="Times New Roman"/>
              </a:rPr>
              <a:t>Weglein</a:t>
            </a:r>
            <a:endParaRPr lang="en-US" sz="1500" dirty="0" smtClean="0">
              <a:effectLst/>
              <a:latin typeface="+mj-lt"/>
              <a:ea typeface="Times New Roman"/>
            </a:endParaRPr>
          </a:p>
          <a:p>
            <a:pPr marL="0" marR="0" indent="0">
              <a:spcBef>
                <a:spcPts val="0"/>
              </a:spcBef>
              <a:spcAft>
                <a:spcPts val="0"/>
              </a:spcAft>
              <a:buNone/>
            </a:pPr>
            <a:r>
              <a:rPr lang="en-US" sz="1500" dirty="0" smtClean="0">
                <a:effectLst/>
                <a:latin typeface="+mj-lt"/>
                <a:ea typeface="Times New Roman"/>
              </a:rPr>
              <a:t> </a:t>
            </a:r>
          </a:p>
          <a:p>
            <a:pPr marL="0" marR="0" indent="0">
              <a:spcBef>
                <a:spcPts val="0"/>
              </a:spcBef>
              <a:spcAft>
                <a:spcPts val="0"/>
              </a:spcAft>
              <a:buNone/>
            </a:pPr>
            <a:r>
              <a:rPr lang="en-US" sz="1500" b="1" dirty="0" smtClean="0">
                <a:solidFill>
                  <a:srgbClr val="92D050"/>
                </a:solidFill>
                <a:effectLst/>
                <a:latin typeface="+mj-lt"/>
                <a:ea typeface="Times New Roman"/>
              </a:rPr>
              <a:t>12:05 PM</a:t>
            </a:r>
            <a:r>
              <a:rPr lang="en-US" sz="1500" dirty="0" smtClean="0">
                <a:solidFill>
                  <a:srgbClr val="92D050"/>
                </a:solidFill>
                <a:effectLst/>
                <a:latin typeface="+mj-lt"/>
                <a:ea typeface="Times New Roman"/>
              </a:rPr>
              <a:t>	Lunch: Hill Country Dining</a:t>
            </a:r>
          </a:p>
          <a:p>
            <a:pPr marL="0" marR="0" indent="0">
              <a:spcBef>
                <a:spcPts val="0"/>
              </a:spcBef>
              <a:spcAft>
                <a:spcPts val="0"/>
              </a:spcAft>
              <a:buNone/>
            </a:pPr>
            <a:r>
              <a:rPr lang="en-US" sz="1500" dirty="0" smtClean="0">
                <a:effectLst/>
                <a:latin typeface="+mj-lt"/>
                <a:ea typeface="Times New Roman"/>
              </a:rPr>
              <a:t> </a:t>
            </a:r>
          </a:p>
          <a:p>
            <a:pPr marL="914400" marR="0" indent="-914400">
              <a:spcBef>
                <a:spcPts val="0"/>
              </a:spcBef>
              <a:spcAft>
                <a:spcPts val="0"/>
              </a:spcAft>
              <a:buNone/>
            </a:pPr>
            <a:r>
              <a:rPr lang="en-US" sz="1500" b="1" dirty="0" smtClean="0">
                <a:solidFill>
                  <a:srgbClr val="92D050"/>
                </a:solidFill>
                <a:effectLst/>
                <a:latin typeface="+mj-lt"/>
                <a:ea typeface="Times New Roman"/>
              </a:rPr>
              <a:t>1:20 PM	</a:t>
            </a:r>
            <a:r>
              <a:rPr lang="en-US" sz="1500" dirty="0" smtClean="0">
                <a:effectLst/>
                <a:latin typeface="+mj-lt"/>
                <a:ea typeface="Times New Roman"/>
              </a:rPr>
              <a:t>Invited Guest Presentation: The Leadership Computing Alliance: addressing the HPC challenges of M-OSRP algorithms</a:t>
            </a:r>
          </a:p>
          <a:p>
            <a:pPr marL="914400" marR="0" indent="-914400">
              <a:spcBef>
                <a:spcPts val="0"/>
              </a:spcBef>
              <a:spcAft>
                <a:spcPts val="0"/>
              </a:spcAft>
              <a:buNone/>
            </a:pPr>
            <a:r>
              <a:rPr lang="en-US" sz="1500" i="1" dirty="0">
                <a:latin typeface="+mj-lt"/>
                <a:ea typeface="Times New Roman"/>
              </a:rPr>
              <a:t>	</a:t>
            </a:r>
            <a:r>
              <a:rPr lang="en-US" sz="1500" i="1" dirty="0" smtClean="0">
                <a:effectLst/>
                <a:latin typeface="+mj-lt"/>
                <a:ea typeface="Times New Roman"/>
              </a:rPr>
              <a:t>Michael </a:t>
            </a:r>
            <a:r>
              <a:rPr lang="en-US" sz="1500" i="1" dirty="0" err="1" smtClean="0">
                <a:effectLst/>
                <a:latin typeface="+mj-lt"/>
                <a:ea typeface="Times New Roman"/>
              </a:rPr>
              <a:t>Perrone</a:t>
            </a:r>
            <a:r>
              <a:rPr lang="en-US" sz="1500" i="1" dirty="0" smtClean="0">
                <a:effectLst/>
                <a:latin typeface="+mj-lt"/>
                <a:ea typeface="Times New Roman"/>
              </a:rPr>
              <a:t>*, IBM </a:t>
            </a:r>
            <a:endParaRPr lang="en-US" sz="1500" dirty="0" smtClean="0">
              <a:effectLst/>
              <a:latin typeface="+mj-lt"/>
              <a:ea typeface="Times New Roman"/>
            </a:endParaRPr>
          </a:p>
          <a:p>
            <a:pPr marL="0" lvl="0" indent="0">
              <a:buNone/>
            </a:pPr>
            <a:endParaRPr lang="en-US" sz="1500" dirty="0" smtClean="0">
              <a:solidFill>
                <a:prstClr val="black"/>
              </a:solidFill>
            </a:endParaRPr>
          </a:p>
          <a:p>
            <a:endParaRPr lang="en-US" sz="1500" dirty="0"/>
          </a:p>
        </p:txBody>
      </p:sp>
      <p:sp>
        <p:nvSpPr>
          <p:cNvPr id="5" name="标题 1"/>
          <p:cNvSpPr txBox="1">
            <a:spLocks/>
          </p:cNvSpPr>
          <p:nvPr/>
        </p:nvSpPr>
        <p:spPr>
          <a:xfrm>
            <a:off x="0" y="152400"/>
            <a:ext cx="9144000" cy="7620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dirty="0" smtClean="0">
                <a:solidFill>
                  <a:srgbClr val="C00000"/>
                </a:solidFill>
                <a:latin typeface="Arial Unicode MS" pitchFamily="34" charset="-122"/>
                <a:ea typeface="Arial Unicode MS" pitchFamily="34" charset="-122"/>
                <a:cs typeface="Arial Unicode MS" pitchFamily="34" charset="-122"/>
              </a:rPr>
              <a:t>   </a:t>
            </a:r>
            <a:r>
              <a:rPr lang="en-US" altLang="zh-CN" sz="4000" dirty="0" smtClean="0">
                <a:solidFill>
                  <a:srgbClr val="C00000"/>
                </a:solidFill>
                <a:latin typeface="Arial Unicode MS" pitchFamily="34" charset="-122"/>
                <a:ea typeface="Arial Unicode MS" pitchFamily="34" charset="-122"/>
                <a:cs typeface="Arial Unicode MS" pitchFamily="34" charset="-122"/>
              </a:rPr>
              <a:t>AGENDA</a:t>
            </a:r>
            <a:endParaRPr lang="zh-CN" altLang="en-US" sz="4000" dirty="0">
              <a:solidFill>
                <a:srgbClr val="C00000"/>
              </a:solidFill>
              <a:latin typeface="Arial Unicode MS" pitchFamily="34" charset="-122"/>
              <a:ea typeface="Arial Unicode MS" pitchFamily="34" charset="-122"/>
              <a:cs typeface="Arial Unicode MS" pitchFamily="34" charset="-122"/>
            </a:endParaRPr>
          </a:p>
        </p:txBody>
      </p:sp>
      <p:grpSp>
        <p:nvGrpSpPr>
          <p:cNvPr id="6" name="组合 5"/>
          <p:cNvGrpSpPr/>
          <p:nvPr/>
        </p:nvGrpSpPr>
        <p:grpSpPr>
          <a:xfrm>
            <a:off x="0" y="0"/>
            <a:ext cx="9144000" cy="369332"/>
            <a:chOff x="0" y="228600"/>
            <a:chExt cx="9144000" cy="369332"/>
          </a:xfrm>
        </p:grpSpPr>
        <p:sp>
          <p:nvSpPr>
            <p:cNvPr id="7" name="TextBox 6"/>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8" name="TextBox 7"/>
            <p:cNvSpPr txBox="1"/>
            <p:nvPr/>
          </p:nvSpPr>
          <p:spPr>
            <a:xfrm>
              <a:off x="0" y="228600"/>
              <a:ext cx="48768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grpSp>
        <p:nvGrpSpPr>
          <p:cNvPr id="9" name="组合 6"/>
          <p:cNvGrpSpPr/>
          <p:nvPr/>
        </p:nvGrpSpPr>
        <p:grpSpPr>
          <a:xfrm>
            <a:off x="0" y="6675120"/>
            <a:ext cx="9144000" cy="369332"/>
            <a:chOff x="0" y="228600"/>
            <a:chExt cx="9144000" cy="369332"/>
          </a:xfrm>
        </p:grpSpPr>
        <p:sp>
          <p:nvSpPr>
            <p:cNvPr id="10" name="TextBox 9"/>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11" name="TextBox 10"/>
            <p:cNvSpPr txBox="1"/>
            <p:nvPr/>
          </p:nvSpPr>
          <p:spPr>
            <a:xfrm flipV="1">
              <a:off x="0" y="228600"/>
              <a:ext cx="32004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spTree>
    <p:extLst>
      <p:ext uri="{BB962C8B-B14F-4D97-AF65-F5344CB8AC3E}">
        <p14:creationId xmlns:p14="http://schemas.microsoft.com/office/powerpoint/2010/main" val="33724585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0"/>
          <p:cNvSpPr/>
          <p:nvPr/>
        </p:nvSpPr>
        <p:spPr>
          <a:xfrm>
            <a:off x="1371600" y="5410200"/>
            <a:ext cx="7239000" cy="838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Content Placeholder 2"/>
          <p:cNvSpPr>
            <a:spLocks noGrp="1"/>
          </p:cNvSpPr>
          <p:nvPr>
            <p:ph idx="1"/>
          </p:nvPr>
        </p:nvSpPr>
        <p:spPr>
          <a:xfrm>
            <a:off x="457200" y="1295401"/>
            <a:ext cx="8229600" cy="4525963"/>
          </a:xfrm>
        </p:spPr>
        <p:txBody>
          <a:bodyPr>
            <a:noAutofit/>
          </a:bodyPr>
          <a:lstStyle/>
          <a:p>
            <a:pPr marL="914400" lvl="0" indent="-914400">
              <a:buNone/>
            </a:pPr>
            <a:r>
              <a:rPr lang="en-US" sz="1500" b="1" dirty="0" smtClean="0">
                <a:solidFill>
                  <a:srgbClr val="92D050"/>
                </a:solidFill>
              </a:rPr>
              <a:t>9:15 </a:t>
            </a:r>
            <a:r>
              <a:rPr lang="en-US" sz="1500" b="1" dirty="0">
                <a:solidFill>
                  <a:srgbClr val="92D050"/>
                </a:solidFill>
              </a:rPr>
              <a:t>AM</a:t>
            </a:r>
            <a:r>
              <a:rPr lang="en-US" sz="1500" dirty="0">
                <a:solidFill>
                  <a:prstClr val="black"/>
                </a:solidFill>
              </a:rPr>
              <a:t>	</a:t>
            </a:r>
            <a:r>
              <a:rPr lang="en-US" sz="1500" dirty="0" smtClean="0">
                <a:solidFill>
                  <a:prstClr val="black"/>
                </a:solidFill>
              </a:rPr>
              <a:t>The </a:t>
            </a:r>
            <a:r>
              <a:rPr lang="en-US" sz="1500" dirty="0">
                <a:solidFill>
                  <a:prstClr val="black"/>
                </a:solidFill>
              </a:rPr>
              <a:t>internal multiple elimination algorithm for all reflectors in a 1D earth: part 1, strengths and limitations</a:t>
            </a:r>
          </a:p>
          <a:p>
            <a:pPr marL="0" lvl="0" indent="0">
              <a:buNone/>
            </a:pPr>
            <a:r>
              <a:rPr lang="en-US" sz="1500" dirty="0" smtClean="0">
                <a:solidFill>
                  <a:prstClr val="black"/>
                </a:solidFill>
              </a:rPr>
              <a:t>	</a:t>
            </a:r>
            <a:r>
              <a:rPr lang="en-US" sz="1500" i="1" dirty="0" err="1" smtClean="0">
                <a:solidFill>
                  <a:prstClr val="black"/>
                </a:solidFill>
              </a:rPr>
              <a:t>Yanglei</a:t>
            </a:r>
            <a:r>
              <a:rPr lang="en-US" sz="1500" i="1" dirty="0" smtClean="0">
                <a:solidFill>
                  <a:prstClr val="black"/>
                </a:solidFill>
              </a:rPr>
              <a:t> </a:t>
            </a:r>
            <a:r>
              <a:rPr lang="en-US" sz="1500" i="1" dirty="0" err="1">
                <a:solidFill>
                  <a:prstClr val="black"/>
                </a:solidFill>
              </a:rPr>
              <a:t>Zou</a:t>
            </a:r>
            <a:r>
              <a:rPr lang="en-US" sz="1500" i="1" dirty="0">
                <a:solidFill>
                  <a:prstClr val="black"/>
                </a:solidFill>
              </a:rPr>
              <a:t>* and Arthur B. </a:t>
            </a:r>
            <a:r>
              <a:rPr lang="en-US" sz="1500" i="1" dirty="0" err="1">
                <a:solidFill>
                  <a:prstClr val="black"/>
                </a:solidFill>
              </a:rPr>
              <a:t>Weglein</a:t>
            </a:r>
            <a:endParaRPr lang="en-US" sz="1500" dirty="0">
              <a:solidFill>
                <a:prstClr val="black"/>
              </a:solidFill>
            </a:endParaRPr>
          </a:p>
          <a:p>
            <a:pPr marL="0" lvl="0" indent="0">
              <a:buNone/>
            </a:pPr>
            <a:r>
              <a:rPr lang="en-US" sz="1500" b="1" dirty="0">
                <a:solidFill>
                  <a:prstClr val="black"/>
                </a:solidFill>
              </a:rPr>
              <a:t> </a:t>
            </a:r>
            <a:endParaRPr lang="en-US" sz="1500" dirty="0">
              <a:solidFill>
                <a:prstClr val="black"/>
              </a:solidFill>
            </a:endParaRPr>
          </a:p>
          <a:p>
            <a:pPr marL="914400" lvl="0" indent="0">
              <a:buNone/>
            </a:pPr>
            <a:r>
              <a:rPr lang="en-US" sz="1500" dirty="0" smtClean="0">
                <a:solidFill>
                  <a:prstClr val="black"/>
                </a:solidFill>
              </a:rPr>
              <a:t>The </a:t>
            </a:r>
            <a:r>
              <a:rPr lang="en-US" sz="1500" dirty="0">
                <a:solidFill>
                  <a:prstClr val="black"/>
                </a:solidFill>
              </a:rPr>
              <a:t>internal multiple elimination algorithm for all reflectors in a 1D earth: part 2, addressing the limitations </a:t>
            </a:r>
          </a:p>
          <a:p>
            <a:pPr marL="0" lvl="0" indent="0">
              <a:buNone/>
            </a:pPr>
            <a:r>
              <a:rPr lang="en-US" sz="1500" dirty="0">
                <a:solidFill>
                  <a:prstClr val="black"/>
                </a:solidFill>
              </a:rPr>
              <a:t>	</a:t>
            </a:r>
            <a:r>
              <a:rPr lang="en-US" sz="1500" i="1" dirty="0" err="1">
                <a:solidFill>
                  <a:prstClr val="black"/>
                </a:solidFill>
              </a:rPr>
              <a:t>Yanglei</a:t>
            </a:r>
            <a:r>
              <a:rPr lang="en-US" sz="1500" i="1" dirty="0">
                <a:solidFill>
                  <a:prstClr val="black"/>
                </a:solidFill>
              </a:rPr>
              <a:t> </a:t>
            </a:r>
            <a:r>
              <a:rPr lang="en-US" sz="1500" i="1" dirty="0" err="1">
                <a:solidFill>
                  <a:prstClr val="black"/>
                </a:solidFill>
              </a:rPr>
              <a:t>Zou</a:t>
            </a:r>
            <a:r>
              <a:rPr lang="en-US" sz="1500" i="1" dirty="0">
                <a:solidFill>
                  <a:prstClr val="black"/>
                </a:solidFill>
              </a:rPr>
              <a:t>* and Arthur B. </a:t>
            </a:r>
            <a:r>
              <a:rPr lang="en-US" sz="1500" i="1" dirty="0" err="1" smtClean="0">
                <a:solidFill>
                  <a:prstClr val="black"/>
                </a:solidFill>
              </a:rPr>
              <a:t>Weglein</a:t>
            </a:r>
            <a:endParaRPr lang="en-US" sz="1500" i="1" dirty="0" smtClean="0">
              <a:solidFill>
                <a:prstClr val="black"/>
              </a:solidFill>
            </a:endParaRPr>
          </a:p>
          <a:p>
            <a:pPr marL="0" lvl="0" indent="0">
              <a:buNone/>
            </a:pPr>
            <a:endParaRPr lang="en-US" sz="1500" i="1" dirty="0" smtClean="0">
              <a:solidFill>
                <a:prstClr val="black"/>
              </a:solidFill>
            </a:endParaRPr>
          </a:p>
          <a:p>
            <a:pPr marL="0" marR="0" indent="0">
              <a:spcBef>
                <a:spcPts val="0"/>
              </a:spcBef>
              <a:spcAft>
                <a:spcPts val="0"/>
              </a:spcAft>
              <a:buNone/>
            </a:pPr>
            <a:r>
              <a:rPr lang="en-US" sz="1500" b="1" dirty="0" smtClean="0">
                <a:solidFill>
                  <a:srgbClr val="92D050"/>
                </a:solidFill>
                <a:effectLst/>
                <a:latin typeface="+mj-lt"/>
                <a:ea typeface="Times New Roman"/>
              </a:rPr>
              <a:t>10:35 AM	</a:t>
            </a:r>
            <a:r>
              <a:rPr lang="en-US" sz="1500" dirty="0" smtClean="0">
                <a:effectLst/>
                <a:latin typeface="+mj-lt"/>
                <a:ea typeface="Times New Roman"/>
              </a:rPr>
              <a:t>ISS internal multiple attenuation algorithm for a 3D source and one dimensional subsurface</a:t>
            </a:r>
          </a:p>
          <a:p>
            <a:pPr marL="0" marR="0" indent="0">
              <a:spcBef>
                <a:spcPts val="0"/>
              </a:spcBef>
              <a:spcAft>
                <a:spcPts val="0"/>
              </a:spcAft>
              <a:buNone/>
            </a:pPr>
            <a:r>
              <a:rPr lang="en-US" sz="1500" dirty="0" smtClean="0">
                <a:effectLst/>
                <a:latin typeface="+mj-lt"/>
                <a:ea typeface="Times New Roman"/>
              </a:rPr>
              <a:t>	</a:t>
            </a:r>
            <a:r>
              <a:rPr lang="en-US" sz="1500" i="1" dirty="0" err="1" smtClean="0">
                <a:effectLst/>
                <a:latin typeface="+mj-lt"/>
                <a:ea typeface="Times New Roman"/>
              </a:rPr>
              <a:t>Xinglu</a:t>
            </a:r>
            <a:r>
              <a:rPr lang="en-US" sz="1500" i="1" dirty="0" smtClean="0">
                <a:effectLst/>
                <a:latin typeface="+mj-lt"/>
                <a:ea typeface="Times New Roman"/>
              </a:rPr>
              <a:t> Lin* and Arthur B. </a:t>
            </a:r>
            <a:r>
              <a:rPr lang="en-US" sz="1500" i="1" dirty="0" err="1" smtClean="0">
                <a:effectLst/>
                <a:latin typeface="+mj-lt"/>
                <a:ea typeface="Times New Roman"/>
              </a:rPr>
              <a:t>Weglein</a:t>
            </a:r>
            <a:endParaRPr lang="en-US" sz="1500" dirty="0" smtClean="0">
              <a:effectLst/>
              <a:latin typeface="+mj-lt"/>
              <a:ea typeface="Times New Roman"/>
            </a:endParaRPr>
          </a:p>
          <a:p>
            <a:pPr marL="0" marR="0" indent="0">
              <a:spcBef>
                <a:spcPts val="0"/>
              </a:spcBef>
              <a:spcAft>
                <a:spcPts val="0"/>
              </a:spcAft>
              <a:buNone/>
            </a:pPr>
            <a:r>
              <a:rPr lang="en-US" sz="1500" b="1" dirty="0" smtClean="0">
                <a:effectLst/>
                <a:latin typeface="+mj-lt"/>
                <a:ea typeface="Times New Roman"/>
              </a:rPr>
              <a:t> </a:t>
            </a:r>
            <a:endParaRPr lang="en-US" sz="1500" dirty="0" smtClean="0">
              <a:effectLst/>
              <a:latin typeface="+mj-lt"/>
              <a:ea typeface="Times New Roman"/>
            </a:endParaRPr>
          </a:p>
          <a:p>
            <a:pPr marL="914400" marR="0" indent="-914400">
              <a:spcBef>
                <a:spcPts val="0"/>
              </a:spcBef>
              <a:spcAft>
                <a:spcPts val="0"/>
              </a:spcAft>
              <a:buNone/>
            </a:pPr>
            <a:r>
              <a:rPr lang="en-US" sz="1500" b="1" dirty="0" smtClean="0">
                <a:solidFill>
                  <a:srgbClr val="92D050"/>
                </a:solidFill>
                <a:effectLst/>
                <a:latin typeface="+mj-lt"/>
                <a:ea typeface="Times New Roman"/>
              </a:rPr>
              <a:t>11:20 AM</a:t>
            </a:r>
            <a:r>
              <a:rPr lang="en-US" sz="1500" dirty="0" smtClean="0">
                <a:effectLst/>
                <a:latin typeface="+mj-lt"/>
                <a:ea typeface="Times New Roman"/>
              </a:rPr>
              <a:t>	The first test and evaluation of the inverse scattering series internal multiple attenuation algorithm for an attenuating medium</a:t>
            </a:r>
          </a:p>
          <a:p>
            <a:pPr marL="0" marR="0" indent="0">
              <a:spcBef>
                <a:spcPts val="0"/>
              </a:spcBef>
              <a:spcAft>
                <a:spcPts val="0"/>
              </a:spcAft>
              <a:buNone/>
            </a:pPr>
            <a:r>
              <a:rPr lang="en-US" sz="1500" dirty="0" smtClean="0">
                <a:effectLst/>
                <a:latin typeface="+mj-lt"/>
                <a:ea typeface="Times New Roman"/>
              </a:rPr>
              <a:t>	</a:t>
            </a:r>
            <a:r>
              <a:rPr lang="en-US" sz="1500" i="1" dirty="0" smtClean="0">
                <a:effectLst/>
                <a:latin typeface="+mj-lt"/>
                <a:ea typeface="Times New Roman"/>
              </a:rPr>
              <a:t>Jing Wu* and Arthur B. </a:t>
            </a:r>
            <a:r>
              <a:rPr lang="en-US" sz="1500" i="1" dirty="0" err="1" smtClean="0">
                <a:effectLst/>
                <a:latin typeface="+mj-lt"/>
                <a:ea typeface="Times New Roman"/>
              </a:rPr>
              <a:t>Weglein</a:t>
            </a:r>
            <a:endParaRPr lang="en-US" sz="1500" dirty="0" smtClean="0">
              <a:effectLst/>
              <a:latin typeface="+mj-lt"/>
              <a:ea typeface="Times New Roman"/>
            </a:endParaRPr>
          </a:p>
          <a:p>
            <a:pPr marL="0" marR="0" indent="0">
              <a:spcBef>
                <a:spcPts val="0"/>
              </a:spcBef>
              <a:spcAft>
                <a:spcPts val="0"/>
              </a:spcAft>
              <a:buNone/>
            </a:pPr>
            <a:r>
              <a:rPr lang="en-US" sz="1500" dirty="0" smtClean="0">
                <a:effectLst/>
                <a:latin typeface="+mj-lt"/>
                <a:ea typeface="Times New Roman"/>
              </a:rPr>
              <a:t> </a:t>
            </a:r>
          </a:p>
          <a:p>
            <a:pPr marL="0" marR="0" indent="0">
              <a:spcBef>
                <a:spcPts val="0"/>
              </a:spcBef>
              <a:spcAft>
                <a:spcPts val="0"/>
              </a:spcAft>
              <a:buNone/>
            </a:pPr>
            <a:r>
              <a:rPr lang="en-US" sz="1500" b="1" dirty="0" smtClean="0">
                <a:solidFill>
                  <a:srgbClr val="92D050"/>
                </a:solidFill>
                <a:effectLst/>
                <a:latin typeface="+mj-lt"/>
                <a:ea typeface="Times New Roman"/>
              </a:rPr>
              <a:t>12:05 PM</a:t>
            </a:r>
            <a:r>
              <a:rPr lang="en-US" sz="1500" dirty="0" smtClean="0">
                <a:solidFill>
                  <a:srgbClr val="92D050"/>
                </a:solidFill>
                <a:effectLst/>
                <a:latin typeface="+mj-lt"/>
                <a:ea typeface="Times New Roman"/>
              </a:rPr>
              <a:t>	Lunch: Hill Country Dining</a:t>
            </a:r>
          </a:p>
          <a:p>
            <a:pPr marL="0" marR="0" indent="0">
              <a:spcBef>
                <a:spcPts val="0"/>
              </a:spcBef>
              <a:spcAft>
                <a:spcPts val="0"/>
              </a:spcAft>
              <a:buNone/>
            </a:pPr>
            <a:r>
              <a:rPr lang="en-US" sz="1500" dirty="0" smtClean="0">
                <a:effectLst/>
                <a:latin typeface="+mj-lt"/>
                <a:ea typeface="Times New Roman"/>
              </a:rPr>
              <a:t> </a:t>
            </a:r>
          </a:p>
          <a:p>
            <a:pPr marL="914400" marR="0" indent="-914400">
              <a:spcBef>
                <a:spcPts val="0"/>
              </a:spcBef>
              <a:spcAft>
                <a:spcPts val="0"/>
              </a:spcAft>
              <a:buNone/>
            </a:pPr>
            <a:r>
              <a:rPr lang="en-US" sz="1500" b="1" dirty="0" smtClean="0">
                <a:solidFill>
                  <a:srgbClr val="92D050"/>
                </a:solidFill>
                <a:effectLst/>
                <a:latin typeface="+mj-lt"/>
                <a:ea typeface="Times New Roman"/>
              </a:rPr>
              <a:t>1:20 PM	</a:t>
            </a:r>
            <a:r>
              <a:rPr lang="en-US" sz="1500" dirty="0" smtClean="0">
                <a:effectLst/>
                <a:latin typeface="+mj-lt"/>
                <a:ea typeface="Times New Roman"/>
              </a:rPr>
              <a:t>Invited Guest Presentation: The Leadership Computing Alliance: addressing the HPC challenges of M-OSRP algorithms</a:t>
            </a:r>
          </a:p>
          <a:p>
            <a:pPr marL="914400" marR="0" indent="-914400">
              <a:spcBef>
                <a:spcPts val="0"/>
              </a:spcBef>
              <a:spcAft>
                <a:spcPts val="0"/>
              </a:spcAft>
              <a:buNone/>
            </a:pPr>
            <a:r>
              <a:rPr lang="en-US" sz="1500" i="1" dirty="0">
                <a:latin typeface="+mj-lt"/>
                <a:ea typeface="Times New Roman"/>
              </a:rPr>
              <a:t>	</a:t>
            </a:r>
            <a:r>
              <a:rPr lang="en-US" sz="1500" i="1" dirty="0" smtClean="0">
                <a:effectLst/>
                <a:latin typeface="+mj-lt"/>
                <a:ea typeface="Times New Roman"/>
              </a:rPr>
              <a:t>Michael </a:t>
            </a:r>
            <a:r>
              <a:rPr lang="en-US" sz="1500" i="1" dirty="0" err="1" smtClean="0">
                <a:effectLst/>
                <a:latin typeface="+mj-lt"/>
                <a:ea typeface="Times New Roman"/>
              </a:rPr>
              <a:t>Perrone</a:t>
            </a:r>
            <a:r>
              <a:rPr lang="en-US" sz="1500" i="1" dirty="0" smtClean="0">
                <a:effectLst/>
                <a:latin typeface="+mj-lt"/>
                <a:ea typeface="Times New Roman"/>
              </a:rPr>
              <a:t>*, IBM </a:t>
            </a:r>
            <a:endParaRPr lang="en-US" sz="1500" dirty="0" smtClean="0">
              <a:effectLst/>
              <a:latin typeface="+mj-lt"/>
              <a:ea typeface="Times New Roman"/>
            </a:endParaRPr>
          </a:p>
          <a:p>
            <a:pPr marL="0" lvl="0" indent="0">
              <a:buNone/>
            </a:pPr>
            <a:endParaRPr lang="en-US" sz="1500" dirty="0" smtClean="0">
              <a:solidFill>
                <a:prstClr val="black"/>
              </a:solidFill>
            </a:endParaRPr>
          </a:p>
          <a:p>
            <a:endParaRPr lang="en-US" sz="1500" dirty="0"/>
          </a:p>
        </p:txBody>
      </p:sp>
      <p:sp>
        <p:nvSpPr>
          <p:cNvPr id="5" name="标题 1"/>
          <p:cNvSpPr txBox="1">
            <a:spLocks/>
          </p:cNvSpPr>
          <p:nvPr/>
        </p:nvSpPr>
        <p:spPr>
          <a:xfrm>
            <a:off x="0" y="152400"/>
            <a:ext cx="9144000" cy="7620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dirty="0" smtClean="0">
                <a:solidFill>
                  <a:srgbClr val="C00000"/>
                </a:solidFill>
                <a:latin typeface="Arial Unicode MS" pitchFamily="34" charset="-122"/>
                <a:ea typeface="Arial Unicode MS" pitchFamily="34" charset="-122"/>
                <a:cs typeface="Arial Unicode MS" pitchFamily="34" charset="-122"/>
              </a:rPr>
              <a:t>   </a:t>
            </a:r>
            <a:r>
              <a:rPr lang="en-US" altLang="zh-CN" sz="4000" dirty="0" smtClean="0">
                <a:solidFill>
                  <a:srgbClr val="C00000"/>
                </a:solidFill>
                <a:latin typeface="Arial Unicode MS" pitchFamily="34" charset="-122"/>
                <a:ea typeface="Arial Unicode MS" pitchFamily="34" charset="-122"/>
                <a:cs typeface="Arial Unicode MS" pitchFamily="34" charset="-122"/>
              </a:rPr>
              <a:t>AGENDA</a:t>
            </a:r>
            <a:endParaRPr lang="zh-CN" altLang="en-US" sz="4000" dirty="0">
              <a:solidFill>
                <a:srgbClr val="C00000"/>
              </a:solidFill>
              <a:latin typeface="Arial Unicode MS" pitchFamily="34" charset="-122"/>
              <a:ea typeface="Arial Unicode MS" pitchFamily="34" charset="-122"/>
              <a:cs typeface="Arial Unicode MS" pitchFamily="34" charset="-122"/>
            </a:endParaRPr>
          </a:p>
        </p:txBody>
      </p:sp>
      <p:grpSp>
        <p:nvGrpSpPr>
          <p:cNvPr id="6" name="组合 5"/>
          <p:cNvGrpSpPr/>
          <p:nvPr/>
        </p:nvGrpSpPr>
        <p:grpSpPr>
          <a:xfrm>
            <a:off x="0" y="0"/>
            <a:ext cx="9144000" cy="369332"/>
            <a:chOff x="0" y="228600"/>
            <a:chExt cx="9144000" cy="369332"/>
          </a:xfrm>
        </p:grpSpPr>
        <p:sp>
          <p:nvSpPr>
            <p:cNvPr id="7" name="TextBox 6"/>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8" name="TextBox 7"/>
            <p:cNvSpPr txBox="1"/>
            <p:nvPr/>
          </p:nvSpPr>
          <p:spPr>
            <a:xfrm>
              <a:off x="0" y="228600"/>
              <a:ext cx="48768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grpSp>
        <p:nvGrpSpPr>
          <p:cNvPr id="9" name="组合 6"/>
          <p:cNvGrpSpPr/>
          <p:nvPr/>
        </p:nvGrpSpPr>
        <p:grpSpPr>
          <a:xfrm>
            <a:off x="0" y="6675120"/>
            <a:ext cx="9144000" cy="369332"/>
            <a:chOff x="0" y="228600"/>
            <a:chExt cx="9144000" cy="369332"/>
          </a:xfrm>
        </p:grpSpPr>
        <p:sp>
          <p:nvSpPr>
            <p:cNvPr id="10" name="TextBox 9"/>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11" name="TextBox 10"/>
            <p:cNvSpPr txBox="1"/>
            <p:nvPr/>
          </p:nvSpPr>
          <p:spPr>
            <a:xfrm flipV="1">
              <a:off x="0" y="228600"/>
              <a:ext cx="32004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spTree>
    <p:extLst>
      <p:ext uri="{BB962C8B-B14F-4D97-AF65-F5344CB8AC3E}">
        <p14:creationId xmlns:p14="http://schemas.microsoft.com/office/powerpoint/2010/main" val="35493139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0"/>
          <p:cNvSpPr/>
          <p:nvPr/>
        </p:nvSpPr>
        <p:spPr>
          <a:xfrm>
            <a:off x="1371600" y="1905000"/>
            <a:ext cx="72390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Content Placeholder 2"/>
          <p:cNvSpPr>
            <a:spLocks noGrp="1"/>
          </p:cNvSpPr>
          <p:nvPr>
            <p:ph idx="1"/>
          </p:nvPr>
        </p:nvSpPr>
        <p:spPr>
          <a:xfrm>
            <a:off x="457200" y="1295401"/>
            <a:ext cx="8229600" cy="4525963"/>
          </a:xfrm>
        </p:spPr>
        <p:txBody>
          <a:bodyPr>
            <a:noAutofit/>
          </a:bodyPr>
          <a:lstStyle/>
          <a:p>
            <a:pPr marL="914400" indent="-914400">
              <a:buNone/>
            </a:pPr>
            <a:r>
              <a:rPr lang="en-US" sz="1500" b="1" dirty="0" smtClean="0"/>
              <a:t>	ISS </a:t>
            </a:r>
            <a:r>
              <a:rPr lang="en-US" sz="1500" b="1" dirty="0"/>
              <a:t>direct depth imaging without a velocity model  </a:t>
            </a:r>
            <a:endParaRPr lang="en-US" sz="1500" dirty="0"/>
          </a:p>
          <a:p>
            <a:pPr marL="914400" indent="-914400">
              <a:buNone/>
            </a:pPr>
            <a:r>
              <a:rPr lang="en-US" sz="1500" b="1" dirty="0"/>
              <a:t> </a:t>
            </a:r>
            <a:endParaRPr lang="en-US" sz="1500" dirty="0"/>
          </a:p>
          <a:p>
            <a:pPr marL="914400" indent="-914400">
              <a:buNone/>
            </a:pPr>
            <a:r>
              <a:rPr lang="en-US" sz="1500" b="1" dirty="0">
                <a:solidFill>
                  <a:srgbClr val="92D050"/>
                </a:solidFill>
              </a:rPr>
              <a:t>2:15 PM</a:t>
            </a:r>
            <a:r>
              <a:rPr lang="en-US" sz="1500" b="1" dirty="0"/>
              <a:t>	</a:t>
            </a:r>
            <a:r>
              <a:rPr lang="en-US" sz="1500" dirty="0"/>
              <a:t>ISS direct depth imaging without a velocity model; update and </a:t>
            </a:r>
            <a:r>
              <a:rPr lang="en-US" sz="1500" dirty="0" err="1"/>
              <a:t>Marmousi</a:t>
            </a:r>
            <a:r>
              <a:rPr lang="en-US" sz="1500" dirty="0"/>
              <a:t> model tests</a:t>
            </a:r>
          </a:p>
          <a:p>
            <a:pPr marL="914400" indent="-914400">
              <a:buNone/>
            </a:pPr>
            <a:r>
              <a:rPr lang="en-US" sz="1500" i="1" dirty="0" smtClean="0"/>
              <a:t>	Fang </a:t>
            </a:r>
            <a:r>
              <a:rPr lang="en-US" sz="1500" i="1" dirty="0"/>
              <a:t>Liu* and Arthur B. </a:t>
            </a:r>
            <a:r>
              <a:rPr lang="en-US" sz="1500" i="1" dirty="0" err="1"/>
              <a:t>Weglein</a:t>
            </a:r>
            <a:endParaRPr lang="en-US" sz="1500" dirty="0"/>
          </a:p>
          <a:p>
            <a:pPr marL="914400" indent="-914400">
              <a:buNone/>
            </a:pPr>
            <a:r>
              <a:rPr lang="en-US" sz="1500" b="1" dirty="0"/>
              <a:t> </a:t>
            </a:r>
            <a:endParaRPr lang="en-US" sz="1500" dirty="0"/>
          </a:p>
          <a:p>
            <a:pPr marL="914400" indent="-914400">
              <a:buNone/>
            </a:pPr>
            <a:r>
              <a:rPr lang="en-US" sz="1500" b="1" dirty="0" smtClean="0"/>
              <a:t>	Wave </a:t>
            </a:r>
            <a:r>
              <a:rPr lang="en-US" sz="1500" b="1" dirty="0"/>
              <a:t>equation RTM (with a velocity model)  </a:t>
            </a:r>
            <a:endParaRPr lang="en-US" sz="1500" dirty="0"/>
          </a:p>
          <a:p>
            <a:pPr marL="914400" indent="-914400">
              <a:buNone/>
            </a:pPr>
            <a:r>
              <a:rPr lang="en-US" sz="1500" b="1" dirty="0"/>
              <a:t> </a:t>
            </a:r>
            <a:endParaRPr lang="en-US" sz="1500" dirty="0"/>
          </a:p>
          <a:p>
            <a:pPr marL="914400" indent="-914400">
              <a:buNone/>
            </a:pPr>
            <a:r>
              <a:rPr lang="en-US" sz="1500" b="1" dirty="0">
                <a:solidFill>
                  <a:srgbClr val="92D050"/>
                </a:solidFill>
              </a:rPr>
              <a:t>2:45 PM </a:t>
            </a:r>
            <a:r>
              <a:rPr lang="en-US" sz="1500" dirty="0">
                <a:solidFill>
                  <a:srgbClr val="92D050"/>
                </a:solidFill>
              </a:rPr>
              <a:t> </a:t>
            </a:r>
            <a:r>
              <a:rPr lang="en-US" sz="1500" dirty="0"/>
              <a:t>	The first wave equation migration RTM with data consisting of primaries and internal multiples: theory and 1D examples</a:t>
            </a:r>
          </a:p>
          <a:p>
            <a:pPr marL="914400" indent="-914400">
              <a:buNone/>
            </a:pPr>
            <a:r>
              <a:rPr lang="en-US" sz="1500" i="1" dirty="0" smtClean="0"/>
              <a:t>	Fang </a:t>
            </a:r>
            <a:r>
              <a:rPr lang="en-US" sz="1500" i="1" dirty="0"/>
              <a:t>Liu* and Arthur B. </a:t>
            </a:r>
            <a:r>
              <a:rPr lang="en-US" sz="1500" i="1" dirty="0" err="1"/>
              <a:t>Weglein</a:t>
            </a:r>
            <a:endParaRPr lang="en-US" sz="1500" dirty="0"/>
          </a:p>
          <a:p>
            <a:pPr marL="914400" indent="-914400">
              <a:buNone/>
            </a:pPr>
            <a:r>
              <a:rPr lang="en-US" sz="1500" dirty="0"/>
              <a:t> </a:t>
            </a:r>
          </a:p>
          <a:p>
            <a:pPr marL="914400" indent="-914400">
              <a:buNone/>
            </a:pPr>
            <a:r>
              <a:rPr lang="en-US" sz="1500" b="1" dirty="0" smtClean="0"/>
              <a:t>	Asymptotic </a:t>
            </a:r>
            <a:r>
              <a:rPr lang="en-US" sz="1500" b="1" dirty="0"/>
              <a:t>(Kirchhoff) migration and Wave equation migration  </a:t>
            </a:r>
            <a:endParaRPr lang="en-US" sz="1500" dirty="0"/>
          </a:p>
          <a:p>
            <a:pPr marL="914400" indent="-914400">
              <a:buNone/>
            </a:pPr>
            <a:r>
              <a:rPr lang="en-US" sz="1500" dirty="0"/>
              <a:t> </a:t>
            </a:r>
          </a:p>
          <a:p>
            <a:pPr marL="914400" indent="-914400">
              <a:buNone/>
            </a:pPr>
            <a:r>
              <a:rPr lang="en-US" sz="1500" b="1" dirty="0">
                <a:solidFill>
                  <a:srgbClr val="92D050"/>
                </a:solidFill>
              </a:rPr>
              <a:t>3:15 PM</a:t>
            </a:r>
            <a:r>
              <a:rPr lang="en-US" sz="1500" dirty="0">
                <a:solidFill>
                  <a:srgbClr val="92D050"/>
                </a:solidFill>
              </a:rPr>
              <a:t> </a:t>
            </a:r>
            <a:r>
              <a:rPr lang="en-US" sz="1500" dirty="0"/>
              <a:t>	Asymptotic (Kirchhoff) migration and Wave Equation Migration for one-way waves: comparison of the migrated images amplitude as a function of angle: implications for asymptotic and WEM RTM</a:t>
            </a:r>
          </a:p>
          <a:p>
            <a:pPr marL="914400" indent="-914400">
              <a:buNone/>
            </a:pPr>
            <a:r>
              <a:rPr lang="en-US" sz="1500" dirty="0"/>
              <a:t>	</a:t>
            </a:r>
            <a:r>
              <a:rPr lang="en-US" sz="1500" i="1" dirty="0" err="1" smtClean="0"/>
              <a:t>Qiang</a:t>
            </a:r>
            <a:r>
              <a:rPr lang="en-US" sz="1500" i="1" dirty="0" smtClean="0"/>
              <a:t> </a:t>
            </a:r>
            <a:r>
              <a:rPr lang="en-US" sz="1500" i="1" dirty="0"/>
              <a:t>Fu*, </a:t>
            </a:r>
            <a:r>
              <a:rPr lang="en-US" sz="1500" i="1" dirty="0" err="1"/>
              <a:t>Yanglei</a:t>
            </a:r>
            <a:r>
              <a:rPr lang="en-US" sz="1500" i="1" dirty="0"/>
              <a:t> </a:t>
            </a:r>
            <a:r>
              <a:rPr lang="en-US" sz="1500" i="1" dirty="0" err="1"/>
              <a:t>Zou</a:t>
            </a:r>
            <a:r>
              <a:rPr lang="en-US" sz="1500" i="1" dirty="0"/>
              <a:t>, Arthur B. </a:t>
            </a:r>
            <a:r>
              <a:rPr lang="en-US" sz="1500" i="1" dirty="0" err="1"/>
              <a:t>Weglein</a:t>
            </a:r>
            <a:r>
              <a:rPr lang="en-US" sz="1500" i="1" dirty="0"/>
              <a:t> and Robert H. </a:t>
            </a:r>
            <a:r>
              <a:rPr lang="en-US" sz="1500" i="1" dirty="0" err="1"/>
              <a:t>Stolt</a:t>
            </a:r>
            <a:endParaRPr lang="en-US" sz="1500" dirty="0"/>
          </a:p>
          <a:p>
            <a:pPr marL="914400" indent="-914400">
              <a:buNone/>
            </a:pPr>
            <a:r>
              <a:rPr lang="en-US" sz="1500" dirty="0"/>
              <a:t> </a:t>
            </a:r>
          </a:p>
        </p:txBody>
      </p:sp>
      <p:sp>
        <p:nvSpPr>
          <p:cNvPr id="5" name="标题 1"/>
          <p:cNvSpPr txBox="1">
            <a:spLocks/>
          </p:cNvSpPr>
          <p:nvPr/>
        </p:nvSpPr>
        <p:spPr>
          <a:xfrm>
            <a:off x="0" y="152400"/>
            <a:ext cx="9144000" cy="7620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dirty="0" smtClean="0">
                <a:solidFill>
                  <a:srgbClr val="C00000"/>
                </a:solidFill>
                <a:latin typeface="Arial Unicode MS" pitchFamily="34" charset="-122"/>
                <a:ea typeface="Arial Unicode MS" pitchFamily="34" charset="-122"/>
                <a:cs typeface="Arial Unicode MS" pitchFamily="34" charset="-122"/>
              </a:rPr>
              <a:t>   </a:t>
            </a:r>
            <a:r>
              <a:rPr lang="en-US" altLang="zh-CN" sz="4000" dirty="0" smtClean="0">
                <a:solidFill>
                  <a:srgbClr val="C00000"/>
                </a:solidFill>
                <a:latin typeface="Arial Unicode MS" pitchFamily="34" charset="-122"/>
                <a:ea typeface="Arial Unicode MS" pitchFamily="34" charset="-122"/>
                <a:cs typeface="Arial Unicode MS" pitchFamily="34" charset="-122"/>
              </a:rPr>
              <a:t>AGENDA</a:t>
            </a:r>
            <a:endParaRPr lang="zh-CN" altLang="en-US" sz="4000" dirty="0">
              <a:solidFill>
                <a:srgbClr val="C00000"/>
              </a:solidFill>
              <a:latin typeface="Arial Unicode MS" pitchFamily="34" charset="-122"/>
              <a:ea typeface="Arial Unicode MS" pitchFamily="34" charset="-122"/>
              <a:cs typeface="Arial Unicode MS" pitchFamily="34" charset="-122"/>
            </a:endParaRPr>
          </a:p>
        </p:txBody>
      </p:sp>
      <p:grpSp>
        <p:nvGrpSpPr>
          <p:cNvPr id="6" name="组合 5"/>
          <p:cNvGrpSpPr/>
          <p:nvPr/>
        </p:nvGrpSpPr>
        <p:grpSpPr>
          <a:xfrm>
            <a:off x="0" y="0"/>
            <a:ext cx="9144000" cy="369332"/>
            <a:chOff x="0" y="228600"/>
            <a:chExt cx="9144000" cy="369332"/>
          </a:xfrm>
        </p:grpSpPr>
        <p:sp>
          <p:nvSpPr>
            <p:cNvPr id="7" name="TextBox 6"/>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8" name="TextBox 7"/>
            <p:cNvSpPr txBox="1"/>
            <p:nvPr/>
          </p:nvSpPr>
          <p:spPr>
            <a:xfrm>
              <a:off x="0" y="228600"/>
              <a:ext cx="48768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grpSp>
        <p:nvGrpSpPr>
          <p:cNvPr id="9" name="组合 6"/>
          <p:cNvGrpSpPr/>
          <p:nvPr/>
        </p:nvGrpSpPr>
        <p:grpSpPr>
          <a:xfrm>
            <a:off x="0" y="6675120"/>
            <a:ext cx="9144000" cy="369332"/>
            <a:chOff x="0" y="228600"/>
            <a:chExt cx="9144000" cy="369332"/>
          </a:xfrm>
        </p:grpSpPr>
        <p:sp>
          <p:nvSpPr>
            <p:cNvPr id="10" name="TextBox 9"/>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11" name="TextBox 10"/>
            <p:cNvSpPr txBox="1"/>
            <p:nvPr/>
          </p:nvSpPr>
          <p:spPr>
            <a:xfrm flipV="1">
              <a:off x="0" y="228600"/>
              <a:ext cx="32004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spTree>
    <p:extLst>
      <p:ext uri="{BB962C8B-B14F-4D97-AF65-F5344CB8AC3E}">
        <p14:creationId xmlns:p14="http://schemas.microsoft.com/office/powerpoint/2010/main" val="21677683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0"/>
          <p:cNvSpPr/>
          <p:nvPr/>
        </p:nvSpPr>
        <p:spPr>
          <a:xfrm>
            <a:off x="1371600" y="3276600"/>
            <a:ext cx="72390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Content Placeholder 2"/>
          <p:cNvSpPr>
            <a:spLocks noGrp="1"/>
          </p:cNvSpPr>
          <p:nvPr>
            <p:ph idx="1"/>
          </p:nvPr>
        </p:nvSpPr>
        <p:spPr>
          <a:xfrm>
            <a:off x="457200" y="1295401"/>
            <a:ext cx="8229600" cy="4525963"/>
          </a:xfrm>
        </p:spPr>
        <p:txBody>
          <a:bodyPr>
            <a:noAutofit/>
          </a:bodyPr>
          <a:lstStyle/>
          <a:p>
            <a:pPr marL="914400" indent="-914400">
              <a:buNone/>
            </a:pPr>
            <a:r>
              <a:rPr lang="en-US" sz="1500" b="1" dirty="0" smtClean="0"/>
              <a:t>	ISS </a:t>
            </a:r>
            <a:r>
              <a:rPr lang="en-US" sz="1500" b="1" dirty="0"/>
              <a:t>direct depth imaging without a velocity model  </a:t>
            </a:r>
            <a:endParaRPr lang="en-US" sz="1500" dirty="0"/>
          </a:p>
          <a:p>
            <a:pPr marL="914400" indent="-914400">
              <a:buNone/>
            </a:pPr>
            <a:r>
              <a:rPr lang="en-US" sz="1500" b="1" dirty="0"/>
              <a:t> </a:t>
            </a:r>
            <a:endParaRPr lang="en-US" sz="1500" dirty="0"/>
          </a:p>
          <a:p>
            <a:pPr marL="914400" indent="-914400">
              <a:buNone/>
            </a:pPr>
            <a:r>
              <a:rPr lang="en-US" sz="1500" b="1" dirty="0">
                <a:solidFill>
                  <a:srgbClr val="92D050"/>
                </a:solidFill>
              </a:rPr>
              <a:t>2:15 PM</a:t>
            </a:r>
            <a:r>
              <a:rPr lang="en-US" sz="1500" b="1" dirty="0"/>
              <a:t>	</a:t>
            </a:r>
            <a:r>
              <a:rPr lang="en-US" sz="1500" dirty="0"/>
              <a:t>ISS direct depth imaging without a velocity model; update and </a:t>
            </a:r>
            <a:r>
              <a:rPr lang="en-US" sz="1500" dirty="0" err="1"/>
              <a:t>Marmousi</a:t>
            </a:r>
            <a:r>
              <a:rPr lang="en-US" sz="1500" dirty="0"/>
              <a:t> model tests</a:t>
            </a:r>
          </a:p>
          <a:p>
            <a:pPr marL="914400" indent="-914400">
              <a:buNone/>
            </a:pPr>
            <a:r>
              <a:rPr lang="en-US" sz="1500" i="1" dirty="0" smtClean="0"/>
              <a:t>	Fang </a:t>
            </a:r>
            <a:r>
              <a:rPr lang="en-US" sz="1500" i="1" dirty="0"/>
              <a:t>Liu* and Arthur B. </a:t>
            </a:r>
            <a:r>
              <a:rPr lang="en-US" sz="1500" i="1" dirty="0" err="1"/>
              <a:t>Weglein</a:t>
            </a:r>
            <a:endParaRPr lang="en-US" sz="1500" dirty="0"/>
          </a:p>
          <a:p>
            <a:pPr marL="914400" indent="-914400">
              <a:buNone/>
            </a:pPr>
            <a:r>
              <a:rPr lang="en-US" sz="1500" b="1" dirty="0"/>
              <a:t> </a:t>
            </a:r>
            <a:endParaRPr lang="en-US" sz="1500" dirty="0"/>
          </a:p>
          <a:p>
            <a:pPr marL="914400" indent="-914400">
              <a:buNone/>
            </a:pPr>
            <a:r>
              <a:rPr lang="en-US" sz="1500" b="1" dirty="0" smtClean="0"/>
              <a:t>	Wave </a:t>
            </a:r>
            <a:r>
              <a:rPr lang="en-US" sz="1500" b="1" dirty="0"/>
              <a:t>equation RTM (with a velocity model)  </a:t>
            </a:r>
            <a:endParaRPr lang="en-US" sz="1500" dirty="0"/>
          </a:p>
          <a:p>
            <a:pPr marL="914400" indent="-914400">
              <a:buNone/>
            </a:pPr>
            <a:r>
              <a:rPr lang="en-US" sz="1500" b="1" dirty="0"/>
              <a:t> </a:t>
            </a:r>
            <a:endParaRPr lang="en-US" sz="1500" dirty="0"/>
          </a:p>
          <a:p>
            <a:pPr marL="914400" indent="-914400">
              <a:buNone/>
            </a:pPr>
            <a:r>
              <a:rPr lang="en-US" sz="1500" b="1" dirty="0">
                <a:solidFill>
                  <a:srgbClr val="92D050"/>
                </a:solidFill>
              </a:rPr>
              <a:t>2:45 PM </a:t>
            </a:r>
            <a:r>
              <a:rPr lang="en-US" sz="1500" dirty="0">
                <a:solidFill>
                  <a:srgbClr val="92D050"/>
                </a:solidFill>
              </a:rPr>
              <a:t> </a:t>
            </a:r>
            <a:r>
              <a:rPr lang="en-US" sz="1500" dirty="0"/>
              <a:t>	The first wave equation migration RTM with data consisting of primaries and internal multiples: theory and 1D examples</a:t>
            </a:r>
          </a:p>
          <a:p>
            <a:pPr marL="914400" indent="-914400">
              <a:buNone/>
            </a:pPr>
            <a:r>
              <a:rPr lang="en-US" sz="1500" i="1" dirty="0" smtClean="0"/>
              <a:t>	Fang </a:t>
            </a:r>
            <a:r>
              <a:rPr lang="en-US" sz="1500" i="1" dirty="0"/>
              <a:t>Liu* and Arthur B. </a:t>
            </a:r>
            <a:r>
              <a:rPr lang="en-US" sz="1500" i="1" dirty="0" err="1"/>
              <a:t>Weglein</a:t>
            </a:r>
            <a:endParaRPr lang="en-US" sz="1500" dirty="0"/>
          </a:p>
          <a:p>
            <a:pPr marL="914400" indent="-914400">
              <a:buNone/>
            </a:pPr>
            <a:r>
              <a:rPr lang="en-US" sz="1500" dirty="0"/>
              <a:t> </a:t>
            </a:r>
          </a:p>
          <a:p>
            <a:pPr marL="914400" indent="-914400">
              <a:buNone/>
            </a:pPr>
            <a:r>
              <a:rPr lang="en-US" sz="1500" b="1" dirty="0" smtClean="0"/>
              <a:t>	Asymptotic </a:t>
            </a:r>
            <a:r>
              <a:rPr lang="en-US" sz="1500" b="1" dirty="0"/>
              <a:t>(Kirchhoff) migration and Wave equation migration  </a:t>
            </a:r>
            <a:endParaRPr lang="en-US" sz="1500" dirty="0"/>
          </a:p>
          <a:p>
            <a:pPr marL="914400" indent="-914400">
              <a:buNone/>
            </a:pPr>
            <a:r>
              <a:rPr lang="en-US" sz="1500" dirty="0"/>
              <a:t> </a:t>
            </a:r>
          </a:p>
          <a:p>
            <a:pPr marL="914400" indent="-914400">
              <a:buNone/>
            </a:pPr>
            <a:r>
              <a:rPr lang="en-US" sz="1500" b="1" dirty="0">
                <a:solidFill>
                  <a:srgbClr val="92D050"/>
                </a:solidFill>
              </a:rPr>
              <a:t>3:15 PM</a:t>
            </a:r>
            <a:r>
              <a:rPr lang="en-US" sz="1500" dirty="0">
                <a:solidFill>
                  <a:srgbClr val="92D050"/>
                </a:solidFill>
              </a:rPr>
              <a:t> </a:t>
            </a:r>
            <a:r>
              <a:rPr lang="en-US" sz="1500" dirty="0"/>
              <a:t>	Asymptotic (Kirchhoff) migration and Wave Equation Migration for one-way waves: comparison of the migrated images amplitude as a function of angle: implications for asymptotic and WEM RTM</a:t>
            </a:r>
          </a:p>
          <a:p>
            <a:pPr marL="914400" indent="-914400">
              <a:buNone/>
            </a:pPr>
            <a:r>
              <a:rPr lang="en-US" sz="1500" dirty="0"/>
              <a:t>	</a:t>
            </a:r>
            <a:r>
              <a:rPr lang="en-US" sz="1500" i="1" dirty="0" err="1" smtClean="0"/>
              <a:t>Qiang</a:t>
            </a:r>
            <a:r>
              <a:rPr lang="en-US" sz="1500" i="1" dirty="0" smtClean="0"/>
              <a:t> </a:t>
            </a:r>
            <a:r>
              <a:rPr lang="en-US" sz="1500" i="1" dirty="0"/>
              <a:t>Fu*, </a:t>
            </a:r>
            <a:r>
              <a:rPr lang="en-US" sz="1500" i="1" dirty="0" err="1"/>
              <a:t>Yanglei</a:t>
            </a:r>
            <a:r>
              <a:rPr lang="en-US" sz="1500" i="1" dirty="0"/>
              <a:t> </a:t>
            </a:r>
            <a:r>
              <a:rPr lang="en-US" sz="1500" i="1" dirty="0" err="1"/>
              <a:t>Zou</a:t>
            </a:r>
            <a:r>
              <a:rPr lang="en-US" sz="1500" i="1" dirty="0"/>
              <a:t>, Arthur B. </a:t>
            </a:r>
            <a:r>
              <a:rPr lang="en-US" sz="1500" i="1" dirty="0" err="1"/>
              <a:t>Weglein</a:t>
            </a:r>
            <a:r>
              <a:rPr lang="en-US" sz="1500" i="1" dirty="0"/>
              <a:t> and Robert H. </a:t>
            </a:r>
            <a:r>
              <a:rPr lang="en-US" sz="1500" i="1" dirty="0" err="1"/>
              <a:t>Stolt</a:t>
            </a:r>
            <a:endParaRPr lang="en-US" sz="1500" dirty="0"/>
          </a:p>
          <a:p>
            <a:pPr marL="914400" indent="-914400">
              <a:buNone/>
            </a:pPr>
            <a:r>
              <a:rPr lang="en-US" sz="1500" dirty="0"/>
              <a:t> </a:t>
            </a:r>
          </a:p>
        </p:txBody>
      </p:sp>
      <p:sp>
        <p:nvSpPr>
          <p:cNvPr id="5" name="标题 1"/>
          <p:cNvSpPr txBox="1">
            <a:spLocks/>
          </p:cNvSpPr>
          <p:nvPr/>
        </p:nvSpPr>
        <p:spPr>
          <a:xfrm>
            <a:off x="0" y="152400"/>
            <a:ext cx="9144000" cy="7620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dirty="0" smtClean="0">
                <a:solidFill>
                  <a:srgbClr val="C00000"/>
                </a:solidFill>
                <a:latin typeface="Arial Unicode MS" pitchFamily="34" charset="-122"/>
                <a:ea typeface="Arial Unicode MS" pitchFamily="34" charset="-122"/>
                <a:cs typeface="Arial Unicode MS" pitchFamily="34" charset="-122"/>
              </a:rPr>
              <a:t>   </a:t>
            </a:r>
            <a:r>
              <a:rPr lang="en-US" altLang="zh-CN" sz="4000" dirty="0" smtClean="0">
                <a:solidFill>
                  <a:srgbClr val="C00000"/>
                </a:solidFill>
                <a:latin typeface="Arial Unicode MS" pitchFamily="34" charset="-122"/>
                <a:ea typeface="Arial Unicode MS" pitchFamily="34" charset="-122"/>
                <a:cs typeface="Arial Unicode MS" pitchFamily="34" charset="-122"/>
              </a:rPr>
              <a:t>AGENDA</a:t>
            </a:r>
            <a:endParaRPr lang="zh-CN" altLang="en-US" sz="4000" dirty="0">
              <a:solidFill>
                <a:srgbClr val="C00000"/>
              </a:solidFill>
              <a:latin typeface="Arial Unicode MS" pitchFamily="34" charset="-122"/>
              <a:ea typeface="Arial Unicode MS" pitchFamily="34" charset="-122"/>
              <a:cs typeface="Arial Unicode MS" pitchFamily="34" charset="-122"/>
            </a:endParaRPr>
          </a:p>
        </p:txBody>
      </p:sp>
      <p:grpSp>
        <p:nvGrpSpPr>
          <p:cNvPr id="6" name="组合 5"/>
          <p:cNvGrpSpPr/>
          <p:nvPr/>
        </p:nvGrpSpPr>
        <p:grpSpPr>
          <a:xfrm>
            <a:off x="0" y="0"/>
            <a:ext cx="9144000" cy="369332"/>
            <a:chOff x="0" y="228600"/>
            <a:chExt cx="9144000" cy="369332"/>
          </a:xfrm>
        </p:grpSpPr>
        <p:sp>
          <p:nvSpPr>
            <p:cNvPr id="7" name="TextBox 6"/>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8" name="TextBox 7"/>
            <p:cNvSpPr txBox="1"/>
            <p:nvPr/>
          </p:nvSpPr>
          <p:spPr>
            <a:xfrm>
              <a:off x="0" y="228600"/>
              <a:ext cx="48768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grpSp>
        <p:nvGrpSpPr>
          <p:cNvPr id="9" name="组合 6"/>
          <p:cNvGrpSpPr/>
          <p:nvPr/>
        </p:nvGrpSpPr>
        <p:grpSpPr>
          <a:xfrm>
            <a:off x="0" y="6675120"/>
            <a:ext cx="9144000" cy="369332"/>
            <a:chOff x="0" y="228600"/>
            <a:chExt cx="9144000" cy="369332"/>
          </a:xfrm>
        </p:grpSpPr>
        <p:sp>
          <p:nvSpPr>
            <p:cNvPr id="10" name="TextBox 9"/>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11" name="TextBox 10"/>
            <p:cNvSpPr txBox="1"/>
            <p:nvPr/>
          </p:nvSpPr>
          <p:spPr>
            <a:xfrm flipV="1">
              <a:off x="0" y="228600"/>
              <a:ext cx="32004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spTree>
    <p:extLst>
      <p:ext uri="{BB962C8B-B14F-4D97-AF65-F5344CB8AC3E}">
        <p14:creationId xmlns:p14="http://schemas.microsoft.com/office/powerpoint/2010/main" val="7050164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0"/>
          <p:cNvSpPr/>
          <p:nvPr/>
        </p:nvSpPr>
        <p:spPr>
          <a:xfrm>
            <a:off x="1371600" y="4876800"/>
            <a:ext cx="7239000" cy="990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Content Placeholder 2"/>
          <p:cNvSpPr>
            <a:spLocks noGrp="1"/>
          </p:cNvSpPr>
          <p:nvPr>
            <p:ph idx="1"/>
          </p:nvPr>
        </p:nvSpPr>
        <p:spPr>
          <a:xfrm>
            <a:off x="457200" y="1295401"/>
            <a:ext cx="8229600" cy="4525963"/>
          </a:xfrm>
        </p:spPr>
        <p:txBody>
          <a:bodyPr>
            <a:noAutofit/>
          </a:bodyPr>
          <a:lstStyle/>
          <a:p>
            <a:pPr marL="914400" indent="-914400">
              <a:buNone/>
            </a:pPr>
            <a:r>
              <a:rPr lang="en-US" sz="1500" b="1" dirty="0" smtClean="0"/>
              <a:t>	ISS </a:t>
            </a:r>
            <a:r>
              <a:rPr lang="en-US" sz="1500" b="1" dirty="0"/>
              <a:t>direct depth imaging without a velocity model  </a:t>
            </a:r>
            <a:endParaRPr lang="en-US" sz="1500" dirty="0"/>
          </a:p>
          <a:p>
            <a:pPr marL="914400" indent="-914400">
              <a:buNone/>
            </a:pPr>
            <a:r>
              <a:rPr lang="en-US" sz="1500" b="1" dirty="0"/>
              <a:t> </a:t>
            </a:r>
            <a:endParaRPr lang="en-US" sz="1500" dirty="0"/>
          </a:p>
          <a:p>
            <a:pPr marL="914400" indent="-914400">
              <a:buNone/>
            </a:pPr>
            <a:r>
              <a:rPr lang="en-US" sz="1500" b="1" dirty="0">
                <a:solidFill>
                  <a:srgbClr val="92D050"/>
                </a:solidFill>
              </a:rPr>
              <a:t>2:15 PM</a:t>
            </a:r>
            <a:r>
              <a:rPr lang="en-US" sz="1500" b="1" dirty="0"/>
              <a:t>	</a:t>
            </a:r>
            <a:r>
              <a:rPr lang="en-US" sz="1500" dirty="0"/>
              <a:t>ISS direct depth imaging without a velocity model; update and </a:t>
            </a:r>
            <a:r>
              <a:rPr lang="en-US" sz="1500" dirty="0" err="1"/>
              <a:t>Marmousi</a:t>
            </a:r>
            <a:r>
              <a:rPr lang="en-US" sz="1500" dirty="0"/>
              <a:t> model tests</a:t>
            </a:r>
          </a:p>
          <a:p>
            <a:pPr marL="914400" indent="-914400">
              <a:buNone/>
            </a:pPr>
            <a:r>
              <a:rPr lang="en-US" sz="1500" i="1" dirty="0" smtClean="0"/>
              <a:t>	Fang </a:t>
            </a:r>
            <a:r>
              <a:rPr lang="en-US" sz="1500" i="1" dirty="0"/>
              <a:t>Liu* and Arthur B. </a:t>
            </a:r>
            <a:r>
              <a:rPr lang="en-US" sz="1500" i="1" dirty="0" err="1"/>
              <a:t>Weglein</a:t>
            </a:r>
            <a:endParaRPr lang="en-US" sz="1500" dirty="0"/>
          </a:p>
          <a:p>
            <a:pPr marL="914400" indent="-914400">
              <a:buNone/>
            </a:pPr>
            <a:r>
              <a:rPr lang="en-US" sz="1500" b="1" dirty="0"/>
              <a:t> </a:t>
            </a:r>
            <a:endParaRPr lang="en-US" sz="1500" dirty="0"/>
          </a:p>
          <a:p>
            <a:pPr marL="914400" indent="-914400">
              <a:buNone/>
            </a:pPr>
            <a:r>
              <a:rPr lang="en-US" sz="1500" b="1" dirty="0" smtClean="0"/>
              <a:t>	Wave </a:t>
            </a:r>
            <a:r>
              <a:rPr lang="en-US" sz="1500" b="1" dirty="0"/>
              <a:t>equation RTM (with a velocity model)  </a:t>
            </a:r>
            <a:endParaRPr lang="en-US" sz="1500" dirty="0"/>
          </a:p>
          <a:p>
            <a:pPr marL="914400" indent="-914400">
              <a:buNone/>
            </a:pPr>
            <a:r>
              <a:rPr lang="en-US" sz="1500" b="1" dirty="0"/>
              <a:t> </a:t>
            </a:r>
            <a:endParaRPr lang="en-US" sz="1500" dirty="0"/>
          </a:p>
          <a:p>
            <a:pPr marL="914400" indent="-914400">
              <a:buNone/>
            </a:pPr>
            <a:r>
              <a:rPr lang="en-US" sz="1500" b="1" dirty="0">
                <a:solidFill>
                  <a:srgbClr val="92D050"/>
                </a:solidFill>
              </a:rPr>
              <a:t>2:45 PM </a:t>
            </a:r>
            <a:r>
              <a:rPr lang="en-US" sz="1500" dirty="0">
                <a:solidFill>
                  <a:srgbClr val="92D050"/>
                </a:solidFill>
              </a:rPr>
              <a:t> </a:t>
            </a:r>
            <a:r>
              <a:rPr lang="en-US" sz="1500" dirty="0"/>
              <a:t>	The first wave equation migration RTM with data consisting of primaries and internal multiples: theory and 1D examples</a:t>
            </a:r>
          </a:p>
          <a:p>
            <a:pPr marL="914400" indent="-914400">
              <a:buNone/>
            </a:pPr>
            <a:r>
              <a:rPr lang="en-US" sz="1500" i="1" dirty="0" smtClean="0"/>
              <a:t>	Fang </a:t>
            </a:r>
            <a:r>
              <a:rPr lang="en-US" sz="1500" i="1" dirty="0"/>
              <a:t>Liu* and Arthur B. </a:t>
            </a:r>
            <a:r>
              <a:rPr lang="en-US" sz="1500" i="1" dirty="0" err="1"/>
              <a:t>Weglein</a:t>
            </a:r>
            <a:endParaRPr lang="en-US" sz="1500" dirty="0"/>
          </a:p>
          <a:p>
            <a:pPr marL="914400" indent="-914400">
              <a:buNone/>
            </a:pPr>
            <a:r>
              <a:rPr lang="en-US" sz="1500" dirty="0"/>
              <a:t> </a:t>
            </a:r>
          </a:p>
          <a:p>
            <a:pPr marL="914400" indent="-914400">
              <a:buNone/>
            </a:pPr>
            <a:r>
              <a:rPr lang="en-US" sz="1500" b="1" dirty="0" smtClean="0"/>
              <a:t>	Asymptotic </a:t>
            </a:r>
            <a:r>
              <a:rPr lang="en-US" sz="1500" b="1" dirty="0"/>
              <a:t>(Kirchhoff) migration and Wave equation migration  </a:t>
            </a:r>
            <a:endParaRPr lang="en-US" sz="1500" dirty="0"/>
          </a:p>
          <a:p>
            <a:pPr marL="914400" indent="-914400">
              <a:buNone/>
            </a:pPr>
            <a:r>
              <a:rPr lang="en-US" sz="1500" dirty="0"/>
              <a:t> </a:t>
            </a:r>
          </a:p>
          <a:p>
            <a:pPr marL="914400" indent="-914400">
              <a:buNone/>
            </a:pPr>
            <a:r>
              <a:rPr lang="en-US" sz="1500" b="1" dirty="0">
                <a:solidFill>
                  <a:srgbClr val="92D050"/>
                </a:solidFill>
              </a:rPr>
              <a:t>3:15 PM</a:t>
            </a:r>
            <a:r>
              <a:rPr lang="en-US" sz="1500" dirty="0">
                <a:solidFill>
                  <a:srgbClr val="92D050"/>
                </a:solidFill>
              </a:rPr>
              <a:t> </a:t>
            </a:r>
            <a:r>
              <a:rPr lang="en-US" sz="1500" dirty="0"/>
              <a:t>	Asymptotic (Kirchhoff) migration and Wave Equation Migration for one-way waves: comparison of the migrated images amplitude as a function of angle: implications for asymptotic and WEM RTM</a:t>
            </a:r>
          </a:p>
          <a:p>
            <a:pPr marL="914400" indent="-914400">
              <a:buNone/>
            </a:pPr>
            <a:r>
              <a:rPr lang="en-US" sz="1500" dirty="0"/>
              <a:t>	</a:t>
            </a:r>
            <a:r>
              <a:rPr lang="en-US" sz="1500" i="1" dirty="0" err="1" smtClean="0"/>
              <a:t>Qiang</a:t>
            </a:r>
            <a:r>
              <a:rPr lang="en-US" sz="1500" i="1" dirty="0" smtClean="0"/>
              <a:t> </a:t>
            </a:r>
            <a:r>
              <a:rPr lang="en-US" sz="1500" i="1" dirty="0"/>
              <a:t>Fu*, </a:t>
            </a:r>
            <a:r>
              <a:rPr lang="en-US" sz="1500" i="1" dirty="0" err="1"/>
              <a:t>Yanglei</a:t>
            </a:r>
            <a:r>
              <a:rPr lang="en-US" sz="1500" i="1" dirty="0"/>
              <a:t> </a:t>
            </a:r>
            <a:r>
              <a:rPr lang="en-US" sz="1500" i="1" dirty="0" err="1"/>
              <a:t>Zou</a:t>
            </a:r>
            <a:r>
              <a:rPr lang="en-US" sz="1500" i="1" dirty="0"/>
              <a:t>, Arthur B. </a:t>
            </a:r>
            <a:r>
              <a:rPr lang="en-US" sz="1500" i="1" dirty="0" err="1"/>
              <a:t>Weglein</a:t>
            </a:r>
            <a:r>
              <a:rPr lang="en-US" sz="1500" i="1" dirty="0"/>
              <a:t> and Robert H. </a:t>
            </a:r>
            <a:r>
              <a:rPr lang="en-US" sz="1500" i="1" dirty="0" err="1"/>
              <a:t>Stolt</a:t>
            </a:r>
            <a:endParaRPr lang="en-US" sz="1500" dirty="0"/>
          </a:p>
          <a:p>
            <a:pPr marL="914400" indent="-914400">
              <a:buNone/>
            </a:pPr>
            <a:r>
              <a:rPr lang="en-US" sz="1500" dirty="0"/>
              <a:t> </a:t>
            </a:r>
          </a:p>
        </p:txBody>
      </p:sp>
      <p:sp>
        <p:nvSpPr>
          <p:cNvPr id="5" name="标题 1"/>
          <p:cNvSpPr txBox="1">
            <a:spLocks/>
          </p:cNvSpPr>
          <p:nvPr/>
        </p:nvSpPr>
        <p:spPr>
          <a:xfrm>
            <a:off x="0" y="152400"/>
            <a:ext cx="9144000" cy="7620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dirty="0" smtClean="0">
                <a:solidFill>
                  <a:srgbClr val="C00000"/>
                </a:solidFill>
                <a:latin typeface="Arial Unicode MS" pitchFamily="34" charset="-122"/>
                <a:ea typeface="Arial Unicode MS" pitchFamily="34" charset="-122"/>
                <a:cs typeface="Arial Unicode MS" pitchFamily="34" charset="-122"/>
              </a:rPr>
              <a:t>   </a:t>
            </a:r>
            <a:r>
              <a:rPr lang="en-US" altLang="zh-CN" sz="4000" dirty="0" smtClean="0">
                <a:solidFill>
                  <a:srgbClr val="C00000"/>
                </a:solidFill>
                <a:latin typeface="Arial Unicode MS" pitchFamily="34" charset="-122"/>
                <a:ea typeface="Arial Unicode MS" pitchFamily="34" charset="-122"/>
                <a:cs typeface="Arial Unicode MS" pitchFamily="34" charset="-122"/>
              </a:rPr>
              <a:t>AGENDA</a:t>
            </a:r>
            <a:endParaRPr lang="zh-CN" altLang="en-US" sz="4000" dirty="0">
              <a:solidFill>
                <a:srgbClr val="C00000"/>
              </a:solidFill>
              <a:latin typeface="Arial Unicode MS" pitchFamily="34" charset="-122"/>
              <a:ea typeface="Arial Unicode MS" pitchFamily="34" charset="-122"/>
              <a:cs typeface="Arial Unicode MS" pitchFamily="34" charset="-122"/>
            </a:endParaRPr>
          </a:p>
        </p:txBody>
      </p:sp>
      <p:grpSp>
        <p:nvGrpSpPr>
          <p:cNvPr id="6" name="组合 5"/>
          <p:cNvGrpSpPr/>
          <p:nvPr/>
        </p:nvGrpSpPr>
        <p:grpSpPr>
          <a:xfrm>
            <a:off x="0" y="0"/>
            <a:ext cx="9144000" cy="369332"/>
            <a:chOff x="0" y="228600"/>
            <a:chExt cx="9144000" cy="369332"/>
          </a:xfrm>
        </p:grpSpPr>
        <p:sp>
          <p:nvSpPr>
            <p:cNvPr id="7" name="TextBox 6"/>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8" name="TextBox 7"/>
            <p:cNvSpPr txBox="1"/>
            <p:nvPr/>
          </p:nvSpPr>
          <p:spPr>
            <a:xfrm>
              <a:off x="0" y="228600"/>
              <a:ext cx="48768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grpSp>
        <p:nvGrpSpPr>
          <p:cNvPr id="9" name="组合 6"/>
          <p:cNvGrpSpPr/>
          <p:nvPr/>
        </p:nvGrpSpPr>
        <p:grpSpPr>
          <a:xfrm>
            <a:off x="0" y="6675120"/>
            <a:ext cx="9144000" cy="369332"/>
            <a:chOff x="0" y="228600"/>
            <a:chExt cx="9144000" cy="369332"/>
          </a:xfrm>
        </p:grpSpPr>
        <p:sp>
          <p:nvSpPr>
            <p:cNvPr id="10" name="TextBox 9"/>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11" name="TextBox 10"/>
            <p:cNvSpPr txBox="1"/>
            <p:nvPr/>
          </p:nvSpPr>
          <p:spPr>
            <a:xfrm flipV="1">
              <a:off x="0" y="228600"/>
              <a:ext cx="32004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spTree>
    <p:extLst>
      <p:ext uri="{BB962C8B-B14F-4D97-AF65-F5344CB8AC3E}">
        <p14:creationId xmlns:p14="http://schemas.microsoft.com/office/powerpoint/2010/main" val="2894668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0"/>
          <p:cNvSpPr/>
          <p:nvPr/>
        </p:nvSpPr>
        <p:spPr>
          <a:xfrm>
            <a:off x="1371600" y="1295400"/>
            <a:ext cx="72390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Content Placeholder 2"/>
          <p:cNvSpPr>
            <a:spLocks noGrp="1"/>
          </p:cNvSpPr>
          <p:nvPr>
            <p:ph idx="1"/>
          </p:nvPr>
        </p:nvSpPr>
        <p:spPr>
          <a:xfrm>
            <a:off x="457200" y="1295401"/>
            <a:ext cx="8229600" cy="4525963"/>
          </a:xfrm>
        </p:spPr>
        <p:txBody>
          <a:bodyPr>
            <a:noAutofit/>
          </a:bodyPr>
          <a:lstStyle/>
          <a:p>
            <a:pPr marL="914400" indent="-914400">
              <a:buNone/>
            </a:pPr>
            <a:r>
              <a:rPr lang="en-US" sz="1500" b="1" dirty="0" smtClean="0">
                <a:solidFill>
                  <a:srgbClr val="92D050"/>
                </a:solidFill>
              </a:rPr>
              <a:t>4:00 PM </a:t>
            </a:r>
            <a:r>
              <a:rPr lang="en-US" sz="1500" dirty="0" smtClean="0">
                <a:solidFill>
                  <a:srgbClr val="92D050"/>
                </a:solidFill>
              </a:rPr>
              <a:t> </a:t>
            </a:r>
            <a:r>
              <a:rPr lang="en-US" sz="1500" dirty="0" smtClean="0"/>
              <a:t>	Initial analysis and comparison of the wave equation and asymptotic prediction of a receiver experiment at depth for one-way propagating waves  </a:t>
            </a:r>
          </a:p>
          <a:p>
            <a:pPr marL="914400" indent="-914400">
              <a:buNone/>
            </a:pPr>
            <a:r>
              <a:rPr lang="en-US" sz="1500" dirty="0" smtClean="0"/>
              <a:t>	</a:t>
            </a:r>
            <a:r>
              <a:rPr lang="en-US" sz="1500" i="1" dirty="0" smtClean="0"/>
              <a:t>Chao Ma*, Jing Wu and Arthur B. </a:t>
            </a:r>
            <a:r>
              <a:rPr lang="en-US" sz="1500" i="1" dirty="0" err="1" smtClean="0"/>
              <a:t>Weglein</a:t>
            </a:r>
            <a:endParaRPr lang="en-US" sz="1500" dirty="0" smtClean="0"/>
          </a:p>
          <a:p>
            <a:pPr marL="914400" indent="-914400">
              <a:buNone/>
            </a:pPr>
            <a:r>
              <a:rPr lang="en-US" sz="1500" dirty="0" smtClean="0"/>
              <a:t> </a:t>
            </a:r>
          </a:p>
          <a:p>
            <a:pPr marL="914400" indent="-914400">
              <a:buNone/>
            </a:pPr>
            <a:r>
              <a:rPr lang="en-US" sz="1500" b="1" dirty="0" smtClean="0">
                <a:solidFill>
                  <a:srgbClr val="92D050"/>
                </a:solidFill>
              </a:rPr>
              <a:t>4:45 PM </a:t>
            </a:r>
            <a:r>
              <a:rPr lang="en-US" sz="1500" dirty="0" smtClean="0">
                <a:solidFill>
                  <a:srgbClr val="92D050"/>
                </a:solidFill>
              </a:rPr>
              <a:t> </a:t>
            </a:r>
            <a:r>
              <a:rPr lang="en-US" sz="1500" dirty="0" smtClean="0"/>
              <a:t>	Meeting overview and plans going forward  </a:t>
            </a:r>
          </a:p>
          <a:p>
            <a:pPr marL="914400" indent="-914400">
              <a:buNone/>
            </a:pPr>
            <a:r>
              <a:rPr lang="en-US" sz="1500" dirty="0" smtClean="0"/>
              <a:t>	</a:t>
            </a:r>
            <a:r>
              <a:rPr lang="en-US" sz="1500" i="1" dirty="0" smtClean="0"/>
              <a:t>Arthur B. </a:t>
            </a:r>
            <a:r>
              <a:rPr lang="en-US" sz="1500" i="1" dirty="0" err="1" smtClean="0"/>
              <a:t>Weglein</a:t>
            </a:r>
            <a:r>
              <a:rPr lang="en-US" sz="1500" i="1" dirty="0" smtClean="0"/>
              <a:t>*</a:t>
            </a:r>
            <a:endParaRPr lang="en-US" sz="1500" dirty="0" smtClean="0"/>
          </a:p>
          <a:p>
            <a:pPr marL="914400" indent="-914400">
              <a:buNone/>
            </a:pPr>
            <a:endParaRPr lang="en-US" sz="1500" dirty="0" smtClean="0"/>
          </a:p>
          <a:p>
            <a:pPr marL="914400" indent="-914400">
              <a:buNone/>
            </a:pPr>
            <a:r>
              <a:rPr lang="en-US" sz="1500" dirty="0"/>
              <a:t> </a:t>
            </a:r>
          </a:p>
        </p:txBody>
      </p:sp>
      <p:sp>
        <p:nvSpPr>
          <p:cNvPr id="5" name="标题 1"/>
          <p:cNvSpPr txBox="1">
            <a:spLocks/>
          </p:cNvSpPr>
          <p:nvPr/>
        </p:nvSpPr>
        <p:spPr>
          <a:xfrm>
            <a:off x="0" y="152400"/>
            <a:ext cx="9144000" cy="7620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dirty="0" smtClean="0">
                <a:solidFill>
                  <a:srgbClr val="C00000"/>
                </a:solidFill>
                <a:latin typeface="Arial Unicode MS" pitchFamily="34" charset="-122"/>
                <a:ea typeface="Arial Unicode MS" pitchFamily="34" charset="-122"/>
                <a:cs typeface="Arial Unicode MS" pitchFamily="34" charset="-122"/>
              </a:rPr>
              <a:t>   </a:t>
            </a:r>
            <a:r>
              <a:rPr lang="en-US" altLang="zh-CN" sz="4000" dirty="0" smtClean="0">
                <a:solidFill>
                  <a:srgbClr val="C00000"/>
                </a:solidFill>
                <a:latin typeface="Arial Unicode MS" pitchFamily="34" charset="-122"/>
                <a:ea typeface="Arial Unicode MS" pitchFamily="34" charset="-122"/>
                <a:cs typeface="Arial Unicode MS" pitchFamily="34" charset="-122"/>
              </a:rPr>
              <a:t>AGENDA</a:t>
            </a:r>
            <a:endParaRPr lang="zh-CN" altLang="en-US" sz="4000" dirty="0">
              <a:solidFill>
                <a:srgbClr val="C00000"/>
              </a:solidFill>
              <a:latin typeface="Arial Unicode MS" pitchFamily="34" charset="-122"/>
              <a:ea typeface="Arial Unicode MS" pitchFamily="34" charset="-122"/>
              <a:cs typeface="Arial Unicode MS" pitchFamily="34" charset="-122"/>
            </a:endParaRPr>
          </a:p>
        </p:txBody>
      </p:sp>
      <p:grpSp>
        <p:nvGrpSpPr>
          <p:cNvPr id="6" name="组合 5"/>
          <p:cNvGrpSpPr/>
          <p:nvPr/>
        </p:nvGrpSpPr>
        <p:grpSpPr>
          <a:xfrm>
            <a:off x="0" y="0"/>
            <a:ext cx="9144000" cy="369332"/>
            <a:chOff x="0" y="228600"/>
            <a:chExt cx="9144000" cy="369332"/>
          </a:xfrm>
        </p:grpSpPr>
        <p:sp>
          <p:nvSpPr>
            <p:cNvPr id="7" name="TextBox 6"/>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8" name="TextBox 7"/>
            <p:cNvSpPr txBox="1"/>
            <p:nvPr/>
          </p:nvSpPr>
          <p:spPr>
            <a:xfrm>
              <a:off x="0" y="228600"/>
              <a:ext cx="48768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grpSp>
        <p:nvGrpSpPr>
          <p:cNvPr id="9" name="组合 6"/>
          <p:cNvGrpSpPr/>
          <p:nvPr/>
        </p:nvGrpSpPr>
        <p:grpSpPr>
          <a:xfrm>
            <a:off x="0" y="6675120"/>
            <a:ext cx="9144000" cy="369332"/>
            <a:chOff x="0" y="228600"/>
            <a:chExt cx="9144000" cy="369332"/>
          </a:xfrm>
        </p:grpSpPr>
        <p:sp>
          <p:nvSpPr>
            <p:cNvPr id="10" name="TextBox 9"/>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11" name="TextBox 10"/>
            <p:cNvSpPr txBox="1"/>
            <p:nvPr/>
          </p:nvSpPr>
          <p:spPr>
            <a:xfrm flipV="1">
              <a:off x="0" y="228600"/>
              <a:ext cx="32004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spTree>
    <p:extLst>
      <p:ext uri="{BB962C8B-B14F-4D97-AF65-F5344CB8AC3E}">
        <p14:creationId xmlns:p14="http://schemas.microsoft.com/office/powerpoint/2010/main" val="19850875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0"/>
          <p:cNvSpPr/>
          <p:nvPr/>
        </p:nvSpPr>
        <p:spPr>
          <a:xfrm>
            <a:off x="1371600" y="2438400"/>
            <a:ext cx="72390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Content Placeholder 2"/>
          <p:cNvSpPr>
            <a:spLocks noGrp="1"/>
          </p:cNvSpPr>
          <p:nvPr>
            <p:ph idx="1"/>
          </p:nvPr>
        </p:nvSpPr>
        <p:spPr>
          <a:xfrm>
            <a:off x="457200" y="1295401"/>
            <a:ext cx="8229600" cy="4525963"/>
          </a:xfrm>
        </p:spPr>
        <p:txBody>
          <a:bodyPr>
            <a:noAutofit/>
          </a:bodyPr>
          <a:lstStyle/>
          <a:p>
            <a:pPr marL="914400" indent="-914400">
              <a:buNone/>
            </a:pPr>
            <a:r>
              <a:rPr lang="en-US" sz="1500" b="1" dirty="0" smtClean="0">
                <a:solidFill>
                  <a:srgbClr val="92D050"/>
                </a:solidFill>
              </a:rPr>
              <a:t>4:00 PM </a:t>
            </a:r>
            <a:r>
              <a:rPr lang="en-US" sz="1500" dirty="0" smtClean="0">
                <a:solidFill>
                  <a:srgbClr val="92D050"/>
                </a:solidFill>
              </a:rPr>
              <a:t> </a:t>
            </a:r>
            <a:r>
              <a:rPr lang="en-US" sz="1500" dirty="0" smtClean="0"/>
              <a:t>	Initial analysis and comparison of the wave equation and asymptotic prediction of a receiver experiment at depth for one-way propagating waves  </a:t>
            </a:r>
          </a:p>
          <a:p>
            <a:pPr marL="914400" indent="-914400">
              <a:buNone/>
            </a:pPr>
            <a:r>
              <a:rPr lang="en-US" sz="1500" dirty="0" smtClean="0"/>
              <a:t>	</a:t>
            </a:r>
            <a:r>
              <a:rPr lang="en-US" sz="1500" i="1" dirty="0" smtClean="0"/>
              <a:t>Chao Ma*, Jing Wu and Arthur B. </a:t>
            </a:r>
            <a:r>
              <a:rPr lang="en-US" sz="1500" i="1" dirty="0" err="1" smtClean="0"/>
              <a:t>Weglein</a:t>
            </a:r>
            <a:endParaRPr lang="en-US" sz="1500" dirty="0" smtClean="0"/>
          </a:p>
          <a:p>
            <a:pPr marL="914400" indent="-914400">
              <a:buNone/>
            </a:pPr>
            <a:r>
              <a:rPr lang="en-US" sz="1500" dirty="0" smtClean="0"/>
              <a:t> </a:t>
            </a:r>
          </a:p>
          <a:p>
            <a:pPr marL="914400" indent="-914400">
              <a:buNone/>
            </a:pPr>
            <a:r>
              <a:rPr lang="en-US" sz="1500" b="1" dirty="0" smtClean="0">
                <a:solidFill>
                  <a:srgbClr val="92D050"/>
                </a:solidFill>
              </a:rPr>
              <a:t>4:45 PM </a:t>
            </a:r>
            <a:r>
              <a:rPr lang="en-US" sz="1500" dirty="0" smtClean="0">
                <a:solidFill>
                  <a:srgbClr val="92D050"/>
                </a:solidFill>
              </a:rPr>
              <a:t> </a:t>
            </a:r>
            <a:r>
              <a:rPr lang="en-US" sz="1500" dirty="0" smtClean="0"/>
              <a:t>	Meeting overview and plans going forward  </a:t>
            </a:r>
          </a:p>
          <a:p>
            <a:pPr marL="914400" indent="-914400">
              <a:buNone/>
            </a:pPr>
            <a:r>
              <a:rPr lang="en-US" sz="1500" dirty="0" smtClean="0"/>
              <a:t>	</a:t>
            </a:r>
            <a:r>
              <a:rPr lang="en-US" sz="1500" i="1" dirty="0" smtClean="0"/>
              <a:t>Arthur B. </a:t>
            </a:r>
            <a:r>
              <a:rPr lang="en-US" sz="1500" i="1" dirty="0" err="1" smtClean="0"/>
              <a:t>Weglein</a:t>
            </a:r>
            <a:r>
              <a:rPr lang="en-US" sz="1500" i="1" dirty="0" smtClean="0"/>
              <a:t>*</a:t>
            </a:r>
            <a:endParaRPr lang="en-US" sz="1500" dirty="0" smtClean="0"/>
          </a:p>
          <a:p>
            <a:pPr marL="914400" indent="-914400">
              <a:buNone/>
            </a:pPr>
            <a:endParaRPr lang="en-US" sz="1500" dirty="0" smtClean="0"/>
          </a:p>
          <a:p>
            <a:pPr marL="914400" indent="-914400">
              <a:buNone/>
            </a:pPr>
            <a:r>
              <a:rPr lang="en-US" sz="1500" dirty="0"/>
              <a:t> </a:t>
            </a:r>
          </a:p>
        </p:txBody>
      </p:sp>
      <p:sp>
        <p:nvSpPr>
          <p:cNvPr id="5" name="标题 1"/>
          <p:cNvSpPr txBox="1">
            <a:spLocks/>
          </p:cNvSpPr>
          <p:nvPr/>
        </p:nvSpPr>
        <p:spPr>
          <a:xfrm>
            <a:off x="0" y="152400"/>
            <a:ext cx="9144000" cy="7620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dirty="0" smtClean="0">
                <a:solidFill>
                  <a:srgbClr val="C00000"/>
                </a:solidFill>
                <a:latin typeface="Arial Unicode MS" pitchFamily="34" charset="-122"/>
                <a:ea typeface="Arial Unicode MS" pitchFamily="34" charset="-122"/>
                <a:cs typeface="Arial Unicode MS" pitchFamily="34" charset="-122"/>
              </a:rPr>
              <a:t>   </a:t>
            </a:r>
            <a:r>
              <a:rPr lang="en-US" altLang="zh-CN" sz="4000" dirty="0" smtClean="0">
                <a:solidFill>
                  <a:srgbClr val="C00000"/>
                </a:solidFill>
                <a:latin typeface="Arial Unicode MS" pitchFamily="34" charset="-122"/>
                <a:ea typeface="Arial Unicode MS" pitchFamily="34" charset="-122"/>
                <a:cs typeface="Arial Unicode MS" pitchFamily="34" charset="-122"/>
              </a:rPr>
              <a:t>AGENDA</a:t>
            </a:r>
            <a:endParaRPr lang="zh-CN" altLang="en-US" sz="4000" dirty="0">
              <a:solidFill>
                <a:srgbClr val="C00000"/>
              </a:solidFill>
              <a:latin typeface="Arial Unicode MS" pitchFamily="34" charset="-122"/>
              <a:ea typeface="Arial Unicode MS" pitchFamily="34" charset="-122"/>
              <a:cs typeface="Arial Unicode MS" pitchFamily="34" charset="-122"/>
            </a:endParaRPr>
          </a:p>
        </p:txBody>
      </p:sp>
      <p:grpSp>
        <p:nvGrpSpPr>
          <p:cNvPr id="6" name="组合 5"/>
          <p:cNvGrpSpPr/>
          <p:nvPr/>
        </p:nvGrpSpPr>
        <p:grpSpPr>
          <a:xfrm>
            <a:off x="0" y="0"/>
            <a:ext cx="9144000" cy="369332"/>
            <a:chOff x="0" y="228600"/>
            <a:chExt cx="9144000" cy="369332"/>
          </a:xfrm>
        </p:grpSpPr>
        <p:sp>
          <p:nvSpPr>
            <p:cNvPr id="7" name="TextBox 6"/>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8" name="TextBox 7"/>
            <p:cNvSpPr txBox="1"/>
            <p:nvPr/>
          </p:nvSpPr>
          <p:spPr>
            <a:xfrm>
              <a:off x="0" y="228600"/>
              <a:ext cx="48768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grpSp>
        <p:nvGrpSpPr>
          <p:cNvPr id="9" name="组合 6"/>
          <p:cNvGrpSpPr/>
          <p:nvPr/>
        </p:nvGrpSpPr>
        <p:grpSpPr>
          <a:xfrm>
            <a:off x="0" y="6675120"/>
            <a:ext cx="9144000" cy="369332"/>
            <a:chOff x="0" y="228600"/>
            <a:chExt cx="9144000" cy="369332"/>
          </a:xfrm>
        </p:grpSpPr>
        <p:sp>
          <p:nvSpPr>
            <p:cNvPr id="10" name="TextBox 9"/>
            <p:cNvSpPr txBox="1"/>
            <p:nvPr/>
          </p:nvSpPr>
          <p:spPr>
            <a:xfrm>
              <a:off x="0" y="228600"/>
              <a:ext cx="9144000" cy="369332"/>
            </a:xfrm>
            <a:prstGeom prst="rect">
              <a:avLst/>
            </a:prstGeom>
            <a:solidFill>
              <a:schemeClr val="bg1">
                <a:lumMod val="85000"/>
              </a:schemeClr>
            </a:solidFill>
          </p:spPr>
          <p:txBody>
            <a:bodyPr wrap="square" rtlCol="0">
              <a:spAutoFit/>
            </a:bodyPr>
            <a:lstStyle/>
            <a:p>
              <a:endParaRPr lang="zh-CN" altLang="en-US" dirty="0">
                <a:solidFill>
                  <a:prstClr val="black"/>
                </a:solidFill>
              </a:endParaRPr>
            </a:p>
          </p:txBody>
        </p:sp>
        <p:sp>
          <p:nvSpPr>
            <p:cNvPr id="11" name="TextBox 10"/>
            <p:cNvSpPr txBox="1"/>
            <p:nvPr/>
          </p:nvSpPr>
          <p:spPr>
            <a:xfrm flipV="1">
              <a:off x="0" y="228600"/>
              <a:ext cx="3200400" cy="369332"/>
            </a:xfrm>
            <a:prstGeom prst="rect">
              <a:avLst/>
            </a:prstGeom>
            <a:solidFill>
              <a:schemeClr val="accent2">
                <a:lumMod val="75000"/>
              </a:schemeClr>
            </a:solidFill>
          </p:spPr>
          <p:txBody>
            <a:bodyPr wrap="square" rtlCol="0">
              <a:spAutoFit/>
            </a:bodyPr>
            <a:lstStyle/>
            <a:p>
              <a:endParaRPr lang="zh-CN" altLang="en-US" dirty="0">
                <a:solidFill>
                  <a:prstClr val="black"/>
                </a:solidFill>
              </a:endParaRPr>
            </a:p>
          </p:txBody>
        </p:sp>
      </p:grpSp>
    </p:spTree>
    <p:extLst>
      <p:ext uri="{BB962C8B-B14F-4D97-AF65-F5344CB8AC3E}">
        <p14:creationId xmlns:p14="http://schemas.microsoft.com/office/powerpoint/2010/main" val="432753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34836" name="Line 3"/>
            <p:cNvSpPr>
              <a:spLocks noChangeShapeType="1"/>
            </p:cNvSpPr>
            <p:nvPr/>
          </p:nvSpPr>
          <p:spPr bwMode="auto">
            <a:xfrm>
              <a:off x="0" y="768"/>
              <a:ext cx="576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4837" name="Line 4"/>
            <p:cNvSpPr>
              <a:spLocks noChangeShapeType="1"/>
            </p:cNvSpPr>
            <p:nvPr/>
          </p:nvSpPr>
          <p:spPr bwMode="auto">
            <a:xfrm flipV="1">
              <a:off x="432" y="0"/>
              <a:ext cx="0" cy="432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34818" name="Text Box 5"/>
          <p:cNvSpPr txBox="1">
            <a:spLocks noChangeArrowheads="1"/>
          </p:cNvSpPr>
          <p:nvPr/>
        </p:nvSpPr>
        <p:spPr bwMode="auto">
          <a:xfrm>
            <a:off x="762000" y="1447800"/>
            <a:ext cx="8382000" cy="369332"/>
          </a:xfrm>
          <a:prstGeom prst="rect">
            <a:avLst/>
          </a:prstGeom>
          <a:noFill/>
          <a:ln w="9525">
            <a:noFill/>
            <a:miter lim="800000"/>
            <a:headEnd/>
            <a:tailEnd/>
          </a:ln>
        </p:spPr>
        <p:txBody>
          <a:bodyPr>
            <a:spAutoFit/>
          </a:bodyPr>
          <a:lstStyle/>
          <a:p>
            <a:pPr fontAlgn="base">
              <a:spcBef>
                <a:spcPct val="50000"/>
              </a:spcBef>
              <a:spcAft>
                <a:spcPct val="0"/>
              </a:spcAft>
            </a:pPr>
            <a:endParaRPr lang="en-US" altLang="zh-CN">
              <a:solidFill>
                <a:prstClr val="black"/>
              </a:solidFill>
              <a:latin typeface="Arial" charset="0"/>
              <a:cs typeface="Arial" charset="0"/>
            </a:endParaRPr>
          </a:p>
        </p:txBody>
      </p:sp>
      <p:pic>
        <p:nvPicPr>
          <p:cNvPr id="34819" name="Picture 10"/>
          <p:cNvPicPr>
            <a:picLocks noChangeAspect="1" noChangeArrowheads="1"/>
          </p:cNvPicPr>
          <p:nvPr/>
        </p:nvPicPr>
        <p:blipFill>
          <a:blip r:embed="rId3" cstate="print"/>
          <a:srcRect/>
          <a:stretch>
            <a:fillRect/>
          </a:stretch>
        </p:blipFill>
        <p:spPr bwMode="auto">
          <a:xfrm>
            <a:off x="8569417" y="2368551"/>
            <a:ext cx="422275" cy="419100"/>
          </a:xfrm>
          <a:prstGeom prst="rect">
            <a:avLst/>
          </a:prstGeom>
          <a:noFill/>
          <a:ln w="9525">
            <a:noFill/>
            <a:miter lim="800000"/>
            <a:headEnd/>
            <a:tailEnd/>
          </a:ln>
        </p:spPr>
      </p:pic>
      <p:sp>
        <p:nvSpPr>
          <p:cNvPr id="34820" name="Rectangle 12"/>
          <p:cNvSpPr>
            <a:spLocks noChangeArrowheads="1"/>
          </p:cNvSpPr>
          <p:nvPr/>
        </p:nvSpPr>
        <p:spPr bwMode="auto">
          <a:xfrm>
            <a:off x="8382000" y="2286000"/>
            <a:ext cx="609600" cy="6858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zh-CN" altLang="en-US">
              <a:solidFill>
                <a:prstClr val="black"/>
              </a:solidFill>
              <a:latin typeface="Arial" charset="0"/>
              <a:cs typeface="Arial" charset="0"/>
            </a:endParaRPr>
          </a:p>
        </p:txBody>
      </p:sp>
      <p:grpSp>
        <p:nvGrpSpPr>
          <p:cNvPr id="3" name="Group 20"/>
          <p:cNvGrpSpPr>
            <a:grpSpLocks/>
          </p:cNvGrpSpPr>
          <p:nvPr/>
        </p:nvGrpSpPr>
        <p:grpSpPr bwMode="auto">
          <a:xfrm>
            <a:off x="801707" y="1600200"/>
            <a:ext cx="7805737" cy="4114800"/>
            <a:chOff x="609600" y="1600200"/>
            <a:chExt cx="7805738" cy="4114800"/>
          </a:xfrm>
        </p:grpSpPr>
        <p:pic>
          <p:nvPicPr>
            <p:cNvPr id="34823" name="Picture 6"/>
            <p:cNvPicPr>
              <a:picLocks noChangeAspect="1" noChangeArrowheads="1"/>
            </p:cNvPicPr>
            <p:nvPr/>
          </p:nvPicPr>
          <p:blipFill>
            <a:blip r:embed="rId4" cstate="print"/>
            <a:srcRect/>
            <a:stretch>
              <a:fillRect/>
            </a:stretch>
          </p:blipFill>
          <p:spPr bwMode="auto">
            <a:xfrm>
              <a:off x="1233488" y="5176838"/>
              <a:ext cx="7181850" cy="538162"/>
            </a:xfrm>
            <a:prstGeom prst="rect">
              <a:avLst/>
            </a:prstGeom>
            <a:noFill/>
            <a:ln w="9525">
              <a:noFill/>
              <a:miter lim="800000"/>
              <a:headEnd/>
              <a:tailEnd/>
            </a:ln>
          </p:spPr>
        </p:pic>
        <p:sp>
          <p:nvSpPr>
            <p:cNvPr id="34824" name="Text Box 7"/>
            <p:cNvSpPr txBox="1">
              <a:spLocks noChangeArrowheads="1"/>
            </p:cNvSpPr>
            <p:nvPr/>
          </p:nvSpPr>
          <p:spPr bwMode="auto">
            <a:xfrm>
              <a:off x="657225" y="1600200"/>
              <a:ext cx="6753773" cy="461665"/>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2400" dirty="0">
                  <a:solidFill>
                    <a:prstClr val="black"/>
                  </a:solidFill>
                  <a:cs typeface="Arial" charset="0"/>
                </a:rPr>
                <a:t>The scattered field                              can be defined as</a:t>
              </a:r>
            </a:p>
          </p:txBody>
        </p:sp>
        <p:pic>
          <p:nvPicPr>
            <p:cNvPr id="34825" name="Picture 8"/>
            <p:cNvPicPr>
              <a:picLocks noChangeAspect="1" noChangeArrowheads="1"/>
            </p:cNvPicPr>
            <p:nvPr/>
          </p:nvPicPr>
          <p:blipFill>
            <a:blip r:embed="rId5" cstate="print"/>
            <a:srcRect/>
            <a:stretch>
              <a:fillRect/>
            </a:stretch>
          </p:blipFill>
          <p:spPr bwMode="auto">
            <a:xfrm>
              <a:off x="3132138" y="1643063"/>
              <a:ext cx="1897062" cy="415925"/>
            </a:xfrm>
            <a:prstGeom prst="rect">
              <a:avLst/>
            </a:prstGeom>
            <a:noFill/>
            <a:ln w="9525">
              <a:noFill/>
              <a:miter lim="800000"/>
              <a:headEnd/>
              <a:tailEnd/>
            </a:ln>
          </p:spPr>
        </p:pic>
        <p:pic>
          <p:nvPicPr>
            <p:cNvPr id="34826" name="Picture 9"/>
            <p:cNvPicPr>
              <a:picLocks noChangeAspect="1" noChangeArrowheads="1"/>
            </p:cNvPicPr>
            <p:nvPr/>
          </p:nvPicPr>
          <p:blipFill>
            <a:blip r:embed="rId6" cstate="print"/>
            <a:srcRect/>
            <a:stretch>
              <a:fillRect/>
            </a:stretch>
          </p:blipFill>
          <p:spPr bwMode="auto">
            <a:xfrm>
              <a:off x="2538413" y="2373313"/>
              <a:ext cx="4722812" cy="839787"/>
            </a:xfrm>
            <a:prstGeom prst="rect">
              <a:avLst/>
            </a:prstGeom>
            <a:noFill/>
            <a:ln w="9525">
              <a:noFill/>
              <a:miter lim="800000"/>
              <a:headEnd/>
              <a:tailEnd/>
            </a:ln>
          </p:spPr>
        </p:pic>
        <p:sp>
          <p:nvSpPr>
            <p:cNvPr id="34827" name="Text Box 11"/>
            <p:cNvSpPr txBox="1">
              <a:spLocks noChangeArrowheads="1"/>
            </p:cNvSpPr>
            <p:nvPr/>
          </p:nvSpPr>
          <p:spPr bwMode="auto">
            <a:xfrm>
              <a:off x="5638800" y="4338411"/>
              <a:ext cx="1304075" cy="461665"/>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2400">
                  <a:solidFill>
                    <a:prstClr val="black"/>
                  </a:solidFill>
                  <a:cs typeface="Arial" charset="0"/>
                </a:rPr>
                <a:t>D, where</a:t>
              </a:r>
            </a:p>
          </p:txBody>
        </p:sp>
        <p:sp>
          <p:nvSpPr>
            <p:cNvPr id="34828" name="Text Box 13"/>
            <p:cNvSpPr txBox="1">
              <a:spLocks noChangeArrowheads="1"/>
            </p:cNvSpPr>
            <p:nvPr/>
          </p:nvSpPr>
          <p:spPr bwMode="auto">
            <a:xfrm>
              <a:off x="7832725" y="2743200"/>
              <a:ext cx="526106" cy="461665"/>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2400">
                  <a:solidFill>
                    <a:prstClr val="black"/>
                  </a:solidFill>
                  <a:cs typeface="Arial" charset="0"/>
                </a:rPr>
                <a:t>(2)</a:t>
              </a:r>
            </a:p>
          </p:txBody>
        </p:sp>
        <p:sp>
          <p:nvSpPr>
            <p:cNvPr id="34829" name="Text Box 14"/>
            <p:cNvSpPr txBox="1">
              <a:spLocks noChangeArrowheads="1"/>
            </p:cNvSpPr>
            <p:nvPr/>
          </p:nvSpPr>
          <p:spPr bwMode="auto">
            <a:xfrm>
              <a:off x="660400" y="3538539"/>
              <a:ext cx="7076041" cy="461665"/>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2400" dirty="0">
                  <a:solidFill>
                    <a:prstClr val="black"/>
                  </a:solidFill>
                  <a:cs typeface="Arial" charset="0"/>
                </a:rPr>
                <a:t>Where            is the portion of        that is       order in     .</a:t>
              </a:r>
            </a:p>
          </p:txBody>
        </p:sp>
        <p:sp>
          <p:nvSpPr>
            <p:cNvPr id="34830" name="Text Box 15"/>
            <p:cNvSpPr txBox="1">
              <a:spLocks noChangeArrowheads="1"/>
            </p:cNvSpPr>
            <p:nvPr/>
          </p:nvSpPr>
          <p:spPr bwMode="auto">
            <a:xfrm>
              <a:off x="609600" y="4343400"/>
              <a:ext cx="5216494" cy="461665"/>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2400" dirty="0">
                  <a:solidFill>
                    <a:prstClr val="black"/>
                  </a:solidFill>
                  <a:cs typeface="Arial" charset="0"/>
                </a:rPr>
                <a:t>The measured values of        are the data</a:t>
              </a:r>
            </a:p>
          </p:txBody>
        </p:sp>
        <p:pic>
          <p:nvPicPr>
            <p:cNvPr id="34831" name="Picture 16"/>
            <p:cNvPicPr>
              <a:picLocks noChangeAspect="1" noChangeArrowheads="1"/>
            </p:cNvPicPr>
            <p:nvPr/>
          </p:nvPicPr>
          <p:blipFill>
            <a:blip r:embed="rId7" cstate="print"/>
            <a:srcRect/>
            <a:stretch>
              <a:fillRect/>
            </a:stretch>
          </p:blipFill>
          <p:spPr bwMode="auto">
            <a:xfrm>
              <a:off x="1676400" y="3581400"/>
              <a:ext cx="646043" cy="381000"/>
            </a:xfrm>
            <a:prstGeom prst="rect">
              <a:avLst/>
            </a:prstGeom>
            <a:noFill/>
            <a:ln w="9525">
              <a:noFill/>
              <a:miter lim="800000"/>
              <a:headEnd/>
              <a:tailEnd/>
            </a:ln>
          </p:spPr>
        </p:pic>
        <p:pic>
          <p:nvPicPr>
            <p:cNvPr id="34832" name="Picture 17"/>
            <p:cNvPicPr>
              <a:picLocks noChangeAspect="1" noChangeArrowheads="1"/>
            </p:cNvPicPr>
            <p:nvPr/>
          </p:nvPicPr>
          <p:blipFill>
            <a:blip r:embed="rId8" cstate="print"/>
            <a:srcRect/>
            <a:stretch>
              <a:fillRect/>
            </a:stretch>
          </p:blipFill>
          <p:spPr bwMode="auto">
            <a:xfrm>
              <a:off x="4495800" y="3581400"/>
              <a:ext cx="372533" cy="381000"/>
            </a:xfrm>
            <a:prstGeom prst="rect">
              <a:avLst/>
            </a:prstGeom>
            <a:noFill/>
            <a:ln w="9525">
              <a:noFill/>
              <a:miter lim="800000"/>
              <a:headEnd/>
              <a:tailEnd/>
            </a:ln>
          </p:spPr>
        </p:pic>
        <p:pic>
          <p:nvPicPr>
            <p:cNvPr id="34833" name="Picture 18"/>
            <p:cNvPicPr>
              <a:picLocks noChangeAspect="1" noChangeArrowheads="1"/>
            </p:cNvPicPr>
            <p:nvPr/>
          </p:nvPicPr>
          <p:blipFill>
            <a:blip r:embed="rId9" cstate="print"/>
            <a:srcRect/>
            <a:stretch>
              <a:fillRect/>
            </a:stretch>
          </p:blipFill>
          <p:spPr bwMode="auto">
            <a:xfrm>
              <a:off x="5715000" y="3581400"/>
              <a:ext cx="424295" cy="381000"/>
            </a:xfrm>
            <a:prstGeom prst="rect">
              <a:avLst/>
            </a:prstGeom>
            <a:noFill/>
            <a:ln w="9525">
              <a:noFill/>
              <a:miter lim="800000"/>
              <a:headEnd/>
              <a:tailEnd/>
            </a:ln>
          </p:spPr>
        </p:pic>
        <p:pic>
          <p:nvPicPr>
            <p:cNvPr id="34834" name="Picture 19"/>
            <p:cNvPicPr>
              <a:picLocks noChangeAspect="1" noChangeArrowheads="1"/>
            </p:cNvPicPr>
            <p:nvPr/>
          </p:nvPicPr>
          <p:blipFill>
            <a:blip r:embed="rId10" cstate="print"/>
            <a:srcRect/>
            <a:stretch>
              <a:fillRect/>
            </a:stretch>
          </p:blipFill>
          <p:spPr bwMode="auto">
            <a:xfrm>
              <a:off x="7287202" y="3657600"/>
              <a:ext cx="180398" cy="238125"/>
            </a:xfrm>
            <a:prstGeom prst="rect">
              <a:avLst/>
            </a:prstGeom>
            <a:noFill/>
            <a:ln w="9525">
              <a:noFill/>
              <a:miter lim="800000"/>
              <a:headEnd/>
              <a:tailEnd/>
            </a:ln>
          </p:spPr>
        </p:pic>
        <p:pic>
          <p:nvPicPr>
            <p:cNvPr id="34835" name="Picture 20"/>
            <p:cNvPicPr>
              <a:picLocks noChangeAspect="1" noChangeArrowheads="1"/>
            </p:cNvPicPr>
            <p:nvPr/>
          </p:nvPicPr>
          <p:blipFill>
            <a:blip r:embed="rId8" cstate="print"/>
            <a:srcRect/>
            <a:stretch>
              <a:fillRect/>
            </a:stretch>
          </p:blipFill>
          <p:spPr bwMode="auto">
            <a:xfrm>
              <a:off x="3733800" y="4343400"/>
              <a:ext cx="419100" cy="428625"/>
            </a:xfrm>
            <a:prstGeom prst="rect">
              <a:avLst/>
            </a:prstGeom>
            <a:noFill/>
            <a:ln w="9525">
              <a:noFill/>
              <a:miter lim="800000"/>
              <a:headEnd/>
              <a:tailEnd/>
            </a:ln>
          </p:spPr>
        </p:pic>
      </p:grpSp>
      <p:sp>
        <p:nvSpPr>
          <p:cNvPr id="22" name="Slide Number Placeholder 21"/>
          <p:cNvSpPr>
            <a:spLocks noGrp="1"/>
          </p:cNvSpPr>
          <p:nvPr>
            <p:ph type="sldNum" sz="quarter" idx="12"/>
          </p:nvPr>
        </p:nvSpPr>
        <p:spPr/>
        <p:txBody>
          <a:bodyPr/>
          <a:lstStyle/>
          <a:p>
            <a:pPr>
              <a:defRPr/>
            </a:pPr>
            <a:fld id="{9CC282F0-AC4A-4A77-AA8F-688A13AA339C}" type="slidenum">
              <a:rPr lang="en-US">
                <a:solidFill>
                  <a:prstClr val="black">
                    <a:tint val="75000"/>
                  </a:prstClr>
                </a:solidFill>
              </a:rPr>
              <a:pPr>
                <a:defRPr/>
              </a:pPr>
              <a:t>7</a:t>
            </a:fld>
            <a:endParaRPr lang="en-US">
              <a:solidFill>
                <a:prstClr val="black">
                  <a:tint val="75000"/>
                </a:prstClr>
              </a:solidFill>
            </a:endParaRPr>
          </a:p>
        </p:txBody>
      </p:sp>
    </p:spTree>
    <p:extLst>
      <p:ext uri="{BB962C8B-B14F-4D97-AF65-F5344CB8AC3E}">
        <p14:creationId xmlns:p14="http://schemas.microsoft.com/office/powerpoint/2010/main" val="4118647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274639"/>
            <a:ext cx="8229600" cy="1143000"/>
          </a:xfrm>
        </p:spPr>
        <p:txBody>
          <a:bodyPr rtlCol="0">
            <a:normAutofit/>
          </a:bodyPr>
          <a:lstStyle/>
          <a:p>
            <a:pPr algn="l" eaLnBrk="1" fontAlgn="auto" hangingPunct="1">
              <a:spcAft>
                <a:spcPts val="0"/>
              </a:spcAft>
              <a:defRPr/>
            </a:pPr>
            <a:r>
              <a:rPr lang="en-US" altLang="zh-CN" sz="2800" smtClean="0">
                <a:latin typeface="+mn-lt"/>
              </a:rPr>
              <a:t>The inverse relation to (2), expands</a:t>
            </a:r>
            <a:r>
              <a:rPr lang="en-US" altLang="zh-CN" smtClean="0">
                <a:latin typeface="+mn-lt"/>
              </a:rPr>
              <a:t> </a:t>
            </a:r>
          </a:p>
        </p:txBody>
      </p:sp>
      <p:sp>
        <p:nvSpPr>
          <p:cNvPr id="36866" name="Rectangle 3"/>
          <p:cNvSpPr>
            <a:spLocks noGrp="1" noChangeArrowheads="1"/>
          </p:cNvSpPr>
          <p:nvPr>
            <p:ph type="body" sz="half" idx="1"/>
          </p:nvPr>
        </p:nvSpPr>
        <p:spPr>
          <a:xfrm>
            <a:off x="304800" y="960437"/>
            <a:ext cx="8686800" cy="2620963"/>
          </a:xfrm>
        </p:spPr>
        <p:txBody>
          <a:bodyPr/>
          <a:lstStyle/>
          <a:p>
            <a:pPr marL="533400" indent="-533400" eaLnBrk="1" hangingPunct="1">
              <a:buFont typeface="Wingdings" pitchFamily="2" charset="2"/>
              <a:buNone/>
            </a:pPr>
            <a:r>
              <a:rPr lang="en-US" altLang="zh-CN" sz="2800" dirty="0" smtClean="0"/>
              <a:t>  </a:t>
            </a:r>
          </a:p>
          <a:p>
            <a:pPr marL="533400" indent="-533400" eaLnBrk="1" hangingPunct="1">
              <a:buFont typeface="Wingdings" pitchFamily="2" charset="2"/>
              <a:buNone/>
            </a:pPr>
            <a:r>
              <a:rPr lang="en-US" altLang="zh-CN" sz="2800" dirty="0" smtClean="0"/>
              <a:t>                                                                           (3)</a:t>
            </a:r>
          </a:p>
          <a:p>
            <a:pPr marL="533400" indent="-533400" eaLnBrk="1" hangingPunct="1">
              <a:buFont typeface="Wingdings" pitchFamily="2" charset="2"/>
              <a:buNone/>
            </a:pPr>
            <a:r>
              <a:rPr lang="en-US" altLang="zh-CN" sz="2800" dirty="0" smtClean="0"/>
              <a:t>    as powers (orders) in the measured values of </a:t>
            </a:r>
            <a:r>
              <a:rPr lang="el-GR" altLang="zh-CN" sz="2800" dirty="0" smtClean="0">
                <a:cs typeface="Arial" charset="0"/>
              </a:rPr>
              <a:t>Ψ</a:t>
            </a:r>
            <a:r>
              <a:rPr lang="en-US" altLang="zh-CN" sz="1400" dirty="0" smtClean="0">
                <a:cs typeface="Arial" charset="0"/>
              </a:rPr>
              <a:t>s</a:t>
            </a:r>
            <a:r>
              <a:rPr lang="en-US" altLang="zh-CN" sz="2800" dirty="0" smtClean="0"/>
              <a:t>.</a:t>
            </a:r>
          </a:p>
          <a:p>
            <a:pPr marL="533400" indent="-533400" eaLnBrk="1" hangingPunct="1">
              <a:buFont typeface="Wingdings" pitchFamily="2" charset="2"/>
              <a:buNone/>
            </a:pPr>
            <a:r>
              <a:rPr lang="en-US" altLang="zh-CN" sz="2800" dirty="0" smtClean="0"/>
              <a:t>    Substituting (3) into (2) and evaluating (2) </a:t>
            </a:r>
            <a:r>
              <a:rPr lang="en-US" altLang="zh-CN" sz="2800" i="1" dirty="0" smtClean="0"/>
              <a:t>on the </a:t>
            </a:r>
          </a:p>
          <a:p>
            <a:pPr marL="533400" indent="-533400" eaLnBrk="1" hangingPunct="1">
              <a:buFont typeface="Wingdings" pitchFamily="2" charset="2"/>
              <a:buNone/>
            </a:pPr>
            <a:r>
              <a:rPr lang="en-US" altLang="zh-CN" sz="2800" i="1" dirty="0" smtClean="0"/>
              <a:t>    measurement surface</a:t>
            </a:r>
            <a:r>
              <a:rPr lang="en-US" altLang="zh-CN" sz="2800" dirty="0" smtClean="0"/>
              <a:t> results in</a:t>
            </a:r>
          </a:p>
          <a:p>
            <a:pPr marL="533400" indent="-533400" eaLnBrk="1" hangingPunct="1">
              <a:buFont typeface="Wingdings" pitchFamily="2" charset="2"/>
              <a:buNone/>
            </a:pPr>
            <a:endParaRPr lang="en-US" altLang="zh-CN" sz="2800" dirty="0" smtClean="0"/>
          </a:p>
        </p:txBody>
      </p:sp>
      <p:pic>
        <p:nvPicPr>
          <p:cNvPr id="36867" name="Picture 4"/>
          <p:cNvPicPr>
            <a:picLocks noGrp="1" noChangeAspect="1" noChangeArrowheads="1"/>
          </p:cNvPicPr>
          <p:nvPr>
            <p:ph sz="quarter" idx="2"/>
          </p:nvPr>
        </p:nvPicPr>
        <p:blipFill>
          <a:blip r:embed="rId3" cstate="print"/>
          <a:srcRect/>
          <a:stretch>
            <a:fillRect/>
          </a:stretch>
        </p:blipFill>
        <p:spPr>
          <a:xfrm>
            <a:off x="1981200" y="1447801"/>
            <a:ext cx="4038600" cy="465139"/>
          </a:xfrm>
        </p:spPr>
      </p:pic>
      <p:sp>
        <p:nvSpPr>
          <p:cNvPr id="36868" name="Line 5"/>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6869" name="Line 6"/>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pic>
        <p:nvPicPr>
          <p:cNvPr id="36870" name="Picture 10"/>
          <p:cNvPicPr>
            <a:picLocks noChangeAspect="1" noChangeArrowheads="1"/>
          </p:cNvPicPr>
          <p:nvPr/>
        </p:nvPicPr>
        <p:blipFill>
          <a:blip r:embed="rId4" cstate="print"/>
          <a:srcRect/>
          <a:stretch>
            <a:fillRect/>
          </a:stretch>
        </p:blipFill>
        <p:spPr bwMode="auto">
          <a:xfrm>
            <a:off x="2962291" y="3652841"/>
            <a:ext cx="2066925" cy="676275"/>
          </a:xfrm>
          <a:prstGeom prst="rect">
            <a:avLst/>
          </a:prstGeom>
          <a:noFill/>
          <a:ln w="9525">
            <a:noFill/>
            <a:miter lim="800000"/>
            <a:headEnd/>
            <a:tailEnd/>
          </a:ln>
        </p:spPr>
      </p:pic>
      <p:sp>
        <p:nvSpPr>
          <p:cNvPr id="36871" name="Text Box 11"/>
          <p:cNvSpPr txBox="1">
            <a:spLocks noChangeArrowheads="1"/>
          </p:cNvSpPr>
          <p:nvPr/>
        </p:nvSpPr>
        <p:spPr bwMode="auto">
          <a:xfrm>
            <a:off x="914435" y="3652899"/>
            <a:ext cx="2032929" cy="584775"/>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sz="3200" dirty="0" smtClean="0">
                <a:solidFill>
                  <a:prstClr val="black"/>
                </a:solidFill>
                <a:cs typeface="Arial" charset="0"/>
              </a:rPr>
              <a:t> (              </a:t>
            </a:r>
            <a:r>
              <a:rPr lang="en-US" altLang="zh-CN" sz="3200" dirty="0">
                <a:solidFill>
                  <a:prstClr val="black"/>
                </a:solidFill>
                <a:cs typeface="Arial" charset="0"/>
              </a:rPr>
              <a:t>)</a:t>
            </a:r>
            <a:r>
              <a:rPr lang="en-US" altLang="zh-CN" sz="2000" i="1" dirty="0">
                <a:solidFill>
                  <a:prstClr val="black"/>
                </a:solidFill>
                <a:cs typeface="Arial" charset="0"/>
              </a:rPr>
              <a:t>m</a:t>
            </a:r>
            <a:endParaRPr lang="en-US" altLang="zh-CN" i="1" dirty="0">
              <a:solidFill>
                <a:prstClr val="black"/>
              </a:solidFill>
              <a:cs typeface="Arial" charset="0"/>
            </a:endParaRPr>
          </a:p>
        </p:txBody>
      </p:sp>
      <p:sp>
        <p:nvSpPr>
          <p:cNvPr id="36872" name="Text Box 13"/>
          <p:cNvSpPr txBox="1">
            <a:spLocks noChangeArrowheads="1"/>
          </p:cNvSpPr>
          <p:nvPr/>
        </p:nvSpPr>
        <p:spPr bwMode="auto">
          <a:xfrm>
            <a:off x="914407" y="6280151"/>
            <a:ext cx="511679" cy="369332"/>
          </a:xfrm>
          <a:prstGeom prst="rect">
            <a:avLst/>
          </a:prstGeom>
          <a:noFill/>
          <a:ln w="9525">
            <a:noFill/>
            <a:miter lim="800000"/>
            <a:headEnd/>
            <a:tailEnd/>
          </a:ln>
        </p:spPr>
        <p:txBody>
          <a:bodyPr wrap="none">
            <a:spAutoFit/>
          </a:bodyPr>
          <a:lstStyle/>
          <a:p>
            <a:pPr fontAlgn="base">
              <a:spcBef>
                <a:spcPct val="0"/>
              </a:spcBef>
              <a:spcAft>
                <a:spcPct val="0"/>
              </a:spcAft>
            </a:pPr>
            <a:r>
              <a:rPr lang="en-US" altLang="zh-CN" b="1">
                <a:solidFill>
                  <a:prstClr val="black"/>
                </a:solidFill>
                <a:cs typeface="Arial" charset="0"/>
              </a:rPr>
              <a:t>……</a:t>
            </a:r>
          </a:p>
        </p:txBody>
      </p:sp>
      <p:pic>
        <p:nvPicPr>
          <p:cNvPr id="36873" name="Picture 7"/>
          <p:cNvPicPr>
            <a:picLocks noChangeAspect="1" noChangeArrowheads="1"/>
          </p:cNvPicPr>
          <p:nvPr/>
        </p:nvPicPr>
        <p:blipFill>
          <a:blip r:embed="rId5" cstate="print"/>
          <a:srcRect/>
          <a:stretch>
            <a:fillRect/>
          </a:stretch>
        </p:blipFill>
        <p:spPr bwMode="auto">
          <a:xfrm>
            <a:off x="971550" y="4508501"/>
            <a:ext cx="5867400" cy="473075"/>
          </a:xfrm>
          <a:prstGeom prst="rect">
            <a:avLst/>
          </a:prstGeom>
          <a:noFill/>
          <a:ln w="9525">
            <a:noFill/>
            <a:miter lim="800000"/>
            <a:headEnd/>
            <a:tailEnd/>
          </a:ln>
        </p:spPr>
      </p:pic>
      <p:pic>
        <p:nvPicPr>
          <p:cNvPr id="36874" name="Picture 8"/>
          <p:cNvPicPr>
            <a:picLocks noChangeAspect="1" noChangeArrowheads="1"/>
          </p:cNvPicPr>
          <p:nvPr/>
        </p:nvPicPr>
        <p:blipFill>
          <a:blip r:embed="rId6" cstate="print"/>
          <a:srcRect/>
          <a:stretch>
            <a:fillRect/>
          </a:stretch>
        </p:blipFill>
        <p:spPr bwMode="auto">
          <a:xfrm>
            <a:off x="971550" y="5229225"/>
            <a:ext cx="8001000" cy="1066800"/>
          </a:xfrm>
          <a:prstGeom prst="rect">
            <a:avLst/>
          </a:prstGeom>
          <a:noFill/>
          <a:ln w="9525">
            <a:noFill/>
            <a:miter lim="800000"/>
            <a:headEnd/>
            <a:tailEnd/>
          </a:ln>
        </p:spPr>
      </p:pic>
      <p:pic>
        <p:nvPicPr>
          <p:cNvPr id="36875" name="Picture 9"/>
          <p:cNvPicPr>
            <a:picLocks noChangeAspect="1" noChangeArrowheads="1"/>
          </p:cNvPicPr>
          <p:nvPr/>
        </p:nvPicPr>
        <p:blipFill>
          <a:blip r:embed="rId7" cstate="print"/>
          <a:srcRect/>
          <a:stretch>
            <a:fillRect/>
          </a:stretch>
        </p:blipFill>
        <p:spPr bwMode="auto">
          <a:xfrm>
            <a:off x="1295400" y="3729039"/>
            <a:ext cx="1219200" cy="533400"/>
          </a:xfrm>
          <a:prstGeom prst="rect">
            <a:avLst/>
          </a:prstGeom>
          <a:noFill/>
          <a:ln w="9525">
            <a:noFill/>
            <a:miter lim="800000"/>
            <a:headEnd/>
            <a:tailEnd/>
          </a:ln>
        </p:spPr>
      </p:pic>
      <p:pic>
        <p:nvPicPr>
          <p:cNvPr id="36876" name="Picture 12"/>
          <p:cNvPicPr>
            <a:picLocks noChangeAspect="1" noChangeArrowheads="1"/>
          </p:cNvPicPr>
          <p:nvPr/>
        </p:nvPicPr>
        <p:blipFill>
          <a:blip r:embed="rId8" cstate="print"/>
          <a:srcRect/>
          <a:stretch>
            <a:fillRect/>
          </a:stretch>
        </p:blipFill>
        <p:spPr bwMode="auto">
          <a:xfrm>
            <a:off x="5076842" y="3738564"/>
            <a:ext cx="1933575" cy="681037"/>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6955F3C6-C7CA-4AD5-A804-EFC66B039154}" type="slidenum">
              <a:rPr lang="en-US" altLang="zh-CN" smtClean="0">
                <a:solidFill>
                  <a:prstClr val="black">
                    <a:tint val="75000"/>
                  </a:prstClr>
                </a:solidFill>
              </a:rPr>
              <a:pPr>
                <a:defRPr/>
              </a:pPr>
              <a:t>8</a:t>
            </a:fld>
            <a:endParaRPr lang="en-US" altLang="zh-CN">
              <a:solidFill>
                <a:prstClr val="black">
                  <a:tint val="75000"/>
                </a:prstClr>
              </a:solidFill>
            </a:endParaRPr>
          </a:p>
        </p:txBody>
      </p:sp>
    </p:spTree>
    <p:extLst>
      <p:ext uri="{BB962C8B-B14F-4D97-AF65-F5344CB8AC3E}">
        <p14:creationId xmlns:p14="http://schemas.microsoft.com/office/powerpoint/2010/main" val="2759717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内容占位符 2"/>
          <p:cNvSpPr>
            <a:spLocks noGrp="1"/>
          </p:cNvSpPr>
          <p:nvPr>
            <p:ph idx="1"/>
          </p:nvPr>
        </p:nvSpPr>
        <p:spPr>
          <a:xfrm>
            <a:off x="457200" y="1295400"/>
            <a:ext cx="8229600" cy="4572000"/>
          </a:xfrm>
        </p:spPr>
        <p:txBody>
          <a:bodyPr/>
          <a:lstStyle/>
          <a:p>
            <a:pPr eaLnBrk="1" hangingPunct="1"/>
            <a:r>
              <a:rPr lang="en-US" altLang="zh-CN" sz="2800" dirty="0" smtClean="0"/>
              <a:t>Therefore, the ISS is not only the only direct inversion method for a multidimensional acoustic, elastic, </a:t>
            </a:r>
            <a:r>
              <a:rPr lang="en-US" altLang="zh-CN" sz="2800" dirty="0" err="1" smtClean="0"/>
              <a:t>anelastic</a:t>
            </a:r>
            <a:r>
              <a:rPr lang="en-US" altLang="zh-CN" sz="2800" dirty="0" smtClean="0"/>
              <a:t> earth, but it further communicates that all inversion tasks/processing goals are able to be achieved directly and without subsurface information.</a:t>
            </a:r>
          </a:p>
          <a:p>
            <a:pPr eaLnBrk="1" hangingPunct="1"/>
            <a:r>
              <a:rPr lang="en-US" altLang="zh-CN" sz="2800" dirty="0" smtClean="0"/>
              <a:t>Direct and without subsurface information are two distinct and independent properties.</a:t>
            </a:r>
          </a:p>
        </p:txBody>
      </p:sp>
      <p:sp>
        <p:nvSpPr>
          <p:cNvPr id="38914" name="Line 3"/>
          <p:cNvSpPr>
            <a:spLocks noChangeShapeType="1"/>
          </p:cNvSpPr>
          <p:nvPr/>
        </p:nvSpPr>
        <p:spPr bwMode="auto">
          <a:xfrm>
            <a:off x="0" y="1219200"/>
            <a:ext cx="9144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38915" name="Line 4"/>
          <p:cNvSpPr>
            <a:spLocks noChangeShapeType="1"/>
          </p:cNvSpPr>
          <p:nvPr/>
        </p:nvSpPr>
        <p:spPr bwMode="auto">
          <a:xfrm flipV="1">
            <a:off x="6858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6" name="Slide Number Placeholder 5"/>
          <p:cNvSpPr>
            <a:spLocks noGrp="1"/>
          </p:cNvSpPr>
          <p:nvPr>
            <p:ph type="sldNum" sz="quarter" idx="12"/>
          </p:nvPr>
        </p:nvSpPr>
        <p:spPr/>
        <p:txBody>
          <a:bodyPr/>
          <a:lstStyle/>
          <a:p>
            <a:pPr>
              <a:defRPr/>
            </a:pPr>
            <a:fld id="{C92A12A7-E37B-4BFC-A9F7-8954C0C938B8}" type="slidenum">
              <a:rPr lang="en-US">
                <a:solidFill>
                  <a:prstClr val="black">
                    <a:tint val="75000"/>
                  </a:prstClr>
                </a:solidFill>
              </a:rPr>
              <a:pPr>
                <a:defRPr/>
              </a:pPr>
              <a:t>9</a:t>
            </a:fld>
            <a:endParaRPr lang="en-US">
              <a:solidFill>
                <a:prstClr val="black">
                  <a:tint val="75000"/>
                </a:prstClr>
              </a:solidFill>
            </a:endParaRPr>
          </a:p>
        </p:txBody>
      </p:sp>
    </p:spTree>
    <p:extLst>
      <p:ext uri="{BB962C8B-B14F-4D97-AF65-F5344CB8AC3E}">
        <p14:creationId xmlns:p14="http://schemas.microsoft.com/office/powerpoint/2010/main" val="4072885933"/>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1.xml><?xml version="1.0" encoding="utf-8"?>
<a:theme xmlns:a="http://schemas.openxmlformats.org/drawingml/2006/main" name="6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luxo">
  <a:themeElements>
    <a:clrScheme name="Flux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Fluxo">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ux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x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x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x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x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x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x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x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x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Fluxo">
  <a:themeElements>
    <a:clrScheme name="Flux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Fluxo">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ux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x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x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x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x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x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x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x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x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2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9.xml><?xml version="1.0" encoding="utf-8"?>
<a:theme xmlns:a="http://schemas.openxmlformats.org/drawingml/2006/main" name="4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1756</Words>
  <Application>Microsoft Office PowerPoint</Application>
  <PresentationFormat>On-screen Show (4:3)</PresentationFormat>
  <Paragraphs>586</Paragraphs>
  <Slides>67</Slides>
  <Notes>27</Notes>
  <HiddenSlides>0</HiddenSlides>
  <MMClips>0</MMClips>
  <ScaleCrop>false</ScaleCrop>
  <HeadingPairs>
    <vt:vector size="6" baseType="variant">
      <vt:variant>
        <vt:lpstr>Theme</vt:lpstr>
      </vt:variant>
      <vt:variant>
        <vt:i4>11</vt:i4>
      </vt:variant>
      <vt:variant>
        <vt:lpstr>Embedded OLE Servers</vt:lpstr>
      </vt:variant>
      <vt:variant>
        <vt:i4>1</vt:i4>
      </vt:variant>
      <vt:variant>
        <vt:lpstr>Slide Titles</vt:lpstr>
      </vt:variant>
      <vt:variant>
        <vt:i4>67</vt:i4>
      </vt:variant>
    </vt:vector>
  </HeadingPairs>
  <TitlesOfParts>
    <vt:vector size="79" baseType="lpstr">
      <vt:lpstr>Office Theme</vt:lpstr>
      <vt:lpstr>1_Fluxo</vt:lpstr>
      <vt:lpstr>2_Fluxo</vt:lpstr>
      <vt:lpstr>1_Office Theme</vt:lpstr>
      <vt:lpstr>Apex</vt:lpstr>
      <vt:lpstr>1_Apex</vt:lpstr>
      <vt:lpstr>2_Apex</vt:lpstr>
      <vt:lpstr>3_Apex</vt:lpstr>
      <vt:lpstr>4_Apex</vt:lpstr>
      <vt:lpstr>5_Apex</vt:lpstr>
      <vt:lpstr>6_Apex</vt:lpstr>
      <vt:lpstr>Equation</vt:lpstr>
      <vt:lpstr>PowerPoint Presentation</vt:lpstr>
      <vt:lpstr>Seismic E&amp;P challenges</vt:lpstr>
      <vt:lpstr>Seismic E&amp;P challenges</vt:lpstr>
      <vt:lpstr>Innate algorithmic assumptions</vt:lpstr>
      <vt:lpstr>PowerPoint Presentation</vt:lpstr>
      <vt:lpstr>PowerPoint Presentation</vt:lpstr>
      <vt:lpstr>PowerPoint Presentation</vt:lpstr>
      <vt:lpstr>The inverse relation to (2), expands </vt:lpstr>
      <vt:lpstr>PowerPoint Presentation</vt:lpstr>
      <vt:lpstr>PowerPoint Presentation</vt:lpstr>
      <vt:lpstr>PowerPoint Presentation</vt:lpstr>
      <vt:lpstr>Non-linearity (2 types)</vt:lpstr>
      <vt:lpstr>PowerPoint Presentation</vt:lpstr>
      <vt:lpstr>PowerPoint Presentation</vt:lpstr>
      <vt:lpstr>PowerPoint Presentation</vt:lpstr>
      <vt:lpstr>PowerPoint Presentation</vt:lpstr>
      <vt:lpstr>The 1D FS multiple removal algorithm</vt:lpstr>
      <vt:lpstr>PowerPoint Presentation</vt:lpstr>
      <vt:lpstr>PowerPoint Presentation</vt:lpstr>
      <vt:lpstr>PowerPoint Presentation</vt:lpstr>
      <vt:lpstr>Free Surface Multiple Elimination Example Recovering an Invisible Primary</vt:lpstr>
      <vt:lpstr>Invisible primary example</vt:lpstr>
      <vt:lpstr>Invisible primary example</vt:lpstr>
      <vt:lpstr>PowerPoint Presentation</vt:lpstr>
      <vt:lpstr>2D internal multiple attenuation algorithm</vt:lpstr>
      <vt:lpstr>Internal Multiple Removal in Offshore Brazil Seismic Data Using the Inverse Scattering Series</vt:lpstr>
      <vt:lpstr>Multiple attenuation</vt:lpstr>
      <vt:lpstr>Multiple attenuation</vt:lpstr>
      <vt:lpstr>Multiple attenuation</vt:lpstr>
      <vt:lpstr>Multiple attenuation</vt:lpstr>
      <vt:lpstr>Multiple attenuation</vt:lpstr>
      <vt:lpstr>Conclusions</vt:lpstr>
      <vt:lpstr>Conclusions</vt:lpstr>
      <vt:lpstr>Land application of ISS internal multiple</vt:lpstr>
      <vt:lpstr>Status</vt:lpstr>
      <vt:lpstr>Status</vt:lpstr>
      <vt:lpstr>PowerPoint Presentation</vt:lpstr>
      <vt:lpstr>PowerPoint Presentation</vt:lpstr>
      <vt:lpstr>The current challenge</vt:lpstr>
      <vt:lpstr>PowerPoint Presentation</vt:lpstr>
      <vt:lpstr>PowerPoint Presentation</vt:lpstr>
      <vt:lpstr>A proposed response</vt:lpstr>
      <vt:lpstr>PowerPoint Presentation</vt:lpstr>
      <vt:lpstr>A three pronged multiple attenuation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lh</dc:creator>
  <cp:lastModifiedBy>Jim Mayhan</cp:lastModifiedBy>
  <cp:revision>68</cp:revision>
  <cp:lastPrinted>2014-05-27T23:54:49Z</cp:lastPrinted>
  <dcterms:created xsi:type="dcterms:W3CDTF">2006-08-16T00:00:00Z</dcterms:created>
  <dcterms:modified xsi:type="dcterms:W3CDTF">2014-05-28T02:19:48Z</dcterms:modified>
</cp:coreProperties>
</file>