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02" r:id="rId2"/>
    <p:sldId id="328" r:id="rId3"/>
    <p:sldId id="324" r:id="rId4"/>
    <p:sldId id="311" r:id="rId5"/>
    <p:sldId id="264" r:id="rId6"/>
    <p:sldId id="290" r:id="rId7"/>
    <p:sldId id="265" r:id="rId8"/>
    <p:sldId id="291" r:id="rId9"/>
    <p:sldId id="325" r:id="rId10"/>
    <p:sldId id="313" r:id="rId11"/>
    <p:sldId id="314" r:id="rId12"/>
    <p:sldId id="300" r:id="rId13"/>
    <p:sldId id="317" r:id="rId14"/>
    <p:sldId id="318" r:id="rId15"/>
    <p:sldId id="319" r:id="rId16"/>
    <p:sldId id="309" r:id="rId17"/>
    <p:sldId id="303" r:id="rId18"/>
    <p:sldId id="299" r:id="rId19"/>
    <p:sldId id="315" r:id="rId20"/>
    <p:sldId id="278" r:id="rId21"/>
    <p:sldId id="326" r:id="rId22"/>
    <p:sldId id="257" r:id="rId23"/>
    <p:sldId id="320" r:id="rId24"/>
    <p:sldId id="284" r:id="rId25"/>
    <p:sldId id="289" r:id="rId26"/>
    <p:sldId id="321" r:id="rId27"/>
    <p:sldId id="329" r:id="rId28"/>
    <p:sldId id="279" r:id="rId29"/>
    <p:sldId id="259" r:id="rId30"/>
    <p:sldId id="260" r:id="rId31"/>
    <p:sldId id="261" r:id="rId32"/>
    <p:sldId id="262" r:id="rId33"/>
    <p:sldId id="322" r:id="rId34"/>
    <p:sldId id="323" r:id="rId35"/>
    <p:sldId id="277" r:id="rId36"/>
    <p:sldId id="269" r:id="rId37"/>
    <p:sldId id="270" r:id="rId38"/>
    <p:sldId id="271" r:id="rId39"/>
    <p:sldId id="272" r:id="rId40"/>
    <p:sldId id="327" r:id="rId41"/>
    <p:sldId id="273" r:id="rId42"/>
    <p:sldId id="282" r:id="rId43"/>
  </p:sldIdLst>
  <p:sldSz cx="9144000" cy="6858000" type="screen4x3"/>
  <p:notesSz cx="7023100" cy="93091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046" autoAdjust="0"/>
  </p:normalViewPr>
  <p:slideViewPr>
    <p:cSldViewPr>
      <p:cViewPr>
        <p:scale>
          <a:sx n="70" d="100"/>
          <a:sy n="70" d="100"/>
        </p:scale>
        <p:origin x="-10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31.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4F6FE1A-BB47-4E90-976D-E50DE4613455}" type="datetimeFigureOut">
              <a:rPr lang="en-US" smtClean="0"/>
              <a:pPr/>
              <a:t>5/28/2014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92A5273-574D-4429-AB73-E9565817E0DE}" type="slidenum">
              <a:rPr lang="en-US" smtClean="0"/>
              <a:pPr/>
              <a:t>‹#›</a:t>
            </a:fld>
            <a:endParaRPr lang="en-US"/>
          </a:p>
        </p:txBody>
      </p:sp>
    </p:spTree>
    <p:extLst>
      <p:ext uri="{BB962C8B-B14F-4D97-AF65-F5344CB8AC3E}">
        <p14:creationId xmlns:p14="http://schemas.microsoft.com/office/powerpoint/2010/main" val="29625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zh-CN" altLang="en-US"/>
          </a:p>
        </p:txBody>
      </p:sp>
      <p:sp>
        <p:nvSpPr>
          <p:cNvPr id="3" name="日期占位符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AB156B8-1DA7-4FB9-899C-EA561AD22E61}" type="datetimeFigureOut">
              <a:rPr lang="zh-CN" altLang="en-US" smtClean="0"/>
              <a:pPr/>
              <a:t>2014/5/28</a:t>
            </a:fld>
            <a:endParaRPr lang="zh-CN" altLang="en-US"/>
          </a:p>
        </p:txBody>
      </p:sp>
      <p:sp>
        <p:nvSpPr>
          <p:cNvPr id="4" name="幻灯片图像占位符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zh-CN" altLang="en-US"/>
          </a:p>
        </p:txBody>
      </p:sp>
      <p:sp>
        <p:nvSpPr>
          <p:cNvPr id="5" name="备注占位符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F07CA45-0FE4-4138-807B-10AA70B562C7}" type="slidenum">
              <a:rPr lang="zh-CN" altLang="en-US" smtClean="0"/>
              <a:pPr/>
              <a:t>‹#›</a:t>
            </a:fld>
            <a:endParaRPr lang="zh-CN" altLang="en-US"/>
          </a:p>
        </p:txBody>
      </p:sp>
    </p:spTree>
    <p:extLst>
      <p:ext uri="{BB962C8B-B14F-4D97-AF65-F5344CB8AC3E}">
        <p14:creationId xmlns:p14="http://schemas.microsoft.com/office/powerpoint/2010/main" val="140430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prstTxWarp prst="textNoShape">
              <a:avLst/>
            </a:prstTxWarp>
          </a:bodyPr>
          <a:lstStyle/>
          <a:p>
            <a:pPr algn="r"/>
            <a:fld id="{80CCC1CD-6FB3-8C4A-B856-00CACF2AE715}" type="slidenum">
              <a:rPr lang="en-US" sz="1200"/>
              <a:pPr algn="r"/>
              <a:t>1</a:t>
            </a:fld>
            <a:endParaRPr lang="en-US" sz="1200"/>
          </a:p>
        </p:txBody>
      </p:sp>
      <p:sp>
        <p:nvSpPr>
          <p:cNvPr id="147459"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prstTxWarp prst="textNoShape">
              <a:avLst/>
            </a:prstTxWarp>
          </a:bodyPr>
          <a:lstStyle/>
          <a:p>
            <a:pPr algn="r"/>
            <a:fld id="{FC4A7CA0-65E4-1A41-BEC0-6B2CC0091471}" type="slidenum">
              <a:rPr lang="en-US" altLang="zh-CN" sz="1200">
                <a:cs typeface="宋体" charset="-122"/>
              </a:rPr>
              <a:pPr algn="r"/>
              <a:t>1</a:t>
            </a:fld>
            <a:endParaRPr lang="en-US" altLang="zh-CN" sz="1200">
              <a:cs typeface="宋体" charset="-122"/>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pPr eaLnBrk="1" hangingPunct="1"/>
            <a:endParaRPr lang="en-US" altLang="zh-CN">
              <a:cs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r can be under water or in earth,</a:t>
            </a:r>
            <a:r>
              <a:rPr lang="en-US" baseline="0" dirty="0" smtClean="0"/>
              <a:t> as long as it is under the </a:t>
            </a:r>
            <a:r>
              <a:rPr lang="en-US" baseline="0" dirty="0" err="1" smtClean="0"/>
              <a:t>m.s.</a:t>
            </a:r>
            <a:endParaRPr lang="en-US" dirty="0"/>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10</a:t>
            </a:fld>
            <a:endParaRPr lang="zh-CN" altLang="en-US"/>
          </a:p>
        </p:txBody>
      </p:sp>
    </p:spTree>
    <p:extLst>
      <p:ext uri="{BB962C8B-B14F-4D97-AF65-F5344CB8AC3E}">
        <p14:creationId xmlns:p14="http://schemas.microsoft.com/office/powerpoint/2010/main" val="154515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From the above equations, we can see that given the </a:t>
            </a:r>
            <a:r>
              <a:rPr lang="en-US" altLang="zh-CN" dirty="0" err="1"/>
              <a:t>wavefield</a:t>
            </a:r>
            <a:r>
              <a:rPr lang="en-US" altLang="zh-CN" dirty="0"/>
              <a:t> P and its normal derivative </a:t>
            </a:r>
            <a:r>
              <a:rPr lang="en-US" altLang="zh-CN" dirty="0" err="1"/>
              <a:t>Pn</a:t>
            </a:r>
            <a:r>
              <a:rPr lang="en-US" altLang="zh-CN" dirty="0"/>
              <a:t> on the measurement surface, we</a:t>
            </a:r>
          </a:p>
          <a:p>
            <a:r>
              <a:rPr lang="en-US" altLang="zh-CN" dirty="0"/>
              <a:t>can easily calculate the reference wave P0 and the scattered wave Ps, depending on the observation point we choose. In</a:t>
            </a:r>
          </a:p>
          <a:p>
            <a:r>
              <a:rPr lang="en-US" altLang="zh-CN" dirty="0"/>
              <a:t>other words, the reference wave and the scattered wave are separated by using Green’s theorem.</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12</a:t>
            </a:fld>
            <a:endParaRPr lang="zh-CN" altLang="en-US"/>
          </a:p>
        </p:txBody>
      </p:sp>
    </p:spTree>
    <p:extLst>
      <p:ext uri="{BB962C8B-B14F-4D97-AF65-F5344CB8AC3E}">
        <p14:creationId xmlns:p14="http://schemas.microsoft.com/office/powerpoint/2010/main" val="3956538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13</a:t>
            </a:fld>
            <a:endParaRPr lang="zh-CN" altLang="en-US"/>
          </a:p>
        </p:txBody>
      </p:sp>
    </p:spTree>
    <p:extLst>
      <p:ext uri="{BB962C8B-B14F-4D97-AF65-F5344CB8AC3E}">
        <p14:creationId xmlns:p14="http://schemas.microsoft.com/office/powerpoint/2010/main" val="395653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14</a:t>
            </a:fld>
            <a:endParaRPr lang="zh-CN" altLang="en-US"/>
          </a:p>
        </p:txBody>
      </p:sp>
    </p:spTree>
    <p:extLst>
      <p:ext uri="{BB962C8B-B14F-4D97-AF65-F5344CB8AC3E}">
        <p14:creationId xmlns:p14="http://schemas.microsoft.com/office/powerpoint/2010/main" val="395653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15</a:t>
            </a:fld>
            <a:endParaRPr lang="zh-CN" altLang="en-US"/>
          </a:p>
        </p:txBody>
      </p:sp>
    </p:spTree>
    <p:extLst>
      <p:ext uri="{BB962C8B-B14F-4D97-AF65-F5344CB8AC3E}">
        <p14:creationId xmlns:p14="http://schemas.microsoft.com/office/powerpoint/2010/main" val="3956538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16</a:t>
            </a:fld>
            <a:endParaRPr lang="zh-CN" altLang="en-US"/>
          </a:p>
        </p:txBody>
      </p:sp>
    </p:spTree>
    <p:extLst>
      <p:ext uri="{BB962C8B-B14F-4D97-AF65-F5344CB8AC3E}">
        <p14:creationId xmlns:p14="http://schemas.microsoft.com/office/powerpoint/2010/main" val="273838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17</a:t>
            </a:fld>
            <a:endParaRPr lang="zh-CN" altLang="en-US"/>
          </a:p>
        </p:txBody>
      </p:sp>
    </p:spTree>
    <p:extLst>
      <p:ext uri="{BB962C8B-B14F-4D97-AF65-F5344CB8AC3E}">
        <p14:creationId xmlns:p14="http://schemas.microsoft.com/office/powerpoint/2010/main" val="106864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 am plotting the Green’s function and its normal derivatives</a:t>
            </a:r>
            <a:r>
              <a:rPr lang="en-US" altLang="zh-CN" baseline="0" dirty="0" smtClean="0"/>
              <a:t> with respective of x’. Different color corresponds to different distances between the measurement surface and the predicted wave, which is defined as delta z. Notice that the black line means the predicting wave closest to the cable, and cyan one means a larger delta z. </a:t>
            </a:r>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19</a:t>
            </a:fld>
            <a:endParaRPr lang="zh-CN" altLang="en-US"/>
          </a:p>
        </p:txBody>
      </p:sp>
    </p:spTree>
    <p:extLst>
      <p:ext uri="{BB962C8B-B14F-4D97-AF65-F5344CB8AC3E}">
        <p14:creationId xmlns:p14="http://schemas.microsoft.com/office/powerpoint/2010/main" val="140084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a:t>
            </a:fld>
            <a:endParaRPr lang="zh-CN" altLang="en-US"/>
          </a:p>
        </p:txBody>
      </p:sp>
    </p:spTree>
    <p:extLst>
      <p:ext uri="{BB962C8B-B14F-4D97-AF65-F5344CB8AC3E}">
        <p14:creationId xmlns:p14="http://schemas.microsoft.com/office/powerpoint/2010/main" val="2262531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20</a:t>
            </a:fld>
            <a:endParaRPr lang="zh-CN" altLang="en-US"/>
          </a:p>
        </p:txBody>
      </p:sp>
    </p:spTree>
    <p:extLst>
      <p:ext uri="{BB962C8B-B14F-4D97-AF65-F5344CB8AC3E}">
        <p14:creationId xmlns:p14="http://schemas.microsoft.com/office/powerpoint/2010/main" val="11847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21</a:t>
            </a:fld>
            <a:endParaRPr lang="zh-CN" altLang="en-US"/>
          </a:p>
        </p:txBody>
      </p:sp>
    </p:spTree>
    <p:extLst>
      <p:ext uri="{BB962C8B-B14F-4D97-AF65-F5344CB8AC3E}">
        <p14:creationId xmlns:p14="http://schemas.microsoft.com/office/powerpoint/2010/main" val="737632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33237">
              <a:defRPr/>
            </a:pPr>
            <a:r>
              <a:rPr lang="en-US" altLang="zh-CN" dirty="0">
                <a:latin typeface="Constantia" pitchFamily="18" charset="0"/>
              </a:rPr>
              <a:t>Variables explanation. r’ measurement surface. r chosen below the </a:t>
            </a:r>
            <a:r>
              <a:rPr lang="en-US" altLang="zh-CN" dirty="0" err="1">
                <a:latin typeface="Constantia" pitchFamily="18" charset="0"/>
              </a:rPr>
              <a:t>ms.</a:t>
            </a:r>
            <a:r>
              <a:rPr lang="en-US" altLang="zh-CN" dirty="0">
                <a:latin typeface="Constantia" pitchFamily="18" charset="0"/>
              </a:rPr>
              <a:t> equation valid for any points below the cable.</a:t>
            </a:r>
          </a:p>
          <a:p>
            <a:r>
              <a:rPr lang="en-US" altLang="zh-CN" dirty="0">
                <a:latin typeface="Constantia" pitchFamily="18" charset="0"/>
              </a:rPr>
              <a:t>Function of r and </a:t>
            </a:r>
            <a:r>
              <a:rPr lang="en-US" altLang="zh-CN" dirty="0" err="1">
                <a:latin typeface="Constantia" pitchFamily="18" charset="0"/>
              </a:rPr>
              <a:t>rs</a:t>
            </a:r>
            <a:r>
              <a:rPr lang="en-US" altLang="zh-CN" dirty="0">
                <a:latin typeface="Constantia" pitchFamily="18" charset="0"/>
              </a:rPr>
              <a:t> and omega. Function of r, </a:t>
            </a:r>
            <a:r>
              <a:rPr lang="en-US" altLang="zh-CN" dirty="0" err="1">
                <a:latin typeface="Constantia" pitchFamily="18" charset="0"/>
              </a:rPr>
              <a:t>rs</a:t>
            </a:r>
            <a:r>
              <a:rPr lang="en-US" altLang="zh-CN" dirty="0">
                <a:latin typeface="Constantia" pitchFamily="18" charset="0"/>
              </a:rPr>
              <a:t>, omega. Quotient is function of omega only. not function of r. use this property. what if we pick the wrong velocity. will break that property. the quotient will be a function of r. right velocity, not function of r. wrong velocity, function of r.</a:t>
            </a:r>
          </a:p>
          <a:p>
            <a:r>
              <a:rPr lang="en-US" altLang="zh-CN" dirty="0">
                <a:latin typeface="Constantia" pitchFamily="18" charset="0"/>
              </a:rPr>
              <a:t>velocity is velocity right at the cable. reference velocity. not the subsurface velocity. variable water velocity does not matter. all you need is the reference velocity right at the cable. Bill </a:t>
            </a:r>
            <a:r>
              <a:rPr lang="en-US" altLang="zh-CN" dirty="0" err="1">
                <a:latin typeface="Constantia" pitchFamily="18" charset="0"/>
              </a:rPr>
              <a:t>Dragset</a:t>
            </a:r>
            <a:r>
              <a:rPr lang="en-US" altLang="zh-CN" dirty="0">
                <a:latin typeface="Constantia" pitchFamily="18" charset="0"/>
              </a:rPr>
              <a:t>.</a:t>
            </a:r>
          </a:p>
          <a:p>
            <a:r>
              <a:rPr lang="en-US" altLang="zh-CN" dirty="0">
                <a:latin typeface="Constantia" pitchFamily="18" charset="0"/>
              </a:rPr>
              <a:t>for land it’s not simple.</a:t>
            </a:r>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33237">
              <a:defRPr/>
            </a:pPr>
            <a:r>
              <a:rPr lang="en-US" altLang="zh-CN" dirty="0">
                <a:latin typeface="Constantia" pitchFamily="18" charset="0"/>
              </a:rPr>
              <a:t>Variables explanation. r’ measurement surface. r chosen below the </a:t>
            </a:r>
            <a:r>
              <a:rPr lang="en-US" altLang="zh-CN" dirty="0" err="1">
                <a:latin typeface="Constantia" pitchFamily="18" charset="0"/>
              </a:rPr>
              <a:t>ms.</a:t>
            </a:r>
            <a:r>
              <a:rPr lang="en-US" altLang="zh-CN" dirty="0">
                <a:latin typeface="Constantia" pitchFamily="18" charset="0"/>
              </a:rPr>
              <a:t> equation valid for any points below the cable.</a:t>
            </a:r>
          </a:p>
          <a:p>
            <a:r>
              <a:rPr lang="en-US" altLang="zh-CN" dirty="0">
                <a:latin typeface="Constantia" pitchFamily="18" charset="0"/>
              </a:rPr>
              <a:t>Function of r and </a:t>
            </a:r>
            <a:r>
              <a:rPr lang="en-US" altLang="zh-CN" dirty="0" err="1">
                <a:latin typeface="Constantia" pitchFamily="18" charset="0"/>
              </a:rPr>
              <a:t>rs</a:t>
            </a:r>
            <a:r>
              <a:rPr lang="en-US" altLang="zh-CN" dirty="0">
                <a:latin typeface="Constantia" pitchFamily="18" charset="0"/>
              </a:rPr>
              <a:t> and omega. Function of r, </a:t>
            </a:r>
            <a:r>
              <a:rPr lang="en-US" altLang="zh-CN" dirty="0" err="1">
                <a:latin typeface="Constantia" pitchFamily="18" charset="0"/>
              </a:rPr>
              <a:t>rs</a:t>
            </a:r>
            <a:r>
              <a:rPr lang="en-US" altLang="zh-CN" dirty="0">
                <a:latin typeface="Constantia" pitchFamily="18" charset="0"/>
              </a:rPr>
              <a:t>, omega. Quotient is function of omega only. not function of r. use this property. what if we pick the wrong velocity. will break that property. the quotient will be a function of r. right velocity, not function of r. wrong velocity, function of r.</a:t>
            </a:r>
          </a:p>
          <a:p>
            <a:r>
              <a:rPr lang="en-US" altLang="zh-CN" dirty="0">
                <a:latin typeface="Constantia" pitchFamily="18" charset="0"/>
              </a:rPr>
              <a:t>velocity is velocity right at the cable. reference velocity. not the subsurface velocity. variable water velocity does not matter. all you need is the reference velocity right at the cable. Bill </a:t>
            </a:r>
            <a:r>
              <a:rPr lang="en-US" altLang="zh-CN" dirty="0" err="1">
                <a:latin typeface="Constantia" pitchFamily="18" charset="0"/>
              </a:rPr>
              <a:t>Dragset</a:t>
            </a:r>
            <a:r>
              <a:rPr lang="en-US" altLang="zh-CN" dirty="0">
                <a:latin typeface="Constantia" pitchFamily="18" charset="0"/>
              </a:rPr>
              <a:t>.</a:t>
            </a:r>
          </a:p>
          <a:p>
            <a:r>
              <a:rPr lang="en-US" altLang="zh-CN" dirty="0">
                <a:latin typeface="Constantia" pitchFamily="18" charset="0"/>
              </a:rPr>
              <a:t>for land it’s not simple.</a:t>
            </a:r>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24</a:t>
            </a:fld>
            <a:endParaRPr lang="zh-CN" altLang="en-US"/>
          </a:p>
        </p:txBody>
      </p:sp>
    </p:spTree>
    <p:extLst>
      <p:ext uri="{BB962C8B-B14F-4D97-AF65-F5344CB8AC3E}">
        <p14:creationId xmlns:p14="http://schemas.microsoft.com/office/powerpoint/2010/main" val="996645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25</a:t>
            </a:fld>
            <a:endParaRPr lang="zh-CN" altLang="en-US"/>
          </a:p>
        </p:txBody>
      </p:sp>
    </p:spTree>
    <p:extLst>
      <p:ext uri="{BB962C8B-B14F-4D97-AF65-F5344CB8AC3E}">
        <p14:creationId xmlns:p14="http://schemas.microsoft.com/office/powerpoint/2010/main" val="265599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26</a:t>
            </a:fld>
            <a:endParaRPr lang="zh-CN" altLang="en-US"/>
          </a:p>
        </p:txBody>
      </p:sp>
    </p:spTree>
    <p:extLst>
      <p:ext uri="{BB962C8B-B14F-4D97-AF65-F5344CB8AC3E}">
        <p14:creationId xmlns:p14="http://schemas.microsoft.com/office/powerpoint/2010/main" val="73763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27</a:t>
            </a:fld>
            <a:endParaRPr lang="zh-CN" altLang="en-US"/>
          </a:p>
        </p:txBody>
      </p:sp>
    </p:spTree>
    <p:extLst>
      <p:ext uri="{BB962C8B-B14F-4D97-AF65-F5344CB8AC3E}">
        <p14:creationId xmlns:p14="http://schemas.microsoft.com/office/powerpoint/2010/main" val="300472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28</a:t>
            </a:fld>
            <a:endParaRPr lang="zh-CN" altLang="en-US"/>
          </a:p>
        </p:txBody>
      </p:sp>
    </p:spTree>
    <p:extLst>
      <p:ext uri="{BB962C8B-B14F-4D97-AF65-F5344CB8AC3E}">
        <p14:creationId xmlns:p14="http://schemas.microsoft.com/office/powerpoint/2010/main" val="401250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a:t>
            </a:fld>
            <a:endParaRPr lang="zh-CN" altLang="en-US"/>
          </a:p>
        </p:txBody>
      </p:sp>
    </p:spTree>
    <p:extLst>
      <p:ext uri="{BB962C8B-B14F-4D97-AF65-F5344CB8AC3E}">
        <p14:creationId xmlns:p14="http://schemas.microsoft.com/office/powerpoint/2010/main" val="737632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source wavelet results show that when using the correct reference velocity, the wavelet</a:t>
            </a:r>
          </a:p>
          <a:p>
            <a:r>
              <a:rPr lang="en-US" dirty="0"/>
              <a:t>displays invariance at different offset, while wrong velocities give different wavelet prediction at different output points.</a:t>
            </a:r>
          </a:p>
          <a:p>
            <a:r>
              <a:rPr lang="en-US" dirty="0"/>
              <a:t>Therefore, only the correct reference velocity can result in the invariance of estimated wavelet. When the velocities are further</a:t>
            </a:r>
          </a:p>
          <a:p>
            <a:r>
              <a:rPr lang="en-US" dirty="0"/>
              <a:t>from the reference velocity, the errors of wavelet invariance also becomes larger. This conclusion will also help us in</a:t>
            </a:r>
          </a:p>
          <a:p>
            <a:r>
              <a:rPr lang="en-US" dirty="0"/>
              <a:t>finding the correct reference velocity.</a:t>
            </a:r>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32</a:t>
            </a:fld>
            <a:endParaRPr lang="zh-CN" altLang="en-US"/>
          </a:p>
        </p:txBody>
      </p:sp>
    </p:spTree>
    <p:extLst>
      <p:ext uri="{BB962C8B-B14F-4D97-AF65-F5344CB8AC3E}">
        <p14:creationId xmlns:p14="http://schemas.microsoft.com/office/powerpoint/2010/main" val="100674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33</a:t>
            </a:fld>
            <a:endParaRPr lang="zh-CN" altLang="en-US"/>
          </a:p>
        </p:txBody>
      </p:sp>
    </p:spTree>
    <p:extLst>
      <p:ext uri="{BB962C8B-B14F-4D97-AF65-F5344CB8AC3E}">
        <p14:creationId xmlns:p14="http://schemas.microsoft.com/office/powerpoint/2010/main" val="73763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34</a:t>
            </a:fld>
            <a:endParaRPr lang="zh-CN" altLang="en-US"/>
          </a:p>
        </p:txBody>
      </p:sp>
    </p:spTree>
    <p:extLst>
      <p:ext uri="{BB962C8B-B14F-4D97-AF65-F5344CB8AC3E}">
        <p14:creationId xmlns:p14="http://schemas.microsoft.com/office/powerpoint/2010/main" val="2661563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instead of a single point source, in practice, source arrays which have angle radiation pattern are widely used in</a:t>
            </a:r>
          </a:p>
          <a:p>
            <a:r>
              <a:rPr lang="en-US" dirty="0"/>
              <a:t>industry (</a:t>
            </a:r>
            <a:r>
              <a:rPr lang="en-US" dirty="0" err="1"/>
              <a:t>Loveridge</a:t>
            </a:r>
            <a:r>
              <a:rPr lang="en-US" dirty="0"/>
              <a:t> et al. (1984)). Then the invariance of the estimated wavelet will happen when estimating the wavelet at</a:t>
            </a:r>
          </a:p>
          <a:p>
            <a:r>
              <a:rPr lang="en-US" dirty="0"/>
              <a:t>different points along one radiation angle. Similarly, only the correct reference velocity can lead to the invariance. Thus, the</a:t>
            </a:r>
          </a:p>
          <a:p>
            <a:r>
              <a:rPr lang="en-US" dirty="0"/>
              <a:t>invariances of the source wavelet indicate that we have found the correct reference velocity.</a:t>
            </a:r>
            <a:endParaRPr lang="en-US" dirty="0" smtClean="0"/>
          </a:p>
          <a:p>
            <a:endParaRPr lang="en-US" dirty="0"/>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35</a:t>
            </a:fld>
            <a:endParaRPr lang="zh-CN" altLang="en-US"/>
          </a:p>
        </p:txBody>
      </p:sp>
    </p:spTree>
    <p:extLst>
      <p:ext uri="{BB962C8B-B14F-4D97-AF65-F5344CB8AC3E}">
        <p14:creationId xmlns:p14="http://schemas.microsoft.com/office/powerpoint/2010/main" val="3300332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endParaRPr lang="en-US" dirty="0"/>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36</a:t>
            </a:fld>
            <a:endParaRPr lang="zh-CN" altLang="en-US"/>
          </a:p>
        </p:txBody>
      </p:sp>
    </p:spTree>
    <p:extLst>
      <p:ext uri="{BB962C8B-B14F-4D97-AF65-F5344CB8AC3E}">
        <p14:creationId xmlns:p14="http://schemas.microsoft.com/office/powerpoint/2010/main" val="3584835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37</a:t>
            </a:fld>
            <a:endParaRPr lang="zh-CN" altLang="en-US"/>
          </a:p>
        </p:txBody>
      </p:sp>
    </p:spTree>
    <p:extLst>
      <p:ext uri="{BB962C8B-B14F-4D97-AF65-F5344CB8AC3E}">
        <p14:creationId xmlns:p14="http://schemas.microsoft.com/office/powerpoint/2010/main" val="2473012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38</a:t>
            </a:fld>
            <a:endParaRPr lang="zh-CN" altLang="en-US"/>
          </a:p>
        </p:txBody>
      </p:sp>
    </p:spTree>
    <p:extLst>
      <p:ext uri="{BB962C8B-B14F-4D97-AF65-F5344CB8AC3E}">
        <p14:creationId xmlns:p14="http://schemas.microsoft.com/office/powerpoint/2010/main" val="234434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39</a:t>
            </a:fld>
            <a:endParaRPr lang="zh-CN" altLang="en-US"/>
          </a:p>
        </p:txBody>
      </p:sp>
    </p:spTree>
    <p:extLst>
      <p:ext uri="{BB962C8B-B14F-4D97-AF65-F5344CB8AC3E}">
        <p14:creationId xmlns:p14="http://schemas.microsoft.com/office/powerpoint/2010/main" val="241794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4</a:t>
            </a:fld>
            <a:endParaRPr lang="zh-CN" altLang="en-US"/>
          </a:p>
        </p:txBody>
      </p:sp>
    </p:spTree>
    <p:extLst>
      <p:ext uri="{BB962C8B-B14F-4D97-AF65-F5344CB8AC3E}">
        <p14:creationId xmlns:p14="http://schemas.microsoft.com/office/powerpoint/2010/main" val="308026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40</a:t>
            </a:fld>
            <a:endParaRPr lang="zh-CN" altLang="en-US"/>
          </a:p>
        </p:txBody>
      </p:sp>
    </p:spTree>
    <p:extLst>
      <p:ext uri="{BB962C8B-B14F-4D97-AF65-F5344CB8AC3E}">
        <p14:creationId xmlns:p14="http://schemas.microsoft.com/office/powerpoint/2010/main" val="737632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41</a:t>
            </a:fld>
            <a:endParaRPr lang="zh-CN" altLang="en-US"/>
          </a:p>
        </p:txBody>
      </p:sp>
    </p:spTree>
    <p:extLst>
      <p:ext uri="{BB962C8B-B14F-4D97-AF65-F5344CB8AC3E}">
        <p14:creationId xmlns:p14="http://schemas.microsoft.com/office/powerpoint/2010/main" val="1526596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42</a:t>
            </a:fld>
            <a:endParaRPr lang="zh-CN" altLang="en-US"/>
          </a:p>
        </p:txBody>
      </p:sp>
    </p:spTree>
    <p:extLst>
      <p:ext uri="{BB962C8B-B14F-4D97-AF65-F5344CB8AC3E}">
        <p14:creationId xmlns:p14="http://schemas.microsoft.com/office/powerpoint/2010/main" val="149670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5</a:t>
            </a:fld>
            <a:endParaRPr lang="zh-CN" altLang="en-US"/>
          </a:p>
        </p:txBody>
      </p:sp>
    </p:spTree>
    <p:extLst>
      <p:ext uri="{BB962C8B-B14F-4D97-AF65-F5344CB8AC3E}">
        <p14:creationId xmlns:p14="http://schemas.microsoft.com/office/powerpoint/2010/main" val="305921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err="1" smtClean="0"/>
              <a:t>Weglein</a:t>
            </a:r>
            <a:r>
              <a:rPr lang="en-US" baseline="0" dirty="0" smtClean="0"/>
              <a:t> mentioned.</a:t>
            </a:r>
            <a:endParaRPr lang="en-US" dirty="0"/>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6</a:t>
            </a:fld>
            <a:endParaRPr lang="zh-CN" altLang="en-US"/>
          </a:p>
        </p:txBody>
      </p:sp>
    </p:spTree>
    <p:extLst>
      <p:ext uri="{BB962C8B-B14F-4D97-AF65-F5344CB8AC3E}">
        <p14:creationId xmlns:p14="http://schemas.microsoft.com/office/powerpoint/2010/main" val="176139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7</a:t>
            </a:fld>
            <a:endParaRPr lang="zh-CN" altLang="en-US"/>
          </a:p>
        </p:txBody>
      </p:sp>
    </p:spTree>
    <p:extLst>
      <p:ext uri="{BB962C8B-B14F-4D97-AF65-F5344CB8AC3E}">
        <p14:creationId xmlns:p14="http://schemas.microsoft.com/office/powerpoint/2010/main" val="187661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8</a:t>
            </a:fld>
            <a:endParaRPr lang="zh-CN" altLang="en-US"/>
          </a:p>
        </p:txBody>
      </p:sp>
    </p:spTree>
    <p:extLst>
      <p:ext uri="{BB962C8B-B14F-4D97-AF65-F5344CB8AC3E}">
        <p14:creationId xmlns:p14="http://schemas.microsoft.com/office/powerpoint/2010/main" val="195893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7CA45-0FE4-4138-807B-10AA70B562C7}" type="slidenum">
              <a:rPr lang="zh-CN" altLang="en-US" smtClean="0"/>
              <a:pPr/>
              <a:t>9</a:t>
            </a:fld>
            <a:endParaRPr lang="zh-CN" altLang="en-US"/>
          </a:p>
        </p:txBody>
      </p:sp>
    </p:spTree>
    <p:extLst>
      <p:ext uri="{BB962C8B-B14F-4D97-AF65-F5344CB8AC3E}">
        <p14:creationId xmlns:p14="http://schemas.microsoft.com/office/powerpoint/2010/main" val="73763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25630431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5557907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2759341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6813039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5666094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0015518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5352610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3203391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126992871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10797377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038CD-9C23-440F-A853-D81A4F3D0071}" type="datetime1">
              <a:rPr lang="zh-CN" altLang="en-US" smtClean="0"/>
              <a:pPr/>
              <a:t>2014/5/28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1319145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038CD-9C23-440F-A853-D81A4F3D0071}" type="datetime1">
              <a:rPr lang="zh-CN" altLang="en-US" smtClean="0"/>
              <a:pPr/>
              <a:t>2014/5/28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F9885-33DE-42B9-A841-C0FD024B3D2E}" type="slidenum">
              <a:rPr lang="zh-CN" altLang="en-US" smtClean="0"/>
              <a:pPr/>
              <a:t>‹#›</a:t>
            </a:fld>
            <a:endParaRPr lang="zh-CN" altLang="en-US"/>
          </a:p>
        </p:txBody>
      </p:sp>
    </p:spTree>
    <p:extLst>
      <p:ext uri="{BB962C8B-B14F-4D97-AF65-F5344CB8AC3E}">
        <p14:creationId xmlns:p14="http://schemas.microsoft.com/office/powerpoint/2010/main" val="354783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wmf"/><Relationship Id="rId3" Type="http://schemas.openxmlformats.org/officeDocument/2006/relationships/notesSlide" Target="../notesSlides/notesSlide18.xml"/><Relationship Id="rId7" Type="http://schemas.openxmlformats.org/officeDocument/2006/relationships/image" Target="../media/image17.wmf"/><Relationship Id="rId12" Type="http://schemas.openxmlformats.org/officeDocument/2006/relationships/oleObject" Target="../embeddings/oleObject11.bin"/><Relationship Id="rId2" Type="http://schemas.openxmlformats.org/officeDocument/2006/relationships/slideLayout" Target="../slideLayouts/slideLayout6.xml"/><Relationship Id="rId16" Type="http://schemas.openxmlformats.org/officeDocument/2006/relationships/image" Target="../media/image23.png"/><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8.wmf"/><Relationship Id="rId5" Type="http://schemas.openxmlformats.org/officeDocument/2006/relationships/image" Target="../media/image16.wmf"/><Relationship Id="rId15" Type="http://schemas.openxmlformats.org/officeDocument/2006/relationships/image" Target="../media/image20.wmf"/><Relationship Id="rId10" Type="http://schemas.openxmlformats.org/officeDocument/2006/relationships/oleObject" Target="../embeddings/oleObject10.bin"/><Relationship Id="rId4" Type="http://schemas.openxmlformats.org/officeDocument/2006/relationships/oleObject" Target="../embeddings/oleObject8.bin"/><Relationship Id="rId9" Type="http://schemas.openxmlformats.org/officeDocument/2006/relationships/image" Target="../media/image22.png"/><Relationship Id="rId1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image" Target="../media/image27.wmf"/><Relationship Id="rId5" Type="http://schemas.openxmlformats.org/officeDocument/2006/relationships/image" Target="../media/image28.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5.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33.wmf"/><Relationship Id="rId5" Type="http://schemas.openxmlformats.org/officeDocument/2006/relationships/image" Target="../media/image3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2.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7.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9.xml"/><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30.xml"/><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31.xml"/><Relationship Id="rId7"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4.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46.png"/><Relationship Id="rId4" Type="http://schemas.openxmlformats.org/officeDocument/2006/relationships/image" Target="../media/image47.png"/><Relationship Id="rId9" Type="http://schemas.openxmlformats.org/officeDocument/2006/relationships/image" Target="../media/image45.wmf"/></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ChangeArrowheads="1"/>
          </p:cNvSpPr>
          <p:nvPr/>
        </p:nvSpPr>
        <p:spPr bwMode="auto">
          <a:xfrm>
            <a:off x="0" y="3733800"/>
            <a:ext cx="9144000" cy="1752600"/>
          </a:xfrm>
          <a:prstGeom prst="rect">
            <a:avLst/>
          </a:prstGeom>
          <a:solidFill>
            <a:srgbClr val="FFFF99"/>
          </a:solidFill>
          <a:ln w="9525">
            <a:noFill/>
            <a:miter lim="800000"/>
            <a:headEnd/>
            <a:tailEnd/>
          </a:ln>
        </p:spPr>
        <p:txBody>
          <a:bodyPr wrap="none" anchor="ctr">
            <a:prstTxWarp prst="textNoShape">
              <a:avLst/>
            </a:prstTxWarp>
          </a:bodyPr>
          <a:lstStyle/>
          <a:p>
            <a:pPr algn="ctr"/>
            <a:r>
              <a:rPr lang="en-US" altLang="zh-CN" sz="2400" dirty="0"/>
              <a:t>Lin </a:t>
            </a:r>
            <a:r>
              <a:rPr lang="en-US" altLang="zh-CN" sz="2400" dirty="0" smtClean="0"/>
              <a:t>Tang* </a:t>
            </a:r>
            <a:r>
              <a:rPr lang="en-US" altLang="zh-CN" sz="2400" dirty="0"/>
              <a:t>and Arthur B. </a:t>
            </a:r>
            <a:r>
              <a:rPr lang="en-US" altLang="zh-CN" sz="2400" dirty="0" err="1"/>
              <a:t>Weglein</a:t>
            </a:r>
            <a:endParaRPr lang="en-US" altLang="zh-CN" sz="2400" dirty="0"/>
          </a:p>
        </p:txBody>
      </p:sp>
      <p:sp>
        <p:nvSpPr>
          <p:cNvPr id="146435" name="Rectangle 4"/>
          <p:cNvSpPr>
            <a:spLocks noChangeArrowheads="1"/>
          </p:cNvSpPr>
          <p:nvPr/>
        </p:nvSpPr>
        <p:spPr bwMode="auto">
          <a:xfrm>
            <a:off x="0" y="1447800"/>
            <a:ext cx="9144000" cy="2308324"/>
          </a:xfrm>
          <a:prstGeom prst="rect">
            <a:avLst/>
          </a:prstGeom>
          <a:solidFill>
            <a:srgbClr val="99CCFF"/>
          </a:solidFill>
          <a:ln w="9525">
            <a:noFill/>
            <a:miter lim="800000"/>
            <a:headEnd/>
            <a:tailEnd/>
          </a:ln>
        </p:spPr>
        <p:txBody>
          <a:bodyPr wrap="none" anchor="ctr">
            <a:prstTxWarp prst="textNoShape">
              <a:avLst/>
            </a:prstTxWarp>
          </a:bodyPr>
          <a:lstStyle/>
          <a:p>
            <a:pPr algn="ctr"/>
            <a:r>
              <a:rPr lang="en-US" sz="3000" dirty="0">
                <a:latin typeface="+mj-lt"/>
              </a:rPr>
              <a:t>Predicting reference medium properties </a:t>
            </a:r>
            <a:endParaRPr lang="en-US" sz="3000" dirty="0" smtClean="0">
              <a:latin typeface="+mj-lt"/>
            </a:endParaRPr>
          </a:p>
          <a:p>
            <a:pPr algn="ctr"/>
            <a:r>
              <a:rPr lang="en-US" sz="3000" dirty="0" smtClean="0">
                <a:latin typeface="+mj-lt"/>
              </a:rPr>
              <a:t>from </a:t>
            </a:r>
            <a:r>
              <a:rPr lang="en-US" sz="3000" dirty="0">
                <a:latin typeface="+mj-lt"/>
              </a:rPr>
              <a:t>invariances in Green’s theorem </a:t>
            </a:r>
            <a:r>
              <a:rPr lang="en-US" sz="3000" dirty="0" smtClean="0">
                <a:latin typeface="+mj-lt"/>
              </a:rPr>
              <a:t>reference</a:t>
            </a:r>
          </a:p>
          <a:p>
            <a:pPr algn="ctr"/>
            <a:r>
              <a:rPr lang="en-US" sz="3000" dirty="0" smtClean="0">
                <a:latin typeface="+mj-lt"/>
              </a:rPr>
              <a:t>wave </a:t>
            </a:r>
            <a:r>
              <a:rPr lang="en-US" sz="3000" dirty="0">
                <a:latin typeface="+mj-lt"/>
              </a:rPr>
              <a:t>prediction: towards an </a:t>
            </a:r>
            <a:r>
              <a:rPr lang="en-US" sz="3000" dirty="0" smtClean="0">
                <a:latin typeface="+mj-lt"/>
              </a:rPr>
              <a:t>on-shore </a:t>
            </a:r>
          </a:p>
          <a:p>
            <a:pPr algn="ctr"/>
            <a:r>
              <a:rPr lang="en-US" sz="3000" dirty="0" smtClean="0">
                <a:latin typeface="+mj-lt"/>
              </a:rPr>
              <a:t>near </a:t>
            </a:r>
            <a:r>
              <a:rPr lang="en-US" sz="3000" dirty="0">
                <a:latin typeface="+mj-lt"/>
              </a:rPr>
              <a:t>surface medium </a:t>
            </a:r>
            <a:r>
              <a:rPr lang="en-US" sz="3000" dirty="0" smtClean="0">
                <a:latin typeface="+mj-lt"/>
              </a:rPr>
              <a:t>and </a:t>
            </a:r>
            <a:r>
              <a:rPr lang="en-US" sz="3000" dirty="0">
                <a:latin typeface="+mj-lt"/>
              </a:rPr>
              <a:t>reference wave prediction</a:t>
            </a:r>
            <a:endParaRPr lang="en-US" altLang="zh-CN" sz="3000" dirty="0">
              <a:solidFill>
                <a:srgbClr val="0000CC"/>
              </a:solidFill>
              <a:latin typeface="+mj-lt"/>
              <a:ea typeface="Arial Unicode MS" charset="0"/>
              <a:cs typeface="Arial Unicode MS" charset="0"/>
            </a:endParaRPr>
          </a:p>
        </p:txBody>
      </p:sp>
      <p:sp>
        <p:nvSpPr>
          <p:cNvPr id="146441" name="Rectangle 7"/>
          <p:cNvSpPr>
            <a:spLocks noChangeArrowheads="1"/>
          </p:cNvSpPr>
          <p:nvPr/>
        </p:nvSpPr>
        <p:spPr bwMode="auto">
          <a:xfrm>
            <a:off x="2590800" y="5715000"/>
            <a:ext cx="3505200" cy="830997"/>
          </a:xfrm>
          <a:prstGeom prst="rect">
            <a:avLst/>
          </a:prstGeom>
          <a:noFill/>
          <a:ln w="9525">
            <a:noFill/>
            <a:miter lim="800000"/>
            <a:headEnd/>
            <a:tailEnd/>
          </a:ln>
        </p:spPr>
        <p:txBody>
          <a:bodyPr wrap="square">
            <a:prstTxWarp prst="textNoShape">
              <a:avLst/>
            </a:prstTxWarp>
            <a:spAutoFit/>
          </a:bodyPr>
          <a:lstStyle/>
          <a:p>
            <a:pPr algn="ctr"/>
            <a:r>
              <a:rPr lang="en-US" altLang="zh-CN" sz="2400" dirty="0"/>
              <a:t>May </a:t>
            </a:r>
            <a:r>
              <a:rPr lang="en-US" altLang="zh-CN" sz="2400" dirty="0" smtClean="0"/>
              <a:t>28</a:t>
            </a:r>
            <a:r>
              <a:rPr lang="en-US" altLang="zh-CN" sz="2400" baseline="30000" dirty="0" smtClean="0"/>
              <a:t>th</a:t>
            </a:r>
            <a:r>
              <a:rPr lang="en-US" altLang="zh-CN" sz="2400" dirty="0" smtClean="0"/>
              <a:t>, 2014</a:t>
            </a:r>
          </a:p>
          <a:p>
            <a:pPr algn="ctr"/>
            <a:r>
              <a:rPr lang="en-US" altLang="zh-CN" sz="2400" dirty="0" smtClean="0"/>
              <a:t>Austin, TX</a:t>
            </a:r>
            <a:endParaRPr lang="zh-CN" altLang="en-US" sz="2400" dirty="0"/>
          </a:p>
        </p:txBody>
      </p:sp>
      <p:pic>
        <p:nvPicPr>
          <p:cNvPr id="9" name="Picture 2" descr="http://i1209.photobucket.com/albums/cc382/illwauk/houston_u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 r="52829" b="50000"/>
          <a:stretch/>
        </p:blipFill>
        <p:spPr bwMode="auto">
          <a:xfrm>
            <a:off x="7696199" y="76200"/>
            <a:ext cx="12423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OS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52400"/>
            <a:ext cx="4219575"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Green’s theorem</a:t>
            </a:r>
            <a:endParaRPr lang="zh-CN" altLang="en-US" dirty="0"/>
          </a:p>
        </p:txBody>
      </p:sp>
      <p:sp>
        <p:nvSpPr>
          <p:cNvPr id="4" name="内容占位符 3"/>
          <p:cNvSpPr>
            <a:spLocks noGrp="1"/>
          </p:cNvSpPr>
          <p:nvPr>
            <p:ph idx="1"/>
          </p:nvPr>
        </p:nvSpPr>
        <p:spPr>
          <a:xfrm>
            <a:off x="762000" y="1447800"/>
            <a:ext cx="8229600" cy="4525963"/>
          </a:xfrm>
        </p:spPr>
        <p:txBody>
          <a:bodyPr/>
          <a:lstStyle/>
          <a:p>
            <a:r>
              <a:rPr lang="en-US" altLang="zh-CN" dirty="0" smtClean="0">
                <a:latin typeface="Constantia" pitchFamily="18" charset="0"/>
              </a:rPr>
              <a:t> </a:t>
            </a:r>
          </a:p>
          <a:p>
            <a:pPr>
              <a:buNone/>
            </a:pPr>
            <a:endParaRPr lang="zh-CN" altLang="en-US" dirty="0"/>
          </a:p>
        </p:txBody>
      </p:sp>
      <p:grpSp>
        <p:nvGrpSpPr>
          <p:cNvPr id="2" name="Group 1"/>
          <p:cNvGrpSpPr/>
          <p:nvPr/>
        </p:nvGrpSpPr>
        <p:grpSpPr>
          <a:xfrm>
            <a:off x="1981200" y="2819400"/>
            <a:ext cx="5715000" cy="3810000"/>
            <a:chOff x="1981200" y="2819400"/>
            <a:chExt cx="5715000" cy="3810000"/>
          </a:xfrm>
        </p:grpSpPr>
        <p:cxnSp>
          <p:nvCxnSpPr>
            <p:cNvPr id="6" name="直接连接符 5"/>
            <p:cNvCxnSpPr/>
            <p:nvPr/>
          </p:nvCxnSpPr>
          <p:spPr>
            <a:xfrm>
              <a:off x="2057400" y="3200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28194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8" name="TextBox 7"/>
            <p:cNvSpPr txBox="1"/>
            <p:nvPr/>
          </p:nvSpPr>
          <p:spPr>
            <a:xfrm>
              <a:off x="6477000" y="3276600"/>
              <a:ext cx="1143000" cy="381000"/>
            </a:xfrm>
            <a:prstGeom prst="rect">
              <a:avLst/>
            </a:prstGeom>
            <a:noFill/>
          </p:spPr>
          <p:txBody>
            <a:bodyPr wrap="square" rtlCol="0">
              <a:spAutoFit/>
            </a:bodyPr>
            <a:lstStyle/>
            <a:p>
              <a:r>
                <a:rPr lang="en-US" altLang="zh-CN" dirty="0" smtClean="0"/>
                <a:t>water</a:t>
              </a:r>
              <a:endParaRPr lang="zh-CN" altLang="en-US" dirty="0"/>
            </a:p>
          </p:txBody>
        </p:sp>
        <p:sp>
          <p:nvSpPr>
            <p:cNvPr id="9" name="爆炸形 2 8"/>
            <p:cNvSpPr/>
            <p:nvPr/>
          </p:nvSpPr>
          <p:spPr>
            <a:xfrm>
              <a:off x="2590800" y="33528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649" name="Object 1"/>
            <p:cNvGraphicFramePr>
              <a:graphicFrameLocks noChangeAspect="1"/>
            </p:cNvGraphicFramePr>
            <p:nvPr>
              <p:extLst>
                <p:ext uri="{D42A27DB-BD31-4B8C-83A1-F6EECF244321}">
                  <p14:modId xmlns:p14="http://schemas.microsoft.com/office/powerpoint/2010/main" val="3768497"/>
                </p:ext>
              </p:extLst>
            </p:nvPr>
          </p:nvGraphicFramePr>
          <p:xfrm>
            <a:off x="2209800" y="3276600"/>
            <a:ext cx="462755" cy="419100"/>
          </p:xfrm>
          <a:graphic>
            <a:graphicData uri="http://schemas.openxmlformats.org/presentationml/2006/ole">
              <mc:AlternateContent xmlns:mc="http://schemas.openxmlformats.org/markup-compatibility/2006">
                <mc:Choice xmlns:v="urn:schemas-microsoft-com:vml" Requires="v">
                  <p:oleObj spid="_x0000_s88234" name="Equation" r:id="rId4" imgW="139700" imgH="228600" progId="Equation.DSMT4">
                    <p:embed/>
                  </p:oleObj>
                </mc:Choice>
                <mc:Fallback>
                  <p:oleObj name="Equation" r:id="rId4" imgW="139700" imgH="228600" progId="Equation.DSMT4">
                    <p:embed/>
                    <p:pic>
                      <p:nvPicPr>
                        <p:cNvPr id="0"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76600"/>
                          <a:ext cx="46275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流程图: 合并 10"/>
            <p:cNvSpPr/>
            <p:nvPr/>
          </p:nvSpPr>
          <p:spPr>
            <a:xfrm>
              <a:off x="2286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合并 11"/>
            <p:cNvSpPr/>
            <p:nvPr/>
          </p:nvSpPr>
          <p:spPr>
            <a:xfrm>
              <a:off x="2514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2743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2971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3200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3429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3657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合并 17"/>
            <p:cNvSpPr/>
            <p:nvPr/>
          </p:nvSpPr>
          <p:spPr>
            <a:xfrm>
              <a:off x="3886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合并 18"/>
            <p:cNvSpPr/>
            <p:nvPr/>
          </p:nvSpPr>
          <p:spPr>
            <a:xfrm>
              <a:off x="4114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合并 19"/>
            <p:cNvSpPr/>
            <p:nvPr/>
          </p:nvSpPr>
          <p:spPr>
            <a:xfrm>
              <a:off x="4343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合并 20"/>
            <p:cNvSpPr/>
            <p:nvPr/>
          </p:nvSpPr>
          <p:spPr>
            <a:xfrm>
              <a:off x="4572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4800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029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5257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合并 24"/>
            <p:cNvSpPr/>
            <p:nvPr/>
          </p:nvSpPr>
          <p:spPr>
            <a:xfrm>
              <a:off x="5486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合并 25"/>
            <p:cNvSpPr/>
            <p:nvPr/>
          </p:nvSpPr>
          <p:spPr>
            <a:xfrm>
              <a:off x="5715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合并 26"/>
            <p:cNvSpPr/>
            <p:nvPr/>
          </p:nvSpPr>
          <p:spPr>
            <a:xfrm>
              <a:off x="5943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合并 27"/>
            <p:cNvSpPr/>
            <p:nvPr/>
          </p:nvSpPr>
          <p:spPr>
            <a:xfrm>
              <a:off x="6172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合并 28"/>
            <p:cNvSpPr/>
            <p:nvPr/>
          </p:nvSpPr>
          <p:spPr>
            <a:xfrm>
              <a:off x="6400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合并 29"/>
            <p:cNvSpPr/>
            <p:nvPr/>
          </p:nvSpPr>
          <p:spPr>
            <a:xfrm>
              <a:off x="6629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981200" y="4191000"/>
              <a:ext cx="5105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812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0866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任意多边形 42"/>
            <p:cNvSpPr/>
            <p:nvPr/>
          </p:nvSpPr>
          <p:spPr>
            <a:xfrm>
              <a:off x="1988457" y="5558971"/>
              <a:ext cx="5080000" cy="1070429"/>
            </a:xfrm>
            <a:custGeom>
              <a:avLst/>
              <a:gdLst>
                <a:gd name="connsiteX0" fmla="*/ 0 w 5080000"/>
                <a:gd name="connsiteY0" fmla="*/ 0 h 1006324"/>
                <a:gd name="connsiteX1" fmla="*/ 2540000 w 5080000"/>
                <a:gd name="connsiteY1" fmla="*/ 1001486 h 1006324"/>
                <a:gd name="connsiteX2" fmla="*/ 5080000 w 5080000"/>
                <a:gd name="connsiteY2" fmla="*/ 29029 h 1006324"/>
              </a:gdLst>
              <a:ahLst/>
              <a:cxnLst>
                <a:cxn ang="0">
                  <a:pos x="connsiteX0" y="connsiteY0"/>
                </a:cxn>
                <a:cxn ang="0">
                  <a:pos x="connsiteX1" y="connsiteY1"/>
                </a:cxn>
                <a:cxn ang="0">
                  <a:pos x="connsiteX2" y="connsiteY2"/>
                </a:cxn>
              </a:cxnLst>
              <a:rect l="l" t="t" r="r" b="b"/>
              <a:pathLst>
                <a:path w="5080000" h="1006324">
                  <a:moveTo>
                    <a:pt x="0" y="0"/>
                  </a:moveTo>
                  <a:cubicBezTo>
                    <a:pt x="846666" y="498324"/>
                    <a:pt x="1693333" y="996648"/>
                    <a:pt x="2540000" y="1001486"/>
                  </a:cubicBezTo>
                  <a:cubicBezTo>
                    <a:pt x="3386667" y="1006324"/>
                    <a:pt x="4233333" y="517676"/>
                    <a:pt x="5080000" y="29029"/>
                  </a:cubicBezTo>
                </a:path>
              </a:pathLst>
            </a:cu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2667000" y="5105400"/>
              <a:ext cx="388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Earth</a:t>
              </a:r>
              <a:endParaRPr lang="zh-CN" altLang="en-US" sz="2400" dirty="0"/>
            </a:p>
          </p:txBody>
        </p:sp>
        <p:graphicFrame>
          <p:nvGraphicFramePr>
            <p:cNvPr id="27650" name="Object 2"/>
            <p:cNvGraphicFramePr>
              <a:graphicFrameLocks noChangeAspect="1"/>
            </p:cNvGraphicFramePr>
            <p:nvPr>
              <p:extLst>
                <p:ext uri="{D42A27DB-BD31-4B8C-83A1-F6EECF244321}">
                  <p14:modId xmlns:p14="http://schemas.microsoft.com/office/powerpoint/2010/main" val="3120187303"/>
                </p:ext>
              </p:extLst>
            </p:nvPr>
          </p:nvGraphicFramePr>
          <p:xfrm>
            <a:off x="5029200" y="4495800"/>
            <a:ext cx="419100" cy="301625"/>
          </p:xfrm>
          <a:graphic>
            <a:graphicData uri="http://schemas.openxmlformats.org/presentationml/2006/ole">
              <mc:AlternateContent xmlns:mc="http://schemas.openxmlformats.org/markup-compatibility/2006">
                <mc:Choice xmlns:v="urn:schemas-microsoft-com:vml" Requires="v">
                  <p:oleObj spid="_x0000_s88235" name="Equation" r:id="rId6" imgW="126780" imgH="164814" progId="Equation.DSMT4">
                    <p:embed/>
                  </p:oleObj>
                </mc:Choice>
                <mc:Fallback>
                  <p:oleObj name="Equation" r:id="rId6" imgW="126780" imgH="164814" progId="Equation.DSMT4">
                    <p:embed/>
                    <p:pic>
                      <p:nvPicPr>
                        <p:cNvPr id="0" name="Picture 1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495800"/>
                          <a:ext cx="4191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椭圆 45"/>
            <p:cNvSpPr/>
            <p:nvPr/>
          </p:nvSpPr>
          <p:spPr>
            <a:xfrm>
              <a:off x="4953000" y="4572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800600" y="3886200"/>
              <a:ext cx="2590800" cy="369332"/>
            </a:xfrm>
            <a:prstGeom prst="rect">
              <a:avLst/>
            </a:prstGeom>
            <a:noFill/>
          </p:spPr>
          <p:txBody>
            <a:bodyPr wrap="square" rtlCol="0">
              <a:spAutoFit/>
            </a:bodyPr>
            <a:lstStyle/>
            <a:p>
              <a:r>
                <a:rPr lang="en-US" altLang="zh-CN" dirty="0" smtClean="0"/>
                <a:t>Measurement surface</a:t>
              </a:r>
              <a:endParaRPr lang="zh-CN" altLang="en-US" dirty="0"/>
            </a:p>
          </p:txBody>
        </p:sp>
        <p:sp>
          <p:nvSpPr>
            <p:cNvPr id="49" name="TextBox 48"/>
            <p:cNvSpPr txBox="1"/>
            <p:nvPr/>
          </p:nvSpPr>
          <p:spPr>
            <a:xfrm>
              <a:off x="2057400" y="4419600"/>
              <a:ext cx="2590800" cy="369332"/>
            </a:xfrm>
            <a:prstGeom prst="rect">
              <a:avLst/>
            </a:prstGeom>
            <a:noFill/>
          </p:spPr>
          <p:txBody>
            <a:bodyPr wrap="square" rtlCol="0">
              <a:spAutoFit/>
            </a:bodyPr>
            <a:lstStyle/>
            <a:p>
              <a:r>
                <a:rPr lang="en-US" altLang="zh-CN" dirty="0" smtClean="0"/>
                <a:t>V</a:t>
              </a:r>
              <a:endParaRPr lang="zh-CN" altLang="en-US" dirty="0"/>
            </a:p>
          </p:txBody>
        </p:sp>
        <p:sp>
          <p:nvSpPr>
            <p:cNvPr id="50" name="TextBox 49"/>
            <p:cNvSpPr txBox="1"/>
            <p:nvPr/>
          </p:nvSpPr>
          <p:spPr>
            <a:xfrm>
              <a:off x="2057400" y="5638800"/>
              <a:ext cx="685800" cy="381000"/>
            </a:xfrm>
            <a:prstGeom prst="rect">
              <a:avLst/>
            </a:prstGeom>
            <a:noFill/>
          </p:spPr>
          <p:txBody>
            <a:bodyPr wrap="square" rtlCol="0">
              <a:spAutoFit/>
            </a:bodyPr>
            <a:lstStyle/>
            <a:p>
              <a:r>
                <a:rPr lang="en-US" altLang="zh-CN" dirty="0" smtClean="0"/>
                <a:t>S</a:t>
              </a:r>
              <a:endParaRPr lang="zh-CN" altLang="en-US" dirty="0"/>
            </a:p>
          </p:txBody>
        </p:sp>
      </p:grpSp>
      <p:sp>
        <p:nvSpPr>
          <p:cNvPr id="51" name="灯片编号占位符 50"/>
          <p:cNvSpPr>
            <a:spLocks noGrp="1"/>
          </p:cNvSpPr>
          <p:nvPr>
            <p:ph type="sldNum" sz="quarter" idx="12"/>
          </p:nvPr>
        </p:nvSpPr>
        <p:spPr/>
        <p:txBody>
          <a:bodyPr/>
          <a:lstStyle/>
          <a:p>
            <a:fld id="{C4ACB3E9-CEFA-47E8-AAE5-DDA37E8E960A}" type="slidenum">
              <a:rPr lang="zh-CN" altLang="en-US" smtClean="0"/>
              <a:pPr/>
              <a:t>10</a:t>
            </a:fld>
            <a:endParaRPr lang="zh-CN" altLang="en-US"/>
          </a:p>
        </p:txBody>
      </p:sp>
      <p:graphicFrame>
        <p:nvGraphicFramePr>
          <p:cNvPr id="27652" name="Object 4"/>
          <p:cNvGraphicFramePr>
            <a:graphicFrameLocks noChangeAspect="1"/>
          </p:cNvGraphicFramePr>
          <p:nvPr>
            <p:extLst>
              <p:ext uri="{D42A27DB-BD31-4B8C-83A1-F6EECF244321}">
                <p14:modId xmlns:p14="http://schemas.microsoft.com/office/powerpoint/2010/main" val="478073869"/>
              </p:ext>
            </p:extLst>
          </p:nvPr>
        </p:nvGraphicFramePr>
        <p:xfrm>
          <a:off x="949325" y="1524000"/>
          <a:ext cx="7651750" cy="1309688"/>
        </p:xfrm>
        <a:graphic>
          <a:graphicData uri="http://schemas.openxmlformats.org/presentationml/2006/ole">
            <mc:AlternateContent xmlns:mc="http://schemas.openxmlformats.org/markup-compatibility/2006">
              <mc:Choice xmlns:v="urn:schemas-microsoft-com:vml" Requires="v">
                <p:oleObj spid="_x0000_s88236" name="Equation" r:id="rId8" imgW="3733560" imgH="558720" progId="Equation.DSMT4">
                  <p:embed/>
                </p:oleObj>
              </mc:Choice>
              <mc:Fallback>
                <p:oleObj name="Equation" r:id="rId8" imgW="3733560" imgH="558720" progId="Equation.DSMT4">
                  <p:embed/>
                  <p:pic>
                    <p:nvPicPr>
                      <p:cNvPr id="0" name="Picture 133"/>
                      <p:cNvPicPr>
                        <a:picLocks noChangeAspect="1" noChangeArrowheads="1"/>
                      </p:cNvPicPr>
                      <p:nvPr/>
                    </p:nvPicPr>
                    <p:blipFill>
                      <a:blip r:embed="rId9"/>
                      <a:srcRect/>
                      <a:stretch>
                        <a:fillRect/>
                      </a:stretch>
                    </p:blipFill>
                    <p:spPr bwMode="auto">
                      <a:xfrm>
                        <a:off x="949325" y="1524000"/>
                        <a:ext cx="7651750" cy="130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70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Green’s theorem</a:t>
            </a:r>
            <a:endParaRPr lang="zh-CN" altLang="en-US" dirty="0"/>
          </a:p>
        </p:txBody>
      </p:sp>
      <p:sp>
        <p:nvSpPr>
          <p:cNvPr id="4" name="内容占位符 3"/>
          <p:cNvSpPr>
            <a:spLocks noGrp="1"/>
          </p:cNvSpPr>
          <p:nvPr>
            <p:ph idx="1"/>
          </p:nvPr>
        </p:nvSpPr>
        <p:spPr>
          <a:xfrm>
            <a:off x="762000" y="1447800"/>
            <a:ext cx="8229600" cy="4525963"/>
          </a:xfrm>
        </p:spPr>
        <p:txBody>
          <a:bodyPr/>
          <a:lstStyle/>
          <a:p>
            <a:r>
              <a:rPr lang="en-US" altLang="zh-CN" dirty="0" smtClean="0">
                <a:latin typeface="Constantia" pitchFamily="18" charset="0"/>
              </a:rPr>
              <a:t> </a:t>
            </a:r>
          </a:p>
          <a:p>
            <a:pPr>
              <a:buNone/>
            </a:pPr>
            <a:endParaRPr lang="zh-CN" altLang="en-US" dirty="0"/>
          </a:p>
        </p:txBody>
      </p:sp>
      <p:sp>
        <p:nvSpPr>
          <p:cNvPr id="51" name="灯片编号占位符 50"/>
          <p:cNvSpPr>
            <a:spLocks noGrp="1"/>
          </p:cNvSpPr>
          <p:nvPr>
            <p:ph type="sldNum" sz="quarter" idx="12"/>
          </p:nvPr>
        </p:nvSpPr>
        <p:spPr/>
        <p:txBody>
          <a:bodyPr/>
          <a:lstStyle/>
          <a:p>
            <a:fld id="{C4ACB3E9-CEFA-47E8-AAE5-DDA37E8E960A}" type="slidenum">
              <a:rPr lang="zh-CN" altLang="en-US" smtClean="0"/>
              <a:pPr/>
              <a:t>11</a:t>
            </a:fld>
            <a:endParaRPr lang="zh-CN" altLang="en-US"/>
          </a:p>
        </p:txBody>
      </p:sp>
      <p:graphicFrame>
        <p:nvGraphicFramePr>
          <p:cNvPr id="107526" name="Object 6"/>
          <p:cNvGraphicFramePr>
            <a:graphicFrameLocks noChangeAspect="1"/>
          </p:cNvGraphicFramePr>
          <p:nvPr>
            <p:extLst>
              <p:ext uri="{D42A27DB-BD31-4B8C-83A1-F6EECF244321}">
                <p14:modId xmlns:p14="http://schemas.microsoft.com/office/powerpoint/2010/main" val="2597740396"/>
              </p:ext>
            </p:extLst>
          </p:nvPr>
        </p:nvGraphicFramePr>
        <p:xfrm>
          <a:off x="949325" y="1524000"/>
          <a:ext cx="7651750" cy="1309688"/>
        </p:xfrm>
        <a:graphic>
          <a:graphicData uri="http://schemas.openxmlformats.org/presentationml/2006/ole">
            <mc:AlternateContent xmlns:mc="http://schemas.openxmlformats.org/markup-compatibility/2006">
              <mc:Choice xmlns:v="urn:schemas-microsoft-com:vml" Requires="v">
                <p:oleObj spid="_x0000_s89258" name="Equation" r:id="rId4" imgW="3733560" imgH="558720" progId="Equation.DSMT4">
                  <p:embed/>
                </p:oleObj>
              </mc:Choice>
              <mc:Fallback>
                <p:oleObj name="Equation" r:id="rId4" imgW="3733560" imgH="558720" progId="Equation.DSMT4">
                  <p:embed/>
                  <p:pic>
                    <p:nvPicPr>
                      <p:cNvPr id="0" name="Picture 133"/>
                      <p:cNvPicPr>
                        <a:picLocks noChangeAspect="1" noChangeArrowheads="1"/>
                      </p:cNvPicPr>
                      <p:nvPr/>
                    </p:nvPicPr>
                    <p:blipFill>
                      <a:blip r:embed="rId5"/>
                      <a:srcRect/>
                      <a:stretch>
                        <a:fillRect/>
                      </a:stretch>
                    </p:blipFill>
                    <p:spPr bwMode="auto">
                      <a:xfrm>
                        <a:off x="949325" y="1524000"/>
                        <a:ext cx="7651750" cy="130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1981200" y="2819400"/>
            <a:ext cx="5715000" cy="3810000"/>
            <a:chOff x="1981200" y="2819400"/>
            <a:chExt cx="5715000" cy="3810000"/>
          </a:xfrm>
        </p:grpSpPr>
        <p:cxnSp>
          <p:nvCxnSpPr>
            <p:cNvPr id="63" name="直接连接符 5"/>
            <p:cNvCxnSpPr/>
            <p:nvPr/>
          </p:nvCxnSpPr>
          <p:spPr>
            <a:xfrm>
              <a:off x="2057400" y="3200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553200" y="28194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65" name="TextBox 64"/>
            <p:cNvSpPr txBox="1"/>
            <p:nvPr/>
          </p:nvSpPr>
          <p:spPr>
            <a:xfrm>
              <a:off x="6477000" y="3276600"/>
              <a:ext cx="1143000" cy="381000"/>
            </a:xfrm>
            <a:prstGeom prst="rect">
              <a:avLst/>
            </a:prstGeom>
            <a:noFill/>
          </p:spPr>
          <p:txBody>
            <a:bodyPr wrap="square" rtlCol="0">
              <a:spAutoFit/>
            </a:bodyPr>
            <a:lstStyle/>
            <a:p>
              <a:r>
                <a:rPr lang="en-US" altLang="zh-CN" dirty="0" smtClean="0"/>
                <a:t>water</a:t>
              </a:r>
              <a:endParaRPr lang="zh-CN" altLang="en-US" dirty="0"/>
            </a:p>
          </p:txBody>
        </p:sp>
        <p:sp>
          <p:nvSpPr>
            <p:cNvPr id="66" name="爆炸形 2 8"/>
            <p:cNvSpPr/>
            <p:nvPr/>
          </p:nvSpPr>
          <p:spPr>
            <a:xfrm>
              <a:off x="2590800" y="33528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7" name="Object 1"/>
            <p:cNvGraphicFramePr>
              <a:graphicFrameLocks noChangeAspect="1"/>
            </p:cNvGraphicFramePr>
            <p:nvPr>
              <p:extLst>
                <p:ext uri="{D42A27DB-BD31-4B8C-83A1-F6EECF244321}">
                  <p14:modId xmlns:p14="http://schemas.microsoft.com/office/powerpoint/2010/main" val="3184841454"/>
                </p:ext>
              </p:extLst>
            </p:nvPr>
          </p:nvGraphicFramePr>
          <p:xfrm>
            <a:off x="2209800" y="3276600"/>
            <a:ext cx="462755" cy="419100"/>
          </p:xfrm>
          <a:graphic>
            <a:graphicData uri="http://schemas.openxmlformats.org/presentationml/2006/ole">
              <mc:AlternateContent xmlns:mc="http://schemas.openxmlformats.org/markup-compatibility/2006">
                <mc:Choice xmlns:v="urn:schemas-microsoft-com:vml" Requires="v">
                  <p:oleObj spid="_x0000_s89259" name="Equation" r:id="rId6" imgW="139700" imgH="228600" progId="Equation.DSMT4">
                    <p:embed/>
                  </p:oleObj>
                </mc:Choice>
                <mc:Fallback>
                  <p:oleObj name="Equation" r:id="rId6" imgW="139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276600"/>
                          <a:ext cx="46275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流程图: 合并 10"/>
            <p:cNvSpPr/>
            <p:nvPr/>
          </p:nvSpPr>
          <p:spPr>
            <a:xfrm>
              <a:off x="2286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流程图: 合并 11"/>
            <p:cNvSpPr/>
            <p:nvPr/>
          </p:nvSpPr>
          <p:spPr>
            <a:xfrm>
              <a:off x="2514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流程图: 合并 12"/>
            <p:cNvSpPr/>
            <p:nvPr/>
          </p:nvSpPr>
          <p:spPr>
            <a:xfrm>
              <a:off x="2743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流程图: 合并 13"/>
            <p:cNvSpPr/>
            <p:nvPr/>
          </p:nvSpPr>
          <p:spPr>
            <a:xfrm>
              <a:off x="2971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合并 14"/>
            <p:cNvSpPr/>
            <p:nvPr/>
          </p:nvSpPr>
          <p:spPr>
            <a:xfrm>
              <a:off x="3200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流程图: 合并 15"/>
            <p:cNvSpPr/>
            <p:nvPr/>
          </p:nvSpPr>
          <p:spPr>
            <a:xfrm>
              <a:off x="3429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流程图: 合并 16"/>
            <p:cNvSpPr/>
            <p:nvPr/>
          </p:nvSpPr>
          <p:spPr>
            <a:xfrm>
              <a:off x="3657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流程图: 合并 17"/>
            <p:cNvSpPr/>
            <p:nvPr/>
          </p:nvSpPr>
          <p:spPr>
            <a:xfrm>
              <a:off x="3886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流程图: 合并 18"/>
            <p:cNvSpPr/>
            <p:nvPr/>
          </p:nvSpPr>
          <p:spPr>
            <a:xfrm>
              <a:off x="4114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流程图: 合并 19"/>
            <p:cNvSpPr/>
            <p:nvPr/>
          </p:nvSpPr>
          <p:spPr>
            <a:xfrm>
              <a:off x="4343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流程图: 合并 20"/>
            <p:cNvSpPr/>
            <p:nvPr/>
          </p:nvSpPr>
          <p:spPr>
            <a:xfrm>
              <a:off x="4572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流程图: 合并 21"/>
            <p:cNvSpPr/>
            <p:nvPr/>
          </p:nvSpPr>
          <p:spPr>
            <a:xfrm>
              <a:off x="4800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流程图: 合并 22"/>
            <p:cNvSpPr/>
            <p:nvPr/>
          </p:nvSpPr>
          <p:spPr>
            <a:xfrm>
              <a:off x="5029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流程图: 合并 23"/>
            <p:cNvSpPr/>
            <p:nvPr/>
          </p:nvSpPr>
          <p:spPr>
            <a:xfrm>
              <a:off x="5257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流程图: 合并 24"/>
            <p:cNvSpPr/>
            <p:nvPr/>
          </p:nvSpPr>
          <p:spPr>
            <a:xfrm>
              <a:off x="5486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流程图: 合并 25"/>
            <p:cNvSpPr/>
            <p:nvPr/>
          </p:nvSpPr>
          <p:spPr>
            <a:xfrm>
              <a:off x="5715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流程图: 合并 26"/>
            <p:cNvSpPr/>
            <p:nvPr/>
          </p:nvSpPr>
          <p:spPr>
            <a:xfrm>
              <a:off x="5943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流程图: 合并 27"/>
            <p:cNvSpPr/>
            <p:nvPr/>
          </p:nvSpPr>
          <p:spPr>
            <a:xfrm>
              <a:off x="6172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流程图: 合并 28"/>
            <p:cNvSpPr/>
            <p:nvPr/>
          </p:nvSpPr>
          <p:spPr>
            <a:xfrm>
              <a:off x="6400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流程图: 合并 29"/>
            <p:cNvSpPr/>
            <p:nvPr/>
          </p:nvSpPr>
          <p:spPr>
            <a:xfrm>
              <a:off x="6629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35"/>
            <p:cNvCxnSpPr/>
            <p:nvPr/>
          </p:nvCxnSpPr>
          <p:spPr>
            <a:xfrm>
              <a:off x="1981200" y="4191000"/>
              <a:ext cx="5105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9" name="直接连接符 37"/>
            <p:cNvCxnSpPr/>
            <p:nvPr/>
          </p:nvCxnSpPr>
          <p:spPr>
            <a:xfrm>
              <a:off x="19812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0" name="直接连接符 38"/>
            <p:cNvCxnSpPr/>
            <p:nvPr/>
          </p:nvCxnSpPr>
          <p:spPr>
            <a:xfrm>
              <a:off x="70866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1" name="任意多边形 42"/>
            <p:cNvSpPr/>
            <p:nvPr/>
          </p:nvSpPr>
          <p:spPr>
            <a:xfrm>
              <a:off x="1988457" y="5558971"/>
              <a:ext cx="5080000" cy="1070429"/>
            </a:xfrm>
            <a:custGeom>
              <a:avLst/>
              <a:gdLst>
                <a:gd name="connsiteX0" fmla="*/ 0 w 5080000"/>
                <a:gd name="connsiteY0" fmla="*/ 0 h 1006324"/>
                <a:gd name="connsiteX1" fmla="*/ 2540000 w 5080000"/>
                <a:gd name="connsiteY1" fmla="*/ 1001486 h 1006324"/>
                <a:gd name="connsiteX2" fmla="*/ 5080000 w 5080000"/>
                <a:gd name="connsiteY2" fmla="*/ 29029 h 1006324"/>
              </a:gdLst>
              <a:ahLst/>
              <a:cxnLst>
                <a:cxn ang="0">
                  <a:pos x="connsiteX0" y="connsiteY0"/>
                </a:cxn>
                <a:cxn ang="0">
                  <a:pos x="connsiteX1" y="connsiteY1"/>
                </a:cxn>
                <a:cxn ang="0">
                  <a:pos x="connsiteX2" y="connsiteY2"/>
                </a:cxn>
              </a:cxnLst>
              <a:rect l="l" t="t" r="r" b="b"/>
              <a:pathLst>
                <a:path w="5080000" h="1006324">
                  <a:moveTo>
                    <a:pt x="0" y="0"/>
                  </a:moveTo>
                  <a:cubicBezTo>
                    <a:pt x="846666" y="498324"/>
                    <a:pt x="1693333" y="996648"/>
                    <a:pt x="2540000" y="1001486"/>
                  </a:cubicBezTo>
                  <a:cubicBezTo>
                    <a:pt x="3386667" y="1006324"/>
                    <a:pt x="4233333" y="517676"/>
                    <a:pt x="5080000" y="29029"/>
                  </a:cubicBezTo>
                </a:path>
              </a:pathLst>
            </a:cu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椭圆 43"/>
            <p:cNvSpPr/>
            <p:nvPr/>
          </p:nvSpPr>
          <p:spPr>
            <a:xfrm>
              <a:off x="2667000" y="5105400"/>
              <a:ext cx="388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Earth</a:t>
              </a:r>
              <a:endParaRPr lang="zh-CN" altLang="en-US" sz="2400" dirty="0"/>
            </a:p>
          </p:txBody>
        </p:sp>
        <p:graphicFrame>
          <p:nvGraphicFramePr>
            <p:cNvPr id="93" name="Object 2"/>
            <p:cNvGraphicFramePr>
              <a:graphicFrameLocks noChangeAspect="1"/>
            </p:cNvGraphicFramePr>
            <p:nvPr>
              <p:extLst>
                <p:ext uri="{D42A27DB-BD31-4B8C-83A1-F6EECF244321}">
                  <p14:modId xmlns:p14="http://schemas.microsoft.com/office/powerpoint/2010/main" val="1380461208"/>
                </p:ext>
              </p:extLst>
            </p:nvPr>
          </p:nvGraphicFramePr>
          <p:xfrm>
            <a:off x="5029200" y="3584575"/>
            <a:ext cx="419100" cy="301625"/>
          </p:xfrm>
          <a:graphic>
            <a:graphicData uri="http://schemas.openxmlformats.org/presentationml/2006/ole">
              <mc:AlternateContent xmlns:mc="http://schemas.openxmlformats.org/markup-compatibility/2006">
                <mc:Choice xmlns:v="urn:schemas-microsoft-com:vml" Requires="v">
                  <p:oleObj spid="_x0000_s89260" name="Equation" r:id="rId8" imgW="126780" imgH="164814" progId="Equation.DSMT4">
                    <p:embed/>
                  </p:oleObj>
                </mc:Choice>
                <mc:Fallback>
                  <p:oleObj name="Equation" r:id="rId8" imgW="126780" imgH="16481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584575"/>
                          <a:ext cx="4191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 name="椭圆 45"/>
            <p:cNvSpPr/>
            <p:nvPr/>
          </p:nvSpPr>
          <p:spPr>
            <a:xfrm>
              <a:off x="4953000" y="3660775"/>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a:off x="4800600" y="3886200"/>
              <a:ext cx="2590800" cy="369332"/>
            </a:xfrm>
            <a:prstGeom prst="rect">
              <a:avLst/>
            </a:prstGeom>
            <a:noFill/>
          </p:spPr>
          <p:txBody>
            <a:bodyPr wrap="square" rtlCol="0">
              <a:spAutoFit/>
            </a:bodyPr>
            <a:lstStyle/>
            <a:p>
              <a:r>
                <a:rPr lang="en-US" altLang="zh-CN" dirty="0" smtClean="0"/>
                <a:t>Measurement surface</a:t>
              </a:r>
              <a:endParaRPr lang="zh-CN" altLang="en-US" dirty="0"/>
            </a:p>
          </p:txBody>
        </p:sp>
        <p:sp>
          <p:nvSpPr>
            <p:cNvPr id="96" name="TextBox 95"/>
            <p:cNvSpPr txBox="1"/>
            <p:nvPr/>
          </p:nvSpPr>
          <p:spPr>
            <a:xfrm>
              <a:off x="2057400" y="4419600"/>
              <a:ext cx="2590800" cy="369332"/>
            </a:xfrm>
            <a:prstGeom prst="rect">
              <a:avLst/>
            </a:prstGeom>
            <a:noFill/>
          </p:spPr>
          <p:txBody>
            <a:bodyPr wrap="square" rtlCol="0">
              <a:spAutoFit/>
            </a:bodyPr>
            <a:lstStyle/>
            <a:p>
              <a:r>
                <a:rPr lang="en-US" altLang="zh-CN" dirty="0" smtClean="0"/>
                <a:t>V</a:t>
              </a:r>
              <a:endParaRPr lang="zh-CN" altLang="en-US" dirty="0"/>
            </a:p>
          </p:txBody>
        </p:sp>
        <p:sp>
          <p:nvSpPr>
            <p:cNvPr id="97" name="TextBox 96"/>
            <p:cNvSpPr txBox="1"/>
            <p:nvPr/>
          </p:nvSpPr>
          <p:spPr>
            <a:xfrm>
              <a:off x="2057400" y="5638800"/>
              <a:ext cx="685800" cy="381000"/>
            </a:xfrm>
            <a:prstGeom prst="rect">
              <a:avLst/>
            </a:prstGeom>
            <a:noFill/>
          </p:spPr>
          <p:txBody>
            <a:bodyPr wrap="square" rtlCol="0">
              <a:spAutoFit/>
            </a:bodyPr>
            <a:lstStyle/>
            <a:p>
              <a:r>
                <a:rPr lang="en-US" altLang="zh-CN" dirty="0" smtClean="0"/>
                <a:t>S</a:t>
              </a:r>
              <a:endParaRPr lang="zh-CN" altLang="en-US" dirty="0"/>
            </a:p>
          </p:txBody>
        </p:sp>
      </p:grpSp>
    </p:spTree>
    <p:extLst>
      <p:ext uri="{BB962C8B-B14F-4D97-AF65-F5344CB8AC3E}">
        <p14:creationId xmlns:p14="http://schemas.microsoft.com/office/powerpoint/2010/main" val="1072580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Last year, we have shown that when using Green’s theorem to separate the reference wave and </a:t>
            </a:r>
            <a:r>
              <a:rPr lang="en-US" sz="2400" dirty="0" smtClean="0"/>
              <a:t>the reflected data, </a:t>
            </a:r>
            <a:r>
              <a:rPr lang="en-US" sz="2400" dirty="0"/>
              <a:t>several practical issues</a:t>
            </a:r>
            <a:r>
              <a:rPr lang="en-US" altLang="zh-CN" sz="2400" dirty="0"/>
              <a:t> </a:t>
            </a:r>
            <a:r>
              <a:rPr lang="en-US" sz="2400" dirty="0" smtClean="0"/>
              <a:t>may affect </a:t>
            </a:r>
            <a:r>
              <a:rPr lang="en-US" sz="2400" dirty="0"/>
              <a:t>the prediction result;</a:t>
            </a:r>
          </a:p>
          <a:p>
            <a:endParaRPr lang="en-US" sz="2400" dirty="0"/>
          </a:p>
          <a:p>
            <a:r>
              <a:rPr lang="en-US" sz="2400" dirty="0"/>
              <a:t>The </a:t>
            </a:r>
            <a:r>
              <a:rPr lang="en-US" altLang="zh-CN" sz="2400" u="sng" dirty="0">
                <a:solidFill>
                  <a:srgbClr val="FF0000"/>
                </a:solidFill>
              </a:rPr>
              <a:t>depth difference between the cable and the predicted </a:t>
            </a:r>
            <a:r>
              <a:rPr lang="en-US" altLang="zh-CN" sz="2400" u="sng" dirty="0" smtClean="0">
                <a:solidFill>
                  <a:srgbClr val="FF0000"/>
                </a:solidFill>
              </a:rPr>
              <a:t>point</a:t>
            </a:r>
            <a:r>
              <a:rPr lang="en-US" altLang="zh-CN" sz="2400" dirty="0" smtClean="0"/>
              <a:t>, </a:t>
            </a:r>
            <a:r>
              <a:rPr lang="el-GR" altLang="zh-CN" sz="2400" dirty="0"/>
              <a:t>Δ</a:t>
            </a:r>
            <a:r>
              <a:rPr lang="en-US" altLang="zh-CN" sz="2400" dirty="0"/>
              <a:t>z, is required to be larger than ½ </a:t>
            </a:r>
            <a:r>
              <a:rPr lang="el-GR" altLang="zh-CN" sz="2400" dirty="0"/>
              <a:t>Δ</a:t>
            </a:r>
            <a:r>
              <a:rPr lang="en-US" altLang="zh-CN" sz="2400" dirty="0"/>
              <a:t>x (receiver sampling).</a:t>
            </a: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12</a:t>
            </a:fld>
            <a:endParaRPr lang="zh-CN" altLang="en-US"/>
          </a:p>
        </p:txBody>
      </p:sp>
      <p:sp>
        <p:nvSpPr>
          <p:cNvPr id="5" name="标题 2"/>
          <p:cNvSpPr>
            <a:spLocks noGrp="1"/>
          </p:cNvSpPr>
          <p:nvPr>
            <p:ph type="title"/>
          </p:nvPr>
        </p:nvSpPr>
        <p:spPr>
          <a:xfrm>
            <a:off x="457200" y="274638"/>
            <a:ext cx="8229600" cy="1143000"/>
          </a:xfrm>
        </p:spPr>
        <p:txBody>
          <a:bodyPr/>
          <a:lstStyle/>
          <a:p>
            <a:r>
              <a:rPr lang="en-US" altLang="zh-CN" dirty="0" smtClean="0"/>
              <a:t>Green’s theorem</a:t>
            </a:r>
            <a:endParaRPr lang="zh-CN" altLang="en-US" dirty="0"/>
          </a:p>
        </p:txBody>
      </p:sp>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直接连接符 5"/>
          <p:cNvCxnSpPr/>
          <p:nvPr/>
        </p:nvCxnSpPr>
        <p:spPr>
          <a:xfrm>
            <a:off x="2438400" y="5489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5334000"/>
            <a:ext cx="1905000" cy="307777"/>
          </a:xfrm>
          <a:prstGeom prst="rect">
            <a:avLst/>
          </a:prstGeom>
          <a:noFill/>
        </p:spPr>
        <p:txBody>
          <a:bodyPr wrap="square" rtlCol="0">
            <a:spAutoFit/>
          </a:bodyPr>
          <a:lstStyle/>
          <a:p>
            <a:r>
              <a:rPr lang="en-US" altLang="zh-CN" sz="1400" dirty="0" smtClean="0"/>
              <a:t>cable</a:t>
            </a:r>
            <a:endParaRPr lang="zh-CN" altLang="en-US" sz="1400" dirty="0"/>
          </a:p>
        </p:txBody>
      </p:sp>
      <p:sp>
        <p:nvSpPr>
          <p:cNvPr id="10" name="右大括号 32"/>
          <p:cNvSpPr/>
          <p:nvPr/>
        </p:nvSpPr>
        <p:spPr>
          <a:xfrm rot="5400000" flipV="1">
            <a:off x="4876800" y="5486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1" name="TextBox 10"/>
          <p:cNvSpPr txBox="1"/>
          <p:nvPr/>
        </p:nvSpPr>
        <p:spPr>
          <a:xfrm>
            <a:off x="4800600" y="5726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12" name="流程图: 合并 36"/>
          <p:cNvSpPr/>
          <p:nvPr/>
        </p:nvSpPr>
        <p:spPr>
          <a:xfrm>
            <a:off x="4724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37"/>
          <p:cNvSpPr/>
          <p:nvPr/>
        </p:nvSpPr>
        <p:spPr>
          <a:xfrm>
            <a:off x="5105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39"/>
          <p:cNvSpPr/>
          <p:nvPr/>
        </p:nvSpPr>
        <p:spPr>
          <a:xfrm>
            <a:off x="42672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4267200" y="4901611"/>
            <a:ext cx="76200" cy="923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67200" y="4648200"/>
            <a:ext cx="1295400" cy="1099066"/>
            <a:chOff x="4267200" y="4648200"/>
            <a:chExt cx="1295400" cy="1099066"/>
          </a:xfrm>
        </p:grpSpPr>
        <p:grpSp>
          <p:nvGrpSpPr>
            <p:cNvPr id="15" name="组合 50"/>
            <p:cNvGrpSpPr/>
            <p:nvPr/>
          </p:nvGrpSpPr>
          <p:grpSpPr>
            <a:xfrm>
              <a:off x="4267200" y="4648200"/>
              <a:ext cx="1295400" cy="1099066"/>
              <a:chOff x="4849504" y="2590800"/>
              <a:chExt cx="1295400" cy="1099066"/>
            </a:xfrm>
          </p:grpSpPr>
          <p:sp>
            <p:nvSpPr>
              <p:cNvPr id="16" name="TextBox 15"/>
              <p:cNvSpPr txBox="1"/>
              <p:nvPr/>
            </p:nvSpPr>
            <p:spPr>
              <a:xfrm>
                <a:off x="4849504" y="2971800"/>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17" name="直接箭头连接符 49"/>
              <p:cNvCxnSpPr/>
              <p:nvPr/>
            </p:nvCxnSpPr>
            <p:spPr>
              <a:xfrm>
                <a:off x="5078104" y="25908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直接箭头连接符 50"/>
              <p:cNvCxnSpPr/>
              <p:nvPr/>
            </p:nvCxnSpPr>
            <p:spPr>
              <a:xfrm flipV="1">
                <a:off x="5078104" y="3429000"/>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cxnSp>
          <p:nvCxnSpPr>
            <p:cNvPr id="20" name="Straight Connector 19"/>
            <p:cNvCxnSpPr/>
            <p:nvPr/>
          </p:nvCxnSpPr>
          <p:spPr>
            <a:xfrm>
              <a:off x="4370696" y="4934129"/>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370696" y="5486400"/>
              <a:ext cx="228600" cy="0"/>
            </a:xfrm>
            <a:prstGeom prst="line">
              <a:avLst/>
            </a:prstGeom>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2819400" y="4797623"/>
            <a:ext cx="1905000" cy="523220"/>
          </a:xfrm>
          <a:prstGeom prst="rect">
            <a:avLst/>
          </a:prstGeom>
          <a:noFill/>
        </p:spPr>
        <p:txBody>
          <a:bodyPr wrap="square" rtlCol="0">
            <a:spAutoFit/>
          </a:bodyPr>
          <a:lstStyle/>
          <a:p>
            <a:r>
              <a:rPr lang="en-US" altLang="zh-CN" sz="1400" dirty="0" smtClean="0"/>
              <a:t>Prediction point</a:t>
            </a:r>
          </a:p>
          <a:p>
            <a:r>
              <a:rPr lang="en-US" altLang="zh-CN" sz="1400" dirty="0"/>
              <a:t>for </a:t>
            </a:r>
            <a:r>
              <a:rPr lang="en-US" altLang="zh-CN" sz="1400" dirty="0" smtClean="0"/>
              <a:t>P</a:t>
            </a:r>
            <a:r>
              <a:rPr lang="en-US" altLang="zh-CN" sz="1400" baseline="-25000" dirty="0"/>
              <a:t>s</a:t>
            </a:r>
            <a:endParaRPr lang="zh-CN" altLang="en-US" sz="1400" baseline="-25000" dirty="0"/>
          </a:p>
        </p:txBody>
      </p:sp>
    </p:spTree>
    <p:extLst>
      <p:ext uri="{BB962C8B-B14F-4D97-AF65-F5344CB8AC3E}">
        <p14:creationId xmlns:p14="http://schemas.microsoft.com/office/powerpoint/2010/main" val="3810409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Last year, we have shown that when using Green’s theorem to separate the reference wave and the reflected data, several practical issues</a:t>
            </a:r>
            <a:r>
              <a:rPr lang="en-US" altLang="zh-CN" sz="2400" dirty="0"/>
              <a:t> </a:t>
            </a:r>
            <a:r>
              <a:rPr lang="en-US" sz="2400" dirty="0" smtClean="0"/>
              <a:t>may affect </a:t>
            </a:r>
            <a:r>
              <a:rPr lang="en-US" sz="2400" dirty="0"/>
              <a:t>the prediction result;</a:t>
            </a:r>
          </a:p>
          <a:p>
            <a:endParaRPr lang="en-US" sz="2400" dirty="0"/>
          </a:p>
          <a:p>
            <a:r>
              <a:rPr lang="en-US" sz="2400" dirty="0"/>
              <a:t>The </a:t>
            </a:r>
            <a:r>
              <a:rPr lang="en-US" altLang="zh-CN" sz="2400" u="sng" dirty="0">
                <a:solidFill>
                  <a:srgbClr val="FF0000"/>
                </a:solidFill>
              </a:rPr>
              <a:t>depth difference between the cable and the predicted </a:t>
            </a:r>
            <a:r>
              <a:rPr lang="en-US" altLang="zh-CN" sz="2400" u="sng" dirty="0" smtClean="0">
                <a:solidFill>
                  <a:srgbClr val="FF0000"/>
                </a:solidFill>
              </a:rPr>
              <a:t>point</a:t>
            </a:r>
            <a:r>
              <a:rPr lang="en-US" altLang="zh-CN" sz="2400" dirty="0" smtClean="0"/>
              <a:t>, </a:t>
            </a:r>
            <a:r>
              <a:rPr lang="el-GR" altLang="zh-CN" sz="2400" dirty="0"/>
              <a:t>Δ</a:t>
            </a:r>
            <a:r>
              <a:rPr lang="en-US" altLang="zh-CN" sz="2400" dirty="0"/>
              <a:t>z, is required to be larger than ½ </a:t>
            </a:r>
            <a:r>
              <a:rPr lang="el-GR" altLang="zh-CN" sz="2400" dirty="0"/>
              <a:t>Δ</a:t>
            </a:r>
            <a:r>
              <a:rPr lang="en-US" altLang="zh-CN" sz="2400" dirty="0"/>
              <a:t>x (receiver sampling).</a:t>
            </a: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13</a:t>
            </a:fld>
            <a:endParaRPr lang="zh-CN" altLang="en-US"/>
          </a:p>
        </p:txBody>
      </p:sp>
      <p:sp>
        <p:nvSpPr>
          <p:cNvPr id="5" name="标题 2"/>
          <p:cNvSpPr>
            <a:spLocks noGrp="1"/>
          </p:cNvSpPr>
          <p:nvPr>
            <p:ph type="title"/>
          </p:nvPr>
        </p:nvSpPr>
        <p:spPr>
          <a:xfrm>
            <a:off x="457200" y="274638"/>
            <a:ext cx="8229600" cy="1143000"/>
          </a:xfrm>
        </p:spPr>
        <p:txBody>
          <a:bodyPr/>
          <a:lstStyle/>
          <a:p>
            <a:r>
              <a:rPr lang="en-US" altLang="zh-CN" dirty="0" smtClean="0"/>
              <a:t>Green’s theorem</a:t>
            </a:r>
            <a:endParaRPr lang="zh-CN" altLang="en-US" dirty="0"/>
          </a:p>
        </p:txBody>
      </p:sp>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28800" y="4797623"/>
            <a:ext cx="4267200" cy="1298377"/>
            <a:chOff x="1828800" y="4797623"/>
            <a:chExt cx="4267200" cy="1298377"/>
          </a:xfrm>
        </p:grpSpPr>
        <p:cxnSp>
          <p:nvCxnSpPr>
            <p:cNvPr id="8" name="直接连接符 5"/>
            <p:cNvCxnSpPr/>
            <p:nvPr/>
          </p:nvCxnSpPr>
          <p:spPr>
            <a:xfrm>
              <a:off x="2438400" y="5489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5334000"/>
              <a:ext cx="1905000" cy="307777"/>
            </a:xfrm>
            <a:prstGeom prst="rect">
              <a:avLst/>
            </a:prstGeom>
            <a:noFill/>
          </p:spPr>
          <p:txBody>
            <a:bodyPr wrap="square" rtlCol="0">
              <a:spAutoFit/>
            </a:bodyPr>
            <a:lstStyle/>
            <a:p>
              <a:r>
                <a:rPr lang="en-US" altLang="zh-CN" sz="1400" dirty="0" smtClean="0"/>
                <a:t>cable</a:t>
              </a:r>
              <a:endParaRPr lang="zh-CN" altLang="en-US" sz="1400" dirty="0"/>
            </a:p>
          </p:txBody>
        </p:sp>
        <p:sp>
          <p:nvSpPr>
            <p:cNvPr id="10" name="右大括号 32"/>
            <p:cNvSpPr/>
            <p:nvPr/>
          </p:nvSpPr>
          <p:spPr>
            <a:xfrm rot="5400000" flipV="1">
              <a:off x="4876800" y="5486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1" name="TextBox 10"/>
            <p:cNvSpPr txBox="1"/>
            <p:nvPr/>
          </p:nvSpPr>
          <p:spPr>
            <a:xfrm>
              <a:off x="4800600" y="5726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12" name="流程图: 合并 36"/>
            <p:cNvSpPr/>
            <p:nvPr/>
          </p:nvSpPr>
          <p:spPr>
            <a:xfrm>
              <a:off x="4724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37"/>
            <p:cNvSpPr/>
            <p:nvPr/>
          </p:nvSpPr>
          <p:spPr>
            <a:xfrm>
              <a:off x="5105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39"/>
            <p:cNvSpPr/>
            <p:nvPr/>
          </p:nvSpPr>
          <p:spPr>
            <a:xfrm>
              <a:off x="42672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4267200" y="5174571"/>
              <a:ext cx="76200" cy="923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67200" y="4920734"/>
              <a:ext cx="1295400" cy="826532"/>
              <a:chOff x="4267200" y="4648200"/>
              <a:chExt cx="1295400" cy="826532"/>
            </a:xfrm>
          </p:grpSpPr>
          <p:grpSp>
            <p:nvGrpSpPr>
              <p:cNvPr id="15" name="组合 50"/>
              <p:cNvGrpSpPr/>
              <p:nvPr/>
            </p:nvGrpSpPr>
            <p:grpSpPr>
              <a:xfrm>
                <a:off x="4267200" y="4648200"/>
                <a:ext cx="1295400" cy="826532"/>
                <a:chOff x="4849504" y="2590800"/>
                <a:chExt cx="1295400" cy="826532"/>
              </a:xfrm>
            </p:grpSpPr>
            <p:sp>
              <p:nvSpPr>
                <p:cNvPr id="16" name="TextBox 15"/>
                <p:cNvSpPr txBox="1"/>
                <p:nvPr/>
              </p:nvSpPr>
              <p:spPr>
                <a:xfrm>
                  <a:off x="4849504" y="2851666"/>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17" name="直接箭头连接符 49"/>
                <p:cNvCxnSpPr/>
                <p:nvPr/>
              </p:nvCxnSpPr>
              <p:spPr>
                <a:xfrm>
                  <a:off x="5078104" y="25908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直接箭头连接符 50"/>
                <p:cNvCxnSpPr/>
                <p:nvPr/>
              </p:nvCxnSpPr>
              <p:spPr>
                <a:xfrm flipV="1">
                  <a:off x="5078104" y="3156466"/>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cxnSp>
            <p:nvCxnSpPr>
              <p:cNvPr id="20" name="Straight Connector 19"/>
              <p:cNvCxnSpPr/>
              <p:nvPr/>
            </p:nvCxnSpPr>
            <p:spPr>
              <a:xfrm>
                <a:off x="4370696" y="4934129"/>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370696" y="5213866"/>
                <a:ext cx="228600" cy="0"/>
              </a:xfrm>
              <a:prstGeom prst="line">
                <a:avLst/>
              </a:prstGeom>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2819400" y="4797623"/>
              <a:ext cx="1905000" cy="523220"/>
            </a:xfrm>
            <a:prstGeom prst="rect">
              <a:avLst/>
            </a:prstGeom>
            <a:noFill/>
          </p:spPr>
          <p:txBody>
            <a:bodyPr wrap="square" rtlCol="0">
              <a:spAutoFit/>
            </a:bodyPr>
            <a:lstStyle/>
            <a:p>
              <a:r>
                <a:rPr lang="en-US" altLang="zh-CN" sz="1400" dirty="0" smtClean="0"/>
                <a:t>Prediction point</a:t>
              </a:r>
            </a:p>
            <a:p>
              <a:r>
                <a:rPr lang="en-US" altLang="zh-CN" sz="1400" dirty="0"/>
                <a:t>for </a:t>
              </a:r>
              <a:r>
                <a:rPr lang="en-US" altLang="zh-CN" sz="1400" dirty="0" smtClean="0"/>
                <a:t>P</a:t>
              </a:r>
              <a:r>
                <a:rPr lang="en-US" altLang="zh-CN" sz="1400" baseline="-25000" dirty="0"/>
                <a:t>s</a:t>
              </a:r>
              <a:endParaRPr lang="zh-CN" altLang="en-US" sz="1400" baseline="-25000" dirty="0"/>
            </a:p>
          </p:txBody>
        </p:sp>
      </p:grpSp>
    </p:spTree>
    <p:extLst>
      <p:ext uri="{BB962C8B-B14F-4D97-AF65-F5344CB8AC3E}">
        <p14:creationId xmlns:p14="http://schemas.microsoft.com/office/powerpoint/2010/main" val="906045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Last year, we have shown that when using Green’s theorem to separate the reference wave and the reflected data, several practical issues</a:t>
            </a:r>
            <a:r>
              <a:rPr lang="en-US" altLang="zh-CN" sz="2400" dirty="0"/>
              <a:t> </a:t>
            </a:r>
            <a:r>
              <a:rPr lang="en-US" sz="2400" dirty="0" smtClean="0"/>
              <a:t>may affect </a:t>
            </a:r>
            <a:r>
              <a:rPr lang="en-US" sz="2400" dirty="0"/>
              <a:t>the prediction result;</a:t>
            </a:r>
          </a:p>
          <a:p>
            <a:endParaRPr lang="en-US" sz="2400" dirty="0"/>
          </a:p>
          <a:p>
            <a:r>
              <a:rPr lang="en-US" sz="2400" dirty="0"/>
              <a:t>The </a:t>
            </a:r>
            <a:r>
              <a:rPr lang="en-US" altLang="zh-CN" sz="2400" u="sng" dirty="0">
                <a:solidFill>
                  <a:srgbClr val="FF0000"/>
                </a:solidFill>
              </a:rPr>
              <a:t>depth difference between the cable and the predicted </a:t>
            </a:r>
            <a:r>
              <a:rPr lang="en-US" altLang="zh-CN" sz="2400" u="sng" dirty="0" smtClean="0">
                <a:solidFill>
                  <a:srgbClr val="FF0000"/>
                </a:solidFill>
              </a:rPr>
              <a:t>point</a:t>
            </a:r>
            <a:r>
              <a:rPr lang="en-US" altLang="zh-CN" sz="2400" dirty="0" smtClean="0"/>
              <a:t>, </a:t>
            </a:r>
            <a:r>
              <a:rPr lang="el-GR" altLang="zh-CN" sz="2400" dirty="0"/>
              <a:t>Δ</a:t>
            </a:r>
            <a:r>
              <a:rPr lang="en-US" altLang="zh-CN" sz="2400" dirty="0"/>
              <a:t>z, is required to be larger than ½ </a:t>
            </a:r>
            <a:r>
              <a:rPr lang="el-GR" altLang="zh-CN" sz="2400" dirty="0"/>
              <a:t>Δ</a:t>
            </a:r>
            <a:r>
              <a:rPr lang="en-US" altLang="zh-CN" sz="2400" dirty="0"/>
              <a:t>x (receiver sampling).</a:t>
            </a: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14</a:t>
            </a:fld>
            <a:endParaRPr lang="zh-CN" altLang="en-US"/>
          </a:p>
        </p:txBody>
      </p:sp>
      <p:sp>
        <p:nvSpPr>
          <p:cNvPr id="5" name="标题 2"/>
          <p:cNvSpPr>
            <a:spLocks noGrp="1"/>
          </p:cNvSpPr>
          <p:nvPr>
            <p:ph type="title"/>
          </p:nvPr>
        </p:nvSpPr>
        <p:spPr>
          <a:xfrm>
            <a:off x="457200" y="274638"/>
            <a:ext cx="8229600" cy="1143000"/>
          </a:xfrm>
        </p:spPr>
        <p:txBody>
          <a:bodyPr/>
          <a:lstStyle/>
          <a:p>
            <a:r>
              <a:rPr lang="en-US" altLang="zh-CN" dirty="0" smtClean="0"/>
              <a:t>Green’s theorem</a:t>
            </a:r>
            <a:endParaRPr lang="zh-CN" altLang="en-US" dirty="0"/>
          </a:p>
        </p:txBody>
      </p:sp>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28800" y="5181600"/>
            <a:ext cx="4267200" cy="1056620"/>
            <a:chOff x="1828800" y="5181600"/>
            <a:chExt cx="4267200" cy="1056620"/>
          </a:xfrm>
        </p:grpSpPr>
        <p:cxnSp>
          <p:nvCxnSpPr>
            <p:cNvPr id="8" name="直接连接符 5"/>
            <p:cNvCxnSpPr/>
            <p:nvPr/>
          </p:nvCxnSpPr>
          <p:spPr>
            <a:xfrm>
              <a:off x="2438400" y="5489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5334000"/>
              <a:ext cx="1905000" cy="307777"/>
            </a:xfrm>
            <a:prstGeom prst="rect">
              <a:avLst/>
            </a:prstGeom>
            <a:noFill/>
          </p:spPr>
          <p:txBody>
            <a:bodyPr wrap="square" rtlCol="0">
              <a:spAutoFit/>
            </a:bodyPr>
            <a:lstStyle/>
            <a:p>
              <a:r>
                <a:rPr lang="en-US" altLang="zh-CN" sz="1400" dirty="0" smtClean="0"/>
                <a:t>cable</a:t>
              </a:r>
              <a:endParaRPr lang="zh-CN" altLang="en-US" sz="1400" dirty="0"/>
            </a:p>
          </p:txBody>
        </p:sp>
        <p:sp>
          <p:nvSpPr>
            <p:cNvPr id="10" name="右大括号 32"/>
            <p:cNvSpPr/>
            <p:nvPr/>
          </p:nvSpPr>
          <p:spPr>
            <a:xfrm rot="5400000" flipV="1">
              <a:off x="4876800" y="5486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1" name="TextBox 10"/>
            <p:cNvSpPr txBox="1"/>
            <p:nvPr/>
          </p:nvSpPr>
          <p:spPr>
            <a:xfrm>
              <a:off x="4800600" y="5726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12" name="流程图: 合并 36"/>
            <p:cNvSpPr/>
            <p:nvPr/>
          </p:nvSpPr>
          <p:spPr>
            <a:xfrm>
              <a:off x="4724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37"/>
            <p:cNvSpPr/>
            <p:nvPr/>
          </p:nvSpPr>
          <p:spPr>
            <a:xfrm>
              <a:off x="5105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39"/>
            <p:cNvSpPr/>
            <p:nvPr/>
          </p:nvSpPr>
          <p:spPr>
            <a:xfrm>
              <a:off x="42672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4267200" y="5851267"/>
              <a:ext cx="76200" cy="923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67200" y="5181600"/>
              <a:ext cx="1295400" cy="990600"/>
              <a:chOff x="4267200" y="4648200"/>
              <a:chExt cx="1295400" cy="990600"/>
            </a:xfrm>
          </p:grpSpPr>
          <p:grpSp>
            <p:nvGrpSpPr>
              <p:cNvPr id="15" name="组合 50"/>
              <p:cNvGrpSpPr/>
              <p:nvPr/>
            </p:nvGrpSpPr>
            <p:grpSpPr>
              <a:xfrm>
                <a:off x="4267200" y="4648200"/>
                <a:ext cx="1295400" cy="990600"/>
                <a:chOff x="4849504" y="2590800"/>
                <a:chExt cx="1295400" cy="990600"/>
              </a:xfrm>
            </p:grpSpPr>
            <p:sp>
              <p:nvSpPr>
                <p:cNvPr id="16" name="TextBox 15"/>
                <p:cNvSpPr txBox="1"/>
                <p:nvPr/>
              </p:nvSpPr>
              <p:spPr>
                <a:xfrm>
                  <a:off x="4849504" y="2907268"/>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17" name="直接箭头连接符 49"/>
                <p:cNvCxnSpPr/>
                <p:nvPr/>
              </p:nvCxnSpPr>
              <p:spPr>
                <a:xfrm>
                  <a:off x="5078104" y="25908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直接箭头连接符 50"/>
                <p:cNvCxnSpPr/>
                <p:nvPr/>
              </p:nvCxnSpPr>
              <p:spPr>
                <a:xfrm flipV="1">
                  <a:off x="5078104" y="3320534"/>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cxnSp>
            <p:nvCxnSpPr>
              <p:cNvPr id="20" name="Straight Connector 19"/>
              <p:cNvCxnSpPr/>
              <p:nvPr/>
            </p:nvCxnSpPr>
            <p:spPr>
              <a:xfrm>
                <a:off x="4370696" y="4934129"/>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370696" y="5377934"/>
                <a:ext cx="228600" cy="0"/>
              </a:xfrm>
              <a:prstGeom prst="line">
                <a:avLst/>
              </a:prstGeom>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2819400" y="5715000"/>
              <a:ext cx="1905000" cy="523220"/>
            </a:xfrm>
            <a:prstGeom prst="rect">
              <a:avLst/>
            </a:prstGeom>
            <a:noFill/>
          </p:spPr>
          <p:txBody>
            <a:bodyPr wrap="square" rtlCol="0">
              <a:spAutoFit/>
            </a:bodyPr>
            <a:lstStyle/>
            <a:p>
              <a:r>
                <a:rPr lang="en-US" altLang="zh-CN" sz="1400" dirty="0" smtClean="0"/>
                <a:t>Prediction point</a:t>
              </a:r>
            </a:p>
            <a:p>
              <a:r>
                <a:rPr lang="en-US" altLang="zh-CN" sz="1400" dirty="0" smtClean="0"/>
                <a:t>for P</a:t>
              </a:r>
              <a:r>
                <a:rPr lang="en-US" altLang="zh-CN" sz="1400" baseline="-25000" dirty="0" smtClean="0"/>
                <a:t>0</a:t>
              </a:r>
              <a:endParaRPr lang="zh-CN" altLang="en-US" sz="1400" baseline="-25000" dirty="0"/>
            </a:p>
          </p:txBody>
        </p:sp>
      </p:grpSp>
    </p:spTree>
    <p:extLst>
      <p:ext uri="{BB962C8B-B14F-4D97-AF65-F5344CB8AC3E}">
        <p14:creationId xmlns:p14="http://schemas.microsoft.com/office/powerpoint/2010/main" val="17388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Last year, we have shown that when using Green’s theorem to separate the reference wave and the reflected data, several practical issues</a:t>
            </a:r>
            <a:r>
              <a:rPr lang="en-US" altLang="zh-CN" sz="2400" dirty="0"/>
              <a:t> </a:t>
            </a:r>
            <a:r>
              <a:rPr lang="en-US" sz="2400" dirty="0" smtClean="0"/>
              <a:t>may affect </a:t>
            </a:r>
            <a:r>
              <a:rPr lang="en-US" sz="2400" dirty="0"/>
              <a:t>the prediction result;</a:t>
            </a:r>
          </a:p>
          <a:p>
            <a:endParaRPr lang="en-US" sz="2400" dirty="0"/>
          </a:p>
          <a:p>
            <a:r>
              <a:rPr lang="en-US" sz="2400" dirty="0"/>
              <a:t>The </a:t>
            </a:r>
            <a:r>
              <a:rPr lang="en-US" altLang="zh-CN" sz="2400" u="sng" dirty="0">
                <a:solidFill>
                  <a:srgbClr val="FF0000"/>
                </a:solidFill>
              </a:rPr>
              <a:t>depth difference between the cable and the predicted </a:t>
            </a:r>
            <a:r>
              <a:rPr lang="en-US" altLang="zh-CN" sz="2400" u="sng" dirty="0" smtClean="0">
                <a:solidFill>
                  <a:srgbClr val="FF0000"/>
                </a:solidFill>
              </a:rPr>
              <a:t>point</a:t>
            </a:r>
            <a:r>
              <a:rPr lang="en-US" altLang="zh-CN" sz="2400" dirty="0" smtClean="0"/>
              <a:t>, </a:t>
            </a:r>
            <a:r>
              <a:rPr lang="el-GR" altLang="zh-CN" sz="2400" dirty="0"/>
              <a:t>Δ</a:t>
            </a:r>
            <a:r>
              <a:rPr lang="en-US" altLang="zh-CN" sz="2400" dirty="0"/>
              <a:t>z, is required to be larger than ½ </a:t>
            </a:r>
            <a:r>
              <a:rPr lang="el-GR" altLang="zh-CN" sz="2400" dirty="0"/>
              <a:t>Δ</a:t>
            </a:r>
            <a:r>
              <a:rPr lang="en-US" altLang="zh-CN" sz="2400" dirty="0"/>
              <a:t>x (receiver sampling).</a:t>
            </a: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15</a:t>
            </a:fld>
            <a:endParaRPr lang="zh-CN" altLang="en-US"/>
          </a:p>
        </p:txBody>
      </p:sp>
      <p:sp>
        <p:nvSpPr>
          <p:cNvPr id="5" name="标题 2"/>
          <p:cNvSpPr>
            <a:spLocks noGrp="1"/>
          </p:cNvSpPr>
          <p:nvPr>
            <p:ph type="title"/>
          </p:nvPr>
        </p:nvSpPr>
        <p:spPr>
          <a:xfrm>
            <a:off x="457200" y="274638"/>
            <a:ext cx="8229600" cy="1143000"/>
          </a:xfrm>
        </p:spPr>
        <p:txBody>
          <a:bodyPr/>
          <a:lstStyle/>
          <a:p>
            <a:r>
              <a:rPr lang="en-US" altLang="zh-CN" dirty="0" smtClean="0"/>
              <a:t>Green’s theorem</a:t>
            </a:r>
            <a:endParaRPr lang="zh-CN" altLang="en-US" dirty="0"/>
          </a:p>
        </p:txBody>
      </p:sp>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直接连接符 5"/>
          <p:cNvCxnSpPr/>
          <p:nvPr/>
        </p:nvCxnSpPr>
        <p:spPr>
          <a:xfrm>
            <a:off x="2438400" y="5489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5334000"/>
            <a:ext cx="1905000" cy="307777"/>
          </a:xfrm>
          <a:prstGeom prst="rect">
            <a:avLst/>
          </a:prstGeom>
          <a:noFill/>
        </p:spPr>
        <p:txBody>
          <a:bodyPr wrap="square" rtlCol="0">
            <a:spAutoFit/>
          </a:bodyPr>
          <a:lstStyle/>
          <a:p>
            <a:r>
              <a:rPr lang="en-US" altLang="zh-CN" sz="1400" dirty="0" smtClean="0"/>
              <a:t>cable</a:t>
            </a:r>
            <a:endParaRPr lang="zh-CN" altLang="en-US" sz="1400" dirty="0"/>
          </a:p>
        </p:txBody>
      </p:sp>
      <p:sp>
        <p:nvSpPr>
          <p:cNvPr id="10" name="右大括号 32"/>
          <p:cNvSpPr/>
          <p:nvPr/>
        </p:nvSpPr>
        <p:spPr>
          <a:xfrm rot="5400000" flipV="1">
            <a:off x="4876800" y="5486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1" name="TextBox 10"/>
          <p:cNvSpPr txBox="1"/>
          <p:nvPr/>
        </p:nvSpPr>
        <p:spPr>
          <a:xfrm>
            <a:off x="4800600" y="5726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12" name="流程图: 合并 36"/>
          <p:cNvSpPr/>
          <p:nvPr/>
        </p:nvSpPr>
        <p:spPr>
          <a:xfrm>
            <a:off x="4724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37"/>
          <p:cNvSpPr/>
          <p:nvPr/>
        </p:nvSpPr>
        <p:spPr>
          <a:xfrm>
            <a:off x="51054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39"/>
          <p:cNvSpPr/>
          <p:nvPr/>
        </p:nvSpPr>
        <p:spPr>
          <a:xfrm>
            <a:off x="4267200" y="5413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4267200" y="5715000"/>
            <a:ext cx="76200" cy="923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67200" y="5181600"/>
            <a:ext cx="1295400" cy="838200"/>
            <a:chOff x="4267200" y="4648200"/>
            <a:chExt cx="1295400" cy="838200"/>
          </a:xfrm>
        </p:grpSpPr>
        <p:grpSp>
          <p:nvGrpSpPr>
            <p:cNvPr id="15" name="组合 50"/>
            <p:cNvGrpSpPr/>
            <p:nvPr/>
          </p:nvGrpSpPr>
          <p:grpSpPr>
            <a:xfrm>
              <a:off x="4267200" y="4648200"/>
              <a:ext cx="1295400" cy="838200"/>
              <a:chOff x="4849504" y="2590800"/>
              <a:chExt cx="1295400" cy="838200"/>
            </a:xfrm>
          </p:grpSpPr>
          <p:sp>
            <p:nvSpPr>
              <p:cNvPr id="16" name="TextBox 15"/>
              <p:cNvSpPr txBox="1"/>
              <p:nvPr/>
            </p:nvSpPr>
            <p:spPr>
              <a:xfrm>
                <a:off x="4849504" y="2846696"/>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17" name="直接箭头连接符 49"/>
              <p:cNvCxnSpPr/>
              <p:nvPr/>
            </p:nvCxnSpPr>
            <p:spPr>
              <a:xfrm>
                <a:off x="5078104" y="25908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直接箭头连接符 50"/>
              <p:cNvCxnSpPr/>
              <p:nvPr/>
            </p:nvCxnSpPr>
            <p:spPr>
              <a:xfrm flipV="1">
                <a:off x="5078104" y="3168134"/>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cxnSp>
          <p:nvCxnSpPr>
            <p:cNvPr id="20" name="Straight Connector 19"/>
            <p:cNvCxnSpPr/>
            <p:nvPr/>
          </p:nvCxnSpPr>
          <p:spPr>
            <a:xfrm>
              <a:off x="4370696" y="4934129"/>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370696" y="5225534"/>
              <a:ext cx="228600" cy="0"/>
            </a:xfrm>
            <a:prstGeom prst="line">
              <a:avLst/>
            </a:prstGeom>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2819400" y="5715000"/>
            <a:ext cx="1447800" cy="523220"/>
          </a:xfrm>
          <a:prstGeom prst="rect">
            <a:avLst/>
          </a:prstGeom>
          <a:noFill/>
        </p:spPr>
        <p:txBody>
          <a:bodyPr wrap="square" rtlCol="0">
            <a:spAutoFit/>
          </a:bodyPr>
          <a:lstStyle/>
          <a:p>
            <a:r>
              <a:rPr lang="en-US" altLang="zh-CN" sz="1400" dirty="0" smtClean="0"/>
              <a:t>Prediction point</a:t>
            </a:r>
          </a:p>
          <a:p>
            <a:r>
              <a:rPr lang="en-US" altLang="zh-CN" sz="1400" dirty="0" smtClean="0"/>
              <a:t>for P</a:t>
            </a:r>
            <a:r>
              <a:rPr lang="en-US" altLang="zh-CN" sz="1400" baseline="-25000" dirty="0" smtClean="0"/>
              <a:t>0</a:t>
            </a:r>
            <a:endParaRPr lang="zh-CN" altLang="en-US" sz="1400" baseline="-25000" dirty="0"/>
          </a:p>
        </p:txBody>
      </p:sp>
    </p:spTree>
    <p:extLst>
      <p:ext uri="{BB962C8B-B14F-4D97-AF65-F5344CB8AC3E}">
        <p14:creationId xmlns:p14="http://schemas.microsoft.com/office/powerpoint/2010/main" val="310738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FF9885-33DE-42B9-A841-C0FD024B3D2E}" type="slidenum">
              <a:rPr lang="zh-CN" altLang="en-US" smtClean="0"/>
              <a:pPr/>
              <a:t>16</a:t>
            </a:fld>
            <a:endParaRPr lang="zh-CN" altLang="en-US"/>
          </a:p>
        </p:txBody>
      </p:sp>
      <p:pic>
        <p:nvPicPr>
          <p:cNvPr id="5" name="Picture 1"/>
          <p:cNvPicPr>
            <a:picLocks noChangeAspect="1" noChangeArrowheads="1"/>
          </p:cNvPicPr>
          <p:nvPr/>
        </p:nvPicPr>
        <p:blipFill rotWithShape="1">
          <a:blip r:embed="rId3" cstate="print"/>
          <a:srcRect b="10455"/>
          <a:stretch/>
        </p:blipFill>
        <p:spPr bwMode="auto">
          <a:xfrm>
            <a:off x="1755950" y="4063624"/>
            <a:ext cx="2507698" cy="2743200"/>
          </a:xfrm>
          <a:prstGeom prst="rect">
            <a:avLst/>
          </a:prstGeom>
          <a:noFill/>
          <a:ln w="9525">
            <a:noFill/>
            <a:miter lim="800000"/>
            <a:headEnd/>
            <a:tailEnd/>
          </a:ln>
        </p:spPr>
      </p:pic>
      <p:pic>
        <p:nvPicPr>
          <p:cNvPr id="6" name="Picture 1"/>
          <p:cNvPicPr>
            <a:picLocks noChangeAspect="1" noChangeArrowheads="1"/>
          </p:cNvPicPr>
          <p:nvPr/>
        </p:nvPicPr>
        <p:blipFill rotWithShape="1">
          <a:blip r:embed="rId4" cstate="print"/>
          <a:srcRect b="10456"/>
          <a:stretch/>
        </p:blipFill>
        <p:spPr bwMode="auto">
          <a:xfrm>
            <a:off x="4731146" y="4063624"/>
            <a:ext cx="2507698" cy="2743200"/>
          </a:xfrm>
          <a:prstGeom prst="rect">
            <a:avLst/>
          </a:prstGeom>
          <a:noFill/>
          <a:ln w="9525">
            <a:noFill/>
            <a:miter lim="800000"/>
            <a:headEnd/>
            <a:tailEnd/>
          </a:ln>
        </p:spPr>
      </p:pic>
      <p:pic>
        <p:nvPicPr>
          <p:cNvPr id="3" name="Picture 1"/>
          <p:cNvPicPr>
            <a:picLocks noChangeAspect="1" noChangeArrowheads="1"/>
          </p:cNvPicPr>
          <p:nvPr/>
        </p:nvPicPr>
        <p:blipFill rotWithShape="1">
          <a:blip r:embed="rId5" cstate="print"/>
          <a:srcRect b="10456"/>
          <a:stretch/>
        </p:blipFill>
        <p:spPr bwMode="auto">
          <a:xfrm>
            <a:off x="1752600" y="1461448"/>
            <a:ext cx="2507698" cy="2743200"/>
          </a:xfrm>
          <a:prstGeom prst="rect">
            <a:avLst/>
          </a:prstGeom>
          <a:noFill/>
          <a:ln w="9525">
            <a:noFill/>
            <a:miter lim="800000"/>
            <a:headEnd/>
            <a:tailEnd/>
          </a:ln>
        </p:spPr>
      </p:pic>
      <p:pic>
        <p:nvPicPr>
          <p:cNvPr id="4" name="Picture 1"/>
          <p:cNvPicPr>
            <a:picLocks noChangeAspect="1" noChangeArrowheads="1"/>
          </p:cNvPicPr>
          <p:nvPr/>
        </p:nvPicPr>
        <p:blipFill rotWithShape="1">
          <a:blip r:embed="rId6" cstate="print"/>
          <a:srcRect b="10372"/>
          <a:stretch/>
        </p:blipFill>
        <p:spPr bwMode="auto">
          <a:xfrm>
            <a:off x="4734193" y="1472824"/>
            <a:ext cx="2505347" cy="2743200"/>
          </a:xfrm>
          <a:prstGeom prst="rect">
            <a:avLst/>
          </a:prstGeom>
          <a:noFill/>
          <a:ln w="9525">
            <a:noFill/>
            <a:miter lim="800000"/>
            <a:headEnd/>
            <a:tailEnd/>
          </a:ln>
        </p:spPr>
      </p:pic>
      <p:sp>
        <p:nvSpPr>
          <p:cNvPr id="7" name="TextBox 6"/>
          <p:cNvSpPr txBox="1"/>
          <p:nvPr/>
        </p:nvSpPr>
        <p:spPr>
          <a:xfrm>
            <a:off x="0" y="3796296"/>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s  </a:t>
            </a:r>
            <a:r>
              <a:rPr lang="en-US" altLang="zh-CN" sz="1400" dirty="0" smtClean="0"/>
              <a:t>at  48.4m</a:t>
            </a:r>
          </a:p>
          <a:p>
            <a:pPr algn="ctr"/>
            <a:r>
              <a:rPr lang="en-US" altLang="zh-CN" sz="1400" dirty="0" smtClean="0"/>
              <a:t>(</a:t>
            </a:r>
            <a:r>
              <a:rPr lang="el-GR" altLang="zh-CN" sz="1400" dirty="0" smtClean="0"/>
              <a:t>Δ</a:t>
            </a:r>
            <a:r>
              <a:rPr lang="en-US" altLang="zh-CN" sz="1400" dirty="0" smtClean="0"/>
              <a:t>z =1/8</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cxnSp>
        <p:nvCxnSpPr>
          <p:cNvPr id="19"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17146" y="3794760"/>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s  </a:t>
            </a:r>
            <a:r>
              <a:rPr lang="en-US" altLang="zh-CN" sz="1400" dirty="0" smtClean="0"/>
              <a:t>at  46.9m</a:t>
            </a:r>
          </a:p>
          <a:p>
            <a:pPr algn="ctr"/>
            <a:r>
              <a:rPr lang="en-US" altLang="zh-CN" sz="1400" dirty="0" smtClean="0"/>
              <a:t>(</a:t>
            </a:r>
            <a:r>
              <a:rPr lang="el-GR" altLang="zh-CN" sz="1400" dirty="0" smtClean="0"/>
              <a:t>Δ</a:t>
            </a:r>
            <a:r>
              <a:rPr lang="en-US" altLang="zh-CN" sz="1400" dirty="0" smtClean="0"/>
              <a:t>z =1/4</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9" name="TextBox 8"/>
          <p:cNvSpPr txBox="1"/>
          <p:nvPr/>
        </p:nvSpPr>
        <p:spPr>
          <a:xfrm>
            <a:off x="0" y="6106180"/>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s  </a:t>
            </a:r>
            <a:r>
              <a:rPr lang="en-US" altLang="zh-CN" sz="1400" dirty="0" smtClean="0"/>
              <a:t>at  43.8m</a:t>
            </a:r>
          </a:p>
          <a:p>
            <a:pPr algn="ctr"/>
            <a:r>
              <a:rPr lang="en-US" altLang="zh-CN" sz="1400" dirty="0" smtClean="0"/>
              <a:t>(</a:t>
            </a:r>
            <a:r>
              <a:rPr lang="el-GR" altLang="zh-CN" sz="1400" dirty="0" smtClean="0"/>
              <a:t>Δ</a:t>
            </a:r>
            <a:r>
              <a:rPr lang="en-US" altLang="zh-CN" sz="1400" dirty="0" smtClean="0"/>
              <a:t>z =1/2</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0" name="TextBox 9"/>
          <p:cNvSpPr txBox="1"/>
          <p:nvPr/>
        </p:nvSpPr>
        <p:spPr>
          <a:xfrm>
            <a:off x="7017146" y="6106180"/>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s  </a:t>
            </a:r>
            <a:r>
              <a:rPr lang="en-US" altLang="zh-CN" sz="1400" dirty="0" smtClean="0"/>
              <a:t>at  37.5m</a:t>
            </a:r>
          </a:p>
          <a:p>
            <a:pPr algn="ctr"/>
            <a:r>
              <a:rPr lang="en-US" altLang="zh-CN" sz="1400" dirty="0" smtClean="0"/>
              <a:t>(</a:t>
            </a:r>
            <a:r>
              <a:rPr lang="el-GR" altLang="zh-CN" sz="1400" dirty="0" smtClean="0"/>
              <a:t>Δ</a:t>
            </a:r>
            <a:r>
              <a:rPr lang="en-US" altLang="zh-CN" sz="1400" dirty="0" smtClean="0"/>
              <a:t>z =</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1" name="Down Arrow 10"/>
          <p:cNvSpPr/>
          <p:nvPr/>
        </p:nvSpPr>
        <p:spPr>
          <a:xfrm rot="3240690">
            <a:off x="3222580" y="1702030"/>
            <a:ext cx="228600" cy="2667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Down Arrow 11"/>
          <p:cNvSpPr/>
          <p:nvPr/>
        </p:nvSpPr>
        <p:spPr>
          <a:xfrm rot="3240690">
            <a:off x="6194382" y="1679036"/>
            <a:ext cx="228600" cy="2667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Down Arrow 12"/>
          <p:cNvSpPr/>
          <p:nvPr/>
        </p:nvSpPr>
        <p:spPr>
          <a:xfrm rot="3240690">
            <a:off x="3186105" y="4292830"/>
            <a:ext cx="228600" cy="2667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Down Arrow 13"/>
          <p:cNvSpPr/>
          <p:nvPr/>
        </p:nvSpPr>
        <p:spPr>
          <a:xfrm rot="3240690">
            <a:off x="6194382" y="4286252"/>
            <a:ext cx="228600" cy="2667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0"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标题 2"/>
          <p:cNvSpPr>
            <a:spLocks noGrp="1"/>
          </p:cNvSpPr>
          <p:nvPr>
            <p:ph type="title"/>
          </p:nvPr>
        </p:nvSpPr>
        <p:spPr/>
        <p:txBody>
          <a:bodyPr>
            <a:normAutofit/>
          </a:bodyPr>
          <a:lstStyle/>
          <a:p>
            <a:r>
              <a:rPr lang="en-US" altLang="zh-CN" dirty="0" smtClean="0"/>
              <a:t>Prediction of P</a:t>
            </a:r>
            <a:r>
              <a:rPr lang="en-US" altLang="zh-CN" baseline="-25000" dirty="0" smtClean="0"/>
              <a:t>s</a:t>
            </a:r>
            <a:r>
              <a:rPr lang="en-US" altLang="zh-CN" dirty="0" smtClean="0"/>
              <a:t> at different </a:t>
            </a:r>
            <a:r>
              <a:rPr lang="el-GR" altLang="zh-CN" dirty="0"/>
              <a:t>Δ</a:t>
            </a:r>
            <a:r>
              <a:rPr lang="en-US" altLang="zh-CN" dirty="0"/>
              <a:t>z</a:t>
            </a:r>
            <a:r>
              <a:rPr lang="en-US" dirty="0" smtClean="0"/>
              <a:t> </a:t>
            </a:r>
            <a:br>
              <a:rPr lang="en-US" dirty="0" smtClean="0"/>
            </a:br>
            <a:r>
              <a:rPr lang="en-US" sz="2200" dirty="0" smtClean="0"/>
              <a:t>(</a:t>
            </a:r>
            <a:r>
              <a:rPr lang="el-GR" altLang="zh-CN" sz="2400" dirty="0"/>
              <a:t>Δ</a:t>
            </a:r>
            <a:r>
              <a:rPr lang="en-US" altLang="zh-CN" sz="2400" dirty="0"/>
              <a:t>z </a:t>
            </a:r>
            <a:r>
              <a:rPr lang="en-US" altLang="zh-CN" sz="2400" dirty="0" smtClean="0"/>
              <a:t>= </a:t>
            </a:r>
            <a:r>
              <a:rPr lang="en-US" altLang="zh-CN" sz="2200" dirty="0" smtClean="0"/>
              <a:t>depth </a:t>
            </a:r>
            <a:r>
              <a:rPr lang="en-US" altLang="zh-CN" sz="2200" dirty="0"/>
              <a:t>difference between the cable and the predicted </a:t>
            </a:r>
            <a:r>
              <a:rPr lang="en-US" altLang="zh-CN" sz="2200" dirty="0" smtClean="0"/>
              <a:t>point) </a:t>
            </a:r>
            <a:endParaRPr lang="zh-CN" altLang="en-US" sz="2200" dirty="0"/>
          </a:p>
        </p:txBody>
      </p:sp>
    </p:spTree>
    <p:extLst>
      <p:ext uri="{BB962C8B-B14F-4D97-AF65-F5344CB8AC3E}">
        <p14:creationId xmlns:p14="http://schemas.microsoft.com/office/powerpoint/2010/main" val="79764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FF9885-33DE-42B9-A841-C0FD024B3D2E}" type="slidenum">
              <a:rPr lang="zh-CN" altLang="en-US" smtClean="0"/>
              <a:pPr/>
              <a:t>17</a:t>
            </a:fld>
            <a:endParaRPr lang="zh-CN" altLang="en-US"/>
          </a:p>
        </p:txBody>
      </p:sp>
      <p:pic>
        <p:nvPicPr>
          <p:cNvPr id="7" name="Picture 1"/>
          <p:cNvPicPr>
            <a:picLocks noChangeAspect="1" noChangeArrowheads="1"/>
          </p:cNvPicPr>
          <p:nvPr/>
        </p:nvPicPr>
        <p:blipFill rotWithShape="1">
          <a:blip r:embed="rId3" cstate="print"/>
          <a:srcRect b="10826"/>
          <a:stretch/>
        </p:blipFill>
        <p:spPr bwMode="auto">
          <a:xfrm>
            <a:off x="1752600" y="4038600"/>
            <a:ext cx="2518103" cy="2743200"/>
          </a:xfrm>
          <a:prstGeom prst="rect">
            <a:avLst/>
          </a:prstGeom>
          <a:noFill/>
          <a:ln w="9525">
            <a:noFill/>
            <a:miter lim="800000"/>
            <a:headEnd/>
            <a:tailEnd/>
          </a:ln>
        </p:spPr>
      </p:pic>
      <p:pic>
        <p:nvPicPr>
          <p:cNvPr id="8" name="Picture 1"/>
          <p:cNvPicPr>
            <a:picLocks noChangeAspect="1" noChangeArrowheads="1"/>
          </p:cNvPicPr>
          <p:nvPr/>
        </p:nvPicPr>
        <p:blipFill rotWithShape="1">
          <a:blip r:embed="rId4" cstate="print"/>
          <a:srcRect b="10185"/>
          <a:stretch/>
        </p:blipFill>
        <p:spPr bwMode="auto">
          <a:xfrm>
            <a:off x="4738048" y="4038600"/>
            <a:ext cx="2472380" cy="2743200"/>
          </a:xfrm>
          <a:prstGeom prst="rect">
            <a:avLst/>
          </a:prstGeom>
          <a:noFill/>
          <a:ln w="9525">
            <a:noFill/>
            <a:miter lim="800000"/>
            <a:headEnd/>
            <a:tailEnd/>
          </a:ln>
        </p:spPr>
      </p:pic>
      <p:pic>
        <p:nvPicPr>
          <p:cNvPr id="6" name="Picture 1"/>
          <p:cNvPicPr>
            <a:picLocks noChangeAspect="1" noChangeArrowheads="1"/>
          </p:cNvPicPr>
          <p:nvPr/>
        </p:nvPicPr>
        <p:blipFill rotWithShape="1">
          <a:blip r:embed="rId5" cstate="print"/>
          <a:srcRect b="8982"/>
          <a:stretch/>
        </p:blipFill>
        <p:spPr bwMode="auto">
          <a:xfrm>
            <a:off x="4736592" y="1463040"/>
            <a:ext cx="2467070" cy="2743200"/>
          </a:xfrm>
          <a:prstGeom prst="rect">
            <a:avLst/>
          </a:prstGeom>
          <a:noFill/>
          <a:ln w="9525">
            <a:noFill/>
            <a:miter lim="800000"/>
            <a:headEnd/>
            <a:tailEnd/>
          </a:ln>
        </p:spPr>
      </p:pic>
      <p:pic>
        <p:nvPicPr>
          <p:cNvPr id="5" name="Picture 1"/>
          <p:cNvPicPr>
            <a:picLocks noChangeAspect="1" noChangeArrowheads="1"/>
          </p:cNvPicPr>
          <p:nvPr/>
        </p:nvPicPr>
        <p:blipFill rotWithShape="1">
          <a:blip r:embed="rId6" cstate="print"/>
          <a:srcRect t="-1" b="9940"/>
          <a:stretch/>
        </p:blipFill>
        <p:spPr bwMode="auto">
          <a:xfrm>
            <a:off x="1755648" y="1463040"/>
            <a:ext cx="2493314" cy="2743200"/>
          </a:xfrm>
          <a:prstGeom prst="rect">
            <a:avLst/>
          </a:prstGeom>
          <a:noFill/>
          <a:ln w="9525">
            <a:noFill/>
            <a:miter lim="800000"/>
            <a:headEnd/>
            <a:tailEnd/>
          </a:ln>
        </p:spPr>
      </p:pic>
      <p:sp>
        <p:nvSpPr>
          <p:cNvPr id="9" name="TextBox 8"/>
          <p:cNvSpPr txBox="1"/>
          <p:nvPr/>
        </p:nvSpPr>
        <p:spPr>
          <a:xfrm>
            <a:off x="0" y="3794760"/>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0 </a:t>
            </a:r>
            <a:r>
              <a:rPr lang="en-US" altLang="zh-CN" sz="1400" dirty="0" smtClean="0"/>
              <a:t>at  51.6m</a:t>
            </a:r>
          </a:p>
          <a:p>
            <a:pPr algn="ctr"/>
            <a:r>
              <a:rPr lang="en-US" altLang="zh-CN" sz="1400" dirty="0" smtClean="0"/>
              <a:t>(</a:t>
            </a:r>
            <a:r>
              <a:rPr lang="el-GR" altLang="zh-CN" sz="1400" dirty="0" smtClean="0"/>
              <a:t>Δ</a:t>
            </a:r>
            <a:r>
              <a:rPr lang="en-US" altLang="zh-CN" sz="1400" dirty="0" smtClean="0"/>
              <a:t>z =1/8</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0" name="TextBox 9"/>
          <p:cNvSpPr txBox="1"/>
          <p:nvPr/>
        </p:nvSpPr>
        <p:spPr>
          <a:xfrm>
            <a:off x="7013448" y="3794760"/>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0 </a:t>
            </a:r>
            <a:r>
              <a:rPr lang="en-US" altLang="zh-CN" sz="1400" dirty="0" smtClean="0"/>
              <a:t>at  53.1m</a:t>
            </a:r>
          </a:p>
          <a:p>
            <a:pPr algn="ctr"/>
            <a:r>
              <a:rPr lang="en-US" altLang="zh-CN" sz="1400" dirty="0" smtClean="0"/>
              <a:t>(</a:t>
            </a:r>
            <a:r>
              <a:rPr lang="el-GR" altLang="zh-CN" sz="1400" dirty="0" smtClean="0"/>
              <a:t>Δ</a:t>
            </a:r>
            <a:r>
              <a:rPr lang="en-US" altLang="zh-CN" sz="1400" dirty="0" smtClean="0"/>
              <a:t>z =1/4</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1" name="TextBox 10"/>
          <p:cNvSpPr txBox="1"/>
          <p:nvPr/>
        </p:nvSpPr>
        <p:spPr>
          <a:xfrm>
            <a:off x="0" y="6108192"/>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0  </a:t>
            </a:r>
            <a:r>
              <a:rPr lang="en-US" altLang="zh-CN" sz="1400" dirty="0" smtClean="0"/>
              <a:t>at  56.3m</a:t>
            </a:r>
          </a:p>
          <a:p>
            <a:pPr algn="ctr"/>
            <a:r>
              <a:rPr lang="en-US" altLang="zh-CN" sz="1400" dirty="0" smtClean="0"/>
              <a:t>(</a:t>
            </a:r>
            <a:r>
              <a:rPr lang="el-GR" altLang="zh-CN" sz="1400" dirty="0" smtClean="0"/>
              <a:t>Δ</a:t>
            </a:r>
            <a:r>
              <a:rPr lang="en-US" altLang="zh-CN" sz="1400" dirty="0" smtClean="0"/>
              <a:t>z =1/2</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2" name="TextBox 11"/>
          <p:cNvSpPr txBox="1"/>
          <p:nvPr/>
        </p:nvSpPr>
        <p:spPr>
          <a:xfrm>
            <a:off x="7013448" y="6108192"/>
            <a:ext cx="1981200" cy="523220"/>
          </a:xfrm>
          <a:prstGeom prst="rect">
            <a:avLst/>
          </a:prstGeom>
          <a:noFill/>
        </p:spPr>
        <p:txBody>
          <a:bodyPr wrap="square" rtlCol="0">
            <a:spAutoFit/>
          </a:bodyPr>
          <a:lstStyle/>
          <a:p>
            <a:pPr algn="ctr"/>
            <a:r>
              <a:rPr lang="en-US" altLang="zh-CN" sz="1400" dirty="0" smtClean="0"/>
              <a:t>P</a:t>
            </a:r>
            <a:r>
              <a:rPr lang="en-US" altLang="zh-CN" sz="1400" baseline="-25000" dirty="0" smtClean="0"/>
              <a:t>0  </a:t>
            </a:r>
            <a:r>
              <a:rPr lang="en-US" altLang="zh-CN" sz="1400" dirty="0" smtClean="0"/>
              <a:t>at  62.5m</a:t>
            </a:r>
          </a:p>
          <a:p>
            <a:pPr algn="ctr"/>
            <a:r>
              <a:rPr lang="en-US" altLang="zh-CN" sz="1400" dirty="0" smtClean="0"/>
              <a:t>(</a:t>
            </a:r>
            <a:r>
              <a:rPr lang="el-GR" altLang="zh-CN" sz="1400" dirty="0" smtClean="0"/>
              <a:t>Δ</a:t>
            </a:r>
            <a:r>
              <a:rPr lang="en-US" altLang="zh-CN" sz="1400" dirty="0" smtClean="0"/>
              <a:t>z =</a:t>
            </a:r>
            <a:r>
              <a:rPr lang="el-GR" altLang="zh-CN" sz="1400" dirty="0" smtClean="0"/>
              <a:t>Δ</a:t>
            </a:r>
            <a:r>
              <a:rPr lang="en-US" altLang="zh-CN" sz="1400" dirty="0" smtClean="0"/>
              <a:t>x)</a:t>
            </a:r>
            <a:r>
              <a:rPr lang="en-US" altLang="zh-CN" sz="1400" baseline="-25000" dirty="0" smtClean="0"/>
              <a:t> </a:t>
            </a:r>
            <a:endParaRPr lang="zh-CN" altLang="en-US" sz="1400" baseline="-25000" dirty="0"/>
          </a:p>
        </p:txBody>
      </p:sp>
      <p:sp>
        <p:nvSpPr>
          <p:cNvPr id="14" name="Down Arrow 13"/>
          <p:cNvSpPr/>
          <p:nvPr/>
        </p:nvSpPr>
        <p:spPr>
          <a:xfrm rot="7871347">
            <a:off x="6068194" y="2136074"/>
            <a:ext cx="260012" cy="24659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Down Arrow 16"/>
          <p:cNvSpPr/>
          <p:nvPr/>
        </p:nvSpPr>
        <p:spPr>
          <a:xfrm rot="7871347">
            <a:off x="3020194" y="2117324"/>
            <a:ext cx="260012" cy="24659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5"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标题 2"/>
          <p:cNvSpPr>
            <a:spLocks noGrp="1"/>
          </p:cNvSpPr>
          <p:nvPr>
            <p:ph type="title"/>
          </p:nvPr>
        </p:nvSpPr>
        <p:spPr>
          <a:xfrm>
            <a:off x="457200" y="274638"/>
            <a:ext cx="8229600" cy="1143000"/>
          </a:xfrm>
        </p:spPr>
        <p:txBody>
          <a:bodyPr>
            <a:normAutofit/>
          </a:bodyPr>
          <a:lstStyle/>
          <a:p>
            <a:r>
              <a:rPr lang="en-US" altLang="zh-CN" dirty="0" smtClean="0"/>
              <a:t>Prediction of P</a:t>
            </a:r>
            <a:r>
              <a:rPr lang="en-US" altLang="zh-CN" baseline="-25000" dirty="0"/>
              <a:t>0</a:t>
            </a:r>
            <a:r>
              <a:rPr lang="en-US" altLang="zh-CN" dirty="0" smtClean="0"/>
              <a:t> at different </a:t>
            </a:r>
            <a:r>
              <a:rPr lang="el-GR" altLang="zh-CN" dirty="0"/>
              <a:t>Δ</a:t>
            </a:r>
            <a:r>
              <a:rPr lang="en-US" altLang="zh-CN" dirty="0"/>
              <a:t>z</a:t>
            </a:r>
            <a:r>
              <a:rPr lang="en-US" dirty="0" smtClean="0"/>
              <a:t> </a:t>
            </a:r>
            <a:br>
              <a:rPr lang="en-US" dirty="0" smtClean="0"/>
            </a:br>
            <a:r>
              <a:rPr lang="en-US" sz="2200" dirty="0" smtClean="0"/>
              <a:t>(</a:t>
            </a:r>
            <a:r>
              <a:rPr lang="el-GR" altLang="zh-CN" sz="2400" dirty="0"/>
              <a:t>Δ</a:t>
            </a:r>
            <a:r>
              <a:rPr lang="en-US" altLang="zh-CN" sz="2400" dirty="0"/>
              <a:t>z </a:t>
            </a:r>
            <a:r>
              <a:rPr lang="en-US" altLang="zh-CN" sz="2400" dirty="0" smtClean="0"/>
              <a:t>= </a:t>
            </a:r>
            <a:r>
              <a:rPr lang="en-US" altLang="zh-CN" sz="2200" dirty="0" smtClean="0"/>
              <a:t>depth </a:t>
            </a:r>
            <a:r>
              <a:rPr lang="en-US" altLang="zh-CN" sz="2200" dirty="0"/>
              <a:t>difference between the cable and the predicted </a:t>
            </a:r>
            <a:r>
              <a:rPr lang="en-US" altLang="zh-CN" sz="2200" dirty="0" smtClean="0"/>
              <a:t>point) </a:t>
            </a:r>
            <a:endParaRPr lang="zh-CN" altLang="en-US" sz="2200" dirty="0"/>
          </a:p>
        </p:txBody>
      </p:sp>
    </p:spTree>
    <p:extLst>
      <p:ext uri="{BB962C8B-B14F-4D97-AF65-F5344CB8AC3E}">
        <p14:creationId xmlns:p14="http://schemas.microsoft.com/office/powerpoint/2010/main" val="979791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Examining Green’s function in </a:t>
            </a:r>
            <a:endParaRPr lang="en-US" sz="3600" dirty="0"/>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18</a:t>
            </a:fld>
            <a:endParaRPr lang="zh-CN" altLang="en-US"/>
          </a:p>
        </p:txBody>
      </p:sp>
      <p:graphicFrame>
        <p:nvGraphicFramePr>
          <p:cNvPr id="10" name="对象 9"/>
          <p:cNvGraphicFramePr>
            <a:graphicFrameLocks noChangeAspect="1"/>
          </p:cNvGraphicFramePr>
          <p:nvPr/>
        </p:nvGraphicFramePr>
        <p:xfrm>
          <a:off x="609600" y="4305300"/>
          <a:ext cx="3344863" cy="495300"/>
        </p:xfrm>
        <a:graphic>
          <a:graphicData uri="http://schemas.openxmlformats.org/presentationml/2006/ole">
            <mc:AlternateContent xmlns:mc="http://schemas.openxmlformats.org/markup-compatibility/2006">
              <mc:Choice xmlns:v="urn:schemas-microsoft-com:vml" Requires="v">
                <p:oleObj spid="_x0000_s48395" name="Equation" r:id="rId4" imgW="1854200" imgH="228600" progId="Equation.DSMT4">
                  <p:embed/>
                </p:oleObj>
              </mc:Choice>
              <mc:Fallback>
                <p:oleObj name="Equation" r:id="rId4" imgW="1854200" imgH="228600" progId="Equation.DSMT4">
                  <p:embed/>
                  <p:pic>
                    <p:nvPicPr>
                      <p:cNvPr id="0" name="Picture 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05300"/>
                        <a:ext cx="334486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63" name="Object 3"/>
          <p:cNvGraphicFramePr>
            <a:graphicFrameLocks noChangeAspect="1"/>
          </p:cNvGraphicFramePr>
          <p:nvPr/>
        </p:nvGraphicFramePr>
        <p:xfrm>
          <a:off x="5067300" y="4087813"/>
          <a:ext cx="3571875" cy="854075"/>
        </p:xfrm>
        <a:graphic>
          <a:graphicData uri="http://schemas.openxmlformats.org/presentationml/2006/ole">
            <mc:AlternateContent xmlns:mc="http://schemas.openxmlformats.org/markup-compatibility/2006">
              <mc:Choice xmlns:v="urn:schemas-microsoft-com:vml" Requires="v">
                <p:oleObj spid="_x0000_s48396" name="Equation" r:id="rId6" imgW="1981200" imgH="393700" progId="Equation.DSMT4">
                  <p:embed/>
                </p:oleObj>
              </mc:Choice>
              <mc:Fallback>
                <p:oleObj name="Equation" r:id="rId6" imgW="1981200" imgH="393700" progId="Equation.DSMT4">
                  <p:embed/>
                  <p:pic>
                    <p:nvPicPr>
                      <p:cNvPr id="0" name="Picture 2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300" y="4087813"/>
                        <a:ext cx="3571875"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图片 13" descr="g2dplot.png"/>
          <p:cNvPicPr>
            <a:picLocks noChangeAspect="1"/>
          </p:cNvPicPr>
          <p:nvPr/>
        </p:nvPicPr>
        <p:blipFill>
          <a:blip r:embed="rId8" cstate="print"/>
          <a:stretch>
            <a:fillRect/>
          </a:stretch>
        </p:blipFill>
        <p:spPr>
          <a:xfrm>
            <a:off x="699007" y="1676400"/>
            <a:ext cx="3263393" cy="2447544"/>
          </a:xfrm>
          <a:prstGeom prst="rect">
            <a:avLst/>
          </a:prstGeom>
        </p:spPr>
      </p:pic>
      <p:pic>
        <p:nvPicPr>
          <p:cNvPr id="15" name="图片 14" descr="dg2dplot.png"/>
          <p:cNvPicPr>
            <a:picLocks noChangeAspect="1"/>
          </p:cNvPicPr>
          <p:nvPr/>
        </p:nvPicPr>
        <p:blipFill>
          <a:blip r:embed="rId9" cstate="print"/>
          <a:stretch>
            <a:fillRect/>
          </a:stretch>
        </p:blipFill>
        <p:spPr>
          <a:xfrm>
            <a:off x="4724400" y="1600200"/>
            <a:ext cx="3352800" cy="2514600"/>
          </a:xfrm>
          <a:prstGeom prst="rect">
            <a:avLst/>
          </a:prstGeom>
        </p:spPr>
      </p:pic>
      <p:sp>
        <p:nvSpPr>
          <p:cNvPr id="8" name="TextBox 7"/>
          <p:cNvSpPr txBox="1"/>
          <p:nvPr/>
        </p:nvSpPr>
        <p:spPr>
          <a:xfrm>
            <a:off x="533400" y="5105400"/>
            <a:ext cx="8000999" cy="1569660"/>
          </a:xfrm>
          <a:prstGeom prst="rect">
            <a:avLst/>
          </a:prstGeom>
          <a:noFill/>
        </p:spPr>
        <p:txBody>
          <a:bodyPr wrap="square" rtlCol="0">
            <a:spAutoFit/>
          </a:bodyPr>
          <a:lstStyle/>
          <a:p>
            <a:r>
              <a:rPr lang="en-US" altLang="zh-CN" sz="2400" dirty="0" smtClean="0"/>
              <a:t>When the depth between the measurement surface and the </a:t>
            </a:r>
            <a:r>
              <a:rPr lang="en-US" altLang="zh-CN" sz="2400" dirty="0" smtClean="0"/>
              <a:t>prediction point</a:t>
            </a:r>
            <a:r>
              <a:rPr lang="en-US" altLang="zh-CN" sz="2400" dirty="0" smtClean="0"/>
              <a:t> </a:t>
            </a:r>
            <a:r>
              <a:rPr lang="en-US" altLang="zh-CN" sz="2400" dirty="0" smtClean="0"/>
              <a:t>gets closer, dG</a:t>
            </a:r>
            <a:r>
              <a:rPr lang="en-US" altLang="zh-CN" sz="2400" baseline="-25000" dirty="0" smtClean="0"/>
              <a:t>0</a:t>
            </a:r>
            <a:r>
              <a:rPr lang="en-US" altLang="zh-CN" sz="2400" dirty="0" smtClean="0"/>
              <a:t>/</a:t>
            </a:r>
            <a:r>
              <a:rPr lang="en-US" altLang="zh-CN" sz="2400" dirty="0" err="1" smtClean="0"/>
              <a:t>dz</a:t>
            </a:r>
            <a:r>
              <a:rPr lang="en-US" altLang="zh-CN" sz="2400" dirty="0" smtClean="0"/>
              <a:t> becomes more concentrated at a local point.  Unless having a very small sampling interval </a:t>
            </a:r>
            <a:r>
              <a:rPr lang="zh-CN" altLang="en-US" sz="1600" dirty="0" smtClean="0">
                <a:solidFill>
                  <a:prstClr val="black"/>
                </a:solidFill>
              </a:rPr>
              <a:t>△</a:t>
            </a:r>
            <a:r>
              <a:rPr lang="en-US" altLang="zh-CN" sz="2400" dirty="0" smtClean="0"/>
              <a:t>x, the value of dG</a:t>
            </a:r>
            <a:r>
              <a:rPr lang="en-US" altLang="zh-CN" sz="2400" baseline="-25000" dirty="0" smtClean="0"/>
              <a:t>0</a:t>
            </a:r>
            <a:r>
              <a:rPr lang="en-US" altLang="zh-CN" sz="2400" dirty="0" smtClean="0"/>
              <a:t>/</a:t>
            </a:r>
            <a:r>
              <a:rPr lang="en-US" altLang="zh-CN" sz="2400" dirty="0" err="1" smtClean="0"/>
              <a:t>dz</a:t>
            </a:r>
            <a:r>
              <a:rPr lang="en-US" altLang="zh-CN" sz="2400" dirty="0" smtClean="0"/>
              <a:t> cannot be picked up.</a:t>
            </a:r>
            <a:endParaRPr lang="zh-CN" altLang="en-US" sz="2400" dirty="0"/>
          </a:p>
        </p:txBody>
      </p:sp>
      <p:cxnSp>
        <p:nvCxnSpPr>
          <p:cNvPr id="9"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2381231382"/>
              </p:ext>
            </p:extLst>
          </p:nvPr>
        </p:nvGraphicFramePr>
        <p:xfrm>
          <a:off x="838200" y="685800"/>
          <a:ext cx="8074269" cy="736600"/>
        </p:xfrm>
        <a:graphic>
          <a:graphicData uri="http://schemas.openxmlformats.org/presentationml/2006/ole">
            <mc:AlternateContent xmlns:mc="http://schemas.openxmlformats.org/markup-compatibility/2006">
              <mc:Choice xmlns:v="urn:schemas-microsoft-com:vml" Requires="v">
                <p:oleObj spid="_x0000_s48397" name="Equation" r:id="rId10" imgW="3619440" imgH="330120" progId="Equation.DSMT4">
                  <p:embed/>
                </p:oleObj>
              </mc:Choice>
              <mc:Fallback>
                <p:oleObj name="Equation" r:id="rId10" imgW="3619440" imgH="330120" progId="Equation.DSMT4">
                  <p:embed/>
                  <p:pic>
                    <p:nvPicPr>
                      <p:cNvPr id="0" name="Picture 2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685800"/>
                        <a:ext cx="8074269"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2269494" y="3886200"/>
            <a:ext cx="321306" cy="307777"/>
          </a:xfrm>
          <a:prstGeom prst="rect">
            <a:avLst/>
          </a:prstGeom>
          <a:noFill/>
        </p:spPr>
        <p:txBody>
          <a:bodyPr wrap="none" rtlCol="0">
            <a:spAutoFit/>
          </a:bodyPr>
          <a:lstStyle/>
          <a:p>
            <a:r>
              <a:rPr lang="en-US" sz="1400" dirty="0" smtClean="0"/>
              <a:t>X’</a:t>
            </a:r>
            <a:endParaRPr lang="en-US" sz="1400" dirty="0"/>
          </a:p>
        </p:txBody>
      </p:sp>
      <p:sp>
        <p:nvSpPr>
          <p:cNvPr id="13" name="TextBox 12"/>
          <p:cNvSpPr txBox="1"/>
          <p:nvPr/>
        </p:nvSpPr>
        <p:spPr>
          <a:xfrm>
            <a:off x="6308094" y="3899848"/>
            <a:ext cx="321306" cy="307777"/>
          </a:xfrm>
          <a:prstGeom prst="rect">
            <a:avLst/>
          </a:prstGeom>
          <a:noFill/>
        </p:spPr>
        <p:txBody>
          <a:bodyPr wrap="none" rtlCol="0">
            <a:spAutoFit/>
          </a:bodyPr>
          <a:lstStyle/>
          <a:p>
            <a:r>
              <a:rPr lang="en-US" sz="1400" dirty="0" smtClean="0"/>
              <a:t>X’</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1134154496"/>
              </p:ext>
            </p:extLst>
          </p:nvPr>
        </p:nvGraphicFramePr>
        <p:xfrm>
          <a:off x="4536389" y="2286000"/>
          <a:ext cx="376022" cy="560387"/>
        </p:xfrm>
        <a:graphic>
          <a:graphicData uri="http://schemas.openxmlformats.org/presentationml/2006/ole">
            <mc:AlternateContent xmlns:mc="http://schemas.openxmlformats.org/markup-compatibility/2006">
              <mc:Choice xmlns:v="urn:schemas-microsoft-com:vml" Requires="v">
                <p:oleObj spid="_x0000_s48398" name="Equation" r:id="rId12" imgW="317160" imgH="393480" progId="Equation.DSMT4">
                  <p:embed/>
                </p:oleObj>
              </mc:Choice>
              <mc:Fallback>
                <p:oleObj name="Equation" r:id="rId12" imgW="317160" imgH="393480" progId="Equation.DSMT4">
                  <p:embed/>
                  <p:pic>
                    <p:nvPicPr>
                      <p:cNvPr id="0" name="Picture 2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6389" y="2286000"/>
                        <a:ext cx="376022"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8984178"/>
              </p:ext>
            </p:extLst>
          </p:nvPr>
        </p:nvGraphicFramePr>
        <p:xfrm>
          <a:off x="712655" y="2438400"/>
          <a:ext cx="225425" cy="325438"/>
        </p:xfrm>
        <a:graphic>
          <a:graphicData uri="http://schemas.openxmlformats.org/presentationml/2006/ole">
            <mc:AlternateContent xmlns:mc="http://schemas.openxmlformats.org/markup-compatibility/2006">
              <mc:Choice xmlns:v="urn:schemas-microsoft-com:vml" Requires="v">
                <p:oleObj spid="_x0000_s48399" name="Equation" r:id="rId14" imgW="190440" imgH="228600" progId="Equation.DSMT4">
                  <p:embed/>
                </p:oleObj>
              </mc:Choice>
              <mc:Fallback>
                <p:oleObj name="Equation" r:id="rId14" imgW="190440" imgH="228600" progId="Equation.DSMT4">
                  <p:embed/>
                  <p:pic>
                    <p:nvPicPr>
                      <p:cNvPr id="0" name="Picture 2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655" y="2438400"/>
                        <a:ext cx="225425"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279" name="Picture 1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1847850"/>
            <a:ext cx="762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1828800"/>
            <a:ext cx="762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663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Green’s theorem</a:t>
            </a:r>
            <a:endParaRPr lang="zh-CN" altLang="en-US" dirty="0"/>
          </a:p>
        </p:txBody>
      </p:sp>
      <p:sp>
        <p:nvSpPr>
          <p:cNvPr id="3" name="内容占位符 2"/>
          <p:cNvSpPr>
            <a:spLocks noGrp="1"/>
          </p:cNvSpPr>
          <p:nvPr>
            <p:ph idx="1"/>
          </p:nvPr>
        </p:nvSpPr>
        <p:spPr>
          <a:xfrm>
            <a:off x="228600" y="1600200"/>
            <a:ext cx="8610600" cy="4525963"/>
          </a:xfrm>
        </p:spPr>
        <p:txBody>
          <a:bodyPr>
            <a:noAutofit/>
          </a:bodyPr>
          <a:lstStyle/>
          <a:p>
            <a:r>
              <a:rPr lang="en-US" sz="2400" dirty="0" smtClean="0"/>
              <a:t>In (x,</a:t>
            </a:r>
            <a:r>
              <a:rPr lang="el-GR" sz="2400" dirty="0"/>
              <a:t> ω</a:t>
            </a:r>
            <a:r>
              <a:rPr lang="en-US" sz="2400" dirty="0" smtClean="0"/>
              <a:t>) domain, it is not possible to predict P</a:t>
            </a:r>
            <a:r>
              <a:rPr lang="en-US" sz="2600" baseline="-25000" dirty="0" smtClean="0"/>
              <a:t>0 </a:t>
            </a:r>
            <a:r>
              <a:rPr lang="en-US" sz="2400" dirty="0" smtClean="0"/>
              <a:t>or P</a:t>
            </a:r>
            <a:r>
              <a:rPr lang="en-US" sz="2600" baseline="-25000" dirty="0" smtClean="0"/>
              <a:t>s</a:t>
            </a:r>
            <a:r>
              <a:rPr lang="en-US" sz="2400" dirty="0" smtClean="0"/>
              <a:t> on the cable. On the other hand, </a:t>
            </a:r>
            <a:r>
              <a:rPr lang="en-US" sz="2400" dirty="0"/>
              <a:t>in (x,</a:t>
            </a:r>
            <a:r>
              <a:rPr lang="el-GR" sz="2400" dirty="0"/>
              <a:t> ω</a:t>
            </a:r>
            <a:r>
              <a:rPr lang="en-US" sz="2400" dirty="0" smtClean="0"/>
              <a:t>) domain, it can accommodate non-flat measurement surface, e.g., ocean bottom.</a:t>
            </a:r>
          </a:p>
          <a:p>
            <a:endParaRPr lang="en-US" sz="2400" dirty="0"/>
          </a:p>
          <a:p>
            <a:r>
              <a:rPr lang="en-US" sz="2400" dirty="0" smtClean="0"/>
              <a:t>Calculation in the </a:t>
            </a:r>
            <a:r>
              <a:rPr lang="en-US" sz="2400" u="sng" dirty="0" smtClean="0">
                <a:solidFill>
                  <a:srgbClr val="FF0000"/>
                </a:solidFill>
              </a:rPr>
              <a:t>(k,</a:t>
            </a:r>
            <a:r>
              <a:rPr lang="el-GR" sz="2400" u="sng" dirty="0" smtClean="0">
                <a:solidFill>
                  <a:srgbClr val="FF0000"/>
                </a:solidFill>
              </a:rPr>
              <a:t>ω</a:t>
            </a:r>
            <a:r>
              <a:rPr lang="en-US" sz="2400" u="sng" dirty="0" smtClean="0">
                <a:solidFill>
                  <a:srgbClr val="FF0000"/>
                </a:solidFill>
              </a:rPr>
              <a:t>) domain</a:t>
            </a:r>
            <a:r>
              <a:rPr lang="en-US" sz="2400" dirty="0" smtClean="0">
                <a:solidFill>
                  <a:srgbClr val="FF0000"/>
                </a:solidFill>
              </a:rPr>
              <a:t> </a:t>
            </a:r>
            <a:r>
              <a:rPr lang="en-US" sz="2400" dirty="0" smtClean="0"/>
              <a:t>enables us to predict and remove </a:t>
            </a:r>
            <a:r>
              <a:rPr lang="en-US" sz="2400" dirty="0"/>
              <a:t>P</a:t>
            </a:r>
            <a:r>
              <a:rPr lang="en-US" sz="2600" baseline="-25000" dirty="0"/>
              <a:t>0 </a:t>
            </a:r>
            <a:r>
              <a:rPr lang="en-US" sz="2400" dirty="0"/>
              <a:t>or P</a:t>
            </a:r>
            <a:r>
              <a:rPr lang="en-US" sz="2600" baseline="-25000" dirty="0"/>
              <a:t>s</a:t>
            </a:r>
            <a:r>
              <a:rPr lang="en-US" sz="2400" dirty="0"/>
              <a:t> </a:t>
            </a:r>
            <a:r>
              <a:rPr lang="en-US" sz="2400" u="sng" dirty="0" smtClean="0">
                <a:solidFill>
                  <a:srgbClr val="FF0000"/>
                </a:solidFill>
              </a:rPr>
              <a:t>on the cable</a:t>
            </a:r>
            <a:r>
              <a:rPr lang="en-US" sz="2400" dirty="0" smtClean="0"/>
              <a:t>, which means, it can </a:t>
            </a:r>
            <a:r>
              <a:rPr lang="en-US" sz="2400" dirty="0"/>
              <a:t>isolate P</a:t>
            </a:r>
            <a:r>
              <a:rPr lang="en-US" sz="2600" baseline="-25000" dirty="0"/>
              <a:t>0 </a:t>
            </a:r>
            <a:r>
              <a:rPr lang="en-US" sz="2400" dirty="0"/>
              <a:t>or P</a:t>
            </a:r>
            <a:r>
              <a:rPr lang="en-US" sz="2600" baseline="-25000" dirty="0"/>
              <a:t>s</a:t>
            </a:r>
            <a:r>
              <a:rPr lang="en-US" sz="2400" dirty="0"/>
              <a:t> </a:t>
            </a:r>
            <a:r>
              <a:rPr lang="en-US" sz="2400" u="sng" dirty="0" smtClean="0">
                <a:solidFill>
                  <a:srgbClr val="FF0000"/>
                </a:solidFill>
              </a:rPr>
              <a:t>in the data</a:t>
            </a:r>
            <a:r>
              <a:rPr lang="en-US" sz="2400" dirty="0" smtClean="0"/>
              <a:t>. But it requires the measurement surface to be flat.</a:t>
            </a:r>
          </a:p>
          <a:p>
            <a:endParaRPr lang="en-US" altLang="zh-CN" sz="2400" dirty="0" smtClean="0"/>
          </a:p>
          <a:p>
            <a:r>
              <a:rPr lang="en-US" altLang="zh-CN" sz="2400" dirty="0" smtClean="0"/>
              <a:t>For the on-shore problem, it is important to predict and remove the reference wave/ground roll from the data. The very first step is to determine the property of near surface.</a:t>
            </a:r>
            <a:endParaRPr lang="zh-CN" altLang="en-US" sz="2400" dirty="0"/>
          </a:p>
        </p:txBody>
      </p:sp>
      <p:sp>
        <p:nvSpPr>
          <p:cNvPr id="4" name="灯片编号占位符 3"/>
          <p:cNvSpPr>
            <a:spLocks noGrp="1"/>
          </p:cNvSpPr>
          <p:nvPr>
            <p:ph type="sldNum" sz="quarter" idx="12"/>
          </p:nvPr>
        </p:nvSpPr>
        <p:spPr/>
        <p:txBody>
          <a:bodyPr/>
          <a:lstStyle/>
          <a:p>
            <a:fld id="{F7FF9885-33DE-42B9-A841-C0FD024B3D2E}" type="slidenum">
              <a:rPr lang="zh-CN" altLang="en-US" smtClean="0"/>
              <a:pPr/>
              <a:t>19</a:t>
            </a:fld>
            <a:endParaRPr lang="zh-CN" altLang="en-US"/>
          </a:p>
        </p:txBody>
      </p:sp>
      <p:cxnSp>
        <p:nvCxnSpPr>
          <p:cNvPr id="5"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2</a:t>
            </a:fld>
            <a:endParaRPr lang="zh-CN" altLang="en-US"/>
          </a:p>
        </p:txBody>
      </p:sp>
      <p:sp>
        <p:nvSpPr>
          <p:cNvPr id="5" name="内容占位符 2"/>
          <p:cNvSpPr txBox="1">
            <a:spLocks/>
          </p:cNvSpPr>
          <p:nvPr/>
        </p:nvSpPr>
        <p:spPr>
          <a:xfrm>
            <a:off x="457200" y="1722437"/>
            <a:ext cx="845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smtClean="0"/>
              <a:t>This talk</a:t>
            </a:r>
            <a:r>
              <a:rPr lang="en-US" altLang="zh-CN" sz="2400" dirty="0"/>
              <a:t> </a:t>
            </a:r>
            <a:r>
              <a:rPr lang="en-US" altLang="zh-CN" sz="2400" dirty="0" smtClean="0"/>
              <a:t>will study the </a:t>
            </a:r>
            <a:r>
              <a:rPr lang="en-US" altLang="zh-CN" sz="2400" dirty="0" smtClean="0"/>
              <a:t>challenges in </a:t>
            </a:r>
            <a:r>
              <a:rPr lang="en-US" altLang="zh-CN" sz="2400" dirty="0" smtClean="0"/>
              <a:t>determining the complex near surface medium property. We discuss </a:t>
            </a:r>
            <a:r>
              <a:rPr lang="en-US" altLang="zh-CN" sz="2400" dirty="0" smtClean="0">
                <a:solidFill>
                  <a:srgbClr val="FF0000"/>
                </a:solidFill>
              </a:rPr>
              <a:t>the criteria for finding the correct reference velocity</a:t>
            </a:r>
            <a:r>
              <a:rPr lang="en-US" altLang="zh-CN" sz="2400" dirty="0" smtClean="0"/>
              <a:t>. </a:t>
            </a:r>
          </a:p>
          <a:p>
            <a:r>
              <a:rPr lang="en-US" altLang="zh-CN" sz="2400" dirty="0" smtClean="0"/>
              <a:t>Using marine environment as a starting point, we are showing that for data from </a:t>
            </a:r>
            <a:r>
              <a:rPr lang="en-US" altLang="zh-CN" sz="2400" dirty="0" smtClean="0"/>
              <a:t>a point </a:t>
            </a:r>
            <a:r>
              <a:rPr lang="en-US" altLang="zh-CN" sz="2400" dirty="0"/>
              <a:t>source, </a:t>
            </a:r>
            <a:r>
              <a:rPr lang="en-US" altLang="zh-CN" sz="2400" dirty="0" smtClean="0"/>
              <a:t>the </a:t>
            </a:r>
            <a:r>
              <a:rPr lang="en-US" altLang="zh-CN" sz="2400" dirty="0">
                <a:solidFill>
                  <a:srgbClr val="FF0000"/>
                </a:solidFill>
              </a:rPr>
              <a:t>invariance of the estimated source signature</a:t>
            </a:r>
            <a:r>
              <a:rPr lang="en-US" altLang="zh-CN" sz="2400" dirty="0"/>
              <a:t> for different output points below the cable could be a criterion </a:t>
            </a:r>
            <a:r>
              <a:rPr lang="en-US" altLang="zh-CN" sz="2400" dirty="0" smtClean="0"/>
              <a:t>for finding </a:t>
            </a:r>
            <a:r>
              <a:rPr lang="en-US" altLang="zh-CN" sz="2400" dirty="0"/>
              <a:t>the correct reference velocity.  </a:t>
            </a:r>
          </a:p>
          <a:p>
            <a:r>
              <a:rPr lang="en-US" altLang="zh-CN" sz="2400" dirty="0"/>
              <a:t>For the case of a source array and radiation pattern, the </a:t>
            </a:r>
            <a:r>
              <a:rPr lang="en-US" altLang="zh-CN" sz="2400" dirty="0">
                <a:solidFill>
                  <a:srgbClr val="FF0000"/>
                </a:solidFill>
              </a:rPr>
              <a:t>invariance of the source wavelet in one radiation angle </a:t>
            </a:r>
            <a:r>
              <a:rPr lang="en-US" altLang="zh-CN" sz="2400" dirty="0"/>
              <a:t>could be the criterion for having the right reference velocity.</a:t>
            </a:r>
          </a:p>
          <a:p>
            <a:endParaRPr lang="en-US" altLang="zh-CN" sz="2400" dirty="0" smtClean="0"/>
          </a:p>
        </p:txBody>
      </p:sp>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44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Reference medium problem</a:t>
            </a:r>
            <a:endParaRPr lang="en-US" dirty="0"/>
          </a:p>
        </p:txBody>
      </p:sp>
      <p:sp>
        <p:nvSpPr>
          <p:cNvPr id="3" name="内容占位符 2"/>
          <p:cNvSpPr>
            <a:spLocks noGrp="1"/>
          </p:cNvSpPr>
          <p:nvPr>
            <p:ph idx="1"/>
          </p:nvPr>
        </p:nvSpPr>
        <p:spPr/>
        <p:txBody>
          <a:bodyPr>
            <a:normAutofit/>
          </a:bodyPr>
          <a:lstStyle/>
          <a:p>
            <a:r>
              <a:rPr lang="en-US" sz="2400" dirty="0" smtClean="0"/>
              <a:t>In this talk, we are seeking </a:t>
            </a:r>
            <a:r>
              <a:rPr lang="en-US" sz="2400" dirty="0">
                <a:solidFill>
                  <a:srgbClr val="FF0000"/>
                </a:solidFill>
              </a:rPr>
              <a:t>criteria </a:t>
            </a:r>
            <a:r>
              <a:rPr lang="en-US" sz="2400" dirty="0" smtClean="0"/>
              <a:t>which can </a:t>
            </a:r>
            <a:r>
              <a:rPr lang="en-US" sz="2400" dirty="0"/>
              <a:t>determine whether we have the correct reference </a:t>
            </a:r>
            <a:r>
              <a:rPr lang="en-US" sz="2400" dirty="0" smtClean="0"/>
              <a:t>medium information </a:t>
            </a:r>
            <a:r>
              <a:rPr lang="en-US" sz="2400" dirty="0"/>
              <a:t>or not. </a:t>
            </a:r>
            <a:endParaRPr lang="en-US" sz="2400" dirty="0" smtClean="0"/>
          </a:p>
          <a:p>
            <a:r>
              <a:rPr lang="en-US" sz="2400" dirty="0" smtClean="0"/>
              <a:t>The </a:t>
            </a:r>
            <a:r>
              <a:rPr lang="en-US" sz="2400" dirty="0"/>
              <a:t>criteria could be the presence of </a:t>
            </a:r>
            <a:r>
              <a:rPr lang="en-US" sz="2400" dirty="0" smtClean="0"/>
              <a:t>some </a:t>
            </a:r>
            <a:r>
              <a:rPr lang="en-US" sz="2400" dirty="0" smtClean="0">
                <a:solidFill>
                  <a:srgbClr val="FF0000"/>
                </a:solidFill>
              </a:rPr>
              <a:t>invariance </a:t>
            </a:r>
            <a:r>
              <a:rPr lang="en-US" sz="2400" dirty="0"/>
              <a:t>that only the correct reference velocity would satisfy.</a:t>
            </a:r>
          </a:p>
          <a:p>
            <a:endParaRPr lang="en-US" sz="2400" dirty="0" smtClean="0"/>
          </a:p>
          <a:p>
            <a:r>
              <a:rPr lang="en-US" sz="2400" dirty="0" smtClean="0"/>
              <a:t>We </a:t>
            </a:r>
            <a:r>
              <a:rPr lang="en-US" sz="2400" dirty="0"/>
              <a:t>use a marine seismic application as a starting </a:t>
            </a:r>
            <a:r>
              <a:rPr lang="en-US" sz="2400" dirty="0" smtClean="0"/>
              <a:t>point to </a:t>
            </a:r>
            <a:r>
              <a:rPr lang="en-US" sz="2400" dirty="0"/>
              <a:t>pursue this </a:t>
            </a:r>
            <a:r>
              <a:rPr lang="en-US" sz="2400" dirty="0" smtClean="0"/>
              <a:t>idea:</a:t>
            </a:r>
          </a:p>
          <a:p>
            <a:pPr marL="914400" lvl="1" indent="-457200">
              <a:buFont typeface="+mj-lt"/>
              <a:buAutoNum type="alphaLcPeriod"/>
            </a:pPr>
            <a:r>
              <a:rPr lang="en-US" sz="2000" dirty="0" smtClean="0"/>
              <a:t>Data from a point source;</a:t>
            </a:r>
          </a:p>
          <a:p>
            <a:pPr marL="914400" lvl="1" indent="-457200">
              <a:buFont typeface="+mj-lt"/>
              <a:buAutoNum type="alphaLcPeriod"/>
            </a:pPr>
            <a:r>
              <a:rPr lang="en-US" altLang="zh-CN" sz="2000" dirty="0" smtClean="0"/>
              <a:t>Data </a:t>
            </a:r>
            <a:r>
              <a:rPr lang="en-US" altLang="zh-CN" sz="2000" dirty="0"/>
              <a:t>with radiation </a:t>
            </a:r>
            <a:r>
              <a:rPr lang="en-US" altLang="zh-CN" sz="2000" dirty="0" smtClean="0"/>
              <a:t>pattern.</a:t>
            </a:r>
            <a:endParaRPr lang="en-US" sz="2000" dirty="0" smtClean="0"/>
          </a:p>
          <a:p>
            <a:endParaRPr lang="en-US" sz="2400" dirty="0" smtClean="0"/>
          </a:p>
          <a:p>
            <a:endParaRPr lang="en-US" altLang="zh-CN" sz="2400" dirty="0" smtClean="0"/>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20</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4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21</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710264" cy="4832092"/>
          </a:xfrm>
          <a:prstGeom prst="rect">
            <a:avLst/>
          </a:prstGeom>
          <a:noFill/>
        </p:spPr>
        <p:txBody>
          <a:bodyPr wrap="none" rtlCol="0">
            <a:spAutoFit/>
          </a:bodyPr>
          <a:lstStyle/>
          <a:p>
            <a:pPr marL="571500" indent="-571500">
              <a:buFont typeface="+mj-lt"/>
              <a:buAutoNum type="romanUcPeriod"/>
            </a:pPr>
            <a:r>
              <a:rPr lang="en-US" altLang="zh-CN" sz="2800" dirty="0" smtClean="0">
                <a:solidFill>
                  <a:schemeClr val="bg2"/>
                </a:solidFill>
              </a:rPr>
              <a:t>Motivation</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Method – Green’s theorem</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An analytic example</a:t>
            </a:r>
          </a:p>
          <a:p>
            <a:pPr marL="400050" indent="-400050">
              <a:buFont typeface="+mj-lt"/>
              <a:buAutoNum type="romanUcPeriod"/>
            </a:pPr>
            <a:endParaRPr lang="en-US" altLang="zh-CN" sz="2800" dirty="0"/>
          </a:p>
          <a:p>
            <a:pPr marL="400050" indent="-400050">
              <a:buFont typeface="+mj-lt"/>
              <a:buAutoNum type="romanUcPeriod"/>
            </a:pPr>
            <a:r>
              <a:rPr lang="en-US" altLang="zh-CN" sz="2800" dirty="0" smtClean="0">
                <a:solidFill>
                  <a:schemeClr val="bg2"/>
                </a:solidFill>
              </a:rPr>
              <a:t>  Test result</a:t>
            </a:r>
          </a:p>
          <a:p>
            <a:pPr marL="857250" lvl="1" indent="-400050">
              <a:buFont typeface="+mj-lt"/>
              <a:buAutoNum type="arabicPeriod"/>
            </a:pPr>
            <a:r>
              <a:rPr lang="en-US" altLang="zh-CN" sz="2800" dirty="0" smtClean="0">
                <a:solidFill>
                  <a:schemeClr val="bg2"/>
                </a:solidFill>
              </a:rPr>
              <a:t>Data from a point source</a:t>
            </a:r>
          </a:p>
          <a:p>
            <a:pPr marL="857250" lvl="1" indent="-400050">
              <a:buFont typeface="+mj-lt"/>
              <a:buAutoNum type="arabicPeriod"/>
            </a:pPr>
            <a:r>
              <a:rPr lang="en-US" altLang="zh-CN" sz="2800" dirty="0" smtClean="0">
                <a:solidFill>
                  <a:schemeClr val="bg2"/>
                </a:solidFill>
              </a:rPr>
              <a:t>data from a source array</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Conclusions</a:t>
            </a:r>
            <a:endParaRPr lang="zh-CN" altLang="en-US" sz="2800" dirty="0">
              <a:solidFill>
                <a:schemeClr val="bg2"/>
              </a:solidFill>
            </a:endParaRPr>
          </a:p>
        </p:txBody>
      </p:sp>
    </p:spTree>
    <p:extLst>
      <p:ext uri="{BB962C8B-B14F-4D97-AF65-F5344CB8AC3E}">
        <p14:creationId xmlns:p14="http://schemas.microsoft.com/office/powerpoint/2010/main" val="1162204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p:cNvSpPr>
            <a:spLocks noGrp="1"/>
          </p:cNvSpPr>
          <p:nvPr>
            <p:ph type="title"/>
          </p:nvPr>
        </p:nvSpPr>
        <p:spPr/>
        <p:txBody>
          <a:bodyPr>
            <a:normAutofit/>
          </a:bodyPr>
          <a:lstStyle/>
          <a:p>
            <a:r>
              <a:rPr lang="en-US" altLang="zh-CN" dirty="0" smtClean="0"/>
              <a:t>Green’s theorem</a:t>
            </a:r>
            <a:endParaRPr lang="zh-CN" altLang="en-US" dirty="0"/>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22</a:t>
            </a:fld>
            <a:endParaRPr lang="zh-CN" altLang="en-US"/>
          </a:p>
        </p:txBody>
      </p:sp>
      <p:cxnSp>
        <p:nvCxnSpPr>
          <p:cNvPr id="28" name="直接连接符 27"/>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46524577"/>
              </p:ext>
            </p:extLst>
          </p:nvPr>
        </p:nvGraphicFramePr>
        <p:xfrm>
          <a:off x="1269171" y="1828800"/>
          <a:ext cx="6731829" cy="1447800"/>
        </p:xfrm>
        <a:graphic>
          <a:graphicData uri="http://schemas.openxmlformats.org/presentationml/2006/ole">
            <mc:AlternateContent xmlns:mc="http://schemas.openxmlformats.org/markup-compatibility/2006">
              <mc:Choice xmlns:v="urn:schemas-microsoft-com:vml" Requires="v">
                <p:oleObj spid="_x0000_s1313" name="Equation" r:id="rId4" imgW="4711680" imgH="888840" progId="Equation.DSMT4">
                  <p:embed/>
                </p:oleObj>
              </mc:Choice>
              <mc:Fallback>
                <p:oleObj name="Equation" r:id="rId4" imgW="4711680" imgH="888840" progId="Equation.DSMT4">
                  <p:embed/>
                  <p:pic>
                    <p:nvPicPr>
                      <p:cNvPr id="0"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171" y="1828800"/>
                        <a:ext cx="6731829" cy="1447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组合 12"/>
          <p:cNvGrpSpPr/>
          <p:nvPr/>
        </p:nvGrpSpPr>
        <p:grpSpPr>
          <a:xfrm>
            <a:off x="1219200" y="3456296"/>
            <a:ext cx="6858000" cy="3095892"/>
            <a:chOff x="1219200" y="3456296"/>
            <a:chExt cx="6858000" cy="3095892"/>
          </a:xfrm>
        </p:grpSpPr>
        <p:sp>
          <p:nvSpPr>
            <p:cNvPr id="9" name="TextBox 8"/>
            <p:cNvSpPr txBox="1"/>
            <p:nvPr/>
          </p:nvSpPr>
          <p:spPr>
            <a:xfrm>
              <a:off x="1219200" y="3505200"/>
              <a:ext cx="6858000" cy="3046988"/>
            </a:xfrm>
            <a:prstGeom prst="rect">
              <a:avLst/>
            </a:prstGeom>
            <a:noFill/>
          </p:spPr>
          <p:txBody>
            <a:bodyPr wrap="square" rtlCol="0">
              <a:spAutoFit/>
            </a:bodyPr>
            <a:lstStyle/>
            <a:p>
              <a:pPr>
                <a:buFont typeface="Arial" pitchFamily="34" charset="0"/>
                <a:buChar char="•"/>
              </a:pPr>
              <a:r>
                <a:rPr lang="en-US" sz="2400" dirty="0" smtClean="0"/>
                <a:t> It is valid for any    below the measurement surface. Both the numerator and the denominator are functions of the prediction point    . However, their quotient A(</a:t>
              </a:r>
              <a:r>
                <a:rPr lang="el-GR" sz="2400" dirty="0" smtClean="0"/>
                <a:t>ω</a:t>
              </a:r>
              <a:r>
                <a:rPr lang="en-US" sz="2400" dirty="0" smtClean="0"/>
                <a:t>) is independent of   .</a:t>
              </a:r>
            </a:p>
            <a:p>
              <a:pPr>
                <a:buFont typeface="Arial" pitchFamily="34" charset="0"/>
                <a:buChar char="•"/>
              </a:pPr>
              <a:endParaRPr lang="en-US" sz="2400" dirty="0" smtClean="0"/>
            </a:p>
            <a:p>
              <a:pPr>
                <a:buFont typeface="Arial" pitchFamily="34" charset="0"/>
                <a:buChar char="•"/>
              </a:pPr>
              <a:r>
                <a:rPr lang="en-US" sz="2400" dirty="0" smtClean="0"/>
                <a:t> Using this property, we can determine the reference medium of Green’s theorem using the algorithm itself.</a:t>
              </a:r>
            </a:p>
          </p:txBody>
        </p:sp>
        <p:graphicFrame>
          <p:nvGraphicFramePr>
            <p:cNvPr id="10" name="对象 9"/>
            <p:cNvGraphicFramePr>
              <a:graphicFrameLocks noChangeAspect="1"/>
            </p:cNvGraphicFramePr>
            <p:nvPr/>
          </p:nvGraphicFramePr>
          <p:xfrm>
            <a:off x="3464256" y="3456296"/>
            <a:ext cx="457200" cy="431800"/>
          </p:xfrm>
          <a:graphic>
            <a:graphicData uri="http://schemas.openxmlformats.org/presentationml/2006/ole">
              <mc:AlternateContent xmlns:mc="http://schemas.openxmlformats.org/markup-compatibility/2006">
                <mc:Choice xmlns:v="urn:schemas-microsoft-com:vml" Requires="v">
                  <p:oleObj spid="_x0000_s1314" name="Equation" r:id="rId6" imgW="114120" imgH="203040" progId="Equation.DSMT4">
                    <p:embed/>
                  </p:oleObj>
                </mc:Choice>
                <mc:Fallback>
                  <p:oleObj name="Equation" r:id="rId6" imgW="114120" imgH="203040" progId="Equation.DSMT4">
                    <p:embed/>
                    <p:pic>
                      <p:nvPicPr>
                        <p:cNvPr id="0" name="Picture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4256" y="3456296"/>
                          <a:ext cx="45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3" name="Object 239"/>
            <p:cNvGraphicFramePr>
              <a:graphicFrameLocks noChangeAspect="1"/>
            </p:cNvGraphicFramePr>
            <p:nvPr/>
          </p:nvGraphicFramePr>
          <p:xfrm>
            <a:off x="5285096" y="4191000"/>
            <a:ext cx="457200" cy="431800"/>
          </p:xfrm>
          <a:graphic>
            <a:graphicData uri="http://schemas.openxmlformats.org/presentationml/2006/ole">
              <mc:AlternateContent xmlns:mc="http://schemas.openxmlformats.org/markup-compatibility/2006">
                <mc:Choice xmlns:v="urn:schemas-microsoft-com:vml" Requires="v">
                  <p:oleObj spid="_x0000_s1315" name="Equation" r:id="rId8" imgW="114120" imgH="203040" progId="Equation.DSMT4">
                    <p:embed/>
                  </p:oleObj>
                </mc:Choice>
                <mc:Fallback>
                  <p:oleObj name="Equation" r:id="rId8" imgW="114120" imgH="203040" progId="Equation.DSMT4">
                    <p:embed/>
                    <p:pic>
                      <p:nvPicPr>
                        <p:cNvPr id="0" name="Picture 2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5096" y="4191000"/>
                          <a:ext cx="45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4" name="Object 240"/>
            <p:cNvGraphicFramePr>
              <a:graphicFrameLocks noChangeAspect="1"/>
            </p:cNvGraphicFramePr>
            <p:nvPr/>
          </p:nvGraphicFramePr>
          <p:xfrm>
            <a:off x="5181600" y="4548496"/>
            <a:ext cx="457200" cy="431800"/>
          </p:xfrm>
          <a:graphic>
            <a:graphicData uri="http://schemas.openxmlformats.org/presentationml/2006/ole">
              <mc:AlternateContent xmlns:mc="http://schemas.openxmlformats.org/markup-compatibility/2006">
                <mc:Choice xmlns:v="urn:schemas-microsoft-com:vml" Requires="v">
                  <p:oleObj spid="_x0000_s1316" name="Equation" r:id="rId10" imgW="114120" imgH="203040" progId="Equation.DSMT4">
                    <p:embed/>
                  </p:oleObj>
                </mc:Choice>
                <mc:Fallback>
                  <p:oleObj name="Equation" r:id="rId10" imgW="114120" imgH="203040" progId="Equation.DSMT4">
                    <p:embed/>
                    <p:pic>
                      <p:nvPicPr>
                        <p:cNvPr id="0" name="Picture 2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548496"/>
                          <a:ext cx="45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p:cNvSpPr>
            <a:spLocks noGrp="1"/>
          </p:cNvSpPr>
          <p:nvPr>
            <p:ph type="title"/>
          </p:nvPr>
        </p:nvSpPr>
        <p:spPr/>
        <p:txBody>
          <a:bodyPr>
            <a:normAutofit/>
          </a:bodyPr>
          <a:lstStyle/>
          <a:p>
            <a:r>
              <a:rPr lang="en-US" altLang="zh-CN" dirty="0" smtClean="0"/>
              <a:t>Green’s theorem</a:t>
            </a:r>
            <a:endParaRPr lang="zh-CN" altLang="en-US" dirty="0"/>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23</a:t>
            </a:fld>
            <a:endParaRPr lang="zh-CN" altLang="en-US"/>
          </a:p>
        </p:txBody>
      </p:sp>
      <p:cxnSp>
        <p:nvCxnSpPr>
          <p:cNvPr id="28" name="直接连接符 27"/>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158827485"/>
              </p:ext>
            </p:extLst>
          </p:nvPr>
        </p:nvGraphicFramePr>
        <p:xfrm>
          <a:off x="1269171" y="1828800"/>
          <a:ext cx="6731829" cy="1447800"/>
        </p:xfrm>
        <a:graphic>
          <a:graphicData uri="http://schemas.openxmlformats.org/presentationml/2006/ole">
            <mc:AlternateContent xmlns:mc="http://schemas.openxmlformats.org/markup-compatibility/2006">
              <mc:Choice xmlns:v="urn:schemas-microsoft-com:vml" Requires="v">
                <p:oleObj spid="_x0000_s90196" name="Equation" r:id="rId4" imgW="4711680" imgH="888840" progId="Equation.DSMT4">
                  <p:embed/>
                </p:oleObj>
              </mc:Choice>
              <mc:Fallback>
                <p:oleObj name="Equation" r:id="rId4" imgW="4711680" imgH="888840"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171" y="1828800"/>
                        <a:ext cx="6731829" cy="1447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1871006"/>
              </p:ext>
            </p:extLst>
          </p:nvPr>
        </p:nvGraphicFramePr>
        <p:xfrm>
          <a:off x="5771908" y="6043508"/>
          <a:ext cx="1773237" cy="596900"/>
        </p:xfrm>
        <a:graphic>
          <a:graphicData uri="http://schemas.openxmlformats.org/presentationml/2006/ole">
            <mc:AlternateContent xmlns:mc="http://schemas.openxmlformats.org/markup-compatibility/2006">
              <mc:Choice xmlns:v="urn:schemas-microsoft-com:vml" Requires="v">
                <p:oleObj spid="_x0000_s90197" name="Equation" r:id="rId6" imgW="1282700" imgH="431800" progId="Equation.DSMT4">
                  <p:embed/>
                </p:oleObj>
              </mc:Choice>
              <mc:Fallback>
                <p:oleObj name="Equation" r:id="rId6" imgW="1282700" imgH="431800"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1908" y="6043508"/>
                        <a:ext cx="177323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组合 22"/>
          <p:cNvGrpSpPr/>
          <p:nvPr/>
        </p:nvGrpSpPr>
        <p:grpSpPr>
          <a:xfrm>
            <a:off x="5181600" y="3581400"/>
            <a:ext cx="2542283" cy="2127562"/>
            <a:chOff x="6324600" y="3176692"/>
            <a:chExt cx="2542283" cy="2127562"/>
          </a:xfrm>
        </p:grpSpPr>
        <p:cxnSp>
          <p:nvCxnSpPr>
            <p:cNvPr id="11" name="Straight Connector 10"/>
            <p:cNvCxnSpPr/>
            <p:nvPr/>
          </p:nvCxnSpPr>
          <p:spPr>
            <a:xfrm>
              <a:off x="6324600" y="4356100"/>
              <a:ext cx="198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Explosion 2 11"/>
            <p:cNvSpPr/>
            <p:nvPr/>
          </p:nvSpPr>
          <p:spPr>
            <a:xfrm>
              <a:off x="7086600" y="35179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29600" y="3447534"/>
              <a:ext cx="343364" cy="338554"/>
            </a:xfrm>
            <a:prstGeom prst="rect">
              <a:avLst/>
            </a:prstGeom>
            <a:noFill/>
          </p:spPr>
          <p:txBody>
            <a:bodyPr wrap="none" rtlCol="0">
              <a:spAutoFit/>
            </a:bodyPr>
            <a:lstStyle/>
            <a:p>
              <a:r>
                <a:rPr lang="en-US" sz="1600" dirty="0" smtClean="0"/>
                <a:t>z</a:t>
              </a:r>
              <a:r>
                <a:rPr lang="en-US" sz="1200" dirty="0" smtClean="0"/>
                <a:t>s</a:t>
              </a:r>
              <a:endParaRPr lang="en-US" sz="1600" dirty="0"/>
            </a:p>
          </p:txBody>
        </p:sp>
        <p:sp>
          <p:nvSpPr>
            <p:cNvPr id="14" name="TextBox 13"/>
            <p:cNvSpPr txBox="1"/>
            <p:nvPr/>
          </p:nvSpPr>
          <p:spPr>
            <a:xfrm>
              <a:off x="8262027" y="4191000"/>
              <a:ext cx="571118" cy="523220"/>
            </a:xfrm>
            <a:prstGeom prst="rect">
              <a:avLst/>
            </a:prstGeom>
            <a:noFill/>
          </p:spPr>
          <p:txBody>
            <a:bodyPr wrap="none" rtlCol="0">
              <a:spAutoFit/>
            </a:bodyPr>
            <a:lstStyle/>
            <a:p>
              <a:r>
                <a:rPr lang="en-US" sz="1400" dirty="0" smtClean="0"/>
                <a:t>a   </a:t>
              </a:r>
            </a:p>
            <a:p>
              <a:r>
                <a:rPr lang="en-US" sz="1400" dirty="0" smtClean="0"/>
                <a:t>cable</a:t>
              </a:r>
              <a:endParaRPr lang="en-US" sz="1400" dirty="0"/>
            </a:p>
          </p:txBody>
        </p:sp>
        <p:sp>
          <p:nvSpPr>
            <p:cNvPr id="15" name="TextBox 14"/>
            <p:cNvSpPr txBox="1"/>
            <p:nvPr/>
          </p:nvSpPr>
          <p:spPr>
            <a:xfrm>
              <a:off x="8268072" y="4965700"/>
              <a:ext cx="277640" cy="338554"/>
            </a:xfrm>
            <a:prstGeom prst="rect">
              <a:avLst/>
            </a:prstGeom>
            <a:noFill/>
          </p:spPr>
          <p:txBody>
            <a:bodyPr wrap="none" rtlCol="0">
              <a:spAutoFit/>
            </a:bodyPr>
            <a:lstStyle/>
            <a:p>
              <a:r>
                <a:rPr lang="en-US" sz="1600" dirty="0" smtClean="0"/>
                <a:t>z</a:t>
              </a:r>
              <a:endParaRPr lang="en-US" sz="1600" dirty="0"/>
            </a:p>
          </p:txBody>
        </p:sp>
        <p:cxnSp>
          <p:nvCxnSpPr>
            <p:cNvPr id="16" name="Straight Connector 15"/>
            <p:cNvCxnSpPr/>
            <p:nvPr/>
          </p:nvCxnSpPr>
          <p:spPr>
            <a:xfrm>
              <a:off x="6324600" y="5150366"/>
              <a:ext cx="1981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6"/>
            <p:cNvCxnSpPr/>
            <p:nvPr/>
          </p:nvCxnSpPr>
          <p:spPr>
            <a:xfrm>
              <a:off x="6324600" y="3176692"/>
              <a:ext cx="198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44716" y="3249915"/>
              <a:ext cx="1122167" cy="307777"/>
            </a:xfrm>
            <a:prstGeom prst="rect">
              <a:avLst/>
            </a:prstGeom>
            <a:noFill/>
          </p:spPr>
          <p:txBody>
            <a:bodyPr wrap="none" rtlCol="0">
              <a:spAutoFit/>
            </a:bodyPr>
            <a:lstStyle/>
            <a:p>
              <a:r>
                <a:rPr lang="en-US" sz="1400" dirty="0" smtClean="0"/>
                <a:t>free surface</a:t>
              </a:r>
              <a:endParaRPr lang="en-US" sz="1400" dirty="0"/>
            </a:p>
          </p:txBody>
        </p:sp>
      </p:grpSp>
      <p:sp>
        <p:nvSpPr>
          <p:cNvPr id="19" name="TextBox 18"/>
          <p:cNvSpPr txBox="1"/>
          <p:nvPr/>
        </p:nvSpPr>
        <p:spPr>
          <a:xfrm>
            <a:off x="7221474" y="3395246"/>
            <a:ext cx="298480" cy="338554"/>
          </a:xfrm>
          <a:prstGeom prst="rect">
            <a:avLst/>
          </a:prstGeom>
          <a:noFill/>
        </p:spPr>
        <p:txBody>
          <a:bodyPr wrap="none" rtlCol="0">
            <a:spAutoFit/>
          </a:bodyPr>
          <a:lstStyle/>
          <a:p>
            <a:r>
              <a:rPr lang="en-US" sz="1600" dirty="0" smtClean="0"/>
              <a:t>0</a:t>
            </a:r>
            <a:endParaRPr lang="en-US" sz="1600" dirty="0"/>
          </a:p>
        </p:txBody>
      </p:sp>
      <p:sp>
        <p:nvSpPr>
          <p:cNvPr id="20" name="TextBox 19"/>
          <p:cNvSpPr txBox="1"/>
          <p:nvPr/>
        </p:nvSpPr>
        <p:spPr>
          <a:xfrm>
            <a:off x="1066801" y="3581400"/>
            <a:ext cx="3657599" cy="2308324"/>
          </a:xfrm>
          <a:prstGeom prst="rect">
            <a:avLst/>
          </a:prstGeom>
          <a:noFill/>
        </p:spPr>
        <p:txBody>
          <a:bodyPr wrap="square" rtlCol="0">
            <a:spAutoFit/>
          </a:bodyPr>
          <a:lstStyle/>
          <a:p>
            <a:r>
              <a:rPr lang="en-US" sz="2400" dirty="0" smtClean="0"/>
              <a:t>We show a 1D analytic example illustrating how the invariances can back out the reference medium.</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2794432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analytical example</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629387378"/>
              </p:ext>
            </p:extLst>
          </p:nvPr>
        </p:nvGraphicFramePr>
        <p:xfrm>
          <a:off x="304800" y="2830513"/>
          <a:ext cx="6821488" cy="2503487"/>
        </p:xfrm>
        <a:graphic>
          <a:graphicData uri="http://schemas.openxmlformats.org/presentationml/2006/ole">
            <mc:AlternateContent xmlns:mc="http://schemas.openxmlformats.org/markup-compatibility/2006">
              <mc:Choice xmlns:v="urn:schemas-microsoft-com:vml" Requires="v">
                <p:oleObj spid="_x0000_s7625" name="Equation" r:id="rId4" imgW="4775200" imgH="1752600" progId="Equation.DSMT4">
                  <p:embed/>
                </p:oleObj>
              </mc:Choice>
              <mc:Fallback>
                <p:oleObj name="Equation" r:id="rId4" imgW="4775200" imgH="1752600" progId="Equation.DSMT4">
                  <p:embed/>
                  <p:pic>
                    <p:nvPicPr>
                      <p:cNvPr id="0" name="Picture 40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30513"/>
                        <a:ext cx="6821488" cy="250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F7FF9885-33DE-42B9-A841-C0FD024B3D2E}" type="slidenum">
              <a:rPr lang="zh-CN" altLang="en-US" smtClean="0"/>
              <a:pPr/>
              <a:t>24</a:t>
            </a:fld>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1568989480"/>
              </p:ext>
            </p:extLst>
          </p:nvPr>
        </p:nvGraphicFramePr>
        <p:xfrm>
          <a:off x="1008063" y="1649412"/>
          <a:ext cx="7221537" cy="636588"/>
        </p:xfrm>
        <a:graphic>
          <a:graphicData uri="http://schemas.openxmlformats.org/presentationml/2006/ole">
            <mc:AlternateContent xmlns:mc="http://schemas.openxmlformats.org/markup-compatibility/2006">
              <mc:Choice xmlns:v="urn:schemas-microsoft-com:vml" Requires="v">
                <p:oleObj spid="_x0000_s7626" name="Equation" r:id="rId6" imgW="5588000" imgH="431800" progId="Equation.DSMT4">
                  <p:embed/>
                </p:oleObj>
              </mc:Choice>
              <mc:Fallback>
                <p:oleObj name="Equation" r:id="rId6" imgW="5588000" imgH="431800" progId="Equation.DSMT4">
                  <p:embed/>
                  <p:pic>
                    <p:nvPicPr>
                      <p:cNvPr id="0" name="Picture 4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1649412"/>
                        <a:ext cx="7221537" cy="636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990600" y="5408612"/>
            <a:ext cx="3048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3475076964"/>
              </p:ext>
            </p:extLst>
          </p:nvPr>
        </p:nvGraphicFramePr>
        <p:xfrm>
          <a:off x="533400" y="5486400"/>
          <a:ext cx="5375276" cy="1054100"/>
        </p:xfrm>
        <a:graphic>
          <a:graphicData uri="http://schemas.openxmlformats.org/presentationml/2006/ole">
            <mc:AlternateContent xmlns:mc="http://schemas.openxmlformats.org/markup-compatibility/2006">
              <mc:Choice xmlns:v="urn:schemas-microsoft-com:vml" Requires="v">
                <p:oleObj spid="_x0000_s7627" name="Equation" r:id="rId8" imgW="3886200" imgH="762000" progId="Equation.DSMT4">
                  <p:embed/>
                </p:oleObj>
              </mc:Choice>
              <mc:Fallback>
                <p:oleObj name="Equation" r:id="rId8" imgW="3886200" imgH="762000" progId="Equation.DSMT4">
                  <p:embed/>
                  <p:pic>
                    <p:nvPicPr>
                      <p:cNvPr id="0" name="Picture 4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86400"/>
                        <a:ext cx="5375276"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6629400" y="2286000"/>
            <a:ext cx="2514600" cy="369332"/>
          </a:xfrm>
          <a:prstGeom prst="rect">
            <a:avLst/>
          </a:prstGeom>
          <a:noFill/>
        </p:spPr>
        <p:txBody>
          <a:bodyPr wrap="square" rtlCol="0">
            <a:spAutoFit/>
          </a:bodyPr>
          <a:lstStyle/>
          <a:p>
            <a:r>
              <a:rPr lang="en-US" altLang="zh-CN" u="sng" dirty="0" smtClean="0"/>
              <a:t>using correct velocity</a:t>
            </a:r>
            <a:endParaRPr lang="zh-CN" altLang="en-US" u="sng" dirty="0"/>
          </a:p>
        </p:txBody>
      </p:sp>
      <p:cxnSp>
        <p:nvCxnSpPr>
          <p:cNvPr id="6" name="Straight Connector 5"/>
          <p:cNvCxnSpPr/>
          <p:nvPr/>
        </p:nvCxnSpPr>
        <p:spPr>
          <a:xfrm flipH="1">
            <a:off x="3505200" y="5562600"/>
            <a:ext cx="68580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00400" y="6096000"/>
            <a:ext cx="685800" cy="45720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9871089"/>
              </p:ext>
            </p:extLst>
          </p:nvPr>
        </p:nvGraphicFramePr>
        <p:xfrm>
          <a:off x="7162800" y="2743200"/>
          <a:ext cx="1773237" cy="596900"/>
        </p:xfrm>
        <a:graphic>
          <a:graphicData uri="http://schemas.openxmlformats.org/presentationml/2006/ole">
            <mc:AlternateContent xmlns:mc="http://schemas.openxmlformats.org/markup-compatibility/2006">
              <mc:Choice xmlns:v="urn:schemas-microsoft-com:vml" Requires="v">
                <p:oleObj spid="_x0000_s7628" name="Equation" r:id="rId10" imgW="1282700" imgH="431800" progId="Equation.DSMT4">
                  <p:embed/>
                </p:oleObj>
              </mc:Choice>
              <mc:Fallback>
                <p:oleObj name="Equation" r:id="rId10" imgW="1282700" imgH="431800" progId="Equation.DSMT4">
                  <p:embed/>
                  <p:pic>
                    <p:nvPicPr>
                      <p:cNvPr id="0" name="Picture 4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2743200"/>
                        <a:ext cx="177323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直接连接符 27"/>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接连接符 28"/>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8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analytical example</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669865184"/>
              </p:ext>
            </p:extLst>
          </p:nvPr>
        </p:nvGraphicFramePr>
        <p:xfrm>
          <a:off x="555625" y="2827338"/>
          <a:ext cx="6280150" cy="2203450"/>
        </p:xfrm>
        <a:graphic>
          <a:graphicData uri="http://schemas.openxmlformats.org/presentationml/2006/ole">
            <mc:AlternateContent xmlns:mc="http://schemas.openxmlformats.org/markup-compatibility/2006">
              <mc:Choice xmlns:v="urn:schemas-microsoft-com:vml" Requires="v">
                <p:oleObj spid="_x0000_s38302" name="Equation" r:id="rId4" imgW="4851400" imgH="1701800" progId="Equation.DSMT4">
                  <p:embed/>
                </p:oleObj>
              </mc:Choice>
              <mc:Fallback>
                <p:oleObj name="Equation" r:id="rId4" imgW="4851400" imgH="1701800" progId="Equation.DSMT4">
                  <p:embed/>
                  <p:pic>
                    <p:nvPicPr>
                      <p:cNvPr id="0" name="Picture 36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2827338"/>
                        <a:ext cx="6280150"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F7FF9885-33DE-42B9-A841-C0FD024B3D2E}" type="slidenum">
              <a:rPr lang="zh-CN" altLang="en-US" smtClean="0"/>
              <a:pPr/>
              <a:t>25</a:t>
            </a:fld>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4038233100"/>
              </p:ext>
            </p:extLst>
          </p:nvPr>
        </p:nvGraphicFramePr>
        <p:xfrm>
          <a:off x="1008063" y="1649412"/>
          <a:ext cx="7221537" cy="636588"/>
        </p:xfrm>
        <a:graphic>
          <a:graphicData uri="http://schemas.openxmlformats.org/presentationml/2006/ole">
            <mc:AlternateContent xmlns:mc="http://schemas.openxmlformats.org/markup-compatibility/2006">
              <mc:Choice xmlns:v="urn:schemas-microsoft-com:vml" Requires="v">
                <p:oleObj spid="_x0000_s38303" name="Equation" r:id="rId6" imgW="5588000" imgH="431800" progId="Equation.DSMT4">
                  <p:embed/>
                </p:oleObj>
              </mc:Choice>
              <mc:Fallback>
                <p:oleObj name="Equation" r:id="rId6" imgW="5588000" imgH="431800" progId="Equation.DSMT4">
                  <p:embed/>
                  <p:pic>
                    <p:nvPicPr>
                      <p:cNvPr id="0" name="Picture 3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1649412"/>
                        <a:ext cx="7221537" cy="636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34551707"/>
              </p:ext>
            </p:extLst>
          </p:nvPr>
        </p:nvGraphicFramePr>
        <p:xfrm>
          <a:off x="271463" y="5422900"/>
          <a:ext cx="7659687" cy="1335088"/>
        </p:xfrm>
        <a:graphic>
          <a:graphicData uri="http://schemas.openxmlformats.org/presentationml/2006/ole">
            <mc:AlternateContent xmlns:mc="http://schemas.openxmlformats.org/markup-compatibility/2006">
              <mc:Choice xmlns:v="urn:schemas-microsoft-com:vml" Requires="v">
                <p:oleObj spid="_x0000_s38304" name="Equation" r:id="rId8" imgW="5537200" imgH="965200" progId="Equation.DSMT4">
                  <p:embed/>
                </p:oleObj>
              </mc:Choice>
              <mc:Fallback>
                <p:oleObj name="Equation" r:id="rId8" imgW="5537200" imgH="965200" progId="Equation.DSMT4">
                  <p:embed/>
                  <p:pic>
                    <p:nvPicPr>
                      <p:cNvPr id="0" name="Picture 3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63" y="5422900"/>
                        <a:ext cx="7659687" cy="133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629400" y="2286000"/>
            <a:ext cx="2514600" cy="369332"/>
          </a:xfrm>
          <a:prstGeom prst="rect">
            <a:avLst/>
          </a:prstGeom>
          <a:noFill/>
        </p:spPr>
        <p:txBody>
          <a:bodyPr wrap="square" rtlCol="0">
            <a:spAutoFit/>
          </a:bodyPr>
          <a:lstStyle/>
          <a:p>
            <a:r>
              <a:rPr lang="en-US" altLang="zh-CN" u="sng" dirty="0" smtClean="0"/>
              <a:t>using wrong velocity</a:t>
            </a:r>
            <a:endParaRPr lang="zh-CN" altLang="en-US"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2481177425"/>
              </p:ext>
            </p:extLst>
          </p:nvPr>
        </p:nvGraphicFramePr>
        <p:xfrm>
          <a:off x="7145338" y="2743200"/>
          <a:ext cx="1808162" cy="596900"/>
        </p:xfrm>
        <a:graphic>
          <a:graphicData uri="http://schemas.openxmlformats.org/presentationml/2006/ole">
            <mc:AlternateContent xmlns:mc="http://schemas.openxmlformats.org/markup-compatibility/2006">
              <mc:Choice xmlns:v="urn:schemas-microsoft-com:vml" Requires="v">
                <p:oleObj spid="_x0000_s38305" name="Equation" r:id="rId10" imgW="1307532" imgH="431613" progId="Equation.DSMT4">
                  <p:embed/>
                </p:oleObj>
              </mc:Choice>
              <mc:Fallback>
                <p:oleObj name="Equation" r:id="rId10" imgW="1307532" imgH="431613" progId="Equation.DSMT4">
                  <p:embed/>
                  <p:pic>
                    <p:nvPicPr>
                      <p:cNvPr id="0" name="Picture 3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5338" y="2743200"/>
                        <a:ext cx="180816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直接连接符 27"/>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28"/>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8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26</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665444" cy="4832092"/>
          </a:xfrm>
          <a:prstGeom prst="rect">
            <a:avLst/>
          </a:prstGeom>
          <a:noFill/>
        </p:spPr>
        <p:txBody>
          <a:bodyPr wrap="none" rtlCol="0">
            <a:spAutoFit/>
          </a:bodyPr>
          <a:lstStyle/>
          <a:p>
            <a:pPr marL="571500" indent="-571500">
              <a:buFont typeface="+mj-lt"/>
              <a:buAutoNum type="romanUcPeriod"/>
            </a:pPr>
            <a:r>
              <a:rPr lang="en-US" altLang="zh-CN" sz="2800" dirty="0" smtClean="0">
                <a:solidFill>
                  <a:schemeClr val="bg2"/>
                </a:solidFill>
              </a:rPr>
              <a:t>Motivation</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Method</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solidFill>
                  <a:schemeClr val="bg2"/>
                </a:solidFill>
              </a:rPr>
              <a:t>  An analytic example</a:t>
            </a:r>
          </a:p>
          <a:p>
            <a:pPr marL="400050" indent="-400050">
              <a:buFont typeface="+mj-lt"/>
              <a:buAutoNum type="romanUcPeriod"/>
            </a:pPr>
            <a:endParaRPr lang="en-US" altLang="zh-CN" sz="2800" dirty="0"/>
          </a:p>
          <a:p>
            <a:pPr marL="400050" indent="-400050">
              <a:buFont typeface="+mj-lt"/>
              <a:buAutoNum type="romanUcPeriod"/>
            </a:pPr>
            <a:r>
              <a:rPr lang="en-US" altLang="zh-CN" sz="2800" dirty="0" smtClean="0"/>
              <a:t>  Test result</a:t>
            </a:r>
          </a:p>
          <a:p>
            <a:pPr marL="857250" lvl="1" indent="-400050">
              <a:buFont typeface="+mj-lt"/>
              <a:buAutoNum type="arabicPeriod"/>
            </a:pPr>
            <a:r>
              <a:rPr lang="en-US" altLang="zh-CN" sz="2800" dirty="0" smtClean="0"/>
              <a:t>Data from a point source</a:t>
            </a:r>
          </a:p>
          <a:p>
            <a:pPr marL="857250" lvl="1" indent="-400050">
              <a:buFont typeface="+mj-lt"/>
              <a:buAutoNum type="arabicPeriod"/>
            </a:pPr>
            <a:r>
              <a:rPr lang="en-US" altLang="zh-CN" sz="2800" dirty="0">
                <a:solidFill>
                  <a:schemeClr val="bg2"/>
                </a:solidFill>
              </a:rPr>
              <a:t>D</a:t>
            </a:r>
            <a:r>
              <a:rPr lang="en-US" altLang="zh-CN" sz="2800" dirty="0" smtClean="0">
                <a:solidFill>
                  <a:schemeClr val="bg2"/>
                </a:solidFill>
              </a:rPr>
              <a:t>ata from a source array</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Conclusions</a:t>
            </a:r>
            <a:endParaRPr lang="zh-CN" altLang="en-US" sz="2800" dirty="0">
              <a:solidFill>
                <a:schemeClr val="bg2"/>
              </a:solidFill>
            </a:endParaRPr>
          </a:p>
        </p:txBody>
      </p:sp>
    </p:spTree>
    <p:extLst>
      <p:ext uri="{BB962C8B-B14F-4D97-AF65-F5344CB8AC3E}">
        <p14:creationId xmlns:p14="http://schemas.microsoft.com/office/powerpoint/2010/main" val="319956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title"/>
          </p:nvPr>
        </p:nvSpPr>
        <p:spPr/>
        <p:txBody>
          <a:bodyPr>
            <a:normAutofit/>
          </a:bodyPr>
          <a:lstStyle/>
          <a:p>
            <a:r>
              <a:rPr lang="en-US" altLang="zh-CN" dirty="0" smtClean="0"/>
              <a:t>Point source data</a:t>
            </a:r>
            <a:endParaRPr lang="zh-CN" altLang="en-US" dirty="0"/>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27</a:t>
            </a:fld>
            <a:endParaRPr lang="zh-CN" altLang="en-US"/>
          </a:p>
        </p:txBody>
      </p:sp>
      <p:graphicFrame>
        <p:nvGraphicFramePr>
          <p:cNvPr id="125954" name="Object 2"/>
          <p:cNvGraphicFramePr>
            <a:graphicFrameLocks noChangeAspect="1"/>
          </p:cNvGraphicFramePr>
          <p:nvPr>
            <p:extLst>
              <p:ext uri="{D42A27DB-BD31-4B8C-83A1-F6EECF244321}">
                <p14:modId xmlns:p14="http://schemas.microsoft.com/office/powerpoint/2010/main" val="3026808750"/>
              </p:ext>
            </p:extLst>
          </p:nvPr>
        </p:nvGraphicFramePr>
        <p:xfrm>
          <a:off x="2514600" y="2562955"/>
          <a:ext cx="6477001" cy="1491682"/>
        </p:xfrm>
        <a:graphic>
          <a:graphicData uri="http://schemas.openxmlformats.org/presentationml/2006/ole">
            <mc:AlternateContent xmlns:mc="http://schemas.openxmlformats.org/markup-compatibility/2006">
              <mc:Choice xmlns:v="urn:schemas-microsoft-com:vml" Requires="v">
                <p:oleObj spid="_x0000_s136220" name="Equation" r:id="rId4" imgW="4406900" imgH="889000" progId="Equation.DSMT4">
                  <p:embed/>
                </p:oleObj>
              </mc:Choice>
              <mc:Fallback>
                <p:oleObj name="Equation" r:id="rId4" imgW="4406900" imgH="889000" progId="Equation.DSMT4">
                  <p:embed/>
                  <p:pic>
                    <p:nvPicPr>
                      <p:cNvPr id="0" name="Object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62955"/>
                        <a:ext cx="6477001" cy="1491682"/>
                      </a:xfrm>
                      <a:prstGeom prst="rect">
                        <a:avLst/>
                      </a:prstGeom>
                      <a:noFill/>
                      <a:ln w="19050">
                        <a:solidFill>
                          <a:srgbClr val="FF0000"/>
                        </a:solidFill>
                        <a:miter lim="800000"/>
                        <a:headEnd/>
                        <a:tailEnd/>
                      </a:ln>
                    </p:spPr>
                  </p:pic>
                </p:oleObj>
              </mc:Fallback>
            </mc:AlternateContent>
          </a:graphicData>
        </a:graphic>
      </p:graphicFrame>
      <p:cxnSp>
        <p:nvCxnSpPr>
          <p:cNvPr id="10" name="直接连接符 9"/>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val="0"/>
              </a:ext>
            </a:extLst>
          </a:blip>
          <a:srcRect r="55157" b="13016"/>
          <a:stretch/>
        </p:blipFill>
        <p:spPr>
          <a:xfrm>
            <a:off x="990600" y="2438400"/>
            <a:ext cx="1371600" cy="1807191"/>
          </a:xfrm>
          <a:prstGeom prst="rect">
            <a:avLst/>
          </a:prstGeom>
        </p:spPr>
      </p:pic>
      <p:sp>
        <p:nvSpPr>
          <p:cNvPr id="9" name="内容占位符 8"/>
          <p:cNvSpPr>
            <a:spLocks noGrp="1"/>
          </p:cNvSpPr>
          <p:nvPr>
            <p:ph idx="1"/>
          </p:nvPr>
        </p:nvSpPr>
        <p:spPr>
          <a:xfrm>
            <a:off x="457200" y="1600200"/>
            <a:ext cx="8229600" cy="4953000"/>
          </a:xfrm>
        </p:spPr>
        <p:txBody>
          <a:bodyPr>
            <a:normAutofit/>
          </a:bodyPr>
          <a:lstStyle/>
          <a:p>
            <a:r>
              <a:rPr lang="en-US" altLang="zh-CN" sz="2400" dirty="0" smtClean="0"/>
              <a:t>For point source data, the source wavelet is independent of the prediction point    .</a:t>
            </a:r>
          </a:p>
          <a:p>
            <a:endParaRPr lang="en-US" altLang="zh-CN" sz="2400" dirty="0" smtClean="0"/>
          </a:p>
          <a:p>
            <a:endParaRPr lang="en-US" altLang="zh-CN" sz="2400" dirty="0" smtClean="0"/>
          </a:p>
          <a:p>
            <a:endParaRPr lang="en-US" altLang="zh-CN" sz="2400" dirty="0" smtClean="0"/>
          </a:p>
          <a:p>
            <a:endParaRPr lang="en-US" altLang="zh-CN" sz="2400" dirty="0" smtClean="0"/>
          </a:p>
          <a:p>
            <a:r>
              <a:rPr lang="en-US" altLang="zh-CN" sz="2400" dirty="0" smtClean="0"/>
              <a:t>Only when using the correct reference velocity, the estimation of the source wavelet displays </a:t>
            </a:r>
            <a:r>
              <a:rPr lang="en-US" altLang="zh-CN" sz="2400" u="sng" dirty="0" smtClean="0">
                <a:solidFill>
                  <a:srgbClr val="FF0000"/>
                </a:solidFill>
              </a:rPr>
              <a:t>invariance at different points </a:t>
            </a:r>
            <a:r>
              <a:rPr lang="en-US" altLang="zh-CN" sz="2400" dirty="0" smtClean="0"/>
              <a:t>below the measurement surface.</a:t>
            </a:r>
          </a:p>
          <a:p>
            <a:r>
              <a:rPr lang="en-US" altLang="zh-CN" sz="2400" dirty="0" smtClean="0"/>
              <a:t>Therefore, the invariance of the estimated wavelet can be a </a:t>
            </a:r>
            <a:r>
              <a:rPr lang="en-US" altLang="zh-CN" sz="2400" dirty="0" smtClean="0">
                <a:solidFill>
                  <a:srgbClr val="FF0000"/>
                </a:solidFill>
              </a:rPr>
              <a:t>criterion</a:t>
            </a:r>
            <a:r>
              <a:rPr lang="en-US" altLang="zh-CN" sz="2400" dirty="0" smtClean="0"/>
              <a:t> for having the correct reference velocity.</a:t>
            </a:r>
            <a:endParaRPr lang="zh-CN" altLang="en-US" sz="2400" dirty="0"/>
          </a:p>
        </p:txBody>
      </p:sp>
      <p:graphicFrame>
        <p:nvGraphicFramePr>
          <p:cNvPr id="12" name="Object 240"/>
          <p:cNvGraphicFramePr>
            <a:graphicFrameLocks noChangeAspect="1"/>
          </p:cNvGraphicFramePr>
          <p:nvPr/>
        </p:nvGraphicFramePr>
        <p:xfrm>
          <a:off x="3352800" y="1944048"/>
          <a:ext cx="457200" cy="431800"/>
        </p:xfrm>
        <a:graphic>
          <a:graphicData uri="http://schemas.openxmlformats.org/presentationml/2006/ole">
            <mc:AlternateContent xmlns:mc="http://schemas.openxmlformats.org/markup-compatibility/2006">
              <mc:Choice xmlns:v="urn:schemas-microsoft-com:vml" Requires="v">
                <p:oleObj spid="_x0000_s136221" name="Equation" r:id="rId7" imgW="114120" imgH="203040" progId="Equation.DSMT4">
                  <p:embed/>
                </p:oleObj>
              </mc:Choice>
              <mc:Fallback>
                <p:oleObj name="Equation" r:id="rId7" imgW="11412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944048"/>
                        <a:ext cx="45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Point source data-- steps</a:t>
            </a:r>
            <a:endParaRPr lang="en-US" dirty="0"/>
          </a:p>
        </p:txBody>
      </p:sp>
      <p:sp>
        <p:nvSpPr>
          <p:cNvPr id="3" name="Content Placeholder 2"/>
          <p:cNvSpPr>
            <a:spLocks noGrp="1"/>
          </p:cNvSpPr>
          <p:nvPr>
            <p:ph idx="1"/>
          </p:nvPr>
        </p:nvSpPr>
        <p:spPr>
          <a:xfrm>
            <a:off x="457200" y="2027237"/>
            <a:ext cx="8229600" cy="4525963"/>
          </a:xfrm>
        </p:spPr>
        <p:txBody>
          <a:bodyPr>
            <a:normAutofit lnSpcReduction="10000"/>
          </a:bodyPr>
          <a:lstStyle/>
          <a:p>
            <a:pPr marL="457200" indent="-457200">
              <a:buFont typeface="+mj-lt"/>
              <a:buAutoNum type="arabicPeriod"/>
            </a:pPr>
            <a:r>
              <a:rPr lang="en-US" sz="2400" dirty="0" smtClean="0">
                <a:latin typeface="+mj-lt"/>
              </a:rPr>
              <a:t>Use </a:t>
            </a:r>
            <a:r>
              <a:rPr lang="en-US" sz="2400" u="sng" dirty="0" err="1" smtClean="0">
                <a:solidFill>
                  <a:srgbClr val="FF0000"/>
                </a:solidFill>
                <a:latin typeface="+mj-lt"/>
              </a:rPr>
              <a:t>Cagniard</a:t>
            </a:r>
            <a:r>
              <a:rPr lang="en-US" sz="2400" u="sng" dirty="0" smtClean="0">
                <a:solidFill>
                  <a:srgbClr val="FF0000"/>
                </a:solidFill>
                <a:latin typeface="+mj-lt"/>
              </a:rPr>
              <a:t>-de </a:t>
            </a:r>
            <a:r>
              <a:rPr lang="en-US" sz="2400" u="sng" dirty="0">
                <a:solidFill>
                  <a:srgbClr val="FF0000"/>
                </a:solidFill>
                <a:latin typeface="+mj-lt"/>
              </a:rPr>
              <a:t>Hoop method </a:t>
            </a:r>
            <a:r>
              <a:rPr lang="en-US" sz="2400" dirty="0">
                <a:latin typeface="+mj-lt"/>
              </a:rPr>
              <a:t>to model </a:t>
            </a:r>
            <a:r>
              <a:rPr lang="en-US" sz="2400" dirty="0" smtClean="0">
                <a:latin typeface="+mj-lt"/>
              </a:rPr>
              <a:t>over/under cable data generated from an isotropic source. </a:t>
            </a:r>
          </a:p>
          <a:p>
            <a:pPr marL="457200" indent="-457200">
              <a:buFont typeface="+mj-lt"/>
              <a:buAutoNum type="arabicPeriod"/>
            </a:pPr>
            <a:r>
              <a:rPr lang="en-US" sz="2400" dirty="0" smtClean="0">
                <a:latin typeface="+mj-lt"/>
              </a:rPr>
              <a:t>Use </a:t>
            </a:r>
            <a:r>
              <a:rPr lang="en-US" sz="2400" u="sng" dirty="0">
                <a:solidFill>
                  <a:srgbClr val="FF0000"/>
                </a:solidFill>
                <a:latin typeface="+mj-lt"/>
              </a:rPr>
              <a:t>Green’s theorem</a:t>
            </a:r>
            <a:r>
              <a:rPr lang="en-US" sz="2400" dirty="0">
                <a:latin typeface="+mj-lt"/>
              </a:rPr>
              <a:t> </a:t>
            </a:r>
            <a:r>
              <a:rPr lang="en-US" sz="2400" dirty="0" smtClean="0">
                <a:latin typeface="+mj-lt"/>
              </a:rPr>
              <a:t>to predict the source wavelet at different points below </a:t>
            </a:r>
            <a:r>
              <a:rPr lang="en-US" sz="2400" dirty="0">
                <a:latin typeface="+mj-lt"/>
              </a:rPr>
              <a:t>the </a:t>
            </a:r>
            <a:r>
              <a:rPr lang="en-US" sz="2400" dirty="0" smtClean="0">
                <a:latin typeface="+mj-lt"/>
              </a:rPr>
              <a:t>cable, using </a:t>
            </a:r>
            <a:r>
              <a:rPr lang="en-US" sz="2400" dirty="0">
                <a:latin typeface="+mj-lt"/>
              </a:rPr>
              <a:t>different reference </a:t>
            </a:r>
            <a:r>
              <a:rPr lang="en-US" sz="2400" dirty="0" smtClean="0">
                <a:latin typeface="+mj-lt"/>
              </a:rPr>
              <a:t>velocities in Green’s function:</a:t>
            </a:r>
            <a:endParaRPr lang="en-US" sz="2400" dirty="0">
              <a:latin typeface="+mj-lt"/>
            </a:endParaRPr>
          </a:p>
          <a:p>
            <a:pPr marL="971550" lvl="1" indent="-514350">
              <a:buFont typeface="+mj-lt"/>
              <a:buAutoNum type="alphaLcParenR"/>
            </a:pPr>
            <a:r>
              <a:rPr lang="en-US" sz="2000" dirty="0" smtClean="0">
                <a:latin typeface="+mj-lt"/>
              </a:rPr>
              <a:t>correct </a:t>
            </a:r>
            <a:r>
              <a:rPr lang="en-US" sz="2000" dirty="0">
                <a:latin typeface="+mj-lt"/>
              </a:rPr>
              <a:t>reference velocity c</a:t>
            </a:r>
            <a:r>
              <a:rPr lang="en-US" sz="2000" baseline="-25000" dirty="0">
                <a:latin typeface="+mj-lt"/>
              </a:rPr>
              <a:t>0</a:t>
            </a:r>
            <a:r>
              <a:rPr lang="en-US" sz="2000" dirty="0">
                <a:latin typeface="+mj-lt"/>
              </a:rPr>
              <a:t> = </a:t>
            </a:r>
            <a:r>
              <a:rPr lang="en-US" sz="2000" dirty="0" smtClean="0">
                <a:latin typeface="+mj-lt"/>
              </a:rPr>
              <a:t>1500m/s</a:t>
            </a:r>
            <a:r>
              <a:rPr lang="en-US" sz="2000" dirty="0">
                <a:latin typeface="+mj-lt"/>
              </a:rPr>
              <a:t>;</a:t>
            </a:r>
          </a:p>
          <a:p>
            <a:pPr marL="971550" lvl="1" indent="-514350">
              <a:buFont typeface="+mj-lt"/>
              <a:buAutoNum type="alphaLcParenR"/>
            </a:pPr>
            <a:r>
              <a:rPr lang="en-US" sz="2000" dirty="0" smtClean="0">
                <a:latin typeface="+mj-lt"/>
              </a:rPr>
              <a:t>wrong </a:t>
            </a:r>
            <a:r>
              <a:rPr lang="en-US" sz="2000" dirty="0">
                <a:latin typeface="+mj-lt"/>
              </a:rPr>
              <a:t>reference velocity c</a:t>
            </a:r>
            <a:r>
              <a:rPr lang="en-US" sz="2000" baseline="-25000" dirty="0">
                <a:latin typeface="+mj-lt"/>
              </a:rPr>
              <a:t>0</a:t>
            </a:r>
            <a:r>
              <a:rPr lang="en-US" sz="2000" dirty="0">
                <a:latin typeface="+mj-lt"/>
              </a:rPr>
              <a:t> = </a:t>
            </a:r>
            <a:r>
              <a:rPr lang="en-US" sz="2000" dirty="0" smtClean="0">
                <a:latin typeface="+mj-lt"/>
              </a:rPr>
              <a:t>1490m/s;</a:t>
            </a:r>
          </a:p>
          <a:p>
            <a:pPr marL="971550" lvl="1" indent="-514350">
              <a:buFont typeface="+mj-lt"/>
              <a:buAutoNum type="alphaLcParenR"/>
            </a:pPr>
            <a:r>
              <a:rPr lang="en-US" sz="2000" dirty="0" smtClean="0">
                <a:latin typeface="+mj-lt"/>
              </a:rPr>
              <a:t>further </a:t>
            </a:r>
            <a:r>
              <a:rPr lang="en-US" sz="2000" dirty="0">
                <a:latin typeface="+mj-lt"/>
              </a:rPr>
              <a:t>wrong reference velocity c</a:t>
            </a:r>
            <a:r>
              <a:rPr lang="en-US" sz="2000" baseline="-25000" dirty="0">
                <a:latin typeface="+mj-lt"/>
              </a:rPr>
              <a:t>0</a:t>
            </a:r>
            <a:r>
              <a:rPr lang="en-US" sz="2000" dirty="0">
                <a:latin typeface="+mj-lt"/>
              </a:rPr>
              <a:t> = </a:t>
            </a:r>
            <a:r>
              <a:rPr lang="en-US" sz="2000" dirty="0" smtClean="0">
                <a:latin typeface="+mj-lt"/>
              </a:rPr>
              <a:t>1450m/s.</a:t>
            </a:r>
            <a:endParaRPr lang="en-US" sz="2400" dirty="0" smtClean="0">
              <a:latin typeface="+mj-lt"/>
            </a:endParaRPr>
          </a:p>
          <a:p>
            <a:pPr marL="57150" indent="0">
              <a:buNone/>
            </a:pPr>
            <a:endParaRPr lang="en-US" sz="2400" dirty="0" smtClean="0">
              <a:latin typeface="+mj-lt"/>
            </a:endParaRPr>
          </a:p>
          <a:p>
            <a:pPr marL="57150" indent="0">
              <a:buNone/>
            </a:pPr>
            <a:r>
              <a:rPr lang="en-US" sz="2400" dirty="0" smtClean="0">
                <a:latin typeface="+mj-lt"/>
              </a:rPr>
              <a:t>Codes for both </a:t>
            </a:r>
            <a:r>
              <a:rPr lang="en-US" sz="2400" dirty="0" err="1" smtClean="0">
                <a:latin typeface="+mj-lt"/>
              </a:rPr>
              <a:t>Cagniard</a:t>
            </a:r>
            <a:r>
              <a:rPr lang="en-US" sz="2400" dirty="0" smtClean="0">
                <a:latin typeface="+mj-lt"/>
              </a:rPr>
              <a:t>-de Hoop modeling method and Green’s theorem preprocessing are available from M-OSRP. The latter code can be used to back out the reference medium.</a:t>
            </a:r>
            <a:endParaRPr lang="en-US" sz="2400" dirty="0">
              <a:latin typeface="+mj-lt"/>
            </a:endParaRPr>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28</a:t>
            </a:fld>
            <a:endParaRPr lang="zh-CN" altLang="en-US"/>
          </a:p>
        </p:txBody>
      </p:sp>
      <p:cxnSp>
        <p:nvCxnSpPr>
          <p:cNvPr id="5"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41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mj-lt"/>
              </a:rPr>
              <a:t>c</a:t>
            </a:r>
            <a:r>
              <a:rPr lang="en-US" altLang="zh-CN" sz="3200" baseline="-25000" dirty="0" smtClean="0">
                <a:latin typeface="+mj-lt"/>
              </a:rPr>
              <a:t>0</a:t>
            </a:r>
            <a:r>
              <a:rPr kumimoji="0" lang="en-US" altLang="zh-CN" sz="3200" b="0" i="0" u="none" strike="noStrike" kern="1200" cap="none" spc="0" normalizeH="0" baseline="0" noProof="0" dirty="0" smtClean="0">
                <a:ln>
                  <a:noFill/>
                </a:ln>
                <a:solidFill>
                  <a:schemeClr val="tx1"/>
                </a:solidFill>
                <a:effectLst/>
                <a:uLnTx/>
                <a:uFillTx/>
                <a:latin typeface="+mj-lt"/>
              </a:rPr>
              <a:t>=1500 (correct)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mj-lt"/>
            </a:endParaRPr>
          </a:p>
        </p:txBody>
      </p:sp>
      <p:pic>
        <p:nvPicPr>
          <p:cNvPr id="66562" name="Picture 2"/>
          <p:cNvPicPr>
            <a:picLocks noChangeAspect="1" noChangeArrowheads="1"/>
          </p:cNvPicPr>
          <p:nvPr/>
        </p:nvPicPr>
        <p:blipFill>
          <a:blip r:embed="rId4" cstate="print"/>
          <a:srcRect/>
          <a:stretch>
            <a:fillRect/>
          </a:stretch>
        </p:blipFill>
        <p:spPr bwMode="auto">
          <a:xfrm>
            <a:off x="4727448" y="1447800"/>
            <a:ext cx="2821329" cy="3429000"/>
          </a:xfrm>
          <a:prstGeom prst="rect">
            <a:avLst/>
          </a:prstGeom>
          <a:noFill/>
          <a:ln w="9525">
            <a:noFill/>
            <a:miter lim="800000"/>
            <a:headEnd/>
            <a:tailEnd/>
          </a:ln>
        </p:spPr>
      </p:pic>
      <p:grpSp>
        <p:nvGrpSpPr>
          <p:cNvPr id="2" name="组合 6"/>
          <p:cNvGrpSpPr/>
          <p:nvPr/>
        </p:nvGrpSpPr>
        <p:grpSpPr>
          <a:xfrm>
            <a:off x="4267200" y="4718304"/>
            <a:ext cx="3429000" cy="1911096"/>
            <a:chOff x="1447800" y="0"/>
            <a:chExt cx="5029200" cy="2286000"/>
          </a:xfrm>
        </p:grpSpPr>
        <p:pic>
          <p:nvPicPr>
            <p:cNvPr id="8" name="Picture 2"/>
            <p:cNvPicPr>
              <a:picLocks noChangeAspect="1" noChangeArrowheads="1"/>
            </p:cNvPicPr>
            <p:nvPr/>
          </p:nvPicPr>
          <p:blipFill>
            <a:blip r:embed="rId5" cstate="print"/>
            <a:srcRect r="1493" b="95088"/>
            <a:stretch>
              <a:fillRect/>
            </a:stretch>
          </p:blipFill>
          <p:spPr bwMode="auto">
            <a:xfrm>
              <a:off x="1447800" y="0"/>
              <a:ext cx="5029200" cy="304800"/>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l="4545" t="15504" r="3030" b="6977"/>
            <a:stretch>
              <a:fillRect/>
            </a:stretch>
          </p:blipFill>
          <p:spPr bwMode="auto">
            <a:xfrm>
              <a:off x="1676400" y="381000"/>
              <a:ext cx="4648200" cy="1905000"/>
            </a:xfrm>
            <a:prstGeom prst="rect">
              <a:avLst/>
            </a:prstGeom>
            <a:noFill/>
            <a:ln w="9525">
              <a:noFill/>
              <a:miter lim="800000"/>
              <a:headEnd/>
              <a:tailEnd/>
            </a:ln>
          </p:spPr>
        </p:pic>
      </p:grpSp>
      <p:sp>
        <p:nvSpPr>
          <p:cNvPr id="6" name="标题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aphicFrame>
        <p:nvGraphicFramePr>
          <p:cNvPr id="122884" name="Object 4"/>
          <p:cNvGraphicFramePr>
            <a:graphicFrameLocks noChangeAspect="1"/>
          </p:cNvGraphicFramePr>
          <p:nvPr/>
        </p:nvGraphicFramePr>
        <p:xfrm>
          <a:off x="533400" y="4343400"/>
          <a:ext cx="3200400" cy="403225"/>
        </p:xfrm>
        <a:graphic>
          <a:graphicData uri="http://schemas.openxmlformats.org/presentationml/2006/ole">
            <mc:AlternateContent xmlns:mc="http://schemas.openxmlformats.org/markup-compatibility/2006">
              <mc:Choice xmlns:v="urn:schemas-microsoft-com:vml" Requires="v">
                <p:oleObj spid="_x0000_s3223" name="Equation" r:id="rId7" imgW="1816100" imgH="228600" progId="Equation.DSMT4">
                  <p:embed/>
                </p:oleObj>
              </mc:Choice>
              <mc:Fallback>
                <p:oleObj name="Equation" r:id="rId7" imgW="1816100" imgH="228600" progId="Equation.DSMT4">
                  <p:embed/>
                  <p:pic>
                    <p:nvPicPr>
                      <p:cNvPr id="0" name="Picture 1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343400"/>
                        <a:ext cx="3200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normAutofit fontScale="90000"/>
          </a:bodyPr>
          <a:lstStyle/>
          <a:p>
            <a:r>
              <a:rPr lang="en-US" altLang="zh-CN" dirty="0" smtClean="0"/>
              <a:t>Point source data, </a:t>
            </a:r>
            <a:br>
              <a:rPr lang="en-US" altLang="zh-CN" dirty="0" smtClean="0"/>
            </a:br>
            <a:r>
              <a:rPr lang="en-US" altLang="zh-CN" dirty="0" smtClean="0"/>
              <a:t>correct reference velocity</a:t>
            </a:r>
            <a:endParaRPr lang="en-US" dirty="0"/>
          </a:p>
        </p:txBody>
      </p:sp>
      <p:sp>
        <p:nvSpPr>
          <p:cNvPr id="11" name="灯片编号占位符 10"/>
          <p:cNvSpPr>
            <a:spLocks noGrp="1"/>
          </p:cNvSpPr>
          <p:nvPr>
            <p:ph type="sldNum" sz="quarter" idx="12"/>
          </p:nvPr>
        </p:nvSpPr>
        <p:spPr/>
        <p:txBody>
          <a:bodyPr/>
          <a:lstStyle/>
          <a:p>
            <a:fld id="{C4ACB3E9-CEFA-47E8-AAE5-DDA37E8E960A}" type="slidenum">
              <a:rPr lang="zh-CN" altLang="en-US" smtClean="0"/>
              <a:pPr/>
              <a:t>29</a:t>
            </a:fld>
            <a:endParaRPr lang="zh-CN" altLang="en-US"/>
          </a:p>
        </p:txBody>
      </p:sp>
      <p:sp>
        <p:nvSpPr>
          <p:cNvPr id="10" name="Rectangle 24"/>
          <p:cNvSpPr/>
          <p:nvPr/>
        </p:nvSpPr>
        <p:spPr>
          <a:xfrm>
            <a:off x="4304805" y="5788223"/>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cxnSp>
        <p:nvCxnSpPr>
          <p:cNvPr id="12"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715992" y="2819400"/>
            <a:ext cx="494046" cy="461665"/>
          </a:xfrm>
          <a:prstGeom prst="rect">
            <a:avLst/>
          </a:prstGeom>
        </p:spPr>
        <p:txBody>
          <a:bodyPr wrap="none">
            <a:spAutoFit/>
          </a:bodyPr>
          <a:lstStyle/>
          <a:p>
            <a:pPr lvl="0">
              <a:spcBef>
                <a:spcPct val="20000"/>
              </a:spcBef>
              <a:defRPr/>
            </a:pPr>
            <a:r>
              <a:rPr lang="en-US" altLang="zh-CN" sz="2400" dirty="0"/>
              <a:t>P</a:t>
            </a:r>
            <a:r>
              <a:rPr lang="en-US" altLang="zh-CN" sz="2400" baseline="-25000" dirty="0"/>
              <a:t>0 </a:t>
            </a:r>
            <a:endParaRPr lang="en-US" altLang="zh-CN" sz="2400" dirty="0"/>
          </a:p>
        </p:txBody>
      </p:sp>
      <p:sp>
        <p:nvSpPr>
          <p:cNvPr id="7" name="Rectangle 6"/>
          <p:cNvSpPr/>
          <p:nvPr/>
        </p:nvSpPr>
        <p:spPr>
          <a:xfrm>
            <a:off x="7715992" y="5711278"/>
            <a:ext cx="651140" cy="461665"/>
          </a:xfrm>
          <a:prstGeom prst="rect">
            <a:avLst/>
          </a:prstGeom>
        </p:spPr>
        <p:txBody>
          <a:bodyPr wrap="none">
            <a:spAutoFit/>
          </a:bodyPr>
          <a:lstStyle/>
          <a:p>
            <a:pPr lvl="0">
              <a:spcBef>
                <a:spcPct val="20000"/>
              </a:spcBef>
              <a:defRPr/>
            </a:pPr>
            <a:r>
              <a:rPr lang="en-US" altLang="zh-CN" sz="2400" dirty="0"/>
              <a:t>A(t)</a:t>
            </a:r>
            <a:endParaRPr lang="zh-CN"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3</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710264" cy="4832092"/>
          </a:xfrm>
          <a:prstGeom prst="rect">
            <a:avLst/>
          </a:prstGeom>
          <a:noFill/>
        </p:spPr>
        <p:txBody>
          <a:bodyPr wrap="none" rtlCol="0">
            <a:spAutoFit/>
          </a:bodyPr>
          <a:lstStyle/>
          <a:p>
            <a:pPr marL="571500" indent="-571500">
              <a:buFont typeface="+mj-lt"/>
              <a:buAutoNum type="romanUcPeriod"/>
            </a:pPr>
            <a:r>
              <a:rPr lang="en-US" altLang="zh-CN" sz="2800" dirty="0" smtClean="0"/>
              <a:t>Motivation</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Method – Green’s theorem</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An analytic example</a:t>
            </a:r>
          </a:p>
          <a:p>
            <a:pPr marL="400050" indent="-400050">
              <a:buFont typeface="+mj-lt"/>
              <a:buAutoNum type="romanUcPeriod"/>
            </a:pPr>
            <a:endParaRPr lang="en-US" altLang="zh-CN" sz="2800" dirty="0"/>
          </a:p>
          <a:p>
            <a:pPr marL="400050" indent="-400050">
              <a:buFont typeface="+mj-lt"/>
              <a:buAutoNum type="romanUcPeriod"/>
            </a:pPr>
            <a:r>
              <a:rPr lang="en-US" altLang="zh-CN" sz="2800" dirty="0" smtClean="0"/>
              <a:t>  Test result</a:t>
            </a:r>
          </a:p>
          <a:p>
            <a:pPr marL="857250" lvl="1" indent="-400050">
              <a:buFont typeface="+mj-lt"/>
              <a:buAutoNum type="arabicPeriod"/>
            </a:pPr>
            <a:r>
              <a:rPr lang="en-US" altLang="zh-CN" sz="2800" dirty="0" smtClean="0"/>
              <a:t>Data from a point source</a:t>
            </a:r>
          </a:p>
          <a:p>
            <a:pPr marL="857250" lvl="1" indent="-400050">
              <a:buFont typeface="+mj-lt"/>
              <a:buAutoNum type="arabicPeriod"/>
            </a:pPr>
            <a:r>
              <a:rPr lang="en-US" altLang="zh-CN" sz="2800" dirty="0"/>
              <a:t>D</a:t>
            </a:r>
            <a:r>
              <a:rPr lang="en-US" altLang="zh-CN" sz="2800" dirty="0" smtClean="0"/>
              <a:t>ata from a source array</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Conclusions</a:t>
            </a:r>
            <a:endParaRPr lang="zh-CN" altLang="en-US" sz="2800" dirty="0"/>
          </a:p>
        </p:txBody>
      </p:sp>
    </p:spTree>
    <p:extLst>
      <p:ext uri="{BB962C8B-B14F-4D97-AF65-F5344CB8AC3E}">
        <p14:creationId xmlns:p14="http://schemas.microsoft.com/office/powerpoint/2010/main" val="2711473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mj-lt"/>
              </a:rPr>
              <a:t>c</a:t>
            </a:r>
            <a:r>
              <a:rPr lang="en-US" altLang="zh-CN" sz="3200" baseline="-25000" dirty="0" smtClean="0">
                <a:latin typeface="+mj-lt"/>
              </a:rPr>
              <a:t>0</a:t>
            </a:r>
            <a:r>
              <a:rPr lang="en-US" altLang="zh-CN" sz="3200" dirty="0" smtClean="0">
                <a:latin typeface="+mj-lt"/>
              </a:rPr>
              <a:t>=1490 (wrong)</a:t>
            </a:r>
            <a:endParaRPr kumimoji="0" lang="en-US" altLang="zh-CN" sz="3200" b="0" i="0" u="none" strike="noStrike" kern="1200" cap="none" spc="0" normalizeH="0" baseline="0" noProof="0" dirty="0" smtClean="0">
              <a:ln>
                <a:noFill/>
              </a:ln>
              <a:solidFill>
                <a:schemeClr val="tx1"/>
              </a:solidFill>
              <a:effectLst/>
              <a:uLnTx/>
              <a:uFillTx/>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25000" noProof="0" dirty="0" smtClean="0">
              <a:ln>
                <a:noFill/>
              </a:ln>
              <a:solidFill>
                <a:schemeClr val="tx1"/>
              </a:solidFill>
              <a:effectLst/>
              <a:uLnTx/>
              <a:uFillTx/>
              <a:latin typeface="+mj-lt"/>
            </a:endParaRPr>
          </a:p>
        </p:txBody>
      </p:sp>
      <p:pic>
        <p:nvPicPr>
          <p:cNvPr id="68610" name="Picture 2"/>
          <p:cNvPicPr>
            <a:picLocks noChangeAspect="1" noChangeArrowheads="1"/>
          </p:cNvPicPr>
          <p:nvPr/>
        </p:nvPicPr>
        <p:blipFill>
          <a:blip r:embed="rId4" cstate="print"/>
          <a:srcRect/>
          <a:stretch>
            <a:fillRect/>
          </a:stretch>
        </p:blipFill>
        <p:spPr bwMode="auto">
          <a:xfrm>
            <a:off x="4727448" y="1447800"/>
            <a:ext cx="2821329" cy="3429000"/>
          </a:xfrm>
          <a:prstGeom prst="rect">
            <a:avLst/>
          </a:prstGeom>
          <a:noFill/>
          <a:ln w="9525">
            <a:noFill/>
            <a:miter lim="800000"/>
            <a:headEnd/>
            <a:tailEnd/>
          </a:ln>
        </p:spPr>
      </p:pic>
      <p:sp>
        <p:nvSpPr>
          <p:cNvPr id="6" name="标题 3"/>
          <p:cNvSpPr txBox="1">
            <a:spLocks/>
          </p:cNvSpPr>
          <p:nvPr/>
        </p:nvSpPr>
        <p:spPr>
          <a:xfrm>
            <a:off x="457200" y="304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pSp>
        <p:nvGrpSpPr>
          <p:cNvPr id="2" name="组合 8"/>
          <p:cNvGrpSpPr/>
          <p:nvPr/>
        </p:nvGrpSpPr>
        <p:grpSpPr>
          <a:xfrm>
            <a:off x="4283896" y="4704656"/>
            <a:ext cx="3429000" cy="1911096"/>
            <a:chOff x="3962400" y="4495800"/>
            <a:chExt cx="3962400" cy="2209800"/>
          </a:xfrm>
        </p:grpSpPr>
        <p:pic>
          <p:nvPicPr>
            <p:cNvPr id="7" name="Picture 4"/>
            <p:cNvPicPr>
              <a:picLocks noChangeAspect="1" noChangeArrowheads="1"/>
            </p:cNvPicPr>
            <p:nvPr/>
          </p:nvPicPr>
          <p:blipFill>
            <a:blip r:embed="rId5" cstate="print"/>
            <a:srcRect l="6745" t="15267" r="1518" b="5344"/>
            <a:stretch>
              <a:fillRect/>
            </a:stretch>
          </p:blipFill>
          <p:spPr bwMode="auto">
            <a:xfrm>
              <a:off x="4267200" y="4876800"/>
              <a:ext cx="3505200" cy="18288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r="1493" b="95088"/>
            <a:stretch>
              <a:fillRect/>
            </a:stretch>
          </p:blipFill>
          <p:spPr bwMode="auto">
            <a:xfrm>
              <a:off x="3962400" y="4495800"/>
              <a:ext cx="3962400" cy="294640"/>
            </a:xfrm>
            <a:prstGeom prst="rect">
              <a:avLst/>
            </a:prstGeom>
            <a:noFill/>
            <a:ln w="9525">
              <a:noFill/>
              <a:miter lim="800000"/>
              <a:headEnd/>
              <a:tailEnd/>
            </a:ln>
          </p:spPr>
        </p:pic>
      </p:grpSp>
      <p:graphicFrame>
        <p:nvGraphicFramePr>
          <p:cNvPr id="123906" name="Object 2"/>
          <p:cNvGraphicFramePr>
            <a:graphicFrameLocks noChangeAspect="1"/>
          </p:cNvGraphicFramePr>
          <p:nvPr/>
        </p:nvGraphicFramePr>
        <p:xfrm>
          <a:off x="533400" y="4343400"/>
          <a:ext cx="3200400" cy="403225"/>
        </p:xfrm>
        <a:graphic>
          <a:graphicData uri="http://schemas.openxmlformats.org/presentationml/2006/ole">
            <mc:AlternateContent xmlns:mc="http://schemas.openxmlformats.org/markup-compatibility/2006">
              <mc:Choice xmlns:v="urn:schemas-microsoft-com:vml" Requires="v">
                <p:oleObj spid="_x0000_s4246" name="Equation" r:id="rId7" imgW="1816100" imgH="228600" progId="Equation.DSMT4">
                  <p:embed/>
                </p:oleObj>
              </mc:Choice>
              <mc:Fallback>
                <p:oleObj name="Equation" r:id="rId7" imgW="1816100" imgH="228600" progId="Equation.DSMT4">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343400"/>
                        <a:ext cx="3200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normAutofit fontScale="90000"/>
          </a:bodyPr>
          <a:lstStyle/>
          <a:p>
            <a:r>
              <a:rPr lang="en-US" altLang="zh-CN" dirty="0" smtClean="0"/>
              <a:t>Point source data,</a:t>
            </a:r>
            <a:br>
              <a:rPr lang="en-US" altLang="zh-CN" dirty="0" smtClean="0"/>
            </a:br>
            <a:r>
              <a:rPr lang="en-US" altLang="zh-CN" dirty="0" smtClean="0"/>
              <a:t>wrong reference velocity</a:t>
            </a:r>
            <a:endParaRPr lang="en-US" dirty="0"/>
          </a:p>
        </p:txBody>
      </p:sp>
      <p:sp>
        <p:nvSpPr>
          <p:cNvPr id="10" name="灯片编号占位符 9"/>
          <p:cNvSpPr>
            <a:spLocks noGrp="1"/>
          </p:cNvSpPr>
          <p:nvPr>
            <p:ph type="sldNum" sz="quarter" idx="12"/>
          </p:nvPr>
        </p:nvSpPr>
        <p:spPr/>
        <p:txBody>
          <a:bodyPr/>
          <a:lstStyle/>
          <a:p>
            <a:fld id="{C4ACB3E9-CEFA-47E8-AAE5-DDA37E8E960A}" type="slidenum">
              <a:rPr lang="zh-CN" altLang="en-US" smtClean="0"/>
              <a:pPr/>
              <a:t>30</a:t>
            </a:fld>
            <a:endParaRPr lang="zh-CN" altLang="en-US"/>
          </a:p>
        </p:txBody>
      </p:sp>
      <p:sp>
        <p:nvSpPr>
          <p:cNvPr id="11" name="Rectangle 24"/>
          <p:cNvSpPr/>
          <p:nvPr/>
        </p:nvSpPr>
        <p:spPr>
          <a:xfrm>
            <a:off x="4304805" y="5753100"/>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cxnSp>
        <p:nvCxnSpPr>
          <p:cNvPr id="12"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715992" y="2819400"/>
            <a:ext cx="494046" cy="461665"/>
          </a:xfrm>
          <a:prstGeom prst="rect">
            <a:avLst/>
          </a:prstGeom>
        </p:spPr>
        <p:txBody>
          <a:bodyPr wrap="none">
            <a:spAutoFit/>
          </a:bodyPr>
          <a:lstStyle/>
          <a:p>
            <a:pPr lvl="0">
              <a:spcBef>
                <a:spcPct val="20000"/>
              </a:spcBef>
              <a:defRPr/>
            </a:pPr>
            <a:r>
              <a:rPr lang="en-US" altLang="zh-CN" sz="2400" dirty="0"/>
              <a:t>P</a:t>
            </a:r>
            <a:r>
              <a:rPr lang="en-US" altLang="zh-CN" sz="2400" baseline="-25000" dirty="0"/>
              <a:t>0 </a:t>
            </a:r>
            <a:endParaRPr lang="en-US" altLang="zh-CN" sz="2400" dirty="0"/>
          </a:p>
        </p:txBody>
      </p:sp>
      <p:sp>
        <p:nvSpPr>
          <p:cNvPr id="15" name="Rectangle 14"/>
          <p:cNvSpPr/>
          <p:nvPr/>
        </p:nvSpPr>
        <p:spPr>
          <a:xfrm>
            <a:off x="7715992" y="5711278"/>
            <a:ext cx="651140" cy="461665"/>
          </a:xfrm>
          <a:prstGeom prst="rect">
            <a:avLst/>
          </a:prstGeom>
        </p:spPr>
        <p:txBody>
          <a:bodyPr wrap="none">
            <a:spAutoFit/>
          </a:bodyPr>
          <a:lstStyle/>
          <a:p>
            <a:pPr lvl="0">
              <a:spcBef>
                <a:spcPct val="20000"/>
              </a:spcBef>
              <a:defRPr/>
            </a:pPr>
            <a:r>
              <a:rPr lang="en-US" altLang="zh-CN" sz="2400" dirty="0"/>
              <a:t>A(t)</a:t>
            </a:r>
            <a:endParaRPr lang="zh-CN"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mj-lt"/>
              </a:rPr>
              <a:t>c</a:t>
            </a:r>
            <a:r>
              <a:rPr lang="en-US" altLang="zh-CN" sz="3200" baseline="-25000" dirty="0" smtClean="0">
                <a:latin typeface="+mj-lt"/>
              </a:rPr>
              <a:t>0</a:t>
            </a:r>
            <a:r>
              <a:rPr lang="en-US" altLang="zh-CN" sz="3200" dirty="0" smtClean="0">
                <a:latin typeface="+mj-lt"/>
              </a:rPr>
              <a:t>=1450 (wrong)</a:t>
            </a:r>
            <a:endParaRPr kumimoji="0" lang="en-US" altLang="zh-CN" sz="3200" b="0" i="0" u="none" strike="noStrike" kern="1200" cap="none" spc="0" normalizeH="0" baseline="0" noProof="0" dirty="0" smtClean="0">
              <a:ln>
                <a:noFill/>
              </a:ln>
              <a:solidFill>
                <a:schemeClr val="tx1"/>
              </a:solidFill>
              <a:effectLst/>
              <a:uLnTx/>
              <a:uFillTx/>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lvl="0" indent="-342900">
              <a:spcBef>
                <a:spcPct val="20000"/>
              </a:spcBef>
              <a:buFont typeface="Arial" pitchFamily="34" charset="0"/>
              <a:buChar char="•"/>
              <a:defRPr/>
            </a:pPr>
            <a:endParaRPr lang="en-US" altLang="zh-CN" sz="3200" baseline="-25000" dirty="0" smtClean="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25000" noProof="0" dirty="0" smtClean="0">
              <a:ln>
                <a:noFill/>
              </a:ln>
              <a:solidFill>
                <a:schemeClr val="tx1"/>
              </a:solidFill>
              <a:effectLst/>
              <a:uLnTx/>
              <a:uFillTx/>
              <a:latin typeface="+mj-lt"/>
            </a:endParaRPr>
          </a:p>
        </p:txBody>
      </p:sp>
      <p:pic>
        <p:nvPicPr>
          <p:cNvPr id="70658" name="Picture 2"/>
          <p:cNvPicPr>
            <a:picLocks noChangeAspect="1" noChangeArrowheads="1"/>
          </p:cNvPicPr>
          <p:nvPr/>
        </p:nvPicPr>
        <p:blipFill>
          <a:blip r:embed="rId4" cstate="print"/>
          <a:srcRect/>
          <a:stretch>
            <a:fillRect/>
          </a:stretch>
        </p:blipFill>
        <p:spPr bwMode="auto">
          <a:xfrm>
            <a:off x="4724400" y="1447800"/>
            <a:ext cx="2819400" cy="3426655"/>
          </a:xfrm>
          <a:prstGeom prst="rect">
            <a:avLst/>
          </a:prstGeom>
          <a:noFill/>
          <a:ln w="9525">
            <a:noFill/>
            <a:miter lim="800000"/>
            <a:headEnd/>
            <a:tailEnd/>
          </a:ln>
        </p:spPr>
      </p:pic>
      <p:sp>
        <p:nvSpPr>
          <p:cNvPr id="6" name="标题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pSp>
        <p:nvGrpSpPr>
          <p:cNvPr id="2" name="组合 10"/>
          <p:cNvGrpSpPr/>
          <p:nvPr/>
        </p:nvGrpSpPr>
        <p:grpSpPr>
          <a:xfrm>
            <a:off x="4297544" y="4677360"/>
            <a:ext cx="3429000" cy="1912327"/>
            <a:chOff x="3962400" y="4495800"/>
            <a:chExt cx="3962400" cy="2209800"/>
          </a:xfrm>
        </p:grpSpPr>
        <p:pic>
          <p:nvPicPr>
            <p:cNvPr id="7" name="Picture 3"/>
            <p:cNvPicPr>
              <a:picLocks noChangeAspect="1" noChangeArrowheads="1"/>
            </p:cNvPicPr>
            <p:nvPr/>
          </p:nvPicPr>
          <p:blipFill>
            <a:blip r:embed="rId5" cstate="print"/>
            <a:srcRect l="5882" t="12605" r="2768" b="6723"/>
            <a:stretch>
              <a:fillRect/>
            </a:stretch>
          </p:blipFill>
          <p:spPr bwMode="auto">
            <a:xfrm>
              <a:off x="4191000" y="4800600"/>
              <a:ext cx="3505200" cy="19050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r="1493" b="95088"/>
            <a:stretch>
              <a:fillRect/>
            </a:stretch>
          </p:blipFill>
          <p:spPr bwMode="auto">
            <a:xfrm>
              <a:off x="3962400" y="4495800"/>
              <a:ext cx="3962400" cy="294640"/>
            </a:xfrm>
            <a:prstGeom prst="rect">
              <a:avLst/>
            </a:prstGeom>
            <a:noFill/>
            <a:ln w="9525">
              <a:noFill/>
              <a:miter lim="800000"/>
              <a:headEnd/>
              <a:tailEnd/>
            </a:ln>
          </p:spPr>
        </p:pic>
      </p:grpSp>
      <p:graphicFrame>
        <p:nvGraphicFramePr>
          <p:cNvPr id="124930" name="Object 2"/>
          <p:cNvGraphicFramePr>
            <a:graphicFrameLocks noChangeAspect="1"/>
          </p:cNvGraphicFramePr>
          <p:nvPr/>
        </p:nvGraphicFramePr>
        <p:xfrm>
          <a:off x="533400" y="4343400"/>
          <a:ext cx="3200400" cy="403225"/>
        </p:xfrm>
        <a:graphic>
          <a:graphicData uri="http://schemas.openxmlformats.org/presentationml/2006/ole">
            <mc:AlternateContent xmlns:mc="http://schemas.openxmlformats.org/markup-compatibility/2006">
              <mc:Choice xmlns:v="urn:schemas-microsoft-com:vml" Requires="v">
                <p:oleObj spid="_x0000_s5270" name="Equation" r:id="rId7" imgW="1816100" imgH="228600" progId="Equation.DSMT4">
                  <p:embed/>
                </p:oleObj>
              </mc:Choice>
              <mc:Fallback>
                <p:oleObj name="Equation" r:id="rId7" imgW="1816100" imgH="228600" progId="Equation.DSMT4">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343400"/>
                        <a:ext cx="3200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normAutofit fontScale="90000"/>
          </a:bodyPr>
          <a:lstStyle/>
          <a:p>
            <a:r>
              <a:rPr lang="en-US" altLang="zh-CN" dirty="0" smtClean="0"/>
              <a:t>Point source data,</a:t>
            </a:r>
            <a:r>
              <a:rPr lang="en-US" altLang="zh-CN" dirty="0"/>
              <a:t/>
            </a:r>
            <a:br>
              <a:rPr lang="en-US" altLang="zh-CN" dirty="0"/>
            </a:br>
            <a:r>
              <a:rPr lang="en-US" altLang="zh-CN" dirty="0"/>
              <a:t>wrong reference velocity</a:t>
            </a:r>
            <a:endParaRPr lang="en-US" dirty="0"/>
          </a:p>
        </p:txBody>
      </p:sp>
      <p:sp>
        <p:nvSpPr>
          <p:cNvPr id="12" name="灯片编号占位符 11"/>
          <p:cNvSpPr>
            <a:spLocks noGrp="1"/>
          </p:cNvSpPr>
          <p:nvPr>
            <p:ph type="sldNum" sz="quarter" idx="12"/>
          </p:nvPr>
        </p:nvSpPr>
        <p:spPr/>
        <p:txBody>
          <a:bodyPr/>
          <a:lstStyle/>
          <a:p>
            <a:fld id="{C4ACB3E9-CEFA-47E8-AAE5-DDA37E8E960A}" type="slidenum">
              <a:rPr lang="zh-CN" altLang="en-US" smtClean="0"/>
              <a:pPr/>
              <a:t>31</a:t>
            </a:fld>
            <a:endParaRPr lang="zh-CN" altLang="en-US"/>
          </a:p>
        </p:txBody>
      </p:sp>
      <p:sp>
        <p:nvSpPr>
          <p:cNvPr id="10" name="Rectangle 24"/>
          <p:cNvSpPr/>
          <p:nvPr/>
        </p:nvSpPr>
        <p:spPr>
          <a:xfrm>
            <a:off x="4304805" y="5753100"/>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cxnSp>
        <p:nvCxnSpPr>
          <p:cNvPr id="11"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715992" y="2819400"/>
            <a:ext cx="494046" cy="461665"/>
          </a:xfrm>
          <a:prstGeom prst="rect">
            <a:avLst/>
          </a:prstGeom>
        </p:spPr>
        <p:txBody>
          <a:bodyPr wrap="none">
            <a:spAutoFit/>
          </a:bodyPr>
          <a:lstStyle/>
          <a:p>
            <a:pPr lvl="0">
              <a:spcBef>
                <a:spcPct val="20000"/>
              </a:spcBef>
              <a:defRPr/>
            </a:pPr>
            <a:r>
              <a:rPr lang="en-US" altLang="zh-CN" sz="2400" dirty="0"/>
              <a:t>P</a:t>
            </a:r>
            <a:r>
              <a:rPr lang="en-US" altLang="zh-CN" sz="2400" baseline="-25000" dirty="0"/>
              <a:t>0 </a:t>
            </a:r>
            <a:endParaRPr lang="en-US" altLang="zh-CN" sz="2400" dirty="0"/>
          </a:p>
        </p:txBody>
      </p:sp>
      <p:sp>
        <p:nvSpPr>
          <p:cNvPr id="15" name="Rectangle 14"/>
          <p:cNvSpPr/>
          <p:nvPr/>
        </p:nvSpPr>
        <p:spPr>
          <a:xfrm>
            <a:off x="7715992" y="5711278"/>
            <a:ext cx="651140" cy="461665"/>
          </a:xfrm>
          <a:prstGeom prst="rect">
            <a:avLst/>
          </a:prstGeom>
        </p:spPr>
        <p:txBody>
          <a:bodyPr wrap="none">
            <a:spAutoFit/>
          </a:bodyPr>
          <a:lstStyle/>
          <a:p>
            <a:pPr lvl="0">
              <a:spcBef>
                <a:spcPct val="20000"/>
              </a:spcBef>
              <a:defRPr/>
            </a:pPr>
            <a:r>
              <a:rPr lang="en-US" altLang="zh-CN" sz="2400" dirty="0"/>
              <a:t>A(t)</a:t>
            </a:r>
            <a:endParaRPr lang="zh-CN" alt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4724400" y="1738410"/>
            <a:ext cx="3733800" cy="2071589"/>
          </a:xfrm>
          <a:prstGeom prst="wedgeRectCallout">
            <a:avLst>
              <a:gd name="adj1" fmla="val 3500"/>
              <a:gd name="adj2" fmla="val 59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标题 20"/>
          <p:cNvSpPr>
            <a:spLocks noGrp="1"/>
          </p:cNvSpPr>
          <p:nvPr>
            <p:ph type="title"/>
          </p:nvPr>
        </p:nvSpPr>
        <p:spPr/>
        <p:txBody>
          <a:bodyPr>
            <a:normAutofit fontScale="90000"/>
          </a:bodyPr>
          <a:lstStyle/>
          <a:p>
            <a:r>
              <a:rPr lang="en-US" altLang="zh-CN" dirty="0"/>
              <a:t>Wavelet estimation </a:t>
            </a:r>
            <a:r>
              <a:rPr lang="en-US" altLang="zh-CN" dirty="0" smtClean="0"/>
              <a:t>results</a:t>
            </a:r>
            <a:br>
              <a:rPr lang="en-US" altLang="zh-CN" dirty="0" smtClean="0"/>
            </a:br>
            <a:r>
              <a:rPr lang="en-US" altLang="zh-CN" dirty="0" smtClean="0"/>
              <a:t>using </a:t>
            </a:r>
            <a:r>
              <a:rPr lang="en-US" altLang="zh-CN" dirty="0"/>
              <a:t>different </a:t>
            </a:r>
            <a:r>
              <a:rPr lang="en-US" altLang="zh-CN" dirty="0" smtClean="0"/>
              <a:t>reference velocities</a:t>
            </a:r>
            <a:endParaRPr lang="zh-CN" altLang="en-US" dirty="0"/>
          </a:p>
        </p:txBody>
      </p:sp>
      <p:sp>
        <p:nvSpPr>
          <p:cNvPr id="2" name="灯片编号占位符 1"/>
          <p:cNvSpPr>
            <a:spLocks noGrp="1"/>
          </p:cNvSpPr>
          <p:nvPr>
            <p:ph type="sldNum" sz="quarter" idx="12"/>
          </p:nvPr>
        </p:nvSpPr>
        <p:spPr/>
        <p:txBody>
          <a:bodyPr/>
          <a:lstStyle/>
          <a:p>
            <a:fld id="{C4ACB3E9-CEFA-47E8-AAE5-DDA37E8E960A}" type="slidenum">
              <a:rPr lang="zh-CN" altLang="en-US" smtClean="0"/>
              <a:pPr/>
              <a:t>32</a:t>
            </a:fld>
            <a:endParaRPr lang="zh-CN" altLang="en-US"/>
          </a:p>
        </p:txBody>
      </p:sp>
      <p:cxnSp>
        <p:nvCxnSpPr>
          <p:cNvPr id="4" name="直接箭头连接符 3"/>
          <p:cNvCxnSpPr/>
          <p:nvPr/>
        </p:nvCxnSpPr>
        <p:spPr>
          <a:xfrm>
            <a:off x="1143000" y="4038600"/>
            <a:ext cx="68580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 name="Picture 6"/>
          <p:cNvPicPr>
            <a:picLocks noChangeAspect="1" noChangeArrowheads="1"/>
          </p:cNvPicPr>
          <p:nvPr/>
        </p:nvPicPr>
        <p:blipFill rotWithShape="1">
          <a:blip r:embed="rId3" cstate="print"/>
          <a:srcRect l="9972" t="15504" r="3030" b="6977"/>
          <a:stretch/>
        </p:blipFill>
        <p:spPr bwMode="auto">
          <a:xfrm>
            <a:off x="4858602" y="1828800"/>
            <a:ext cx="3447197" cy="184150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l="6745" t="15267" r="1518" b="5344"/>
          <a:stretch>
            <a:fillRect/>
          </a:stretch>
        </p:blipFill>
        <p:spPr bwMode="auto">
          <a:xfrm>
            <a:off x="3810000" y="4572000"/>
            <a:ext cx="3505200" cy="182880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5882" t="12605" r="2768" b="6723"/>
          <a:stretch>
            <a:fillRect/>
          </a:stretch>
        </p:blipFill>
        <p:spPr bwMode="auto">
          <a:xfrm>
            <a:off x="381000" y="4495800"/>
            <a:ext cx="3505200" cy="1905000"/>
          </a:xfrm>
          <a:prstGeom prst="rect">
            <a:avLst/>
          </a:prstGeom>
          <a:noFill/>
          <a:ln w="9525">
            <a:noFill/>
            <a:miter lim="800000"/>
            <a:headEnd/>
            <a:tailEnd/>
          </a:ln>
        </p:spPr>
      </p:pic>
      <p:sp>
        <p:nvSpPr>
          <p:cNvPr id="14" name="流程图: 联系 13"/>
          <p:cNvSpPr/>
          <p:nvPr/>
        </p:nvSpPr>
        <p:spPr>
          <a:xfrm>
            <a:off x="64770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14"/>
          <p:cNvSpPr/>
          <p:nvPr/>
        </p:nvSpPr>
        <p:spPr>
          <a:xfrm>
            <a:off x="57150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联系 15"/>
          <p:cNvSpPr/>
          <p:nvPr/>
        </p:nvSpPr>
        <p:spPr>
          <a:xfrm>
            <a:off x="25146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077200" y="4038600"/>
            <a:ext cx="10668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dirty="0" smtClean="0">
                <a:ln w="18415" cmpd="sng">
                  <a:solidFill>
                    <a:schemeClr val="tx1"/>
                  </a:solidFill>
                  <a:prstDash val="solid"/>
                </a:ln>
                <a:solidFill>
                  <a:schemeClr val="tx1"/>
                </a:solidFill>
              </a:rPr>
              <a:t>c</a:t>
            </a:r>
            <a:r>
              <a:rPr lang="en-US" altLang="zh-CN" sz="1200" dirty="0" smtClean="0">
                <a:ln w="18415" cmpd="sng">
                  <a:solidFill>
                    <a:schemeClr val="tx1"/>
                  </a:solidFill>
                  <a:prstDash val="solid"/>
                </a:ln>
                <a:solidFill>
                  <a:schemeClr val="tx1"/>
                </a:solidFill>
              </a:rPr>
              <a:t>0</a:t>
            </a:r>
            <a:endParaRPr lang="zh-CN" altLang="en-US" sz="2400" dirty="0">
              <a:ln w="18415" cmpd="sng">
                <a:solidFill>
                  <a:schemeClr val="tx1"/>
                </a:solidFill>
                <a:prstDash val="solid"/>
              </a:ln>
              <a:solidFill>
                <a:schemeClr val="tx1"/>
              </a:solidFill>
            </a:endParaRPr>
          </a:p>
        </p:txBody>
      </p:sp>
      <p:sp>
        <p:nvSpPr>
          <p:cNvPr id="18" name="TextBox 17"/>
          <p:cNvSpPr txBox="1"/>
          <p:nvPr/>
        </p:nvSpPr>
        <p:spPr>
          <a:xfrm>
            <a:off x="6705600" y="4114800"/>
            <a:ext cx="652743" cy="369332"/>
          </a:xfrm>
          <a:prstGeom prst="rect">
            <a:avLst/>
          </a:prstGeom>
          <a:noFill/>
        </p:spPr>
        <p:txBody>
          <a:bodyPr wrap="none" rtlCol="0">
            <a:spAutoFit/>
          </a:bodyPr>
          <a:lstStyle/>
          <a:p>
            <a:r>
              <a:rPr lang="en-US" altLang="zh-CN" dirty="0" smtClean="0"/>
              <a:t>1500</a:t>
            </a:r>
            <a:endParaRPr lang="zh-CN" altLang="en-US" dirty="0"/>
          </a:p>
        </p:txBody>
      </p:sp>
      <p:sp>
        <p:nvSpPr>
          <p:cNvPr id="19" name="TextBox 18"/>
          <p:cNvSpPr txBox="1"/>
          <p:nvPr/>
        </p:nvSpPr>
        <p:spPr>
          <a:xfrm>
            <a:off x="2819400" y="4114800"/>
            <a:ext cx="652743" cy="369332"/>
          </a:xfrm>
          <a:prstGeom prst="rect">
            <a:avLst/>
          </a:prstGeom>
          <a:noFill/>
        </p:spPr>
        <p:txBody>
          <a:bodyPr wrap="none" rtlCol="0">
            <a:spAutoFit/>
          </a:bodyPr>
          <a:lstStyle/>
          <a:p>
            <a:r>
              <a:rPr lang="en-US" altLang="zh-CN" dirty="0" smtClean="0"/>
              <a:t>1450</a:t>
            </a:r>
            <a:endParaRPr lang="zh-CN" altLang="en-US" dirty="0"/>
          </a:p>
        </p:txBody>
      </p:sp>
      <p:sp>
        <p:nvSpPr>
          <p:cNvPr id="20" name="TextBox 19"/>
          <p:cNvSpPr txBox="1"/>
          <p:nvPr/>
        </p:nvSpPr>
        <p:spPr>
          <a:xfrm>
            <a:off x="5029200" y="4114800"/>
            <a:ext cx="652743" cy="369332"/>
          </a:xfrm>
          <a:prstGeom prst="rect">
            <a:avLst/>
          </a:prstGeom>
          <a:noFill/>
        </p:spPr>
        <p:txBody>
          <a:bodyPr wrap="none" rtlCol="0">
            <a:spAutoFit/>
          </a:bodyPr>
          <a:lstStyle/>
          <a:p>
            <a:r>
              <a:rPr lang="en-US" altLang="zh-CN" dirty="0" smtClean="0"/>
              <a:t>1490</a:t>
            </a:r>
            <a:endParaRPr lang="zh-CN" altLang="en-US" dirty="0"/>
          </a:p>
        </p:txBody>
      </p:sp>
      <p:sp>
        <p:nvSpPr>
          <p:cNvPr id="22" name="矩形 21"/>
          <p:cNvSpPr/>
          <p:nvPr/>
        </p:nvSpPr>
        <p:spPr>
          <a:xfrm>
            <a:off x="3027844" y="2602468"/>
            <a:ext cx="2077556" cy="369332"/>
          </a:xfrm>
          <a:prstGeom prst="rect">
            <a:avLst/>
          </a:prstGeom>
        </p:spPr>
        <p:txBody>
          <a:bodyPr wrap="none">
            <a:spAutoFit/>
          </a:bodyPr>
          <a:lstStyle/>
          <a:p>
            <a:r>
              <a:rPr lang="en-US" altLang="zh-CN" b="1" dirty="0" smtClean="0">
                <a:latin typeface="+mj-lt"/>
              </a:rPr>
              <a:t>Angle invariance </a:t>
            </a:r>
            <a:r>
              <a:rPr lang="en-US" altLang="zh-CN" dirty="0" smtClean="0">
                <a:latin typeface="+mj-lt"/>
              </a:rPr>
              <a:t>→</a:t>
            </a:r>
            <a:r>
              <a:rPr lang="en-US" altLang="zh-CN" b="1" dirty="0" smtClean="0">
                <a:latin typeface="+mj-lt"/>
              </a:rPr>
              <a:t> </a:t>
            </a:r>
          </a:p>
        </p:txBody>
      </p:sp>
      <p:cxnSp>
        <p:nvCxnSpPr>
          <p:cNvPr id="23" name="直接连接符 2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286286" y="3502223"/>
            <a:ext cx="502061" cy="307777"/>
          </a:xfrm>
          <a:prstGeom prst="rect">
            <a:avLst/>
          </a:prstGeom>
        </p:spPr>
        <p:txBody>
          <a:bodyPr wrap="none">
            <a:spAutoFit/>
          </a:bodyPr>
          <a:lstStyle/>
          <a:p>
            <a:pPr lvl="0">
              <a:spcBef>
                <a:spcPct val="20000"/>
              </a:spcBef>
              <a:defRPr/>
            </a:pPr>
            <a:r>
              <a:rPr lang="en-US" altLang="zh-CN" sz="1400" dirty="0">
                <a:latin typeface="Constantia" pitchFamily="18" charset="0"/>
              </a:rPr>
              <a:t>A(t)</a:t>
            </a:r>
            <a:endParaRPr lang="zh-CN" altLang="en-US" sz="1400" dirty="0">
              <a:latin typeface="Constantia" pitchFamily="18" charset="0"/>
            </a:endParaRPr>
          </a:p>
        </p:txBody>
      </p:sp>
      <p:sp>
        <p:nvSpPr>
          <p:cNvPr id="25" name="Rectangle 24"/>
          <p:cNvSpPr/>
          <p:nvPr/>
        </p:nvSpPr>
        <p:spPr>
          <a:xfrm>
            <a:off x="2012539" y="6172200"/>
            <a:ext cx="502061" cy="307777"/>
          </a:xfrm>
          <a:prstGeom prst="rect">
            <a:avLst/>
          </a:prstGeom>
        </p:spPr>
        <p:txBody>
          <a:bodyPr wrap="none">
            <a:spAutoFit/>
          </a:bodyPr>
          <a:lstStyle/>
          <a:p>
            <a:pPr lvl="0">
              <a:spcBef>
                <a:spcPct val="20000"/>
              </a:spcBef>
              <a:defRPr/>
            </a:pPr>
            <a:r>
              <a:rPr lang="en-US" altLang="zh-CN" sz="1400" dirty="0">
                <a:latin typeface="Constantia" pitchFamily="18" charset="0"/>
              </a:rPr>
              <a:t>A(t)</a:t>
            </a:r>
            <a:endParaRPr lang="zh-CN" altLang="en-US" sz="1400" dirty="0">
              <a:latin typeface="Constantia" pitchFamily="18" charset="0"/>
            </a:endParaRPr>
          </a:p>
        </p:txBody>
      </p:sp>
      <p:sp>
        <p:nvSpPr>
          <p:cNvPr id="26" name="Rectangle 25"/>
          <p:cNvSpPr/>
          <p:nvPr/>
        </p:nvSpPr>
        <p:spPr>
          <a:xfrm>
            <a:off x="5365339" y="6169223"/>
            <a:ext cx="502061" cy="307777"/>
          </a:xfrm>
          <a:prstGeom prst="rect">
            <a:avLst/>
          </a:prstGeom>
        </p:spPr>
        <p:txBody>
          <a:bodyPr wrap="none">
            <a:spAutoFit/>
          </a:bodyPr>
          <a:lstStyle/>
          <a:p>
            <a:pPr lvl="0">
              <a:spcBef>
                <a:spcPct val="20000"/>
              </a:spcBef>
              <a:defRPr/>
            </a:pPr>
            <a:r>
              <a:rPr lang="en-US" altLang="zh-CN" sz="1400" dirty="0">
                <a:latin typeface="Constantia" pitchFamily="18" charset="0"/>
              </a:rPr>
              <a:t>A(t)</a:t>
            </a:r>
            <a:endParaRPr lang="zh-CN" altLang="en-US" sz="1400" dirty="0">
              <a:latin typeface="Constantia" pitchFamily="18" charset="0"/>
            </a:endParaRPr>
          </a:p>
        </p:txBody>
      </p:sp>
      <p:sp>
        <p:nvSpPr>
          <p:cNvPr id="27" name="Rectangle 24"/>
          <p:cNvSpPr/>
          <p:nvPr/>
        </p:nvSpPr>
        <p:spPr>
          <a:xfrm>
            <a:off x="457200" y="5334000"/>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sp>
        <p:nvSpPr>
          <p:cNvPr id="28" name="Rectangle 24"/>
          <p:cNvSpPr/>
          <p:nvPr/>
        </p:nvSpPr>
        <p:spPr>
          <a:xfrm>
            <a:off x="3810000" y="5334000"/>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sp>
        <p:nvSpPr>
          <p:cNvPr id="29" name="Rectangle 24"/>
          <p:cNvSpPr/>
          <p:nvPr/>
        </p:nvSpPr>
        <p:spPr>
          <a:xfrm>
            <a:off x="8077200" y="2590800"/>
            <a:ext cx="248786" cy="307777"/>
          </a:xfrm>
          <a:prstGeom prst="rect">
            <a:avLst/>
          </a:prstGeom>
        </p:spPr>
        <p:txBody>
          <a:bodyPr wrap="none">
            <a:spAutoFit/>
          </a:bodyPr>
          <a:lstStyle/>
          <a:p>
            <a:pPr lvl="0">
              <a:spcBef>
                <a:spcPct val="20000"/>
              </a:spcBef>
              <a:defRPr/>
            </a:pPr>
            <a:r>
              <a:rPr lang="en-US" altLang="zh-CN" sz="1400" dirty="0" smtClean="0">
                <a:latin typeface="Constantia" pitchFamily="18" charset="0"/>
              </a:rPr>
              <a:t>t</a:t>
            </a:r>
            <a:endParaRPr lang="zh-CN" altLang="en-US" sz="1400" dirty="0">
              <a:latin typeface="Constantia" pitchFamily="18" charset="0"/>
            </a:endParaRPr>
          </a:p>
        </p:txBody>
      </p:sp>
      <p:sp>
        <p:nvSpPr>
          <p:cNvPr id="31" name="Rectangular Callout 30"/>
          <p:cNvSpPr/>
          <p:nvPr/>
        </p:nvSpPr>
        <p:spPr>
          <a:xfrm>
            <a:off x="3886200" y="4495800"/>
            <a:ext cx="3429000" cy="1919189"/>
          </a:xfrm>
          <a:prstGeom prst="wedgeRectCallout">
            <a:avLst>
              <a:gd name="adj1" fmla="val 8276"/>
              <a:gd name="adj2" fmla="val -662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ular Callout 32"/>
          <p:cNvSpPr/>
          <p:nvPr/>
        </p:nvSpPr>
        <p:spPr>
          <a:xfrm>
            <a:off x="457200" y="4495800"/>
            <a:ext cx="3352800" cy="1919189"/>
          </a:xfrm>
          <a:prstGeom prst="wedgeRectCallout">
            <a:avLst>
              <a:gd name="adj1" fmla="val 13848"/>
              <a:gd name="adj2" fmla="val -64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33</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665444" cy="4832092"/>
          </a:xfrm>
          <a:prstGeom prst="rect">
            <a:avLst/>
          </a:prstGeom>
          <a:noFill/>
        </p:spPr>
        <p:txBody>
          <a:bodyPr wrap="none" rtlCol="0">
            <a:spAutoFit/>
          </a:bodyPr>
          <a:lstStyle/>
          <a:p>
            <a:pPr marL="571500" indent="-571500">
              <a:buFont typeface="+mj-lt"/>
              <a:buAutoNum type="romanUcPeriod"/>
            </a:pPr>
            <a:r>
              <a:rPr lang="en-US" altLang="zh-CN" sz="2800" dirty="0" smtClean="0">
                <a:solidFill>
                  <a:schemeClr val="bg2"/>
                </a:solidFill>
              </a:rPr>
              <a:t>Motivation</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Method</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solidFill>
                  <a:schemeClr val="bg2"/>
                </a:solidFill>
              </a:rPr>
              <a:t>  An analytic example</a:t>
            </a:r>
          </a:p>
          <a:p>
            <a:pPr marL="400050" indent="-400050">
              <a:buFont typeface="+mj-lt"/>
              <a:buAutoNum type="romanUcPeriod"/>
            </a:pPr>
            <a:endParaRPr lang="en-US" altLang="zh-CN" sz="2800" dirty="0"/>
          </a:p>
          <a:p>
            <a:pPr marL="400050" indent="-400050">
              <a:buFont typeface="+mj-lt"/>
              <a:buAutoNum type="romanUcPeriod"/>
            </a:pPr>
            <a:r>
              <a:rPr lang="en-US" altLang="zh-CN" sz="2800" dirty="0" smtClean="0"/>
              <a:t>  Test result</a:t>
            </a:r>
          </a:p>
          <a:p>
            <a:pPr marL="857250" lvl="1" indent="-400050">
              <a:buFont typeface="+mj-lt"/>
              <a:buAutoNum type="arabicPeriod"/>
            </a:pPr>
            <a:r>
              <a:rPr lang="en-US" altLang="zh-CN" sz="2800" dirty="0" smtClean="0">
                <a:solidFill>
                  <a:schemeClr val="bg2"/>
                </a:solidFill>
              </a:rPr>
              <a:t>Data from a point source</a:t>
            </a:r>
            <a:endParaRPr lang="en-US" altLang="zh-CN" sz="2800" dirty="0">
              <a:solidFill>
                <a:schemeClr val="bg2"/>
              </a:solidFill>
            </a:endParaRPr>
          </a:p>
          <a:p>
            <a:pPr marL="857250" lvl="1" indent="-400050">
              <a:buFont typeface="+mj-lt"/>
              <a:buAutoNum type="arabicPeriod"/>
            </a:pPr>
            <a:r>
              <a:rPr lang="en-US" altLang="zh-CN" sz="2800" dirty="0" smtClean="0"/>
              <a:t>Data from a source array</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Conclusions</a:t>
            </a:r>
            <a:endParaRPr lang="zh-CN" altLang="en-US" sz="2800" dirty="0">
              <a:solidFill>
                <a:schemeClr val="bg2"/>
              </a:solidFill>
            </a:endParaRPr>
          </a:p>
        </p:txBody>
      </p:sp>
    </p:spTree>
    <p:extLst>
      <p:ext uri="{BB962C8B-B14F-4D97-AF65-F5344CB8AC3E}">
        <p14:creationId xmlns:p14="http://schemas.microsoft.com/office/powerpoint/2010/main" val="1585924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5562600" y="4343400"/>
            <a:ext cx="838200" cy="6846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altLang="zh-CN" dirty="0" smtClean="0"/>
              <a:t>General source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71800" y="1524000"/>
                <a:ext cx="5791200" cy="5334000"/>
              </a:xfrm>
            </p:spPr>
            <p:txBody>
              <a:bodyPr>
                <a:normAutofit/>
              </a:bodyPr>
              <a:lstStyle/>
              <a:p>
                <a:r>
                  <a:rPr lang="en-US" altLang="zh-CN" sz="2400" dirty="0" smtClean="0"/>
                  <a:t>Wavefield at </a:t>
                </a:r>
                <a14:m>
                  <m:oMath xmlns:m="http://schemas.openxmlformats.org/officeDocument/2006/math">
                    <m:acc>
                      <m:accPr>
                        <m:chr m:val="⃑"/>
                        <m:ctrlPr>
                          <a:rPr lang="en-US" altLang="zh-CN" sz="2400" i="1" smtClean="0">
                            <a:latin typeface="Cambria Math"/>
                          </a:rPr>
                        </m:ctrlPr>
                      </m:accPr>
                      <m:e>
                        <m:r>
                          <a:rPr lang="en-US" altLang="zh-CN" sz="2400" b="0" i="1" smtClean="0">
                            <a:latin typeface="Cambria Math"/>
                          </a:rPr>
                          <m:t>𝑟</m:t>
                        </m:r>
                      </m:e>
                    </m:acc>
                  </m:oMath>
                </a14:m>
                <a:r>
                  <a:rPr lang="en-US" altLang="zh-CN" sz="2400" dirty="0" smtClean="0"/>
                  <a:t>can be calculated from</a:t>
                </a:r>
              </a:p>
              <a:p>
                <a:endParaRPr lang="en-US" altLang="zh-CN" sz="2400" b="1" dirty="0"/>
              </a:p>
              <a:p>
                <a:endParaRPr lang="en-US" altLang="zh-CN" sz="2400" dirty="0"/>
              </a:p>
              <a:p>
                <a:r>
                  <a:rPr lang="en-US" altLang="zh-CN" sz="2400" dirty="0" smtClean="0"/>
                  <a:t>Using a far field approximation, </a:t>
                </a:r>
                <a14:m>
                  <m:oMath xmlns:m="http://schemas.openxmlformats.org/officeDocument/2006/math">
                    <m:r>
                      <a:rPr lang="en-US" altLang="zh-CN" sz="2400" b="0" i="0" smtClean="0">
                        <a:latin typeface="Cambria Math"/>
                      </a:rPr>
                      <m:t>|</m:t>
                    </m:r>
                    <m:acc>
                      <m:accPr>
                        <m:chr m:val="⃑"/>
                        <m:ctrlPr>
                          <a:rPr lang="en-US" altLang="zh-CN" sz="2400" i="1">
                            <a:latin typeface="Cambria Math"/>
                          </a:rPr>
                        </m:ctrlPr>
                      </m:accPr>
                      <m:e>
                        <m:r>
                          <a:rPr lang="en-US" altLang="zh-CN" sz="2400" i="1">
                            <a:latin typeface="Cambria Math"/>
                          </a:rPr>
                          <m:t>𝑟</m:t>
                        </m:r>
                      </m:e>
                    </m:acc>
                    <m:r>
                      <a:rPr lang="en-US" altLang="zh-CN" sz="2400" i="1">
                        <a:latin typeface="Cambria Math"/>
                      </a:rPr>
                      <m:t> </m:t>
                    </m:r>
                  </m:oMath>
                </a14:m>
                <a:r>
                  <a:rPr lang="en-US" altLang="zh-CN" sz="2400" dirty="0" smtClean="0"/>
                  <a:t>|≫|</a:t>
                </a:r>
                <a14:m>
                  <m:oMath xmlns:m="http://schemas.openxmlformats.org/officeDocument/2006/math">
                    <m:acc>
                      <m:accPr>
                        <m:chr m:val="⃑"/>
                        <m:ctrlPr>
                          <a:rPr lang="en-US" altLang="zh-CN" sz="2400" i="1">
                            <a:latin typeface="Cambria Math"/>
                          </a:rPr>
                        </m:ctrlPr>
                      </m:accPr>
                      <m:e>
                        <m:r>
                          <a:rPr lang="en-US" altLang="zh-CN" sz="2400" i="1">
                            <a:latin typeface="Cambria Math"/>
                          </a:rPr>
                          <m:t>𝑟</m:t>
                        </m:r>
                      </m:e>
                    </m:acc>
                  </m:oMath>
                </a14:m>
                <a:r>
                  <a:rPr lang="en-US" altLang="zh-CN" sz="2400" dirty="0" smtClean="0"/>
                  <a:t>’|, we can simplify the </a:t>
                </a:r>
                <a:r>
                  <a:rPr lang="en-US" altLang="zh-CN" sz="2400" dirty="0" err="1" smtClean="0"/>
                  <a:t>wavefield</a:t>
                </a:r>
                <a:r>
                  <a:rPr lang="en-US" altLang="zh-CN" sz="2400" dirty="0" smtClean="0"/>
                  <a:t>as,</a:t>
                </a:r>
              </a:p>
              <a:p>
                <a:endParaRPr lang="en-US" altLang="zh-CN" sz="2400" dirty="0"/>
              </a:p>
              <a:p>
                <a:endParaRPr lang="en-US" altLang="zh-CN" sz="2400" dirty="0" smtClean="0"/>
              </a:p>
              <a:p>
                <a:endParaRPr lang="en-US" altLang="zh-CN" sz="2400" dirty="0"/>
              </a:p>
              <a:p>
                <a:r>
                  <a:rPr lang="en-US" altLang="zh-CN" sz="2400" dirty="0"/>
                  <a:t>If divided by a point source Green’s function, the estimated wavelet results </a:t>
                </a:r>
                <a:r>
                  <a:rPr lang="en-US" altLang="zh-CN" sz="2400" dirty="0" smtClean="0"/>
                  <a:t>are invariant </a:t>
                </a:r>
                <a:r>
                  <a:rPr lang="en-US" altLang="zh-CN" sz="2400" dirty="0"/>
                  <a:t>in </a:t>
                </a:r>
                <a:r>
                  <a:rPr lang="en-US" altLang="zh-CN" sz="2400" dirty="0" smtClean="0"/>
                  <a:t>the same </a:t>
                </a:r>
                <a:r>
                  <a:rPr lang="en-US" altLang="zh-CN" sz="2400" dirty="0"/>
                  <a:t>radiation angle.</a:t>
                </a:r>
              </a:p>
              <a:p>
                <a:pPr marL="0" indent="0">
                  <a:buNone/>
                </a:pPr>
                <a:endParaRPr lang="en-US" altLang="zh-CN" sz="24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71800" y="1524000"/>
                <a:ext cx="5791200" cy="5334000"/>
              </a:xfrm>
              <a:blipFill rotWithShape="1">
                <a:blip r:embed="rId4"/>
                <a:stretch>
                  <a:fillRect l="-1474" t="-914" r="-2526"/>
                </a:stretch>
              </a:blipFill>
            </p:spPr>
            <p:txBody>
              <a:bodyPr/>
              <a:lstStyle/>
              <a:p>
                <a:r>
                  <a:rPr lang="en-US">
                    <a:noFill/>
                  </a:rPr>
                  <a:t> </a:t>
                </a:r>
              </a:p>
            </p:txBody>
          </p:sp>
        </mc:Fallback>
      </mc:AlternateContent>
      <p:sp>
        <p:nvSpPr>
          <p:cNvPr id="19" name="Slide Number Placeholder 18"/>
          <p:cNvSpPr>
            <a:spLocks noGrp="1"/>
          </p:cNvSpPr>
          <p:nvPr>
            <p:ph type="sldNum" sz="quarter" idx="12"/>
          </p:nvPr>
        </p:nvSpPr>
        <p:spPr/>
        <p:txBody>
          <a:bodyPr/>
          <a:lstStyle/>
          <a:p>
            <a:fld id="{F7FF9885-33DE-42B9-A841-C0FD024B3D2E}" type="slidenum">
              <a:rPr lang="zh-CN" altLang="en-US" smtClean="0"/>
              <a:pPr/>
              <a:t>34</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2057400"/>
            <a:ext cx="284052" cy="369332"/>
          </a:xfrm>
          <a:prstGeom prst="rect">
            <a:avLst/>
          </a:prstGeom>
          <a:noFill/>
        </p:spPr>
        <p:txBody>
          <a:bodyPr wrap="none" rtlCol="0">
            <a:spAutoFit/>
          </a:bodyPr>
          <a:lstStyle/>
          <a:p>
            <a:r>
              <a:rPr lang="en-US" dirty="0" smtClean="0">
                <a:solidFill>
                  <a:schemeClr val="accent1"/>
                </a:solidFill>
              </a:rPr>
              <a:t>x</a:t>
            </a:r>
            <a:endParaRPr lang="en-US" dirty="0">
              <a:solidFill>
                <a:schemeClr val="accent1"/>
              </a:solidFill>
            </a:endParaRPr>
          </a:p>
        </p:txBody>
      </p:sp>
      <p:grpSp>
        <p:nvGrpSpPr>
          <p:cNvPr id="22" name="组合 21"/>
          <p:cNvGrpSpPr/>
          <p:nvPr/>
        </p:nvGrpSpPr>
        <p:grpSpPr>
          <a:xfrm>
            <a:off x="334488" y="1600200"/>
            <a:ext cx="1941138" cy="2133600"/>
            <a:chOff x="105888" y="1078468"/>
            <a:chExt cx="3619801" cy="5322332"/>
          </a:xfrm>
        </p:grpSpPr>
        <p:sp>
          <p:nvSpPr>
            <p:cNvPr id="6" name="Freeform 6"/>
            <p:cNvSpPr/>
            <p:nvPr/>
          </p:nvSpPr>
          <p:spPr>
            <a:xfrm>
              <a:off x="685800" y="1611869"/>
              <a:ext cx="1922462" cy="1638795"/>
            </a:xfrm>
            <a:custGeom>
              <a:avLst/>
              <a:gdLst>
                <a:gd name="connsiteX0" fmla="*/ 368135 w 2766950"/>
                <a:gd name="connsiteY0" fmla="*/ 475013 h 1638795"/>
                <a:gd name="connsiteX1" fmla="*/ 368135 w 2766950"/>
                <a:gd name="connsiteY1" fmla="*/ 475013 h 1638795"/>
                <a:gd name="connsiteX2" fmla="*/ 510639 w 2766950"/>
                <a:gd name="connsiteY2" fmla="*/ 356260 h 1638795"/>
                <a:gd name="connsiteX3" fmla="*/ 581891 w 2766950"/>
                <a:gd name="connsiteY3" fmla="*/ 320634 h 1638795"/>
                <a:gd name="connsiteX4" fmla="*/ 641267 w 2766950"/>
                <a:gd name="connsiteY4" fmla="*/ 285008 h 1638795"/>
                <a:gd name="connsiteX5" fmla="*/ 712519 w 2766950"/>
                <a:gd name="connsiteY5" fmla="*/ 261257 h 1638795"/>
                <a:gd name="connsiteX6" fmla="*/ 795646 w 2766950"/>
                <a:gd name="connsiteY6" fmla="*/ 225631 h 1638795"/>
                <a:gd name="connsiteX7" fmla="*/ 950026 w 2766950"/>
                <a:gd name="connsiteY7" fmla="*/ 178130 h 1638795"/>
                <a:gd name="connsiteX8" fmla="*/ 1056904 w 2766950"/>
                <a:gd name="connsiteY8" fmla="*/ 142504 h 1638795"/>
                <a:gd name="connsiteX9" fmla="*/ 1223158 w 2766950"/>
                <a:gd name="connsiteY9" fmla="*/ 95003 h 1638795"/>
                <a:gd name="connsiteX10" fmla="*/ 1294410 w 2766950"/>
                <a:gd name="connsiteY10" fmla="*/ 71252 h 1638795"/>
                <a:gd name="connsiteX11" fmla="*/ 1401288 w 2766950"/>
                <a:gd name="connsiteY11" fmla="*/ 47501 h 1638795"/>
                <a:gd name="connsiteX12" fmla="*/ 1555667 w 2766950"/>
                <a:gd name="connsiteY12" fmla="*/ 11875 h 1638795"/>
                <a:gd name="connsiteX13" fmla="*/ 1591293 w 2766950"/>
                <a:gd name="connsiteY13" fmla="*/ 0 h 1638795"/>
                <a:gd name="connsiteX14" fmla="*/ 1769423 w 2766950"/>
                <a:gd name="connsiteY14" fmla="*/ 23751 h 1638795"/>
                <a:gd name="connsiteX15" fmla="*/ 1864426 w 2766950"/>
                <a:gd name="connsiteY15" fmla="*/ 59377 h 1638795"/>
                <a:gd name="connsiteX16" fmla="*/ 1923802 w 2766950"/>
                <a:gd name="connsiteY16" fmla="*/ 83127 h 1638795"/>
                <a:gd name="connsiteX17" fmla="*/ 2090057 w 2766950"/>
                <a:gd name="connsiteY17" fmla="*/ 106878 h 1638795"/>
                <a:gd name="connsiteX18" fmla="*/ 2149433 w 2766950"/>
                <a:gd name="connsiteY18" fmla="*/ 118753 h 1638795"/>
                <a:gd name="connsiteX19" fmla="*/ 2220685 w 2766950"/>
                <a:gd name="connsiteY19" fmla="*/ 130629 h 1638795"/>
                <a:gd name="connsiteX20" fmla="*/ 2268187 w 2766950"/>
                <a:gd name="connsiteY20" fmla="*/ 154379 h 1638795"/>
                <a:gd name="connsiteX21" fmla="*/ 2327563 w 2766950"/>
                <a:gd name="connsiteY21" fmla="*/ 166255 h 1638795"/>
                <a:gd name="connsiteX22" fmla="*/ 2363189 w 2766950"/>
                <a:gd name="connsiteY22" fmla="*/ 213756 h 1638795"/>
                <a:gd name="connsiteX23" fmla="*/ 2410691 w 2766950"/>
                <a:gd name="connsiteY23" fmla="*/ 285008 h 1638795"/>
                <a:gd name="connsiteX24" fmla="*/ 2434441 w 2766950"/>
                <a:gd name="connsiteY24" fmla="*/ 320634 h 1638795"/>
                <a:gd name="connsiteX25" fmla="*/ 2470067 w 2766950"/>
                <a:gd name="connsiteY25" fmla="*/ 368135 h 1638795"/>
                <a:gd name="connsiteX26" fmla="*/ 2553194 w 2766950"/>
                <a:gd name="connsiteY26" fmla="*/ 498764 h 1638795"/>
                <a:gd name="connsiteX27" fmla="*/ 2588820 w 2766950"/>
                <a:gd name="connsiteY27" fmla="*/ 522514 h 1638795"/>
                <a:gd name="connsiteX28" fmla="*/ 2636322 w 2766950"/>
                <a:gd name="connsiteY28" fmla="*/ 593766 h 1638795"/>
                <a:gd name="connsiteX29" fmla="*/ 2731324 w 2766950"/>
                <a:gd name="connsiteY29" fmla="*/ 700644 h 1638795"/>
                <a:gd name="connsiteX30" fmla="*/ 2755075 w 2766950"/>
                <a:gd name="connsiteY30" fmla="*/ 795647 h 1638795"/>
                <a:gd name="connsiteX31" fmla="*/ 2766950 w 2766950"/>
                <a:gd name="connsiteY31" fmla="*/ 831273 h 1638795"/>
                <a:gd name="connsiteX32" fmla="*/ 2755075 w 2766950"/>
                <a:gd name="connsiteY32" fmla="*/ 1092530 h 1638795"/>
                <a:gd name="connsiteX33" fmla="*/ 2731324 w 2766950"/>
                <a:gd name="connsiteY33" fmla="*/ 1140031 h 1638795"/>
                <a:gd name="connsiteX34" fmla="*/ 2695698 w 2766950"/>
                <a:gd name="connsiteY34" fmla="*/ 1211283 h 1638795"/>
                <a:gd name="connsiteX35" fmla="*/ 2612571 w 2766950"/>
                <a:gd name="connsiteY35" fmla="*/ 1270660 h 1638795"/>
                <a:gd name="connsiteX36" fmla="*/ 2529444 w 2766950"/>
                <a:gd name="connsiteY36" fmla="*/ 1330036 h 1638795"/>
                <a:gd name="connsiteX37" fmla="*/ 2481943 w 2766950"/>
                <a:gd name="connsiteY37" fmla="*/ 1341912 h 1638795"/>
                <a:gd name="connsiteX38" fmla="*/ 2303813 w 2766950"/>
                <a:gd name="connsiteY38" fmla="*/ 1365662 h 1638795"/>
                <a:gd name="connsiteX39" fmla="*/ 2173184 w 2766950"/>
                <a:gd name="connsiteY39" fmla="*/ 1389413 h 1638795"/>
                <a:gd name="connsiteX40" fmla="*/ 2090057 w 2766950"/>
                <a:gd name="connsiteY40" fmla="*/ 1401288 h 1638795"/>
                <a:gd name="connsiteX41" fmla="*/ 1721922 w 2766950"/>
                <a:gd name="connsiteY41" fmla="*/ 1389413 h 1638795"/>
                <a:gd name="connsiteX42" fmla="*/ 1413163 w 2766950"/>
                <a:gd name="connsiteY42" fmla="*/ 1413164 h 1638795"/>
                <a:gd name="connsiteX43" fmla="*/ 1282535 w 2766950"/>
                <a:gd name="connsiteY43" fmla="*/ 1436914 h 1638795"/>
                <a:gd name="connsiteX44" fmla="*/ 1211283 w 2766950"/>
                <a:gd name="connsiteY44" fmla="*/ 1460665 h 1638795"/>
                <a:gd name="connsiteX45" fmla="*/ 1140031 w 2766950"/>
                <a:gd name="connsiteY45" fmla="*/ 1520042 h 1638795"/>
                <a:gd name="connsiteX46" fmla="*/ 1068779 w 2766950"/>
                <a:gd name="connsiteY46" fmla="*/ 1567543 h 1638795"/>
                <a:gd name="connsiteX47" fmla="*/ 1033153 w 2766950"/>
                <a:gd name="connsiteY47" fmla="*/ 1591294 h 1638795"/>
                <a:gd name="connsiteX48" fmla="*/ 997527 w 2766950"/>
                <a:gd name="connsiteY48" fmla="*/ 1615044 h 1638795"/>
                <a:gd name="connsiteX49" fmla="*/ 961901 w 2766950"/>
                <a:gd name="connsiteY49" fmla="*/ 1638795 h 1638795"/>
                <a:gd name="connsiteX50" fmla="*/ 771896 w 2766950"/>
                <a:gd name="connsiteY50" fmla="*/ 1626919 h 1638795"/>
                <a:gd name="connsiteX51" fmla="*/ 712519 w 2766950"/>
                <a:gd name="connsiteY51" fmla="*/ 1615044 h 1638795"/>
                <a:gd name="connsiteX52" fmla="*/ 676893 w 2766950"/>
                <a:gd name="connsiteY52" fmla="*/ 1591294 h 1638795"/>
                <a:gd name="connsiteX53" fmla="*/ 570015 w 2766950"/>
                <a:gd name="connsiteY53" fmla="*/ 1567543 h 1638795"/>
                <a:gd name="connsiteX54" fmla="*/ 463137 w 2766950"/>
                <a:gd name="connsiteY54" fmla="*/ 1543792 h 1638795"/>
                <a:gd name="connsiteX55" fmla="*/ 380010 w 2766950"/>
                <a:gd name="connsiteY55" fmla="*/ 1496291 h 1638795"/>
                <a:gd name="connsiteX56" fmla="*/ 332509 w 2766950"/>
                <a:gd name="connsiteY56" fmla="*/ 1484416 h 1638795"/>
                <a:gd name="connsiteX57" fmla="*/ 249382 w 2766950"/>
                <a:gd name="connsiteY57" fmla="*/ 1448790 h 1638795"/>
                <a:gd name="connsiteX58" fmla="*/ 166254 w 2766950"/>
                <a:gd name="connsiteY58" fmla="*/ 1377538 h 1638795"/>
                <a:gd name="connsiteX59" fmla="*/ 83127 w 2766950"/>
                <a:gd name="connsiteY59" fmla="*/ 1294410 h 1638795"/>
                <a:gd name="connsiteX60" fmla="*/ 23750 w 2766950"/>
                <a:gd name="connsiteY60" fmla="*/ 1163782 h 1638795"/>
                <a:gd name="connsiteX61" fmla="*/ 0 w 2766950"/>
                <a:gd name="connsiteY61" fmla="*/ 1080655 h 1638795"/>
                <a:gd name="connsiteX62" fmla="*/ 11875 w 2766950"/>
                <a:gd name="connsiteY62" fmla="*/ 926275 h 1638795"/>
                <a:gd name="connsiteX63" fmla="*/ 59376 w 2766950"/>
                <a:gd name="connsiteY63" fmla="*/ 855023 h 1638795"/>
                <a:gd name="connsiteX64" fmla="*/ 118753 w 2766950"/>
                <a:gd name="connsiteY64" fmla="*/ 783771 h 1638795"/>
                <a:gd name="connsiteX65" fmla="*/ 166254 w 2766950"/>
                <a:gd name="connsiteY65" fmla="*/ 700644 h 1638795"/>
                <a:gd name="connsiteX66" fmla="*/ 249382 w 2766950"/>
                <a:gd name="connsiteY66" fmla="*/ 617517 h 1638795"/>
                <a:gd name="connsiteX67" fmla="*/ 296883 w 2766950"/>
                <a:gd name="connsiteY67" fmla="*/ 546265 h 1638795"/>
                <a:gd name="connsiteX68" fmla="*/ 320633 w 2766950"/>
                <a:gd name="connsiteY68" fmla="*/ 510639 h 1638795"/>
                <a:gd name="connsiteX69" fmla="*/ 368135 w 2766950"/>
                <a:gd name="connsiteY69" fmla="*/ 475013 h 163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66950" h="1638795">
                  <a:moveTo>
                    <a:pt x="368135" y="475013"/>
                  </a:moveTo>
                  <a:lnTo>
                    <a:pt x="368135" y="475013"/>
                  </a:lnTo>
                  <a:cubicBezTo>
                    <a:pt x="401878" y="445019"/>
                    <a:pt x="460444" y="384146"/>
                    <a:pt x="510639" y="356260"/>
                  </a:cubicBezTo>
                  <a:cubicBezTo>
                    <a:pt x="533851" y="343364"/>
                    <a:pt x="558579" y="333350"/>
                    <a:pt x="581891" y="320634"/>
                  </a:cubicBezTo>
                  <a:cubicBezTo>
                    <a:pt x="602154" y="309581"/>
                    <a:pt x="620255" y="294559"/>
                    <a:pt x="641267" y="285008"/>
                  </a:cubicBezTo>
                  <a:cubicBezTo>
                    <a:pt x="664058" y="274648"/>
                    <a:pt x="689152" y="270244"/>
                    <a:pt x="712519" y="261257"/>
                  </a:cubicBezTo>
                  <a:cubicBezTo>
                    <a:pt x="740656" y="250435"/>
                    <a:pt x="767509" y="236453"/>
                    <a:pt x="795646" y="225631"/>
                  </a:cubicBezTo>
                  <a:cubicBezTo>
                    <a:pt x="858707" y="201377"/>
                    <a:pt x="883725" y="198849"/>
                    <a:pt x="950026" y="178130"/>
                  </a:cubicBezTo>
                  <a:cubicBezTo>
                    <a:pt x="985870" y="166929"/>
                    <a:pt x="1020978" y="153438"/>
                    <a:pt x="1056904" y="142504"/>
                  </a:cubicBezTo>
                  <a:cubicBezTo>
                    <a:pt x="1112042" y="125723"/>
                    <a:pt x="1168480" y="113229"/>
                    <a:pt x="1223158" y="95003"/>
                  </a:cubicBezTo>
                  <a:cubicBezTo>
                    <a:pt x="1246909" y="87086"/>
                    <a:pt x="1270257" y="77839"/>
                    <a:pt x="1294410" y="71252"/>
                  </a:cubicBezTo>
                  <a:cubicBezTo>
                    <a:pt x="1418771" y="37335"/>
                    <a:pt x="1294600" y="79507"/>
                    <a:pt x="1401288" y="47501"/>
                  </a:cubicBezTo>
                  <a:cubicBezTo>
                    <a:pt x="1519835" y="11937"/>
                    <a:pt x="1424567" y="30605"/>
                    <a:pt x="1555667" y="11875"/>
                  </a:cubicBezTo>
                  <a:cubicBezTo>
                    <a:pt x="1567542" y="7917"/>
                    <a:pt x="1578775" y="0"/>
                    <a:pt x="1591293" y="0"/>
                  </a:cubicBezTo>
                  <a:cubicBezTo>
                    <a:pt x="1684769" y="0"/>
                    <a:pt x="1699441" y="6254"/>
                    <a:pt x="1769423" y="23751"/>
                  </a:cubicBezTo>
                  <a:cubicBezTo>
                    <a:pt x="1835992" y="68129"/>
                    <a:pt x="1771044" y="31362"/>
                    <a:pt x="1864426" y="59377"/>
                  </a:cubicBezTo>
                  <a:cubicBezTo>
                    <a:pt x="1884844" y="65502"/>
                    <a:pt x="1903384" y="77002"/>
                    <a:pt x="1923802" y="83127"/>
                  </a:cubicBezTo>
                  <a:cubicBezTo>
                    <a:pt x="1972622" y="97773"/>
                    <a:pt x="2044287" y="100340"/>
                    <a:pt x="2090057" y="106878"/>
                  </a:cubicBezTo>
                  <a:cubicBezTo>
                    <a:pt x="2110038" y="109732"/>
                    <a:pt x="2129575" y="115142"/>
                    <a:pt x="2149433" y="118753"/>
                  </a:cubicBezTo>
                  <a:cubicBezTo>
                    <a:pt x="2173123" y="123060"/>
                    <a:pt x="2196934" y="126670"/>
                    <a:pt x="2220685" y="130629"/>
                  </a:cubicBezTo>
                  <a:cubicBezTo>
                    <a:pt x="2236519" y="138546"/>
                    <a:pt x="2251393" y="148781"/>
                    <a:pt x="2268187" y="154379"/>
                  </a:cubicBezTo>
                  <a:cubicBezTo>
                    <a:pt x="2287335" y="160762"/>
                    <a:pt x="2310447" y="155557"/>
                    <a:pt x="2327563" y="166255"/>
                  </a:cubicBezTo>
                  <a:cubicBezTo>
                    <a:pt x="2344347" y="176745"/>
                    <a:pt x="2351839" y="197542"/>
                    <a:pt x="2363189" y="213756"/>
                  </a:cubicBezTo>
                  <a:cubicBezTo>
                    <a:pt x="2379559" y="237141"/>
                    <a:pt x="2394857" y="261257"/>
                    <a:pt x="2410691" y="285008"/>
                  </a:cubicBezTo>
                  <a:cubicBezTo>
                    <a:pt x="2418608" y="296883"/>
                    <a:pt x="2425878" y="309216"/>
                    <a:pt x="2434441" y="320634"/>
                  </a:cubicBezTo>
                  <a:lnTo>
                    <a:pt x="2470067" y="368135"/>
                  </a:lnTo>
                  <a:cubicBezTo>
                    <a:pt x="2487344" y="419964"/>
                    <a:pt x="2496939" y="461261"/>
                    <a:pt x="2553194" y="498764"/>
                  </a:cubicBezTo>
                  <a:lnTo>
                    <a:pt x="2588820" y="522514"/>
                  </a:lnTo>
                  <a:cubicBezTo>
                    <a:pt x="2604654" y="546265"/>
                    <a:pt x="2616138" y="573582"/>
                    <a:pt x="2636322" y="593766"/>
                  </a:cubicBezTo>
                  <a:cubicBezTo>
                    <a:pt x="2667800" y="625244"/>
                    <a:pt x="2710132" y="658259"/>
                    <a:pt x="2731324" y="700644"/>
                  </a:cubicBezTo>
                  <a:cubicBezTo>
                    <a:pt x="2744899" y="727794"/>
                    <a:pt x="2748298" y="768538"/>
                    <a:pt x="2755075" y="795647"/>
                  </a:cubicBezTo>
                  <a:cubicBezTo>
                    <a:pt x="2758111" y="807791"/>
                    <a:pt x="2762992" y="819398"/>
                    <a:pt x="2766950" y="831273"/>
                  </a:cubicBezTo>
                  <a:cubicBezTo>
                    <a:pt x="2762992" y="918359"/>
                    <a:pt x="2765067" y="1005929"/>
                    <a:pt x="2755075" y="1092530"/>
                  </a:cubicBezTo>
                  <a:cubicBezTo>
                    <a:pt x="2753046" y="1110116"/>
                    <a:pt x="2738297" y="1123760"/>
                    <a:pt x="2731324" y="1140031"/>
                  </a:cubicBezTo>
                  <a:cubicBezTo>
                    <a:pt x="2716835" y="1173838"/>
                    <a:pt x="2724227" y="1182754"/>
                    <a:pt x="2695698" y="1211283"/>
                  </a:cubicBezTo>
                  <a:cubicBezTo>
                    <a:pt x="2676294" y="1230687"/>
                    <a:pt x="2636170" y="1253803"/>
                    <a:pt x="2612571" y="1270660"/>
                  </a:cubicBezTo>
                  <a:cubicBezTo>
                    <a:pt x="2606483" y="1275008"/>
                    <a:pt x="2543441" y="1324037"/>
                    <a:pt x="2529444" y="1330036"/>
                  </a:cubicBezTo>
                  <a:cubicBezTo>
                    <a:pt x="2514443" y="1336465"/>
                    <a:pt x="2497636" y="1337428"/>
                    <a:pt x="2481943" y="1341912"/>
                  </a:cubicBezTo>
                  <a:cubicBezTo>
                    <a:pt x="2374823" y="1372518"/>
                    <a:pt x="2558841" y="1338817"/>
                    <a:pt x="2303813" y="1365662"/>
                  </a:cubicBezTo>
                  <a:cubicBezTo>
                    <a:pt x="2139257" y="1382984"/>
                    <a:pt x="2285899" y="1368920"/>
                    <a:pt x="2173184" y="1389413"/>
                  </a:cubicBezTo>
                  <a:cubicBezTo>
                    <a:pt x="2145645" y="1394420"/>
                    <a:pt x="2117766" y="1397330"/>
                    <a:pt x="2090057" y="1401288"/>
                  </a:cubicBezTo>
                  <a:cubicBezTo>
                    <a:pt x="1967345" y="1397330"/>
                    <a:pt x="1844697" y="1389413"/>
                    <a:pt x="1721922" y="1389413"/>
                  </a:cubicBezTo>
                  <a:cubicBezTo>
                    <a:pt x="1561757" y="1389413"/>
                    <a:pt x="1536129" y="1395597"/>
                    <a:pt x="1413163" y="1413164"/>
                  </a:cubicBezTo>
                  <a:cubicBezTo>
                    <a:pt x="1315656" y="1445666"/>
                    <a:pt x="1470535" y="1396628"/>
                    <a:pt x="1282535" y="1436914"/>
                  </a:cubicBezTo>
                  <a:cubicBezTo>
                    <a:pt x="1258055" y="1442160"/>
                    <a:pt x="1211283" y="1460665"/>
                    <a:pt x="1211283" y="1460665"/>
                  </a:cubicBezTo>
                  <a:cubicBezTo>
                    <a:pt x="1083967" y="1545543"/>
                    <a:pt x="1277197" y="1413358"/>
                    <a:pt x="1140031" y="1520042"/>
                  </a:cubicBezTo>
                  <a:cubicBezTo>
                    <a:pt x="1117499" y="1537567"/>
                    <a:pt x="1092530" y="1551709"/>
                    <a:pt x="1068779" y="1567543"/>
                  </a:cubicBezTo>
                  <a:lnTo>
                    <a:pt x="1033153" y="1591294"/>
                  </a:lnTo>
                  <a:lnTo>
                    <a:pt x="997527" y="1615044"/>
                  </a:lnTo>
                  <a:lnTo>
                    <a:pt x="961901" y="1638795"/>
                  </a:lnTo>
                  <a:cubicBezTo>
                    <a:pt x="898566" y="1634836"/>
                    <a:pt x="835069" y="1632936"/>
                    <a:pt x="771896" y="1626919"/>
                  </a:cubicBezTo>
                  <a:cubicBezTo>
                    <a:pt x="751803" y="1625005"/>
                    <a:pt x="731418" y="1622131"/>
                    <a:pt x="712519" y="1615044"/>
                  </a:cubicBezTo>
                  <a:cubicBezTo>
                    <a:pt x="699155" y="1610033"/>
                    <a:pt x="690011" y="1596916"/>
                    <a:pt x="676893" y="1591294"/>
                  </a:cubicBezTo>
                  <a:cubicBezTo>
                    <a:pt x="659819" y="1583976"/>
                    <a:pt x="583551" y="1570927"/>
                    <a:pt x="570015" y="1567543"/>
                  </a:cubicBezTo>
                  <a:cubicBezTo>
                    <a:pt x="453066" y="1538307"/>
                    <a:pt x="659225" y="1576475"/>
                    <a:pt x="463137" y="1543792"/>
                  </a:cubicBezTo>
                  <a:cubicBezTo>
                    <a:pt x="433608" y="1524106"/>
                    <a:pt x="414444" y="1509204"/>
                    <a:pt x="380010" y="1496291"/>
                  </a:cubicBezTo>
                  <a:cubicBezTo>
                    <a:pt x="364728" y="1490560"/>
                    <a:pt x="348343" y="1488374"/>
                    <a:pt x="332509" y="1484416"/>
                  </a:cubicBezTo>
                  <a:cubicBezTo>
                    <a:pt x="202839" y="1397968"/>
                    <a:pt x="402742" y="1525469"/>
                    <a:pt x="249382" y="1448790"/>
                  </a:cubicBezTo>
                  <a:cubicBezTo>
                    <a:pt x="207708" y="1427953"/>
                    <a:pt x="199530" y="1406060"/>
                    <a:pt x="166254" y="1377538"/>
                  </a:cubicBezTo>
                  <a:cubicBezTo>
                    <a:pt x="88669" y="1311037"/>
                    <a:pt x="144878" y="1376746"/>
                    <a:pt x="83127" y="1294410"/>
                  </a:cubicBezTo>
                  <a:cubicBezTo>
                    <a:pt x="34537" y="1148643"/>
                    <a:pt x="88427" y="1293136"/>
                    <a:pt x="23750" y="1163782"/>
                  </a:cubicBezTo>
                  <a:cubicBezTo>
                    <a:pt x="15232" y="1146747"/>
                    <a:pt x="3804" y="1095873"/>
                    <a:pt x="0" y="1080655"/>
                  </a:cubicBezTo>
                  <a:cubicBezTo>
                    <a:pt x="3958" y="1029195"/>
                    <a:pt x="-1260" y="976188"/>
                    <a:pt x="11875" y="926275"/>
                  </a:cubicBezTo>
                  <a:cubicBezTo>
                    <a:pt x="19139" y="898670"/>
                    <a:pt x="43542" y="878774"/>
                    <a:pt x="59376" y="855023"/>
                  </a:cubicBezTo>
                  <a:cubicBezTo>
                    <a:pt x="118341" y="766575"/>
                    <a:pt x="42561" y="875201"/>
                    <a:pt x="118753" y="783771"/>
                  </a:cubicBezTo>
                  <a:cubicBezTo>
                    <a:pt x="148099" y="748556"/>
                    <a:pt x="141361" y="742132"/>
                    <a:pt x="166254" y="700644"/>
                  </a:cubicBezTo>
                  <a:cubicBezTo>
                    <a:pt x="213893" y="621245"/>
                    <a:pt x="189661" y="637424"/>
                    <a:pt x="249382" y="617517"/>
                  </a:cubicBezTo>
                  <a:lnTo>
                    <a:pt x="296883" y="546265"/>
                  </a:lnTo>
                  <a:cubicBezTo>
                    <a:pt x="304800" y="534390"/>
                    <a:pt x="308758" y="518556"/>
                    <a:pt x="320633" y="510639"/>
                  </a:cubicBezTo>
                  <a:lnTo>
                    <a:pt x="368135" y="4750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1688" y="6031468"/>
              <a:ext cx="276038" cy="369332"/>
            </a:xfrm>
            <a:prstGeom prst="rect">
              <a:avLst/>
            </a:prstGeom>
            <a:noFill/>
          </p:spPr>
          <p:txBody>
            <a:bodyPr wrap="none" rtlCol="0">
              <a:spAutoFit/>
            </a:bodyPr>
            <a:lstStyle/>
            <a:p>
              <a:r>
                <a:rPr lang="en-US" dirty="0" smtClean="0">
                  <a:solidFill>
                    <a:schemeClr val="accent1"/>
                  </a:solidFill>
                </a:rPr>
                <a:t>z</a:t>
              </a:r>
              <a:endParaRPr lang="en-US" dirty="0">
                <a:solidFill>
                  <a:schemeClr val="accent1"/>
                </a:solidFill>
              </a:endParaRPr>
            </a:p>
          </p:txBody>
        </p:sp>
        <p:cxnSp>
          <p:nvCxnSpPr>
            <p:cNvPr id="9" name="Straight Arrow Connector 10"/>
            <p:cNvCxnSpPr/>
            <p:nvPr/>
          </p:nvCxnSpPr>
          <p:spPr>
            <a:xfrm>
              <a:off x="1325088" y="1078468"/>
              <a:ext cx="0" cy="532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2"/>
            <p:cNvCxnSpPr>
              <a:endCxn id="7" idx="0"/>
            </p:cNvCxnSpPr>
            <p:nvPr/>
          </p:nvCxnSpPr>
          <p:spPr>
            <a:xfrm>
              <a:off x="105888" y="2145267"/>
              <a:ext cx="3619801" cy="73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1215" y="2145268"/>
              <a:ext cx="28886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accent1"/>
                  </a:solidFill>
                </a:rPr>
                <a:t>0</a:t>
              </a:r>
              <a:endParaRPr lang="en-US" sz="1600" dirty="0">
                <a:solidFill>
                  <a:schemeClr val="accent1"/>
                </a:solidFill>
              </a:endParaRPr>
            </a:p>
          </p:txBody>
        </p:sp>
        <p:cxnSp>
          <p:nvCxnSpPr>
            <p:cNvPr id="12" name="Straight Arrow Connector 16"/>
            <p:cNvCxnSpPr/>
            <p:nvPr/>
          </p:nvCxnSpPr>
          <p:spPr>
            <a:xfrm>
              <a:off x="1330077" y="2145267"/>
              <a:ext cx="851896" cy="263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1325088" y="2145268"/>
              <a:ext cx="1981200" cy="365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7780" y="2218968"/>
              <a:ext cx="332784" cy="369333"/>
            </a:xfrm>
            <a:prstGeom prst="rect">
              <a:avLst/>
            </a:prstGeom>
            <a:noFill/>
          </p:spPr>
          <p:txBody>
            <a:bodyPr wrap="none" rtlCol="0">
              <a:spAutoFit/>
            </a:bodyPr>
            <a:lstStyle/>
            <a:p>
              <a:r>
                <a:rPr lang="en-US" b="1" dirty="0" smtClean="0"/>
                <a:t>r’</a:t>
              </a:r>
              <a:endParaRPr lang="en-US" b="1" dirty="0"/>
            </a:p>
          </p:txBody>
        </p:sp>
        <p:sp>
          <p:nvSpPr>
            <p:cNvPr id="15" name="TextBox 14"/>
            <p:cNvSpPr txBox="1"/>
            <p:nvPr/>
          </p:nvSpPr>
          <p:spPr>
            <a:xfrm>
              <a:off x="3306288" y="5618202"/>
              <a:ext cx="264816" cy="369332"/>
            </a:xfrm>
            <a:prstGeom prst="rect">
              <a:avLst/>
            </a:prstGeom>
            <a:noFill/>
          </p:spPr>
          <p:txBody>
            <a:bodyPr wrap="none" rtlCol="0">
              <a:spAutoFit/>
            </a:bodyPr>
            <a:lstStyle/>
            <a:p>
              <a:r>
                <a:rPr lang="en-US" b="1" dirty="0" smtClean="0"/>
                <a:t>r</a:t>
              </a:r>
              <a:endParaRPr lang="en-US" b="1" dirty="0"/>
            </a:p>
          </p:txBody>
        </p:sp>
        <p:sp>
          <p:nvSpPr>
            <p:cNvPr id="16" name="弧形 15"/>
            <p:cNvSpPr/>
            <p:nvPr/>
          </p:nvSpPr>
          <p:spPr>
            <a:xfrm rot="5812859">
              <a:off x="1226416" y="1989928"/>
              <a:ext cx="502144" cy="399920"/>
            </a:xfrm>
            <a:prstGeom prst="arc">
              <a:avLst>
                <a:gd name="adj1" fmla="val 16200000"/>
                <a:gd name="adj2" fmla="val 207849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1471491" y="2218968"/>
              <a:ext cx="308098" cy="369333"/>
            </a:xfrm>
            <a:prstGeom prst="rect">
              <a:avLst/>
            </a:prstGeom>
            <a:noFill/>
          </p:spPr>
          <p:txBody>
            <a:bodyPr wrap="none" rtlCol="0">
              <a:spAutoFit/>
            </a:bodyPr>
            <a:lstStyle/>
            <a:p>
              <a:r>
                <a:rPr lang="el-GR" altLang="zh-CN" dirty="0" smtClean="0"/>
                <a:t>θ</a:t>
              </a:r>
              <a:endParaRPr lang="zh-CN" altLang="en-US" dirty="0"/>
            </a:p>
          </p:txBody>
        </p:sp>
        <p:cxnSp>
          <p:nvCxnSpPr>
            <p:cNvPr id="18" name="Straight Arrow Connector 12"/>
            <p:cNvCxnSpPr/>
            <p:nvPr/>
          </p:nvCxnSpPr>
          <p:spPr>
            <a:xfrm rot="5400000">
              <a:off x="-190500" y="2171700"/>
              <a:ext cx="2286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000" y="3886200"/>
              <a:ext cx="301686" cy="369332"/>
            </a:xfrm>
            <a:prstGeom prst="rect">
              <a:avLst/>
            </a:prstGeom>
            <a:noFill/>
          </p:spPr>
          <p:txBody>
            <a:bodyPr wrap="none" rtlCol="0">
              <a:spAutoFit/>
            </a:bodyPr>
            <a:lstStyle/>
            <a:p>
              <a:r>
                <a:rPr lang="en-US" dirty="0" smtClean="0">
                  <a:solidFill>
                    <a:schemeClr val="accent1"/>
                  </a:solidFill>
                </a:rPr>
                <a:t>y</a:t>
              </a:r>
              <a:endParaRPr lang="en-US" dirty="0">
                <a:solidFill>
                  <a:schemeClr val="accent1"/>
                </a:solidFill>
              </a:endParaRPr>
            </a:p>
          </p:txBody>
        </p:sp>
      </p:grpSp>
      <p:pic>
        <p:nvPicPr>
          <p:cNvPr id="6154" name="Picture 10"/>
          <p:cNvPicPr>
            <a:picLocks noChangeAspect="1" noChangeArrowheads="1"/>
          </p:cNvPicPr>
          <p:nvPr/>
        </p:nvPicPr>
        <p:blipFill>
          <a:blip r:embed="rId5"/>
          <a:srcRect/>
          <a:stretch>
            <a:fillRect/>
          </a:stretch>
        </p:blipFill>
        <p:spPr bwMode="auto">
          <a:xfrm>
            <a:off x="1752600" y="3352800"/>
            <a:ext cx="182880" cy="304800"/>
          </a:xfrm>
          <a:prstGeom prst="rect">
            <a:avLst/>
          </a:prstGeom>
          <a:noFill/>
          <a:ln w="9525">
            <a:noFill/>
            <a:miter lim="800000"/>
            <a:headEnd/>
            <a:tailEnd/>
          </a:ln>
          <a:effectLst/>
        </p:spPr>
      </p:pic>
      <p:graphicFrame>
        <p:nvGraphicFramePr>
          <p:cNvPr id="20" name="Object 19"/>
          <p:cNvGraphicFramePr>
            <a:graphicFrameLocks noChangeAspect="1"/>
          </p:cNvGraphicFramePr>
          <p:nvPr>
            <p:extLst>
              <p:ext uri="{D42A27DB-BD31-4B8C-83A1-F6EECF244321}">
                <p14:modId xmlns:p14="http://schemas.microsoft.com/office/powerpoint/2010/main" val="2714071679"/>
              </p:ext>
            </p:extLst>
          </p:nvPr>
        </p:nvGraphicFramePr>
        <p:xfrm>
          <a:off x="4044950" y="2101850"/>
          <a:ext cx="3470275" cy="503238"/>
        </p:xfrm>
        <a:graphic>
          <a:graphicData uri="http://schemas.openxmlformats.org/presentationml/2006/ole">
            <mc:AlternateContent xmlns:mc="http://schemas.openxmlformats.org/markup-compatibility/2006">
              <mc:Choice xmlns:v="urn:schemas-microsoft-com:vml" Requires="v">
                <p:oleObj spid="_x0000_s91219" name="Equation" r:id="rId6" imgW="1930320" imgH="279360" progId="Equation.DSMT4">
                  <p:embed/>
                </p:oleObj>
              </mc:Choice>
              <mc:Fallback>
                <p:oleObj name="Equation" r:id="rId6" imgW="1930320" imgH="279360" progId="Equation.DSMT4">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4950" y="2101850"/>
                        <a:ext cx="34702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85134024"/>
              </p:ext>
            </p:extLst>
          </p:nvPr>
        </p:nvGraphicFramePr>
        <p:xfrm>
          <a:off x="4411663" y="3635375"/>
          <a:ext cx="2730500" cy="1317625"/>
        </p:xfrm>
        <a:graphic>
          <a:graphicData uri="http://schemas.openxmlformats.org/presentationml/2006/ole">
            <mc:AlternateContent xmlns:mc="http://schemas.openxmlformats.org/markup-compatibility/2006">
              <mc:Choice xmlns:v="urn:schemas-microsoft-com:vml" Requires="v">
                <p:oleObj spid="_x0000_s91220" name="Equation" r:id="rId8" imgW="1739880" imgH="838080" progId="Equation.DSMT4">
                  <p:embed/>
                </p:oleObj>
              </mc:Choice>
              <mc:Fallback>
                <p:oleObj name="Equation" r:id="rId8" imgW="1739880" imgH="838080" progId="Equation.DSMT4">
                  <p:embed/>
                  <p:pic>
                    <p:nvPicPr>
                      <p:cNvPr id="0" name="Picture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1663" y="3635375"/>
                        <a:ext cx="2730500" cy="131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278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 – source array data</a:t>
            </a:r>
            <a:endParaRPr lang="en-US" dirty="0"/>
          </a:p>
        </p:txBody>
      </p:sp>
      <p:sp>
        <p:nvSpPr>
          <p:cNvPr id="4" name="Slide Number Placeholder 3"/>
          <p:cNvSpPr>
            <a:spLocks noGrp="1"/>
          </p:cNvSpPr>
          <p:nvPr>
            <p:ph type="sldNum" sz="quarter" idx="12"/>
          </p:nvPr>
        </p:nvSpPr>
        <p:spPr/>
        <p:txBody>
          <a:bodyPr/>
          <a:lstStyle/>
          <a:p>
            <a:fld id="{F7FF9885-33DE-42B9-A841-C0FD024B3D2E}" type="slidenum">
              <a:rPr lang="zh-CN" altLang="en-US" smtClean="0"/>
              <a:pPr/>
              <a:t>35</a:t>
            </a:fld>
            <a:endParaRPr lang="zh-CN"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809"/>
          <a:stretch/>
        </p:blipFill>
        <p:spPr>
          <a:xfrm>
            <a:off x="1295400" y="1676400"/>
            <a:ext cx="6247884" cy="4192137"/>
          </a:xfrm>
          <a:prstGeom prst="rect">
            <a:avLst/>
          </a:prstGeom>
        </p:spPr>
      </p:pic>
      <p:cxnSp>
        <p:nvCxnSpPr>
          <p:cNvPr id="6"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0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457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Source array -- Steps</a:t>
            </a:r>
            <a:endParaRPr kumimoji="0" lang="zh-CN"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3" name="直接连接符 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14400" y="1676400"/>
            <a:ext cx="7859449" cy="4524315"/>
          </a:xfrm>
          <a:prstGeom prst="rect">
            <a:avLst/>
          </a:prstGeom>
          <a:noFill/>
        </p:spPr>
        <p:txBody>
          <a:bodyPr wrap="square" rtlCol="0">
            <a:spAutoFit/>
          </a:bodyPr>
          <a:lstStyle/>
          <a:p>
            <a:pPr marL="514350" indent="-514350">
              <a:buFont typeface="+mj-lt"/>
              <a:buAutoNum type="arabicPeriod"/>
            </a:pPr>
            <a:r>
              <a:rPr lang="en-US" altLang="zh-CN" sz="2400" dirty="0" smtClean="0"/>
              <a:t>Use </a:t>
            </a:r>
            <a:r>
              <a:rPr lang="en-US" altLang="zh-CN" sz="2400" dirty="0" err="1" smtClean="0"/>
              <a:t>Cagniard</a:t>
            </a:r>
            <a:r>
              <a:rPr lang="en-US" altLang="zh-CN" sz="2400" dirty="0" smtClean="0"/>
              <a:t>-de Hoop method to model over/under cable data generated from a source array.</a:t>
            </a:r>
          </a:p>
          <a:p>
            <a:pPr marL="514350" indent="-514350">
              <a:buFont typeface="+mj-lt"/>
              <a:buAutoNum type="arabicPeriod"/>
            </a:pPr>
            <a:endParaRPr lang="en-US" altLang="zh-CN" sz="2400" dirty="0" smtClean="0"/>
          </a:p>
          <a:p>
            <a:pPr marL="514350" indent="-514350">
              <a:buFont typeface="+mj-lt"/>
              <a:buAutoNum type="arabicPeriod"/>
            </a:pPr>
            <a:endParaRPr lang="en-US" altLang="zh-CN" sz="2400" dirty="0" smtClean="0"/>
          </a:p>
          <a:p>
            <a:pPr marL="514350" indent="-514350">
              <a:buFont typeface="+mj-lt"/>
              <a:buAutoNum type="arabicPeriod"/>
            </a:pPr>
            <a:endParaRPr lang="en-US" altLang="zh-CN" sz="2400" dirty="0" smtClean="0"/>
          </a:p>
          <a:p>
            <a:pPr marL="514350" indent="-514350">
              <a:buFont typeface="+mj-lt"/>
              <a:buAutoNum type="arabicPeriod"/>
            </a:pPr>
            <a:r>
              <a:rPr lang="en-US" altLang="zh-CN" sz="2400" dirty="0" smtClean="0"/>
              <a:t>Estimate wavelet along </a:t>
            </a:r>
            <a:r>
              <a:rPr lang="en-US" altLang="zh-CN" sz="2400" u="sng" dirty="0" smtClean="0">
                <a:solidFill>
                  <a:srgbClr val="FF0000"/>
                </a:solidFill>
              </a:rPr>
              <a:t>different angles</a:t>
            </a:r>
            <a:r>
              <a:rPr lang="en-US" altLang="zh-CN" sz="2400" dirty="0" smtClean="0"/>
              <a:t>, to examine the radiation pattern;</a:t>
            </a:r>
          </a:p>
          <a:p>
            <a:pPr marL="514350" indent="-514350">
              <a:buFont typeface="+mj-lt"/>
              <a:buAutoNum type="arabicPeriod"/>
            </a:pPr>
            <a:endParaRPr lang="en-US" altLang="zh-CN" sz="2400" dirty="0"/>
          </a:p>
          <a:p>
            <a:pPr marL="514350" indent="-514350">
              <a:buFont typeface="+mj-lt"/>
              <a:buAutoNum type="arabicPeriod"/>
            </a:pPr>
            <a:r>
              <a:rPr lang="en-US" altLang="zh-CN" sz="2400" dirty="0" smtClean="0"/>
              <a:t>Estimate wavelet </a:t>
            </a:r>
            <a:r>
              <a:rPr lang="en-US" altLang="zh-CN" sz="2400" u="sng" dirty="0" smtClean="0">
                <a:solidFill>
                  <a:srgbClr val="FF0000"/>
                </a:solidFill>
              </a:rPr>
              <a:t>along one radiation angle </a:t>
            </a:r>
            <a:r>
              <a:rPr lang="en-US" altLang="zh-CN" sz="2400" dirty="0" smtClean="0"/>
              <a:t>using </a:t>
            </a:r>
            <a:r>
              <a:rPr lang="en-US" altLang="zh-CN" sz="2400" u="sng" dirty="0" smtClean="0">
                <a:solidFill>
                  <a:srgbClr val="FF0000"/>
                </a:solidFill>
              </a:rPr>
              <a:t>correct</a:t>
            </a:r>
            <a:r>
              <a:rPr lang="en-US" altLang="zh-CN" sz="2400" dirty="0" smtClean="0"/>
              <a:t> reference velocity 1500 m/s to examine the invariance;</a:t>
            </a:r>
          </a:p>
          <a:p>
            <a:pPr marL="514350" indent="-514350">
              <a:buFont typeface="+mj-lt"/>
              <a:buAutoNum type="arabicPeriod"/>
            </a:pPr>
            <a:endParaRPr lang="en-US" altLang="zh-CN" sz="2400" dirty="0"/>
          </a:p>
          <a:p>
            <a:pPr marL="514350" indent="-514350">
              <a:buFont typeface="+mj-lt"/>
              <a:buAutoNum type="arabicPeriod"/>
            </a:pPr>
            <a:r>
              <a:rPr lang="en-US" altLang="zh-CN" sz="2400" dirty="0" smtClean="0"/>
              <a:t>Repeat step II using </a:t>
            </a:r>
            <a:r>
              <a:rPr lang="en-US" altLang="zh-CN" sz="2400" u="sng" dirty="0" smtClean="0">
                <a:solidFill>
                  <a:srgbClr val="FF0000"/>
                </a:solidFill>
              </a:rPr>
              <a:t>wrong</a:t>
            </a:r>
            <a:r>
              <a:rPr lang="en-US" altLang="zh-CN" sz="2400" dirty="0" smtClean="0"/>
              <a:t> reference velocity 1450m/s. </a:t>
            </a:r>
            <a:endParaRPr lang="zh-CN" altLang="en-US" sz="2400" dirty="0"/>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36</a:t>
            </a:fld>
            <a:endParaRPr lang="zh-CN" altLang="en-US"/>
          </a:p>
        </p:txBody>
      </p:sp>
      <p:grpSp>
        <p:nvGrpSpPr>
          <p:cNvPr id="9" name="组合 44"/>
          <p:cNvGrpSpPr/>
          <p:nvPr/>
        </p:nvGrpSpPr>
        <p:grpSpPr>
          <a:xfrm>
            <a:off x="3377738" y="2438401"/>
            <a:ext cx="2819400" cy="978932"/>
            <a:chOff x="228600" y="2036908"/>
            <a:chExt cx="4191000" cy="1392092"/>
          </a:xfrm>
        </p:grpSpPr>
        <p:grpSp>
          <p:nvGrpSpPr>
            <p:cNvPr id="10" name="Group 1"/>
            <p:cNvGrpSpPr/>
            <p:nvPr/>
          </p:nvGrpSpPr>
          <p:grpSpPr>
            <a:xfrm>
              <a:off x="228600" y="2743200"/>
              <a:ext cx="4191000" cy="304800"/>
              <a:chOff x="2071914" y="1143000"/>
              <a:chExt cx="4191000" cy="304800"/>
            </a:xfrm>
            <a:solidFill>
              <a:schemeClr val="accent1">
                <a:lumMod val="50000"/>
              </a:schemeClr>
            </a:solidFill>
          </p:grpSpPr>
          <p:sp>
            <p:nvSpPr>
              <p:cNvPr id="19" name="Oval 2"/>
              <p:cNvSpPr/>
              <p:nvPr/>
            </p:nvSpPr>
            <p:spPr>
              <a:xfrm>
                <a:off x="20719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Oval 3"/>
              <p:cNvSpPr/>
              <p:nvPr/>
            </p:nvSpPr>
            <p:spPr>
              <a:xfrm>
                <a:off x="27577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Oval 4"/>
              <p:cNvSpPr/>
              <p:nvPr/>
            </p:nvSpPr>
            <p:spPr>
              <a:xfrm>
                <a:off x="34435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2" name="Oval 5"/>
              <p:cNvSpPr/>
              <p:nvPr/>
            </p:nvSpPr>
            <p:spPr>
              <a:xfrm>
                <a:off x="41293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3" name="Oval 6"/>
              <p:cNvSpPr/>
              <p:nvPr/>
            </p:nvSpPr>
            <p:spPr>
              <a:xfrm>
                <a:off x="47389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4" name="Oval 7"/>
              <p:cNvSpPr/>
              <p:nvPr/>
            </p:nvSpPr>
            <p:spPr>
              <a:xfrm>
                <a:off x="5958114"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5" name="Oval 8"/>
              <p:cNvSpPr/>
              <p:nvPr/>
            </p:nvSpPr>
            <p:spPr>
              <a:xfrm>
                <a:off x="5334000" y="1143000"/>
                <a:ext cx="304800" cy="304800"/>
              </a:xfrm>
              <a:prstGeom prst="ellipse">
                <a:avLst/>
              </a:prstGeom>
              <a:grp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cxnSp>
          <p:nvCxnSpPr>
            <p:cNvPr id="11" name="Straight Arrow Connector 10"/>
            <p:cNvCxnSpPr/>
            <p:nvPr/>
          </p:nvCxnSpPr>
          <p:spPr>
            <a:xfrm>
              <a:off x="228600" y="2514600"/>
              <a:ext cx="4114800" cy="0"/>
            </a:xfrm>
            <a:prstGeom prst="straightConnector1">
              <a:avLst/>
            </a:prstGeom>
            <a:ln>
              <a:headEnd type="arrow"/>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12" name="Straight Connector 13"/>
            <p:cNvCxnSpPr/>
            <p:nvPr/>
          </p:nvCxnSpPr>
          <p:spPr>
            <a:xfrm>
              <a:off x="228600" y="2286000"/>
              <a:ext cx="0" cy="7620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cxnSp>
          <p:nvCxnSpPr>
            <p:cNvPr id="13" name="Straight Connector 16"/>
            <p:cNvCxnSpPr/>
            <p:nvPr/>
          </p:nvCxnSpPr>
          <p:spPr>
            <a:xfrm>
              <a:off x="4419600" y="2286000"/>
              <a:ext cx="0" cy="7620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sp>
          <p:nvSpPr>
            <p:cNvPr id="14" name="TextBox 13"/>
            <p:cNvSpPr txBox="1"/>
            <p:nvPr/>
          </p:nvSpPr>
          <p:spPr>
            <a:xfrm>
              <a:off x="1701114" y="2036908"/>
              <a:ext cx="633506" cy="36933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solidFill>
                    <a:sysClr val="windowText" lastClr="000000"/>
                  </a:solidFill>
                </a:rPr>
                <a:t>18m</a:t>
              </a:r>
              <a:endParaRPr lang="en-US" dirty="0">
                <a:solidFill>
                  <a:sysClr val="windowText" lastClr="000000"/>
                </a:solidFill>
              </a:endParaRPr>
            </a:p>
          </p:txBody>
        </p:sp>
        <p:cxnSp>
          <p:nvCxnSpPr>
            <p:cNvPr id="15" name="Straight Arrow Connector 19"/>
            <p:cNvCxnSpPr/>
            <p:nvPr/>
          </p:nvCxnSpPr>
          <p:spPr>
            <a:xfrm>
              <a:off x="1752600" y="3124200"/>
              <a:ext cx="685800" cy="0"/>
            </a:xfrm>
            <a:prstGeom prst="straightConnector1">
              <a:avLst/>
            </a:prstGeom>
            <a:ln>
              <a:headEnd type="arrow"/>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16" name="Straight Connector 21"/>
            <p:cNvCxnSpPr/>
            <p:nvPr/>
          </p:nvCxnSpPr>
          <p:spPr>
            <a:xfrm>
              <a:off x="1752600" y="2895600"/>
              <a:ext cx="0" cy="3810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cxnSp>
          <p:nvCxnSpPr>
            <p:cNvPr id="17" name="Straight Connector 22"/>
            <p:cNvCxnSpPr/>
            <p:nvPr/>
          </p:nvCxnSpPr>
          <p:spPr>
            <a:xfrm>
              <a:off x="2438400" y="2895600"/>
              <a:ext cx="0" cy="3810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sp>
          <p:nvSpPr>
            <p:cNvPr id="18" name="TextBox 17"/>
            <p:cNvSpPr txBox="1"/>
            <p:nvPr/>
          </p:nvSpPr>
          <p:spPr>
            <a:xfrm>
              <a:off x="1905000" y="3059668"/>
              <a:ext cx="505267"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solidFill>
                    <a:sysClr val="windowText" lastClr="000000"/>
                  </a:solidFill>
                </a:rPr>
                <a:t>3</a:t>
              </a:r>
              <a:r>
                <a:rPr lang="en-US" dirty="0" smtClean="0">
                  <a:solidFill>
                    <a:sysClr val="windowText" lastClr="000000"/>
                  </a:solidFill>
                </a:rPr>
                <a:t>m</a:t>
              </a:r>
              <a:endParaRPr lang="en-US" dirty="0">
                <a:solidFill>
                  <a:sysClr val="windowText" lastClr="000000"/>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1752600"/>
            <a:ext cx="7239000" cy="830997"/>
          </a:xfrm>
          <a:prstGeom prst="rect">
            <a:avLst/>
          </a:prstGeom>
          <a:noFill/>
        </p:spPr>
        <p:txBody>
          <a:bodyPr wrap="square" rtlCol="0">
            <a:spAutoFit/>
          </a:bodyPr>
          <a:lstStyle/>
          <a:p>
            <a:pPr marL="514350" indent="-514350">
              <a:buFont typeface="+mj-lt"/>
              <a:buAutoNum type="romanUcPeriod"/>
            </a:pPr>
            <a:r>
              <a:rPr lang="en-US" altLang="zh-CN" sz="2400" dirty="0" smtClean="0"/>
              <a:t>Estimate wavelet along different angles, to examine the radiation pattern;</a:t>
            </a:r>
          </a:p>
        </p:txBody>
      </p:sp>
      <p:sp>
        <p:nvSpPr>
          <p:cNvPr id="7" name="TextBox 6"/>
          <p:cNvSpPr txBox="1"/>
          <p:nvPr/>
        </p:nvSpPr>
        <p:spPr>
          <a:xfrm>
            <a:off x="228600" y="6096000"/>
            <a:ext cx="5828262" cy="369332"/>
          </a:xfrm>
          <a:prstGeom prst="rect">
            <a:avLst/>
          </a:prstGeom>
          <a:noFill/>
        </p:spPr>
        <p:txBody>
          <a:bodyPr wrap="none" rtlCol="0">
            <a:spAutoFit/>
          </a:bodyPr>
          <a:lstStyle/>
          <a:p>
            <a:r>
              <a:rPr lang="en-US" altLang="zh-CN" dirty="0" smtClean="0"/>
              <a:t>Wavelet estimated from offset 0m ~ 606m at depth 56m.</a:t>
            </a:r>
            <a:endParaRPr lang="zh-CN" altLang="en-US" dirty="0"/>
          </a:p>
        </p:txBody>
      </p:sp>
      <p:grpSp>
        <p:nvGrpSpPr>
          <p:cNvPr id="29" name="组合 28"/>
          <p:cNvGrpSpPr/>
          <p:nvPr/>
        </p:nvGrpSpPr>
        <p:grpSpPr>
          <a:xfrm>
            <a:off x="5715000" y="3352800"/>
            <a:ext cx="3200400" cy="1403866"/>
            <a:chOff x="261420" y="378154"/>
            <a:chExt cx="8272980" cy="3159312"/>
          </a:xfrm>
        </p:grpSpPr>
        <p:grpSp>
          <p:nvGrpSpPr>
            <p:cNvPr id="8" name="Group 11"/>
            <p:cNvGrpSpPr/>
            <p:nvPr/>
          </p:nvGrpSpPr>
          <p:grpSpPr>
            <a:xfrm>
              <a:off x="3262086" y="990600"/>
              <a:ext cx="2590800" cy="304800"/>
              <a:chOff x="3048000" y="1143000"/>
              <a:chExt cx="2590800" cy="304800"/>
            </a:xfrm>
          </p:grpSpPr>
          <p:sp>
            <p:nvSpPr>
              <p:cNvPr id="9" name="Oval 4"/>
              <p:cNvSpPr/>
              <p:nvPr/>
            </p:nvSpPr>
            <p:spPr>
              <a:xfrm>
                <a:off x="3048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p:cNvSpPr/>
              <p:nvPr/>
            </p:nvSpPr>
            <p:spPr>
              <a:xfrm>
                <a:off x="3429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p:cNvSpPr/>
              <p:nvPr/>
            </p:nvSpPr>
            <p:spPr>
              <a:xfrm>
                <a:off x="3810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p:cNvSpPr/>
              <p:nvPr/>
            </p:nvSpPr>
            <p:spPr>
              <a:xfrm>
                <a:off x="4191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8"/>
              <p:cNvSpPr/>
              <p:nvPr/>
            </p:nvSpPr>
            <p:spPr>
              <a:xfrm>
                <a:off x="4572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9"/>
              <p:cNvSpPr/>
              <p:nvPr/>
            </p:nvSpPr>
            <p:spPr>
              <a:xfrm>
                <a:off x="4953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0"/>
              <p:cNvSpPr/>
              <p:nvPr/>
            </p:nvSpPr>
            <p:spPr>
              <a:xfrm>
                <a:off x="5334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3"/>
            <p:cNvCxnSpPr/>
            <p:nvPr/>
          </p:nvCxnSpPr>
          <p:spPr>
            <a:xfrm>
              <a:off x="1524000" y="3352800"/>
              <a:ext cx="6553200" cy="0"/>
            </a:xfrm>
            <a:prstGeom prst="line">
              <a:avLst/>
            </a:prstGeom>
            <a:ln w="571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5"/>
            <p:cNvCxnSpPr/>
            <p:nvPr/>
          </p:nvCxnSpPr>
          <p:spPr>
            <a:xfrm>
              <a:off x="4557486" y="1524000"/>
              <a:ext cx="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6"/>
            <p:cNvCxnSpPr/>
            <p:nvPr/>
          </p:nvCxnSpPr>
          <p:spPr>
            <a:xfrm>
              <a:off x="4557486" y="1524000"/>
              <a:ext cx="1843314"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57486" y="1524000"/>
              <a:ext cx="990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1" y="950685"/>
              <a:ext cx="1941919" cy="831158"/>
            </a:xfrm>
            <a:prstGeom prst="rect">
              <a:avLst/>
            </a:prstGeom>
            <a:noFill/>
          </p:spPr>
          <p:txBody>
            <a:bodyPr wrap="none" rtlCol="0">
              <a:spAutoFit/>
            </a:bodyPr>
            <a:lstStyle/>
            <a:p>
              <a:r>
                <a:rPr lang="en-US" dirty="0" smtClean="0"/>
                <a:t>z</a:t>
              </a:r>
              <a:r>
                <a:rPr lang="en-US" baseline="-25000" dirty="0" smtClean="0"/>
                <a:t>s</a:t>
              </a:r>
              <a:r>
                <a:rPr lang="en-US" dirty="0" smtClean="0"/>
                <a:t>=6m</a:t>
              </a:r>
              <a:endParaRPr lang="en-US" dirty="0"/>
            </a:p>
          </p:txBody>
        </p:sp>
        <p:sp>
          <p:nvSpPr>
            <p:cNvPr id="21" name="TextBox 20"/>
            <p:cNvSpPr txBox="1"/>
            <p:nvPr/>
          </p:nvSpPr>
          <p:spPr>
            <a:xfrm>
              <a:off x="261420" y="3168134"/>
              <a:ext cx="809837" cy="369332"/>
            </a:xfrm>
            <a:prstGeom prst="rect">
              <a:avLst/>
            </a:prstGeom>
            <a:noFill/>
          </p:spPr>
          <p:txBody>
            <a:bodyPr wrap="none" rtlCol="0">
              <a:spAutoFit/>
            </a:bodyPr>
            <a:lstStyle/>
            <a:p>
              <a:r>
                <a:rPr lang="en-US" dirty="0" smtClean="0"/>
                <a:t>z=56m</a:t>
              </a:r>
              <a:endParaRPr lang="en-US" dirty="0"/>
            </a:p>
          </p:txBody>
        </p:sp>
        <p:cxnSp>
          <p:nvCxnSpPr>
            <p:cNvPr id="22" name="Straight Connector 3"/>
            <p:cNvCxnSpPr/>
            <p:nvPr/>
          </p:nvCxnSpPr>
          <p:spPr>
            <a:xfrm>
              <a:off x="1447800" y="533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9841" y="378154"/>
              <a:ext cx="392993" cy="369332"/>
            </a:xfrm>
            <a:prstGeom prst="rect">
              <a:avLst/>
            </a:prstGeom>
            <a:noFill/>
          </p:spPr>
          <p:txBody>
            <a:bodyPr wrap="none" rtlCol="0">
              <a:spAutoFit/>
            </a:bodyPr>
            <a:lstStyle/>
            <a:p>
              <a:r>
                <a:rPr lang="en-US" dirty="0" smtClean="0"/>
                <a:t>FS</a:t>
              </a:r>
              <a:endParaRPr lang="en-US" dirty="0"/>
            </a:p>
          </p:txBody>
        </p:sp>
      </p:grpSp>
      <p:sp>
        <p:nvSpPr>
          <p:cNvPr id="30" name="弧形 29"/>
          <p:cNvSpPr/>
          <p:nvPr/>
        </p:nvSpPr>
        <p:spPr>
          <a:xfrm rot="7584710">
            <a:off x="7281101" y="3880317"/>
            <a:ext cx="527458" cy="2737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30"/>
          <p:cNvSpPr txBox="1"/>
          <p:nvPr/>
        </p:nvSpPr>
        <p:spPr>
          <a:xfrm>
            <a:off x="685800" y="4038600"/>
            <a:ext cx="907621" cy="369332"/>
          </a:xfrm>
          <a:prstGeom prst="rect">
            <a:avLst/>
          </a:prstGeom>
          <a:noFill/>
        </p:spPr>
        <p:txBody>
          <a:bodyPr wrap="none" rtlCol="0">
            <a:spAutoFit/>
          </a:bodyPr>
          <a:lstStyle/>
          <a:p>
            <a:r>
              <a:rPr lang="en-US" altLang="zh-CN" dirty="0" smtClean="0"/>
              <a:t>time(s)</a:t>
            </a:r>
            <a:endParaRPr lang="zh-CN" altLang="en-US" dirty="0"/>
          </a:p>
        </p:txBody>
      </p:sp>
      <p:sp>
        <p:nvSpPr>
          <p:cNvPr id="32" name="TextBox 31"/>
          <p:cNvSpPr txBox="1"/>
          <p:nvPr/>
        </p:nvSpPr>
        <p:spPr>
          <a:xfrm>
            <a:off x="2667000" y="5791200"/>
            <a:ext cx="583814" cy="369332"/>
          </a:xfrm>
          <a:prstGeom prst="rect">
            <a:avLst/>
          </a:prstGeom>
          <a:noFill/>
        </p:spPr>
        <p:txBody>
          <a:bodyPr wrap="none" rtlCol="0">
            <a:spAutoFit/>
          </a:bodyPr>
          <a:lstStyle/>
          <a:p>
            <a:r>
              <a:rPr lang="en-US" altLang="zh-CN" dirty="0" smtClean="0"/>
              <a:t>A(t)</a:t>
            </a:r>
            <a:endParaRPr lang="zh-CN" altLang="en-US" dirty="0"/>
          </a:p>
        </p:txBody>
      </p:sp>
      <p:sp>
        <p:nvSpPr>
          <p:cNvPr id="33" name="TextBox 32"/>
          <p:cNvSpPr txBox="1"/>
          <p:nvPr/>
        </p:nvSpPr>
        <p:spPr>
          <a:xfrm>
            <a:off x="7315200" y="5029200"/>
            <a:ext cx="974947" cy="369332"/>
          </a:xfrm>
          <a:prstGeom prst="rect">
            <a:avLst/>
          </a:prstGeom>
          <a:noFill/>
        </p:spPr>
        <p:txBody>
          <a:bodyPr wrap="none" rtlCol="0">
            <a:spAutoFit/>
          </a:bodyPr>
          <a:lstStyle/>
          <a:p>
            <a:r>
              <a:rPr lang="en-US" altLang="zh-CN" dirty="0" smtClean="0"/>
              <a:t>0⁰~85 ⁰</a:t>
            </a:r>
            <a:endParaRPr lang="zh-CN" altLang="en-US" dirty="0"/>
          </a:p>
        </p:txBody>
      </p:sp>
      <p:sp>
        <p:nvSpPr>
          <p:cNvPr id="24" name="Slide Number Placeholder 23"/>
          <p:cNvSpPr>
            <a:spLocks noGrp="1"/>
          </p:cNvSpPr>
          <p:nvPr>
            <p:ph type="sldNum" sz="quarter" idx="12"/>
          </p:nvPr>
        </p:nvSpPr>
        <p:spPr/>
        <p:txBody>
          <a:bodyPr/>
          <a:lstStyle/>
          <a:p>
            <a:fld id="{F7FF9885-33DE-42B9-A841-C0FD024B3D2E}" type="slidenum">
              <a:rPr lang="zh-CN" altLang="en-US" smtClean="0"/>
              <a:pPr/>
              <a:t>37</a:t>
            </a:fld>
            <a:endParaRPr lang="zh-CN" altLang="en-US"/>
          </a:p>
        </p:txBody>
      </p:sp>
      <p:pic>
        <p:nvPicPr>
          <p:cNvPr id="921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5" t="4456" r="2669" b="3146"/>
          <a:stretch/>
        </p:blipFill>
        <p:spPr bwMode="auto">
          <a:xfrm>
            <a:off x="1502539" y="2692146"/>
            <a:ext cx="2912736" cy="30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95" t="4447" r="2445" b="3136"/>
          <a:stretch/>
        </p:blipFill>
        <p:spPr bwMode="auto">
          <a:xfrm>
            <a:off x="1509495" y="2688060"/>
            <a:ext cx="2914406" cy="301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rrowheads="1"/>
          </p:cNvPicPr>
          <p:nvPr/>
        </p:nvPicPr>
        <p:blipFill rotWithShape="1">
          <a:blip r:embed="rId5">
            <a:extLst>
              <a:ext uri="{28A0092B-C50C-407E-A947-70E740481C1C}">
                <a14:useLocalDpi xmlns:a14="http://schemas.microsoft.com/office/drawing/2010/main" val="0"/>
              </a:ext>
            </a:extLst>
          </a:blip>
          <a:srcRect l="3421" t="4447" r="3955" b="3136"/>
          <a:stretch/>
        </p:blipFill>
        <p:spPr bwMode="auto">
          <a:xfrm>
            <a:off x="1540021" y="2687379"/>
            <a:ext cx="2834640"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098" t="4613" r="3388" b="3135"/>
          <a:stretch/>
        </p:blipFill>
        <p:spPr bwMode="auto">
          <a:xfrm>
            <a:off x="1528389" y="2696822"/>
            <a:ext cx="2854446" cy="301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094" t="4665" r="4549" b="2919"/>
          <a:stretch/>
        </p:blipFill>
        <p:spPr bwMode="auto">
          <a:xfrm>
            <a:off x="1492474" y="2698260"/>
            <a:ext cx="2859186" cy="301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2534" t="4623" r="2965" b="3489"/>
          <a:stretch/>
        </p:blipFill>
        <p:spPr bwMode="auto">
          <a:xfrm>
            <a:off x="1505275" y="2698894"/>
            <a:ext cx="2894185" cy="299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7315200" y="4602946"/>
            <a:ext cx="118872" cy="1188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20000" y="4611572"/>
            <a:ext cx="118872" cy="1188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67009" y="4615130"/>
            <a:ext cx="118872" cy="1188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171809" y="4615130"/>
            <a:ext cx="118872" cy="1188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458200" y="4611572"/>
            <a:ext cx="118872" cy="1188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24"/>
          <p:cNvSpPr txBox="1">
            <a:spLocks/>
          </p:cNvSpPr>
          <p:nvPr/>
        </p:nvSpPr>
        <p:spPr>
          <a:xfrm>
            <a:off x="457200" y="274638"/>
            <a:ext cx="8229600" cy="11430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dirty="0" smtClean="0"/>
              <a:t>Source array,</a:t>
            </a:r>
            <a:br>
              <a:rPr lang="en-US" altLang="zh-CN" dirty="0" smtClean="0"/>
            </a:br>
            <a:r>
              <a:rPr lang="en-US" altLang="zh-CN" dirty="0" smtClean="0"/>
              <a:t>correct reference velocity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plus(in)">
                                      <p:cBhvr>
                                        <p:cTn id="7" dur="500"/>
                                        <p:tgtEl>
                                          <p:spTgt spid="9216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2164"/>
                                        </p:tgtEl>
                                        <p:attrNameLst>
                                          <p:attrName>style.visibility</p:attrName>
                                        </p:attrNameLst>
                                      </p:cBhvr>
                                      <p:to>
                                        <p:strVal val="visible"/>
                                      </p:to>
                                    </p:set>
                                    <p:animEffect transition="in" filter="dissolve">
                                      <p:cBhvr>
                                        <p:cTn id="14" dur="500"/>
                                        <p:tgtEl>
                                          <p:spTgt spid="9216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2165"/>
                                        </p:tgtEl>
                                        <p:attrNameLst>
                                          <p:attrName>style.visibility</p:attrName>
                                        </p:attrNameLst>
                                      </p:cBhvr>
                                      <p:to>
                                        <p:strVal val="visible"/>
                                      </p:to>
                                    </p:set>
                                    <p:animEffect transition="in" filter="dissolve">
                                      <p:cBhvr>
                                        <p:cTn id="21" dur="500"/>
                                        <p:tgtEl>
                                          <p:spTgt spid="9216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2166"/>
                                        </p:tgtEl>
                                        <p:attrNameLst>
                                          <p:attrName>style.visibility</p:attrName>
                                        </p:attrNameLst>
                                      </p:cBhvr>
                                      <p:to>
                                        <p:strVal val="visible"/>
                                      </p:to>
                                    </p:set>
                                    <p:animEffect transition="in" filter="dissolve">
                                      <p:cBhvr>
                                        <p:cTn id="28" dur="500"/>
                                        <p:tgtEl>
                                          <p:spTgt spid="9216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2167"/>
                                        </p:tgtEl>
                                        <p:attrNameLst>
                                          <p:attrName>style.visibility</p:attrName>
                                        </p:attrNameLst>
                                      </p:cBhvr>
                                      <p:to>
                                        <p:strVal val="visible"/>
                                      </p:to>
                                    </p:set>
                                    <p:animEffect transition="in" filter="dissolve">
                                      <p:cBhvr>
                                        <p:cTn id="35"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1752600"/>
            <a:ext cx="7239000" cy="830997"/>
          </a:xfrm>
          <a:prstGeom prst="rect">
            <a:avLst/>
          </a:prstGeom>
          <a:noFill/>
        </p:spPr>
        <p:txBody>
          <a:bodyPr wrap="square" rtlCol="0">
            <a:spAutoFit/>
          </a:bodyPr>
          <a:lstStyle/>
          <a:p>
            <a:pPr marL="514350" indent="-514350"/>
            <a:r>
              <a:rPr lang="en-US" altLang="zh-CN" sz="2400" dirty="0" smtClean="0"/>
              <a:t>II.    Estimate wavelet along one radiation angle, using correct reference velocity 1500m/s;</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5" t="4414" r="3148" b="3572"/>
          <a:stretch/>
        </p:blipFill>
        <p:spPr bwMode="auto">
          <a:xfrm>
            <a:off x="1508281" y="2667000"/>
            <a:ext cx="3063719" cy="319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67000" y="5791200"/>
            <a:ext cx="583814" cy="369332"/>
          </a:xfrm>
          <a:prstGeom prst="rect">
            <a:avLst/>
          </a:prstGeom>
          <a:noFill/>
        </p:spPr>
        <p:txBody>
          <a:bodyPr wrap="none" rtlCol="0">
            <a:spAutoFit/>
          </a:bodyPr>
          <a:lstStyle/>
          <a:p>
            <a:r>
              <a:rPr lang="en-US" altLang="zh-CN" dirty="0" smtClean="0"/>
              <a:t>A(t)</a:t>
            </a:r>
            <a:endParaRPr lang="zh-CN" altLang="en-US" dirty="0"/>
          </a:p>
        </p:txBody>
      </p:sp>
      <p:grpSp>
        <p:nvGrpSpPr>
          <p:cNvPr id="9" name="组合 8"/>
          <p:cNvGrpSpPr/>
          <p:nvPr/>
        </p:nvGrpSpPr>
        <p:grpSpPr>
          <a:xfrm>
            <a:off x="5731782" y="3352800"/>
            <a:ext cx="3183618" cy="418525"/>
            <a:chOff x="304800" y="378154"/>
            <a:chExt cx="8229600" cy="941864"/>
          </a:xfrm>
        </p:grpSpPr>
        <p:grpSp>
          <p:nvGrpSpPr>
            <p:cNvPr id="10" name="Group 11"/>
            <p:cNvGrpSpPr/>
            <p:nvPr/>
          </p:nvGrpSpPr>
          <p:grpSpPr>
            <a:xfrm>
              <a:off x="3262086" y="990600"/>
              <a:ext cx="2590800" cy="304800"/>
              <a:chOff x="3048000" y="1143000"/>
              <a:chExt cx="2590800" cy="304800"/>
            </a:xfrm>
          </p:grpSpPr>
          <p:sp>
            <p:nvSpPr>
              <p:cNvPr id="19" name="Oval 4"/>
              <p:cNvSpPr/>
              <p:nvPr/>
            </p:nvSpPr>
            <p:spPr>
              <a:xfrm>
                <a:off x="3048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3429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6"/>
              <p:cNvSpPr/>
              <p:nvPr/>
            </p:nvSpPr>
            <p:spPr>
              <a:xfrm>
                <a:off x="3810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7"/>
              <p:cNvSpPr/>
              <p:nvPr/>
            </p:nvSpPr>
            <p:spPr>
              <a:xfrm>
                <a:off x="4191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a:off x="4572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9"/>
              <p:cNvSpPr/>
              <p:nvPr/>
            </p:nvSpPr>
            <p:spPr>
              <a:xfrm>
                <a:off x="4953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0"/>
              <p:cNvSpPr/>
              <p:nvPr/>
            </p:nvSpPr>
            <p:spPr>
              <a:xfrm>
                <a:off x="5334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04800" y="950686"/>
              <a:ext cx="798617" cy="369332"/>
            </a:xfrm>
            <a:prstGeom prst="rect">
              <a:avLst/>
            </a:prstGeom>
            <a:noFill/>
          </p:spPr>
          <p:txBody>
            <a:bodyPr wrap="none" rtlCol="0">
              <a:spAutoFit/>
            </a:bodyPr>
            <a:lstStyle/>
            <a:p>
              <a:r>
                <a:rPr lang="en-US" dirty="0" err="1" smtClean="0"/>
                <a:t>zs</a:t>
              </a:r>
              <a:r>
                <a:rPr lang="en-US" dirty="0" smtClean="0"/>
                <a:t>=6m</a:t>
              </a:r>
              <a:endParaRPr lang="en-US" dirty="0"/>
            </a:p>
          </p:txBody>
        </p:sp>
        <p:cxnSp>
          <p:nvCxnSpPr>
            <p:cNvPr id="17" name="Straight Connector 3"/>
            <p:cNvCxnSpPr/>
            <p:nvPr/>
          </p:nvCxnSpPr>
          <p:spPr>
            <a:xfrm>
              <a:off x="1447800" y="533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9841" y="378154"/>
              <a:ext cx="392993" cy="369332"/>
            </a:xfrm>
            <a:prstGeom prst="rect">
              <a:avLst/>
            </a:prstGeom>
            <a:noFill/>
          </p:spPr>
          <p:txBody>
            <a:bodyPr wrap="none" rtlCol="0">
              <a:spAutoFit/>
            </a:bodyPr>
            <a:lstStyle/>
            <a:p>
              <a:r>
                <a:rPr lang="en-US" dirty="0" smtClean="0"/>
                <a:t>FS</a:t>
              </a:r>
              <a:endParaRPr lang="en-US" dirty="0"/>
            </a:p>
          </p:txBody>
        </p:sp>
      </p:grpSp>
      <p:grpSp>
        <p:nvGrpSpPr>
          <p:cNvPr id="33" name="组合 32"/>
          <p:cNvGrpSpPr/>
          <p:nvPr/>
        </p:nvGrpSpPr>
        <p:grpSpPr>
          <a:xfrm>
            <a:off x="7391400" y="3733800"/>
            <a:ext cx="1501866" cy="2209800"/>
            <a:chOff x="5552633" y="2984091"/>
            <a:chExt cx="2273833" cy="3569110"/>
          </a:xfrm>
        </p:grpSpPr>
        <p:cxnSp>
          <p:nvCxnSpPr>
            <p:cNvPr id="26" name="Straight Arrow Connector 12"/>
            <p:cNvCxnSpPr/>
            <p:nvPr/>
          </p:nvCxnSpPr>
          <p:spPr>
            <a:xfrm rot="16200000" flipH="1">
              <a:off x="4904995" y="3631729"/>
              <a:ext cx="3569110" cy="2273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1"/>
            <p:cNvSpPr/>
            <p:nvPr/>
          </p:nvSpPr>
          <p:spPr>
            <a:xfrm>
              <a:off x="6400800" y="4420074"/>
              <a:ext cx="152400" cy="152875"/>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7"/>
            <p:cNvSpPr/>
            <p:nvPr/>
          </p:nvSpPr>
          <p:spPr>
            <a:xfrm>
              <a:off x="6553200" y="46477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8"/>
            <p:cNvSpPr/>
            <p:nvPr/>
          </p:nvSpPr>
          <p:spPr>
            <a:xfrm>
              <a:off x="6705600" y="48763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9"/>
            <p:cNvSpPr/>
            <p:nvPr/>
          </p:nvSpPr>
          <p:spPr>
            <a:xfrm>
              <a:off x="6858000" y="51049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0"/>
            <p:cNvSpPr/>
            <p:nvPr/>
          </p:nvSpPr>
          <p:spPr>
            <a:xfrm>
              <a:off x="7010400" y="53335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6059269"/>
            <a:ext cx="5410200" cy="646331"/>
          </a:xfrm>
          <a:prstGeom prst="rect">
            <a:avLst/>
          </a:prstGeom>
          <a:noFill/>
        </p:spPr>
        <p:txBody>
          <a:bodyPr wrap="square" rtlCol="0">
            <a:spAutoFit/>
          </a:bodyPr>
          <a:lstStyle/>
          <a:p>
            <a:r>
              <a:rPr lang="en-US" altLang="zh-CN" dirty="0" smtClean="0"/>
              <a:t>Wavelet estimated at depth 36m, 56m, 76m, 96m, 116m, 136m, 156m in the same radiation angle.</a:t>
            </a:r>
            <a:endParaRPr lang="zh-CN" altLang="en-US" dirty="0"/>
          </a:p>
        </p:txBody>
      </p:sp>
      <p:sp>
        <p:nvSpPr>
          <p:cNvPr id="11" name="TextBox 10"/>
          <p:cNvSpPr txBox="1"/>
          <p:nvPr/>
        </p:nvSpPr>
        <p:spPr>
          <a:xfrm>
            <a:off x="7320432" y="4206889"/>
            <a:ext cx="534121" cy="307777"/>
          </a:xfrm>
          <a:prstGeom prst="rect">
            <a:avLst/>
          </a:prstGeom>
          <a:noFill/>
        </p:spPr>
        <p:txBody>
          <a:bodyPr wrap="none" rtlCol="0">
            <a:spAutoFit/>
          </a:bodyPr>
          <a:lstStyle/>
          <a:p>
            <a:r>
              <a:rPr lang="en-US" sz="1400" dirty="0" smtClean="0"/>
              <a:t>5.8</a:t>
            </a:r>
            <a:r>
              <a:rPr lang="en-US" altLang="zh-CN" sz="1400" dirty="0"/>
              <a:t> ⁰</a:t>
            </a:r>
            <a:endParaRPr lang="en-US" sz="1400" dirty="0"/>
          </a:p>
        </p:txBody>
      </p:sp>
      <p:cxnSp>
        <p:nvCxnSpPr>
          <p:cNvPr id="32" name="Straight Connector 31"/>
          <p:cNvCxnSpPr>
            <a:stCxn id="22" idx="4"/>
          </p:cNvCxnSpPr>
          <p:nvPr/>
        </p:nvCxnSpPr>
        <p:spPr>
          <a:xfrm>
            <a:off x="7376932" y="3760385"/>
            <a:ext cx="0" cy="1333847"/>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F7FF9885-33DE-42B9-A841-C0FD024B3D2E}" type="slidenum">
              <a:rPr lang="zh-CN" altLang="en-US" smtClean="0"/>
              <a:pPr/>
              <a:t>38</a:t>
            </a:fld>
            <a:endParaRPr lang="zh-CN" altLang="en-US"/>
          </a:p>
        </p:txBody>
      </p:sp>
      <p:sp>
        <p:nvSpPr>
          <p:cNvPr id="13" name="TextBox 12"/>
          <p:cNvSpPr txBox="1"/>
          <p:nvPr/>
        </p:nvSpPr>
        <p:spPr>
          <a:xfrm>
            <a:off x="5464714" y="5426110"/>
            <a:ext cx="314588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Invariance when using the correct reference velocity</a:t>
            </a:r>
            <a:endParaRPr lang="en-US" dirty="0"/>
          </a:p>
        </p:txBody>
      </p:sp>
      <p:sp>
        <p:nvSpPr>
          <p:cNvPr id="34" name="TextBox 33"/>
          <p:cNvSpPr txBox="1"/>
          <p:nvPr/>
        </p:nvSpPr>
        <p:spPr>
          <a:xfrm>
            <a:off x="685800" y="4038600"/>
            <a:ext cx="907621" cy="369332"/>
          </a:xfrm>
          <a:prstGeom prst="rect">
            <a:avLst/>
          </a:prstGeom>
          <a:noFill/>
        </p:spPr>
        <p:txBody>
          <a:bodyPr wrap="none" rtlCol="0">
            <a:spAutoFit/>
          </a:bodyPr>
          <a:lstStyle/>
          <a:p>
            <a:r>
              <a:rPr lang="en-US" altLang="zh-CN" dirty="0" smtClean="0"/>
              <a:t>time(s)</a:t>
            </a:r>
            <a:endParaRPr lang="zh-CN" altLang="en-US" dirty="0"/>
          </a:p>
        </p:txBody>
      </p:sp>
      <p:sp>
        <p:nvSpPr>
          <p:cNvPr id="36" name="Title 24"/>
          <p:cNvSpPr txBox="1">
            <a:spLocks/>
          </p:cNvSpPr>
          <p:nvPr/>
        </p:nvSpPr>
        <p:spPr>
          <a:xfrm>
            <a:off x="457200" y="274638"/>
            <a:ext cx="8229600" cy="11430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dirty="0" smtClean="0"/>
              <a:t>Source array,</a:t>
            </a:r>
            <a:br>
              <a:rPr lang="en-US" altLang="zh-CN" dirty="0" smtClean="0"/>
            </a:br>
            <a:r>
              <a:rPr lang="en-US" altLang="zh-CN" dirty="0" smtClean="0"/>
              <a:t>correct reference velocity</a:t>
            </a:r>
            <a:endParaRPr lang="en-US" dirty="0"/>
          </a:p>
        </p:txBody>
      </p:sp>
      <p:sp>
        <p:nvSpPr>
          <p:cNvPr id="37" name="Oval 1"/>
          <p:cNvSpPr/>
          <p:nvPr/>
        </p:nvSpPr>
        <p:spPr>
          <a:xfrm>
            <a:off x="8052756" y="4764896"/>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Oval 1"/>
          <p:cNvSpPr/>
          <p:nvPr/>
        </p:nvSpPr>
        <p:spPr>
          <a:xfrm>
            <a:off x="8153400" y="4917296"/>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1"/>
          <p:cNvSpPr/>
          <p:nvPr/>
        </p:nvSpPr>
        <p:spPr>
          <a:xfrm>
            <a:off x="8255478" y="5043818"/>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1"/>
          <p:cNvSpPr/>
          <p:nvPr/>
        </p:nvSpPr>
        <p:spPr>
          <a:xfrm>
            <a:off x="8357540" y="5181600"/>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1752600"/>
            <a:ext cx="7239000" cy="830997"/>
          </a:xfrm>
          <a:prstGeom prst="rect">
            <a:avLst/>
          </a:prstGeom>
          <a:noFill/>
        </p:spPr>
        <p:txBody>
          <a:bodyPr wrap="square" rtlCol="0">
            <a:spAutoFit/>
          </a:bodyPr>
          <a:lstStyle/>
          <a:p>
            <a:pPr marL="514350" indent="-514350"/>
            <a:r>
              <a:rPr lang="en-US" altLang="zh-CN" sz="2400" dirty="0" smtClean="0"/>
              <a:t>III.   Estimate wavelet along one radiation angle, using wrong reference velocity 1450m/s;</a:t>
            </a:r>
          </a:p>
        </p:txBody>
      </p:sp>
      <p:sp>
        <p:nvSpPr>
          <p:cNvPr id="8" name="TextBox 7"/>
          <p:cNvSpPr txBox="1"/>
          <p:nvPr/>
        </p:nvSpPr>
        <p:spPr>
          <a:xfrm>
            <a:off x="2667000" y="5791200"/>
            <a:ext cx="583814" cy="369332"/>
          </a:xfrm>
          <a:prstGeom prst="rect">
            <a:avLst/>
          </a:prstGeom>
          <a:noFill/>
        </p:spPr>
        <p:txBody>
          <a:bodyPr wrap="none" rtlCol="0">
            <a:spAutoFit/>
          </a:bodyPr>
          <a:lstStyle/>
          <a:p>
            <a:r>
              <a:rPr lang="en-US" altLang="zh-CN" dirty="0" smtClean="0"/>
              <a:t>A(t)</a:t>
            </a:r>
            <a:endParaRPr lang="zh-CN" altLang="en-US" dirty="0"/>
          </a:p>
        </p:txBody>
      </p:sp>
      <p:grpSp>
        <p:nvGrpSpPr>
          <p:cNvPr id="9" name="组合 8"/>
          <p:cNvGrpSpPr/>
          <p:nvPr/>
        </p:nvGrpSpPr>
        <p:grpSpPr>
          <a:xfrm>
            <a:off x="5731782" y="3352800"/>
            <a:ext cx="3183618" cy="418525"/>
            <a:chOff x="304800" y="378154"/>
            <a:chExt cx="8229600" cy="941864"/>
          </a:xfrm>
        </p:grpSpPr>
        <p:grpSp>
          <p:nvGrpSpPr>
            <p:cNvPr id="10" name="Group 11"/>
            <p:cNvGrpSpPr/>
            <p:nvPr/>
          </p:nvGrpSpPr>
          <p:grpSpPr>
            <a:xfrm>
              <a:off x="3262086" y="990600"/>
              <a:ext cx="2590800" cy="304800"/>
              <a:chOff x="3048000" y="1143000"/>
              <a:chExt cx="2590800" cy="304800"/>
            </a:xfrm>
          </p:grpSpPr>
          <p:sp>
            <p:nvSpPr>
              <p:cNvPr id="19" name="Oval 4"/>
              <p:cNvSpPr/>
              <p:nvPr/>
            </p:nvSpPr>
            <p:spPr>
              <a:xfrm>
                <a:off x="3048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3429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6"/>
              <p:cNvSpPr/>
              <p:nvPr/>
            </p:nvSpPr>
            <p:spPr>
              <a:xfrm>
                <a:off x="3810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7"/>
              <p:cNvSpPr/>
              <p:nvPr/>
            </p:nvSpPr>
            <p:spPr>
              <a:xfrm>
                <a:off x="4191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a:off x="4572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9"/>
              <p:cNvSpPr/>
              <p:nvPr/>
            </p:nvSpPr>
            <p:spPr>
              <a:xfrm>
                <a:off x="4953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0"/>
              <p:cNvSpPr/>
              <p:nvPr/>
            </p:nvSpPr>
            <p:spPr>
              <a:xfrm>
                <a:off x="5334000" y="1143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04800" y="950686"/>
              <a:ext cx="798617" cy="369332"/>
            </a:xfrm>
            <a:prstGeom prst="rect">
              <a:avLst/>
            </a:prstGeom>
            <a:noFill/>
          </p:spPr>
          <p:txBody>
            <a:bodyPr wrap="none" rtlCol="0">
              <a:spAutoFit/>
            </a:bodyPr>
            <a:lstStyle/>
            <a:p>
              <a:r>
                <a:rPr lang="en-US" dirty="0" err="1" smtClean="0"/>
                <a:t>zs</a:t>
              </a:r>
              <a:r>
                <a:rPr lang="en-US" dirty="0" smtClean="0"/>
                <a:t>=6m</a:t>
              </a:r>
              <a:endParaRPr lang="en-US" dirty="0"/>
            </a:p>
          </p:txBody>
        </p:sp>
        <p:cxnSp>
          <p:nvCxnSpPr>
            <p:cNvPr id="17" name="Straight Connector 3"/>
            <p:cNvCxnSpPr/>
            <p:nvPr/>
          </p:nvCxnSpPr>
          <p:spPr>
            <a:xfrm>
              <a:off x="1447800" y="533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9841" y="378154"/>
              <a:ext cx="392993" cy="369332"/>
            </a:xfrm>
            <a:prstGeom prst="rect">
              <a:avLst/>
            </a:prstGeom>
            <a:noFill/>
          </p:spPr>
          <p:txBody>
            <a:bodyPr wrap="none" rtlCol="0">
              <a:spAutoFit/>
            </a:bodyPr>
            <a:lstStyle/>
            <a:p>
              <a:r>
                <a:rPr lang="en-US" dirty="0" smtClean="0"/>
                <a:t>FS</a:t>
              </a:r>
              <a:endParaRPr lang="en-US" dirty="0"/>
            </a:p>
          </p:txBody>
        </p:sp>
      </p:grpSp>
      <p:grpSp>
        <p:nvGrpSpPr>
          <p:cNvPr id="11" name="组合 32"/>
          <p:cNvGrpSpPr/>
          <p:nvPr/>
        </p:nvGrpSpPr>
        <p:grpSpPr>
          <a:xfrm>
            <a:off x="7391400" y="3733800"/>
            <a:ext cx="1501866" cy="2209800"/>
            <a:chOff x="5552633" y="2984091"/>
            <a:chExt cx="2273833" cy="3569110"/>
          </a:xfrm>
        </p:grpSpPr>
        <p:cxnSp>
          <p:nvCxnSpPr>
            <p:cNvPr id="26" name="Straight Arrow Connector 12"/>
            <p:cNvCxnSpPr/>
            <p:nvPr/>
          </p:nvCxnSpPr>
          <p:spPr>
            <a:xfrm rot="16200000" flipH="1">
              <a:off x="4904995" y="3631729"/>
              <a:ext cx="3569110" cy="2273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1"/>
            <p:cNvSpPr/>
            <p:nvPr/>
          </p:nvSpPr>
          <p:spPr>
            <a:xfrm>
              <a:off x="6400800" y="4420074"/>
              <a:ext cx="152400" cy="152875"/>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Oval 17"/>
            <p:cNvSpPr/>
            <p:nvPr/>
          </p:nvSpPr>
          <p:spPr>
            <a:xfrm>
              <a:off x="6553200" y="46477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8"/>
            <p:cNvSpPr/>
            <p:nvPr/>
          </p:nvSpPr>
          <p:spPr>
            <a:xfrm>
              <a:off x="6705600" y="48763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9"/>
            <p:cNvSpPr/>
            <p:nvPr/>
          </p:nvSpPr>
          <p:spPr>
            <a:xfrm>
              <a:off x="6858000" y="51049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0"/>
            <p:cNvSpPr/>
            <p:nvPr/>
          </p:nvSpPr>
          <p:spPr>
            <a:xfrm>
              <a:off x="7010400" y="5333525"/>
              <a:ext cx="152400" cy="152875"/>
            </a:xfrm>
            <a:prstGeom prst="ellipse">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6059269"/>
            <a:ext cx="5410200" cy="646331"/>
          </a:xfrm>
          <a:prstGeom prst="rect">
            <a:avLst/>
          </a:prstGeom>
          <a:noFill/>
        </p:spPr>
        <p:txBody>
          <a:bodyPr wrap="square" rtlCol="0">
            <a:spAutoFit/>
          </a:bodyPr>
          <a:lstStyle/>
          <a:p>
            <a:r>
              <a:rPr lang="en-US" altLang="zh-CN" dirty="0" smtClean="0"/>
              <a:t>Wavelet estimated at depth 36m, 56m, 76m, 96m, 116m, 136m, 156m in the same radiation angle.</a:t>
            </a:r>
            <a:endParaRPr lang="zh-CN" altLang="en-US" dirty="0"/>
          </a:p>
        </p:txBody>
      </p:sp>
      <p:sp>
        <p:nvSpPr>
          <p:cNvPr id="33" name="TextBox 32"/>
          <p:cNvSpPr txBox="1"/>
          <p:nvPr/>
        </p:nvSpPr>
        <p:spPr>
          <a:xfrm>
            <a:off x="7320432" y="4206889"/>
            <a:ext cx="534121" cy="307777"/>
          </a:xfrm>
          <a:prstGeom prst="rect">
            <a:avLst/>
          </a:prstGeom>
          <a:noFill/>
        </p:spPr>
        <p:txBody>
          <a:bodyPr wrap="none" rtlCol="0">
            <a:spAutoFit/>
          </a:bodyPr>
          <a:lstStyle/>
          <a:p>
            <a:r>
              <a:rPr lang="en-US" sz="1400" dirty="0" smtClean="0"/>
              <a:t>5.8</a:t>
            </a:r>
            <a:r>
              <a:rPr lang="en-US" altLang="zh-CN" sz="1400" dirty="0"/>
              <a:t> ⁰</a:t>
            </a:r>
            <a:endParaRPr lang="en-US" sz="1400" dirty="0"/>
          </a:p>
        </p:txBody>
      </p:sp>
      <p:cxnSp>
        <p:nvCxnSpPr>
          <p:cNvPr id="34" name="Straight Connector 33"/>
          <p:cNvCxnSpPr/>
          <p:nvPr/>
        </p:nvCxnSpPr>
        <p:spPr>
          <a:xfrm>
            <a:off x="7376932" y="3760385"/>
            <a:ext cx="0" cy="1333847"/>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FF9885-33DE-42B9-A841-C0FD024B3D2E}" type="slidenum">
              <a:rPr lang="zh-CN" altLang="en-US" smtClean="0"/>
              <a:pPr/>
              <a:t>39</a:t>
            </a:fld>
            <a:endParaRPr lang="zh-CN" altLang="en-US"/>
          </a:p>
        </p:txBody>
      </p:sp>
      <p:sp>
        <p:nvSpPr>
          <p:cNvPr id="36" name="TextBox 35"/>
          <p:cNvSpPr txBox="1"/>
          <p:nvPr/>
        </p:nvSpPr>
        <p:spPr>
          <a:xfrm>
            <a:off x="5464714" y="5426110"/>
            <a:ext cx="314588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Loss of invariance when using the wrong reference velocity</a:t>
            </a:r>
            <a:endParaRPr lang="en-US" dirty="0"/>
          </a:p>
        </p:txBody>
      </p:sp>
      <p:sp>
        <p:nvSpPr>
          <p:cNvPr id="37" name="TextBox 36"/>
          <p:cNvSpPr txBox="1"/>
          <p:nvPr/>
        </p:nvSpPr>
        <p:spPr>
          <a:xfrm>
            <a:off x="685800" y="4038600"/>
            <a:ext cx="907621" cy="369332"/>
          </a:xfrm>
          <a:prstGeom prst="rect">
            <a:avLst/>
          </a:prstGeom>
          <a:noFill/>
        </p:spPr>
        <p:txBody>
          <a:bodyPr wrap="none" rtlCol="0">
            <a:spAutoFit/>
          </a:bodyPr>
          <a:lstStyle/>
          <a:p>
            <a:r>
              <a:rPr lang="en-US" altLang="zh-CN" dirty="0" smtClean="0"/>
              <a:t>time(s)</a:t>
            </a:r>
            <a:endParaRPr lang="zh-CN" altLang="en-US" dirty="0"/>
          </a:p>
        </p:txBody>
      </p:sp>
      <p:sp>
        <p:nvSpPr>
          <p:cNvPr id="38" name="Title 24"/>
          <p:cNvSpPr txBox="1">
            <a:spLocks/>
          </p:cNvSpPr>
          <p:nvPr/>
        </p:nvSpPr>
        <p:spPr>
          <a:xfrm>
            <a:off x="457200" y="274638"/>
            <a:ext cx="8229600" cy="11430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dirty="0" smtClean="0"/>
              <a:t>Source array,</a:t>
            </a:r>
            <a:br>
              <a:rPr lang="en-US" altLang="zh-CN" dirty="0" smtClean="0"/>
            </a:br>
            <a:r>
              <a:rPr lang="en-US" altLang="zh-CN" dirty="0" smtClean="0"/>
              <a:t>wrong reference velocity</a:t>
            </a:r>
            <a:endParaRPr lang="en-US" dirty="0"/>
          </a:p>
        </p:txBody>
      </p:sp>
      <p:pic>
        <p:nvPicPr>
          <p:cNvPr id="9319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53" t="4810" r="3215" b="3404"/>
          <a:stretch/>
        </p:blipFill>
        <p:spPr bwMode="auto">
          <a:xfrm>
            <a:off x="1560201" y="2606689"/>
            <a:ext cx="304990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553" t="4810" r="3216" b="3404"/>
          <a:stretch/>
        </p:blipFill>
        <p:spPr bwMode="auto">
          <a:xfrm>
            <a:off x="1560200" y="2610952"/>
            <a:ext cx="30499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553" t="4810" r="3215" b="3404"/>
          <a:stretch/>
        </p:blipFill>
        <p:spPr bwMode="auto">
          <a:xfrm>
            <a:off x="1561576" y="2604879"/>
            <a:ext cx="30499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553" t="4810" r="3215" b="3404"/>
          <a:stretch/>
        </p:blipFill>
        <p:spPr bwMode="auto">
          <a:xfrm>
            <a:off x="1560199" y="2605814"/>
            <a:ext cx="30499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553" t="4810" r="3215" b="3404"/>
          <a:stretch/>
        </p:blipFill>
        <p:spPr bwMode="auto">
          <a:xfrm>
            <a:off x="1564393" y="2612803"/>
            <a:ext cx="30499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501" t="4810" r="3216" b="3404"/>
          <a:stretch/>
        </p:blipFill>
        <p:spPr bwMode="auto">
          <a:xfrm>
            <a:off x="1494442" y="2614440"/>
            <a:ext cx="311703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501" t="4810" r="3216" b="3404"/>
          <a:stretch/>
        </p:blipFill>
        <p:spPr bwMode="auto">
          <a:xfrm>
            <a:off x="1493066" y="2614440"/>
            <a:ext cx="311703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Oval 1"/>
          <p:cNvSpPr/>
          <p:nvPr/>
        </p:nvSpPr>
        <p:spPr>
          <a:xfrm>
            <a:off x="8052756" y="4764896"/>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Oval 1"/>
          <p:cNvSpPr/>
          <p:nvPr/>
        </p:nvSpPr>
        <p:spPr>
          <a:xfrm>
            <a:off x="8153400" y="4917296"/>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6" name="Oval 1"/>
          <p:cNvSpPr/>
          <p:nvPr/>
        </p:nvSpPr>
        <p:spPr>
          <a:xfrm>
            <a:off x="8255478" y="5043818"/>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Oval 1"/>
          <p:cNvSpPr/>
          <p:nvPr/>
        </p:nvSpPr>
        <p:spPr>
          <a:xfrm>
            <a:off x="8357540" y="5181600"/>
            <a:ext cx="100660" cy="9465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192"/>
                                        </p:tgtEl>
                                        <p:attrNameLst>
                                          <p:attrName>style.visibility</p:attrName>
                                        </p:attrNameLst>
                                      </p:cBhvr>
                                      <p:to>
                                        <p:strVal val="visible"/>
                                      </p:to>
                                    </p:set>
                                    <p:animEffect transition="in" filter="dissolve">
                                      <p:cBhvr>
                                        <p:cTn id="7" dur="500"/>
                                        <p:tgtEl>
                                          <p:spTgt spid="9319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3193"/>
                                        </p:tgtEl>
                                        <p:attrNameLst>
                                          <p:attrName>style.visibility</p:attrName>
                                        </p:attrNameLst>
                                      </p:cBhvr>
                                      <p:to>
                                        <p:strVal val="visible"/>
                                      </p:to>
                                    </p:set>
                                    <p:animEffect transition="in" filter="dissolve">
                                      <p:cBhvr>
                                        <p:cTn id="14" dur="500"/>
                                        <p:tgtEl>
                                          <p:spTgt spid="9319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3189"/>
                                        </p:tgtEl>
                                        <p:attrNameLst>
                                          <p:attrName>style.visibility</p:attrName>
                                        </p:attrNameLst>
                                      </p:cBhvr>
                                      <p:to>
                                        <p:strVal val="visible"/>
                                      </p:to>
                                    </p:set>
                                    <p:animEffect transition="in" filter="dissolve">
                                      <p:cBhvr>
                                        <p:cTn id="21" dur="500"/>
                                        <p:tgtEl>
                                          <p:spTgt spid="9318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3188"/>
                                        </p:tgtEl>
                                        <p:attrNameLst>
                                          <p:attrName>style.visibility</p:attrName>
                                        </p:attrNameLst>
                                      </p:cBhvr>
                                      <p:to>
                                        <p:strVal val="visible"/>
                                      </p:to>
                                    </p:set>
                                    <p:animEffect transition="in" filter="dissolve">
                                      <p:cBhvr>
                                        <p:cTn id="28" dur="500"/>
                                        <p:tgtEl>
                                          <p:spTgt spid="9318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3187"/>
                                        </p:tgtEl>
                                        <p:attrNameLst>
                                          <p:attrName>style.visibility</p:attrName>
                                        </p:attrNameLst>
                                      </p:cBhvr>
                                      <p:to>
                                        <p:strVal val="visible"/>
                                      </p:to>
                                    </p:set>
                                    <p:animEffect transition="in" filter="dissolve">
                                      <p:cBhvr>
                                        <p:cTn id="35" dur="500"/>
                                        <p:tgtEl>
                                          <p:spTgt spid="9318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3186"/>
                                        </p:tgtEl>
                                        <p:attrNameLst>
                                          <p:attrName>style.visibility</p:attrName>
                                        </p:attrNameLst>
                                      </p:cBhvr>
                                      <p:to>
                                        <p:strVal val="visible"/>
                                      </p:to>
                                    </p:set>
                                    <p:animEffect transition="in" filter="dissolve">
                                      <p:cBhvr>
                                        <p:cTn id="40"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4</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710264" cy="4832092"/>
          </a:xfrm>
          <a:prstGeom prst="rect">
            <a:avLst/>
          </a:prstGeom>
          <a:noFill/>
        </p:spPr>
        <p:txBody>
          <a:bodyPr wrap="none" rtlCol="0">
            <a:spAutoFit/>
          </a:bodyPr>
          <a:lstStyle/>
          <a:p>
            <a:pPr marL="571500" indent="-571500">
              <a:buFont typeface="+mj-lt"/>
              <a:buAutoNum type="romanUcPeriod"/>
            </a:pPr>
            <a:r>
              <a:rPr lang="en-US" altLang="zh-CN" sz="2800" dirty="0" smtClean="0"/>
              <a:t>Motivation</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Method – Green’s theorem</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An analytic example</a:t>
            </a:r>
          </a:p>
          <a:p>
            <a:pPr marL="400050" indent="-400050">
              <a:buFont typeface="+mj-lt"/>
              <a:buAutoNum type="romanUcPeriod"/>
            </a:pPr>
            <a:endParaRPr lang="en-US" altLang="zh-CN" sz="2800" dirty="0">
              <a:solidFill>
                <a:schemeClr val="bg2"/>
              </a:solidFill>
            </a:endParaRPr>
          </a:p>
          <a:p>
            <a:pPr marL="400050" indent="-400050">
              <a:buFont typeface="+mj-lt"/>
              <a:buAutoNum type="romanUcPeriod"/>
            </a:pPr>
            <a:r>
              <a:rPr lang="en-US" altLang="zh-CN" sz="2800" dirty="0" smtClean="0">
                <a:solidFill>
                  <a:schemeClr val="bg2"/>
                </a:solidFill>
              </a:rPr>
              <a:t>  </a:t>
            </a:r>
            <a:r>
              <a:rPr lang="en-US" altLang="zh-CN" sz="2800" dirty="0">
                <a:solidFill>
                  <a:schemeClr val="bg2"/>
                </a:solidFill>
              </a:rPr>
              <a:t>Test result</a:t>
            </a:r>
          </a:p>
          <a:p>
            <a:pPr marL="857250" lvl="1" indent="-400050">
              <a:buFont typeface="+mj-lt"/>
              <a:buAutoNum type="arabicPeriod"/>
            </a:pPr>
            <a:r>
              <a:rPr lang="en-US" altLang="zh-CN" sz="2800" dirty="0">
                <a:solidFill>
                  <a:schemeClr val="bg2"/>
                </a:solidFill>
              </a:rPr>
              <a:t>Data from </a:t>
            </a:r>
            <a:r>
              <a:rPr lang="en-US" altLang="zh-CN" sz="2800" dirty="0" smtClean="0">
                <a:solidFill>
                  <a:schemeClr val="bg2"/>
                </a:solidFill>
              </a:rPr>
              <a:t>a point source</a:t>
            </a:r>
            <a:endParaRPr lang="en-US" altLang="zh-CN" sz="2800" dirty="0">
              <a:solidFill>
                <a:schemeClr val="bg2"/>
              </a:solidFill>
            </a:endParaRPr>
          </a:p>
          <a:p>
            <a:pPr marL="857250" lvl="1" indent="-400050">
              <a:buFont typeface="+mj-lt"/>
              <a:buAutoNum type="arabicPeriod"/>
            </a:pPr>
            <a:r>
              <a:rPr lang="en-US" altLang="zh-CN" sz="2800" dirty="0">
                <a:solidFill>
                  <a:schemeClr val="bg2"/>
                </a:solidFill>
              </a:rPr>
              <a:t>D</a:t>
            </a:r>
            <a:r>
              <a:rPr lang="en-US" altLang="zh-CN" sz="2800" dirty="0" smtClean="0">
                <a:solidFill>
                  <a:schemeClr val="bg2"/>
                </a:solidFill>
              </a:rPr>
              <a:t>ata </a:t>
            </a:r>
            <a:r>
              <a:rPr lang="en-US" altLang="zh-CN" sz="2800" dirty="0">
                <a:solidFill>
                  <a:schemeClr val="bg2"/>
                </a:solidFill>
              </a:rPr>
              <a:t>from </a:t>
            </a:r>
            <a:r>
              <a:rPr lang="en-US" altLang="zh-CN" sz="2800" dirty="0" smtClean="0">
                <a:solidFill>
                  <a:schemeClr val="bg2"/>
                </a:solidFill>
              </a:rPr>
              <a:t>a source </a:t>
            </a:r>
            <a:r>
              <a:rPr lang="en-US" altLang="zh-CN" sz="2800" dirty="0">
                <a:solidFill>
                  <a:schemeClr val="bg2"/>
                </a:solidFill>
              </a:rPr>
              <a:t>array</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Conclusions</a:t>
            </a:r>
            <a:endParaRPr lang="zh-CN" altLang="en-US" sz="2800" dirty="0">
              <a:solidFill>
                <a:schemeClr val="bg2"/>
              </a:solidFill>
            </a:endParaRPr>
          </a:p>
        </p:txBody>
      </p:sp>
    </p:spTree>
    <p:extLst>
      <p:ext uri="{BB962C8B-B14F-4D97-AF65-F5344CB8AC3E}">
        <p14:creationId xmlns:p14="http://schemas.microsoft.com/office/powerpoint/2010/main" val="403108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40</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710264" cy="4832092"/>
          </a:xfrm>
          <a:prstGeom prst="rect">
            <a:avLst/>
          </a:prstGeom>
          <a:noFill/>
        </p:spPr>
        <p:txBody>
          <a:bodyPr wrap="none" rtlCol="0">
            <a:spAutoFit/>
          </a:bodyPr>
          <a:lstStyle/>
          <a:p>
            <a:pPr marL="571500" indent="-571500">
              <a:buFont typeface="+mj-lt"/>
              <a:buAutoNum type="romanUcPeriod"/>
            </a:pPr>
            <a:r>
              <a:rPr lang="en-US" altLang="zh-CN" sz="2800" dirty="0" smtClean="0">
                <a:solidFill>
                  <a:schemeClr val="bg2"/>
                </a:solidFill>
              </a:rPr>
              <a:t>Motivation</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Method – Green’s theorem</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An analytic example</a:t>
            </a:r>
          </a:p>
          <a:p>
            <a:pPr marL="400050" indent="-400050">
              <a:buFont typeface="+mj-lt"/>
              <a:buAutoNum type="romanUcPeriod"/>
            </a:pPr>
            <a:endParaRPr lang="en-US" altLang="zh-CN" sz="2800" dirty="0">
              <a:solidFill>
                <a:schemeClr val="bg2"/>
              </a:solidFill>
            </a:endParaRPr>
          </a:p>
          <a:p>
            <a:pPr marL="400050" indent="-400050">
              <a:buFont typeface="+mj-lt"/>
              <a:buAutoNum type="romanUcPeriod"/>
            </a:pPr>
            <a:r>
              <a:rPr lang="en-US" altLang="zh-CN" sz="2800" dirty="0" smtClean="0">
                <a:solidFill>
                  <a:schemeClr val="bg2"/>
                </a:solidFill>
              </a:rPr>
              <a:t>  Test result</a:t>
            </a:r>
          </a:p>
          <a:p>
            <a:pPr marL="857250" lvl="1" indent="-400050">
              <a:buFont typeface="+mj-lt"/>
              <a:buAutoNum type="arabicPeriod"/>
            </a:pPr>
            <a:r>
              <a:rPr lang="en-US" altLang="zh-CN" sz="2800" dirty="0" smtClean="0">
                <a:solidFill>
                  <a:schemeClr val="bg2"/>
                </a:solidFill>
              </a:rPr>
              <a:t>Data from a point source</a:t>
            </a:r>
          </a:p>
          <a:p>
            <a:pPr marL="857250" lvl="1" indent="-400050">
              <a:buFont typeface="+mj-lt"/>
              <a:buAutoNum type="arabicPeriod"/>
            </a:pPr>
            <a:r>
              <a:rPr lang="en-US" altLang="zh-CN" sz="2800" dirty="0">
                <a:solidFill>
                  <a:schemeClr val="bg2"/>
                </a:solidFill>
              </a:rPr>
              <a:t>D</a:t>
            </a:r>
            <a:r>
              <a:rPr lang="en-US" altLang="zh-CN" sz="2800" dirty="0" smtClean="0">
                <a:solidFill>
                  <a:schemeClr val="bg2"/>
                </a:solidFill>
              </a:rPr>
              <a:t>ata from a source array</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Conclusions</a:t>
            </a:r>
            <a:endParaRPr lang="zh-CN" altLang="en-US" sz="2800" dirty="0"/>
          </a:p>
        </p:txBody>
      </p:sp>
    </p:spTree>
    <p:extLst>
      <p:ext uri="{BB962C8B-B14F-4D97-AF65-F5344CB8AC3E}">
        <p14:creationId xmlns:p14="http://schemas.microsoft.com/office/powerpoint/2010/main" val="1162204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457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Conclusions</a:t>
            </a:r>
            <a:endParaRPr kumimoji="0" lang="zh-CN"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3" name="直接连接符 2"/>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p:txBody>
          <a:bodyPr>
            <a:normAutofit lnSpcReduction="10000"/>
          </a:bodyPr>
          <a:lstStyle/>
          <a:p>
            <a:r>
              <a:rPr lang="en-US" altLang="zh-CN" sz="2400" dirty="0"/>
              <a:t>Can we find  </a:t>
            </a:r>
            <a:r>
              <a:rPr lang="en-US" altLang="zh-CN" sz="2400" dirty="0" smtClean="0"/>
              <a:t>criteria </a:t>
            </a:r>
            <a:r>
              <a:rPr lang="en-US" altLang="zh-CN" sz="2400" dirty="0"/>
              <a:t>satisfied by the correct reference velocity?</a:t>
            </a:r>
          </a:p>
          <a:p>
            <a:endParaRPr lang="en-US" altLang="zh-CN" sz="2400" dirty="0"/>
          </a:p>
          <a:p>
            <a:pPr lvl="1">
              <a:buFont typeface="Arial" pitchFamily="34" charset="0"/>
              <a:buChar char="•"/>
            </a:pPr>
            <a:r>
              <a:rPr lang="en-US" altLang="zh-CN" sz="2400" dirty="0"/>
              <a:t>  For the point source data, the invariance of </a:t>
            </a:r>
            <a:r>
              <a:rPr lang="en-US" altLang="zh-CN" sz="2400" dirty="0" smtClean="0"/>
              <a:t>the estimated </a:t>
            </a:r>
            <a:r>
              <a:rPr lang="en-US" altLang="zh-CN" sz="2400" dirty="0"/>
              <a:t>wavelet is at every output point below the measurement surface;</a:t>
            </a:r>
          </a:p>
          <a:p>
            <a:pPr lvl="1">
              <a:buFont typeface="Arial" pitchFamily="34" charset="0"/>
              <a:buChar char="•"/>
            </a:pPr>
            <a:endParaRPr lang="en-US" altLang="zh-CN" sz="2400" dirty="0"/>
          </a:p>
          <a:p>
            <a:pPr lvl="1">
              <a:buFont typeface="Arial" pitchFamily="34" charset="0"/>
              <a:buChar char="•"/>
            </a:pPr>
            <a:r>
              <a:rPr lang="en-US" altLang="zh-CN" sz="2400" dirty="0"/>
              <a:t>  For data with a radiation pattern, the invariance of the wavelet is along one radiation angle.</a:t>
            </a:r>
          </a:p>
          <a:p>
            <a:pPr lvl="1">
              <a:buFont typeface="Arial" pitchFamily="34" charset="0"/>
              <a:buChar char="•"/>
            </a:pPr>
            <a:endParaRPr lang="en-US" altLang="zh-CN" sz="2400" dirty="0"/>
          </a:p>
          <a:p>
            <a:r>
              <a:rPr lang="en-US" altLang="zh-CN" sz="2400" dirty="0"/>
              <a:t>   Future study: Using a similar thinking to study </a:t>
            </a:r>
            <a:r>
              <a:rPr lang="en-US" altLang="zh-CN" sz="2400" dirty="0" smtClean="0"/>
              <a:t>complex on-shore </a:t>
            </a:r>
            <a:r>
              <a:rPr lang="en-US" altLang="zh-CN" sz="2400" dirty="0"/>
              <a:t>or ocean bottom near surface property problems.</a:t>
            </a:r>
            <a:endParaRPr lang="zh-CN" altLang="en-US" sz="2400" dirty="0"/>
          </a:p>
          <a:p>
            <a:endParaRPr lang="en-US" dirty="0"/>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41</a:t>
            </a:fld>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5D4D447-518B-A74B-AEBA-069C92F76192}" type="slidenum">
              <a:rPr lang="en-US" smtClean="0"/>
              <a:pPr/>
              <a:t>42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7331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a:xfrm>
            <a:off x="457200" y="1722437"/>
            <a:ext cx="7924800" cy="4525963"/>
          </a:xfrm>
        </p:spPr>
        <p:txBody>
          <a:bodyPr>
            <a:normAutofit/>
          </a:bodyPr>
          <a:lstStyle/>
          <a:p>
            <a:r>
              <a:rPr lang="en-US" altLang="zh-CN" sz="2400" dirty="0"/>
              <a:t>As seismic exploration </a:t>
            </a:r>
            <a:r>
              <a:rPr lang="en-US" altLang="zh-CN" sz="2400" dirty="0" smtClean="0"/>
              <a:t>moves </a:t>
            </a:r>
            <a:r>
              <a:rPr lang="en-US" altLang="zh-CN" sz="2400" dirty="0"/>
              <a:t>to more complex and </a:t>
            </a:r>
            <a:r>
              <a:rPr lang="en-US" altLang="zh-CN" sz="2400" dirty="0" smtClean="0"/>
              <a:t>difficult </a:t>
            </a:r>
            <a:r>
              <a:rPr lang="en-US" altLang="zh-CN" sz="2400" dirty="0"/>
              <a:t>on-shore and </a:t>
            </a:r>
            <a:r>
              <a:rPr lang="en-US" altLang="zh-CN" sz="2400" dirty="0" smtClean="0"/>
              <a:t>off-shore </a:t>
            </a:r>
            <a:r>
              <a:rPr lang="en-US" altLang="zh-CN" sz="2400" dirty="0"/>
              <a:t>plays, </a:t>
            </a:r>
            <a:r>
              <a:rPr lang="en-US" altLang="zh-CN" sz="2400" dirty="0" smtClean="0"/>
              <a:t>there are </a:t>
            </a:r>
            <a:r>
              <a:rPr lang="en-US" altLang="zh-CN" sz="2400" dirty="0"/>
              <a:t>more fundamental issues and challenges need to be resolved</a:t>
            </a:r>
            <a:r>
              <a:rPr lang="en-US" altLang="zh-CN" sz="2400" dirty="0" smtClean="0"/>
              <a:t>.</a:t>
            </a:r>
          </a:p>
          <a:p>
            <a:endParaRPr lang="en-US" altLang="zh-CN" sz="2400" dirty="0" smtClean="0"/>
          </a:p>
          <a:p>
            <a:r>
              <a:rPr lang="en-US" altLang="zh-CN" sz="2400" dirty="0"/>
              <a:t>Inverse Scattering Series (ISS</a:t>
            </a:r>
            <a:r>
              <a:rPr lang="en-US" altLang="zh-CN" sz="2400" dirty="0" smtClean="0"/>
              <a:t>) offers a </a:t>
            </a:r>
            <a:r>
              <a:rPr lang="en-US" altLang="zh-CN" sz="2400" dirty="0"/>
              <a:t>direct way of removing </a:t>
            </a:r>
            <a:r>
              <a:rPr lang="en-US" altLang="zh-CN" sz="2400" dirty="0" smtClean="0"/>
              <a:t>multiples without requiring </a:t>
            </a:r>
            <a:r>
              <a:rPr lang="en-US" altLang="zh-CN" sz="2400" dirty="0"/>
              <a:t>any subsurface information</a:t>
            </a:r>
            <a:r>
              <a:rPr lang="en-US" altLang="zh-CN" sz="2400" dirty="0" smtClean="0"/>
              <a:t>. </a:t>
            </a:r>
          </a:p>
          <a:p>
            <a:endParaRPr lang="en-US" altLang="zh-CN" sz="2400" dirty="0"/>
          </a:p>
          <a:p>
            <a:r>
              <a:rPr lang="en-US" altLang="zh-CN" sz="2400" dirty="0" smtClean="0"/>
              <a:t>When the prerequisites are satisfied, ISS </a:t>
            </a:r>
            <a:r>
              <a:rPr lang="en-US" altLang="zh-CN" sz="2400" dirty="0"/>
              <a:t>methods </a:t>
            </a:r>
            <a:r>
              <a:rPr lang="en-US" altLang="zh-CN" sz="2400" dirty="0" smtClean="0"/>
              <a:t>can deliver more effective prediction of multiples (Dr. </a:t>
            </a:r>
            <a:r>
              <a:rPr lang="en-US" altLang="zh-CN" sz="2400" dirty="0" err="1" smtClean="0"/>
              <a:t>Mayhan’s</a:t>
            </a:r>
            <a:r>
              <a:rPr lang="en-US" altLang="zh-CN" sz="2400" dirty="0" smtClean="0"/>
              <a:t> presentation).</a:t>
            </a:r>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5</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Motivation</a:t>
            </a:r>
            <a:endParaRPr lang="en-US" dirty="0"/>
          </a:p>
        </p:txBody>
      </p:sp>
      <p:sp>
        <p:nvSpPr>
          <p:cNvPr id="6" name="Rectangle 5"/>
          <p:cNvSpPr/>
          <p:nvPr/>
        </p:nvSpPr>
        <p:spPr>
          <a:xfrm>
            <a:off x="609600" y="3048000"/>
            <a:ext cx="7772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600200"/>
            <a:ext cx="8229600" cy="4525963"/>
          </a:xfrm>
        </p:spPr>
        <p:txBody>
          <a:bodyPr>
            <a:normAutofit/>
          </a:bodyPr>
          <a:lstStyle/>
          <a:p>
            <a:pPr marL="0" indent="0">
              <a:buNone/>
            </a:pPr>
            <a:r>
              <a:rPr lang="en-US" sz="2800" dirty="0"/>
              <a:t>The three pronged </a:t>
            </a:r>
            <a:r>
              <a:rPr lang="en-US" sz="2800" dirty="0" smtClean="0"/>
              <a:t>strategy to address the current challenges of </a:t>
            </a:r>
            <a:r>
              <a:rPr lang="en-US" sz="2800" dirty="0"/>
              <a:t>ISS internal multiple attenuator </a:t>
            </a:r>
            <a:r>
              <a:rPr lang="en-US" sz="2800" dirty="0" smtClean="0"/>
              <a:t>:</a:t>
            </a:r>
          </a:p>
          <a:p>
            <a:pPr marL="0" indent="0">
              <a:buNone/>
            </a:pPr>
            <a:endParaRPr lang="en-US" sz="2800" dirty="0"/>
          </a:p>
          <a:p>
            <a:pPr marL="571500" indent="-571500">
              <a:buFont typeface="+mj-lt"/>
              <a:buAutoNum type="romanUcPeriod"/>
            </a:pPr>
            <a:r>
              <a:rPr lang="en-US" sz="2400" dirty="0" smtClean="0"/>
              <a:t>Preprocessing for on-shore applications</a:t>
            </a:r>
          </a:p>
          <a:p>
            <a:pPr marL="571500" indent="-571500">
              <a:buFont typeface="+mj-lt"/>
              <a:buAutoNum type="romanUcPeriod"/>
            </a:pPr>
            <a:r>
              <a:rPr lang="en-US" sz="2400" dirty="0" smtClean="0"/>
              <a:t>Beyond ISS internal multiple attenuation</a:t>
            </a:r>
          </a:p>
          <a:p>
            <a:pPr marL="914400" lvl="1" indent="-514350">
              <a:buFont typeface="+mj-lt"/>
              <a:buAutoNum type="arabicPeriod"/>
            </a:pPr>
            <a:r>
              <a:rPr lang="en-US" sz="2400" dirty="0" smtClean="0"/>
              <a:t> elimination</a:t>
            </a:r>
          </a:p>
          <a:p>
            <a:pPr marL="914400" lvl="1" indent="-514350">
              <a:buFont typeface="+mj-lt"/>
              <a:buAutoNum type="arabicPeriod"/>
            </a:pPr>
            <a:r>
              <a:rPr lang="en-US" sz="2400" dirty="0" smtClean="0"/>
              <a:t> spurious</a:t>
            </a:r>
          </a:p>
          <a:p>
            <a:pPr marL="571500" indent="-571500">
              <a:buFont typeface="+mj-lt"/>
              <a:buAutoNum type="romanUcPeriod"/>
            </a:pPr>
            <a:r>
              <a:rPr lang="en-US" sz="2400" dirty="0" smtClean="0"/>
              <a:t>New adaptive subtraction criteria</a:t>
            </a:r>
          </a:p>
          <a:p>
            <a:endParaRPr lang="en-US" sz="2400" dirty="0"/>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77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a:xfrm>
            <a:off x="304800" y="1722437"/>
            <a:ext cx="8458200" cy="5135563"/>
          </a:xfrm>
        </p:spPr>
        <p:txBody>
          <a:bodyPr>
            <a:normAutofit/>
          </a:bodyPr>
          <a:lstStyle/>
          <a:p>
            <a:r>
              <a:rPr lang="en-US" altLang="zh-CN" sz="2400" dirty="0" smtClean="0"/>
              <a:t>Among these prerequisites, the removal of reference wave is the first step. </a:t>
            </a:r>
          </a:p>
          <a:p>
            <a:r>
              <a:rPr lang="en-US" altLang="zh-CN" sz="2400" dirty="0" smtClean="0"/>
              <a:t>In Inverse Scattering Series, the data </a:t>
            </a:r>
            <a:r>
              <a:rPr lang="en-US" altLang="zh-CN" sz="2400" i="1" dirty="0" smtClean="0"/>
              <a:t>D</a:t>
            </a:r>
            <a:r>
              <a:rPr lang="en-US" altLang="zh-CN" sz="2400" dirty="0" smtClean="0"/>
              <a:t> on the measurement surface is,</a:t>
            </a:r>
          </a:p>
          <a:p>
            <a:endParaRPr lang="en-US" altLang="zh-CN" sz="2400" dirty="0"/>
          </a:p>
          <a:p>
            <a:endParaRPr lang="en-US" altLang="zh-CN" sz="2400" dirty="0" smtClean="0"/>
          </a:p>
          <a:p>
            <a:endParaRPr lang="en-US" altLang="zh-CN" sz="2400" dirty="0" smtClean="0"/>
          </a:p>
          <a:p>
            <a:r>
              <a:rPr lang="en-US" altLang="zh-CN" sz="2400" dirty="0" smtClean="0"/>
              <a:t>The very first step in any ISS methods (free surface multiple removal, internal multiple removal, depth imaging) is to remove G</a:t>
            </a:r>
            <a:r>
              <a:rPr lang="en-US" altLang="zh-CN" sz="1600" dirty="0" smtClean="0"/>
              <a:t>0</a:t>
            </a:r>
            <a:r>
              <a:rPr lang="en-US" altLang="zh-CN" sz="2400" dirty="0" smtClean="0"/>
              <a:t>. In order to </a:t>
            </a:r>
            <a:r>
              <a:rPr lang="en-US" altLang="zh-CN" sz="2400" dirty="0"/>
              <a:t>know </a:t>
            </a:r>
            <a:r>
              <a:rPr lang="en-US" altLang="zh-CN" sz="2400" dirty="0" smtClean="0"/>
              <a:t>G</a:t>
            </a:r>
            <a:r>
              <a:rPr lang="en-US" altLang="zh-CN" sz="1600" dirty="0" smtClean="0"/>
              <a:t>0</a:t>
            </a:r>
            <a:r>
              <a:rPr lang="en-US" altLang="zh-CN" sz="2400" dirty="0" smtClean="0"/>
              <a:t>, we need to know the reference medium.</a:t>
            </a:r>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7</a:t>
            </a:fld>
            <a:endParaRPr lang="zh-CN" altLang="en-US" dirty="0"/>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114659401"/>
              </p:ext>
            </p:extLst>
          </p:nvPr>
        </p:nvGraphicFramePr>
        <p:xfrm>
          <a:off x="2836862" y="3124200"/>
          <a:ext cx="3470275" cy="1338902"/>
        </p:xfrm>
        <a:graphic>
          <a:graphicData uri="http://schemas.openxmlformats.org/presentationml/2006/ole">
            <mc:AlternateContent xmlns:mc="http://schemas.openxmlformats.org/markup-compatibility/2006">
              <mc:Choice xmlns:v="urn:schemas-microsoft-com:vml" Requires="v">
                <p:oleObj spid="_x0000_s39016" name="Equation" r:id="rId4" imgW="1777680" imgH="685800" progId="Equation.DSMT4">
                  <p:embed/>
                </p:oleObj>
              </mc:Choice>
              <mc:Fallback>
                <p:oleObj name="Equation" r:id="rId4" imgW="1777680" imgH="685800" progId="Equation.DSMT4">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862" y="3124200"/>
                        <a:ext cx="3470275" cy="1338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angle 8"/>
              <p:cNvSpPr/>
              <p:nvPr/>
            </p:nvSpPr>
            <p:spPr>
              <a:xfrm>
                <a:off x="4101956" y="3069482"/>
                <a:ext cx="62244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a:rPr>
                          </m:ctrlPr>
                        </m:sSubPr>
                        <m:e>
                          <m:r>
                            <a:rPr lang="en-US" sz="2800" i="1">
                              <a:solidFill>
                                <a:srgbClr val="FF0000"/>
                              </a:solidFill>
                              <a:latin typeface="Cambria Math"/>
                            </a:rPr>
                            <m:t>𝐺</m:t>
                          </m:r>
                        </m:e>
                        <m:sub>
                          <m:r>
                            <a:rPr lang="en-US" sz="2800">
                              <a:solidFill>
                                <a:srgbClr val="FF0000"/>
                              </a:solidFill>
                              <a:latin typeface="Cambria Math"/>
                            </a:rPr>
                            <m:t>0</m:t>
                          </m:r>
                        </m:sub>
                      </m:sSub>
                    </m:oMath>
                  </m:oMathPara>
                </a14:m>
                <a:endParaRPr lang="en-US" sz="2800"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101956" y="3069482"/>
                <a:ext cx="622444" cy="523220"/>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a:xfrm>
            <a:off x="457200" y="1722437"/>
            <a:ext cx="8229600" cy="5135563"/>
          </a:xfrm>
        </p:spPr>
        <p:txBody>
          <a:bodyPr>
            <a:normAutofit lnSpcReduction="10000"/>
          </a:bodyPr>
          <a:lstStyle/>
          <a:p>
            <a:r>
              <a:rPr lang="en-US" altLang="zh-CN" sz="2400" dirty="0" smtClean="0"/>
              <a:t>ISS methods require that the reference medium agrees with the actual medium at and above the measurement surface.</a:t>
            </a:r>
          </a:p>
          <a:p>
            <a:endParaRPr lang="en-US" altLang="zh-CN" sz="2400" dirty="0" smtClean="0"/>
          </a:p>
          <a:p>
            <a:r>
              <a:rPr lang="en-US" altLang="zh-CN" sz="2400" dirty="0" smtClean="0"/>
              <a:t>For on-shore seismic application, the property of the medium near surface is often complicated and not easy to acquire. Strong ground roll could be generated and that can obscure the reflected seismic data.</a:t>
            </a:r>
            <a:endParaRPr lang="zh-CN" altLang="en-US" sz="2400" dirty="0" smtClean="0"/>
          </a:p>
          <a:p>
            <a:endParaRPr lang="en-US" altLang="zh-CN" sz="2400" dirty="0" smtClean="0"/>
          </a:p>
          <a:p>
            <a:r>
              <a:rPr lang="en-US" altLang="zh-CN" sz="2400" dirty="0" smtClean="0"/>
              <a:t>For on-shore problems</a:t>
            </a:r>
            <a:r>
              <a:rPr lang="en-US" altLang="zh-CN" sz="2400" dirty="0"/>
              <a:t>, understanding of the near surface property could enable us </a:t>
            </a:r>
            <a:r>
              <a:rPr lang="en-US" altLang="zh-CN" sz="2400" dirty="0" smtClean="0"/>
              <a:t>to predict </a:t>
            </a:r>
            <a:r>
              <a:rPr lang="en-US" altLang="zh-CN" sz="2400" dirty="0"/>
              <a:t>and remove ground roll/reference wave on </a:t>
            </a:r>
            <a:r>
              <a:rPr lang="en-US" altLang="zh-CN" sz="2400" dirty="0" smtClean="0"/>
              <a:t>land (Jing Wu’s presentation), </a:t>
            </a:r>
            <a:r>
              <a:rPr lang="en-US" altLang="zh-CN" sz="2400" dirty="0"/>
              <a:t>and </a:t>
            </a:r>
            <a:r>
              <a:rPr lang="en-US" altLang="zh-CN" sz="2400" dirty="0" smtClean="0"/>
              <a:t>finally </a:t>
            </a:r>
            <a:r>
              <a:rPr lang="en-US" altLang="zh-CN" sz="2400" dirty="0"/>
              <a:t>enhance the </a:t>
            </a:r>
            <a:r>
              <a:rPr lang="en-US" altLang="zh-CN" sz="2400" dirty="0" smtClean="0"/>
              <a:t>capability of </a:t>
            </a:r>
            <a:r>
              <a:rPr lang="en-US" altLang="zh-CN" sz="2400" dirty="0"/>
              <a:t>following multiple removal processing steps</a:t>
            </a:r>
            <a:r>
              <a:rPr lang="en-US" altLang="zh-CN" sz="2400" dirty="0" smtClean="0"/>
              <a:t>.</a:t>
            </a:r>
          </a:p>
          <a:p>
            <a:endParaRPr lang="en-US" altLang="zh-CN" sz="2400" dirty="0" smtClean="0"/>
          </a:p>
          <a:p>
            <a:endParaRPr lang="en-US" altLang="zh-CN" sz="2400" dirty="0" smtClean="0"/>
          </a:p>
        </p:txBody>
      </p:sp>
      <p:sp>
        <p:nvSpPr>
          <p:cNvPr id="6" name="Slide Number Placeholder 5"/>
          <p:cNvSpPr>
            <a:spLocks noGrp="1"/>
          </p:cNvSpPr>
          <p:nvPr>
            <p:ph type="sldNum" sz="quarter" idx="12"/>
          </p:nvPr>
        </p:nvSpPr>
        <p:spPr/>
        <p:txBody>
          <a:bodyPr/>
          <a:lstStyle/>
          <a:p>
            <a:fld id="{F7FF9885-33DE-42B9-A841-C0FD024B3D2E}" type="slidenum">
              <a:rPr lang="zh-CN" altLang="en-US" smtClean="0"/>
              <a:pPr/>
              <a:t>8</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12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Slide Number Placeholder 2"/>
          <p:cNvSpPr>
            <a:spLocks noGrp="1"/>
          </p:cNvSpPr>
          <p:nvPr>
            <p:ph type="sldNum" sz="quarter" idx="12"/>
          </p:nvPr>
        </p:nvSpPr>
        <p:spPr/>
        <p:txBody>
          <a:bodyPr/>
          <a:lstStyle/>
          <a:p>
            <a:fld id="{F7FF9885-33DE-42B9-A841-C0FD024B3D2E}" type="slidenum">
              <a:rPr lang="zh-CN" altLang="en-US" smtClean="0"/>
              <a:pPr/>
              <a:t>9</a:t>
            </a:fld>
            <a:endParaRPr lang="zh-CN" altLang="en-US"/>
          </a:p>
        </p:txBody>
      </p:sp>
      <p:cxnSp>
        <p:nvCxnSpPr>
          <p:cNvPr id="4" name="直接连接符 3"/>
          <p:cNvCxnSpPr/>
          <p:nvPr/>
        </p:nvCxnSpPr>
        <p:spPr>
          <a:xfrm>
            <a:off x="0" y="1446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03212"/>
            <a:ext cx="91440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00200"/>
            <a:ext cx="4692631" cy="4832092"/>
          </a:xfrm>
          <a:prstGeom prst="rect">
            <a:avLst/>
          </a:prstGeom>
          <a:noFill/>
        </p:spPr>
        <p:txBody>
          <a:bodyPr wrap="none" rtlCol="0">
            <a:spAutoFit/>
          </a:bodyPr>
          <a:lstStyle/>
          <a:p>
            <a:pPr marL="571500" indent="-571500">
              <a:buFont typeface="+mj-lt"/>
              <a:buAutoNum type="romanUcPeriod"/>
            </a:pPr>
            <a:r>
              <a:rPr lang="en-US" altLang="zh-CN" sz="2800" dirty="0" smtClean="0">
                <a:solidFill>
                  <a:schemeClr val="bg2"/>
                </a:solidFill>
              </a:rPr>
              <a:t>Motivation</a:t>
            </a:r>
          </a:p>
          <a:p>
            <a:pPr marL="400050" indent="-400050">
              <a:buFont typeface="+mj-lt"/>
              <a:buAutoNum type="romanUcPeriod"/>
            </a:pPr>
            <a:endParaRPr lang="en-US" altLang="zh-CN" sz="2800" dirty="0" smtClean="0"/>
          </a:p>
          <a:p>
            <a:pPr marL="400050" indent="-400050">
              <a:buFont typeface="+mj-lt"/>
              <a:buAutoNum type="romanUcPeriod"/>
            </a:pPr>
            <a:r>
              <a:rPr lang="en-US" altLang="zh-CN" sz="2800" dirty="0" smtClean="0"/>
              <a:t>  Method—Green’s theorem</a:t>
            </a:r>
            <a:endParaRPr lang="en-US" altLang="zh-CN" sz="2800" dirty="0" smtClean="0">
              <a:solidFill>
                <a:schemeClr val="bg2"/>
              </a:solidFill>
            </a:endParaRP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An analytic example</a:t>
            </a:r>
          </a:p>
          <a:p>
            <a:pPr marL="400050" indent="-400050">
              <a:buFont typeface="+mj-lt"/>
              <a:buAutoNum type="romanUcPeriod"/>
            </a:pPr>
            <a:endParaRPr lang="en-US" altLang="zh-CN" sz="2800" dirty="0">
              <a:solidFill>
                <a:schemeClr val="bg2"/>
              </a:solidFill>
            </a:endParaRPr>
          </a:p>
          <a:p>
            <a:pPr marL="400050" indent="-400050">
              <a:buFont typeface="+mj-lt"/>
              <a:buAutoNum type="romanUcPeriod"/>
            </a:pPr>
            <a:r>
              <a:rPr lang="en-US" altLang="zh-CN" sz="2800" dirty="0" smtClean="0">
                <a:solidFill>
                  <a:schemeClr val="bg2"/>
                </a:solidFill>
              </a:rPr>
              <a:t>  Test result</a:t>
            </a:r>
          </a:p>
          <a:p>
            <a:pPr marL="857250" lvl="1" indent="-400050">
              <a:buFont typeface="+mj-lt"/>
              <a:buAutoNum type="arabicPeriod"/>
            </a:pPr>
            <a:r>
              <a:rPr lang="en-US" altLang="zh-CN" sz="2800" dirty="0" smtClean="0">
                <a:solidFill>
                  <a:schemeClr val="bg2"/>
                </a:solidFill>
              </a:rPr>
              <a:t>Data from a point source</a:t>
            </a:r>
          </a:p>
          <a:p>
            <a:pPr marL="857250" lvl="1" indent="-400050">
              <a:buFont typeface="+mj-lt"/>
              <a:buAutoNum type="arabicPeriod"/>
            </a:pPr>
            <a:r>
              <a:rPr lang="en-US" altLang="zh-CN" sz="2800" dirty="0" smtClean="0">
                <a:solidFill>
                  <a:schemeClr val="bg2"/>
                </a:solidFill>
              </a:rPr>
              <a:t>data from a source array</a:t>
            </a:r>
          </a:p>
          <a:p>
            <a:pPr marL="400050" indent="-400050">
              <a:buFont typeface="+mj-lt"/>
              <a:buAutoNum type="romanUcPeriod"/>
            </a:pPr>
            <a:endParaRPr lang="en-US" altLang="zh-CN" sz="2800" dirty="0" smtClean="0">
              <a:solidFill>
                <a:schemeClr val="bg2"/>
              </a:solidFill>
            </a:endParaRPr>
          </a:p>
          <a:p>
            <a:pPr marL="400050" indent="-400050">
              <a:buFont typeface="+mj-lt"/>
              <a:buAutoNum type="romanUcPeriod"/>
            </a:pPr>
            <a:r>
              <a:rPr lang="en-US" altLang="zh-CN" sz="2800" dirty="0" smtClean="0">
                <a:solidFill>
                  <a:schemeClr val="bg2"/>
                </a:solidFill>
              </a:rPr>
              <a:t>   Conclusions</a:t>
            </a:r>
            <a:endParaRPr lang="zh-CN" altLang="en-US" sz="2800" dirty="0">
              <a:solidFill>
                <a:schemeClr val="bg2"/>
              </a:solidFill>
            </a:endParaRPr>
          </a:p>
        </p:txBody>
      </p:sp>
    </p:spTree>
    <p:extLst>
      <p:ext uri="{BB962C8B-B14F-4D97-AF65-F5344CB8AC3E}">
        <p14:creationId xmlns:p14="http://schemas.microsoft.com/office/powerpoint/2010/main" val="1253114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9382</TotalTime>
  <Words>2547</Words>
  <Application>Microsoft Office PowerPoint</Application>
  <PresentationFormat>On-screen Show (4:3)</PresentationFormat>
  <Paragraphs>465</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PowerPoint Presentation</vt:lpstr>
      <vt:lpstr>Key points</vt:lpstr>
      <vt:lpstr>Outline</vt:lpstr>
      <vt:lpstr>Outline</vt:lpstr>
      <vt:lpstr>Motivation</vt:lpstr>
      <vt:lpstr>Motivation</vt:lpstr>
      <vt:lpstr>Motivation</vt:lpstr>
      <vt:lpstr>Motivation</vt:lpstr>
      <vt:lpstr>Outline</vt:lpstr>
      <vt:lpstr>Green’s theorem</vt:lpstr>
      <vt:lpstr>Green’s theorem</vt:lpstr>
      <vt:lpstr>Green’s theorem</vt:lpstr>
      <vt:lpstr>Green’s theorem</vt:lpstr>
      <vt:lpstr>Green’s theorem</vt:lpstr>
      <vt:lpstr>Green’s theorem</vt:lpstr>
      <vt:lpstr>Prediction of Ps at different Δz  (Δz = depth difference between the cable and the predicted point) </vt:lpstr>
      <vt:lpstr>Prediction of P0 at different Δz  (Δz = depth difference between the cable and the predicted point) </vt:lpstr>
      <vt:lpstr>Examining Green’s function in </vt:lpstr>
      <vt:lpstr>Green’s theorem</vt:lpstr>
      <vt:lpstr>Reference medium problem</vt:lpstr>
      <vt:lpstr>Outline</vt:lpstr>
      <vt:lpstr>Green’s theorem</vt:lpstr>
      <vt:lpstr>Green’s theorem</vt:lpstr>
      <vt:lpstr>An analytical example</vt:lpstr>
      <vt:lpstr>An analytical example</vt:lpstr>
      <vt:lpstr>Outline</vt:lpstr>
      <vt:lpstr>Point source data</vt:lpstr>
      <vt:lpstr>Point source data-- steps</vt:lpstr>
      <vt:lpstr>Point source data,  correct reference velocity</vt:lpstr>
      <vt:lpstr>Point source data, wrong reference velocity</vt:lpstr>
      <vt:lpstr>Point source data, wrong reference velocity</vt:lpstr>
      <vt:lpstr>Wavelet estimation results using different reference velocities</vt:lpstr>
      <vt:lpstr>Outline</vt:lpstr>
      <vt:lpstr>General source</vt:lpstr>
      <vt:lpstr>Method – source array data</vt:lpstr>
      <vt:lpstr>PowerPoint Presentation</vt:lpstr>
      <vt:lpstr>PowerPoint Presentation</vt:lpstr>
      <vt:lpstr>PowerPoint Presentation</vt:lpstr>
      <vt:lpstr>PowerPoint Presentation</vt:lpstr>
      <vt:lpstr>Outline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Lin</dc:creator>
  <cp:lastModifiedBy>Lin</cp:lastModifiedBy>
  <cp:revision>266</cp:revision>
  <cp:lastPrinted>2014-05-23T17:13:21Z</cp:lastPrinted>
  <dcterms:created xsi:type="dcterms:W3CDTF">2014-03-11T04:32:13Z</dcterms:created>
  <dcterms:modified xsi:type="dcterms:W3CDTF">2014-05-28T17:43:03Z</dcterms:modified>
</cp:coreProperties>
</file>