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258" r:id="rId3"/>
    <p:sldId id="259" r:id="rId4"/>
    <p:sldId id="260" r:id="rId5"/>
    <p:sldId id="261"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323"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24" r:id="rId62"/>
    <p:sldId id="318" r:id="rId63"/>
    <p:sldId id="319" r:id="rId64"/>
    <p:sldId id="320" r:id="rId65"/>
    <p:sldId id="321" r:id="rId66"/>
    <p:sldId id="322" r:id="rId67"/>
    <p:sldId id="325" r:id="rId68"/>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32" autoAdjust="0"/>
  </p:normalViewPr>
  <p:slideViewPr>
    <p:cSldViewPr>
      <p:cViewPr>
        <p:scale>
          <a:sx n="60" d="100"/>
          <a:sy n="60" d="100"/>
        </p:scale>
        <p:origin x="-1644"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DE05E5-BC8A-4611-A7E7-33686145EBF5}" type="datetimeFigureOut">
              <a:rPr lang="en-US" smtClean="0"/>
              <a:t>5/26/2014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2980C-0DAA-422E-AE71-9FADC944C040}" type="slidenum">
              <a:rPr lang="en-US" smtClean="0"/>
              <a:t>‹#›</a:t>
            </a:fld>
            <a:endParaRPr lang="en-US"/>
          </a:p>
        </p:txBody>
      </p:sp>
    </p:spTree>
    <p:extLst>
      <p:ext uri="{BB962C8B-B14F-4D97-AF65-F5344CB8AC3E}">
        <p14:creationId xmlns:p14="http://schemas.microsoft.com/office/powerpoint/2010/main" val="21024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Good afternoon everyone.</a:t>
            </a:r>
            <a:r>
              <a:rPr lang="en-US" altLang="zh-CN" baseline="0" dirty="0" smtClean="0"/>
              <a:t> My name is </a:t>
            </a:r>
            <a:r>
              <a:rPr lang="en-US" altLang="zh-CN" baseline="0" dirty="0" err="1" smtClean="0"/>
              <a:t>Jinlong</a:t>
            </a:r>
            <a:r>
              <a:rPr lang="en-US" altLang="zh-CN" baseline="0" dirty="0" smtClean="0"/>
              <a:t> Yang. I am a fifth year graduate student. I expect to graduate in this summer.</a:t>
            </a:r>
          </a:p>
          <a:p>
            <a:r>
              <a:rPr lang="en-US" altLang="zh-CN" dirty="0" smtClean="0"/>
              <a:t>Thanks for Dr. </a:t>
            </a:r>
            <a:r>
              <a:rPr lang="en-US" altLang="zh-CN" dirty="0" err="1" smtClean="0"/>
              <a:t>Weglein’s</a:t>
            </a:r>
            <a:r>
              <a:rPr lang="en-US" altLang="zh-CN" dirty="0" smtClean="0"/>
              <a:t> introduction.</a:t>
            </a:r>
            <a:r>
              <a:rPr lang="en-US" altLang="zh-CN" baseline="0" dirty="0" smtClean="0"/>
              <a:t> Thanks for coming our annual meeting. </a:t>
            </a:r>
          </a:p>
          <a:p>
            <a:r>
              <a:rPr lang="en-US" altLang="zh-CN" dirty="0" smtClean="0"/>
              <a:t>Today I will </a:t>
            </a:r>
            <a:r>
              <a:rPr lang="en-US" altLang="zh-CN" baseline="0" dirty="0" smtClean="0"/>
              <a:t>talk about the multiple removal. </a:t>
            </a:r>
          </a:p>
          <a:p>
            <a:r>
              <a:rPr lang="en-US" altLang="zh-CN" baseline="0" dirty="0" smtClean="0"/>
              <a:t>My topic is …. </a:t>
            </a:r>
            <a:endParaRPr lang="zh-CN" alt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1</a:t>
            </a:fld>
            <a:endParaRPr lang="en-US"/>
          </a:p>
        </p:txBody>
      </p:sp>
    </p:spTree>
    <p:extLst>
      <p:ext uri="{BB962C8B-B14F-4D97-AF65-F5344CB8AC3E}">
        <p14:creationId xmlns:p14="http://schemas.microsoft.com/office/powerpoint/2010/main" val="4284848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For the source-array data, we first apply the current FSME algorithm to predict the free-surface multiples. It predicts phase accurately but only an approximate amplitude. After removing the free-surface multiple, we can see that most multiples are removed, but there are still some residual multiples.</a:t>
            </a:r>
          </a:p>
          <a:p>
            <a:r>
              <a:rPr lang="en-US" altLang="zh-CN" dirty="0" smtClean="0"/>
              <a:t>we can see that the primary is still affected by the residual multiple</a:t>
            </a:r>
          </a:p>
          <a:p>
            <a:r>
              <a:rPr lang="en-US" altLang="zh-CN" dirty="0" smtClean="0"/>
              <a:t>If the amplitude is not critical, then this method is </a:t>
            </a:r>
            <a:r>
              <a:rPr lang="en-US" altLang="zh-CN" dirty="0" err="1" smtClean="0"/>
              <a:t>sucient</a:t>
            </a:r>
            <a:r>
              <a:rPr lang="en-US" altLang="zh-CN" dirty="0" smtClean="0"/>
              <a:t>.</a:t>
            </a:r>
          </a:p>
        </p:txBody>
      </p:sp>
      <p:sp>
        <p:nvSpPr>
          <p:cNvPr id="4" name="Slide Number Placeholder 3"/>
          <p:cNvSpPr>
            <a:spLocks noGrp="1"/>
          </p:cNvSpPr>
          <p:nvPr>
            <p:ph type="sldNum" sz="quarter" idx="10"/>
          </p:nvPr>
        </p:nvSpPr>
        <p:spPr/>
        <p:txBody>
          <a:bodyPr/>
          <a:lstStyle/>
          <a:p>
            <a:fld id="{38C2980C-0DAA-422E-AE71-9FADC944C040}" type="slidenum">
              <a:rPr lang="en-US" smtClean="0"/>
              <a:t>27</a:t>
            </a:fld>
            <a:endParaRPr lang="en-US"/>
          </a:p>
        </p:txBody>
      </p:sp>
    </p:spTree>
    <p:extLst>
      <p:ext uri="{BB962C8B-B14F-4D97-AF65-F5344CB8AC3E}">
        <p14:creationId xmlns:p14="http://schemas.microsoft.com/office/powerpoint/2010/main" val="1940958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we apply the </a:t>
            </a:r>
            <a:r>
              <a:rPr lang="en-US" altLang="zh-CN" dirty="0" err="1" smtClean="0"/>
              <a:t>modied</a:t>
            </a:r>
            <a:r>
              <a:rPr lang="en-US" altLang="zh-CN" dirty="0" smtClean="0"/>
              <a:t> FSME algorithm. It can predict both amplitude and phase very accurately for the source-array data. After a simple subtraction, all the multiples are eliminated completely, the </a:t>
            </a:r>
            <a:r>
              <a:rPr lang="en-US" altLang="zh-CN" dirty="0" err="1" smtClean="0"/>
              <a:t>modied</a:t>
            </a:r>
            <a:r>
              <a:rPr lang="en-US" altLang="zh-CN" dirty="0" smtClean="0"/>
              <a:t> FSME algorithm works very well for the source-</a:t>
            </a:r>
          </a:p>
          <a:p>
            <a:r>
              <a:rPr lang="en-US" altLang="zh-CN" dirty="0" smtClean="0"/>
              <a:t>array data that have interfering events. </a:t>
            </a:r>
          </a:p>
          <a:p>
            <a:r>
              <a:rPr lang="en-US" altLang="zh-CN" dirty="0" smtClean="0"/>
              <a:t>The primary remains untouched as the original primary.</a:t>
            </a:r>
            <a:endParaRPr lang="zh-CN" alt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28</a:t>
            </a:fld>
            <a:endParaRPr lang="en-US"/>
          </a:p>
        </p:txBody>
      </p:sp>
    </p:spTree>
    <p:extLst>
      <p:ext uri="{BB962C8B-B14F-4D97-AF65-F5344CB8AC3E}">
        <p14:creationId xmlns:p14="http://schemas.microsoft.com/office/powerpoint/2010/main" val="3121320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For detail, we pick one trace (offset = 1800m) from each of these two figures and compare them.</a:t>
            </a:r>
          </a:p>
          <a:p>
            <a:r>
              <a:rPr lang="en-US" altLang="zh-CN" dirty="0" smtClean="0"/>
              <a:t>The primary is weaker than that in figure 8(c), and this amplitude error will seriously affect AVO analysis.</a:t>
            </a:r>
            <a:endParaRPr lang="zh-CN" alt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30</a:t>
            </a:fld>
            <a:endParaRPr lang="en-US"/>
          </a:p>
        </p:txBody>
      </p:sp>
    </p:spTree>
    <p:extLst>
      <p:ext uri="{BB962C8B-B14F-4D97-AF65-F5344CB8AC3E}">
        <p14:creationId xmlns:p14="http://schemas.microsoft.com/office/powerpoint/2010/main" val="191218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For detail, we pick one trace (offset = 1800m) from each of these two figures and compare them.</a:t>
            </a:r>
          </a:p>
          <a:p>
            <a:r>
              <a:rPr lang="en-US" altLang="zh-CN" dirty="0" smtClean="0"/>
              <a:t>The primary is weaker than that in figure 8(c), and this amplitude error will seriously affect AVO analysis.</a:t>
            </a:r>
            <a:endParaRPr lang="zh-CN" alt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33</a:t>
            </a:fld>
            <a:endParaRPr lang="en-US"/>
          </a:p>
        </p:txBody>
      </p:sp>
    </p:spTree>
    <p:extLst>
      <p:ext uri="{BB962C8B-B14F-4D97-AF65-F5344CB8AC3E}">
        <p14:creationId xmlns:p14="http://schemas.microsoft.com/office/powerpoint/2010/main" val="191218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know, the ISS </a:t>
            </a:r>
          </a:p>
          <a:p>
            <a:r>
              <a:rPr lang="en-US" dirty="0" smtClean="0"/>
              <a:t>Attenuator</a:t>
            </a:r>
          </a:p>
          <a:p>
            <a:r>
              <a:rPr lang="en-US" dirty="0" smtClean="0"/>
              <a:t>In this talk, the</a:t>
            </a:r>
            <a:r>
              <a:rPr lang="en-US" baseline="0" dirty="0" smtClean="0"/>
              <a:t> key point is </a:t>
            </a:r>
          </a:p>
          <a:p>
            <a:r>
              <a:rPr lang="en-US" baseline="0" dirty="0" smtClean="0"/>
              <a:t>Considering a 2D experiment, </a:t>
            </a:r>
            <a:endParaRPr 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37</a:t>
            </a:fld>
            <a:endParaRPr lang="en-US"/>
          </a:p>
        </p:txBody>
      </p:sp>
    </p:spTree>
    <p:extLst>
      <p:ext uri="{BB962C8B-B14F-4D97-AF65-F5344CB8AC3E}">
        <p14:creationId xmlns:p14="http://schemas.microsoft.com/office/powerpoint/2010/main" val="1843996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Considering a 2D case, the surface data are recorded as D(</a:t>
            </a:r>
            <a:r>
              <a:rPr lang="en-US" baseline="0" dirty="0" err="1" smtClean="0"/>
              <a:t>xg,xs,t</a:t>
            </a:r>
            <a:r>
              <a:rPr lang="en-US" baseline="0" dirty="0" smtClean="0"/>
              <a:t>), we assume the surface data have been </a:t>
            </a:r>
            <a:r>
              <a:rPr lang="en-US" baseline="0" dirty="0" err="1" smtClean="0"/>
              <a:t>deghosted</a:t>
            </a:r>
            <a:r>
              <a:rPr lang="en-US" baseline="0" dirty="0" smtClean="0"/>
              <a:t> and fs </a:t>
            </a:r>
            <a:r>
              <a:rPr lang="en-US" baseline="0" dirty="0" err="1" smtClean="0"/>
              <a:t>demultipled</a:t>
            </a:r>
            <a:r>
              <a:rPr lang="en-US" baseline="0" dirty="0" smtClean="0"/>
              <a:t>. </a:t>
            </a:r>
          </a:p>
          <a:p>
            <a:r>
              <a:rPr lang="en-US" baseline="0" dirty="0" smtClean="0"/>
              <a:t>Fourier transform; define b1 by multiply -2iqs; then we migrate it with constant velocity. </a:t>
            </a:r>
          </a:p>
          <a:p>
            <a:pPr defTabSz="933237">
              <a:defRPr/>
            </a:pPr>
            <a:r>
              <a:rPr lang="en-US" altLang="zh-CN" dirty="0" smtClean="0"/>
              <a:t>Input b1 into the ISS attenuator.</a:t>
            </a:r>
            <a:r>
              <a:rPr lang="en-US" altLang="zh-CN" baseline="0" dirty="0" smtClean="0"/>
              <a:t> The algorithm was proposed by A, W.</a:t>
            </a:r>
            <a:endParaRPr lang="en-US" altLang="zh-CN" dirty="0" smtClean="0"/>
          </a:p>
          <a:p>
            <a:pPr defTabSz="933237">
              <a:defRPr/>
            </a:pPr>
            <a:r>
              <a:rPr lang="en-US" altLang="zh-CN" dirty="0" smtClean="0"/>
              <a:t>The input b1 represents effective plane wave incident wave. It is the water speed</a:t>
            </a:r>
            <a:r>
              <a:rPr lang="en-US" altLang="zh-CN" baseline="0" dirty="0" smtClean="0"/>
              <a:t> migration of the </a:t>
            </a:r>
            <a:r>
              <a:rPr lang="en-US" altLang="zh-CN" baseline="0" dirty="0" err="1" smtClean="0"/>
              <a:t>prestack</a:t>
            </a:r>
            <a:r>
              <a:rPr lang="en-US" altLang="zh-CN" baseline="0" dirty="0" smtClean="0"/>
              <a:t> data.</a:t>
            </a:r>
          </a:p>
          <a:p>
            <a:pPr defTabSz="933237">
              <a:defRPr/>
            </a:pPr>
            <a:endParaRPr lang="en-US" altLang="zh-CN" baseline="0" dirty="0" smtClean="0"/>
          </a:p>
          <a:p>
            <a:pPr defTabSz="933237">
              <a:defRPr/>
            </a:pPr>
            <a:r>
              <a:rPr lang="en-US" dirty="0" smtClean="0"/>
              <a:t>Before talking the ISS internal</a:t>
            </a:r>
            <a:r>
              <a:rPr lang="en-US" baseline="0" dirty="0" smtClean="0"/>
              <a:t> multiple attenuation algorithm, we need prepare the input data for it.</a:t>
            </a:r>
          </a:p>
        </p:txBody>
      </p:sp>
      <p:sp>
        <p:nvSpPr>
          <p:cNvPr id="4" name="Slide Number Placeholder 3"/>
          <p:cNvSpPr>
            <a:spLocks noGrp="1"/>
          </p:cNvSpPr>
          <p:nvPr>
            <p:ph type="sldNum" sz="quarter" idx="10"/>
          </p:nvPr>
        </p:nvSpPr>
        <p:spPr/>
        <p:txBody>
          <a:bodyPr/>
          <a:lstStyle/>
          <a:p>
            <a:fld id="{38C2980C-0DAA-422E-AE71-9FADC944C040}" type="slidenum">
              <a:rPr lang="en-US" smtClean="0"/>
              <a:t>39</a:t>
            </a:fld>
            <a:endParaRPr lang="en-US"/>
          </a:p>
        </p:txBody>
      </p:sp>
    </p:spTree>
    <p:extLst>
      <p:ext uri="{BB962C8B-B14F-4D97-AF65-F5344CB8AC3E}">
        <p14:creationId xmlns:p14="http://schemas.microsoft.com/office/powerpoint/2010/main" val="600852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algorithm, </a:t>
            </a:r>
          </a:p>
          <a:p>
            <a:r>
              <a:rPr lang="en-US" dirty="0" smtClean="0"/>
              <a:t>Exclude self interaction.</a:t>
            </a:r>
          </a:p>
        </p:txBody>
      </p:sp>
      <p:sp>
        <p:nvSpPr>
          <p:cNvPr id="4" name="Slide Number Placeholder 3"/>
          <p:cNvSpPr>
            <a:spLocks noGrp="1"/>
          </p:cNvSpPr>
          <p:nvPr>
            <p:ph type="sldNum" sz="quarter" idx="10"/>
          </p:nvPr>
        </p:nvSpPr>
        <p:spPr/>
        <p:txBody>
          <a:bodyPr/>
          <a:lstStyle/>
          <a:p>
            <a:fld id="{38C2980C-0DAA-422E-AE71-9FADC944C040}" type="slidenum">
              <a:rPr lang="en-US" smtClean="0"/>
              <a:t>41</a:t>
            </a:fld>
            <a:endParaRPr lang="en-US"/>
          </a:p>
        </p:txBody>
      </p:sp>
    </p:spTree>
    <p:extLst>
      <p:ext uri="{BB962C8B-B14F-4D97-AF65-F5344CB8AC3E}">
        <p14:creationId xmlns:p14="http://schemas.microsoft.com/office/powerpoint/2010/main" val="1776005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smtClean="0"/>
              <a:t>Deconvolved</a:t>
            </a:r>
            <a:r>
              <a:rPr lang="en-US" altLang="zh-CN" dirty="0" smtClean="0"/>
              <a:t>.</a:t>
            </a:r>
          </a:p>
          <a:p>
            <a:r>
              <a:rPr lang="en-US" altLang="zh-CN" dirty="0" smtClean="0"/>
              <a:t>How to get P0d?</a:t>
            </a:r>
          </a:p>
          <a:p>
            <a:r>
              <a:rPr lang="en-US" altLang="zh-CN" dirty="0" smtClean="0"/>
              <a:t>The input b1 represents effective plane wave incident wave. It is the water speed</a:t>
            </a:r>
            <a:r>
              <a:rPr lang="en-US" altLang="zh-CN" baseline="0" dirty="0" smtClean="0"/>
              <a:t> migration of the </a:t>
            </a:r>
            <a:r>
              <a:rPr lang="en-US" altLang="zh-CN" baseline="0" dirty="0" err="1" smtClean="0"/>
              <a:t>prestack</a:t>
            </a:r>
            <a:r>
              <a:rPr lang="en-US" altLang="zh-CN" baseline="0" dirty="0" smtClean="0"/>
              <a:t> data.</a:t>
            </a:r>
          </a:p>
          <a:p>
            <a:r>
              <a:rPr lang="en-US" altLang="zh-CN" baseline="0" dirty="0" smtClean="0"/>
              <a:t>The effective data b1 is an </a:t>
            </a:r>
            <a:r>
              <a:rPr lang="en-US" altLang="zh-CN" baseline="0" dirty="0" err="1" smtClean="0"/>
              <a:t>uncollapsed</a:t>
            </a:r>
            <a:r>
              <a:rPr lang="en-US" altLang="zh-CN" baseline="0" dirty="0" smtClean="0"/>
              <a:t> </a:t>
            </a:r>
            <a:r>
              <a:rPr lang="en-US" altLang="zh-CN" baseline="0" dirty="0" err="1" smtClean="0"/>
              <a:t>Stolt</a:t>
            </a:r>
            <a:r>
              <a:rPr lang="en-US" altLang="zh-CN" baseline="0" dirty="0" smtClean="0"/>
              <a:t> migration which takes b1 into </a:t>
            </a:r>
            <a:r>
              <a:rPr lang="en-US" altLang="zh-CN" baseline="0" dirty="0" err="1" smtClean="0"/>
              <a:t>pseudodepth</a:t>
            </a:r>
            <a:r>
              <a:rPr lang="en-US" altLang="zh-CN" baseline="0" dirty="0" smtClean="0"/>
              <a:t> domain using the reference velocity c0.</a:t>
            </a:r>
            <a:endParaRPr lang="zh-CN" alt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42</a:t>
            </a:fld>
            <a:endParaRPr lang="en-US"/>
          </a:p>
        </p:txBody>
      </p:sp>
    </p:spTree>
    <p:extLst>
      <p:ext uri="{BB962C8B-B14F-4D97-AF65-F5344CB8AC3E}">
        <p14:creationId xmlns:p14="http://schemas.microsoft.com/office/powerpoint/2010/main" val="2834490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Now we have b1 and</a:t>
            </a:r>
            <a:r>
              <a:rPr lang="en-US" baseline="0" dirty="0" smtClean="0"/>
              <a:t> input it into ISS attenuator, b3 can be predicted.</a:t>
            </a:r>
            <a:endParaRPr 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45</a:t>
            </a:fld>
            <a:endParaRPr lang="en-US"/>
          </a:p>
        </p:txBody>
      </p:sp>
    </p:spTree>
    <p:extLst>
      <p:ext uri="{BB962C8B-B14F-4D97-AF65-F5344CB8AC3E}">
        <p14:creationId xmlns:p14="http://schemas.microsoft.com/office/powerpoint/2010/main" val="20006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Synthetic data tests:</a:t>
            </a:r>
          </a:p>
          <a:p>
            <a:r>
              <a:rPr lang="en-US" dirty="0" smtClean="0"/>
              <a:t>Velocity</a:t>
            </a:r>
            <a:r>
              <a:rPr lang="en-US" baseline="0" dirty="0" smtClean="0"/>
              <a:t> changing model</a:t>
            </a:r>
          </a:p>
          <a:p>
            <a:r>
              <a:rPr lang="en-US" baseline="0" dirty="0" smtClean="0"/>
              <a:t>Point source: in this test, I want to show the impact of wavelet on the ISS attenuator.</a:t>
            </a:r>
          </a:p>
          <a:p>
            <a:r>
              <a:rPr lang="en-US" baseline="0" dirty="0" smtClean="0"/>
              <a:t>I will compare the IM predictions by using the ISS attenuator with and without wavelet </a:t>
            </a:r>
            <a:r>
              <a:rPr lang="en-US" baseline="0" dirty="0" err="1" smtClean="0"/>
              <a:t>deconvolution</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38C2980C-0DAA-422E-AE71-9FADC944C040}" type="slidenum">
              <a:rPr lang="en-US" smtClean="0"/>
              <a:t>48</a:t>
            </a:fld>
            <a:endParaRPr lang="en-US"/>
          </a:p>
        </p:txBody>
      </p:sp>
    </p:spTree>
    <p:extLst>
      <p:ext uri="{BB962C8B-B14F-4D97-AF65-F5344CB8AC3E}">
        <p14:creationId xmlns:p14="http://schemas.microsoft.com/office/powerpoint/2010/main" val="179815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ltLang="zh-CN" dirty="0" smtClean="0">
                <a:effectLst/>
              </a:rPr>
              <a:t>Here, I will show you how to incorporate the source array into the inverse scattering series free-surface multiple elimination algorithm.</a:t>
            </a:r>
          </a:p>
          <a:p>
            <a:pPr defTabSz="933237">
              <a:defRPr/>
            </a:pPr>
            <a:r>
              <a:rPr lang="en-US" altLang="zh-CN" dirty="0" smtClean="0">
                <a:effectLst/>
              </a:rPr>
              <a:t>and what is its effect if you include or ignore it for the data that</a:t>
            </a:r>
            <a:r>
              <a:rPr lang="en-US" altLang="zh-CN" baseline="0" dirty="0" smtClean="0">
                <a:effectLst/>
              </a:rPr>
              <a:t> have interfering primaries and multiples</a:t>
            </a:r>
            <a:r>
              <a:rPr lang="en-US" altLang="zh-CN" dirty="0" smtClean="0">
                <a:effectLst/>
              </a:rPr>
              <a:t>. </a:t>
            </a:r>
            <a:endParaRPr lang="zh-CN" alt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7</a:t>
            </a:fld>
            <a:endParaRPr lang="en-US"/>
          </a:p>
        </p:txBody>
      </p:sp>
    </p:spTree>
    <p:extLst>
      <p:ext uri="{BB962C8B-B14F-4D97-AF65-F5344CB8AC3E}">
        <p14:creationId xmlns:p14="http://schemas.microsoft.com/office/powerpoint/2010/main" val="3123268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in</a:t>
            </a:r>
            <a:r>
              <a:rPr lang="en-US" baseline="0" dirty="0" smtClean="0"/>
              <a:t> the input data. </a:t>
            </a:r>
          </a:p>
          <a:p>
            <a:r>
              <a:rPr lang="en-US" baseline="0" dirty="0" smtClean="0"/>
              <a:t>Algorithm without wavelet </a:t>
            </a:r>
            <a:r>
              <a:rPr lang="en-US" baseline="0" dirty="0" err="1" smtClean="0"/>
              <a:t>deconvolution</a:t>
            </a:r>
            <a:r>
              <a:rPr lang="en-US" baseline="0" dirty="0" smtClean="0"/>
              <a:t>.</a:t>
            </a:r>
          </a:p>
          <a:p>
            <a:pPr defTabSz="933237">
              <a:defRPr/>
            </a:pPr>
            <a:r>
              <a:rPr lang="en-US" dirty="0" smtClean="0"/>
              <a:t>Different shape</a:t>
            </a:r>
          </a:p>
          <a:p>
            <a:endParaRPr lang="en-US" dirty="0"/>
          </a:p>
        </p:txBody>
      </p:sp>
      <p:sp>
        <p:nvSpPr>
          <p:cNvPr id="4" name="Slide Number Placeholder 3"/>
          <p:cNvSpPr>
            <a:spLocks noGrp="1"/>
          </p:cNvSpPr>
          <p:nvPr>
            <p:ph type="sldNum" sz="quarter" idx="10"/>
          </p:nvPr>
        </p:nvSpPr>
        <p:spPr/>
        <p:txBody>
          <a:bodyPr/>
          <a:lstStyle/>
          <a:p>
            <a:fld id="{38C2980C-0DAA-422E-AE71-9FADC944C040}" type="slidenum">
              <a:rPr lang="en-US" smtClean="0"/>
              <a:t>51</a:t>
            </a:fld>
            <a:endParaRPr lang="en-US"/>
          </a:p>
        </p:txBody>
      </p:sp>
    </p:spTree>
    <p:extLst>
      <p:ext uri="{BB962C8B-B14F-4D97-AF65-F5344CB8AC3E}">
        <p14:creationId xmlns:p14="http://schemas.microsoft.com/office/powerpoint/2010/main" val="2035580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in</a:t>
            </a:r>
            <a:r>
              <a:rPr lang="en-US" baseline="0" dirty="0" smtClean="0"/>
              <a:t> the input data. </a:t>
            </a:r>
          </a:p>
          <a:p>
            <a:r>
              <a:rPr lang="en-US" baseline="0" dirty="0" smtClean="0"/>
              <a:t>Algorithm with wavelet </a:t>
            </a:r>
            <a:r>
              <a:rPr lang="en-US" baseline="0" dirty="0" err="1" smtClean="0"/>
              <a:t>deconvolution</a:t>
            </a:r>
            <a:r>
              <a:rPr lang="en-US" baseline="0" dirty="0" smtClean="0"/>
              <a:t>.</a:t>
            </a:r>
          </a:p>
          <a:p>
            <a:r>
              <a:rPr lang="en-US" baseline="0" dirty="0" smtClean="0"/>
              <a:t>Incorporating source wavelet into ISS IM attenuator, the prediction of the amplitude and shape of the internal multiple are significantly improved.</a:t>
            </a:r>
            <a:endParaRPr 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52</a:t>
            </a:fld>
            <a:endParaRPr lang="en-US"/>
          </a:p>
        </p:txBody>
      </p:sp>
    </p:spTree>
    <p:extLst>
      <p:ext uri="{BB962C8B-B14F-4D97-AF65-F5344CB8AC3E}">
        <p14:creationId xmlns:p14="http://schemas.microsoft.com/office/powerpoint/2010/main" val="1698298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array: range is 20 meters.</a:t>
            </a:r>
          </a:p>
          <a:p>
            <a:r>
              <a:rPr lang="en-US" dirty="0" smtClean="0"/>
              <a:t>I will compare the IM predictions</a:t>
            </a:r>
            <a:r>
              <a:rPr lang="en-US" baseline="0" dirty="0" smtClean="0"/>
              <a:t> by using the algorithm with and without incorporating radiation pattern.</a:t>
            </a:r>
            <a:endParaRPr 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55</a:t>
            </a:fld>
            <a:endParaRPr lang="en-US"/>
          </a:p>
        </p:txBody>
      </p:sp>
    </p:spTree>
    <p:extLst>
      <p:ext uri="{BB962C8B-B14F-4D97-AF65-F5344CB8AC3E}">
        <p14:creationId xmlns:p14="http://schemas.microsoft.com/office/powerpoint/2010/main" val="791819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2980C-0DAA-422E-AE71-9FADC944C040}" type="slidenum">
              <a:rPr lang="en-US" smtClean="0"/>
              <a:t>56</a:t>
            </a:fld>
            <a:endParaRPr lang="en-US"/>
          </a:p>
        </p:txBody>
      </p:sp>
    </p:spTree>
    <p:extLst>
      <p:ext uri="{BB962C8B-B14F-4D97-AF65-F5344CB8AC3E}">
        <p14:creationId xmlns:p14="http://schemas.microsoft.com/office/powerpoint/2010/main" val="2448864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no visible difference,</a:t>
            </a:r>
            <a:r>
              <a:rPr lang="en-US" baseline="0" dirty="0" smtClean="0"/>
              <a:t> when we compare them, there are still some differences.</a:t>
            </a:r>
            <a:endParaRPr lang="en-US" dirty="0" smtClean="0"/>
          </a:p>
          <a:p>
            <a:endParaRPr lang="en-US" dirty="0"/>
          </a:p>
        </p:txBody>
      </p:sp>
      <p:sp>
        <p:nvSpPr>
          <p:cNvPr id="4" name="Slide Number Placeholder 3"/>
          <p:cNvSpPr>
            <a:spLocks noGrp="1"/>
          </p:cNvSpPr>
          <p:nvPr>
            <p:ph type="sldNum" sz="quarter" idx="10"/>
          </p:nvPr>
        </p:nvSpPr>
        <p:spPr/>
        <p:txBody>
          <a:bodyPr/>
          <a:lstStyle/>
          <a:p>
            <a:fld id="{38C2980C-0DAA-422E-AE71-9FADC944C040}" type="slidenum">
              <a:rPr lang="en-US" smtClean="0"/>
              <a:t>57</a:t>
            </a:fld>
            <a:endParaRPr lang="en-US"/>
          </a:p>
        </p:txBody>
      </p:sp>
    </p:spTree>
    <p:extLst>
      <p:ext uri="{BB962C8B-B14F-4D97-AF65-F5344CB8AC3E}">
        <p14:creationId xmlns:p14="http://schemas.microsoft.com/office/powerpoint/2010/main" val="3022660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Incorporating radiation pattern</a:t>
            </a:r>
            <a:r>
              <a:rPr lang="en-US" baseline="0" dirty="0" smtClean="0"/>
              <a:t> into ISS attenuator, the amplitude of IM prediction can be further improved for far offsets.</a:t>
            </a:r>
            <a:endParaRPr lang="en-US" dirty="0" smtClean="0"/>
          </a:p>
          <a:p>
            <a:endParaRPr lang="en-US" dirty="0"/>
          </a:p>
        </p:txBody>
      </p:sp>
      <p:sp>
        <p:nvSpPr>
          <p:cNvPr id="4" name="Slide Number Placeholder 3"/>
          <p:cNvSpPr>
            <a:spLocks noGrp="1"/>
          </p:cNvSpPr>
          <p:nvPr>
            <p:ph type="sldNum" sz="quarter" idx="10"/>
          </p:nvPr>
        </p:nvSpPr>
        <p:spPr/>
        <p:txBody>
          <a:bodyPr/>
          <a:lstStyle/>
          <a:p>
            <a:fld id="{38C2980C-0DAA-422E-AE71-9FADC944C040}" type="slidenum">
              <a:rPr lang="en-US" smtClean="0"/>
              <a:t>60</a:t>
            </a:fld>
            <a:endParaRPr lang="en-US"/>
          </a:p>
        </p:txBody>
      </p:sp>
    </p:spTree>
    <p:extLst>
      <p:ext uri="{BB962C8B-B14F-4D97-AF65-F5344CB8AC3E}">
        <p14:creationId xmlns:p14="http://schemas.microsoft.com/office/powerpoint/2010/main" val="1418105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Incorporating radiation pattern</a:t>
            </a:r>
            <a:r>
              <a:rPr lang="en-US" baseline="0" dirty="0" smtClean="0"/>
              <a:t> into ISS attenuator, the amplitude of IM prediction can be further improved for far offsets.</a:t>
            </a:r>
            <a:endParaRPr lang="en-US" dirty="0" smtClean="0"/>
          </a:p>
          <a:p>
            <a:endParaRPr lang="en-US" dirty="0"/>
          </a:p>
        </p:txBody>
      </p:sp>
      <p:sp>
        <p:nvSpPr>
          <p:cNvPr id="4" name="Slide Number Placeholder 3"/>
          <p:cNvSpPr>
            <a:spLocks noGrp="1"/>
          </p:cNvSpPr>
          <p:nvPr>
            <p:ph type="sldNum" sz="quarter" idx="10"/>
          </p:nvPr>
        </p:nvSpPr>
        <p:spPr/>
        <p:txBody>
          <a:bodyPr/>
          <a:lstStyle/>
          <a:p>
            <a:fld id="{38C2980C-0DAA-422E-AE71-9FADC944C040}" type="slidenum">
              <a:rPr lang="en-US" smtClean="0"/>
              <a:t>61</a:t>
            </a:fld>
            <a:endParaRPr lang="en-US"/>
          </a:p>
        </p:txBody>
      </p:sp>
    </p:spTree>
    <p:extLst>
      <p:ext uri="{BB962C8B-B14F-4D97-AF65-F5344CB8AC3E}">
        <p14:creationId xmlns:p14="http://schemas.microsoft.com/office/powerpoint/2010/main" val="1418105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2980C-0DAA-422E-AE71-9FADC944C040}" type="slidenum">
              <a:rPr lang="en-US" smtClean="0"/>
              <a:t>65</a:t>
            </a:fld>
            <a:endParaRPr lang="en-US"/>
          </a:p>
        </p:txBody>
      </p:sp>
    </p:spTree>
    <p:extLst>
      <p:ext uri="{BB962C8B-B14F-4D97-AF65-F5344CB8AC3E}">
        <p14:creationId xmlns:p14="http://schemas.microsoft.com/office/powerpoint/2010/main" val="840509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Finally I would like to thank all our sponsors for their support of this research and to Dr. Arthur </a:t>
            </a:r>
            <a:r>
              <a:rPr lang="en-US" altLang="zh-CN" dirty="0" err="1" smtClean="0"/>
              <a:t>Weglein</a:t>
            </a:r>
            <a:r>
              <a:rPr lang="en-US" altLang="zh-CN" dirty="0" smtClean="0"/>
              <a:t> for his teaching and guidance.</a:t>
            </a:r>
          </a:p>
          <a:p>
            <a:r>
              <a:rPr lang="en-US" altLang="zh-CN" dirty="0" smtClean="0"/>
              <a:t>My colleagues. </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38C2980C-0DAA-422E-AE71-9FADC944C040}" type="slidenum">
              <a:rPr lang="en-US" smtClean="0"/>
              <a:t>66</a:t>
            </a:fld>
            <a:endParaRPr lang="en-US"/>
          </a:p>
        </p:txBody>
      </p:sp>
    </p:spTree>
    <p:extLst>
      <p:ext uri="{BB962C8B-B14F-4D97-AF65-F5344CB8AC3E}">
        <p14:creationId xmlns:p14="http://schemas.microsoft.com/office/powerpoint/2010/main" val="2949938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This is the data processing flow</a:t>
            </a:r>
            <a:r>
              <a:rPr lang="en-US" altLang="zh-CN" baseline="0" dirty="0" smtClean="0"/>
              <a:t> from the measured data, first we separate them into reference wave and scattered wave. </a:t>
            </a:r>
          </a:p>
          <a:p>
            <a:pPr defTabSz="933237">
              <a:defRPr/>
            </a:pPr>
            <a:r>
              <a:rPr lang="en-US" altLang="zh-CN" baseline="0" dirty="0" err="1" smtClean="0"/>
              <a:t>Deghosting</a:t>
            </a:r>
            <a:r>
              <a:rPr lang="en-US" altLang="zh-CN" baseline="0" dirty="0" smtClean="0"/>
              <a:t>.</a:t>
            </a:r>
          </a:p>
          <a:p>
            <a:r>
              <a:rPr lang="en-US" altLang="zh-CN" baseline="0" dirty="0" smtClean="0"/>
              <a:t>From the reference to direct reference. </a:t>
            </a:r>
            <a:endParaRPr lang="zh-CN" alt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9</a:t>
            </a:fld>
            <a:endParaRPr lang="en-US"/>
          </a:p>
        </p:txBody>
      </p:sp>
    </p:spTree>
    <p:extLst>
      <p:ext uri="{BB962C8B-B14F-4D97-AF65-F5344CB8AC3E}">
        <p14:creationId xmlns:p14="http://schemas.microsoft.com/office/powerpoint/2010/main" val="39277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Designed for point source.</a:t>
            </a:r>
            <a:r>
              <a:rPr lang="en-US" altLang="zh-CN" baseline="0" dirty="0" smtClean="0"/>
              <a:t> Extended to source array. </a:t>
            </a:r>
          </a:p>
          <a:p>
            <a:r>
              <a:rPr lang="en-US" altLang="zh-CN" baseline="0" dirty="0" smtClean="0"/>
              <a:t>The algorithm is fully driven. It only requires the source signature and the </a:t>
            </a:r>
            <a:r>
              <a:rPr lang="en-US" altLang="zh-CN" baseline="0" dirty="0" err="1" smtClean="0"/>
              <a:t>deghosted</a:t>
            </a:r>
            <a:r>
              <a:rPr lang="en-US" altLang="zh-CN" baseline="0" dirty="0" smtClean="0"/>
              <a:t> data and doesn’t require any subsurface information. </a:t>
            </a:r>
          </a:p>
          <a:p>
            <a:r>
              <a:rPr lang="en-US" altLang="zh-CN" baseline="0" dirty="0" smtClean="0"/>
              <a:t>Here, rho(</a:t>
            </a:r>
            <a:r>
              <a:rPr lang="en-US" altLang="zh-CN" baseline="0" dirty="0" err="1" smtClean="0"/>
              <a:t>k,q,w</a:t>
            </a:r>
            <a:r>
              <a:rPr lang="en-US" altLang="zh-CN" baseline="0" dirty="0" smtClean="0"/>
              <a:t>) is the projection of the source signature. The </a:t>
            </a:r>
            <a:r>
              <a:rPr lang="en-US" altLang="zh-CN" baseline="0" dirty="0" err="1" smtClean="0"/>
              <a:t>deghosted</a:t>
            </a:r>
            <a:r>
              <a:rPr lang="en-US" altLang="zh-CN" baseline="0" dirty="0" smtClean="0"/>
              <a:t> data can be obtained by Green’s theorem method.</a:t>
            </a:r>
          </a:p>
          <a:p>
            <a:r>
              <a:rPr lang="en-US" altLang="zh-CN" baseline="0" dirty="0" err="1" smtClean="0"/>
              <a:t>Jingfeng</a:t>
            </a:r>
            <a:r>
              <a:rPr lang="en-US" altLang="zh-CN" baseline="0" dirty="0" smtClean="0"/>
              <a:t> Zhang pioneered this method and Jim </a:t>
            </a:r>
            <a:r>
              <a:rPr lang="en-US" altLang="zh-CN" baseline="0" dirty="0" err="1" smtClean="0"/>
              <a:t>Mayhan</a:t>
            </a:r>
            <a:r>
              <a:rPr lang="en-US" altLang="zh-CN" baseline="0" dirty="0" smtClean="0"/>
              <a:t> developed it. The </a:t>
            </a:r>
            <a:r>
              <a:rPr lang="en-US" altLang="zh-CN" baseline="0" dirty="0" err="1" smtClean="0"/>
              <a:t>fsm</a:t>
            </a:r>
            <a:r>
              <a:rPr lang="en-US" altLang="zh-CN" baseline="0" dirty="0" smtClean="0"/>
              <a:t> is calculated order by order, then adding them together, we can get the free-surface </a:t>
            </a:r>
            <a:r>
              <a:rPr lang="en-US" altLang="zh-CN" baseline="0" dirty="0" err="1" smtClean="0"/>
              <a:t>demultipled</a:t>
            </a:r>
            <a:r>
              <a:rPr lang="en-US" altLang="zh-CN" baseline="0" dirty="0" smtClean="0"/>
              <a:t> data.</a:t>
            </a:r>
            <a:endParaRPr lang="zh-CN" alt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16</a:t>
            </a:fld>
            <a:endParaRPr lang="en-US"/>
          </a:p>
        </p:txBody>
      </p:sp>
    </p:spTree>
    <p:extLst>
      <p:ext uri="{BB962C8B-B14F-4D97-AF65-F5344CB8AC3E}">
        <p14:creationId xmlns:p14="http://schemas.microsoft.com/office/powerpoint/2010/main" val="379991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1D acoustic model with</a:t>
            </a:r>
            <a:r>
              <a:rPr lang="en-US" altLang="zh-CN" baseline="0" dirty="0" smtClean="0"/>
              <a:t> varying velocity and constant density. It has one shallow reflector at 90m, </a:t>
            </a:r>
          </a:p>
          <a:p>
            <a:r>
              <a:rPr lang="en-US" altLang="zh-CN" baseline="0" dirty="0" smtClean="0"/>
              <a:t>so the primary is interfering and overlapping with the free-surface multiples. </a:t>
            </a:r>
          </a:p>
          <a:p>
            <a:r>
              <a:rPr lang="en-US" altLang="zh-CN" baseline="0" dirty="0" smtClean="0"/>
              <a:t>The depths of the source and receiver are 7m and 9m, respectively.</a:t>
            </a:r>
            <a:endParaRPr lang="zh-CN" alt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18</a:t>
            </a:fld>
            <a:endParaRPr lang="en-US"/>
          </a:p>
        </p:txBody>
      </p:sp>
    </p:spTree>
    <p:extLst>
      <p:ext uri="{BB962C8B-B14F-4D97-AF65-F5344CB8AC3E}">
        <p14:creationId xmlns:p14="http://schemas.microsoft.com/office/powerpoint/2010/main" val="135720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Using the </a:t>
            </a:r>
            <a:r>
              <a:rPr lang="en-US" altLang="zh-CN" dirty="0" err="1" smtClean="0"/>
              <a:t>Cagniard</a:t>
            </a:r>
            <a:r>
              <a:rPr lang="en-US" altLang="zh-CN" dirty="0" smtClean="0"/>
              <a:t>-de Hoop method, we generate the synthetic data for this model by applying two kinds of source separately: one is a point source and the other is a source array. The range of the source array is 24m. But this assumption is not required in the theory.</a:t>
            </a:r>
          </a:p>
          <a:p>
            <a:r>
              <a:rPr lang="en-US" altLang="zh-CN" dirty="0" smtClean="0"/>
              <a:t>The advantage of the </a:t>
            </a:r>
            <a:r>
              <a:rPr lang="en-US" altLang="zh-CN" dirty="0" err="1" smtClean="0"/>
              <a:t>Cagniard</a:t>
            </a:r>
            <a:r>
              <a:rPr lang="en-US" altLang="zh-CN" dirty="0" smtClean="0"/>
              <a:t>-de Hoop method is that we can accurately calculate any specific event we are interested in, so that we can compare it with the results predicted by our ISS FSME algorithm.</a:t>
            </a:r>
            <a:endParaRPr lang="zh-CN" alt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19</a:t>
            </a:fld>
            <a:endParaRPr lang="en-US"/>
          </a:p>
        </p:txBody>
      </p:sp>
    </p:spTree>
    <p:extLst>
      <p:ext uri="{BB962C8B-B14F-4D97-AF65-F5344CB8AC3E}">
        <p14:creationId xmlns:p14="http://schemas.microsoft.com/office/powerpoint/2010/main" val="629984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Since we do not generate ghosts in the data, we do not need to remove them. </a:t>
            </a:r>
          </a:p>
          <a:p>
            <a:r>
              <a:rPr lang="en-US" altLang="zh-CN" dirty="0" smtClean="0"/>
              <a:t>The primary and free-surface multiple are overlapping when the offset exceeds approximately 1000m. Furthermore, it can be seen that they are destructively overlapping. The right side is the wiggle plot in the box part.</a:t>
            </a:r>
          </a:p>
          <a:p>
            <a:r>
              <a:rPr lang="en-US" altLang="zh-CN" dirty="0" smtClean="0"/>
              <a:t>Therefore, the adaptive subtraction method cannot deal with this kind of situation, because the method is based on the energy-minimization criterion, which assumes that the energy of the data will be minimized after the multiples are removed. However, in this case, the energy increases after removal of the multiples.</a:t>
            </a:r>
            <a:endParaRPr lang="zh-CN" alt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20</a:t>
            </a:fld>
            <a:endParaRPr lang="en-US"/>
          </a:p>
        </p:txBody>
      </p:sp>
    </p:spTree>
    <p:extLst>
      <p:ext uri="{BB962C8B-B14F-4D97-AF65-F5344CB8AC3E}">
        <p14:creationId xmlns:p14="http://schemas.microsoft.com/office/powerpoint/2010/main" val="1571085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 inverse scattering series method has the ability to accurately predict free-surface multiples, thus, we apply the current FSME algorithm here to predict free-surface multiples. Then, through a simple subtraction, the free-surface multiples can be removed completely.</a:t>
            </a:r>
          </a:p>
          <a:p>
            <a:r>
              <a:rPr lang="en-US" altLang="zh-CN" dirty="0" smtClean="0"/>
              <a:t>For details, picking one trace (offset = 1800m) from each of the two figures and comparing them, we can see that the amplitude of the primary increases after the free-surface multiples are removed.</a:t>
            </a:r>
            <a:endParaRPr lang="zh-CN" alt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21</a:t>
            </a:fld>
            <a:endParaRPr lang="en-US"/>
          </a:p>
        </p:txBody>
      </p:sp>
    </p:spTree>
    <p:extLst>
      <p:ext uri="{BB962C8B-B14F-4D97-AF65-F5344CB8AC3E}">
        <p14:creationId xmlns:p14="http://schemas.microsoft.com/office/powerpoint/2010/main" val="1477450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 source-array data are generated by nine point sources. using the </a:t>
            </a:r>
            <a:r>
              <a:rPr lang="en-US" altLang="zh-CN" dirty="0" err="1" smtClean="0"/>
              <a:t>Cagniard</a:t>
            </a:r>
            <a:r>
              <a:rPr lang="en-US" altLang="zh-CN" dirty="0" smtClean="0"/>
              <a:t>-de Hoop method, only the primary and the </a:t>
            </a:r>
            <a:r>
              <a:rPr lang="en-US" altLang="zh-CN" dirty="0" err="1" smtClean="0"/>
              <a:t>rst</a:t>
            </a:r>
            <a:r>
              <a:rPr lang="en-US" altLang="zh-CN" dirty="0" smtClean="0"/>
              <a:t>-</a:t>
            </a:r>
          </a:p>
          <a:p>
            <a:r>
              <a:rPr lang="en-US" altLang="zh-CN" dirty="0" smtClean="0"/>
              <a:t>order free-surface multiple are produced. The primary and multiple are overlapping and interfering destructively.</a:t>
            </a:r>
            <a:endParaRPr lang="zh-CN" altLang="en-US" dirty="0" smtClean="0"/>
          </a:p>
        </p:txBody>
      </p:sp>
      <p:sp>
        <p:nvSpPr>
          <p:cNvPr id="4" name="Slide Number Placeholder 3"/>
          <p:cNvSpPr>
            <a:spLocks noGrp="1"/>
          </p:cNvSpPr>
          <p:nvPr>
            <p:ph type="sldNum" sz="quarter" idx="10"/>
          </p:nvPr>
        </p:nvSpPr>
        <p:spPr/>
        <p:txBody>
          <a:bodyPr/>
          <a:lstStyle/>
          <a:p>
            <a:fld id="{38C2980C-0DAA-422E-AE71-9FADC944C040}" type="slidenum">
              <a:rPr lang="en-US" smtClean="0"/>
              <a:t>26</a:t>
            </a:fld>
            <a:endParaRPr lang="en-US"/>
          </a:p>
        </p:txBody>
      </p:sp>
    </p:spTree>
    <p:extLst>
      <p:ext uri="{BB962C8B-B14F-4D97-AF65-F5344CB8AC3E}">
        <p14:creationId xmlns:p14="http://schemas.microsoft.com/office/powerpoint/2010/main" val="187695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FED0F9-206F-40CA-91B6-3AAEA6040CD2}" type="datetimeFigureOut">
              <a:rPr lang="en-US" smtClean="0"/>
              <a:t>5/26/2014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095AB-CA68-4A0D-8FBA-473B1F754BFF}" type="slidenum">
              <a:rPr lang="en-US" smtClean="0"/>
              <a:t>‹#›</a:t>
            </a:fld>
            <a:endParaRPr lang="en-US"/>
          </a:p>
        </p:txBody>
      </p:sp>
    </p:spTree>
    <p:extLst>
      <p:ext uri="{BB962C8B-B14F-4D97-AF65-F5344CB8AC3E}">
        <p14:creationId xmlns:p14="http://schemas.microsoft.com/office/powerpoint/2010/main" val="1350264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ED0F9-206F-40CA-91B6-3AAEA6040CD2}" type="datetimeFigureOut">
              <a:rPr lang="en-US" smtClean="0"/>
              <a:t>5/26/2014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095AB-CA68-4A0D-8FBA-473B1F754BFF}" type="slidenum">
              <a:rPr lang="en-US" smtClean="0"/>
              <a:t>‹#›</a:t>
            </a:fld>
            <a:endParaRPr lang="en-US"/>
          </a:p>
        </p:txBody>
      </p:sp>
    </p:spTree>
    <p:extLst>
      <p:ext uri="{BB962C8B-B14F-4D97-AF65-F5344CB8AC3E}">
        <p14:creationId xmlns:p14="http://schemas.microsoft.com/office/powerpoint/2010/main" val="370306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ED0F9-206F-40CA-91B6-3AAEA6040CD2}" type="datetimeFigureOut">
              <a:rPr lang="en-US" smtClean="0"/>
              <a:t>5/26/2014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095AB-CA68-4A0D-8FBA-473B1F754BFF}" type="slidenum">
              <a:rPr lang="en-US" smtClean="0"/>
              <a:t>‹#›</a:t>
            </a:fld>
            <a:endParaRPr lang="en-US"/>
          </a:p>
        </p:txBody>
      </p:sp>
    </p:spTree>
    <p:extLst>
      <p:ext uri="{BB962C8B-B14F-4D97-AF65-F5344CB8AC3E}">
        <p14:creationId xmlns:p14="http://schemas.microsoft.com/office/powerpoint/2010/main" val="2138464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ED0F9-206F-40CA-91B6-3AAEA6040CD2}" type="datetimeFigureOut">
              <a:rPr lang="en-US" smtClean="0"/>
              <a:t>5/26/2014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095AB-CA68-4A0D-8FBA-473B1F754BFF}" type="slidenum">
              <a:rPr lang="en-US" smtClean="0"/>
              <a:t>‹#›</a:t>
            </a:fld>
            <a:endParaRPr lang="en-US"/>
          </a:p>
        </p:txBody>
      </p:sp>
    </p:spTree>
    <p:extLst>
      <p:ext uri="{BB962C8B-B14F-4D97-AF65-F5344CB8AC3E}">
        <p14:creationId xmlns:p14="http://schemas.microsoft.com/office/powerpoint/2010/main" val="1149867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ED0F9-206F-40CA-91B6-3AAEA6040CD2}" type="datetimeFigureOut">
              <a:rPr lang="en-US" smtClean="0"/>
              <a:t>5/26/2014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095AB-CA68-4A0D-8FBA-473B1F754BFF}" type="slidenum">
              <a:rPr lang="en-US" smtClean="0"/>
              <a:t>‹#›</a:t>
            </a:fld>
            <a:endParaRPr lang="en-US"/>
          </a:p>
        </p:txBody>
      </p:sp>
    </p:spTree>
    <p:extLst>
      <p:ext uri="{BB962C8B-B14F-4D97-AF65-F5344CB8AC3E}">
        <p14:creationId xmlns:p14="http://schemas.microsoft.com/office/powerpoint/2010/main" val="2270313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FED0F9-206F-40CA-91B6-3AAEA6040CD2}" type="datetimeFigureOut">
              <a:rPr lang="en-US" smtClean="0"/>
              <a:t>5/26/2014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C095AB-CA68-4A0D-8FBA-473B1F754BFF}" type="slidenum">
              <a:rPr lang="en-US" smtClean="0"/>
              <a:t>‹#›</a:t>
            </a:fld>
            <a:endParaRPr lang="en-US"/>
          </a:p>
        </p:txBody>
      </p:sp>
    </p:spTree>
    <p:extLst>
      <p:ext uri="{BB962C8B-B14F-4D97-AF65-F5344CB8AC3E}">
        <p14:creationId xmlns:p14="http://schemas.microsoft.com/office/powerpoint/2010/main" val="1138348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FED0F9-206F-40CA-91B6-3AAEA6040CD2}" type="datetimeFigureOut">
              <a:rPr lang="en-US" smtClean="0"/>
              <a:t>5/26/2014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C095AB-CA68-4A0D-8FBA-473B1F754BFF}" type="slidenum">
              <a:rPr lang="en-US" smtClean="0"/>
              <a:t>‹#›</a:t>
            </a:fld>
            <a:endParaRPr lang="en-US"/>
          </a:p>
        </p:txBody>
      </p:sp>
    </p:spTree>
    <p:extLst>
      <p:ext uri="{BB962C8B-B14F-4D97-AF65-F5344CB8AC3E}">
        <p14:creationId xmlns:p14="http://schemas.microsoft.com/office/powerpoint/2010/main" val="42322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ED0F9-206F-40CA-91B6-3AAEA6040CD2}" type="datetimeFigureOut">
              <a:rPr lang="en-US" smtClean="0"/>
              <a:t>5/26/2014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C095AB-CA68-4A0D-8FBA-473B1F754BFF}" type="slidenum">
              <a:rPr lang="en-US" smtClean="0"/>
              <a:t>‹#›</a:t>
            </a:fld>
            <a:endParaRPr lang="en-US"/>
          </a:p>
        </p:txBody>
      </p:sp>
    </p:spTree>
    <p:extLst>
      <p:ext uri="{BB962C8B-B14F-4D97-AF65-F5344CB8AC3E}">
        <p14:creationId xmlns:p14="http://schemas.microsoft.com/office/powerpoint/2010/main" val="341346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ED0F9-206F-40CA-91B6-3AAEA6040CD2}" type="datetimeFigureOut">
              <a:rPr lang="en-US" smtClean="0"/>
              <a:t>5/26/2014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C095AB-CA68-4A0D-8FBA-473B1F754BFF}" type="slidenum">
              <a:rPr lang="en-US" smtClean="0"/>
              <a:t>‹#›</a:t>
            </a:fld>
            <a:endParaRPr lang="en-US"/>
          </a:p>
        </p:txBody>
      </p:sp>
    </p:spTree>
    <p:extLst>
      <p:ext uri="{BB962C8B-B14F-4D97-AF65-F5344CB8AC3E}">
        <p14:creationId xmlns:p14="http://schemas.microsoft.com/office/powerpoint/2010/main" val="3571870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ED0F9-206F-40CA-91B6-3AAEA6040CD2}" type="datetimeFigureOut">
              <a:rPr lang="en-US" smtClean="0"/>
              <a:t>5/26/2014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C095AB-CA68-4A0D-8FBA-473B1F754BFF}" type="slidenum">
              <a:rPr lang="en-US" smtClean="0"/>
              <a:t>‹#›</a:t>
            </a:fld>
            <a:endParaRPr lang="en-US"/>
          </a:p>
        </p:txBody>
      </p:sp>
    </p:spTree>
    <p:extLst>
      <p:ext uri="{BB962C8B-B14F-4D97-AF65-F5344CB8AC3E}">
        <p14:creationId xmlns:p14="http://schemas.microsoft.com/office/powerpoint/2010/main" val="1139310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ED0F9-206F-40CA-91B6-3AAEA6040CD2}" type="datetimeFigureOut">
              <a:rPr lang="en-US" smtClean="0"/>
              <a:t>5/26/2014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C095AB-CA68-4A0D-8FBA-473B1F754BFF}" type="slidenum">
              <a:rPr lang="en-US" smtClean="0"/>
              <a:t>‹#›</a:t>
            </a:fld>
            <a:endParaRPr lang="en-US"/>
          </a:p>
        </p:txBody>
      </p:sp>
    </p:spTree>
    <p:extLst>
      <p:ext uri="{BB962C8B-B14F-4D97-AF65-F5344CB8AC3E}">
        <p14:creationId xmlns:p14="http://schemas.microsoft.com/office/powerpoint/2010/main" val="418302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ED0F9-206F-40CA-91B6-3AAEA6040CD2}" type="datetimeFigureOut">
              <a:rPr lang="en-US" smtClean="0"/>
              <a:t>5/26/2014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095AB-CA68-4A0D-8FBA-473B1F754BFF}" type="slidenum">
              <a:rPr lang="en-US" smtClean="0"/>
              <a:t>‹#›</a:t>
            </a:fld>
            <a:endParaRPr lang="en-US"/>
          </a:p>
        </p:txBody>
      </p:sp>
    </p:spTree>
    <p:extLst>
      <p:ext uri="{BB962C8B-B14F-4D97-AF65-F5344CB8AC3E}">
        <p14:creationId xmlns:p14="http://schemas.microsoft.com/office/powerpoint/2010/main" val="3516349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t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t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t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t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t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t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t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t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0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66713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82157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1572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70595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97626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326577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026648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1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727770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294702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2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508914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2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123446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89277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2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2"/>
          <p:cNvSpPr/>
          <p:nvPr/>
        </p:nvSpPr>
        <p:spPr>
          <a:xfrm>
            <a:off x="3733800" y="4038600"/>
            <a:ext cx="228600" cy="1066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7"/>
          <p:cNvSpPr>
            <a:spLocks noChangeArrowheads="1"/>
          </p:cNvSpPr>
          <p:nvPr/>
        </p:nvSpPr>
        <p:spPr bwMode="auto">
          <a:xfrm>
            <a:off x="2267744" y="2708920"/>
            <a:ext cx="670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FSM</a:t>
            </a:r>
            <a:r>
              <a:rPr lang="en-US" altLang="zh-CN" sz="1100" dirty="0" smtClean="0"/>
              <a:t>1</a:t>
            </a:r>
            <a:r>
              <a:rPr lang="en-US" altLang="zh-CN" dirty="0" smtClean="0"/>
              <a:t> </a:t>
            </a:r>
            <a:endParaRPr lang="en-US" altLang="zh-CN" dirty="0"/>
          </a:p>
        </p:txBody>
      </p:sp>
      <p:sp>
        <p:nvSpPr>
          <p:cNvPr id="5" name="Rectangle 7"/>
          <p:cNvSpPr>
            <a:spLocks noChangeArrowheads="1"/>
          </p:cNvSpPr>
          <p:nvPr/>
        </p:nvSpPr>
        <p:spPr bwMode="auto">
          <a:xfrm>
            <a:off x="2267744" y="1916832"/>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smtClean="0"/>
              <a:t>1</a:t>
            </a:r>
            <a:r>
              <a:rPr lang="en-US" altLang="zh-CN" dirty="0" smtClean="0"/>
              <a:t> </a:t>
            </a:r>
            <a:endParaRPr lang="en-US" altLang="zh-CN" dirty="0"/>
          </a:p>
        </p:txBody>
      </p:sp>
    </p:spTree>
    <p:extLst>
      <p:ext uri="{BB962C8B-B14F-4D97-AF65-F5344CB8AC3E}">
        <p14:creationId xmlns:p14="http://schemas.microsoft.com/office/powerpoint/2010/main" val="2898043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2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2"/>
          <p:cNvSpPr/>
          <p:nvPr/>
        </p:nvSpPr>
        <p:spPr>
          <a:xfrm>
            <a:off x="3733800" y="4038600"/>
            <a:ext cx="228600" cy="1066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7"/>
          <p:cNvSpPr>
            <a:spLocks noChangeArrowheads="1"/>
          </p:cNvSpPr>
          <p:nvPr/>
        </p:nvSpPr>
        <p:spPr bwMode="auto">
          <a:xfrm>
            <a:off x="2267744" y="2708920"/>
            <a:ext cx="670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FSM</a:t>
            </a:r>
            <a:r>
              <a:rPr lang="en-US" altLang="zh-CN" sz="1100" dirty="0" smtClean="0"/>
              <a:t>1</a:t>
            </a:r>
            <a:r>
              <a:rPr lang="en-US" altLang="zh-CN" dirty="0" smtClean="0"/>
              <a:t> </a:t>
            </a:r>
            <a:endParaRPr lang="en-US" altLang="zh-CN" dirty="0"/>
          </a:p>
        </p:txBody>
      </p:sp>
      <p:sp>
        <p:nvSpPr>
          <p:cNvPr id="5" name="Rectangle 7"/>
          <p:cNvSpPr>
            <a:spLocks noChangeArrowheads="1"/>
          </p:cNvSpPr>
          <p:nvPr/>
        </p:nvSpPr>
        <p:spPr bwMode="auto">
          <a:xfrm>
            <a:off x="2267744" y="1916832"/>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smtClean="0"/>
              <a:t>1</a:t>
            </a:r>
            <a:r>
              <a:rPr lang="en-US" altLang="zh-CN" dirty="0" smtClean="0"/>
              <a:t> </a:t>
            </a:r>
            <a:endParaRPr lang="en-US" altLang="zh-CN" dirty="0"/>
          </a:p>
        </p:txBody>
      </p:sp>
    </p:spTree>
    <p:extLst>
      <p:ext uri="{BB962C8B-B14F-4D97-AF65-F5344CB8AC3E}">
        <p14:creationId xmlns:p14="http://schemas.microsoft.com/office/powerpoint/2010/main" val="3966863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869121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8438353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2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853313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矩形 6"/>
          <p:cNvSpPr/>
          <p:nvPr/>
        </p:nvSpPr>
        <p:spPr>
          <a:xfrm>
            <a:off x="6096000" y="2132856"/>
            <a:ext cx="1905000" cy="990600"/>
          </a:xfrm>
          <a:prstGeom prst="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 </a:t>
            </a:r>
            <a:r>
              <a:rPr lang="en-US" altLang="zh-CN" dirty="0" smtClean="0">
                <a:solidFill>
                  <a:schemeClr val="tx2"/>
                </a:solidFill>
              </a:rPr>
              <a:t>Input</a:t>
            </a:r>
          </a:p>
          <a:p>
            <a:r>
              <a:rPr lang="en-US" altLang="zh-CN" dirty="0" smtClean="0">
                <a:solidFill>
                  <a:srgbClr val="00B050"/>
                </a:solidFill>
              </a:rPr>
              <a:t>removal</a:t>
            </a:r>
          </a:p>
          <a:p>
            <a:r>
              <a:rPr lang="en-US" altLang="zh-CN" dirty="0" smtClean="0">
                <a:solidFill>
                  <a:srgbClr val="FF0000"/>
                </a:solidFill>
              </a:rPr>
              <a:t>primary</a:t>
            </a:r>
            <a:endParaRPr lang="en-US" altLang="zh-CN" dirty="0">
              <a:solidFill>
                <a:srgbClr val="FF0000"/>
              </a:solidFill>
            </a:endParaRPr>
          </a:p>
        </p:txBody>
      </p:sp>
      <p:cxnSp>
        <p:nvCxnSpPr>
          <p:cNvPr id="4" name="直接连接符 4"/>
          <p:cNvCxnSpPr/>
          <p:nvPr/>
        </p:nvCxnSpPr>
        <p:spPr>
          <a:xfrm>
            <a:off x="7239000" y="2894856"/>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9"/>
          <p:cNvCxnSpPr/>
          <p:nvPr/>
        </p:nvCxnSpPr>
        <p:spPr>
          <a:xfrm>
            <a:off x="7239000" y="2590056"/>
            <a:ext cx="533400"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10"/>
          <p:cNvCxnSpPr/>
          <p:nvPr/>
        </p:nvCxnSpPr>
        <p:spPr>
          <a:xfrm>
            <a:off x="7239000" y="2361456"/>
            <a:ext cx="5334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3278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2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2"/>
          <p:cNvSpPr/>
          <p:nvPr/>
        </p:nvSpPr>
        <p:spPr>
          <a:xfrm>
            <a:off x="3733800" y="4038600"/>
            <a:ext cx="228600" cy="1066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7"/>
          <p:cNvSpPr>
            <a:spLocks noChangeArrowheads="1"/>
          </p:cNvSpPr>
          <p:nvPr/>
        </p:nvSpPr>
        <p:spPr bwMode="auto">
          <a:xfrm>
            <a:off x="2267744" y="2708920"/>
            <a:ext cx="670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FSM</a:t>
            </a:r>
            <a:r>
              <a:rPr lang="en-US" altLang="zh-CN" sz="1100" dirty="0" smtClean="0"/>
              <a:t>1</a:t>
            </a:r>
            <a:r>
              <a:rPr lang="en-US" altLang="zh-CN" dirty="0" smtClean="0"/>
              <a:t> </a:t>
            </a:r>
            <a:endParaRPr lang="en-US" altLang="zh-CN" dirty="0"/>
          </a:p>
        </p:txBody>
      </p:sp>
      <p:sp>
        <p:nvSpPr>
          <p:cNvPr id="5" name="Rectangle 7"/>
          <p:cNvSpPr>
            <a:spLocks noChangeArrowheads="1"/>
          </p:cNvSpPr>
          <p:nvPr/>
        </p:nvSpPr>
        <p:spPr bwMode="auto">
          <a:xfrm>
            <a:off x="2267744" y="1916832"/>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smtClean="0"/>
              <a:t>1</a:t>
            </a:r>
            <a:r>
              <a:rPr lang="en-US" altLang="zh-CN" dirty="0" smtClean="0"/>
              <a:t> </a:t>
            </a:r>
            <a:endParaRPr lang="en-US" altLang="zh-CN" dirty="0"/>
          </a:p>
        </p:txBody>
      </p:sp>
    </p:spTree>
    <p:extLst>
      <p:ext uri="{BB962C8B-B14F-4D97-AF65-F5344CB8AC3E}">
        <p14:creationId xmlns:p14="http://schemas.microsoft.com/office/powerpoint/2010/main" val="38646026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2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2"/>
          <p:cNvSpPr/>
          <p:nvPr/>
        </p:nvSpPr>
        <p:spPr>
          <a:xfrm>
            <a:off x="3733800" y="4038600"/>
            <a:ext cx="228600" cy="1066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7"/>
          <p:cNvSpPr>
            <a:spLocks noChangeArrowheads="1"/>
          </p:cNvSpPr>
          <p:nvPr/>
        </p:nvSpPr>
        <p:spPr bwMode="auto">
          <a:xfrm>
            <a:off x="2267744" y="2708920"/>
            <a:ext cx="670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FSM</a:t>
            </a:r>
            <a:r>
              <a:rPr lang="en-US" altLang="zh-CN" sz="1100" dirty="0" smtClean="0"/>
              <a:t>1</a:t>
            </a:r>
            <a:r>
              <a:rPr lang="en-US" altLang="zh-CN" dirty="0" smtClean="0"/>
              <a:t> </a:t>
            </a:r>
            <a:endParaRPr lang="en-US" altLang="zh-CN" dirty="0"/>
          </a:p>
        </p:txBody>
      </p:sp>
      <p:sp>
        <p:nvSpPr>
          <p:cNvPr id="5" name="Rectangle 7"/>
          <p:cNvSpPr>
            <a:spLocks noChangeArrowheads="1"/>
          </p:cNvSpPr>
          <p:nvPr/>
        </p:nvSpPr>
        <p:spPr bwMode="auto">
          <a:xfrm>
            <a:off x="2267744" y="1916832"/>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smtClean="0"/>
              <a:t>1</a:t>
            </a:r>
            <a:r>
              <a:rPr lang="en-US" altLang="zh-CN" dirty="0" smtClean="0"/>
              <a:t> </a:t>
            </a:r>
            <a:endParaRPr lang="en-US" altLang="zh-CN" dirty="0"/>
          </a:p>
        </p:txBody>
      </p:sp>
    </p:spTree>
    <p:extLst>
      <p:ext uri="{BB962C8B-B14F-4D97-AF65-F5344CB8AC3E}">
        <p14:creationId xmlns:p14="http://schemas.microsoft.com/office/powerpoint/2010/main" val="29207239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3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2"/>
          <p:cNvSpPr/>
          <p:nvPr/>
        </p:nvSpPr>
        <p:spPr>
          <a:xfrm>
            <a:off x="3733800" y="4038600"/>
            <a:ext cx="228600" cy="1066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7"/>
          <p:cNvSpPr>
            <a:spLocks noChangeArrowheads="1"/>
          </p:cNvSpPr>
          <p:nvPr/>
        </p:nvSpPr>
        <p:spPr bwMode="auto">
          <a:xfrm>
            <a:off x="2267744" y="2708920"/>
            <a:ext cx="670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FSM</a:t>
            </a:r>
            <a:r>
              <a:rPr lang="en-US" altLang="zh-CN" sz="1100" dirty="0" smtClean="0"/>
              <a:t>1</a:t>
            </a:r>
            <a:r>
              <a:rPr lang="en-US" altLang="zh-CN" dirty="0" smtClean="0"/>
              <a:t> </a:t>
            </a:r>
            <a:endParaRPr lang="en-US" altLang="zh-CN" dirty="0"/>
          </a:p>
        </p:txBody>
      </p:sp>
      <p:sp>
        <p:nvSpPr>
          <p:cNvPr id="5" name="Rectangle 7"/>
          <p:cNvSpPr>
            <a:spLocks noChangeArrowheads="1"/>
          </p:cNvSpPr>
          <p:nvPr/>
        </p:nvSpPr>
        <p:spPr bwMode="auto">
          <a:xfrm>
            <a:off x="2267744" y="1916832"/>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smtClean="0"/>
              <a:t>1</a:t>
            </a:r>
            <a:r>
              <a:rPr lang="en-US" altLang="zh-CN" dirty="0" smtClean="0"/>
              <a:t> </a:t>
            </a:r>
            <a:endParaRPr lang="en-US" altLang="zh-CN" dirty="0"/>
          </a:p>
        </p:txBody>
      </p:sp>
    </p:spTree>
    <p:extLst>
      <p:ext uri="{BB962C8B-B14F-4D97-AF65-F5344CB8AC3E}">
        <p14:creationId xmlns:p14="http://schemas.microsoft.com/office/powerpoint/2010/main" val="18962815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3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183685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0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535202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3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14431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430044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71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3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03461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3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矩形 9"/>
          <p:cNvSpPr/>
          <p:nvPr/>
        </p:nvSpPr>
        <p:spPr>
          <a:xfrm>
            <a:off x="6096000" y="2132856"/>
            <a:ext cx="1905000" cy="990600"/>
          </a:xfrm>
          <a:prstGeom prst="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solidFill>
                  <a:srgbClr val="FF0000"/>
                </a:solidFill>
              </a:rPr>
              <a:t> Primary</a:t>
            </a:r>
          </a:p>
          <a:p>
            <a:r>
              <a:rPr lang="en-US" altLang="zh-CN" dirty="0" smtClean="0">
                <a:solidFill>
                  <a:srgbClr val="00B050"/>
                </a:solidFill>
              </a:rPr>
              <a:t>Modified</a:t>
            </a:r>
          </a:p>
          <a:p>
            <a:r>
              <a:rPr lang="en-US" altLang="zh-CN" dirty="0" smtClean="0">
                <a:solidFill>
                  <a:schemeClr val="tx1"/>
                </a:solidFill>
              </a:rPr>
              <a:t> </a:t>
            </a:r>
            <a:r>
              <a:rPr lang="en-US" altLang="zh-CN" dirty="0" smtClean="0">
                <a:solidFill>
                  <a:schemeClr val="tx2"/>
                </a:solidFill>
              </a:rPr>
              <a:t>Current</a:t>
            </a:r>
          </a:p>
        </p:txBody>
      </p:sp>
      <p:cxnSp>
        <p:nvCxnSpPr>
          <p:cNvPr id="4" name="直接连接符 10"/>
          <p:cNvCxnSpPr/>
          <p:nvPr/>
        </p:nvCxnSpPr>
        <p:spPr>
          <a:xfrm>
            <a:off x="7239000" y="2361456"/>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11"/>
          <p:cNvCxnSpPr/>
          <p:nvPr/>
        </p:nvCxnSpPr>
        <p:spPr>
          <a:xfrm>
            <a:off x="7239000" y="2590056"/>
            <a:ext cx="533400"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12"/>
          <p:cNvCxnSpPr/>
          <p:nvPr/>
        </p:nvCxnSpPr>
        <p:spPr>
          <a:xfrm>
            <a:off x="7239000" y="2894856"/>
            <a:ext cx="5334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977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3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23101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3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27615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3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96739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30457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4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1229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5360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199485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4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58931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4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34448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08715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4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6802315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4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54533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4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75808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4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569180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4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20237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7"/>
          <p:cNvSpPr>
            <a:spLocks noChangeArrowheads="1"/>
          </p:cNvSpPr>
          <p:nvPr/>
        </p:nvSpPr>
        <p:spPr bwMode="auto">
          <a:xfrm>
            <a:off x="2308084" y="4571836"/>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IM</a:t>
            </a:r>
            <a:r>
              <a:rPr lang="en-US" altLang="zh-CN" sz="1100" dirty="0" smtClean="0"/>
              <a:t>1</a:t>
            </a:r>
            <a:r>
              <a:rPr lang="en-US" altLang="zh-CN" dirty="0" smtClean="0"/>
              <a:t> </a:t>
            </a:r>
            <a:endParaRPr lang="en-US" altLang="zh-CN" dirty="0"/>
          </a:p>
        </p:txBody>
      </p:sp>
      <p:sp>
        <p:nvSpPr>
          <p:cNvPr id="4" name="Rectangle 7"/>
          <p:cNvSpPr>
            <a:spLocks noChangeArrowheads="1"/>
          </p:cNvSpPr>
          <p:nvPr/>
        </p:nvSpPr>
        <p:spPr bwMode="auto">
          <a:xfrm>
            <a:off x="2164068" y="5579948"/>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a:t>I</a:t>
            </a:r>
            <a:r>
              <a:rPr lang="en-US" altLang="zh-CN" sz="1600" dirty="0" smtClean="0"/>
              <a:t>M</a:t>
            </a:r>
            <a:r>
              <a:rPr lang="en-US" altLang="zh-CN" sz="1100" dirty="0" smtClean="0"/>
              <a:t>2</a:t>
            </a:r>
            <a:r>
              <a:rPr lang="en-US" altLang="zh-CN" dirty="0" smtClean="0"/>
              <a:t> </a:t>
            </a:r>
            <a:endParaRPr lang="en-US" altLang="zh-CN" dirty="0"/>
          </a:p>
        </p:txBody>
      </p:sp>
      <p:sp>
        <p:nvSpPr>
          <p:cNvPr id="5" name="Rectangle 7"/>
          <p:cNvSpPr>
            <a:spLocks noChangeArrowheads="1"/>
          </p:cNvSpPr>
          <p:nvPr/>
        </p:nvSpPr>
        <p:spPr bwMode="auto">
          <a:xfrm>
            <a:off x="2428310" y="2924944"/>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smtClean="0"/>
              <a:t>1</a:t>
            </a:r>
            <a:r>
              <a:rPr lang="en-US" altLang="zh-CN" dirty="0" smtClean="0"/>
              <a:t> </a:t>
            </a:r>
            <a:endParaRPr lang="en-US" altLang="zh-CN" dirty="0"/>
          </a:p>
        </p:txBody>
      </p:sp>
      <p:sp>
        <p:nvSpPr>
          <p:cNvPr id="6" name="Rectangle 7"/>
          <p:cNvSpPr>
            <a:spLocks noChangeArrowheads="1"/>
          </p:cNvSpPr>
          <p:nvPr/>
        </p:nvSpPr>
        <p:spPr bwMode="auto">
          <a:xfrm>
            <a:off x="2356302" y="370774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a:t>2</a:t>
            </a:r>
            <a:r>
              <a:rPr lang="en-US" altLang="zh-CN" dirty="0" smtClean="0"/>
              <a:t> </a:t>
            </a:r>
            <a:endParaRPr lang="en-US" altLang="zh-CN" dirty="0"/>
          </a:p>
        </p:txBody>
      </p:sp>
    </p:spTree>
    <p:extLst>
      <p:ext uri="{BB962C8B-B14F-4D97-AF65-F5344CB8AC3E}">
        <p14:creationId xmlns:p14="http://schemas.microsoft.com/office/powerpoint/2010/main" val="1185311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340976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5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7"/>
          <p:cNvSpPr>
            <a:spLocks noChangeArrowheads="1"/>
          </p:cNvSpPr>
          <p:nvPr/>
        </p:nvSpPr>
        <p:spPr bwMode="auto">
          <a:xfrm>
            <a:off x="2308084" y="4571836"/>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IM</a:t>
            </a:r>
            <a:r>
              <a:rPr lang="en-US" altLang="zh-CN" sz="1100" dirty="0" smtClean="0"/>
              <a:t>1</a:t>
            </a:r>
            <a:r>
              <a:rPr lang="en-US" altLang="zh-CN" dirty="0" smtClean="0"/>
              <a:t> </a:t>
            </a:r>
            <a:endParaRPr lang="en-US" altLang="zh-CN" dirty="0"/>
          </a:p>
        </p:txBody>
      </p:sp>
      <p:sp>
        <p:nvSpPr>
          <p:cNvPr id="4" name="Rectangle 7"/>
          <p:cNvSpPr>
            <a:spLocks noChangeArrowheads="1"/>
          </p:cNvSpPr>
          <p:nvPr/>
        </p:nvSpPr>
        <p:spPr bwMode="auto">
          <a:xfrm>
            <a:off x="2164068" y="5579948"/>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a:t>I</a:t>
            </a:r>
            <a:r>
              <a:rPr lang="en-US" altLang="zh-CN" sz="1600" dirty="0" smtClean="0"/>
              <a:t>M</a:t>
            </a:r>
            <a:r>
              <a:rPr lang="en-US" altLang="zh-CN" sz="1100" dirty="0" smtClean="0"/>
              <a:t>2</a:t>
            </a:r>
            <a:r>
              <a:rPr lang="en-US" altLang="zh-CN" dirty="0" smtClean="0"/>
              <a:t> </a:t>
            </a:r>
            <a:endParaRPr lang="en-US" altLang="zh-CN" dirty="0"/>
          </a:p>
        </p:txBody>
      </p:sp>
      <p:sp>
        <p:nvSpPr>
          <p:cNvPr id="5" name="Rectangle 7"/>
          <p:cNvSpPr>
            <a:spLocks noChangeArrowheads="1"/>
          </p:cNvSpPr>
          <p:nvPr/>
        </p:nvSpPr>
        <p:spPr bwMode="auto">
          <a:xfrm>
            <a:off x="2428310" y="2924944"/>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smtClean="0"/>
              <a:t>1</a:t>
            </a:r>
            <a:r>
              <a:rPr lang="en-US" altLang="zh-CN" dirty="0" smtClean="0"/>
              <a:t> </a:t>
            </a:r>
            <a:endParaRPr lang="en-US" altLang="zh-CN" dirty="0"/>
          </a:p>
        </p:txBody>
      </p:sp>
      <p:sp>
        <p:nvSpPr>
          <p:cNvPr id="6" name="Rectangle 7"/>
          <p:cNvSpPr>
            <a:spLocks noChangeArrowheads="1"/>
          </p:cNvSpPr>
          <p:nvPr/>
        </p:nvSpPr>
        <p:spPr bwMode="auto">
          <a:xfrm>
            <a:off x="2356302" y="370774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a:t>2</a:t>
            </a:r>
            <a:r>
              <a:rPr lang="en-US" altLang="zh-CN" dirty="0" smtClean="0"/>
              <a:t> </a:t>
            </a:r>
            <a:endParaRPr lang="en-US" altLang="zh-CN" dirty="0"/>
          </a:p>
        </p:txBody>
      </p:sp>
    </p:spTree>
    <p:extLst>
      <p:ext uri="{BB962C8B-B14F-4D97-AF65-F5344CB8AC3E}">
        <p14:creationId xmlns:p14="http://schemas.microsoft.com/office/powerpoint/2010/main" val="1181413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5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61049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5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40925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5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矩形 2"/>
          <p:cNvSpPr/>
          <p:nvPr/>
        </p:nvSpPr>
        <p:spPr>
          <a:xfrm>
            <a:off x="1619672" y="2726432"/>
            <a:ext cx="2088232" cy="846584"/>
          </a:xfrm>
          <a:prstGeom prst="rect">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solidFill>
                  <a:srgbClr val="FF0000"/>
                </a:solidFill>
              </a:rPr>
              <a:t>IM in data</a:t>
            </a:r>
          </a:p>
          <a:p>
            <a:r>
              <a:rPr lang="en-US" altLang="zh-CN" dirty="0" smtClean="0">
                <a:solidFill>
                  <a:schemeClr val="accent1"/>
                </a:solidFill>
              </a:rPr>
              <a:t>Predicted IM</a:t>
            </a:r>
            <a:endParaRPr lang="en-US" altLang="zh-CN" dirty="0">
              <a:solidFill>
                <a:schemeClr val="accent1"/>
              </a:solidFill>
            </a:endParaRPr>
          </a:p>
        </p:txBody>
      </p:sp>
      <p:cxnSp>
        <p:nvCxnSpPr>
          <p:cNvPr id="4" name="直接连接符 3"/>
          <p:cNvCxnSpPr/>
          <p:nvPr/>
        </p:nvCxnSpPr>
        <p:spPr>
          <a:xfrm>
            <a:off x="2987824" y="2996952"/>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8040" y="3284984"/>
            <a:ext cx="5334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644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5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矩形 2"/>
          <p:cNvSpPr/>
          <p:nvPr/>
        </p:nvSpPr>
        <p:spPr>
          <a:xfrm>
            <a:off x="1619672" y="2726432"/>
            <a:ext cx="2088232" cy="846584"/>
          </a:xfrm>
          <a:prstGeom prst="rect">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solidFill>
                  <a:srgbClr val="FF0000"/>
                </a:solidFill>
              </a:rPr>
              <a:t>IM in data</a:t>
            </a:r>
          </a:p>
          <a:p>
            <a:r>
              <a:rPr lang="en-US" altLang="zh-CN" dirty="0" smtClean="0">
                <a:solidFill>
                  <a:schemeClr val="accent1"/>
                </a:solidFill>
              </a:rPr>
              <a:t>Predicted IM</a:t>
            </a:r>
            <a:endParaRPr lang="en-US" altLang="zh-CN" dirty="0">
              <a:solidFill>
                <a:schemeClr val="accent1"/>
              </a:solidFill>
            </a:endParaRPr>
          </a:p>
        </p:txBody>
      </p:sp>
      <p:cxnSp>
        <p:nvCxnSpPr>
          <p:cNvPr id="4" name="直接连接符 3"/>
          <p:cNvCxnSpPr/>
          <p:nvPr/>
        </p:nvCxnSpPr>
        <p:spPr>
          <a:xfrm>
            <a:off x="2987824" y="2996952"/>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8040" y="3284984"/>
            <a:ext cx="5334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454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5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87295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5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7"/>
          <p:cNvSpPr>
            <a:spLocks noChangeArrowheads="1"/>
          </p:cNvSpPr>
          <p:nvPr/>
        </p:nvSpPr>
        <p:spPr bwMode="auto">
          <a:xfrm>
            <a:off x="2308084" y="4571836"/>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IM</a:t>
            </a:r>
            <a:r>
              <a:rPr lang="en-US" altLang="zh-CN" sz="1100" dirty="0" smtClean="0"/>
              <a:t>1</a:t>
            </a:r>
            <a:r>
              <a:rPr lang="en-US" altLang="zh-CN" dirty="0" smtClean="0"/>
              <a:t> </a:t>
            </a:r>
            <a:endParaRPr lang="en-US" altLang="zh-CN" dirty="0"/>
          </a:p>
        </p:txBody>
      </p:sp>
      <p:sp>
        <p:nvSpPr>
          <p:cNvPr id="4" name="Rectangle 7"/>
          <p:cNvSpPr>
            <a:spLocks noChangeArrowheads="1"/>
          </p:cNvSpPr>
          <p:nvPr/>
        </p:nvSpPr>
        <p:spPr bwMode="auto">
          <a:xfrm>
            <a:off x="2164068" y="5579948"/>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a:t>I</a:t>
            </a:r>
            <a:r>
              <a:rPr lang="en-US" altLang="zh-CN" sz="1600" dirty="0" smtClean="0"/>
              <a:t>M</a:t>
            </a:r>
            <a:r>
              <a:rPr lang="en-US" altLang="zh-CN" sz="1100" dirty="0" smtClean="0"/>
              <a:t>2</a:t>
            </a:r>
            <a:r>
              <a:rPr lang="en-US" altLang="zh-CN" dirty="0" smtClean="0"/>
              <a:t> </a:t>
            </a:r>
            <a:endParaRPr lang="en-US" altLang="zh-CN" dirty="0"/>
          </a:p>
        </p:txBody>
      </p:sp>
      <p:sp>
        <p:nvSpPr>
          <p:cNvPr id="5" name="Rectangle 7"/>
          <p:cNvSpPr>
            <a:spLocks noChangeArrowheads="1"/>
          </p:cNvSpPr>
          <p:nvPr/>
        </p:nvSpPr>
        <p:spPr bwMode="auto">
          <a:xfrm>
            <a:off x="2428310" y="2924944"/>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smtClean="0"/>
              <a:t>1</a:t>
            </a:r>
            <a:r>
              <a:rPr lang="en-US" altLang="zh-CN" dirty="0" smtClean="0"/>
              <a:t> </a:t>
            </a:r>
            <a:endParaRPr lang="en-US" altLang="zh-CN" dirty="0"/>
          </a:p>
        </p:txBody>
      </p:sp>
      <p:sp>
        <p:nvSpPr>
          <p:cNvPr id="6" name="Rectangle 7"/>
          <p:cNvSpPr>
            <a:spLocks noChangeArrowheads="1"/>
          </p:cNvSpPr>
          <p:nvPr/>
        </p:nvSpPr>
        <p:spPr bwMode="auto">
          <a:xfrm>
            <a:off x="2356302" y="370774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a:t>2</a:t>
            </a:r>
            <a:r>
              <a:rPr lang="en-US" altLang="zh-CN" dirty="0" smtClean="0"/>
              <a:t> </a:t>
            </a:r>
            <a:endParaRPr lang="en-US" altLang="zh-CN" dirty="0"/>
          </a:p>
        </p:txBody>
      </p:sp>
    </p:spTree>
    <p:extLst>
      <p:ext uri="{BB962C8B-B14F-4D97-AF65-F5344CB8AC3E}">
        <p14:creationId xmlns:p14="http://schemas.microsoft.com/office/powerpoint/2010/main" val="297241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5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7"/>
          <p:cNvSpPr>
            <a:spLocks noChangeArrowheads="1"/>
          </p:cNvSpPr>
          <p:nvPr/>
        </p:nvSpPr>
        <p:spPr bwMode="auto">
          <a:xfrm>
            <a:off x="2308084" y="4571836"/>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IM</a:t>
            </a:r>
            <a:r>
              <a:rPr lang="en-US" altLang="zh-CN" sz="1100" dirty="0" smtClean="0"/>
              <a:t>1</a:t>
            </a:r>
            <a:r>
              <a:rPr lang="en-US" altLang="zh-CN" dirty="0" smtClean="0"/>
              <a:t> </a:t>
            </a:r>
            <a:endParaRPr lang="en-US" altLang="zh-CN" dirty="0"/>
          </a:p>
        </p:txBody>
      </p:sp>
      <p:sp>
        <p:nvSpPr>
          <p:cNvPr id="4" name="Rectangle 7"/>
          <p:cNvSpPr>
            <a:spLocks noChangeArrowheads="1"/>
          </p:cNvSpPr>
          <p:nvPr/>
        </p:nvSpPr>
        <p:spPr bwMode="auto">
          <a:xfrm>
            <a:off x="2164068" y="5579948"/>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a:t>I</a:t>
            </a:r>
            <a:r>
              <a:rPr lang="en-US" altLang="zh-CN" sz="1600" dirty="0" smtClean="0"/>
              <a:t>M</a:t>
            </a:r>
            <a:r>
              <a:rPr lang="en-US" altLang="zh-CN" sz="1100" dirty="0" smtClean="0"/>
              <a:t>2</a:t>
            </a:r>
            <a:r>
              <a:rPr lang="en-US" altLang="zh-CN" dirty="0" smtClean="0"/>
              <a:t> </a:t>
            </a:r>
            <a:endParaRPr lang="en-US" altLang="zh-CN" dirty="0"/>
          </a:p>
        </p:txBody>
      </p:sp>
      <p:sp>
        <p:nvSpPr>
          <p:cNvPr id="5" name="Rectangle 7"/>
          <p:cNvSpPr>
            <a:spLocks noChangeArrowheads="1"/>
          </p:cNvSpPr>
          <p:nvPr/>
        </p:nvSpPr>
        <p:spPr bwMode="auto">
          <a:xfrm>
            <a:off x="2428310" y="2924944"/>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smtClean="0"/>
              <a:t>1</a:t>
            </a:r>
            <a:r>
              <a:rPr lang="en-US" altLang="zh-CN" dirty="0" smtClean="0"/>
              <a:t> </a:t>
            </a:r>
            <a:endParaRPr lang="en-US" altLang="zh-CN" dirty="0"/>
          </a:p>
        </p:txBody>
      </p:sp>
      <p:sp>
        <p:nvSpPr>
          <p:cNvPr id="6" name="Rectangle 7"/>
          <p:cNvSpPr>
            <a:spLocks noChangeArrowheads="1"/>
          </p:cNvSpPr>
          <p:nvPr/>
        </p:nvSpPr>
        <p:spPr bwMode="auto">
          <a:xfrm>
            <a:off x="2356302" y="370774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a:t>2</a:t>
            </a:r>
            <a:r>
              <a:rPr lang="en-US" altLang="zh-CN" dirty="0" smtClean="0"/>
              <a:t> </a:t>
            </a:r>
            <a:endParaRPr lang="en-US" altLang="zh-CN" dirty="0"/>
          </a:p>
        </p:txBody>
      </p:sp>
    </p:spTree>
    <p:extLst>
      <p:ext uri="{BB962C8B-B14F-4D97-AF65-F5344CB8AC3E}">
        <p14:creationId xmlns:p14="http://schemas.microsoft.com/office/powerpoint/2010/main" val="3518728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7"/>
          <p:cNvSpPr>
            <a:spLocks noChangeArrowheads="1"/>
          </p:cNvSpPr>
          <p:nvPr/>
        </p:nvSpPr>
        <p:spPr bwMode="auto">
          <a:xfrm>
            <a:off x="2308084" y="4571836"/>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IM</a:t>
            </a:r>
            <a:r>
              <a:rPr lang="en-US" altLang="zh-CN" sz="1100" dirty="0" smtClean="0"/>
              <a:t>1</a:t>
            </a:r>
            <a:r>
              <a:rPr lang="en-US" altLang="zh-CN" dirty="0" smtClean="0"/>
              <a:t> </a:t>
            </a:r>
            <a:endParaRPr lang="en-US" altLang="zh-CN" dirty="0"/>
          </a:p>
        </p:txBody>
      </p:sp>
      <p:sp>
        <p:nvSpPr>
          <p:cNvPr id="4" name="Rectangle 7"/>
          <p:cNvSpPr>
            <a:spLocks noChangeArrowheads="1"/>
          </p:cNvSpPr>
          <p:nvPr/>
        </p:nvSpPr>
        <p:spPr bwMode="auto">
          <a:xfrm>
            <a:off x="2164068" y="5579948"/>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a:t>I</a:t>
            </a:r>
            <a:r>
              <a:rPr lang="en-US" altLang="zh-CN" sz="1600" dirty="0" smtClean="0"/>
              <a:t>M</a:t>
            </a:r>
            <a:r>
              <a:rPr lang="en-US" altLang="zh-CN" sz="1100" dirty="0" smtClean="0"/>
              <a:t>2</a:t>
            </a:r>
            <a:r>
              <a:rPr lang="en-US" altLang="zh-CN" dirty="0" smtClean="0"/>
              <a:t> </a:t>
            </a:r>
            <a:endParaRPr lang="en-US" altLang="zh-CN" dirty="0"/>
          </a:p>
        </p:txBody>
      </p:sp>
      <p:sp>
        <p:nvSpPr>
          <p:cNvPr id="5" name="Rectangle 7"/>
          <p:cNvSpPr>
            <a:spLocks noChangeArrowheads="1"/>
          </p:cNvSpPr>
          <p:nvPr/>
        </p:nvSpPr>
        <p:spPr bwMode="auto">
          <a:xfrm>
            <a:off x="2428310" y="2924944"/>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smtClean="0"/>
              <a:t>1</a:t>
            </a:r>
            <a:r>
              <a:rPr lang="en-US" altLang="zh-CN" dirty="0" smtClean="0"/>
              <a:t> </a:t>
            </a:r>
            <a:endParaRPr lang="en-US" altLang="zh-CN" dirty="0"/>
          </a:p>
        </p:txBody>
      </p:sp>
      <p:sp>
        <p:nvSpPr>
          <p:cNvPr id="6" name="Rectangle 7"/>
          <p:cNvSpPr>
            <a:spLocks noChangeArrowheads="1"/>
          </p:cNvSpPr>
          <p:nvPr/>
        </p:nvSpPr>
        <p:spPr bwMode="auto">
          <a:xfrm>
            <a:off x="2356302" y="370774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dirty="0" smtClean="0"/>
              <a:t>P</a:t>
            </a:r>
            <a:r>
              <a:rPr lang="en-US" altLang="zh-CN" sz="1100" dirty="0"/>
              <a:t>2</a:t>
            </a:r>
            <a:r>
              <a:rPr lang="en-US" altLang="zh-CN" dirty="0" smtClean="0"/>
              <a:t> </a:t>
            </a:r>
            <a:endParaRPr lang="en-US" altLang="zh-CN" dirty="0"/>
          </a:p>
        </p:txBody>
      </p:sp>
    </p:spTree>
    <p:extLst>
      <p:ext uri="{BB962C8B-B14F-4D97-AF65-F5344CB8AC3E}">
        <p14:creationId xmlns:p14="http://schemas.microsoft.com/office/powerpoint/2010/main" val="25788289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6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矩形 2"/>
          <p:cNvSpPr/>
          <p:nvPr/>
        </p:nvSpPr>
        <p:spPr>
          <a:xfrm>
            <a:off x="1691680" y="2636912"/>
            <a:ext cx="1905000" cy="990600"/>
          </a:xfrm>
          <a:prstGeom prst="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solidFill>
                  <a:srgbClr val="FF0000"/>
                </a:solidFill>
              </a:rPr>
              <a:t>IM in data</a:t>
            </a:r>
          </a:p>
          <a:p>
            <a:r>
              <a:rPr lang="en-US" altLang="zh-CN" dirty="0" smtClean="0">
                <a:solidFill>
                  <a:schemeClr val="accent1"/>
                </a:solidFill>
              </a:rPr>
              <a:t>Without RP</a:t>
            </a:r>
          </a:p>
          <a:p>
            <a:r>
              <a:rPr lang="en-US" altLang="zh-CN" dirty="0" smtClean="0">
                <a:solidFill>
                  <a:srgbClr val="00B050"/>
                </a:solidFill>
              </a:rPr>
              <a:t>With RP</a:t>
            </a:r>
          </a:p>
        </p:txBody>
      </p:sp>
      <p:cxnSp>
        <p:nvCxnSpPr>
          <p:cNvPr id="4" name="直接连接符 3"/>
          <p:cNvCxnSpPr/>
          <p:nvPr/>
        </p:nvCxnSpPr>
        <p:spPr>
          <a:xfrm>
            <a:off x="2958480" y="2852936"/>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958480" y="3429000"/>
            <a:ext cx="533400"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958480" y="3140968"/>
            <a:ext cx="5334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04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5552756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6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矩形 2"/>
          <p:cNvSpPr/>
          <p:nvPr/>
        </p:nvSpPr>
        <p:spPr>
          <a:xfrm>
            <a:off x="1691680" y="2636912"/>
            <a:ext cx="1905000" cy="990600"/>
          </a:xfrm>
          <a:prstGeom prst="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solidFill>
                  <a:srgbClr val="FF0000"/>
                </a:solidFill>
              </a:rPr>
              <a:t>IM in data</a:t>
            </a:r>
          </a:p>
          <a:p>
            <a:r>
              <a:rPr lang="en-US" altLang="zh-CN" dirty="0" smtClean="0">
                <a:solidFill>
                  <a:schemeClr val="accent1"/>
                </a:solidFill>
              </a:rPr>
              <a:t>Without RP</a:t>
            </a:r>
          </a:p>
          <a:p>
            <a:r>
              <a:rPr lang="en-US" altLang="zh-CN" dirty="0" smtClean="0">
                <a:solidFill>
                  <a:srgbClr val="00B050"/>
                </a:solidFill>
              </a:rPr>
              <a:t>With RP</a:t>
            </a:r>
          </a:p>
        </p:txBody>
      </p:sp>
      <p:cxnSp>
        <p:nvCxnSpPr>
          <p:cNvPr id="4" name="直接连接符 3"/>
          <p:cNvCxnSpPr/>
          <p:nvPr/>
        </p:nvCxnSpPr>
        <p:spPr>
          <a:xfrm>
            <a:off x="2958480" y="2852936"/>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958480" y="3429000"/>
            <a:ext cx="533400"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958480" y="3140968"/>
            <a:ext cx="5334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4006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6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矩形 2"/>
          <p:cNvSpPr/>
          <p:nvPr/>
        </p:nvSpPr>
        <p:spPr>
          <a:xfrm>
            <a:off x="1691680" y="2636912"/>
            <a:ext cx="1905000" cy="990600"/>
          </a:xfrm>
          <a:prstGeom prst="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solidFill>
                  <a:srgbClr val="FF0000"/>
                </a:solidFill>
              </a:rPr>
              <a:t>IM in data</a:t>
            </a:r>
          </a:p>
          <a:p>
            <a:r>
              <a:rPr lang="en-US" altLang="zh-CN" dirty="0" smtClean="0">
                <a:solidFill>
                  <a:schemeClr val="accent1"/>
                </a:solidFill>
              </a:rPr>
              <a:t>Without RP</a:t>
            </a:r>
          </a:p>
          <a:p>
            <a:r>
              <a:rPr lang="en-US" altLang="zh-CN" dirty="0" smtClean="0">
                <a:solidFill>
                  <a:srgbClr val="00B050"/>
                </a:solidFill>
              </a:rPr>
              <a:t>With RP</a:t>
            </a:r>
          </a:p>
        </p:txBody>
      </p:sp>
      <p:cxnSp>
        <p:nvCxnSpPr>
          <p:cNvPr id="4" name="直接连接符 3"/>
          <p:cNvCxnSpPr/>
          <p:nvPr/>
        </p:nvCxnSpPr>
        <p:spPr>
          <a:xfrm>
            <a:off x="2958480" y="2852936"/>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958480" y="3429000"/>
            <a:ext cx="533400"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958480" y="3140968"/>
            <a:ext cx="5334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直接箭头连接符 7"/>
          <p:cNvCxnSpPr/>
          <p:nvPr/>
        </p:nvCxnSpPr>
        <p:spPr>
          <a:xfrm flipV="1">
            <a:off x="2123728" y="4189556"/>
            <a:ext cx="360040" cy="576064"/>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8" name="直接箭头连接符 9"/>
          <p:cNvCxnSpPr/>
          <p:nvPr/>
        </p:nvCxnSpPr>
        <p:spPr>
          <a:xfrm flipH="1" flipV="1">
            <a:off x="7956376" y="3861048"/>
            <a:ext cx="360040" cy="288032"/>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9" name="直接箭头连接符 11"/>
          <p:cNvCxnSpPr/>
          <p:nvPr/>
        </p:nvCxnSpPr>
        <p:spPr>
          <a:xfrm flipH="1" flipV="1">
            <a:off x="7956376" y="4509120"/>
            <a:ext cx="360040" cy="288032"/>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38466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6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299614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inlong\Dropbox\AnnualSlides_2014_IMA\slidenew\2014_IMA_v4_6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9"/>
            <a:ext cx="9144000" cy="6857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6349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inlong\Dropbox\AnnualSlides_2014_IMA\slidenew\2014_IMA_v4_6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0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2326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inlong\Dropbox\AnnualSlides_2014_IMA\slidenew\2014_IMA_v4_6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0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7100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inlong\Dropbox\AnnualSlides_2014_IMA\slidenew\2014_IMA_v4_6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0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8755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inlong\Dropbox\AnnualSlides_2014_IMA\slidenew\2014_IMA_v4_65.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0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651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0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19190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219992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IMA_v4_1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185794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1293</Words>
  <Application>Microsoft Office PowerPoint</Application>
  <PresentationFormat>On-screen Show (4:3)</PresentationFormat>
  <Paragraphs>146</Paragraphs>
  <Slides>67</Slides>
  <Notes>28</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Jinlong</dc:creator>
  <cp:lastModifiedBy>Jinlong</cp:lastModifiedBy>
  <cp:revision>6</cp:revision>
  <dcterms:created xsi:type="dcterms:W3CDTF">2014-05-26T18:53:06Z</dcterms:created>
  <dcterms:modified xsi:type="dcterms:W3CDTF">2014-05-26T23:04:46Z</dcterms:modified>
</cp:coreProperties>
</file>