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375" r:id="rId2"/>
    <p:sldId id="440" r:id="rId3"/>
    <p:sldId id="442" r:id="rId4"/>
    <p:sldId id="448" r:id="rId5"/>
    <p:sldId id="291" r:id="rId6"/>
    <p:sldId id="304" r:id="rId7"/>
    <p:sldId id="306" r:id="rId8"/>
    <p:sldId id="305" r:id="rId9"/>
    <p:sldId id="401" r:id="rId10"/>
    <p:sldId id="402" r:id="rId11"/>
    <p:sldId id="429" r:id="rId12"/>
    <p:sldId id="403" r:id="rId13"/>
    <p:sldId id="432" r:id="rId14"/>
    <p:sldId id="444" r:id="rId15"/>
    <p:sldId id="434" r:id="rId16"/>
    <p:sldId id="437" r:id="rId17"/>
    <p:sldId id="431" r:id="rId18"/>
    <p:sldId id="421" r:id="rId19"/>
    <p:sldId id="406" r:id="rId20"/>
    <p:sldId id="449" r:id="rId21"/>
    <p:sldId id="450" r:id="rId22"/>
    <p:sldId id="451" r:id="rId23"/>
    <p:sldId id="408" r:id="rId24"/>
    <p:sldId id="407" r:id="rId25"/>
    <p:sldId id="445" r:id="rId26"/>
    <p:sldId id="427" r:id="rId27"/>
    <p:sldId id="436" r:id="rId28"/>
    <p:sldId id="438" r:id="rId29"/>
    <p:sldId id="435" r:id="rId30"/>
    <p:sldId id="441" r:id="rId31"/>
    <p:sldId id="446" r:id="rId32"/>
    <p:sldId id="447" r:id="rId33"/>
    <p:sldId id="426" r:id="rId34"/>
    <p:sldId id="425" r:id="rId35"/>
    <p:sldId id="424" r:id="rId36"/>
    <p:sldId id="418" r:id="rId37"/>
    <p:sldId id="416" r:id="rId38"/>
    <p:sldId id="413" r:id="rId39"/>
    <p:sldId id="428" r:id="rId40"/>
    <p:sldId id="423" r:id="rId41"/>
    <p:sldId id="433" r:id="rId42"/>
    <p:sldId id="439" r:id="rId43"/>
    <p:sldId id="267" r:id="rId44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102" autoAdjust="0"/>
    <p:restoredTop sz="95151" autoAdjust="0"/>
  </p:normalViewPr>
  <p:slideViewPr>
    <p:cSldViewPr snapToObjects="1">
      <p:cViewPr varScale="1">
        <p:scale>
          <a:sx n="66" d="100"/>
          <a:sy n="66" d="100"/>
        </p:scale>
        <p:origin x="-118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76B80075-73E5-49FF-A8F7-45CE552FFE81}" type="datetimeFigureOut">
              <a:rPr lang="en-US" smtClean="0"/>
              <a:pPr/>
              <a:t>5/27/2014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7" tIns="46659" rIns="93317" bIns="4665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C634341E-28EA-42FF-9C7A-36963F350B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523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10810A-3834-4E1C-A979-13A76CCE2065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978132" y="884203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17" tIns="46659" rIns="93317" bIns="46659" anchor="b"/>
          <a:lstStyle/>
          <a:p>
            <a:pPr algn="r"/>
            <a:fld id="{7655C0DA-11B8-4003-8D4B-0C2D9F0C0792}" type="slidenum">
              <a:rPr lang="en-US" sz="1200"/>
              <a:pPr algn="r"/>
              <a:t>1</a:t>
            </a:fld>
            <a:endParaRPr lang="en-US" sz="1200" dirty="0"/>
          </a:p>
        </p:txBody>
      </p:sp>
      <p:sp>
        <p:nvSpPr>
          <p:cNvPr id="5123" name="Rectangle 7"/>
          <p:cNvSpPr txBox="1">
            <a:spLocks noGrp="1" noChangeArrowheads="1"/>
          </p:cNvSpPr>
          <p:nvPr/>
        </p:nvSpPr>
        <p:spPr bwMode="auto">
          <a:xfrm>
            <a:off x="3978132" y="884203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17" tIns="46659" rIns="93317" bIns="46659" anchor="b"/>
          <a:lstStyle/>
          <a:p>
            <a:pPr algn="r"/>
            <a:fld id="{763A5C2C-2827-49D3-8CFE-6895718EAC17}" type="slidenum">
              <a:rPr lang="en-US" altLang="zh-CN" sz="1200"/>
              <a:pPr algn="r"/>
              <a:t>1</a:t>
            </a:fld>
            <a:endParaRPr lang="en-US" altLang="zh-CN" sz="1200" dirty="0"/>
          </a:p>
        </p:txBody>
      </p:sp>
      <p:sp>
        <p:nvSpPr>
          <p:cNvPr id="51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54550" cy="3490912"/>
          </a:xfrm>
          <a:ln/>
        </p:spPr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310" y="4421823"/>
            <a:ext cx="5618480" cy="4187480"/>
          </a:xfrm>
        </p:spPr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E750-C11F-479A-9F48-84C9B9A6FCB6}" type="datetime1">
              <a:rPr lang="en-US" smtClean="0"/>
              <a:pPr/>
              <a:t>5/27/2014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74B3-E9B3-41C4-9D24-414D709363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00DCD-F17C-4496-9E92-062C7DB670AE}" type="datetime1">
              <a:rPr lang="en-US" smtClean="0"/>
              <a:pPr/>
              <a:t>5/27/2014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74B3-E9B3-41C4-9D24-414D709363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6A95C-8275-4E32-9470-A6EE825EAAFE}" type="datetime1">
              <a:rPr lang="en-US" smtClean="0"/>
              <a:pPr/>
              <a:t>5/27/2014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74B3-E9B3-41C4-9D24-414D709363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2E1F-15AA-4DBB-9168-401362CB9BF9}" type="datetime1">
              <a:rPr lang="en-US" smtClean="0"/>
              <a:pPr/>
              <a:t>5/27/2014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latin typeface="Microsoft YaHei" pitchFamily="34" charset="-122"/>
                <a:ea typeface="Microsoft YaHei" pitchFamily="34" charset="-122"/>
              </a:defRPr>
            </a:lvl1pPr>
          </a:lstStyle>
          <a:p>
            <a:fld id="{34D374B3-E9B3-41C4-9D24-414D709363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AB9A-284A-42FA-8222-9F7E4EAC7286}" type="datetime1">
              <a:rPr lang="en-US" smtClean="0"/>
              <a:pPr/>
              <a:t>5/27/2014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74B3-E9B3-41C4-9D24-414D709363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0E0AB-2BA3-4E04-B6CC-0625749169FC}" type="datetime1">
              <a:rPr lang="en-US" smtClean="0"/>
              <a:pPr/>
              <a:t>5/27/2014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74B3-E9B3-41C4-9D24-414D709363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95B7B-8480-4365-B8D1-818052F35907}" type="datetime1">
              <a:rPr lang="en-US" smtClean="0"/>
              <a:pPr/>
              <a:t>5/27/2014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74B3-E9B3-41C4-9D24-414D709363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F8E2-AFC2-4B8B-88FA-0917EFC25B70}" type="datetime1">
              <a:rPr lang="en-US" smtClean="0"/>
              <a:pPr/>
              <a:t>5/27/2014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74B3-E9B3-41C4-9D24-414D709363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DA45-7558-4399-8403-1E6E06CC2CEA}" type="datetime1">
              <a:rPr lang="en-US" smtClean="0"/>
              <a:pPr/>
              <a:t>5/27/2014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74B3-E9B3-41C4-9D24-414D709363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1275-40FC-4B9C-9976-5DC18E0AA465}" type="datetime1">
              <a:rPr lang="en-US" smtClean="0"/>
              <a:pPr/>
              <a:t>5/27/2014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74B3-E9B3-41C4-9D24-414D709363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45D9-B07C-4807-B2F5-AD6986E1B8B1}" type="datetime1">
              <a:rPr lang="en-US" smtClean="0"/>
              <a:pPr/>
              <a:t>5/27/2014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4D374B3-E9B3-41C4-9D24-414D709363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8825" y="317531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8825" y="1600200"/>
            <a:ext cx="8229600" cy="4648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E06C2C-1D90-4454-925D-3125208046C9}" type="datetime1">
              <a:rPr lang="en-US" smtClean="0"/>
              <a:pPr/>
              <a:t>5/27/2014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4D374B3-E9B3-41C4-9D24-414D709363E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3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0" y="3657600"/>
            <a:ext cx="9144000" cy="1752600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zh-CN" sz="3200" b="1" dirty="0">
              <a:latin typeface="Tahoma" pitchFamily="34" charset="0"/>
              <a:ea typeface="宋体" pitchFamily="2" charset="-122"/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0" y="1371600"/>
            <a:ext cx="9144000" cy="2286000"/>
          </a:xfrm>
          <a:prstGeom prst="rect">
            <a:avLst/>
          </a:prstGeom>
          <a:solidFill>
            <a:srgbClr val="99CC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0" y="1371600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zh-CN" sz="3600" b="1" dirty="0" smtClean="0">
              <a:solidFill>
                <a:srgbClr val="0000CC"/>
              </a:solidFill>
              <a:latin typeface="Tahoma" pitchFamily="34" charset="0"/>
              <a:ea typeface="Arial Unicode MS" pitchFamily="34" charset="-122"/>
              <a:cs typeface="Arial Unicode MS" pitchFamily="34" charset="-122"/>
            </a:endParaRPr>
          </a:p>
          <a:p>
            <a:pPr algn="ctr"/>
            <a:r>
              <a:rPr lang="en-US" altLang="zh-CN" sz="3600" b="1" dirty="0" smtClean="0">
                <a:solidFill>
                  <a:srgbClr val="0000CC"/>
                </a:solidFill>
                <a:latin typeface="Tahoma" pitchFamily="34" charset="0"/>
                <a:ea typeface="Arial Unicode MS" pitchFamily="34" charset="-122"/>
                <a:cs typeface="Arial Unicode MS" pitchFamily="34" charset="-122"/>
              </a:rPr>
              <a:t>ISS internal multiple attenuation on Encana data set</a:t>
            </a:r>
            <a:endParaRPr lang="en-US" altLang="zh-CN" sz="3600" b="1" dirty="0">
              <a:solidFill>
                <a:srgbClr val="0000CC"/>
              </a:solidFill>
              <a:latin typeface="Tahoma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080" name="Rectangle 7"/>
          <p:cNvSpPr>
            <a:spLocks noChangeArrowheads="1"/>
          </p:cNvSpPr>
          <p:nvPr/>
        </p:nvSpPr>
        <p:spPr bwMode="auto">
          <a:xfrm>
            <a:off x="2819400" y="5867400"/>
            <a:ext cx="3505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fld id="{816350ED-FAA8-4288-8572-DD18302A4A98}" type="datetime4">
              <a:rPr lang="en-US" altLang="zh-CN" sz="2400" b="1" smtClean="0">
                <a:latin typeface="Tahoma" pitchFamily="34" charset="0"/>
                <a:ea typeface="Arial Unicode MS" pitchFamily="34" charset="-122"/>
                <a:cs typeface="Arial Unicode MS" pitchFamily="34" charset="-122"/>
              </a:rPr>
              <a:pPr algn="ctr"/>
              <a:t>May 27, 2014</a:t>
            </a:fld>
            <a:endParaRPr lang="en-US" altLang="zh-CN" sz="2400" b="1" dirty="0" smtClean="0">
              <a:latin typeface="Tahoma" pitchFamily="34" charset="0"/>
              <a:ea typeface="Arial Unicode MS" pitchFamily="34" charset="-122"/>
              <a:cs typeface="Arial Unicode MS" pitchFamily="34" charset="-122"/>
            </a:endParaRPr>
          </a:p>
          <a:p>
            <a:pPr algn="ctr"/>
            <a:r>
              <a:rPr lang="en-US" altLang="zh-CN" sz="2400" b="1" dirty="0" smtClean="0">
                <a:latin typeface="Tahoma" pitchFamily="34" charset="0"/>
                <a:ea typeface="Arial Unicode MS" pitchFamily="34" charset="-122"/>
                <a:cs typeface="Arial Unicode MS" pitchFamily="34" charset="-122"/>
              </a:rPr>
              <a:t>Austin, Texas</a:t>
            </a:r>
          </a:p>
        </p:txBody>
      </p:sp>
      <p:sp>
        <p:nvSpPr>
          <p:cNvPr id="3081" name="Rectangle 7"/>
          <p:cNvSpPr>
            <a:spLocks noChangeArrowheads="1"/>
          </p:cNvSpPr>
          <p:nvPr/>
        </p:nvSpPr>
        <p:spPr bwMode="auto">
          <a:xfrm>
            <a:off x="762000" y="4281488"/>
            <a:ext cx="7620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latin typeface="Tahoma" pitchFamily="34" charset="0"/>
                <a:ea typeface="Arial Unicode MS" pitchFamily="34" charset="-122"/>
                <a:cs typeface="Arial Unicode MS" pitchFamily="34" charset="-122"/>
              </a:rPr>
              <a:t>Qiang </a:t>
            </a:r>
            <a:r>
              <a:rPr lang="en-US" altLang="zh-CN" sz="2800" b="1" dirty="0" smtClean="0">
                <a:latin typeface="Tahoma" pitchFamily="34" charset="0"/>
                <a:ea typeface="Arial Unicode MS" pitchFamily="34" charset="-122"/>
                <a:cs typeface="Arial Unicode MS" pitchFamily="34" charset="-122"/>
              </a:rPr>
              <a:t>Fu* and Arthur B. Weglein</a:t>
            </a:r>
            <a:endParaRPr lang="en-US" altLang="zh-CN" sz="2800" b="1" dirty="0">
              <a:latin typeface="Tahoma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10" name="Picture 2" descr="http://i1209.photobucket.com/albums/cc382/illwauk/houston_uh.pn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" r="52829" b="50000"/>
          <a:stretch/>
        </p:blipFill>
        <p:spPr bwMode="auto">
          <a:xfrm>
            <a:off x="7696199" y="76200"/>
            <a:ext cx="124232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M-OSR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2400"/>
            <a:ext cx="4219575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34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ISS internal-multiple attenuation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Prerequisites for the ISS algorithm to be effective</a:t>
            </a:r>
          </a:p>
          <a:p>
            <a:r>
              <a:rPr lang="en-US" dirty="0" smtClean="0"/>
              <a:t>Reference wave removal </a:t>
            </a:r>
          </a:p>
          <a:p>
            <a:r>
              <a:rPr lang="en-US" dirty="0" smtClean="0"/>
              <a:t>Source wavelet removal</a:t>
            </a:r>
          </a:p>
          <a:p>
            <a:r>
              <a:rPr lang="en-US" dirty="0" smtClean="0"/>
              <a:t>Source and receiver de-ghosting</a:t>
            </a:r>
          </a:p>
          <a:p>
            <a:r>
              <a:rPr lang="en-US" dirty="0" smtClean="0"/>
              <a:t>Free surface multiple removal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74B3-E9B3-41C4-9D24-414D709363E2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309813"/>
            <a:ext cx="5542639" cy="393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intuitive </a:t>
            </a:r>
            <a:r>
              <a:rPr lang="en-US" dirty="0" smtClean="0"/>
              <a:t>explanation of </a:t>
            </a:r>
            <a:r>
              <a:rPr lang="en-US" dirty="0"/>
              <a:t>ISS internal multiple attenuation</a:t>
            </a:r>
          </a:p>
        </p:txBody>
      </p:sp>
      <p:sp>
        <p:nvSpPr>
          <p:cNvPr id="49" name="Right Arrow 48"/>
          <p:cNvSpPr/>
          <p:nvPr/>
        </p:nvSpPr>
        <p:spPr>
          <a:xfrm>
            <a:off x="5257800" y="5988050"/>
            <a:ext cx="1219200" cy="26035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ISS </a:t>
            </a:r>
            <a:r>
              <a:rPr lang="en-US" dirty="0"/>
              <a:t>internal multiple attenuation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74B3-E9B3-41C4-9D24-414D709363E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495800" y="3124200"/>
            <a:ext cx="838200" cy="838200"/>
          </a:xfrm>
          <a:prstGeom prst="ellipse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076700" y="4495800"/>
            <a:ext cx="838200" cy="838200"/>
          </a:xfrm>
          <a:prstGeom prst="ellipse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410200" y="5372100"/>
            <a:ext cx="838200" cy="838200"/>
          </a:xfrm>
          <a:prstGeom prst="ellipse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4008120" y="3787140"/>
            <a:ext cx="912495" cy="914400"/>
            <a:chOff x="4008120" y="3787140"/>
            <a:chExt cx="912495" cy="9144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008120" y="3787140"/>
              <a:ext cx="457200" cy="914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4463415" y="3787140"/>
              <a:ext cx="457200" cy="914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 flipV="1">
            <a:off x="4463415" y="3787140"/>
            <a:ext cx="912495" cy="914400"/>
            <a:chOff x="4008120" y="3787140"/>
            <a:chExt cx="912495" cy="914400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4008120" y="3787140"/>
              <a:ext cx="457200" cy="914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4463415" y="3787140"/>
              <a:ext cx="457200" cy="914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5375910" y="4657725"/>
            <a:ext cx="769620" cy="958215"/>
            <a:chOff x="5375910" y="4657725"/>
            <a:chExt cx="769620" cy="958215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5375910" y="4701540"/>
              <a:ext cx="457200" cy="914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5831205" y="4657725"/>
              <a:ext cx="314325" cy="9582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6311265" y="5562600"/>
            <a:ext cx="1689735" cy="958215"/>
            <a:chOff x="6557010" y="4016692"/>
            <a:chExt cx="1689735" cy="958215"/>
          </a:xfrm>
        </p:grpSpPr>
        <p:grpSp>
          <p:nvGrpSpPr>
            <p:cNvPr id="40" name="Group 39"/>
            <p:cNvGrpSpPr/>
            <p:nvPr/>
          </p:nvGrpSpPr>
          <p:grpSpPr>
            <a:xfrm>
              <a:off x="6557010" y="4044315"/>
              <a:ext cx="912495" cy="914400"/>
              <a:chOff x="4008120" y="3787140"/>
              <a:chExt cx="912495" cy="914400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>
                <a:off x="4008120" y="3787140"/>
                <a:ext cx="457200" cy="914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>
                <a:off x="4463415" y="3787140"/>
                <a:ext cx="457200" cy="914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/>
            <p:cNvGrpSpPr/>
            <p:nvPr/>
          </p:nvGrpSpPr>
          <p:grpSpPr>
            <a:xfrm flipV="1">
              <a:off x="7012305" y="4044315"/>
              <a:ext cx="912495" cy="914400"/>
              <a:chOff x="4008120" y="3787140"/>
              <a:chExt cx="912495" cy="914400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>
                <a:off x="4008120" y="3787140"/>
                <a:ext cx="457200" cy="914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H="1">
                <a:off x="4463415" y="3787140"/>
                <a:ext cx="457200" cy="914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/>
            <p:cNvGrpSpPr/>
            <p:nvPr/>
          </p:nvGrpSpPr>
          <p:grpSpPr>
            <a:xfrm>
              <a:off x="7477125" y="4016692"/>
              <a:ext cx="769620" cy="958215"/>
              <a:chOff x="5375910" y="4657725"/>
              <a:chExt cx="769620" cy="958215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5375910" y="4701540"/>
                <a:ext cx="457200" cy="914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H="1">
                <a:off x="5831205" y="4657725"/>
                <a:ext cx="314325" cy="95821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85264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48148E-6 L -0.18819 0.269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10" y="1349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-0.11302 0.2699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60" y="1349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07407E-6 L -0.09184 0.1398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1" y="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ISS first-order attenuation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2D first-order ISS internal multiple attenuation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  <a:tabLst>
                <a:tab pos="282575" algn="l"/>
                <a:tab pos="5486400" algn="l"/>
              </a:tabLst>
            </a:pPr>
            <a:r>
              <a:rPr lang="en-US" dirty="0" smtClean="0"/>
              <a:t>	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158347"/>
              </p:ext>
            </p:extLst>
          </p:nvPr>
        </p:nvGraphicFramePr>
        <p:xfrm>
          <a:off x="838200" y="2501900"/>
          <a:ext cx="7429500" cy="313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83" name="Equation" r:id="rId3" imgW="7429500" imgH="3136900" progId="Equation.DSMT4">
                  <p:embed/>
                </p:oleObj>
              </mc:Choice>
              <mc:Fallback>
                <p:oleObj name="Equation" r:id="rId3" imgW="7429500" imgH="3136900" progId="Equation.DSMT4">
                  <p:embed/>
                  <p:pic>
                    <p:nvPicPr>
                      <p:cNvPr id="0" name="Picture 2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501900"/>
                        <a:ext cx="7429500" cy="313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74B3-E9B3-41C4-9D24-414D709363E2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3791054"/>
              </p:ext>
            </p:extLst>
          </p:nvPr>
        </p:nvGraphicFramePr>
        <p:xfrm>
          <a:off x="679450" y="5638800"/>
          <a:ext cx="78740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84" name="Equation" r:id="rId5" imgW="7873920" imgH="1104840" progId="Equation.DSMT4">
                  <p:embed/>
                </p:oleObj>
              </mc:Choice>
              <mc:Fallback>
                <p:oleObj name="Equation" r:id="rId5" imgW="7873920" imgH="1104840" progId="Equation.DSMT4">
                  <p:embed/>
                  <p:pic>
                    <p:nvPicPr>
                      <p:cNvPr id="0" name="Picture 2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450" y="5638800"/>
                        <a:ext cx="7874000" cy="1104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847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Previous efforts to apply ISS multiple attenuation on field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Mason et al. 1999 were the first to apply the ISS internal-multiple attenuation on streamer marine data</a:t>
            </a:r>
          </a:p>
          <a:p>
            <a:r>
              <a:rPr lang="en-US" dirty="0" smtClean="0"/>
              <a:t>Matson (1997) and Weglein et al. (1997) extended the ISS method to free-surface and internal multiple on ocean-bottom and land data</a:t>
            </a:r>
          </a:p>
          <a:p>
            <a:r>
              <a:rPr lang="en-US" dirty="0" smtClean="0"/>
              <a:t>Fu et al. (2010) applied ISS internal-multiple attenuation on Arabian Peninsula land field data.</a:t>
            </a:r>
          </a:p>
          <a:p>
            <a:r>
              <a:rPr lang="en-US" dirty="0" smtClean="0"/>
              <a:t>Terenghi (2011) showed ISS internal-multiple attenuation on land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74B3-E9B3-41C4-9D24-414D709363E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78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Background</a:t>
            </a:r>
          </a:p>
          <a:p>
            <a:r>
              <a:rPr lang="en-US" dirty="0" smtClean="0"/>
              <a:t>The Encana dataset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The algorithm we choose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Results and discussion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Conclusion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74B3-E9B3-41C4-9D24-414D709363E2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Encana data set – stack section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578" y="1600200"/>
            <a:ext cx="6206020" cy="464819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74B3-E9B3-41C4-9D24-414D709363E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86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Geological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am not a geologist, so I can not tell you the whole geological background…</a:t>
            </a:r>
          </a:p>
          <a:p>
            <a:r>
              <a:rPr lang="en-US" dirty="0" smtClean="0"/>
              <a:t>There is a coal layer in vicinity of 1 second.</a:t>
            </a:r>
          </a:p>
          <a:p>
            <a:r>
              <a:rPr lang="en-US" dirty="0" smtClean="0"/>
              <a:t>There should be reefs in this area below the coal layer (by well-log of this area)</a:t>
            </a:r>
          </a:p>
          <a:p>
            <a:r>
              <a:rPr lang="en-US" dirty="0" smtClean="0"/>
              <a:t>The reefs is invisible on the data, the reason should be the strong internal-multiple interference caused by the coal layer.</a:t>
            </a:r>
          </a:p>
          <a:p>
            <a:r>
              <a:rPr lang="en-US" dirty="0" smtClean="0"/>
              <a:t>Our goal is to make the reefs to be visible clearly by remove the </a:t>
            </a:r>
            <a:r>
              <a:rPr lang="en-US" dirty="0"/>
              <a:t>internal-multiple </a:t>
            </a:r>
            <a:r>
              <a:rPr lang="en-US" dirty="0" smtClean="0"/>
              <a:t>interference.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74B3-E9B3-41C4-9D24-414D709363E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54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Acquisition parameters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data set is acquired in mid of 1990s</a:t>
            </a:r>
          </a:p>
          <a:p>
            <a:r>
              <a:rPr lang="en-US" dirty="0" smtClean="0"/>
              <a:t>It is a 2D CMP survey line which consists of 146 CMP stations.</a:t>
            </a:r>
          </a:p>
          <a:p>
            <a:r>
              <a:rPr lang="en-US" dirty="0" smtClean="0"/>
              <a:t>The data set include traces of 4 different azimuths.</a:t>
            </a:r>
          </a:p>
          <a:p>
            <a:r>
              <a:rPr lang="en-US" dirty="0"/>
              <a:t>The offset interval is </a:t>
            </a:r>
            <a:r>
              <a:rPr lang="en-US" dirty="0" smtClean="0"/>
              <a:t>62.5m, and each CMP gather has 32 traces (for single azimuth).</a:t>
            </a:r>
          </a:p>
          <a:p>
            <a:r>
              <a:rPr lang="en-US" dirty="0" smtClean="0"/>
              <a:t>The time sample interval is 0.002s, and there are 1001 time samples per trace.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74B3-E9B3-41C4-9D24-414D709363E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5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acquisition geometry</a:t>
            </a:r>
            <a:endParaRPr lang="en-US" dirty="0"/>
          </a:p>
        </p:txBody>
      </p:sp>
      <p:pic>
        <p:nvPicPr>
          <p:cNvPr id="5" name="Content Placeholder 4" descr="station_data_point_all_azi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0577" y="1600200"/>
            <a:ext cx="6206021" cy="4648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74B3-E9B3-41C4-9D24-414D709363E2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504544" y="3210699"/>
            <a:ext cx="1238802" cy="782598"/>
            <a:chOff x="7676598" y="2863334"/>
            <a:chExt cx="1238802" cy="782598"/>
          </a:xfrm>
        </p:grpSpPr>
        <p:sp>
          <p:nvSpPr>
            <p:cNvPr id="6" name="Oval 5"/>
            <p:cNvSpPr/>
            <p:nvPr/>
          </p:nvSpPr>
          <p:spPr>
            <a:xfrm>
              <a:off x="7676598" y="3048000"/>
              <a:ext cx="45719" cy="45719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7676598" y="3429000"/>
              <a:ext cx="45719" cy="457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696200" y="2863334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Source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696200" y="3276600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Receiver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CMP gather - one azimuth</a:t>
            </a:r>
            <a:endParaRPr lang="en-US" dirty="0"/>
          </a:p>
        </p:txBody>
      </p:sp>
      <p:pic>
        <p:nvPicPr>
          <p:cNvPr id="5" name="Content Placeholder 4" descr="station_loc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0577" y="1600200"/>
            <a:ext cx="6206021" cy="4648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74B3-E9B3-41C4-9D24-414D709363E2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04544" y="3210699"/>
            <a:ext cx="1238802" cy="782598"/>
            <a:chOff x="7676598" y="2863334"/>
            <a:chExt cx="1238802" cy="782598"/>
          </a:xfrm>
        </p:grpSpPr>
        <p:sp>
          <p:nvSpPr>
            <p:cNvPr id="7" name="Oval 6"/>
            <p:cNvSpPr/>
            <p:nvPr/>
          </p:nvSpPr>
          <p:spPr>
            <a:xfrm>
              <a:off x="7676598" y="3048000"/>
              <a:ext cx="45719" cy="45719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7676598" y="3429000"/>
              <a:ext cx="45719" cy="457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96200" y="2863334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Source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696200" y="3276600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Receiver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key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tested </a:t>
            </a:r>
            <a:r>
              <a:rPr lang="en-US" dirty="0"/>
              <a:t>ISS internal multiple attenuation </a:t>
            </a:r>
            <a:r>
              <a:rPr lang="en-US" dirty="0" smtClean="0"/>
              <a:t>algorithm on Encana data set. </a:t>
            </a:r>
          </a:p>
          <a:p>
            <a:r>
              <a:rPr lang="en-US" dirty="0" smtClean="0"/>
              <a:t>Besides the prerequisites, the ISS algorithm for the surface and internal multiple attenuation requires reasonable data collection in terms of sampling and offset as well</a:t>
            </a:r>
          </a:p>
          <a:p>
            <a:r>
              <a:rPr lang="en-US" dirty="0" smtClean="0"/>
              <a:t>Higher order internal multiple attenuator may be required to better remove higher order internal multiple energy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74B3-E9B3-41C4-9D24-414D709363E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35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CMP gather - one azimuth</a:t>
            </a:r>
            <a:endParaRPr lang="en-US" dirty="0"/>
          </a:p>
        </p:txBody>
      </p:sp>
      <p:pic>
        <p:nvPicPr>
          <p:cNvPr id="5" name="Content Placeholder 4" descr="station_loc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0577" y="1600200"/>
            <a:ext cx="6206021" cy="4648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74B3-E9B3-41C4-9D24-414D709363E2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3" name="Group 5"/>
          <p:cNvGrpSpPr/>
          <p:nvPr/>
        </p:nvGrpSpPr>
        <p:grpSpPr>
          <a:xfrm>
            <a:off x="504544" y="3210699"/>
            <a:ext cx="1238802" cy="782598"/>
            <a:chOff x="7676598" y="2863334"/>
            <a:chExt cx="1238802" cy="782598"/>
          </a:xfrm>
        </p:grpSpPr>
        <p:sp>
          <p:nvSpPr>
            <p:cNvPr id="7" name="Oval 6"/>
            <p:cNvSpPr/>
            <p:nvPr/>
          </p:nvSpPr>
          <p:spPr>
            <a:xfrm>
              <a:off x="7676598" y="3048000"/>
              <a:ext cx="45719" cy="45719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7676598" y="3429000"/>
              <a:ext cx="45719" cy="457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96200" y="2863334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Source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696200" y="3276600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Receiver</a:t>
              </a:r>
              <a:endParaRPr lang="en-US" dirty="0"/>
            </a:p>
          </p:txBody>
        </p:sp>
      </p:grpSp>
      <p:sp>
        <p:nvSpPr>
          <p:cNvPr id="11" name="Left Brace 10"/>
          <p:cNvSpPr/>
          <p:nvPr/>
        </p:nvSpPr>
        <p:spPr>
          <a:xfrm>
            <a:off x="6019800" y="3179802"/>
            <a:ext cx="228600" cy="78259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692577" y="3364468"/>
            <a:ext cx="1327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32 receivers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23639" y="4028301"/>
            <a:ext cx="119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32 sources</a:t>
            </a:r>
            <a:endParaRPr lang="en-US" dirty="0"/>
          </a:p>
        </p:txBody>
      </p:sp>
      <p:sp>
        <p:nvSpPr>
          <p:cNvPr id="14" name="Left Brace 13"/>
          <p:cNvSpPr/>
          <p:nvPr/>
        </p:nvSpPr>
        <p:spPr>
          <a:xfrm>
            <a:off x="6019800" y="3962399"/>
            <a:ext cx="228600" cy="75170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477000" y="3962399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934200" y="3777733"/>
            <a:ext cx="126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CMP point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CMP gather - one azimuth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74B3-E9B3-41C4-9D24-414D709363E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2" name="Left Brace 41"/>
          <p:cNvSpPr/>
          <p:nvPr/>
        </p:nvSpPr>
        <p:spPr>
          <a:xfrm rot="5400000">
            <a:off x="4914900" y="2362200"/>
            <a:ext cx="381000" cy="1219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276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95687" y="3009900"/>
            <a:ext cx="11906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0" name="Group 49"/>
          <p:cNvGrpSpPr/>
          <p:nvPr/>
        </p:nvGrpSpPr>
        <p:grpSpPr>
          <a:xfrm>
            <a:off x="4506686" y="3227616"/>
            <a:ext cx="762000" cy="1447800"/>
            <a:chOff x="6553200" y="3276600"/>
            <a:chExt cx="762000" cy="1447800"/>
          </a:xfrm>
        </p:grpSpPr>
        <p:cxnSp>
          <p:nvCxnSpPr>
            <p:cNvPr id="45" name="Straight Connector 44"/>
            <p:cNvCxnSpPr/>
            <p:nvPr/>
          </p:nvCxnSpPr>
          <p:spPr>
            <a:xfrm flipH="1">
              <a:off x="6553200" y="3276600"/>
              <a:ext cx="304800" cy="14478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6553200" y="3276600"/>
              <a:ext cx="457200" cy="14478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6553200" y="3276600"/>
              <a:ext cx="152400" cy="14478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6553200" y="3276600"/>
              <a:ext cx="609600" cy="14478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6553200" y="3276600"/>
              <a:ext cx="762000" cy="14478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Left Brace 52"/>
          <p:cNvSpPr/>
          <p:nvPr/>
        </p:nvSpPr>
        <p:spPr>
          <a:xfrm rot="5400000">
            <a:off x="3695700" y="2362200"/>
            <a:ext cx="381000" cy="1219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4492172" y="2247900"/>
            <a:ext cx="0" cy="9808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308382" y="1878568"/>
            <a:ext cx="126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CMP point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3276600" y="2247900"/>
            <a:ext cx="1053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receivers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4654396" y="2247900"/>
            <a:ext cx="923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4963886" y="3581400"/>
            <a:ext cx="1279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3505200" y="3581400"/>
            <a:ext cx="1279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</a:t>
            </a:r>
            <a:endParaRPr lang="en-US" dirty="0"/>
          </a:p>
        </p:txBody>
      </p:sp>
      <p:cxnSp>
        <p:nvCxnSpPr>
          <p:cNvPr id="61" name="Straight Connector 60"/>
          <p:cNvCxnSpPr/>
          <p:nvPr/>
        </p:nvCxnSpPr>
        <p:spPr>
          <a:xfrm>
            <a:off x="2590800" y="3227616"/>
            <a:ext cx="396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5-Point Star 68"/>
          <p:cNvSpPr>
            <a:spLocks noChangeAspect="1"/>
          </p:cNvSpPr>
          <p:nvPr/>
        </p:nvSpPr>
        <p:spPr>
          <a:xfrm>
            <a:off x="5268686" y="3226528"/>
            <a:ext cx="68579" cy="6857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5-Point Star 69"/>
          <p:cNvSpPr>
            <a:spLocks noChangeAspect="1"/>
          </p:cNvSpPr>
          <p:nvPr/>
        </p:nvSpPr>
        <p:spPr>
          <a:xfrm>
            <a:off x="5081453" y="3226528"/>
            <a:ext cx="68579" cy="6857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5-Point Star 70"/>
          <p:cNvSpPr>
            <a:spLocks noChangeAspect="1"/>
          </p:cNvSpPr>
          <p:nvPr/>
        </p:nvSpPr>
        <p:spPr>
          <a:xfrm>
            <a:off x="4620650" y="3227615"/>
            <a:ext cx="68579" cy="6857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5-Point Star 71"/>
          <p:cNvSpPr>
            <a:spLocks noChangeAspect="1"/>
          </p:cNvSpPr>
          <p:nvPr/>
        </p:nvSpPr>
        <p:spPr>
          <a:xfrm>
            <a:off x="4800600" y="3227616"/>
            <a:ext cx="68579" cy="6857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5-Point Star 72"/>
          <p:cNvSpPr>
            <a:spLocks noChangeAspect="1"/>
          </p:cNvSpPr>
          <p:nvPr/>
        </p:nvSpPr>
        <p:spPr>
          <a:xfrm>
            <a:off x="4942114" y="3228702"/>
            <a:ext cx="68579" cy="6857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Isosceles Triangle 73"/>
          <p:cNvSpPr/>
          <p:nvPr/>
        </p:nvSpPr>
        <p:spPr>
          <a:xfrm>
            <a:off x="3733800" y="3200400"/>
            <a:ext cx="88392" cy="76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Isosceles Triangle 74"/>
          <p:cNvSpPr/>
          <p:nvPr/>
        </p:nvSpPr>
        <p:spPr>
          <a:xfrm>
            <a:off x="3864430" y="3196044"/>
            <a:ext cx="88392" cy="76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Isosceles Triangle 75"/>
          <p:cNvSpPr/>
          <p:nvPr/>
        </p:nvSpPr>
        <p:spPr>
          <a:xfrm>
            <a:off x="4026408" y="3199314"/>
            <a:ext cx="88392" cy="76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Isosceles Triangle 76"/>
          <p:cNvSpPr/>
          <p:nvPr/>
        </p:nvSpPr>
        <p:spPr>
          <a:xfrm>
            <a:off x="4169230" y="3200402"/>
            <a:ext cx="88392" cy="76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Isosceles Triangle 77"/>
          <p:cNvSpPr/>
          <p:nvPr/>
        </p:nvSpPr>
        <p:spPr>
          <a:xfrm>
            <a:off x="4330350" y="3200402"/>
            <a:ext cx="88392" cy="76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CMP gather - one azimuth</a:t>
            </a:r>
            <a:endParaRPr lang="en-US" dirty="0"/>
          </a:p>
        </p:txBody>
      </p:sp>
      <p:pic>
        <p:nvPicPr>
          <p:cNvPr id="5" name="Content Placeholder 4" descr="station_loc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0577" y="1600200"/>
            <a:ext cx="6206021" cy="4648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74B3-E9B3-41C4-9D24-414D709363E2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3" name="Group 5"/>
          <p:cNvGrpSpPr/>
          <p:nvPr/>
        </p:nvGrpSpPr>
        <p:grpSpPr>
          <a:xfrm>
            <a:off x="504544" y="3210699"/>
            <a:ext cx="1238802" cy="782598"/>
            <a:chOff x="7676598" y="2863334"/>
            <a:chExt cx="1238802" cy="782598"/>
          </a:xfrm>
        </p:grpSpPr>
        <p:sp>
          <p:nvSpPr>
            <p:cNvPr id="7" name="Oval 6"/>
            <p:cNvSpPr/>
            <p:nvPr/>
          </p:nvSpPr>
          <p:spPr>
            <a:xfrm>
              <a:off x="7676598" y="3048000"/>
              <a:ext cx="45719" cy="45719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7676598" y="3429000"/>
              <a:ext cx="45719" cy="457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96200" y="2863334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Source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696200" y="3276600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Receiver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Four CMP gathers for one CMP station - four azimuths</a:t>
            </a:r>
            <a:endParaRPr lang="en-US" dirty="0"/>
          </a:p>
        </p:txBody>
      </p:sp>
      <p:pic>
        <p:nvPicPr>
          <p:cNvPr id="5" name="Content Placeholder 4" descr="station_loc_all_azi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0577" y="1600200"/>
            <a:ext cx="6206021" cy="4648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74B3-E9B3-41C4-9D24-414D709363E2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04544" y="3210699"/>
            <a:ext cx="1238802" cy="782598"/>
            <a:chOff x="7676598" y="2863334"/>
            <a:chExt cx="1238802" cy="782598"/>
          </a:xfrm>
        </p:grpSpPr>
        <p:sp>
          <p:nvSpPr>
            <p:cNvPr id="7" name="Oval 6"/>
            <p:cNvSpPr/>
            <p:nvPr/>
          </p:nvSpPr>
          <p:spPr>
            <a:xfrm>
              <a:off x="7676598" y="3048000"/>
              <a:ext cx="45719" cy="45719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7676598" y="3429000"/>
              <a:ext cx="45719" cy="457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96200" y="2863334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Source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696200" y="3276600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Receiver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acquisition geometry</a:t>
            </a:r>
            <a:endParaRPr lang="en-US" dirty="0"/>
          </a:p>
        </p:txBody>
      </p:sp>
      <p:pic>
        <p:nvPicPr>
          <p:cNvPr id="5" name="Content Placeholder 4" descr="station_data_point_all_azi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0577" y="1600200"/>
            <a:ext cx="6206021" cy="4648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74B3-E9B3-41C4-9D24-414D709363E2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04544" y="3210699"/>
            <a:ext cx="1238802" cy="782598"/>
            <a:chOff x="7676598" y="2863334"/>
            <a:chExt cx="1238802" cy="782598"/>
          </a:xfrm>
        </p:grpSpPr>
        <p:sp>
          <p:nvSpPr>
            <p:cNvPr id="7" name="Oval 6"/>
            <p:cNvSpPr/>
            <p:nvPr/>
          </p:nvSpPr>
          <p:spPr>
            <a:xfrm>
              <a:off x="7676598" y="3048000"/>
              <a:ext cx="45719" cy="45719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7676598" y="3429000"/>
              <a:ext cx="45719" cy="457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96200" y="2863334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Source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696200" y="3276600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Receiver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Background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The Encana dataset</a:t>
            </a:r>
          </a:p>
          <a:p>
            <a:r>
              <a:rPr lang="en-US" dirty="0" smtClean="0"/>
              <a:t>The algorithm we choose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Results and discussion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Conclusion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74B3-E9B3-41C4-9D24-414D709363E2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Decision to make: 2D vs. 1.5D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data is a 2D survey line (although there are 4 different azimuths)</a:t>
            </a:r>
          </a:p>
          <a:p>
            <a:r>
              <a:rPr lang="en-US" dirty="0" smtClean="0"/>
              <a:t>However it is only 32 traces per CMP gathers</a:t>
            </a:r>
          </a:p>
          <a:p>
            <a:r>
              <a:rPr lang="en-US" dirty="0" smtClean="0"/>
              <a:t>If we would like to perform 2D ISS internal-multiple attenuation, we would need a large amount of extrapolations to obtain full 2D data coverage from low-fold data that we have. </a:t>
            </a:r>
          </a:p>
          <a:p>
            <a:r>
              <a:rPr lang="en-US" dirty="0" smtClean="0"/>
              <a:t>In addition, we found the subsurface geological structures here is fairly flat.</a:t>
            </a:r>
          </a:p>
          <a:p>
            <a:r>
              <a:rPr lang="en-US" dirty="0" smtClean="0"/>
              <a:t>Thus we choose 1.5D ISS internal-multiple attenuation algorithm.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74B3-E9B3-41C4-9D24-414D709363E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37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2D ISS first-order internal multiple attenuation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2D first-order ISS internal multiple attenuation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  <a:tabLst>
                <a:tab pos="282575" algn="l"/>
                <a:tab pos="5486400" algn="l"/>
              </a:tabLst>
            </a:pPr>
            <a:r>
              <a:rPr lang="en-US" dirty="0" smtClean="0"/>
              <a:t>	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985182"/>
              </p:ext>
            </p:extLst>
          </p:nvPr>
        </p:nvGraphicFramePr>
        <p:xfrm>
          <a:off x="838200" y="2501900"/>
          <a:ext cx="7429500" cy="313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955" name="Equation" r:id="rId3" imgW="7429500" imgH="3136900" progId="Equation.DSMT4">
                  <p:embed/>
                </p:oleObj>
              </mc:Choice>
              <mc:Fallback>
                <p:oleObj name="Equation" r:id="rId3" imgW="7429500" imgH="3136900" progId="Equation.DSMT4">
                  <p:embed/>
                  <p:pic>
                    <p:nvPicPr>
                      <p:cNvPr id="0" name="Picture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501900"/>
                        <a:ext cx="7429500" cy="313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74B3-E9B3-41C4-9D24-414D709363E2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3791054"/>
              </p:ext>
            </p:extLst>
          </p:nvPr>
        </p:nvGraphicFramePr>
        <p:xfrm>
          <a:off x="679450" y="5638800"/>
          <a:ext cx="78740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956" name="Equation" r:id="rId5" imgW="7873920" imgH="1104840" progId="Equation.DSMT4">
                  <p:embed/>
                </p:oleObj>
              </mc:Choice>
              <mc:Fallback>
                <p:oleObj name="Equation" r:id="rId5" imgW="7873920" imgH="1104840" progId="Equation.DSMT4">
                  <p:embed/>
                  <p:pic>
                    <p:nvPicPr>
                      <p:cNvPr id="0" name="Picture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450" y="5638800"/>
                        <a:ext cx="7874000" cy="1104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130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1.5D ISS first-order internal multiple attenuation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1.5D = a 2D source and a 1D earth</a:t>
            </a:r>
          </a:p>
          <a:p>
            <a:r>
              <a:rPr lang="en-US" dirty="0" smtClean="0"/>
              <a:t>The medium consists of horizontal flat-layer reflectors</a:t>
            </a:r>
          </a:p>
          <a:p>
            <a:r>
              <a:rPr lang="en-US" dirty="0" smtClean="0"/>
              <a:t>Under this assumption, and from the symmetry </a:t>
            </a:r>
          </a:p>
          <a:p>
            <a:endParaRPr lang="en-US" dirty="0" smtClean="0"/>
          </a:p>
          <a:p>
            <a:r>
              <a:rPr lang="en-US" dirty="0" smtClean="0"/>
              <a:t>After the integral over k</a:t>
            </a:r>
            <a:r>
              <a:rPr lang="en-US" baseline="-25000" dirty="0" smtClean="0"/>
              <a:t>1</a:t>
            </a:r>
            <a:r>
              <a:rPr lang="en-US" dirty="0" smtClean="0"/>
              <a:t> and k</a:t>
            </a:r>
            <a:r>
              <a:rPr lang="en-US" baseline="-25000" dirty="0" smtClean="0"/>
              <a:t>2 </a:t>
            </a:r>
            <a:r>
              <a:rPr lang="en-US" dirty="0" smtClean="0"/>
              <a:t>, we get The 1.5D first-order ISS internal multiple attenuator</a:t>
            </a:r>
          </a:p>
          <a:p>
            <a:r>
              <a:rPr lang="en-US" dirty="0" smtClean="0"/>
              <a:t>My colleague Xinlu Lin will explain more about this topic in her tomorrow presentation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74B3-E9B3-41C4-9D24-414D709363E2}" type="slidenum">
              <a:rPr lang="en-US" smtClean="0"/>
              <a:pPr/>
              <a:t>28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633627"/>
              </p:ext>
            </p:extLst>
          </p:nvPr>
        </p:nvGraphicFramePr>
        <p:xfrm>
          <a:off x="838200" y="3073400"/>
          <a:ext cx="4737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932" name="Equation" r:id="rId3" imgW="4736880" imgH="431640" progId="Equation.DSMT4">
                  <p:embed/>
                </p:oleObj>
              </mc:Choice>
              <mc:Fallback>
                <p:oleObj name="Equation" r:id="rId3" imgW="4736880" imgH="431640" progId="Equation.DSMT4">
                  <p:embed/>
                  <p:pic>
                    <p:nvPicPr>
                      <p:cNvPr id="0" name="Picture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073400"/>
                        <a:ext cx="47371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25356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1.5D ISS first-order attenuation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1.5D first-order ISS internal multiple attenuation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  <a:tabLst>
                <a:tab pos="282575" algn="l"/>
                <a:tab pos="5486400" algn="l"/>
              </a:tabLst>
            </a:pPr>
            <a:r>
              <a:rPr lang="en-US" dirty="0" smtClean="0"/>
              <a:t>	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7255913"/>
              </p:ext>
            </p:extLst>
          </p:nvPr>
        </p:nvGraphicFramePr>
        <p:xfrm>
          <a:off x="2127250" y="2501900"/>
          <a:ext cx="4851400" cy="313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921" name="Equation" r:id="rId3" imgW="4851360" imgH="3136680" progId="Equation.DSMT4">
                  <p:embed/>
                </p:oleObj>
              </mc:Choice>
              <mc:Fallback>
                <p:oleObj name="Equation" r:id="rId3" imgW="4851360" imgH="3136680" progId="Equation.DSMT4">
                  <p:embed/>
                  <p:pic>
                    <p:nvPicPr>
                      <p:cNvPr id="0" name="Picture 1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250" y="2501900"/>
                        <a:ext cx="4851400" cy="313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74B3-E9B3-41C4-9D24-414D709363E2}" type="slidenum">
              <a:rPr lang="en-US" smtClean="0"/>
              <a:pPr/>
              <a:t>29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1792995"/>
              </p:ext>
            </p:extLst>
          </p:nvPr>
        </p:nvGraphicFramePr>
        <p:xfrm>
          <a:off x="2482850" y="5778500"/>
          <a:ext cx="4267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922" name="Equation" r:id="rId5" imgW="4267080" imgH="469800" progId="Equation.DSMT4">
                  <p:embed/>
                </p:oleObj>
              </mc:Choice>
              <mc:Fallback>
                <p:oleObj name="Equation" r:id="rId5" imgW="4267080" imgH="469800" progId="Equation.DSMT4">
                  <p:embed/>
                  <p:pic>
                    <p:nvPicPr>
                      <p:cNvPr id="0" name="Picture 1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2850" y="5778500"/>
                        <a:ext cx="42672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8920" name="Object 152"/>
          <p:cNvGraphicFramePr>
            <a:graphicFrameLocks noChangeAspect="1"/>
          </p:cNvGraphicFramePr>
          <p:nvPr/>
        </p:nvGraphicFramePr>
        <p:xfrm>
          <a:off x="2127250" y="2057400"/>
          <a:ext cx="28829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923" name="Equation" r:id="rId7" imgW="2882880" imgH="444240" progId="Equation.DSMT4">
                  <p:embed/>
                </p:oleObj>
              </mc:Choice>
              <mc:Fallback>
                <p:oleObj name="Equation" r:id="rId7" imgW="2882880" imgH="444240" progId="Equation.DSMT4">
                  <p:embed/>
                  <p:pic>
                    <p:nvPicPr>
                      <p:cNvPr id="0" name="Picture 1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250" y="2057400"/>
                        <a:ext cx="28829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850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The Encana dataset</a:t>
            </a:r>
          </a:p>
          <a:p>
            <a:r>
              <a:rPr lang="en-US" dirty="0" smtClean="0"/>
              <a:t>The algorithm we choose</a:t>
            </a:r>
          </a:p>
          <a:p>
            <a:r>
              <a:rPr lang="en-US" dirty="0" smtClean="0"/>
              <a:t>Results and discussion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74B3-E9B3-41C4-9D24-414D709363E2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code I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used a revised version of ISS internal multiple attenuation code based on </a:t>
            </a:r>
            <a:r>
              <a:rPr lang="en-US" dirty="0"/>
              <a:t>Paolo </a:t>
            </a:r>
            <a:r>
              <a:rPr lang="en-US" dirty="0" smtClean="0"/>
              <a:t>Terenghi’s 1.5D ISS internal prediction code</a:t>
            </a:r>
          </a:p>
          <a:p>
            <a:r>
              <a:rPr lang="en-US" dirty="0" smtClean="0"/>
              <a:t>The Paolo Terenghi’s 1.5D ISS internal prediction code (released in 2012) can be found on M-OSRP website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74B3-E9B3-41C4-9D24-414D709363E2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5308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74B3-E9B3-41C4-9D24-414D709363E2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325634" name="Picture 2"/>
          <p:cNvPicPr>
            <a:picLocks noChangeAspect="1" noChangeArrowheads="1"/>
          </p:cNvPicPr>
          <p:nvPr/>
        </p:nvPicPr>
        <p:blipFill>
          <a:blip r:embed="rId2" cstate="print"/>
          <a:srcRect b="98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2133600" y="3794125"/>
            <a:ext cx="6934200" cy="2987675"/>
          </a:xfrm>
          <a:prstGeom prst="roundRect">
            <a:avLst>
              <a:gd name="adj" fmla="val 7259"/>
            </a:avLst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124200" y="0"/>
            <a:ext cx="1066800" cy="317531"/>
          </a:xfrm>
          <a:prstGeom prst="roundRect">
            <a:avLst>
              <a:gd name="adj" fmla="val 7259"/>
            </a:avLst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52400" y="1600200"/>
            <a:ext cx="1066800" cy="317531"/>
          </a:xfrm>
          <a:prstGeom prst="roundRect">
            <a:avLst>
              <a:gd name="adj" fmla="val 7259"/>
            </a:avLst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52400" y="4376058"/>
            <a:ext cx="1066800" cy="317531"/>
          </a:xfrm>
          <a:prstGeom prst="roundRect">
            <a:avLst>
              <a:gd name="adj" fmla="val 7259"/>
            </a:avLst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Background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The Encana dataset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The algorithm we choose</a:t>
            </a:r>
          </a:p>
          <a:p>
            <a:r>
              <a:rPr lang="en-US" dirty="0" smtClean="0"/>
              <a:t>Results and discussion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Conclusion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74B3-E9B3-41C4-9D24-414D709363E2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section of input data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578" y="1600200"/>
            <a:ext cx="6206020" cy="464819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74B3-E9B3-41C4-9D24-414D709363E2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56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section of output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578" y="1600200"/>
            <a:ext cx="6206020" cy="4648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74B3-E9B3-41C4-9D24-414D709363E2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6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difference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74B3-E9B3-41C4-9D24-414D709363E2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578" y="1600200"/>
            <a:ext cx="6206020" cy="4648200"/>
          </a:xfrm>
        </p:spPr>
      </p:pic>
    </p:spTree>
    <p:extLst>
      <p:ext uri="{BB962C8B-B14F-4D97-AF65-F5344CB8AC3E}">
        <p14:creationId xmlns:p14="http://schemas.microsoft.com/office/powerpoint/2010/main" val="187783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gathers of input data</a:t>
            </a:r>
          </a:p>
        </p:txBody>
      </p:sp>
      <p:pic>
        <p:nvPicPr>
          <p:cNvPr id="5" name="Content Placeholder 4" descr="inpu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7509" y="1600200"/>
            <a:ext cx="3652157" cy="4648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74B3-E9B3-41C4-9D24-414D709363E2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Predicted internal multiple</a:t>
            </a:r>
            <a:endParaRPr lang="en-US" dirty="0"/>
          </a:p>
        </p:txBody>
      </p:sp>
      <p:pic>
        <p:nvPicPr>
          <p:cNvPr id="5" name="Content Placeholder 4" descr="multipl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7509" y="1600200"/>
            <a:ext cx="3652157" cy="4648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74B3-E9B3-41C4-9D24-414D709363E2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Reasons for the not entirely effective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data set has limited fold per gather (32 trace per DMP gather)</a:t>
            </a:r>
          </a:p>
          <a:p>
            <a:r>
              <a:rPr lang="en-US" dirty="0" smtClean="0"/>
              <a:t>The amplitude in near offset traces is low</a:t>
            </a:r>
          </a:p>
          <a:p>
            <a:r>
              <a:rPr lang="en-US" dirty="0" smtClean="0"/>
              <a:t>There are ambient noise, bad traces (common issues for land data)</a:t>
            </a:r>
          </a:p>
          <a:p>
            <a:r>
              <a:rPr lang="en-US" dirty="0" smtClean="0"/>
              <a:t>There may be a lot of higher order internal multiple energy, the first-order internal multiple attenuator we used may be not sufficient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74B3-E9B3-41C4-9D24-414D709363E2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Reasons for the not </a:t>
            </a:r>
            <a:r>
              <a:rPr lang="en-US" dirty="0" smtClean="0"/>
              <a:t>entirely effective</a:t>
            </a:r>
            <a:endParaRPr lang="en-US" dirty="0"/>
          </a:p>
        </p:txBody>
      </p:sp>
      <p:pic>
        <p:nvPicPr>
          <p:cNvPr id="5" name="Content Placeholder 4" descr="input_wiggle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228" t="11271" r="69671" b="6557"/>
          <a:stretch/>
        </p:blipFill>
        <p:spPr>
          <a:xfrm>
            <a:off x="2994577" y="2124074"/>
            <a:ext cx="3330023" cy="38195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74B3-E9B3-41C4-9D24-414D709363E2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52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The Encana dataset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The algorithm we choose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Results and discussion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Conclusion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74B3-E9B3-41C4-9D24-414D709363E2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earlier Saudi Aramco on-shore ISS internal multiple test (Fu et al 2010) had reasonable multiple offset aperture and produced a successful result. The Encana data set tested in this paper was of an earlier vintage, and had a much smaller maximum offset, and produced a less successful result. Current typical acquisition for marine and on-shore exploration is adequate for ISS internal multiple attenuation effectiveness. </a:t>
            </a:r>
          </a:p>
          <a:p>
            <a:r>
              <a:rPr lang="en-US" dirty="0" smtClean="0"/>
              <a:t>The ISS algorithm for the surface and internal multiple attenuation require reasonable data collection in terms of sampling and offset</a:t>
            </a:r>
          </a:p>
          <a:p>
            <a:r>
              <a:rPr lang="en-US" dirty="0" smtClean="0"/>
              <a:t>Higher order internal multiple attenuator may be required to better remove higher order internal multiple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74B3-E9B3-41C4-9D24-414D709363E2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David Mackidd, David Bonar and Encana</a:t>
            </a:r>
            <a:endParaRPr lang="en-US" dirty="0"/>
          </a:p>
          <a:p>
            <a:r>
              <a:rPr lang="en-US" dirty="0" smtClean="0"/>
              <a:t>Paolo Terenghi</a:t>
            </a:r>
          </a:p>
          <a:p>
            <a:r>
              <a:rPr lang="en-US" dirty="0" smtClean="0"/>
              <a:t>Bill Goodway</a:t>
            </a:r>
            <a:endParaRPr lang="en-US" dirty="0"/>
          </a:p>
          <a:p>
            <a:r>
              <a:rPr lang="en-US" dirty="0" smtClean="0"/>
              <a:t>All M-OSRP sponsors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74B3-E9B3-41C4-9D24-414D709363E2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34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M-OSRP Sponsors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74B3-E9B3-41C4-9D24-414D709363E2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111"/>
          <a:stretch>
            <a:fillRect/>
          </a:stretch>
        </p:blipFill>
        <p:spPr>
          <a:xfrm>
            <a:off x="0" y="0"/>
            <a:ext cx="9144000" cy="6781800"/>
          </a:xfrm>
        </p:spPr>
      </p:pic>
    </p:spTree>
    <p:extLst>
      <p:ext uri="{BB962C8B-B14F-4D97-AF65-F5344CB8AC3E}">
        <p14:creationId xmlns:p14="http://schemas.microsoft.com/office/powerpoint/2010/main" val="111117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3352800" cy="9096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Picture 5" descr="uh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8096" y="6096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392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Seismic processing chain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Seismic data processing tasks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74B3-E9B3-41C4-9D24-414D709363E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2971800"/>
            <a:ext cx="16764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Preprocessing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19400" y="2971800"/>
            <a:ext cx="16764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De-multiple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00600" y="2977869"/>
            <a:ext cx="16764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Depth Imaging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81800" y="2977869"/>
            <a:ext cx="16764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Inversion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7" idx="3"/>
            <a:endCxn id="8" idx="1"/>
          </p:cNvCxnSpPr>
          <p:nvPr/>
        </p:nvCxnSpPr>
        <p:spPr>
          <a:xfrm>
            <a:off x="2514600" y="3156466"/>
            <a:ext cx="304800" cy="0"/>
          </a:xfrm>
          <a:prstGeom prst="straightConnector1">
            <a:avLst/>
          </a:prstGeom>
          <a:ln w="2222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3"/>
            <a:endCxn id="9" idx="1"/>
          </p:cNvCxnSpPr>
          <p:nvPr/>
        </p:nvCxnSpPr>
        <p:spPr>
          <a:xfrm>
            <a:off x="4495800" y="3156466"/>
            <a:ext cx="304800" cy="6069"/>
          </a:xfrm>
          <a:prstGeom prst="straightConnector1">
            <a:avLst/>
          </a:prstGeom>
          <a:ln w="2222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9" idx="3"/>
            <a:endCxn id="11" idx="1"/>
          </p:cNvCxnSpPr>
          <p:nvPr/>
        </p:nvCxnSpPr>
        <p:spPr>
          <a:xfrm>
            <a:off x="6477000" y="3162535"/>
            <a:ext cx="304800" cy="0"/>
          </a:xfrm>
          <a:prstGeom prst="straightConnector1">
            <a:avLst/>
          </a:prstGeom>
          <a:ln w="2222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03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Seismic processing chain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Seismic data processing </a:t>
            </a:r>
            <a:r>
              <a:rPr lang="en-US" dirty="0"/>
              <a:t>tasks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74B3-E9B3-41C4-9D24-414D709363E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2971800"/>
            <a:ext cx="16764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Preprocessing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19400" y="2971800"/>
            <a:ext cx="16764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De-multiple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00600" y="2977869"/>
            <a:ext cx="16764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Depth Imaging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81800" y="2977869"/>
            <a:ext cx="16764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Inversion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01827" y="3740546"/>
            <a:ext cx="1676400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Surface multiple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783027" y="3740546"/>
            <a:ext cx="1676400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Internal multiple</a:t>
            </a:r>
            <a:endParaRPr lang="en-US" dirty="0"/>
          </a:p>
        </p:txBody>
      </p:sp>
      <p:sp>
        <p:nvSpPr>
          <p:cNvPr id="14" name="Right Brace 13"/>
          <p:cNvSpPr/>
          <p:nvPr/>
        </p:nvSpPr>
        <p:spPr>
          <a:xfrm rot="16200000">
            <a:off x="3467100" y="2568969"/>
            <a:ext cx="381000" cy="1962150"/>
          </a:xfrm>
          <a:prstGeom prst="rightBrace">
            <a:avLst>
              <a:gd name="adj1" fmla="val 42315"/>
              <a:gd name="adj2" fmla="val 50000"/>
            </a:avLst>
          </a:prstGeom>
          <a:noFill/>
          <a:ln w="222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Arrow Connector 15"/>
          <p:cNvCxnSpPr>
            <a:stCxn id="7" idx="3"/>
            <a:endCxn id="8" idx="1"/>
          </p:cNvCxnSpPr>
          <p:nvPr/>
        </p:nvCxnSpPr>
        <p:spPr>
          <a:xfrm>
            <a:off x="2514600" y="3156466"/>
            <a:ext cx="304800" cy="0"/>
          </a:xfrm>
          <a:prstGeom prst="straightConnector1">
            <a:avLst/>
          </a:prstGeom>
          <a:ln w="2222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3"/>
            <a:endCxn id="9" idx="1"/>
          </p:cNvCxnSpPr>
          <p:nvPr/>
        </p:nvCxnSpPr>
        <p:spPr>
          <a:xfrm>
            <a:off x="4495800" y="3156466"/>
            <a:ext cx="304800" cy="6069"/>
          </a:xfrm>
          <a:prstGeom prst="straightConnector1">
            <a:avLst/>
          </a:prstGeom>
          <a:ln w="2222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9" idx="3"/>
            <a:endCxn id="11" idx="1"/>
          </p:cNvCxnSpPr>
          <p:nvPr/>
        </p:nvCxnSpPr>
        <p:spPr>
          <a:xfrm>
            <a:off x="6477000" y="3162535"/>
            <a:ext cx="304800" cy="0"/>
          </a:xfrm>
          <a:prstGeom prst="straightConnector1">
            <a:avLst/>
          </a:prstGeom>
          <a:ln w="2222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461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Seismic processing chain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Seismic data processing </a:t>
            </a:r>
            <a:r>
              <a:rPr lang="en-US" dirty="0"/>
              <a:t>tasks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74B3-E9B3-41C4-9D24-414D709363E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2971800"/>
            <a:ext cx="16764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Preprocessing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19400" y="2971800"/>
            <a:ext cx="16764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De-multiple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00600" y="2977869"/>
            <a:ext cx="16764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Depth Imaging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81800" y="2977869"/>
            <a:ext cx="16764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Inversion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01827" y="3740546"/>
            <a:ext cx="1676400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Surface multiple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783027" y="3740546"/>
            <a:ext cx="1676400" cy="64633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Internal multiple</a:t>
            </a:r>
            <a:endParaRPr lang="en-US" dirty="0"/>
          </a:p>
        </p:txBody>
      </p:sp>
      <p:sp>
        <p:nvSpPr>
          <p:cNvPr id="14" name="Right Brace 13"/>
          <p:cNvSpPr/>
          <p:nvPr/>
        </p:nvSpPr>
        <p:spPr>
          <a:xfrm rot="16200000">
            <a:off x="3467100" y="2568969"/>
            <a:ext cx="381000" cy="1962150"/>
          </a:xfrm>
          <a:prstGeom prst="rightBrace">
            <a:avLst>
              <a:gd name="adj1" fmla="val 42315"/>
              <a:gd name="adj2" fmla="val 50000"/>
            </a:avLst>
          </a:prstGeom>
          <a:noFill/>
          <a:ln w="222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Arrow Connector 15"/>
          <p:cNvCxnSpPr>
            <a:stCxn id="7" idx="3"/>
            <a:endCxn id="8" idx="1"/>
          </p:cNvCxnSpPr>
          <p:nvPr/>
        </p:nvCxnSpPr>
        <p:spPr>
          <a:xfrm>
            <a:off x="2514600" y="3156466"/>
            <a:ext cx="304800" cy="0"/>
          </a:xfrm>
          <a:prstGeom prst="straightConnector1">
            <a:avLst/>
          </a:prstGeom>
          <a:ln w="2222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3"/>
            <a:endCxn id="9" idx="1"/>
          </p:cNvCxnSpPr>
          <p:nvPr/>
        </p:nvCxnSpPr>
        <p:spPr>
          <a:xfrm>
            <a:off x="4495800" y="3156466"/>
            <a:ext cx="304800" cy="6069"/>
          </a:xfrm>
          <a:prstGeom prst="straightConnector1">
            <a:avLst/>
          </a:prstGeom>
          <a:ln w="2222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9" idx="3"/>
            <a:endCxn id="11" idx="1"/>
          </p:cNvCxnSpPr>
          <p:nvPr/>
        </p:nvCxnSpPr>
        <p:spPr>
          <a:xfrm>
            <a:off x="6477000" y="3162535"/>
            <a:ext cx="304800" cy="0"/>
          </a:xfrm>
          <a:prstGeom prst="straightConnector1">
            <a:avLst/>
          </a:prstGeom>
          <a:ln w="2222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36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Seismic processing chain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Seismic data processing tasks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74B3-E9B3-41C4-9D24-414D709363E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2971800"/>
            <a:ext cx="16764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Preprocessing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19400" y="2971800"/>
            <a:ext cx="16764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De-multiple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00600" y="2977869"/>
            <a:ext cx="16764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Depth Imaging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81800" y="2977869"/>
            <a:ext cx="16764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Inversion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01827" y="3740546"/>
            <a:ext cx="1676400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Surface multiple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783027" y="3740546"/>
            <a:ext cx="1676400" cy="64633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Internal multiple</a:t>
            </a:r>
            <a:endParaRPr lang="en-US" dirty="0"/>
          </a:p>
        </p:txBody>
      </p:sp>
      <p:sp>
        <p:nvSpPr>
          <p:cNvPr id="14" name="Right Brace 13"/>
          <p:cNvSpPr/>
          <p:nvPr/>
        </p:nvSpPr>
        <p:spPr>
          <a:xfrm rot="16200000">
            <a:off x="3467100" y="2568969"/>
            <a:ext cx="381000" cy="1962150"/>
          </a:xfrm>
          <a:prstGeom prst="rightBrace">
            <a:avLst>
              <a:gd name="adj1" fmla="val 42315"/>
              <a:gd name="adj2" fmla="val 50000"/>
            </a:avLst>
          </a:prstGeom>
          <a:noFill/>
          <a:ln w="222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Arrow Connector 15"/>
          <p:cNvCxnSpPr>
            <a:stCxn id="7" idx="3"/>
            <a:endCxn id="8" idx="1"/>
          </p:cNvCxnSpPr>
          <p:nvPr/>
        </p:nvCxnSpPr>
        <p:spPr>
          <a:xfrm>
            <a:off x="2514600" y="3156466"/>
            <a:ext cx="304800" cy="0"/>
          </a:xfrm>
          <a:prstGeom prst="straightConnector1">
            <a:avLst/>
          </a:prstGeom>
          <a:ln w="2222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3"/>
            <a:endCxn id="9" idx="1"/>
          </p:cNvCxnSpPr>
          <p:nvPr/>
        </p:nvCxnSpPr>
        <p:spPr>
          <a:xfrm>
            <a:off x="4495800" y="3156466"/>
            <a:ext cx="304800" cy="6069"/>
          </a:xfrm>
          <a:prstGeom prst="straightConnector1">
            <a:avLst/>
          </a:prstGeom>
          <a:ln w="2222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9" idx="3"/>
            <a:endCxn id="11" idx="1"/>
          </p:cNvCxnSpPr>
          <p:nvPr/>
        </p:nvCxnSpPr>
        <p:spPr>
          <a:xfrm>
            <a:off x="6477000" y="3162535"/>
            <a:ext cx="304800" cy="0"/>
          </a:xfrm>
          <a:prstGeom prst="straightConnector1">
            <a:avLst/>
          </a:prstGeom>
          <a:ln w="2222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3" idx="2"/>
            <a:endCxn id="21" idx="0"/>
          </p:cNvCxnSpPr>
          <p:nvPr/>
        </p:nvCxnSpPr>
        <p:spPr>
          <a:xfrm>
            <a:off x="4621227" y="4386877"/>
            <a:ext cx="0" cy="337523"/>
          </a:xfrm>
          <a:prstGeom prst="straightConnector1">
            <a:avLst/>
          </a:prstGeom>
          <a:ln w="2222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783027" y="4724400"/>
            <a:ext cx="1676400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ISS internal multiple attenuation / elimination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83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ISS internal-multiple attenuation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Advantages of ISS internal-multiple attenuation</a:t>
            </a:r>
          </a:p>
          <a:p>
            <a:r>
              <a:rPr lang="en-US" dirty="0" smtClean="0"/>
              <a:t>Not requirement for subsurface information</a:t>
            </a:r>
          </a:p>
          <a:p>
            <a:r>
              <a:rPr lang="en-US" dirty="0" smtClean="0"/>
              <a:t>Can predict exact time and approximate amplitude</a:t>
            </a:r>
          </a:p>
          <a:p>
            <a:r>
              <a:rPr lang="en-US" dirty="0" smtClean="0"/>
              <a:t>Can predict internal multiples at all depths at once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74B3-E9B3-41C4-9D24-414D709363E2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11693</TotalTime>
  <Words>1078</Words>
  <Application>Microsoft Office PowerPoint</Application>
  <PresentationFormat>On-screen Show (4:3)</PresentationFormat>
  <Paragraphs>234</Paragraphs>
  <Slides>43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Flow</vt:lpstr>
      <vt:lpstr>Equation</vt:lpstr>
      <vt:lpstr>PowerPoint Presentation</vt:lpstr>
      <vt:lpstr>The key points</vt:lpstr>
      <vt:lpstr>Outline</vt:lpstr>
      <vt:lpstr>Outline</vt:lpstr>
      <vt:lpstr>Seismic processing chain</vt:lpstr>
      <vt:lpstr>Seismic processing chain</vt:lpstr>
      <vt:lpstr>Seismic processing chain</vt:lpstr>
      <vt:lpstr>Seismic processing chain </vt:lpstr>
      <vt:lpstr>The ISS internal-multiple attenuation</vt:lpstr>
      <vt:lpstr>The ISS internal-multiple attenuation</vt:lpstr>
      <vt:lpstr>ISS internal multiple attenuation</vt:lpstr>
      <vt:lpstr>The ISS first-order attenuation</vt:lpstr>
      <vt:lpstr>Previous efforts to apply ISS multiple attenuation on field data</vt:lpstr>
      <vt:lpstr>Outline</vt:lpstr>
      <vt:lpstr>The Encana data set – stack section</vt:lpstr>
      <vt:lpstr>Geological background</vt:lpstr>
      <vt:lpstr>Acquisition parameters </vt:lpstr>
      <vt:lpstr>The acquisition geometry</vt:lpstr>
      <vt:lpstr>One CMP gather - one azimuth</vt:lpstr>
      <vt:lpstr>One CMP gather - one azimuth</vt:lpstr>
      <vt:lpstr>One CMP gather - one azimuth</vt:lpstr>
      <vt:lpstr>One CMP gather - one azimuth</vt:lpstr>
      <vt:lpstr>Four CMP gathers for one CMP station - four azimuths</vt:lpstr>
      <vt:lpstr>The acquisition geometry</vt:lpstr>
      <vt:lpstr>Outline</vt:lpstr>
      <vt:lpstr>Decision to make: 2D vs. 1.5D</vt:lpstr>
      <vt:lpstr>The 2D ISS first-order internal multiple attenuation</vt:lpstr>
      <vt:lpstr>The 1.5D ISS first-order internal multiple attenuation</vt:lpstr>
      <vt:lpstr>The 1.5D ISS first-order attenuation</vt:lpstr>
      <vt:lpstr>The code I used</vt:lpstr>
      <vt:lpstr>PowerPoint Presentation</vt:lpstr>
      <vt:lpstr>Outline</vt:lpstr>
      <vt:lpstr>Stack section of input data</vt:lpstr>
      <vt:lpstr>Stack section of output</vt:lpstr>
      <vt:lpstr>The difference</vt:lpstr>
      <vt:lpstr>Three gathers of input data</vt:lpstr>
      <vt:lpstr>Predicted internal multiple</vt:lpstr>
      <vt:lpstr>Reasons for the not entirely effective</vt:lpstr>
      <vt:lpstr>Reasons for the not entirely effective</vt:lpstr>
      <vt:lpstr>Conclusions</vt:lpstr>
      <vt:lpstr>Acknowledgment</vt:lpstr>
      <vt:lpstr>M-OSRP Sponsors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ISS internal multiple attenuation with angle constraints</dc:title>
  <dc:creator>mm</dc:creator>
  <cp:lastModifiedBy>Lin</cp:lastModifiedBy>
  <cp:revision>716</cp:revision>
  <dcterms:created xsi:type="dcterms:W3CDTF">2012-12-04T04:17:22Z</dcterms:created>
  <dcterms:modified xsi:type="dcterms:W3CDTF">2014-05-28T04:15:03Z</dcterms:modified>
</cp:coreProperties>
</file>