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8"/>
  </p:notesMasterIdLst>
  <p:handoutMasterIdLst>
    <p:handoutMasterId r:id="rId339"/>
  </p:handoutMasterIdLst>
  <p:sldIdLst>
    <p:sldId id="788" r:id="rId3"/>
    <p:sldId id="789" r:id="rId4"/>
    <p:sldId id="790" r:id="rId5"/>
    <p:sldId id="791" r:id="rId6"/>
    <p:sldId id="792" r:id="rId7"/>
    <p:sldId id="793" r:id="rId8"/>
    <p:sldId id="888" r:id="rId9"/>
    <p:sldId id="794" r:id="rId10"/>
    <p:sldId id="795" r:id="rId11"/>
    <p:sldId id="796" r:id="rId12"/>
    <p:sldId id="797" r:id="rId13"/>
    <p:sldId id="798" r:id="rId14"/>
    <p:sldId id="799" r:id="rId15"/>
    <p:sldId id="800" r:id="rId16"/>
    <p:sldId id="801" r:id="rId17"/>
    <p:sldId id="802" r:id="rId18"/>
    <p:sldId id="803" r:id="rId19"/>
    <p:sldId id="804" r:id="rId20"/>
    <p:sldId id="1020" r:id="rId21"/>
    <p:sldId id="805" r:id="rId22"/>
    <p:sldId id="806" r:id="rId23"/>
    <p:sldId id="807" r:id="rId24"/>
    <p:sldId id="808" r:id="rId25"/>
    <p:sldId id="809" r:id="rId26"/>
    <p:sldId id="810" r:id="rId27"/>
    <p:sldId id="811" r:id="rId28"/>
    <p:sldId id="812" r:id="rId29"/>
    <p:sldId id="813" r:id="rId30"/>
    <p:sldId id="814" r:id="rId31"/>
    <p:sldId id="815" r:id="rId32"/>
    <p:sldId id="816" r:id="rId33"/>
    <p:sldId id="817" r:id="rId34"/>
    <p:sldId id="818" r:id="rId35"/>
    <p:sldId id="819" r:id="rId36"/>
    <p:sldId id="820" r:id="rId37"/>
    <p:sldId id="786" r:id="rId38"/>
    <p:sldId id="772" r:id="rId39"/>
    <p:sldId id="773" r:id="rId40"/>
    <p:sldId id="774" r:id="rId41"/>
    <p:sldId id="775" r:id="rId42"/>
    <p:sldId id="776" r:id="rId43"/>
    <p:sldId id="777" r:id="rId44"/>
    <p:sldId id="778" r:id="rId45"/>
    <p:sldId id="779" r:id="rId46"/>
    <p:sldId id="821" r:id="rId47"/>
    <p:sldId id="780" r:id="rId48"/>
    <p:sldId id="781" r:id="rId49"/>
    <p:sldId id="782" r:id="rId50"/>
    <p:sldId id="783" r:id="rId51"/>
    <p:sldId id="784" r:id="rId52"/>
    <p:sldId id="785" r:id="rId53"/>
    <p:sldId id="292" r:id="rId54"/>
    <p:sldId id="291" r:id="rId55"/>
    <p:sldId id="732" r:id="rId56"/>
    <p:sldId id="293" r:id="rId57"/>
    <p:sldId id="294" r:id="rId58"/>
    <p:sldId id="295" r:id="rId59"/>
    <p:sldId id="822" r:id="rId60"/>
    <p:sldId id="823" r:id="rId61"/>
    <p:sldId id="731" r:id="rId62"/>
    <p:sldId id="718" r:id="rId63"/>
    <p:sldId id="719" r:id="rId64"/>
    <p:sldId id="720" r:id="rId65"/>
    <p:sldId id="721" r:id="rId66"/>
    <p:sldId id="722" r:id="rId67"/>
    <p:sldId id="733" r:id="rId68"/>
    <p:sldId id="296" r:id="rId69"/>
    <p:sldId id="1019" r:id="rId70"/>
    <p:sldId id="297" r:id="rId71"/>
    <p:sldId id="826" r:id="rId72"/>
    <p:sldId id="827" r:id="rId73"/>
    <p:sldId id="829" r:id="rId74"/>
    <p:sldId id="830" r:id="rId75"/>
    <p:sldId id="831" r:id="rId76"/>
    <p:sldId id="832" r:id="rId77"/>
    <p:sldId id="833" r:id="rId78"/>
    <p:sldId id="834" r:id="rId79"/>
    <p:sldId id="835" r:id="rId80"/>
    <p:sldId id="836" r:id="rId81"/>
    <p:sldId id="837" r:id="rId82"/>
    <p:sldId id="838" r:id="rId83"/>
    <p:sldId id="839" r:id="rId84"/>
    <p:sldId id="847" r:id="rId85"/>
    <p:sldId id="848" r:id="rId86"/>
    <p:sldId id="852" r:id="rId87"/>
    <p:sldId id="853" r:id="rId88"/>
    <p:sldId id="854" r:id="rId89"/>
    <p:sldId id="855" r:id="rId90"/>
    <p:sldId id="856" r:id="rId91"/>
    <p:sldId id="857" r:id="rId92"/>
    <p:sldId id="858" r:id="rId93"/>
    <p:sldId id="859" r:id="rId94"/>
    <p:sldId id="860" r:id="rId95"/>
    <p:sldId id="862" r:id="rId96"/>
    <p:sldId id="863" r:id="rId97"/>
    <p:sldId id="864" r:id="rId98"/>
    <p:sldId id="865" r:id="rId99"/>
    <p:sldId id="866" r:id="rId100"/>
    <p:sldId id="867" r:id="rId101"/>
    <p:sldId id="868" r:id="rId102"/>
    <p:sldId id="869" r:id="rId103"/>
    <p:sldId id="883" r:id="rId104"/>
    <p:sldId id="350" r:id="rId105"/>
    <p:sldId id="351" r:id="rId106"/>
    <p:sldId id="352" r:id="rId107"/>
    <p:sldId id="353" r:id="rId108"/>
    <p:sldId id="354" r:id="rId109"/>
    <p:sldId id="355" r:id="rId110"/>
    <p:sldId id="356" r:id="rId111"/>
    <p:sldId id="357" r:id="rId112"/>
    <p:sldId id="358" r:id="rId113"/>
    <p:sldId id="359"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871" r:id="rId150"/>
    <p:sldId id="872" r:id="rId151"/>
    <p:sldId id="873" r:id="rId152"/>
    <p:sldId id="874" r:id="rId153"/>
    <p:sldId id="875" r:id="rId154"/>
    <p:sldId id="876" r:id="rId155"/>
    <p:sldId id="877" r:id="rId156"/>
    <p:sldId id="878" r:id="rId157"/>
    <p:sldId id="879" r:id="rId158"/>
    <p:sldId id="880" r:id="rId159"/>
    <p:sldId id="1013" r:id="rId160"/>
    <p:sldId id="1014" r:id="rId161"/>
    <p:sldId id="881" r:id="rId162"/>
    <p:sldId id="396" r:id="rId163"/>
    <p:sldId id="397" r:id="rId164"/>
    <p:sldId id="398" r:id="rId165"/>
    <p:sldId id="399" r:id="rId166"/>
    <p:sldId id="400" r:id="rId167"/>
    <p:sldId id="401" r:id="rId168"/>
    <p:sldId id="678" r:id="rId169"/>
    <p:sldId id="679" r:id="rId170"/>
    <p:sldId id="1021" r:id="rId171"/>
    <p:sldId id="1022" r:id="rId172"/>
    <p:sldId id="1023" r:id="rId173"/>
    <p:sldId id="1024" r:id="rId174"/>
    <p:sldId id="1025" r:id="rId175"/>
    <p:sldId id="1026" r:id="rId176"/>
    <p:sldId id="1027" r:id="rId177"/>
    <p:sldId id="1028" r:id="rId178"/>
    <p:sldId id="1029" r:id="rId179"/>
    <p:sldId id="403" r:id="rId180"/>
    <p:sldId id="723" r:id="rId181"/>
    <p:sldId id="1030" r:id="rId182"/>
    <p:sldId id="1031" r:id="rId183"/>
    <p:sldId id="1032" r:id="rId184"/>
    <p:sldId id="1033" r:id="rId185"/>
    <p:sldId id="1034" r:id="rId186"/>
    <p:sldId id="1035" r:id="rId187"/>
    <p:sldId id="1036" r:id="rId188"/>
    <p:sldId id="404" r:id="rId189"/>
    <p:sldId id="726" r:id="rId190"/>
    <p:sldId id="405" r:id="rId191"/>
    <p:sldId id="418" r:id="rId192"/>
    <p:sldId id="426" r:id="rId193"/>
    <p:sldId id="428" r:id="rId194"/>
    <p:sldId id="429" r:id="rId195"/>
    <p:sldId id="430" r:id="rId196"/>
    <p:sldId id="458" r:id="rId197"/>
    <p:sldId id="1039" r:id="rId198"/>
    <p:sldId id="460" r:id="rId199"/>
    <p:sldId id="461" r:id="rId200"/>
    <p:sldId id="462" r:id="rId201"/>
    <p:sldId id="463" r:id="rId202"/>
    <p:sldId id="464" r:id="rId203"/>
    <p:sldId id="465" r:id="rId204"/>
    <p:sldId id="466" r:id="rId205"/>
    <p:sldId id="467" r:id="rId206"/>
    <p:sldId id="468" r:id="rId207"/>
    <p:sldId id="469" r:id="rId208"/>
    <p:sldId id="470" r:id="rId209"/>
    <p:sldId id="498" r:id="rId210"/>
    <p:sldId id="499" r:id="rId211"/>
    <p:sldId id="501" r:id="rId212"/>
    <p:sldId id="502" r:id="rId213"/>
    <p:sldId id="503" r:id="rId214"/>
    <p:sldId id="890" r:id="rId215"/>
    <p:sldId id="891" r:id="rId216"/>
    <p:sldId id="892" r:id="rId217"/>
    <p:sldId id="893" r:id="rId218"/>
    <p:sldId id="894" r:id="rId219"/>
    <p:sldId id="895" r:id="rId220"/>
    <p:sldId id="896" r:id="rId221"/>
    <p:sldId id="897" r:id="rId222"/>
    <p:sldId id="898" r:id="rId223"/>
    <p:sldId id="899" r:id="rId224"/>
    <p:sldId id="900" r:id="rId225"/>
    <p:sldId id="901" r:id="rId226"/>
    <p:sldId id="902" r:id="rId227"/>
    <p:sldId id="903" r:id="rId228"/>
    <p:sldId id="904" r:id="rId229"/>
    <p:sldId id="905" r:id="rId230"/>
    <p:sldId id="906" r:id="rId231"/>
    <p:sldId id="907" r:id="rId232"/>
    <p:sldId id="908" r:id="rId233"/>
    <p:sldId id="909" r:id="rId234"/>
    <p:sldId id="910" r:id="rId235"/>
    <p:sldId id="911" r:id="rId236"/>
    <p:sldId id="912" r:id="rId237"/>
    <p:sldId id="913" r:id="rId238"/>
    <p:sldId id="914" r:id="rId239"/>
    <p:sldId id="915" r:id="rId240"/>
    <p:sldId id="916" r:id="rId241"/>
    <p:sldId id="917" r:id="rId242"/>
    <p:sldId id="918" r:id="rId243"/>
    <p:sldId id="919" r:id="rId244"/>
    <p:sldId id="1015" r:id="rId245"/>
    <p:sldId id="1016" r:id="rId246"/>
    <p:sldId id="1017" r:id="rId247"/>
    <p:sldId id="921" r:id="rId248"/>
    <p:sldId id="922" r:id="rId249"/>
    <p:sldId id="923" r:id="rId250"/>
    <p:sldId id="924" r:id="rId251"/>
    <p:sldId id="925" r:id="rId252"/>
    <p:sldId id="926" r:id="rId253"/>
    <p:sldId id="927" r:id="rId254"/>
    <p:sldId id="928" r:id="rId255"/>
    <p:sldId id="929" r:id="rId256"/>
    <p:sldId id="930" r:id="rId257"/>
    <p:sldId id="931" r:id="rId258"/>
    <p:sldId id="932" r:id="rId259"/>
    <p:sldId id="933" r:id="rId260"/>
    <p:sldId id="934" r:id="rId261"/>
    <p:sldId id="935" r:id="rId262"/>
    <p:sldId id="936" r:id="rId263"/>
    <p:sldId id="937" r:id="rId264"/>
    <p:sldId id="938" r:id="rId265"/>
    <p:sldId id="939" r:id="rId266"/>
    <p:sldId id="940" r:id="rId267"/>
    <p:sldId id="941" r:id="rId268"/>
    <p:sldId id="942" r:id="rId269"/>
    <p:sldId id="943" r:id="rId270"/>
    <p:sldId id="944" r:id="rId271"/>
    <p:sldId id="945" r:id="rId272"/>
    <p:sldId id="946" r:id="rId273"/>
    <p:sldId id="947" r:id="rId274"/>
    <p:sldId id="948" r:id="rId275"/>
    <p:sldId id="949" r:id="rId276"/>
    <p:sldId id="950" r:id="rId277"/>
    <p:sldId id="951" r:id="rId278"/>
    <p:sldId id="952" r:id="rId279"/>
    <p:sldId id="953" r:id="rId280"/>
    <p:sldId id="954" r:id="rId281"/>
    <p:sldId id="955" r:id="rId282"/>
    <p:sldId id="956" r:id="rId283"/>
    <p:sldId id="957" r:id="rId284"/>
    <p:sldId id="958" r:id="rId285"/>
    <p:sldId id="959" r:id="rId286"/>
    <p:sldId id="960" r:id="rId287"/>
    <p:sldId id="961" r:id="rId288"/>
    <p:sldId id="962" r:id="rId289"/>
    <p:sldId id="963" r:id="rId290"/>
    <p:sldId id="964" r:id="rId291"/>
    <p:sldId id="965" r:id="rId292"/>
    <p:sldId id="966" r:id="rId293"/>
    <p:sldId id="967" r:id="rId294"/>
    <p:sldId id="968" r:id="rId295"/>
    <p:sldId id="969" r:id="rId296"/>
    <p:sldId id="970" r:id="rId297"/>
    <p:sldId id="971" r:id="rId298"/>
    <p:sldId id="972" r:id="rId299"/>
    <p:sldId id="973" r:id="rId300"/>
    <p:sldId id="974" r:id="rId301"/>
    <p:sldId id="975" r:id="rId302"/>
    <p:sldId id="976" r:id="rId303"/>
    <p:sldId id="977" r:id="rId304"/>
    <p:sldId id="978" r:id="rId305"/>
    <p:sldId id="979" r:id="rId306"/>
    <p:sldId id="980" r:id="rId307"/>
    <p:sldId id="981" r:id="rId308"/>
    <p:sldId id="982" r:id="rId309"/>
    <p:sldId id="983" r:id="rId310"/>
    <p:sldId id="984" r:id="rId311"/>
    <p:sldId id="985" r:id="rId312"/>
    <p:sldId id="986" r:id="rId313"/>
    <p:sldId id="987" r:id="rId314"/>
    <p:sldId id="988" r:id="rId315"/>
    <p:sldId id="1010" r:id="rId316"/>
    <p:sldId id="1011" r:id="rId317"/>
    <p:sldId id="991" r:id="rId318"/>
    <p:sldId id="992" r:id="rId319"/>
    <p:sldId id="1012" r:id="rId320"/>
    <p:sldId id="993" r:id="rId321"/>
    <p:sldId id="994" r:id="rId322"/>
    <p:sldId id="995" r:id="rId323"/>
    <p:sldId id="996" r:id="rId324"/>
    <p:sldId id="997" r:id="rId325"/>
    <p:sldId id="998" r:id="rId326"/>
    <p:sldId id="999" r:id="rId327"/>
    <p:sldId id="1000" r:id="rId328"/>
    <p:sldId id="1001" r:id="rId329"/>
    <p:sldId id="1002" r:id="rId330"/>
    <p:sldId id="1003" r:id="rId331"/>
    <p:sldId id="1004" r:id="rId332"/>
    <p:sldId id="1005" r:id="rId333"/>
    <p:sldId id="1006" r:id="rId334"/>
    <p:sldId id="1007" r:id="rId335"/>
    <p:sldId id="1008" r:id="rId336"/>
    <p:sldId id="1009" r:id="rId337"/>
  </p:sldIdLst>
  <p:sldSz cx="12188825"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76" autoAdjust="0"/>
  </p:normalViewPr>
  <p:slideViewPr>
    <p:cSldViewPr>
      <p:cViewPr>
        <p:scale>
          <a:sx n="84" d="100"/>
          <a:sy n="84" d="100"/>
        </p:scale>
        <p:origin x="-738" y="-150"/>
      </p:cViewPr>
      <p:guideLst>
        <p:guide orient="horz" pos="2160"/>
        <p:guide pos="3839"/>
      </p:guideLst>
    </p:cSldViewPr>
  </p:slideViewPr>
  <p:outlineViewPr>
    <p:cViewPr>
      <p:scale>
        <a:sx n="33" d="100"/>
        <a:sy n="33" d="100"/>
      </p:scale>
      <p:origin x="30" y="25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335" Type="http://schemas.openxmlformats.org/officeDocument/2006/relationships/slide" Target="slides/slide333.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slide" Target="slides/slide334.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slide" Target="slides/slide335.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notesMaster" Target="notesMasters/notesMaster1.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slide" Target="slides/slide321.xml"/><Relationship Id="rId328" Type="http://schemas.openxmlformats.org/officeDocument/2006/relationships/slide" Target="slides/slide32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33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334" Type="http://schemas.openxmlformats.org/officeDocument/2006/relationships/slide" Target="slides/slide332.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presProps" Target="presProps.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viewProps" Target="viewProps.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theme" Target="theme/theme1.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wmf"/><Relationship Id="rId1" Type="http://schemas.openxmlformats.org/officeDocument/2006/relationships/image" Target="../media/image29.emf"/><Relationship Id="rId5" Type="http://schemas.openxmlformats.org/officeDocument/2006/relationships/image" Target="../media/image33.wmf"/><Relationship Id="rId4"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5" Type="http://schemas.openxmlformats.org/officeDocument/2006/relationships/image" Target="../media/image56.emf"/><Relationship Id="rId4" Type="http://schemas.openxmlformats.org/officeDocument/2006/relationships/image" Target="../media/image55.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6.emf"/><Relationship Id="rId1" Type="http://schemas.openxmlformats.org/officeDocument/2006/relationships/image" Target="../media/image57.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image" Target="../media/image14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image" Target="../media/image162.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image" Target="../media/image240.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wmf"/><Relationship Id="rId1" Type="http://schemas.openxmlformats.org/officeDocument/2006/relationships/image" Target="../media/image23.emf"/><Relationship Id="rId5" Type="http://schemas.openxmlformats.org/officeDocument/2006/relationships/image" Target="../media/image27.emf"/><Relationship Id="rId4"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376" cy="365511"/>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sz="quarter" idx="1"/>
          </p:nvPr>
        </p:nvSpPr>
        <p:spPr>
          <a:xfrm>
            <a:off x="5438655" y="0"/>
            <a:ext cx="4160376" cy="365511"/>
          </a:xfrm>
          <a:prstGeom prst="rect">
            <a:avLst/>
          </a:prstGeom>
        </p:spPr>
        <p:txBody>
          <a:bodyPr vert="horz" lIns="94704" tIns="47352" rIns="94704" bIns="47352" rtlCol="0"/>
          <a:lstStyle>
            <a:lvl1pPr algn="r">
              <a:defRPr sz="1200"/>
            </a:lvl1pPr>
          </a:lstStyle>
          <a:p>
            <a:fld id="{BFA204B3-2825-4750-B46D-C2D8B49CDFA2}" type="datetimeFigureOut">
              <a:rPr lang="en-US" smtClean="0"/>
              <a:t>11/15/2017</a:t>
            </a:fld>
            <a:endParaRPr lang="en-US"/>
          </a:p>
        </p:txBody>
      </p:sp>
      <p:sp>
        <p:nvSpPr>
          <p:cNvPr id="4" name="Footer Placeholder 3"/>
          <p:cNvSpPr>
            <a:spLocks noGrp="1"/>
          </p:cNvSpPr>
          <p:nvPr>
            <p:ph type="ftr" sz="quarter" idx="2"/>
          </p:nvPr>
        </p:nvSpPr>
        <p:spPr>
          <a:xfrm>
            <a:off x="0" y="6948442"/>
            <a:ext cx="4160376" cy="365511"/>
          </a:xfrm>
          <a:prstGeom prst="rect">
            <a:avLst/>
          </a:prstGeom>
        </p:spPr>
        <p:txBody>
          <a:bodyPr vert="horz" lIns="94704" tIns="47352" rIns="94704" bIns="47352" rtlCol="0" anchor="b"/>
          <a:lstStyle>
            <a:lvl1pPr algn="l">
              <a:defRPr sz="1200"/>
            </a:lvl1pPr>
          </a:lstStyle>
          <a:p>
            <a:endParaRPr lang="en-US"/>
          </a:p>
        </p:txBody>
      </p:sp>
      <p:sp>
        <p:nvSpPr>
          <p:cNvPr id="5" name="Slide Number Placeholder 4"/>
          <p:cNvSpPr>
            <a:spLocks noGrp="1"/>
          </p:cNvSpPr>
          <p:nvPr>
            <p:ph type="sldNum" sz="quarter" idx="3"/>
          </p:nvPr>
        </p:nvSpPr>
        <p:spPr>
          <a:xfrm>
            <a:off x="5438655" y="6948442"/>
            <a:ext cx="4160376" cy="365511"/>
          </a:xfrm>
          <a:prstGeom prst="rect">
            <a:avLst/>
          </a:prstGeom>
        </p:spPr>
        <p:txBody>
          <a:bodyPr vert="horz" lIns="94704" tIns="47352" rIns="94704" bIns="47352" rtlCol="0" anchor="b"/>
          <a:lstStyle>
            <a:lvl1pPr algn="r">
              <a:defRPr sz="1200"/>
            </a:lvl1pPr>
          </a:lstStyle>
          <a:p>
            <a:fld id="{08074354-33CC-4D9E-9BAE-B0181F3AB841}" type="slidenum">
              <a:rPr lang="en-US" smtClean="0"/>
              <a:t>‹#›</a:t>
            </a:fld>
            <a:endParaRPr lang="en-US"/>
          </a:p>
        </p:txBody>
      </p:sp>
    </p:spTree>
    <p:extLst>
      <p:ext uri="{BB962C8B-B14F-4D97-AF65-F5344CB8AC3E}">
        <p14:creationId xmlns:p14="http://schemas.microsoft.com/office/powerpoint/2010/main" val="2040140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160520" cy="365760"/>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5438460" y="2"/>
            <a:ext cx="4160520" cy="365760"/>
          </a:xfrm>
          <a:prstGeom prst="rect">
            <a:avLst/>
          </a:prstGeom>
        </p:spPr>
        <p:txBody>
          <a:bodyPr vert="horz" lIns="96648" tIns="48325" rIns="96648" bIns="48325" rtlCol="0"/>
          <a:lstStyle>
            <a:lvl1pPr algn="r">
              <a:defRPr sz="1300"/>
            </a:lvl1pPr>
          </a:lstStyle>
          <a:p>
            <a:fld id="{6ADE82A1-5645-4D75-A62C-C3B1EA6E716E}" type="datetimeFigureOut">
              <a:rPr lang="en-US" smtClean="0"/>
              <a:t>11/15/2017</a:t>
            </a:fld>
            <a:endParaRPr lang="en-US"/>
          </a:p>
        </p:txBody>
      </p:sp>
      <p:sp>
        <p:nvSpPr>
          <p:cNvPr id="4" name="Slide Image Placeholder 3"/>
          <p:cNvSpPr>
            <a:spLocks noGrp="1" noRot="1" noChangeAspect="1"/>
          </p:cNvSpPr>
          <p:nvPr>
            <p:ph type="sldImg" idx="2"/>
          </p:nvPr>
        </p:nvSpPr>
        <p:spPr>
          <a:xfrm>
            <a:off x="2363788" y="549275"/>
            <a:ext cx="4873625" cy="274320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960120" y="3474722"/>
            <a:ext cx="7680960" cy="3291840"/>
          </a:xfrm>
          <a:prstGeom prst="rect">
            <a:avLst/>
          </a:prstGeom>
        </p:spPr>
        <p:txBody>
          <a:bodyPr vert="horz" lIns="96648" tIns="48325" rIns="96648"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948173"/>
            <a:ext cx="4160520" cy="365760"/>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5438460" y="6948173"/>
            <a:ext cx="4160520" cy="365760"/>
          </a:xfrm>
          <a:prstGeom prst="rect">
            <a:avLst/>
          </a:prstGeom>
        </p:spPr>
        <p:txBody>
          <a:bodyPr vert="horz" lIns="96648" tIns="48325" rIns="96648" bIns="48325" rtlCol="0" anchor="b"/>
          <a:lstStyle>
            <a:lvl1pPr algn="r">
              <a:defRPr sz="1300"/>
            </a:lvl1pPr>
          </a:lstStyle>
          <a:p>
            <a:fld id="{7F5A022E-1808-4542-891A-BE43BD1FCFD0}" type="slidenum">
              <a:rPr lang="en-US" smtClean="0"/>
              <a:t>‹#›</a:t>
            </a:fld>
            <a:endParaRPr lang="en-US"/>
          </a:p>
        </p:txBody>
      </p:sp>
    </p:spTree>
    <p:extLst>
      <p:ext uri="{BB962C8B-B14F-4D97-AF65-F5344CB8AC3E}">
        <p14:creationId xmlns:p14="http://schemas.microsoft.com/office/powerpoint/2010/main" val="1703176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9</a:t>
            </a:fld>
            <a:endParaRPr lang="en-US" altLang="zh-CN">
              <a:solidFill>
                <a:prstClr val="black"/>
              </a:solidFill>
            </a:endParaRPr>
          </a:p>
        </p:txBody>
      </p:sp>
      <p:sp>
        <p:nvSpPr>
          <p:cNvPr id="57347" name="Rectangle 2"/>
          <p:cNvSpPr>
            <a:spLocks noGrp="1" noRot="1" noChangeAspect="1" noChangeArrowheads="1" noTextEdit="1"/>
          </p:cNvSpPr>
          <p:nvPr>
            <p:ph type="sldImg"/>
          </p:nvPr>
        </p:nvSpPr>
        <p:spPr>
          <a:xfrm>
            <a:off x="2435225" y="560388"/>
            <a:ext cx="4962525" cy="2792412"/>
          </a:xfrm>
          <a:ln/>
        </p:spPr>
      </p:sp>
      <p:sp>
        <p:nvSpPr>
          <p:cNvPr id="57348"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389556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554">
              <a:defRPr/>
            </a:pPr>
            <a:endParaRPr lang="en-US" sz="2500"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77</a:t>
            </a:fld>
            <a:endParaRPr lang="en-US" dirty="0"/>
          </a:p>
        </p:txBody>
      </p:sp>
    </p:spTree>
    <p:extLst>
      <p:ext uri="{BB962C8B-B14F-4D97-AF65-F5344CB8AC3E}">
        <p14:creationId xmlns:p14="http://schemas.microsoft.com/office/powerpoint/2010/main" val="266707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554">
              <a:defRPr/>
            </a:pPr>
            <a:endParaRPr lang="en-US" sz="2500"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78</a:t>
            </a:fld>
            <a:endParaRPr lang="en-US" dirty="0"/>
          </a:p>
        </p:txBody>
      </p:sp>
    </p:spTree>
    <p:extLst>
      <p:ext uri="{BB962C8B-B14F-4D97-AF65-F5344CB8AC3E}">
        <p14:creationId xmlns:p14="http://schemas.microsoft.com/office/powerpoint/2010/main" val="1979393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554">
              <a:defRPr/>
            </a:pPr>
            <a:endParaRPr lang="en-US" sz="2500"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79</a:t>
            </a:fld>
            <a:endParaRPr lang="en-US" dirty="0"/>
          </a:p>
        </p:txBody>
      </p:sp>
    </p:spTree>
    <p:extLst>
      <p:ext uri="{BB962C8B-B14F-4D97-AF65-F5344CB8AC3E}">
        <p14:creationId xmlns:p14="http://schemas.microsoft.com/office/powerpoint/2010/main" val="90842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554">
              <a:defRPr/>
            </a:pPr>
            <a:r>
              <a:rPr lang="en-US" sz="2500" dirty="0"/>
              <a:t>Here we only show the accommodation of acquisition for the undulating case, because the undulating case has severe issues if we ignore it, as we will see.</a:t>
            </a:r>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81</a:t>
            </a:fld>
            <a:endParaRPr lang="en-US" dirty="0"/>
          </a:p>
        </p:txBody>
      </p:sp>
    </p:spTree>
    <p:extLst>
      <p:ext uri="{BB962C8B-B14F-4D97-AF65-F5344CB8AC3E}">
        <p14:creationId xmlns:p14="http://schemas.microsoft.com/office/powerpoint/2010/main" val="173073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something about the weak primary like 1/R2</a:t>
            </a:r>
          </a:p>
        </p:txBody>
      </p:sp>
      <p:sp>
        <p:nvSpPr>
          <p:cNvPr id="4" name="Slide Number Placeholder 3"/>
          <p:cNvSpPr>
            <a:spLocks noGrp="1"/>
          </p:cNvSpPr>
          <p:nvPr>
            <p:ph type="sldNum" sz="quarter" idx="10"/>
          </p:nvPr>
        </p:nvSpPr>
        <p:spPr/>
        <p:txBody>
          <a:bodyPr/>
          <a:lstStyle/>
          <a:p>
            <a:pPr>
              <a:defRPr/>
            </a:pPr>
            <a:fld id="{7339B13C-9CE3-4D00-92C7-D05DECF74605}" type="slidenum">
              <a:rPr lang="en-US" smtClean="0"/>
              <a:pPr>
                <a:defRPr/>
              </a:pPr>
              <a:t>84</a:t>
            </a:fld>
            <a:endParaRPr lang="en-US"/>
          </a:p>
        </p:txBody>
      </p:sp>
    </p:spTree>
    <p:extLst>
      <p:ext uri="{BB962C8B-B14F-4D97-AF65-F5344CB8AC3E}">
        <p14:creationId xmlns:p14="http://schemas.microsoft.com/office/powerpoint/2010/main" val="4081723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 over the content</a:t>
            </a:r>
          </a:p>
        </p:txBody>
      </p:sp>
      <p:sp>
        <p:nvSpPr>
          <p:cNvPr id="4" name="Slide Number Placeholder 3"/>
          <p:cNvSpPr>
            <a:spLocks noGrp="1"/>
          </p:cNvSpPr>
          <p:nvPr>
            <p:ph type="sldNum" sz="quarter" idx="10"/>
          </p:nvPr>
        </p:nvSpPr>
        <p:spPr/>
        <p:txBody>
          <a:bodyPr/>
          <a:lstStyle/>
          <a:p>
            <a:fld id="{B9EDEC0F-C49E-40AC-BD30-401061BCA447}" type="slidenum">
              <a:rPr lang="en-US" smtClean="0"/>
              <a:t>94</a:t>
            </a:fld>
            <a:endParaRPr lang="en-US"/>
          </a:p>
        </p:txBody>
      </p:sp>
    </p:spTree>
    <p:extLst>
      <p:ext uri="{BB962C8B-B14F-4D97-AF65-F5344CB8AC3E}">
        <p14:creationId xmlns:p14="http://schemas.microsoft.com/office/powerpoint/2010/main" val="367323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EC0F-C49E-40AC-BD30-401061BCA447}" type="slidenum">
              <a:rPr lang="en-US" smtClean="0"/>
              <a:t>97</a:t>
            </a:fld>
            <a:endParaRPr lang="en-US"/>
          </a:p>
        </p:txBody>
      </p:sp>
    </p:spTree>
    <p:extLst>
      <p:ext uri="{BB962C8B-B14F-4D97-AF65-F5344CB8AC3E}">
        <p14:creationId xmlns:p14="http://schemas.microsoft.com/office/powerpoint/2010/main" val="3656788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39B13C-9CE3-4D00-92C7-D05DECF74605}" type="slidenum">
              <a:rPr lang="en-US" smtClean="0"/>
              <a:pPr>
                <a:defRPr/>
              </a:pPr>
              <a:t>99</a:t>
            </a:fld>
            <a:endParaRPr lang="en-US"/>
          </a:p>
        </p:txBody>
      </p:sp>
    </p:spTree>
    <p:extLst>
      <p:ext uri="{BB962C8B-B14F-4D97-AF65-F5344CB8AC3E}">
        <p14:creationId xmlns:p14="http://schemas.microsoft.com/office/powerpoint/2010/main" val="191707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39B13C-9CE3-4D00-92C7-D05DECF74605}" type="slidenum">
              <a:rPr lang="en-US" smtClean="0"/>
              <a:pPr>
                <a:defRPr/>
              </a:pPr>
              <a:t>100</a:t>
            </a:fld>
            <a:endParaRPr lang="en-US"/>
          </a:p>
        </p:txBody>
      </p:sp>
    </p:spTree>
    <p:extLst>
      <p:ext uri="{BB962C8B-B14F-4D97-AF65-F5344CB8AC3E}">
        <p14:creationId xmlns:p14="http://schemas.microsoft.com/office/powerpoint/2010/main" val="3550201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39B13C-9CE3-4D00-92C7-D05DECF74605}" type="slidenum">
              <a:rPr lang="en-US" smtClean="0"/>
              <a:pPr>
                <a:defRPr/>
              </a:pPr>
              <a:t>101</a:t>
            </a:fld>
            <a:endParaRPr lang="en-US"/>
          </a:p>
        </p:txBody>
      </p:sp>
    </p:spTree>
    <p:extLst>
      <p:ext uri="{BB962C8B-B14F-4D97-AF65-F5344CB8AC3E}">
        <p14:creationId xmlns:p14="http://schemas.microsoft.com/office/powerpoint/2010/main" val="299754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9A433-04CC-407D-A321-47C7417F8C4A}" type="slidenum">
              <a:rPr lang="en-US" altLang="zh-CN" smtClean="0">
                <a:solidFill>
                  <a:prstClr val="black"/>
                </a:solidFill>
              </a:rPr>
              <a:pPr/>
              <a:t>10</a:t>
            </a:fld>
            <a:endParaRPr lang="en-US" altLang="zh-CN">
              <a:solidFill>
                <a:prstClr val="black"/>
              </a:solidFill>
            </a:endParaRPr>
          </a:p>
        </p:txBody>
      </p:sp>
      <p:sp>
        <p:nvSpPr>
          <p:cNvPr id="58371" name="Rectangle 2"/>
          <p:cNvSpPr>
            <a:spLocks noGrp="1" noRot="1" noChangeAspect="1" noChangeArrowheads="1" noTextEdit="1"/>
          </p:cNvSpPr>
          <p:nvPr>
            <p:ph type="sldImg"/>
          </p:nvPr>
        </p:nvSpPr>
        <p:spPr>
          <a:xfrm>
            <a:off x="2435225" y="560388"/>
            <a:ext cx="4962525" cy="2792412"/>
          </a:xfrm>
          <a:ln/>
        </p:spPr>
      </p:sp>
      <p:sp>
        <p:nvSpPr>
          <p:cNvPr id="58372"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363901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181200" indent="-181200">
              <a:buFont typeface="Arial" charset="0"/>
              <a:buChar char="•"/>
            </a:pPr>
            <a:r>
              <a:rPr lang="en-US" altLang="zh-CN" baseline="0" dirty="0" smtClean="0"/>
              <a:t>Here we’d like to pay more attention to a</a:t>
            </a:r>
            <a:r>
              <a:rPr lang="zh-CN" altLang="en-US" baseline="0" dirty="0" smtClean="0"/>
              <a:t> </a:t>
            </a:r>
            <a:r>
              <a:rPr lang="en-US" altLang="zh-CN" baseline="0" dirty="0" smtClean="0"/>
              <a:t>more recent work. We provide an effective solution,  a new and simplified algorithm, with a </a:t>
            </a:r>
            <a:r>
              <a:rPr lang="en-US" altLang="zh-CN" dirty="0"/>
              <a:t>significantly reduced data requirement</a:t>
            </a:r>
            <a:r>
              <a:rPr lang="en-US" altLang="zh-CN" baseline="0" dirty="0" smtClean="0"/>
              <a:t>. I will tell what the less data requirement is in a minute.</a:t>
            </a:r>
          </a:p>
          <a:p>
            <a:pPr marL="181200" indent="-181200">
              <a:buFont typeface="Arial" charset="0"/>
              <a:buChar char="•"/>
            </a:pPr>
            <a:r>
              <a:rPr lang="en-US" altLang="zh-CN" dirty="0"/>
              <a:t>Respecting to that complete or original wave separation algorithm as shown in this, it still provides the usefulness and effectiveness.</a:t>
            </a:r>
            <a:endParaRPr lang="en-US" altLang="zh-CN" baseline="0" dirty="0" smtClean="0"/>
          </a:p>
          <a:p>
            <a:pPr marL="181200" indent="-181200">
              <a:buFont typeface="Arial" charset="0"/>
              <a:buChar char="•"/>
            </a:pPr>
            <a:endParaRPr lang="en-US" altLang="zh-CN" dirty="0"/>
          </a:p>
          <a:p>
            <a:pPr marL="181200" indent="-181200">
              <a:buFont typeface="Arial" charset="0"/>
              <a:buChar char="•"/>
            </a:pPr>
            <a:r>
              <a:rPr lang="en-US" altLang="zh-CN" dirty="0"/>
              <a:t>As</a:t>
            </a:r>
            <a:r>
              <a:rPr lang="zh-CN" altLang="en-US" dirty="0"/>
              <a:t> </a:t>
            </a:r>
            <a:r>
              <a:rPr lang="en-US" altLang="zh-CN" dirty="0"/>
              <a:t>mentioned at the beginning, people have</a:t>
            </a:r>
            <a:r>
              <a:rPr lang="zh-CN" altLang="en-US" dirty="0"/>
              <a:t> </a:t>
            </a:r>
            <a:r>
              <a:rPr lang="en-US" altLang="zh-CN" dirty="0"/>
              <a:t>looked</a:t>
            </a:r>
            <a:r>
              <a:rPr lang="zh-CN" altLang="en-US" dirty="0"/>
              <a:t> </a:t>
            </a:r>
            <a:r>
              <a:rPr lang="en-US" altLang="zh-CN" dirty="0"/>
              <a:t>at</a:t>
            </a:r>
            <a:r>
              <a:rPr lang="zh-CN" altLang="en-US" dirty="0"/>
              <a:t> </a:t>
            </a:r>
            <a:r>
              <a:rPr lang="en-US" altLang="zh-CN" dirty="0"/>
              <a:t>the</a:t>
            </a:r>
            <a:r>
              <a:rPr lang="zh-CN" altLang="en-US" dirty="0"/>
              <a:t> </a:t>
            </a:r>
            <a:r>
              <a:rPr lang="en-US" altLang="zh-CN" dirty="0"/>
              <a:t>data</a:t>
            </a:r>
            <a:r>
              <a:rPr lang="zh-CN" altLang="en-US" dirty="0"/>
              <a:t> </a:t>
            </a:r>
            <a:r>
              <a:rPr lang="en-US" altLang="zh-CN" dirty="0"/>
              <a:t>requirement</a:t>
            </a:r>
            <a:r>
              <a:rPr lang="zh-CN" altLang="en-US" dirty="0"/>
              <a:t> </a:t>
            </a:r>
            <a:r>
              <a:rPr lang="en-US" altLang="zh-CN" dirty="0"/>
              <a:t>reduction</a:t>
            </a:r>
            <a:r>
              <a:rPr lang="zh-CN" altLang="en-US" dirty="0"/>
              <a:t> </a:t>
            </a:r>
            <a:r>
              <a:rPr lang="en-US" altLang="zh-CN" dirty="0"/>
              <a:t>for</a:t>
            </a:r>
            <a:r>
              <a:rPr lang="zh-CN" altLang="en-US" dirty="0"/>
              <a:t> </a:t>
            </a:r>
            <a:r>
              <a:rPr lang="en-US" altLang="zh-CN" dirty="0"/>
              <a:t>marine</a:t>
            </a:r>
            <a:r>
              <a:rPr lang="zh-CN" altLang="en-US" dirty="0"/>
              <a:t> </a:t>
            </a:r>
            <a:r>
              <a:rPr lang="en-US" altLang="zh-CN" dirty="0"/>
              <a:t>application</a:t>
            </a:r>
            <a:r>
              <a:rPr lang="zh-CN" altLang="en-US" dirty="0"/>
              <a:t> </a:t>
            </a:r>
            <a:r>
              <a:rPr lang="en-US" altLang="zh-CN" dirty="0"/>
              <a:t>before.</a:t>
            </a:r>
            <a:r>
              <a:rPr lang="zh-CN" altLang="en-US" dirty="0"/>
              <a:t> </a:t>
            </a:r>
            <a:endParaRPr lang="en-US" altLang="zh-CN" dirty="0"/>
          </a:p>
          <a:p>
            <a:pPr marL="181200" indent="-181200">
              <a:buFont typeface="Arial" charset="0"/>
              <a:buChar char="•"/>
            </a:pPr>
            <a:r>
              <a:rPr lang="en-US" altLang="zh-CN" dirty="0"/>
              <a:t>So</a:t>
            </a:r>
            <a:r>
              <a:rPr lang="zh-CN" altLang="en-US" dirty="0"/>
              <a:t> </a:t>
            </a:r>
            <a:r>
              <a:rPr lang="en-US" altLang="zh-CN" dirty="0"/>
              <a:t>let's </a:t>
            </a:r>
            <a:r>
              <a:rPr lang="en-US" altLang="zh-CN" baseline="0" dirty="0" smtClean="0"/>
              <a:t>first</a:t>
            </a:r>
            <a:r>
              <a:rPr lang="zh-CN" altLang="en-US" baseline="0" dirty="0" smtClean="0"/>
              <a:t> </a:t>
            </a:r>
            <a:r>
              <a:rPr lang="en-US" altLang="zh-CN" baseline="0" dirty="0" smtClean="0"/>
              <a:t>briefly</a:t>
            </a:r>
            <a:r>
              <a:rPr lang="zh-CN" altLang="en-US" baseline="0" dirty="0" smtClean="0"/>
              <a:t> </a:t>
            </a:r>
            <a:r>
              <a:rPr lang="en-US" altLang="zh-CN" baseline="0" dirty="0" smtClean="0"/>
              <a:t>visit that contribution.</a:t>
            </a:r>
          </a:p>
          <a:p>
            <a:pPr marL="241600" indent="-241600" defTabSz="966395">
              <a:buFont typeface="+mj-lt"/>
              <a:buAutoNum type="arabicPeriod"/>
              <a:defRPr/>
            </a:pPr>
            <a:endParaRPr lang="en-US" altLang="zh-CN" dirty="0"/>
          </a:p>
          <a:p>
            <a:pPr marL="241600" indent="-241600" defTabSz="966395">
              <a:buFont typeface="+mj-lt"/>
              <a:buAutoNum type="arabicPeriod"/>
              <a:defRPr/>
            </a:pPr>
            <a:endParaRPr lang="en-US" altLang="zh-CN" dirty="0"/>
          </a:p>
          <a:p>
            <a:pPr defTabSz="966395">
              <a:defRPr/>
            </a:pPr>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629541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181200" indent="-181200">
              <a:buFont typeface="Arial" charset="0"/>
              <a:buChar char="•"/>
            </a:pPr>
            <a:r>
              <a:rPr lang="en-US" altLang="zh-CN" baseline="0" dirty="0" smtClean="0"/>
              <a:t>Here we’d like to pay more attention to a</a:t>
            </a:r>
            <a:r>
              <a:rPr lang="zh-CN" altLang="en-US" baseline="0" dirty="0" smtClean="0"/>
              <a:t> </a:t>
            </a:r>
            <a:r>
              <a:rPr lang="en-US" altLang="zh-CN" baseline="0" dirty="0" smtClean="0"/>
              <a:t>more recent work. We provide an effective solution,  a new and simplified algorithm, with a </a:t>
            </a:r>
            <a:r>
              <a:rPr lang="en-US" altLang="zh-CN" dirty="0"/>
              <a:t>significantly reduced data requirement</a:t>
            </a:r>
            <a:r>
              <a:rPr lang="en-US" altLang="zh-CN" baseline="0" dirty="0" smtClean="0"/>
              <a:t>. I will tell what the less data requirement is in a minute.</a:t>
            </a:r>
          </a:p>
          <a:p>
            <a:pPr marL="181200" indent="-181200">
              <a:buFont typeface="Arial" charset="0"/>
              <a:buChar char="•"/>
            </a:pPr>
            <a:r>
              <a:rPr lang="en-US" altLang="zh-CN" dirty="0"/>
              <a:t>Respecting to that complete or original wave separation algorithm as shown in this, it still provides the usefulness and effectiveness.</a:t>
            </a:r>
            <a:endParaRPr lang="en-US" altLang="zh-CN" baseline="0" dirty="0" smtClean="0"/>
          </a:p>
          <a:p>
            <a:pPr marL="181200" indent="-181200">
              <a:buFont typeface="Arial" charset="0"/>
              <a:buChar char="•"/>
            </a:pPr>
            <a:endParaRPr lang="en-US" altLang="zh-CN" dirty="0"/>
          </a:p>
          <a:p>
            <a:pPr marL="181200" indent="-181200">
              <a:buFont typeface="Arial" charset="0"/>
              <a:buChar char="•"/>
            </a:pPr>
            <a:r>
              <a:rPr lang="en-US" altLang="zh-CN" dirty="0"/>
              <a:t>As</a:t>
            </a:r>
            <a:r>
              <a:rPr lang="zh-CN" altLang="en-US" dirty="0"/>
              <a:t> </a:t>
            </a:r>
            <a:r>
              <a:rPr lang="en-US" altLang="zh-CN" dirty="0"/>
              <a:t>mentioned at the beginning, people have</a:t>
            </a:r>
            <a:r>
              <a:rPr lang="zh-CN" altLang="en-US" dirty="0"/>
              <a:t> </a:t>
            </a:r>
            <a:r>
              <a:rPr lang="en-US" altLang="zh-CN" dirty="0"/>
              <a:t>looked</a:t>
            </a:r>
            <a:r>
              <a:rPr lang="zh-CN" altLang="en-US" dirty="0"/>
              <a:t> </a:t>
            </a:r>
            <a:r>
              <a:rPr lang="en-US" altLang="zh-CN" dirty="0"/>
              <a:t>at</a:t>
            </a:r>
            <a:r>
              <a:rPr lang="zh-CN" altLang="en-US" dirty="0"/>
              <a:t> </a:t>
            </a:r>
            <a:r>
              <a:rPr lang="en-US" altLang="zh-CN" dirty="0"/>
              <a:t>the</a:t>
            </a:r>
            <a:r>
              <a:rPr lang="zh-CN" altLang="en-US" dirty="0"/>
              <a:t> </a:t>
            </a:r>
            <a:r>
              <a:rPr lang="en-US" altLang="zh-CN" dirty="0"/>
              <a:t>data</a:t>
            </a:r>
            <a:r>
              <a:rPr lang="zh-CN" altLang="en-US" dirty="0"/>
              <a:t> </a:t>
            </a:r>
            <a:r>
              <a:rPr lang="en-US" altLang="zh-CN" dirty="0"/>
              <a:t>requirement</a:t>
            </a:r>
            <a:r>
              <a:rPr lang="zh-CN" altLang="en-US" dirty="0"/>
              <a:t> </a:t>
            </a:r>
            <a:r>
              <a:rPr lang="en-US" altLang="zh-CN" dirty="0"/>
              <a:t>reduction</a:t>
            </a:r>
            <a:r>
              <a:rPr lang="zh-CN" altLang="en-US" dirty="0"/>
              <a:t> </a:t>
            </a:r>
            <a:r>
              <a:rPr lang="en-US" altLang="zh-CN" dirty="0"/>
              <a:t>for</a:t>
            </a:r>
            <a:r>
              <a:rPr lang="zh-CN" altLang="en-US" dirty="0"/>
              <a:t> </a:t>
            </a:r>
            <a:r>
              <a:rPr lang="en-US" altLang="zh-CN" dirty="0"/>
              <a:t>marine</a:t>
            </a:r>
            <a:r>
              <a:rPr lang="zh-CN" altLang="en-US" dirty="0"/>
              <a:t> </a:t>
            </a:r>
            <a:r>
              <a:rPr lang="en-US" altLang="zh-CN" dirty="0"/>
              <a:t>application</a:t>
            </a:r>
            <a:r>
              <a:rPr lang="zh-CN" altLang="en-US" dirty="0"/>
              <a:t> </a:t>
            </a:r>
            <a:r>
              <a:rPr lang="en-US" altLang="zh-CN" dirty="0"/>
              <a:t>before.</a:t>
            </a:r>
            <a:r>
              <a:rPr lang="zh-CN" altLang="en-US" dirty="0"/>
              <a:t> </a:t>
            </a:r>
            <a:endParaRPr lang="en-US" altLang="zh-CN" dirty="0"/>
          </a:p>
          <a:p>
            <a:pPr marL="181200" indent="-181200">
              <a:buFont typeface="Arial" charset="0"/>
              <a:buChar char="•"/>
            </a:pPr>
            <a:r>
              <a:rPr lang="en-US" altLang="zh-CN" dirty="0"/>
              <a:t>So</a:t>
            </a:r>
            <a:r>
              <a:rPr lang="zh-CN" altLang="en-US" dirty="0"/>
              <a:t> </a:t>
            </a:r>
            <a:r>
              <a:rPr lang="en-US" altLang="zh-CN" dirty="0"/>
              <a:t>let's </a:t>
            </a:r>
            <a:r>
              <a:rPr lang="en-US" altLang="zh-CN" baseline="0" dirty="0" smtClean="0"/>
              <a:t>first</a:t>
            </a:r>
            <a:r>
              <a:rPr lang="zh-CN" altLang="en-US" baseline="0" dirty="0" smtClean="0"/>
              <a:t> </a:t>
            </a:r>
            <a:r>
              <a:rPr lang="en-US" altLang="zh-CN" baseline="0" dirty="0" smtClean="0"/>
              <a:t>briefly</a:t>
            </a:r>
            <a:r>
              <a:rPr lang="zh-CN" altLang="en-US" baseline="0" dirty="0" smtClean="0"/>
              <a:t> </a:t>
            </a:r>
            <a:r>
              <a:rPr lang="en-US" altLang="zh-CN" baseline="0" dirty="0" smtClean="0"/>
              <a:t>visit that contribution.</a:t>
            </a:r>
          </a:p>
          <a:p>
            <a:pPr marL="241600" indent="-241600" defTabSz="966395">
              <a:buFont typeface="+mj-lt"/>
              <a:buAutoNum type="arabicPeriod"/>
              <a:defRPr/>
            </a:pPr>
            <a:endParaRPr lang="en-US" altLang="zh-CN" dirty="0"/>
          </a:p>
          <a:p>
            <a:pPr marL="241600" indent="-241600" defTabSz="966395">
              <a:buFont typeface="+mj-lt"/>
              <a:buAutoNum type="arabicPeriod"/>
              <a:defRPr/>
            </a:pPr>
            <a:endParaRPr lang="en-US" altLang="zh-CN" dirty="0"/>
          </a:p>
          <a:p>
            <a:pPr defTabSz="966395">
              <a:defRPr/>
            </a:pPr>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629541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75" y="557213"/>
            <a:ext cx="4956175" cy="2789237"/>
          </a:xfrm>
        </p:spPr>
      </p:sp>
      <p:sp>
        <p:nvSpPr>
          <p:cNvPr id="3" name="Notes Placeholder 2"/>
          <p:cNvSpPr>
            <a:spLocks noGrp="1"/>
          </p:cNvSpPr>
          <p:nvPr>
            <p:ph type="body" idx="1"/>
          </p:nvPr>
        </p:nvSpPr>
        <p:spPr/>
        <p:txBody>
          <a:bodyPr>
            <a:normAutofit/>
          </a:bodyPr>
          <a:lstStyle/>
          <a:p>
            <a:pPr marL="181200" indent="-181200" defTabSz="966395">
              <a:buFont typeface="Arial" charset="0"/>
              <a:buChar char="•"/>
              <a:defRPr/>
            </a:pPr>
            <a:r>
              <a:rPr lang="en-US" altLang="zh-CN" dirty="0" smtClean="0"/>
              <a:t>T</a:t>
            </a:r>
            <a:r>
              <a:rPr lang="en-US" dirty="0" smtClean="0"/>
              <a:t>his </a:t>
            </a:r>
            <a:r>
              <a:rPr lang="en-US" altLang="zh-CN" dirty="0" smtClean="0"/>
              <a:t>is</a:t>
            </a:r>
            <a:r>
              <a:rPr lang="zh-CN" altLang="en-US" dirty="0" smtClean="0"/>
              <a:t> </a:t>
            </a:r>
            <a:r>
              <a:rPr lang="en-US" dirty="0" smtClean="0"/>
              <a:t>land data example,</a:t>
            </a:r>
            <a:r>
              <a:rPr lang="en-US" baseline="0" dirty="0" smtClean="0"/>
              <a:t> the ground roll dominates the energy of the whole dataset. </a:t>
            </a:r>
          </a:p>
          <a:p>
            <a:pPr marL="181200" indent="-181200">
              <a:buFont typeface="Arial" charset="0"/>
              <a:buChar char="•"/>
            </a:pPr>
            <a:r>
              <a:rPr lang="en-US" altLang="zh-CN" baseline="0" dirty="0" smtClean="0"/>
              <a:t>the</a:t>
            </a:r>
            <a:r>
              <a:rPr lang="zh-CN" altLang="en-US" baseline="0" dirty="0" smtClean="0"/>
              <a:t> </a:t>
            </a:r>
            <a:r>
              <a:rPr lang="en-US" altLang="zh-CN" baseline="0" dirty="0" smtClean="0"/>
              <a:t>separation</a:t>
            </a:r>
            <a:r>
              <a:rPr lang="zh-CN" altLang="en-US" baseline="0" dirty="0" smtClean="0"/>
              <a:t> </a:t>
            </a:r>
            <a:r>
              <a:rPr lang="en-US" altLang="zh-CN" baseline="0" dirty="0" smtClean="0"/>
              <a:t>of</a:t>
            </a:r>
            <a:r>
              <a:rPr lang="zh-CN" altLang="en-US" baseline="0" dirty="0" smtClean="0"/>
              <a:t> </a:t>
            </a:r>
            <a:r>
              <a:rPr lang="en-US" altLang="zh-CN" baseline="0" dirty="0" smtClean="0"/>
              <a:t>ground</a:t>
            </a:r>
            <a:r>
              <a:rPr lang="zh-CN" altLang="en-US" baseline="0" dirty="0" smtClean="0"/>
              <a:t> </a:t>
            </a:r>
            <a:r>
              <a:rPr lang="en-US" altLang="zh-CN" baseline="0" dirty="0" smtClean="0"/>
              <a:t>roll</a:t>
            </a:r>
            <a:r>
              <a:rPr lang="zh-CN" altLang="en-US" baseline="0" dirty="0" smtClean="0"/>
              <a:t> </a:t>
            </a:r>
            <a:r>
              <a:rPr lang="en-US" altLang="zh-CN" baseline="0" dirty="0" smtClean="0"/>
              <a:t>without</a:t>
            </a:r>
            <a:r>
              <a:rPr lang="zh-CN" altLang="en-US" baseline="0" dirty="0" smtClean="0"/>
              <a:t> </a:t>
            </a:r>
            <a:r>
              <a:rPr lang="en-US" altLang="zh-CN" baseline="0" dirty="0" smtClean="0"/>
              <a:t>damaging</a:t>
            </a:r>
            <a:r>
              <a:rPr lang="zh-CN" altLang="en-US" baseline="0" dirty="0" smtClean="0"/>
              <a:t> </a:t>
            </a:r>
            <a:r>
              <a:rPr lang="en-US" altLang="zh-CN" baseline="0" dirty="0" smtClean="0"/>
              <a:t>reflection</a:t>
            </a:r>
            <a:r>
              <a:rPr lang="zh-CN" altLang="en-US" baseline="0" dirty="0" smtClean="0"/>
              <a:t> </a:t>
            </a:r>
            <a:r>
              <a:rPr lang="en-US" altLang="zh-CN" baseline="0" dirty="0" smtClean="0"/>
              <a:t>data</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high</a:t>
            </a:r>
            <a:r>
              <a:rPr lang="zh-CN" altLang="en-US" baseline="0" dirty="0" smtClean="0"/>
              <a:t> </a:t>
            </a:r>
            <a:r>
              <a:rPr lang="en-US" altLang="zh-CN" baseline="0" dirty="0" smtClean="0"/>
              <a:t>priority</a:t>
            </a:r>
            <a:r>
              <a:rPr lang="zh-CN" altLang="en-US" baseline="0" dirty="0" smtClean="0"/>
              <a:t> </a:t>
            </a:r>
            <a:r>
              <a:rPr lang="en-US" altLang="zh-CN" baseline="0" dirty="0" smtClean="0"/>
              <a:t>for</a:t>
            </a:r>
            <a:r>
              <a:rPr lang="zh-CN" altLang="en-US" baseline="0" dirty="0" smtClean="0"/>
              <a:t> </a:t>
            </a:r>
            <a:r>
              <a:rPr lang="en-US" altLang="zh-CN" baseline="0" dirty="0" smtClean="0"/>
              <a:t>onshore</a:t>
            </a:r>
            <a:r>
              <a:rPr lang="zh-CN" altLang="en-US" baseline="0" dirty="0" smtClean="0"/>
              <a:t> </a:t>
            </a:r>
            <a:r>
              <a:rPr lang="en-US" altLang="zh-CN" baseline="0" dirty="0" smtClean="0"/>
              <a:t>processing,.</a:t>
            </a:r>
            <a:r>
              <a:rPr lang="zh-CN" altLang="en-US" baseline="0" dirty="0" smtClean="0"/>
              <a:t> </a:t>
            </a:r>
            <a:r>
              <a:rPr lang="en-US" altLang="zh-CN" baseline="0" dirty="0" smtClean="0"/>
              <a:t>The</a:t>
            </a:r>
            <a:r>
              <a:rPr lang="zh-CN" altLang="en-US" baseline="0" dirty="0" smtClean="0"/>
              <a:t> </a:t>
            </a:r>
            <a:r>
              <a:rPr lang="en-US" altLang="zh-CN" baseline="0" dirty="0" smtClean="0"/>
              <a:t>current</a:t>
            </a:r>
            <a:r>
              <a:rPr lang="zh-CN" altLang="en-US" baseline="0" dirty="0" smtClean="0"/>
              <a:t> </a:t>
            </a:r>
            <a:r>
              <a:rPr lang="en-US" altLang="zh-CN" baseline="0" dirty="0" smtClean="0"/>
              <a:t>methods</a:t>
            </a:r>
            <a:r>
              <a:rPr lang="zh-CN" altLang="en-US" baseline="0" dirty="0" smtClean="0"/>
              <a:t> </a:t>
            </a:r>
            <a:r>
              <a:rPr lang="en-US" altLang="zh-CN" baseline="0" dirty="0" smtClean="0"/>
              <a:t>can</a:t>
            </a:r>
            <a:r>
              <a:rPr lang="zh-CN" altLang="en-US" baseline="0" dirty="0" smtClean="0"/>
              <a:t> </a:t>
            </a:r>
            <a:r>
              <a:rPr lang="en-US" altLang="zh-CN" baseline="0" dirty="0" smtClean="0"/>
              <a:t>remove</a:t>
            </a:r>
            <a:r>
              <a:rPr lang="zh-CN" altLang="en-US" baseline="0" dirty="0" smtClean="0"/>
              <a:t> </a:t>
            </a:r>
            <a:r>
              <a:rPr lang="en-US" altLang="zh-CN" baseline="0" dirty="0" smtClean="0"/>
              <a:t>the</a:t>
            </a:r>
            <a:r>
              <a:rPr lang="zh-CN" altLang="en-US" baseline="0" dirty="0" smtClean="0"/>
              <a:t> </a:t>
            </a:r>
            <a:r>
              <a:rPr lang="en-US" altLang="zh-CN" baseline="0" dirty="0" smtClean="0"/>
              <a:t>ground</a:t>
            </a:r>
            <a:r>
              <a:rPr lang="zh-CN" altLang="en-US" baseline="0" dirty="0" smtClean="0"/>
              <a:t> </a:t>
            </a:r>
            <a:r>
              <a:rPr lang="en-US" altLang="zh-CN" baseline="0" dirty="0" smtClean="0"/>
              <a:t>roll,</a:t>
            </a:r>
            <a:r>
              <a:rPr lang="zh-CN" altLang="en-US" baseline="0" dirty="0" smtClean="0"/>
              <a:t> </a:t>
            </a:r>
            <a:r>
              <a:rPr lang="en-US" altLang="zh-CN" baseline="0" dirty="0" smtClean="0"/>
              <a:t>but</a:t>
            </a:r>
            <a:r>
              <a:rPr lang="zh-CN" altLang="en-US" baseline="0" dirty="0" smtClean="0"/>
              <a:t> </a:t>
            </a:r>
            <a:r>
              <a:rPr lang="en-US" altLang="zh-CN" baseline="0" dirty="0" smtClean="0"/>
              <a:t>often</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expense</a:t>
            </a:r>
            <a:r>
              <a:rPr lang="zh-CN" altLang="en-US" baseline="0" dirty="0" smtClean="0"/>
              <a:t> </a:t>
            </a:r>
            <a:r>
              <a:rPr lang="en-US" altLang="zh-CN" baseline="0" dirty="0" smtClean="0"/>
              <a:t>of</a:t>
            </a:r>
            <a:r>
              <a:rPr lang="zh-CN" altLang="en-US" baseline="0" dirty="0" smtClean="0"/>
              <a:t> </a:t>
            </a:r>
            <a:r>
              <a:rPr lang="en-US" altLang="zh-CN" baseline="0" dirty="0" smtClean="0"/>
              <a:t>damaging</a:t>
            </a:r>
            <a:r>
              <a:rPr lang="zh-CN" altLang="en-US" baseline="0" dirty="0" smtClean="0"/>
              <a:t> </a:t>
            </a:r>
            <a:r>
              <a:rPr lang="en-US" altLang="zh-CN" baseline="0" dirty="0" smtClean="0"/>
              <a:t>the</a:t>
            </a:r>
            <a:r>
              <a:rPr lang="zh-CN" altLang="en-US" baseline="0" dirty="0" smtClean="0"/>
              <a:t> </a:t>
            </a:r>
            <a:r>
              <a:rPr lang="en-US" altLang="zh-CN" baseline="0" dirty="0" smtClean="0"/>
              <a:t>reflection</a:t>
            </a:r>
            <a:r>
              <a:rPr lang="zh-CN" altLang="en-US" baseline="0" dirty="0" smtClean="0"/>
              <a:t> </a:t>
            </a:r>
            <a:r>
              <a:rPr lang="en-US" altLang="zh-CN" baseline="0" dirty="0" smtClean="0"/>
              <a:t>data.</a:t>
            </a:r>
            <a:r>
              <a:rPr lang="zh-CN" altLang="en-US" baseline="0" dirty="0" smtClean="0"/>
              <a:t> </a:t>
            </a:r>
            <a:r>
              <a:rPr lang="en-US" altLang="zh-CN" baseline="0" dirty="0" smtClean="0"/>
              <a:t>For</a:t>
            </a:r>
            <a:r>
              <a:rPr lang="zh-CN" altLang="en-US" baseline="0" dirty="0" smtClean="0"/>
              <a:t> </a:t>
            </a:r>
            <a:r>
              <a:rPr lang="en-US" altLang="zh-CN" baseline="0" dirty="0" smtClean="0"/>
              <a:t>whatever</a:t>
            </a:r>
            <a:r>
              <a:rPr lang="zh-CN" altLang="en-US" baseline="0" dirty="0" smtClean="0"/>
              <a:t> </a:t>
            </a:r>
            <a:r>
              <a:rPr lang="en-US" altLang="zh-CN" baseline="0" dirty="0" smtClean="0"/>
              <a:t>your</a:t>
            </a:r>
            <a:r>
              <a:rPr lang="zh-CN" altLang="en-US" baseline="0" dirty="0" smtClean="0"/>
              <a:t> </a:t>
            </a:r>
            <a:r>
              <a:rPr lang="en-US" altLang="zh-CN" baseline="0" dirty="0" smtClean="0"/>
              <a:t>processing</a:t>
            </a:r>
            <a:r>
              <a:rPr lang="zh-CN" altLang="en-US" baseline="0" dirty="0" smtClean="0"/>
              <a:t> </a:t>
            </a:r>
            <a:r>
              <a:rPr lang="en-US" altLang="zh-CN" baseline="0" dirty="0" smtClean="0"/>
              <a:t>objectives</a:t>
            </a:r>
            <a:r>
              <a:rPr lang="zh-CN" altLang="en-US" baseline="0" dirty="0" smtClean="0"/>
              <a:t> </a:t>
            </a:r>
            <a:r>
              <a:rPr lang="en-US" altLang="zh-CN" baseline="0" dirty="0" smtClean="0"/>
              <a:t>are</a:t>
            </a:r>
            <a:r>
              <a:rPr lang="zh-CN" altLang="en-US" baseline="0" dirty="0" smtClean="0"/>
              <a:t> </a:t>
            </a:r>
            <a:r>
              <a:rPr lang="en-US" altLang="zh-CN" baseline="0" dirty="0" smtClean="0"/>
              <a:t>for</a:t>
            </a:r>
            <a:r>
              <a:rPr lang="zh-CN" altLang="en-US" baseline="0" dirty="0" smtClean="0"/>
              <a:t> </a:t>
            </a:r>
            <a:r>
              <a:rPr lang="en-US" altLang="zh-CN" baseline="0" dirty="0" smtClean="0"/>
              <a:t>reflection</a:t>
            </a:r>
            <a:r>
              <a:rPr lang="zh-CN" altLang="en-US" baseline="0" dirty="0" smtClean="0"/>
              <a:t> </a:t>
            </a:r>
            <a:r>
              <a:rPr lang="en-US" altLang="zh-CN" baseline="0" dirty="0" smtClean="0"/>
              <a:t>data,</a:t>
            </a:r>
            <a:r>
              <a:rPr lang="zh-CN" altLang="en-US" baseline="0" dirty="0" smtClean="0"/>
              <a:t> </a:t>
            </a:r>
            <a:r>
              <a:rPr lang="en-US" altLang="zh-CN" baseline="0" dirty="0" smtClean="0"/>
              <a:t>multiple</a:t>
            </a:r>
            <a:r>
              <a:rPr lang="zh-CN" altLang="en-US" baseline="0" dirty="0" smtClean="0"/>
              <a:t> </a:t>
            </a:r>
            <a:r>
              <a:rPr lang="en-US" altLang="zh-CN" baseline="0" dirty="0" smtClean="0"/>
              <a:t>removal,</a:t>
            </a:r>
            <a:r>
              <a:rPr lang="zh-CN" altLang="en-US" baseline="0" dirty="0" smtClean="0"/>
              <a:t> </a:t>
            </a:r>
            <a:r>
              <a:rPr lang="en-US" altLang="zh-CN" baseline="0" dirty="0" smtClean="0"/>
              <a:t>depth</a:t>
            </a:r>
            <a:r>
              <a:rPr lang="zh-CN" altLang="en-US" baseline="0" dirty="0" smtClean="0"/>
              <a:t> </a:t>
            </a:r>
            <a:r>
              <a:rPr lang="en-US" altLang="zh-CN" baseline="0" dirty="0" smtClean="0"/>
              <a:t>imaging,</a:t>
            </a:r>
            <a:r>
              <a:rPr lang="zh-CN" altLang="en-US" baseline="0" dirty="0" smtClean="0"/>
              <a:t> </a:t>
            </a:r>
            <a:r>
              <a:rPr lang="en-US" altLang="zh-CN" baseline="0" dirty="0" smtClean="0"/>
              <a:t>you</a:t>
            </a:r>
            <a:r>
              <a:rPr lang="zh-CN" altLang="en-US" baseline="0" dirty="0" smtClean="0"/>
              <a:t> </a:t>
            </a:r>
            <a:r>
              <a:rPr lang="en-US" altLang="zh-CN" baseline="0" dirty="0" smtClean="0"/>
              <a:t>don’t</a:t>
            </a:r>
            <a:r>
              <a:rPr lang="zh-CN" altLang="en-US" baseline="0" dirty="0" smtClean="0"/>
              <a:t> </a:t>
            </a:r>
            <a:r>
              <a:rPr lang="en-US" altLang="zh-CN" baseline="0" dirty="0" smtClean="0"/>
              <a:t>want</a:t>
            </a:r>
            <a:r>
              <a:rPr lang="zh-CN" altLang="en-US" baseline="0" dirty="0" smtClean="0"/>
              <a:t> </a:t>
            </a:r>
            <a:r>
              <a:rPr lang="en-US" altLang="zh-CN" baseline="0" dirty="0" smtClean="0"/>
              <a:t>the</a:t>
            </a:r>
            <a:r>
              <a:rPr lang="zh-CN" altLang="en-US" baseline="0" dirty="0" smtClean="0"/>
              <a:t> </a:t>
            </a:r>
            <a:r>
              <a:rPr lang="en-US" altLang="zh-CN" baseline="0" dirty="0" smtClean="0"/>
              <a:t>reflection</a:t>
            </a:r>
            <a:r>
              <a:rPr lang="zh-CN" altLang="en-US" baseline="0" dirty="0" smtClean="0"/>
              <a:t> </a:t>
            </a:r>
            <a:r>
              <a:rPr lang="en-US" altLang="zh-CN" baseline="0" dirty="0" smtClean="0"/>
              <a:t>data</a:t>
            </a:r>
            <a:r>
              <a:rPr lang="zh-CN" altLang="en-US" baseline="0" dirty="0" smtClean="0"/>
              <a:t> </a:t>
            </a:r>
            <a:r>
              <a:rPr lang="en-US" altLang="zh-CN" baseline="0" dirty="0" smtClean="0"/>
              <a:t>damaged.</a:t>
            </a:r>
            <a:r>
              <a:rPr lang="zh-CN" altLang="en-US" baseline="0" dirty="0" smtClean="0"/>
              <a:t> </a:t>
            </a:r>
            <a:endParaRPr lang="en-US" altLang="zh-CN" baseline="0" dirty="0" smtClean="0"/>
          </a:p>
          <a:p>
            <a:pPr marL="181200" indent="-181200">
              <a:buFont typeface="Arial" charset="0"/>
              <a:buChar char="•"/>
            </a:pPr>
            <a:r>
              <a:rPr lang="en-US" altLang="zh-CN" baseline="0" dirty="0" smtClean="0"/>
              <a:t>This</a:t>
            </a:r>
            <a:r>
              <a:rPr lang="zh-CN" altLang="en-US" baseline="0" dirty="0" smtClean="0"/>
              <a:t> </a:t>
            </a:r>
            <a:r>
              <a:rPr lang="en-US" altLang="zh-CN" baseline="0" dirty="0" smtClean="0"/>
              <a:t>work is</a:t>
            </a:r>
            <a:r>
              <a:rPr lang="zh-CN" altLang="en-US" baseline="0" dirty="0" smtClean="0"/>
              <a:t> </a:t>
            </a:r>
            <a:r>
              <a:rPr lang="en-US" altLang="zh-CN" baseline="0" dirty="0" smtClean="0"/>
              <a:t>providing</a:t>
            </a:r>
            <a:r>
              <a:rPr lang="zh-CN" altLang="en-US" baseline="0" dirty="0" smtClean="0"/>
              <a:t> </a:t>
            </a:r>
            <a:r>
              <a:rPr lang="en-US" altLang="zh-CN" baseline="0" dirty="0" smtClean="0"/>
              <a:t>that</a:t>
            </a:r>
            <a:r>
              <a:rPr lang="zh-CN" altLang="en-US" baseline="0" dirty="0" smtClean="0"/>
              <a:t> </a:t>
            </a:r>
            <a:r>
              <a:rPr lang="en-US" altLang="zh-CN" baseline="0" dirty="0" smtClean="0"/>
              <a:t>essential</a:t>
            </a:r>
            <a:r>
              <a:rPr lang="zh-CN" altLang="en-US" baseline="0" dirty="0" smtClean="0"/>
              <a:t> </a:t>
            </a:r>
            <a:r>
              <a:rPr lang="en-US" altLang="zh-CN" baseline="0" dirty="0" smtClean="0"/>
              <a:t>prerequisite.</a:t>
            </a:r>
          </a:p>
          <a:p>
            <a:pPr marL="181200" indent="-181200">
              <a:buFont typeface="Arial" charset="0"/>
              <a:buChar char="•"/>
            </a:pPr>
            <a:r>
              <a:rPr lang="en-US" altLang="zh-CN" baseline="0" dirty="0" smtClean="0"/>
              <a:t>Later you will c an example that shows the performance of  the</a:t>
            </a:r>
            <a:r>
              <a:rPr lang="zh-CN" altLang="en-US" baseline="0" dirty="0" smtClean="0"/>
              <a:t> </a:t>
            </a:r>
            <a:r>
              <a:rPr lang="en-US" altLang="zh-CN" baseline="0" dirty="0" smtClean="0"/>
              <a:t>elastic</a:t>
            </a:r>
            <a:r>
              <a:rPr lang="zh-CN" altLang="en-US" baseline="0" dirty="0" smtClean="0"/>
              <a:t> </a:t>
            </a:r>
            <a:r>
              <a:rPr lang="en-US" altLang="zh-CN" baseline="0" dirty="0" smtClean="0"/>
              <a:t>Green’s</a:t>
            </a:r>
            <a:r>
              <a:rPr lang="zh-CN" altLang="en-US" baseline="0" dirty="0" smtClean="0"/>
              <a:t> </a:t>
            </a:r>
            <a:r>
              <a:rPr lang="en-US" altLang="zh-CN" baseline="0" dirty="0" smtClean="0"/>
              <a:t>theorem</a:t>
            </a:r>
            <a:r>
              <a:rPr lang="zh-CN" altLang="en-US" baseline="0" dirty="0" smtClean="0"/>
              <a:t> </a:t>
            </a:r>
            <a:r>
              <a:rPr lang="en-US" altLang="zh-CN" baseline="0" dirty="0" smtClean="0"/>
              <a:t>wave</a:t>
            </a:r>
            <a:r>
              <a:rPr lang="zh-CN" altLang="en-US" baseline="0" dirty="0" smtClean="0"/>
              <a:t> </a:t>
            </a:r>
            <a:r>
              <a:rPr lang="en-US" altLang="zh-CN" baseline="0" dirty="0" smtClean="0"/>
              <a:t>separation</a:t>
            </a:r>
            <a:r>
              <a:rPr lang="zh-CN" altLang="en-US" baseline="0" dirty="0" smtClean="0"/>
              <a:t> </a:t>
            </a:r>
            <a:r>
              <a:rPr lang="en-US" altLang="zh-CN" baseline="0" dirty="0" smtClean="0"/>
              <a:t>method</a:t>
            </a:r>
            <a:r>
              <a:rPr lang="zh-CN" altLang="en-US" baseline="0" dirty="0" smtClean="0"/>
              <a:t> </a:t>
            </a:r>
            <a:r>
              <a:rPr lang="en-US" altLang="zh-CN" baseline="0" dirty="0" smtClean="0"/>
              <a:t>we have developed to separate ground</a:t>
            </a:r>
            <a:r>
              <a:rPr lang="zh-CN" altLang="en-US" baseline="0" dirty="0" smtClean="0"/>
              <a:t> </a:t>
            </a:r>
            <a:r>
              <a:rPr lang="en-US" altLang="zh-CN" baseline="0" dirty="0" smtClean="0"/>
              <a:t>roll, together with</a:t>
            </a:r>
            <a:r>
              <a:rPr lang="zh-CN" altLang="en-US" baseline="0" dirty="0" smtClean="0"/>
              <a:t> </a:t>
            </a:r>
            <a:r>
              <a:rPr lang="en-US" altLang="zh-CN" baseline="0" dirty="0" smtClean="0"/>
              <a:t>ghosts,</a:t>
            </a:r>
            <a:r>
              <a:rPr lang="zh-CN" altLang="en-US" baseline="0" dirty="0" smtClean="0"/>
              <a:t> </a:t>
            </a:r>
            <a:r>
              <a:rPr lang="en-US" altLang="zh-CN" baseline="0" dirty="0" smtClean="0"/>
              <a:t>without</a:t>
            </a:r>
            <a:r>
              <a:rPr lang="zh-CN" altLang="en-US" baseline="0" dirty="0" smtClean="0"/>
              <a:t> </a:t>
            </a:r>
            <a:r>
              <a:rPr lang="en-US" altLang="zh-CN" baseline="0" dirty="0" smtClean="0"/>
              <a:t>damaging</a:t>
            </a:r>
            <a:r>
              <a:rPr lang="zh-CN" altLang="en-US" baseline="0" dirty="0" smtClean="0"/>
              <a:t> </a:t>
            </a:r>
            <a:r>
              <a:rPr lang="en-US" altLang="zh-CN" baseline="0" dirty="0" smtClean="0"/>
              <a:t>the</a:t>
            </a:r>
            <a:r>
              <a:rPr lang="zh-CN" altLang="en-US" baseline="0" dirty="0" smtClean="0"/>
              <a:t> </a:t>
            </a:r>
            <a:r>
              <a:rPr lang="en-US" altLang="zh-CN" baseline="0" dirty="0" smtClean="0"/>
              <a:t>reflection</a:t>
            </a:r>
            <a:r>
              <a:rPr lang="zh-CN" altLang="en-US" baseline="0" dirty="0" smtClean="0"/>
              <a:t> </a:t>
            </a:r>
            <a:r>
              <a:rPr lang="en-US" altLang="zh-CN" baseline="0" dirty="0" smtClean="0"/>
              <a:t>data onshore.</a:t>
            </a:r>
          </a:p>
          <a:p>
            <a:pPr marL="181200" indent="-181200">
              <a:buFont typeface="Arial" charset="0"/>
              <a:buChar char="•"/>
            </a:pPr>
            <a:endParaRPr lang="en-US" altLang="zh-CN" baseline="0" dirty="0" smtClean="0"/>
          </a:p>
          <a:p>
            <a:pPr defTabSz="966395">
              <a:defRPr/>
            </a:pPr>
            <a:endParaRPr lang="en-US" dirty="0" smtClean="0"/>
          </a:p>
          <a:p>
            <a:pPr defTabSz="966395">
              <a:defRPr/>
            </a:pPr>
            <a:endParaRPr lang="en-US" dirty="0" smtClean="0"/>
          </a:p>
          <a:p>
            <a:pPr defTabSz="966395">
              <a:defRPr/>
            </a:pPr>
            <a:endParaRPr lang="en-US" dirty="0" smtClean="0"/>
          </a:p>
          <a:p>
            <a:pPr defTabSz="966395">
              <a:defRPr/>
            </a:pPr>
            <a:endParaRPr lang="en-US" dirty="0" smtClean="0"/>
          </a:p>
          <a:p>
            <a:pPr defTabSz="966395">
              <a:defRPr/>
            </a:pPr>
            <a:r>
              <a:rPr lang="en-US" altLang="zh-CN" baseline="0" dirty="0" smtClean="0"/>
              <a:t>It</a:t>
            </a:r>
            <a:r>
              <a:rPr lang="zh-CN" altLang="en-US" baseline="0" dirty="0" smtClean="0"/>
              <a:t> </a:t>
            </a:r>
            <a:r>
              <a:rPr lang="en-US" altLang="zh-CN" baseline="0" dirty="0" smtClean="0"/>
              <a:t>is</a:t>
            </a:r>
            <a:r>
              <a:rPr lang="zh-CN" altLang="en-US" baseline="0" dirty="0" smtClean="0"/>
              <a:t> </a:t>
            </a:r>
            <a:r>
              <a:rPr lang="en-US" altLang="zh-CN" baseline="0" dirty="0" smtClean="0"/>
              <a:t>n</a:t>
            </a:r>
            <a:r>
              <a:rPr lang="en-US" altLang="zh-CN" dirty="0" smtClean="0"/>
              <a:t>ot</a:t>
            </a:r>
            <a:r>
              <a:rPr lang="zh-CN" altLang="en-US" dirty="0" smtClean="0"/>
              <a:t> </a:t>
            </a:r>
            <a:r>
              <a:rPr lang="en-US" altLang="zh-CN" dirty="0" smtClean="0"/>
              <a:t>identifying</a:t>
            </a:r>
            <a:r>
              <a:rPr lang="zh-CN" altLang="en-US" dirty="0" smtClean="0"/>
              <a:t> </a:t>
            </a:r>
            <a:r>
              <a:rPr lang="en-US" altLang="zh-CN" dirty="0" smtClean="0"/>
              <a:t>or</a:t>
            </a:r>
            <a:r>
              <a:rPr lang="zh-CN" altLang="en-US" dirty="0" smtClean="0"/>
              <a:t> </a:t>
            </a:r>
            <a:r>
              <a:rPr lang="en-US" altLang="zh-CN" dirty="0" smtClean="0"/>
              <a:t>delineating</a:t>
            </a:r>
            <a:r>
              <a:rPr lang="zh-CN" altLang="en-US" dirty="0" smtClean="0"/>
              <a:t> </a:t>
            </a:r>
            <a:r>
              <a:rPr lang="en-US" altLang="zh-CN" dirty="0" smtClean="0"/>
              <a:t>the</a:t>
            </a:r>
            <a:r>
              <a:rPr lang="zh-CN" altLang="en-US" dirty="0" smtClean="0"/>
              <a:t> </a:t>
            </a:r>
            <a:r>
              <a:rPr lang="en-US" altLang="zh-CN" dirty="0" smtClean="0"/>
              <a:t>reservoirs,</a:t>
            </a:r>
            <a:r>
              <a:rPr lang="zh-CN" altLang="en-US" baseline="0" dirty="0" smtClean="0"/>
              <a:t> </a:t>
            </a:r>
            <a:r>
              <a:rPr lang="en-US" altLang="zh-CN" baseline="0" dirty="0" smtClean="0"/>
              <a:t>but</a:t>
            </a:r>
            <a:r>
              <a:rPr lang="zh-CN" altLang="en-US" baseline="0" dirty="0" smtClean="0"/>
              <a:t> </a:t>
            </a:r>
            <a:r>
              <a:rPr lang="en-US" altLang="zh-CN" baseline="0" dirty="0" smtClean="0"/>
              <a:t>it</a:t>
            </a:r>
            <a:r>
              <a:rPr lang="zh-CN" altLang="en-US" baseline="0" dirty="0" smtClean="0"/>
              <a:t> </a:t>
            </a:r>
            <a:r>
              <a:rPr lang="en-US" altLang="zh-CN" baseline="0" dirty="0" smtClean="0"/>
              <a:t>is</a:t>
            </a:r>
            <a:r>
              <a:rPr lang="zh-CN" altLang="en-US" baseline="0" dirty="0" smtClean="0"/>
              <a:t> </a:t>
            </a:r>
            <a:r>
              <a:rPr lang="en-US" altLang="zh-CN" baseline="0" dirty="0" smtClean="0"/>
              <a:t>allowing</a:t>
            </a:r>
            <a:r>
              <a:rPr lang="zh-CN" altLang="en-US" baseline="0" dirty="0" smtClean="0"/>
              <a:t> </a:t>
            </a:r>
            <a:r>
              <a:rPr lang="en-US" altLang="zh-CN" baseline="0" dirty="0" smtClean="0"/>
              <a:t>those</a:t>
            </a:r>
            <a:r>
              <a:rPr lang="zh-CN" altLang="en-US" baseline="0" dirty="0" smtClean="0"/>
              <a:t> </a:t>
            </a:r>
            <a:r>
              <a:rPr lang="en-US" altLang="zh-CN" baseline="0" dirty="0" smtClean="0"/>
              <a:t>procedures</a:t>
            </a:r>
            <a:r>
              <a:rPr lang="zh-CN" altLang="en-US" baseline="0" dirty="0" smtClean="0"/>
              <a:t> </a:t>
            </a:r>
            <a:r>
              <a:rPr lang="en-US" altLang="zh-CN" baseline="0" dirty="0" smtClean="0"/>
              <a:t>or</a:t>
            </a:r>
            <a:r>
              <a:rPr lang="zh-CN" altLang="en-US" baseline="0" dirty="0" smtClean="0"/>
              <a:t> </a:t>
            </a:r>
            <a:r>
              <a:rPr lang="en-US" altLang="zh-CN" baseline="0" dirty="0" smtClean="0"/>
              <a:t>methods</a:t>
            </a:r>
            <a:r>
              <a:rPr lang="zh-CN" altLang="en-US" baseline="0" dirty="0" smtClean="0"/>
              <a:t> </a:t>
            </a:r>
            <a:r>
              <a:rPr lang="en-US" altLang="zh-CN" baseline="0" dirty="0" smtClean="0"/>
              <a:t>that</a:t>
            </a:r>
            <a:r>
              <a:rPr lang="zh-CN" altLang="en-US" baseline="0" dirty="0" smtClean="0"/>
              <a:t> </a:t>
            </a:r>
            <a:r>
              <a:rPr lang="en-US" altLang="zh-CN" baseline="0" dirty="0" smtClean="0"/>
              <a:t>require</a:t>
            </a:r>
            <a:r>
              <a:rPr lang="zh-CN" altLang="en-US" baseline="0" dirty="0" smtClean="0"/>
              <a:t> </a:t>
            </a:r>
            <a:r>
              <a:rPr lang="en-US" altLang="zh-CN" baseline="0" dirty="0" smtClean="0"/>
              <a:t>that</a:t>
            </a:r>
            <a:r>
              <a:rPr lang="zh-CN" altLang="en-US" baseline="0" dirty="0" smtClean="0"/>
              <a:t> </a:t>
            </a:r>
            <a:r>
              <a:rPr lang="en-US" altLang="zh-CN" baseline="0" dirty="0" smtClean="0"/>
              <a:t>prerequisite</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able</a:t>
            </a:r>
            <a:r>
              <a:rPr lang="zh-CN" altLang="en-US" baseline="0" dirty="0" smtClean="0"/>
              <a:t> </a:t>
            </a:r>
            <a:r>
              <a:rPr lang="en-US" altLang="zh-CN" baseline="0" dirty="0" smtClean="0"/>
              <a:t>to</a:t>
            </a:r>
            <a:r>
              <a:rPr lang="zh-CN" altLang="en-US" baseline="0" dirty="0" smtClean="0"/>
              <a:t> </a:t>
            </a:r>
            <a:r>
              <a:rPr lang="en-US" altLang="zh-CN" baseline="0" dirty="0" smtClean="0"/>
              <a:t>effectively</a:t>
            </a:r>
            <a:r>
              <a:rPr lang="zh-CN" altLang="en-US" baseline="0" dirty="0" smtClean="0"/>
              <a:t> </a:t>
            </a:r>
            <a:r>
              <a:rPr lang="en-US" altLang="zh-CN" baseline="0" dirty="0" smtClean="0"/>
              <a:t>deliver</a:t>
            </a:r>
            <a:r>
              <a:rPr lang="zh-CN" altLang="en-US" baseline="0" dirty="0" smtClean="0"/>
              <a:t> </a:t>
            </a:r>
            <a:r>
              <a:rPr lang="en-US" altLang="zh-CN" baseline="0" dirty="0" smtClean="0"/>
              <a:t>their</a:t>
            </a:r>
            <a:r>
              <a:rPr lang="zh-CN" altLang="en-US" baseline="0" dirty="0" smtClean="0"/>
              <a:t> </a:t>
            </a:r>
            <a:r>
              <a:rPr lang="en-US" altLang="zh-CN" baseline="0" dirty="0" smtClean="0"/>
              <a:t>promises</a:t>
            </a:r>
            <a:r>
              <a:rPr lang="zh-CN" altLang="en-US" baseline="0" dirty="0" smtClean="0"/>
              <a:t> </a:t>
            </a:r>
            <a:r>
              <a:rPr lang="en-US" altLang="zh-CN" baseline="0" dirty="0" smtClean="0"/>
              <a:t>and</a:t>
            </a:r>
            <a:r>
              <a:rPr lang="zh-CN" altLang="en-US" baseline="0" dirty="0" smtClean="0"/>
              <a:t> </a:t>
            </a:r>
            <a:r>
              <a:rPr lang="en-US" altLang="zh-CN" baseline="0" dirty="0" smtClean="0"/>
              <a:t>potentials.</a:t>
            </a:r>
          </a:p>
          <a:p>
            <a:pPr defTabSz="966395">
              <a:defRPr/>
            </a:pPr>
            <a:endParaRPr lang="en-US"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400902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Weglein</a:t>
            </a:r>
            <a:r>
              <a:rPr lang="zh-CN" altLang="en-US" baseline="0" dirty="0" smtClean="0"/>
              <a:t> </a:t>
            </a:r>
            <a:r>
              <a:rPr lang="en-US" altLang="zh-CN" baseline="0" dirty="0" smtClean="0"/>
              <a:t>and</a:t>
            </a:r>
            <a:r>
              <a:rPr lang="zh-CN" altLang="en-US" baseline="0" dirty="0" smtClean="0"/>
              <a:t> </a:t>
            </a:r>
            <a:r>
              <a:rPr lang="en-US" altLang="zh-CN" baseline="0" dirty="0" err="1" smtClean="0"/>
              <a:t>secrest</a:t>
            </a:r>
            <a:r>
              <a:rPr lang="zh-CN" altLang="en-US" baseline="0" dirty="0" smtClean="0"/>
              <a:t> </a:t>
            </a:r>
            <a:r>
              <a:rPr lang="en-US" altLang="zh-CN" baseline="0" dirty="0" smtClean="0"/>
              <a:t>provide</a:t>
            </a:r>
            <a:r>
              <a:rPr lang="zh-CN" altLang="en-US" baseline="0" dirty="0" smtClean="0"/>
              <a:t> </a:t>
            </a:r>
            <a:r>
              <a:rPr lang="en-US" altLang="zh-CN" baseline="0" dirty="0" smtClean="0"/>
              <a:t>the</a:t>
            </a:r>
            <a:r>
              <a:rPr lang="zh-CN" altLang="en-US" baseline="0" dirty="0" smtClean="0"/>
              <a:t> </a:t>
            </a:r>
            <a:r>
              <a:rPr lang="en-US" altLang="zh-CN" baseline="0" dirty="0" smtClean="0"/>
              <a:t>algorithm</a:t>
            </a:r>
            <a:r>
              <a:rPr lang="zh-CN" altLang="en-US" baseline="0" dirty="0" smtClean="0"/>
              <a:t> </a:t>
            </a:r>
            <a:r>
              <a:rPr lang="en-US" altLang="zh-CN" baseline="0" dirty="0" smtClean="0"/>
              <a:t>to</a:t>
            </a:r>
            <a:r>
              <a:rPr lang="zh-CN" altLang="en-US" baseline="0" dirty="0" smtClean="0"/>
              <a:t> </a:t>
            </a:r>
            <a:r>
              <a:rPr lang="en-US" altLang="zh-CN" baseline="0" dirty="0" smtClean="0"/>
              <a:t>separate</a:t>
            </a:r>
            <a:r>
              <a:rPr lang="zh-CN" altLang="en-US" baseline="0" dirty="0" smtClean="0"/>
              <a:t> </a:t>
            </a:r>
            <a:r>
              <a:rPr lang="en-US" altLang="zh-CN" baseline="0" dirty="0" smtClean="0"/>
              <a:t>the</a:t>
            </a:r>
            <a:r>
              <a:rPr lang="zh-CN" altLang="en-US" baseline="0" dirty="0" smtClean="0"/>
              <a:t> </a:t>
            </a:r>
            <a:r>
              <a:rPr lang="en-US" altLang="zh-CN" baseline="0" dirty="0" smtClean="0"/>
              <a:t>reference</a:t>
            </a:r>
            <a:r>
              <a:rPr lang="zh-CN" altLang="en-US" baseline="0" dirty="0" smtClean="0"/>
              <a:t> </a:t>
            </a:r>
            <a:r>
              <a:rPr lang="en-US" altLang="zh-CN" baseline="0" dirty="0" smtClean="0"/>
              <a:t>wave</a:t>
            </a:r>
            <a:r>
              <a:rPr lang="zh-CN" altLang="en-US" baseline="0" dirty="0" smtClean="0"/>
              <a:t> </a:t>
            </a:r>
            <a:r>
              <a:rPr lang="en-US" altLang="zh-CN" baseline="0" dirty="0" smtClean="0"/>
              <a:t>and</a:t>
            </a:r>
            <a:r>
              <a:rPr lang="zh-CN" altLang="en-US" baseline="0" dirty="0" smtClean="0"/>
              <a:t> </a:t>
            </a:r>
            <a:r>
              <a:rPr lang="en-US" altLang="zh-CN" baseline="0" dirty="0" smtClean="0"/>
              <a:t>scattered</a:t>
            </a:r>
            <a:r>
              <a:rPr lang="zh-CN" altLang="en-US" baseline="0" dirty="0" smtClean="0"/>
              <a:t> </a:t>
            </a:r>
            <a:r>
              <a:rPr lang="en-US" altLang="zh-CN" baseline="0" dirty="0" smtClean="0"/>
              <a:t>wave</a:t>
            </a:r>
            <a:r>
              <a:rPr lang="zh-CN" altLang="en-US" baseline="0" dirty="0" smtClean="0"/>
              <a:t> </a:t>
            </a:r>
            <a:r>
              <a:rPr lang="en-US" altLang="zh-CN" baseline="0" dirty="0" smtClean="0"/>
              <a:t>in</a:t>
            </a:r>
            <a:r>
              <a:rPr lang="zh-CN" altLang="en-US" baseline="0" dirty="0" smtClean="0"/>
              <a:t> </a:t>
            </a:r>
            <a:r>
              <a:rPr lang="en-US" altLang="zh-CN" baseline="0" dirty="0" smtClean="0"/>
              <a:t>1990.</a:t>
            </a:r>
            <a:r>
              <a:rPr lang="zh-CN" altLang="en-US" baseline="0" dirty="0" smtClean="0"/>
              <a:t> </a:t>
            </a:r>
            <a:endParaRPr lang="en-US" altLang="zh-CN" baseline="0"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980753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baseline="0" dirty="0" smtClean="0"/>
              <a:t>To</a:t>
            </a:r>
            <a:r>
              <a:rPr lang="zh-CN" altLang="en-US" baseline="0" dirty="0" smtClean="0"/>
              <a:t> </a:t>
            </a:r>
            <a:r>
              <a:rPr lang="en-US" altLang="zh-CN" baseline="0" dirty="0" smtClean="0"/>
              <a:t>achieve</a:t>
            </a:r>
            <a:r>
              <a:rPr lang="zh-CN" altLang="en-US" baseline="0" dirty="0" smtClean="0"/>
              <a:t> </a:t>
            </a:r>
            <a:r>
              <a:rPr lang="en-US" altLang="zh-CN" baseline="0" dirty="0" smtClean="0"/>
              <a:t>that,</a:t>
            </a:r>
            <a:r>
              <a:rPr lang="zh-CN" altLang="en-US" baseline="0" dirty="0" smtClean="0"/>
              <a:t> </a:t>
            </a:r>
            <a:r>
              <a:rPr lang="en-US" altLang="zh-CN" baseline="0" dirty="0" smtClean="0"/>
              <a:t>you</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acquire</a:t>
            </a:r>
            <a:r>
              <a:rPr lang="zh-CN" altLang="en-US" baseline="0" dirty="0" smtClean="0"/>
              <a:t> </a:t>
            </a:r>
            <a:r>
              <a:rPr lang="en-US" baseline="0" dirty="0" smtClean="0"/>
              <a:t>pressure field and its </a:t>
            </a:r>
            <a:r>
              <a:rPr lang="en-US" altLang="zh-CN" baseline="0" dirty="0" smtClean="0"/>
              <a:t>normal</a:t>
            </a:r>
            <a:r>
              <a:rPr lang="zh-CN" altLang="en-US" baseline="0" dirty="0" smtClean="0"/>
              <a:t> </a:t>
            </a:r>
            <a:r>
              <a:rPr lang="en-US" baseline="0" dirty="0" smtClean="0"/>
              <a:t>derivative</a:t>
            </a:r>
            <a:r>
              <a:rPr lang="en-US" altLang="zh-CN" baseline="0" dirty="0" smtClean="0"/>
              <a:t>.</a:t>
            </a:r>
            <a:r>
              <a:rPr lang="zh-CN" altLang="en-US"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924047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baseline="0" dirty="0" smtClean="0"/>
              <a:t>But in those day</a:t>
            </a:r>
            <a:r>
              <a:rPr lang="en-US" altLang="zh-CN" baseline="0" dirty="0" smtClean="0"/>
              <a:t>s</a:t>
            </a:r>
            <a:r>
              <a:rPr lang="en-US" baseline="0" dirty="0" smtClean="0"/>
              <a:t>, people don’t have the derivative </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171741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baseline="0" dirty="0" smtClean="0"/>
              <a:t>Scientists independently at shell, </a:t>
            </a:r>
            <a:r>
              <a:rPr lang="en-US" baseline="0" dirty="0" err="1" smtClean="0"/>
              <a:t>bp</a:t>
            </a:r>
            <a:r>
              <a:rPr lang="en-US" baseline="0" dirty="0" smtClean="0"/>
              <a:t>, </a:t>
            </a:r>
            <a:r>
              <a:rPr lang="en-US" baseline="0" dirty="0" err="1" smtClean="0"/>
              <a:t>statoil</a:t>
            </a:r>
            <a:r>
              <a:rPr lang="en-US" baseline="0" dirty="0" smtClean="0"/>
              <a:t> find the theory of wave separation not depending on normal derivatives. That requires a  Green’s function to be vanished</a:t>
            </a:r>
            <a:r>
              <a:rPr lang="zh-CN" altLang="en-US" baseline="0" dirty="0" smtClean="0"/>
              <a:t> </a:t>
            </a:r>
            <a:r>
              <a:rPr lang="en-US" baseline="0" dirty="0" smtClean="0"/>
              <a:t>along the measurement surface, and that allows some less demanding acquisition.  </a:t>
            </a:r>
          </a:p>
          <a:p>
            <a:pPr marL="241600" indent="-241600">
              <a:buFont typeface="+mj-lt"/>
              <a:buAutoNum type="arabicPeriod"/>
            </a:pPr>
            <a:r>
              <a:rPr lang="en-US" altLang="zh-CN" baseline="0" dirty="0" smtClean="0"/>
              <a:t>T</a:t>
            </a:r>
            <a:r>
              <a:rPr lang="en-US" baseline="0" dirty="0" smtClean="0"/>
              <a:t>hat contribution is less significant</a:t>
            </a:r>
            <a:r>
              <a:rPr lang="zh-CN" altLang="en-US" baseline="0" dirty="0" smtClean="0"/>
              <a:t> </a:t>
            </a:r>
            <a:r>
              <a:rPr lang="en-US" baseline="0" dirty="0" smtClean="0"/>
              <a:t>because the marine acquisition has advanced</a:t>
            </a:r>
            <a:r>
              <a:rPr lang="en-US" altLang="zh-CN" baseline="0" dirty="0" smtClean="0"/>
              <a:t>.</a:t>
            </a:r>
            <a:endParaRPr lang="en-US" baseline="0" dirty="0" smtClean="0"/>
          </a:p>
          <a:p>
            <a:pPr marL="241600" indent="-241600">
              <a:buFont typeface="+mj-lt"/>
              <a:buAutoNum type="arabicPeriod"/>
            </a:pPr>
            <a:r>
              <a:rPr lang="en-US" baseline="0" dirty="0" smtClean="0"/>
              <a:t>However, moving to onshore, we have a similar issue. Like what happens to marine 10 to 20 years ago, Today is </a:t>
            </a:r>
            <a:r>
              <a:rPr lang="en-US" altLang="zh-CN" baseline="0" dirty="0" smtClean="0"/>
              <a:t>rarely</a:t>
            </a:r>
            <a:r>
              <a:rPr lang="en-US" baseline="0" dirty="0" smtClean="0"/>
              <a:t> having the analogous</a:t>
            </a:r>
            <a:r>
              <a:rPr lang="zh-CN" altLang="en-US" baseline="0" dirty="0" smtClean="0"/>
              <a:t> </a:t>
            </a:r>
            <a:r>
              <a:rPr lang="en-US" altLang="zh-CN" baseline="0" dirty="0" smtClean="0"/>
              <a:t>land</a:t>
            </a:r>
            <a:r>
              <a:rPr lang="zh-CN" altLang="en-US" baseline="0" dirty="0" smtClean="0"/>
              <a:t> </a:t>
            </a:r>
            <a:r>
              <a:rPr lang="en-US" altLang="zh-CN" baseline="0" dirty="0" smtClean="0"/>
              <a:t>data</a:t>
            </a:r>
            <a:r>
              <a:rPr lang="zh-CN" altLang="en-US" baseline="0" dirty="0" smtClean="0"/>
              <a:t> </a:t>
            </a:r>
            <a:r>
              <a:rPr lang="en-US" altLang="zh-CN" baseline="0" dirty="0" smtClean="0"/>
              <a:t>of</a:t>
            </a:r>
            <a:r>
              <a:rPr lang="zh-CN" altLang="en-US" baseline="0" dirty="0" smtClean="0"/>
              <a:t> </a:t>
            </a:r>
            <a:r>
              <a:rPr lang="en-US" altLang="zh-CN" baseline="0" dirty="0" smtClean="0"/>
              <a:t>normal</a:t>
            </a:r>
            <a:r>
              <a:rPr lang="zh-CN" altLang="en-US" baseline="0" dirty="0" smtClean="0"/>
              <a:t> </a:t>
            </a:r>
            <a:r>
              <a:rPr lang="en-US" altLang="zh-CN" baseline="0" dirty="0" smtClean="0"/>
              <a:t>derivative,</a:t>
            </a:r>
            <a:r>
              <a:rPr lang="zh-CN" altLang="en-US" baseline="0" dirty="0" smtClean="0"/>
              <a:t> </a:t>
            </a:r>
            <a:r>
              <a:rPr lang="en-US" altLang="zh-CN" baseline="0" dirty="0" smtClean="0"/>
              <a:t>that</a:t>
            </a:r>
            <a:r>
              <a:rPr lang="zh-CN" altLang="en-US" baseline="0" dirty="0" smtClean="0"/>
              <a:t> </a:t>
            </a:r>
            <a:r>
              <a:rPr lang="en-US" altLang="zh-CN" baseline="0" dirty="0" smtClean="0"/>
              <a:t>express</a:t>
            </a:r>
            <a:r>
              <a:rPr lang="zh-CN" altLang="en-US" baseline="0" dirty="0" smtClean="0"/>
              <a:t> </a:t>
            </a:r>
            <a:r>
              <a:rPr lang="en-US" altLang="zh-CN" baseline="0" dirty="0" smtClean="0"/>
              <a:t>itself</a:t>
            </a:r>
            <a:r>
              <a:rPr lang="zh-CN" altLang="en-US" baseline="0" dirty="0" smtClean="0"/>
              <a:t> </a:t>
            </a:r>
            <a:r>
              <a:rPr lang="en-US" altLang="zh-CN" baseline="0" dirty="0" smtClean="0"/>
              <a:t>as</a:t>
            </a:r>
            <a:r>
              <a:rPr lang="zh-CN" altLang="en-US" baseline="0" dirty="0" smtClean="0"/>
              <a:t> </a:t>
            </a:r>
            <a:r>
              <a:rPr lang="en-US" altLang="zh-CN" baseline="0" dirty="0" smtClean="0"/>
              <a:t>a</a:t>
            </a:r>
            <a:r>
              <a:rPr lang="zh-CN" altLang="en-US" baseline="0" dirty="0" smtClean="0"/>
              <a:t> </a:t>
            </a:r>
            <a:r>
              <a:rPr lang="en-US" altLang="zh-CN" baseline="0" dirty="0" smtClean="0"/>
              <a:t>traction.</a:t>
            </a:r>
            <a:r>
              <a:rPr lang="zh-CN" altLang="en-US" baseline="0" dirty="0" smtClean="0"/>
              <a:t> </a:t>
            </a:r>
            <a:endParaRPr lang="en-US" altLang="zh-CN" baseline="0" dirty="0" smtClean="0"/>
          </a:p>
          <a:p>
            <a:pPr marL="241600" indent="-241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93313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This is the elastic green’s theorem wave separation algorithm,</a:t>
            </a:r>
            <a:r>
              <a:rPr lang="zh-CN" altLang="en-US" baseline="0" dirty="0" smtClean="0"/>
              <a:t> </a:t>
            </a:r>
            <a:r>
              <a:rPr lang="en-US" altLang="zh-CN" baseline="0" dirty="0" smtClean="0"/>
              <a:t>predict</a:t>
            </a:r>
            <a:r>
              <a:rPr lang="zh-CN" altLang="en-US" baseline="0" dirty="0" smtClean="0"/>
              <a:t> </a:t>
            </a:r>
            <a:r>
              <a:rPr lang="en-US" altLang="zh-CN" baseline="0" dirty="0" err="1" smtClean="0"/>
              <a:t>upgoing</a:t>
            </a:r>
            <a:r>
              <a:rPr lang="zh-CN" altLang="en-US" baseline="0" dirty="0" smtClean="0"/>
              <a:t> </a:t>
            </a:r>
            <a:r>
              <a:rPr lang="en-US" altLang="zh-CN" baseline="0" dirty="0" smtClean="0"/>
              <a:t>reflection onshore without g and g, this integral is a grown-up version of that simple p grad g </a:t>
            </a:r>
            <a:r>
              <a:rPr lang="mr-IN" altLang="zh-CN" baseline="0" dirty="0" smtClean="0"/>
              <a:t>–</a:t>
            </a:r>
            <a:r>
              <a:rPr lang="en-US" altLang="zh-CN" baseline="0" dirty="0" smtClean="0"/>
              <a:t>g </a:t>
            </a:r>
            <a:r>
              <a:rPr lang="en-US" altLang="zh-CN" baseline="0" dirty="0" err="1" smtClean="0"/>
              <a:t>gradp</a:t>
            </a:r>
            <a:r>
              <a:rPr lang="en-US" altLang="zh-CN" baseline="0" dirty="0" smtClean="0"/>
              <a:t> formula, and they have same general wave separation idea. We skip the detailed derivation here, but refer you these two papers for</a:t>
            </a:r>
            <a:r>
              <a:rPr lang="zh-CN" altLang="en-US" baseline="0" dirty="0" smtClean="0"/>
              <a:t> </a:t>
            </a:r>
            <a:r>
              <a:rPr lang="en-US" altLang="zh-CN" baseline="0" dirty="0" smtClean="0"/>
              <a:t>possible</a:t>
            </a:r>
            <a:r>
              <a:rPr lang="zh-CN" altLang="en-US" baseline="0" dirty="0" smtClean="0"/>
              <a:t> </a:t>
            </a:r>
            <a:r>
              <a:rPr lang="en-US" altLang="zh-CN" baseline="0" dirty="0" smtClean="0"/>
              <a:t>interest. </a:t>
            </a:r>
          </a:p>
          <a:p>
            <a:pPr marL="241600" indent="-241600" defTabSz="483198">
              <a:buFont typeface="+mj-lt"/>
              <a:buAutoNum type="arabicPeriod"/>
              <a:defRPr/>
            </a:pPr>
            <a:endParaRPr lang="en-US" altLang="zh-CN" baseline="0"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1856533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This integral is a grown-up version of that simple p grad g </a:t>
            </a:r>
            <a:r>
              <a:rPr lang="mr-IN" altLang="zh-CN" baseline="0" dirty="0" smtClean="0"/>
              <a:t>–</a:t>
            </a:r>
            <a:r>
              <a:rPr lang="en-US" altLang="zh-CN" baseline="0" dirty="0" smtClean="0"/>
              <a:t>g </a:t>
            </a:r>
            <a:r>
              <a:rPr lang="en-US" altLang="zh-CN" baseline="0" dirty="0" err="1" smtClean="0"/>
              <a:t>gradp</a:t>
            </a:r>
            <a:r>
              <a:rPr lang="en-US" altLang="zh-CN" baseline="0" dirty="0" smtClean="0"/>
              <a:t> formula, and they have same general wave separation idea. </a:t>
            </a:r>
          </a:p>
          <a:p>
            <a:pPr marL="241600" indent="-241600" defTabSz="483198">
              <a:buFont typeface="+mj-lt"/>
              <a:buAutoNum type="arabicPeriod"/>
              <a:defRPr/>
            </a:pPr>
            <a:r>
              <a:rPr lang="en-US" altLang="zh-CN" baseline="0" dirty="0" smtClean="0"/>
              <a:t>We skip the detailed derivation here, but refer you these two papers for</a:t>
            </a:r>
            <a:r>
              <a:rPr lang="zh-CN" altLang="en-US" baseline="0" dirty="0" smtClean="0"/>
              <a:t> </a:t>
            </a:r>
            <a:r>
              <a:rPr lang="en-US" altLang="zh-CN" baseline="0" dirty="0" smtClean="0"/>
              <a:t>possible</a:t>
            </a:r>
            <a:r>
              <a:rPr lang="zh-CN" altLang="en-US" baseline="0" dirty="0" smtClean="0"/>
              <a:t> </a:t>
            </a:r>
            <a:r>
              <a:rPr lang="en-US" altLang="zh-CN" baseline="0" dirty="0" smtClean="0"/>
              <a:t>interest. </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4069704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Please</a:t>
            </a:r>
            <a:r>
              <a:rPr lang="zh-CN" altLang="en-US" baseline="0" dirty="0" smtClean="0"/>
              <a:t> </a:t>
            </a:r>
            <a:r>
              <a:rPr lang="en-US" altLang="zh-CN" baseline="0" dirty="0" smtClean="0"/>
              <a:t>notice</a:t>
            </a:r>
            <a:r>
              <a:rPr lang="zh-CN" altLang="en-US" baseline="0" dirty="0" smtClean="0"/>
              <a:t> </a:t>
            </a:r>
            <a:r>
              <a:rPr lang="en-US" altLang="zh-CN" baseline="0" dirty="0" smtClean="0"/>
              <a:t>that</a:t>
            </a:r>
            <a:r>
              <a:rPr lang="zh-CN" altLang="en-US" baseline="0" dirty="0" smtClean="0"/>
              <a:t> </a:t>
            </a:r>
            <a:r>
              <a:rPr lang="en-US" altLang="zh-CN" baseline="0" dirty="0" smtClean="0"/>
              <a:t>it</a:t>
            </a:r>
            <a:r>
              <a:rPr lang="zh-CN" altLang="en-US" baseline="0" dirty="0" smtClean="0"/>
              <a:t> </a:t>
            </a:r>
            <a:r>
              <a:rPr lang="en-US" altLang="zh-CN" baseline="0" dirty="0" smtClean="0"/>
              <a:t>is</a:t>
            </a:r>
            <a:r>
              <a:rPr lang="zh-CN" altLang="en-US" baseline="0" dirty="0" smtClean="0"/>
              <a:t> </a:t>
            </a:r>
            <a:r>
              <a:rPr lang="en-US" altLang="zh-CN" baseline="0" dirty="0" smtClean="0"/>
              <a:t>not</a:t>
            </a:r>
            <a:r>
              <a:rPr lang="zh-CN" altLang="en-US" baseline="0" dirty="0" smtClean="0"/>
              <a:t> </a:t>
            </a:r>
            <a:r>
              <a:rPr lang="en-US" altLang="zh-CN" baseline="0" dirty="0" smtClean="0"/>
              <a:t>a</a:t>
            </a:r>
            <a:r>
              <a:rPr lang="zh-CN" altLang="en-US" baseline="0" dirty="0" smtClean="0"/>
              <a:t> </a:t>
            </a:r>
            <a:r>
              <a:rPr lang="en-US" altLang="zh-CN" baseline="0" dirty="0" smtClean="0"/>
              <a:t>traditional</a:t>
            </a:r>
            <a:r>
              <a:rPr lang="zh-CN" altLang="en-US" baseline="0" dirty="0" smtClean="0"/>
              <a:t> </a:t>
            </a:r>
            <a:r>
              <a:rPr lang="en-US" altLang="zh-CN" baseline="0" dirty="0" smtClean="0"/>
              <a:t>filtering</a:t>
            </a:r>
            <a:r>
              <a:rPr lang="zh-CN" altLang="en-US" baseline="0" dirty="0" smtClean="0"/>
              <a:t> </a:t>
            </a:r>
            <a:r>
              <a:rPr lang="en-US" altLang="zh-CN" baseline="0" dirty="0" smtClean="0"/>
              <a:t>method to remove the ground roll and ghosts, it is a wave theory derived method</a:t>
            </a:r>
            <a:r>
              <a:rPr lang="zh-CN" altLang="en-US" baseline="0" dirty="0" smtClean="0"/>
              <a:t> </a:t>
            </a:r>
            <a:r>
              <a:rPr lang="en-US" altLang="zh-CN" baseline="0" dirty="0" smtClean="0"/>
              <a:t>to directly</a:t>
            </a:r>
            <a:r>
              <a:rPr lang="zh-CN" altLang="en-US" baseline="0" dirty="0" smtClean="0"/>
              <a:t> </a:t>
            </a:r>
            <a:r>
              <a:rPr lang="en-US" altLang="zh-CN" baseline="0" dirty="0" smtClean="0"/>
              <a:t>predict</a:t>
            </a:r>
            <a:r>
              <a:rPr lang="zh-CN" altLang="en-US" baseline="0" dirty="0" smtClean="0"/>
              <a:t> </a:t>
            </a:r>
            <a:r>
              <a:rPr lang="en-US" altLang="zh-CN" baseline="0" dirty="0" smtClean="0"/>
              <a:t>the</a:t>
            </a:r>
            <a:r>
              <a:rPr lang="zh-CN" altLang="en-US" baseline="0" dirty="0" smtClean="0"/>
              <a:t> </a:t>
            </a:r>
            <a:r>
              <a:rPr lang="en-US" altLang="zh-CN" baseline="0" dirty="0" smtClean="0"/>
              <a:t>up reflection data, in fact there</a:t>
            </a:r>
            <a:r>
              <a:rPr lang="zh-CN" altLang="en-US" baseline="0" dirty="0" smtClean="0"/>
              <a:t> </a:t>
            </a:r>
            <a:r>
              <a:rPr lang="en-US" altLang="zh-CN" baseline="0" dirty="0" smtClean="0"/>
              <a:t>is</a:t>
            </a:r>
            <a:r>
              <a:rPr lang="zh-CN" altLang="en-US" baseline="0" dirty="0" smtClean="0"/>
              <a:t> </a:t>
            </a:r>
            <a:r>
              <a:rPr lang="en-US" altLang="zh-CN" baseline="0" dirty="0" smtClean="0"/>
              <a:t>no</a:t>
            </a:r>
            <a:r>
              <a:rPr lang="zh-CN" altLang="en-US" baseline="0" dirty="0" smtClean="0"/>
              <a:t> </a:t>
            </a:r>
            <a:r>
              <a:rPr lang="en-US" altLang="zh-CN" baseline="0" dirty="0" smtClean="0"/>
              <a:t>damage on it. </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196547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a:t>These</a:t>
            </a:r>
            <a:r>
              <a:rPr lang="en-US" baseline="0" dirty="0"/>
              <a:t> two equations are the foundation and starting point for all the preprocessing and processing methods in M-OSRP.</a:t>
            </a:r>
          </a:p>
          <a:p>
            <a:endParaRPr lang="en-US" baseline="0" dirty="0"/>
          </a:p>
          <a:p>
            <a:pPr marL="241600" indent="-241600">
              <a:buAutoNum type="arabicPeriod"/>
            </a:pPr>
            <a:r>
              <a:rPr lang="en-US" baseline="0" dirty="0"/>
              <a:t>Wave field separation</a:t>
            </a:r>
          </a:p>
          <a:p>
            <a:pPr marL="241600" indent="-241600">
              <a:buAutoNum type="arabicPeriod"/>
            </a:pPr>
            <a:r>
              <a:rPr lang="en-US" baseline="0" dirty="0"/>
              <a:t>Wave field prediction with subsurface information</a:t>
            </a:r>
          </a:p>
          <a:p>
            <a:pPr marL="241600" indent="-241600">
              <a:buAutoNum type="arabicPeriod"/>
            </a:pPr>
            <a:r>
              <a:rPr lang="en-US" baseline="0" dirty="0"/>
              <a:t>Achieving all processing objectives directly and without subsurface information.</a:t>
            </a:r>
            <a:endParaRPr lang="en-US" dirty="0"/>
          </a:p>
        </p:txBody>
      </p:sp>
      <p:sp>
        <p:nvSpPr>
          <p:cNvPr id="4" name="Slide Number Placeholder 3"/>
          <p:cNvSpPr>
            <a:spLocks noGrp="1"/>
          </p:cNvSpPr>
          <p:nvPr>
            <p:ph type="sldNum" sz="quarter" idx="10"/>
          </p:nvPr>
        </p:nvSpPr>
        <p:spPr/>
        <p:txBody>
          <a:bodyPr/>
          <a:lstStyle/>
          <a:p>
            <a:fld id="{0B0901C6-6E5A-D44D-8328-A2B76231442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90653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you</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measure</a:t>
            </a:r>
            <a:r>
              <a:rPr lang="zh-CN" altLang="en-US" baseline="0" dirty="0" smtClean="0"/>
              <a:t> </a:t>
            </a:r>
            <a:r>
              <a:rPr lang="en-US" altLang="zh-CN" baseline="0" dirty="0" smtClean="0"/>
              <a:t>multi-component displacement</a:t>
            </a:r>
            <a:r>
              <a:rPr lang="zh-CN" altLang="en-US" baseline="0" dirty="0" smtClean="0"/>
              <a:t> </a:t>
            </a:r>
            <a:r>
              <a:rPr lang="en-US" altLang="zh-CN" baseline="0" dirty="0" smtClean="0"/>
              <a:t>u</a:t>
            </a:r>
            <a:r>
              <a:rPr lang="zh-CN" altLang="en-US" baseline="0" dirty="0" smtClean="0"/>
              <a:t> </a:t>
            </a:r>
            <a:r>
              <a:rPr lang="en-US" altLang="zh-CN" baseline="0" dirty="0" smtClean="0"/>
              <a:t>and</a:t>
            </a:r>
            <a:r>
              <a:rPr lang="zh-CN" altLang="en-US" baseline="0" dirty="0" smtClean="0"/>
              <a:t> </a:t>
            </a:r>
            <a:r>
              <a:rPr lang="en-US" altLang="zh-CN" baseline="0" dirty="0" smtClean="0"/>
              <a:t>multicomponent traction</a:t>
            </a:r>
            <a:r>
              <a:rPr lang="zh-CN" altLang="en-US" baseline="0" dirty="0" smtClean="0"/>
              <a:t> </a:t>
            </a:r>
            <a:r>
              <a:rPr lang="en-US" altLang="zh-CN" baseline="0" dirty="0" smtClean="0"/>
              <a:t>t</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acquisition</a:t>
            </a:r>
            <a:r>
              <a:rPr lang="zh-CN" altLang="en-US" baseline="0" dirty="0" smtClean="0"/>
              <a:t> </a:t>
            </a:r>
            <a:r>
              <a:rPr lang="en-US" altLang="zh-CN" baseline="0" dirty="0" smtClean="0"/>
              <a:t>surface. Thereby, onshore has higher demanding acquisition than marine for this wave separation task. </a:t>
            </a:r>
          </a:p>
          <a:p>
            <a:pPr marL="241600" indent="-241600" defTabSz="483198">
              <a:buFont typeface="+mj-lt"/>
              <a:buAutoNum type="arabicPeriod"/>
              <a:defRPr/>
            </a:pPr>
            <a:r>
              <a:rPr lang="en-US" altLang="zh-CN" baseline="0" dirty="0" smtClean="0"/>
              <a:t>U is typically people measure, but not traction t.</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65060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baseline="0" dirty="0" smtClean="0"/>
              <a:t>From this equation, traction</a:t>
            </a:r>
            <a:r>
              <a:rPr lang="zh-CN" altLang="en-US" baseline="0" dirty="0" smtClean="0"/>
              <a:t> </a:t>
            </a:r>
            <a:r>
              <a:rPr lang="en-US" altLang="zh-CN" baseline="0" dirty="0" smtClean="0"/>
              <a:t>can</a:t>
            </a:r>
            <a:r>
              <a:rPr lang="zh-CN" altLang="en-US" baseline="0" dirty="0" smtClean="0"/>
              <a:t> </a:t>
            </a:r>
            <a:r>
              <a:rPr lang="en-US" altLang="zh-CN" baseline="0" dirty="0" smtClean="0"/>
              <a:t>be</a:t>
            </a:r>
            <a:r>
              <a:rPr lang="zh-CN" altLang="en-US" baseline="0" dirty="0" smtClean="0"/>
              <a:t> </a:t>
            </a:r>
            <a:r>
              <a:rPr lang="en-US" altLang="zh-CN" baseline="0" dirty="0" smtClean="0"/>
              <a:t>expressed</a:t>
            </a:r>
            <a:r>
              <a:rPr lang="zh-CN" altLang="en-US" baseline="0" dirty="0" smtClean="0"/>
              <a:t> </a:t>
            </a:r>
            <a:r>
              <a:rPr lang="en-US" altLang="zh-CN" baseline="0" dirty="0" smtClean="0"/>
              <a:t>in</a:t>
            </a:r>
            <a:r>
              <a:rPr lang="zh-CN" altLang="en-US" baseline="0" dirty="0" smtClean="0"/>
              <a:t> </a:t>
            </a:r>
            <a:r>
              <a:rPr lang="en-US" altLang="zh-CN" baseline="0" dirty="0" smtClean="0"/>
              <a:t>terms</a:t>
            </a:r>
            <a:r>
              <a:rPr lang="zh-CN" altLang="en-US" baseline="0" dirty="0" smtClean="0"/>
              <a:t> </a:t>
            </a:r>
            <a:r>
              <a:rPr lang="en-US" altLang="zh-CN" baseline="0" dirty="0" smtClean="0"/>
              <a:t>of</a:t>
            </a:r>
            <a:r>
              <a:rPr lang="zh-CN" altLang="en-US" baseline="0" dirty="0" smtClean="0"/>
              <a:t> </a:t>
            </a:r>
            <a:r>
              <a:rPr lang="en-US" altLang="zh-CN" baseline="0" dirty="0" smtClean="0"/>
              <a:t>derivatives</a:t>
            </a:r>
            <a:r>
              <a:rPr lang="zh-CN" altLang="en-US" baseline="0" dirty="0" smtClean="0"/>
              <a:t> </a:t>
            </a:r>
            <a:r>
              <a:rPr lang="en-US" altLang="zh-CN" baseline="0" dirty="0" smtClean="0"/>
              <a:t>of</a:t>
            </a:r>
            <a:r>
              <a:rPr lang="zh-CN" altLang="en-US" baseline="0" dirty="0" smtClean="0"/>
              <a:t> </a:t>
            </a:r>
            <a:r>
              <a:rPr lang="en-US" altLang="zh-CN" baseline="0" dirty="0" smtClean="0"/>
              <a:t>displacement</a:t>
            </a:r>
            <a:r>
              <a:rPr lang="zh-CN" altLang="en-US" baseline="0" dirty="0" smtClean="0"/>
              <a:t> </a:t>
            </a:r>
            <a:r>
              <a:rPr lang="en-US" altLang="zh-CN" baseline="0" dirty="0" smtClean="0"/>
              <a:t>along</a:t>
            </a:r>
            <a:r>
              <a:rPr lang="zh-CN" altLang="en-US" baseline="0" dirty="0" smtClean="0"/>
              <a:t> </a:t>
            </a:r>
            <a:r>
              <a:rPr lang="en-US" altLang="zh-CN" baseline="0" dirty="0" smtClean="0"/>
              <a:t>different</a:t>
            </a:r>
            <a:r>
              <a:rPr lang="zh-CN" altLang="en-US" baseline="0" dirty="0" smtClean="0"/>
              <a:t> </a:t>
            </a:r>
            <a:r>
              <a:rPr lang="en-US" altLang="zh-CN" baseline="0" dirty="0" smtClean="0"/>
              <a:t>directions,</a:t>
            </a:r>
            <a:r>
              <a:rPr lang="zh-CN" altLang="en-US" baseline="0" dirty="0" smtClean="0"/>
              <a:t> </a:t>
            </a:r>
            <a:r>
              <a:rPr lang="en-US" altLang="zh-CN" baseline="0" dirty="0" smtClean="0"/>
              <a:t>which</a:t>
            </a:r>
            <a:r>
              <a:rPr lang="zh-CN" altLang="en-US" baseline="0" dirty="0" smtClean="0"/>
              <a:t> </a:t>
            </a:r>
            <a:r>
              <a:rPr lang="en-US" altLang="zh-CN" baseline="0" dirty="0" smtClean="0"/>
              <a:t>is</a:t>
            </a:r>
            <a:r>
              <a:rPr lang="zh-CN" altLang="en-US" baseline="0" dirty="0" smtClean="0"/>
              <a:t> </a:t>
            </a:r>
            <a:r>
              <a:rPr lang="en-US" altLang="zh-CN" baseline="0" dirty="0" smtClean="0"/>
              <a:t>not</a:t>
            </a:r>
            <a:r>
              <a:rPr lang="zh-CN" altLang="en-US" baseline="0" dirty="0" smtClean="0"/>
              <a:t> </a:t>
            </a:r>
            <a:r>
              <a:rPr lang="en-US" altLang="zh-CN" baseline="0" dirty="0" smtClean="0"/>
              <a:t>easily</a:t>
            </a:r>
            <a:r>
              <a:rPr lang="zh-CN" altLang="en-US" baseline="0" dirty="0" smtClean="0"/>
              <a:t> </a:t>
            </a:r>
            <a:r>
              <a:rPr lang="en-US" altLang="zh-CN" baseline="0" dirty="0" smtClean="0"/>
              <a:t>achieved</a:t>
            </a:r>
            <a:r>
              <a:rPr lang="zh-CN" altLang="en-US" baseline="0" dirty="0" smtClean="0"/>
              <a:t> </a:t>
            </a:r>
            <a:r>
              <a:rPr lang="en-US" altLang="zh-CN" baseline="0" dirty="0" smtClean="0"/>
              <a:t>today</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4078770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a:t>Nevertheless,</a:t>
            </a:r>
            <a:r>
              <a:rPr lang="zh-CN" altLang="en-US" dirty="0"/>
              <a:t> </a:t>
            </a:r>
            <a:r>
              <a:rPr lang="en-US" altLang="zh-CN" dirty="0"/>
              <a:t>it’s</a:t>
            </a:r>
            <a:r>
              <a:rPr lang="zh-CN" altLang="en-US" dirty="0"/>
              <a:t> </a:t>
            </a:r>
            <a:r>
              <a:rPr lang="en-US" altLang="zh-CN" dirty="0"/>
              <a:t>natural</a:t>
            </a:r>
            <a:r>
              <a:rPr lang="zh-CN" altLang="en-US" dirty="0"/>
              <a:t> </a:t>
            </a:r>
            <a:r>
              <a:rPr lang="en-US" altLang="zh-CN" dirty="0"/>
              <a:t>to</a:t>
            </a:r>
            <a:r>
              <a:rPr lang="zh-CN" altLang="en-US" dirty="0"/>
              <a:t> </a:t>
            </a:r>
            <a:r>
              <a:rPr lang="en-US" altLang="zh-CN" dirty="0"/>
              <a:t>firstly</a:t>
            </a:r>
            <a:r>
              <a:rPr lang="zh-CN" altLang="en-US" dirty="0"/>
              <a:t> </a:t>
            </a:r>
            <a:r>
              <a:rPr lang="en-US" altLang="zh-CN" dirty="0"/>
              <a:t>look</a:t>
            </a:r>
            <a:r>
              <a:rPr lang="zh-CN" altLang="en-US" dirty="0"/>
              <a:t> </a:t>
            </a:r>
            <a:r>
              <a:rPr lang="en-US" altLang="zh-CN" dirty="0"/>
              <a:t>at how</a:t>
            </a:r>
            <a:r>
              <a:rPr lang="zh-CN" altLang="en-US" dirty="0"/>
              <a:t> </a:t>
            </a:r>
            <a:r>
              <a:rPr lang="en-US" altLang="zh-CN" dirty="0"/>
              <a:t>it</a:t>
            </a:r>
            <a:r>
              <a:rPr lang="zh-CN" altLang="en-US" dirty="0"/>
              <a:t> </a:t>
            </a:r>
            <a:r>
              <a:rPr lang="en-US" altLang="zh-CN" dirty="0"/>
              <a:t>performs</a:t>
            </a:r>
            <a:r>
              <a:rPr lang="zh-CN" altLang="en-US" dirty="0"/>
              <a:t> </a:t>
            </a:r>
            <a:r>
              <a:rPr lang="en-US" altLang="zh-CN" dirty="0"/>
              <a:t>w</a:t>
            </a:r>
            <a:r>
              <a:rPr lang="en-US" dirty="0"/>
              <a:t>hen you satisfy that requirement, </a:t>
            </a:r>
            <a:r>
              <a:rPr lang="en-US" altLang="zh-CN" dirty="0"/>
              <a:t>say</a:t>
            </a:r>
            <a:r>
              <a:rPr lang="zh-CN" altLang="en-US" dirty="0"/>
              <a:t> </a:t>
            </a:r>
            <a:r>
              <a:rPr lang="en-US" dirty="0"/>
              <a:t>you have displacement and traction everywhere along the receiver</a:t>
            </a:r>
            <a:r>
              <a:rPr lang="zh-CN" altLang="en-US" dirty="0"/>
              <a:t> </a:t>
            </a:r>
            <a:r>
              <a:rPr lang="en-US" altLang="zh-CN" dirty="0"/>
              <a:t>line</a:t>
            </a:r>
          </a:p>
          <a:p>
            <a:pPr marL="241600" indent="-241600" defTabSz="483198">
              <a:buFont typeface="+mj-lt"/>
              <a:buAutoNum type="arabicPeriod"/>
              <a:defRPr/>
            </a:pPr>
            <a:r>
              <a:rPr lang="en-US" altLang="zh-CN" dirty="0"/>
              <a:t>Here</a:t>
            </a:r>
            <a:r>
              <a:rPr lang="zh-CN" altLang="en-US" dirty="0"/>
              <a:t> </a:t>
            </a:r>
            <a:r>
              <a:rPr lang="en-US" altLang="zh-CN" dirty="0"/>
              <a:t>is</a:t>
            </a:r>
            <a:r>
              <a:rPr lang="zh-CN" altLang="en-US" dirty="0"/>
              <a:t> </a:t>
            </a:r>
            <a:r>
              <a:rPr lang="en-US" altLang="zh-CN" dirty="0"/>
              <a:t>an</a:t>
            </a:r>
            <a:r>
              <a:rPr lang="zh-CN" altLang="en-US" dirty="0"/>
              <a:t> </a:t>
            </a:r>
            <a:r>
              <a:rPr lang="en-US" altLang="zh-CN" dirty="0"/>
              <a:t>example,</a:t>
            </a:r>
            <a:r>
              <a:rPr lang="zh-CN" altLang="en-US" dirty="0"/>
              <a:t> </a:t>
            </a:r>
            <a:r>
              <a:rPr lang="en-US" altLang="zh-CN" dirty="0"/>
              <a:t>giving</a:t>
            </a:r>
            <a:r>
              <a:rPr lang="zh-CN" altLang="en-US" dirty="0"/>
              <a:t> </a:t>
            </a:r>
            <a:r>
              <a:rPr lang="en-US" altLang="zh-CN" dirty="0"/>
              <a:t>everything</a:t>
            </a:r>
            <a:r>
              <a:rPr lang="zh-CN" altLang="en-US" dirty="0"/>
              <a:t> </a:t>
            </a:r>
            <a:r>
              <a:rPr lang="en-US" altLang="zh-CN" dirty="0"/>
              <a:t>it’s</a:t>
            </a:r>
            <a:r>
              <a:rPr lang="zh-CN" altLang="en-US" dirty="0"/>
              <a:t> </a:t>
            </a:r>
            <a:r>
              <a:rPr lang="en-US" altLang="zh-CN" dirty="0"/>
              <a:t>needed.</a:t>
            </a:r>
            <a:r>
              <a:rPr lang="zh-CN" altLang="en-US" dirty="0"/>
              <a:t> </a:t>
            </a:r>
            <a:endParaRPr lang="en-US" dirty="0"/>
          </a:p>
          <a:p>
            <a:pPr marL="241600" indent="-241600">
              <a:buFont typeface="+mj-lt"/>
              <a:buAutoNum type="arabicPeriod"/>
            </a:pPr>
            <a:endParaRPr lang="en-US" altLang="zh-CN" baseline="0" dirty="0" smtClean="0"/>
          </a:p>
          <a:p>
            <a:pPr marL="255393" indent="-255393" defTabSz="510788">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85422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baseline="0" dirty="0" smtClean="0"/>
              <a:t>This is the model used to generate data,</a:t>
            </a:r>
            <a:r>
              <a:rPr lang="zh-CN" altLang="en-US" baseline="0" dirty="0" smtClean="0"/>
              <a:t> </a:t>
            </a:r>
            <a:r>
              <a:rPr lang="en-US" altLang="zh-CN" baseline="0" dirty="0" smtClean="0"/>
              <a:t>air</a:t>
            </a:r>
            <a:r>
              <a:rPr lang="zh-CN" altLang="en-US" baseline="0" dirty="0" smtClean="0"/>
              <a:t> </a:t>
            </a:r>
            <a:r>
              <a:rPr lang="en-US" altLang="zh-CN" baseline="0" dirty="0" smtClean="0"/>
              <a:t>over</a:t>
            </a:r>
            <a:r>
              <a:rPr lang="zh-CN" altLang="en-US" baseline="0" dirty="0" smtClean="0"/>
              <a:t> </a:t>
            </a:r>
            <a:r>
              <a:rPr lang="en-US" altLang="zh-CN" baseline="0" dirty="0" smtClean="0"/>
              <a:t>two</a:t>
            </a:r>
            <a:r>
              <a:rPr lang="zh-CN" altLang="en-US" baseline="0" dirty="0" smtClean="0"/>
              <a:t> </a:t>
            </a:r>
            <a:r>
              <a:rPr lang="en-US" altLang="zh-CN" baseline="0" dirty="0" smtClean="0"/>
              <a:t>layered</a:t>
            </a:r>
            <a:r>
              <a:rPr lang="zh-CN" altLang="en-US" baseline="0" dirty="0" smtClean="0"/>
              <a:t> </a:t>
            </a:r>
            <a:r>
              <a:rPr lang="en-US" altLang="zh-CN" baseline="0" dirty="0" smtClean="0"/>
              <a:t>earth,</a:t>
            </a:r>
            <a:r>
              <a:rPr lang="zh-CN" altLang="en-US" baseline="0" dirty="0" smtClean="0"/>
              <a:t> </a:t>
            </a:r>
            <a:r>
              <a:rPr lang="en-US" altLang="zh-CN" baseline="0" dirty="0" smtClean="0"/>
              <a:t>one</a:t>
            </a:r>
            <a:r>
              <a:rPr lang="zh-CN" altLang="en-US" baseline="0" dirty="0" smtClean="0"/>
              <a:t> </a:t>
            </a:r>
            <a:r>
              <a:rPr lang="en-US" altLang="zh-CN" baseline="0" dirty="0" smtClean="0"/>
              <a:t>reflector</a:t>
            </a:r>
            <a:r>
              <a:rPr lang="zh-CN" altLang="en-US" baseline="0" dirty="0" smtClean="0"/>
              <a:t> </a:t>
            </a:r>
            <a:r>
              <a:rPr lang="en-US" altLang="zh-CN" baseline="0" dirty="0" smtClean="0"/>
              <a:t>at</a:t>
            </a:r>
            <a:r>
              <a:rPr lang="zh-CN" altLang="en-US" baseline="0" dirty="0" smtClean="0"/>
              <a:t> </a:t>
            </a:r>
            <a:r>
              <a:rPr lang="en-US" altLang="zh-CN" baseline="0" dirty="0" smtClean="0"/>
              <a:t>400m</a:t>
            </a:r>
            <a:r>
              <a:rPr lang="zh-CN" altLang="en-US" baseline="0" dirty="0" smtClean="0"/>
              <a:t> </a:t>
            </a:r>
            <a:r>
              <a:rPr lang="en-US" altLang="zh-CN" baseline="0" dirty="0" smtClean="0"/>
              <a:t>beneath</a:t>
            </a:r>
            <a:r>
              <a:rPr lang="zh-CN" altLang="en-US" baseline="0" dirty="0" smtClean="0"/>
              <a:t> </a:t>
            </a:r>
            <a:r>
              <a:rPr lang="en-US" altLang="zh-CN" baseline="0" dirty="0" smtClean="0"/>
              <a:t>air/earth</a:t>
            </a:r>
            <a:r>
              <a:rPr lang="zh-CN" altLang="en-US" baseline="0" dirty="0" smtClean="0"/>
              <a:t> </a:t>
            </a:r>
            <a:r>
              <a:rPr lang="en-US" altLang="zh-CN" baseline="0" dirty="0" smtClean="0"/>
              <a:t>boundary.</a:t>
            </a:r>
            <a:r>
              <a:rPr lang="zh-CN" altLang="en-US" baseline="0" dirty="0" smtClean="0"/>
              <a:t> </a:t>
            </a:r>
            <a:endParaRPr lang="en-US" altLang="zh-CN" baseline="0" dirty="0" smtClean="0"/>
          </a:p>
          <a:p>
            <a:pPr marL="241600" indent="-241600">
              <a:buFont typeface="+mj-lt"/>
              <a:buAutoNum type="arabicPeriod"/>
            </a:pPr>
            <a:r>
              <a:rPr lang="en-US" altLang="zh-CN" baseline="0" dirty="0" smtClean="0"/>
              <a:t>Source</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vertical</a:t>
            </a:r>
            <a:r>
              <a:rPr lang="zh-CN" altLang="en-US" baseline="0" dirty="0" smtClean="0"/>
              <a:t> </a:t>
            </a:r>
            <a:r>
              <a:rPr lang="en-US" altLang="zh-CN" baseline="0" dirty="0" smtClean="0"/>
              <a:t>force</a:t>
            </a:r>
            <a:r>
              <a:rPr lang="zh-CN" altLang="en-US" baseline="0" dirty="0" smtClean="0"/>
              <a:t> </a:t>
            </a:r>
            <a:r>
              <a:rPr lang="en-US" altLang="zh-CN" baseline="0" dirty="0" smtClean="0"/>
              <a:t>acting</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a/e</a:t>
            </a:r>
            <a:r>
              <a:rPr lang="zh-CN" altLang="en-US" baseline="0" dirty="0" smtClean="0"/>
              <a:t> </a:t>
            </a:r>
            <a:r>
              <a:rPr lang="en-US" altLang="zh-CN" baseline="0" dirty="0" smtClean="0"/>
              <a:t>boundary.</a:t>
            </a:r>
            <a:r>
              <a:rPr lang="zh-CN" altLang="en-US" baseline="0" dirty="0" smtClean="0"/>
              <a:t> </a:t>
            </a:r>
            <a:endParaRPr lang="en-US" baseline="0" dirty="0" smtClean="0"/>
          </a:p>
          <a:p>
            <a:pPr marL="241600" indent="-241600">
              <a:buFont typeface="+mj-lt"/>
              <a:buAutoNum type="arabicPeriod"/>
            </a:pPr>
            <a:r>
              <a:rPr lang="en-US" baseline="0" dirty="0" smtClean="0"/>
              <a:t>The receivers are buried</a:t>
            </a:r>
            <a:r>
              <a:rPr lang="en-US" altLang="zh-CN" baseline="0" dirty="0" smtClean="0"/>
              <a:t> at depth 100m. </a:t>
            </a:r>
          </a:p>
          <a:p>
            <a:pPr marL="241600" indent="-241600" defTabSz="966395">
              <a:buFont typeface="+mj-lt"/>
              <a:buAutoNum type="arabicPeriod"/>
              <a:defRPr/>
            </a:pPr>
            <a:r>
              <a:rPr lang="en-US" altLang="zh-CN" baseline="0" dirty="0" smtClean="0"/>
              <a:t>We</a:t>
            </a:r>
            <a:r>
              <a:rPr lang="zh-CN" altLang="en-US" baseline="0" dirty="0" smtClean="0"/>
              <a:t> </a:t>
            </a:r>
            <a:r>
              <a:rPr lang="en-US" altLang="zh-CN" baseline="0" dirty="0" smtClean="0"/>
              <a:t>generate</a:t>
            </a:r>
            <a:r>
              <a:rPr lang="zh-CN" altLang="en-US" baseline="0" dirty="0" smtClean="0"/>
              <a:t> </a:t>
            </a:r>
            <a:r>
              <a:rPr lang="en-US" altLang="zh-CN" baseline="0" dirty="0" smtClean="0"/>
              <a:t>both u and t,</a:t>
            </a:r>
            <a:r>
              <a:rPr lang="zh-CN" altLang="en-US" baseline="0" dirty="0" smtClean="0"/>
              <a:t> </a:t>
            </a:r>
            <a:r>
              <a:rPr lang="en-US" altLang="zh-CN" baseline="0" dirty="0" smtClean="0"/>
              <a:t>which</a:t>
            </a:r>
            <a:r>
              <a:rPr lang="zh-CN" altLang="en-US" baseline="0" dirty="0" smtClean="0"/>
              <a:t> </a:t>
            </a:r>
            <a:r>
              <a:rPr lang="en-US" altLang="zh-CN" baseline="0" dirty="0" smtClean="0"/>
              <a:t>is</a:t>
            </a:r>
            <a:r>
              <a:rPr lang="zh-CN" altLang="en-US" baseline="0" dirty="0" smtClean="0"/>
              <a:t> </a:t>
            </a:r>
            <a:r>
              <a:rPr lang="en-US" altLang="zh-CN" baseline="0" dirty="0" smtClean="0"/>
              <a:t>asked</a:t>
            </a:r>
            <a:r>
              <a:rPr lang="zh-CN" altLang="en-US" baseline="0" dirty="0" smtClean="0"/>
              <a:t> </a:t>
            </a:r>
            <a:r>
              <a:rPr lang="en-US" altLang="zh-CN" baseline="0" dirty="0" smtClean="0"/>
              <a:t>by</a:t>
            </a:r>
            <a:r>
              <a:rPr lang="zh-CN" altLang="en-US" baseline="0" dirty="0" smtClean="0"/>
              <a:t> </a:t>
            </a:r>
            <a:r>
              <a:rPr lang="en-US" altLang="zh-CN" baseline="0" dirty="0" smtClean="0"/>
              <a:t>the wave separation</a:t>
            </a:r>
            <a:r>
              <a:rPr lang="zh-CN" altLang="en-US" baseline="0" dirty="0" smtClean="0"/>
              <a:t> </a:t>
            </a:r>
            <a:r>
              <a:rPr lang="en-US" altLang="zh-CN" baseline="0" dirty="0" smtClean="0"/>
              <a:t>algorithm. </a:t>
            </a:r>
          </a:p>
          <a:p>
            <a:pPr marL="241600" indent="-241600" defTabSz="966395">
              <a:buFont typeface="+mj-lt"/>
              <a:buAutoNum type="arabicPeriod"/>
              <a:defRPr/>
            </a:pPr>
            <a:r>
              <a:rPr lang="en-US" altLang="zh-CN" baseline="0" dirty="0" smtClean="0"/>
              <a:t>We only show the result of x component displacement, but to have that we need all these terms as input. </a:t>
            </a:r>
          </a:p>
        </p:txBody>
      </p:sp>
      <p:sp>
        <p:nvSpPr>
          <p:cNvPr id="4" name="Slide Number Placeholder 3"/>
          <p:cNvSpPr>
            <a:spLocks noGrp="1"/>
          </p:cNvSpPr>
          <p:nvPr>
            <p:ph type="sldNum" sz="quarter" idx="10"/>
          </p:nvPr>
        </p:nvSpPr>
        <p:spPr/>
        <p:txBody>
          <a:bodyPr/>
          <a:lstStyle/>
          <a:p>
            <a:fld id="{F4D5271F-D216-48B6-A47A-1D361ACFD2FD}"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1067535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baseline="0" dirty="0" smtClean="0"/>
              <a:t>With the model, you have this input data with total wavefield, It contains direct wave, Rayleigh wave, primary and ghosts. </a:t>
            </a:r>
          </a:p>
          <a:p>
            <a:pPr marL="241600" indent="-241600">
              <a:buFont typeface="+mj-lt"/>
              <a:buAutoNum type="arabicPeriod"/>
            </a:pPr>
            <a:r>
              <a:rPr lang="en-US" baseline="0" dirty="0" smtClean="0"/>
              <a:t>Input this into the algorithm we just showed, only the primary at left in the result. E</a:t>
            </a:r>
            <a:r>
              <a:rPr lang="en-US" altLang="zh-CN" baseline="0" dirty="0" smtClean="0"/>
              <a:t>ven</a:t>
            </a:r>
            <a:r>
              <a:rPr lang="zh-CN" altLang="en-US" baseline="0" dirty="0" smtClean="0"/>
              <a:t> </a:t>
            </a:r>
            <a:r>
              <a:rPr lang="en-US" altLang="zh-CN" baseline="0" dirty="0" smtClean="0"/>
              <a:t>though</a:t>
            </a:r>
            <a:r>
              <a:rPr lang="zh-CN" altLang="en-US" baseline="0" dirty="0" smtClean="0"/>
              <a:t> </a:t>
            </a:r>
            <a:r>
              <a:rPr lang="en-US" altLang="zh-CN" baseline="0" dirty="0" smtClean="0"/>
              <a:t>the interference between primary and other noises are seriously.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459147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1769232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1137208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smtClean="0"/>
              <a:t>Primaries. </a:t>
            </a:r>
          </a:p>
          <a:p>
            <a:r>
              <a:rPr lang="en-US" dirty="0" smtClean="0"/>
              <a:t>Considering</a:t>
            </a:r>
            <a:r>
              <a:rPr lang="en-US" baseline="0" dirty="0" smtClean="0"/>
              <a:t> the elastic wavefield, even only one reflector at subsurface, the primary can have different PS component. </a:t>
            </a:r>
          </a:p>
          <a:p>
            <a:r>
              <a:rPr lang="en-US" baseline="0" dirty="0" smtClean="0"/>
              <a:t>Hence, here we have several primary events. </a:t>
            </a:r>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955816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2021984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defTabSz="483198">
              <a:defRPr/>
            </a:pPr>
            <a:r>
              <a:rPr lang="en-US" altLang="zh-CN" baseline="0" dirty="0" smtClean="0"/>
              <a:t>We</a:t>
            </a:r>
            <a:r>
              <a:rPr lang="zh-CN" altLang="en-US" baseline="0" dirty="0" smtClean="0"/>
              <a:t> </a:t>
            </a:r>
            <a:r>
              <a:rPr lang="en-US" altLang="zh-CN" baseline="0" dirty="0" smtClean="0"/>
              <a:t>don’t</a:t>
            </a:r>
            <a:r>
              <a:rPr lang="zh-CN" altLang="en-US" baseline="0" dirty="0" smtClean="0"/>
              <a:t> </a:t>
            </a:r>
            <a:r>
              <a:rPr lang="en-US" altLang="zh-CN" baseline="0" dirty="0" smtClean="0"/>
              <a:t>include</a:t>
            </a:r>
            <a:r>
              <a:rPr lang="zh-CN" altLang="en-US" baseline="0" dirty="0" smtClean="0"/>
              <a:t> </a:t>
            </a:r>
            <a:r>
              <a:rPr lang="en-US" altLang="zh-CN" baseline="0" dirty="0" smtClean="0"/>
              <a:t>multiple</a:t>
            </a:r>
            <a:r>
              <a:rPr lang="zh-CN" altLang="en-US" baseline="0" dirty="0" smtClean="0"/>
              <a:t> </a:t>
            </a:r>
            <a:r>
              <a:rPr lang="en-US" altLang="zh-CN" baseline="0" dirty="0" smtClean="0"/>
              <a:t>for</a:t>
            </a:r>
            <a:r>
              <a:rPr lang="zh-CN" altLang="en-US" baseline="0" dirty="0" smtClean="0"/>
              <a:t> </a:t>
            </a:r>
            <a:r>
              <a:rPr lang="en-US" altLang="zh-CN" baseline="0" dirty="0" smtClean="0"/>
              <a:t>simplicity,</a:t>
            </a:r>
            <a:r>
              <a:rPr lang="zh-CN" altLang="en-US" baseline="0" dirty="0" smtClean="0"/>
              <a:t> </a:t>
            </a:r>
            <a:r>
              <a:rPr lang="en-US" altLang="zh-CN" baseline="0" dirty="0" smtClean="0"/>
              <a:t>but</a:t>
            </a:r>
            <a:r>
              <a:rPr lang="zh-CN" altLang="en-US" baseline="0" dirty="0" smtClean="0"/>
              <a:t> </a:t>
            </a:r>
            <a:r>
              <a:rPr lang="en-US" altLang="zh-CN" baseline="0" dirty="0" smtClean="0"/>
              <a:t>the</a:t>
            </a:r>
            <a:r>
              <a:rPr lang="zh-CN" altLang="en-US" baseline="0" dirty="0" smtClean="0"/>
              <a:t> </a:t>
            </a:r>
            <a:r>
              <a:rPr lang="en-US" altLang="zh-CN" baseline="0" dirty="0" smtClean="0"/>
              <a:t>method</a:t>
            </a:r>
            <a:r>
              <a:rPr lang="zh-CN" altLang="en-US" baseline="0" dirty="0" smtClean="0"/>
              <a:t> </a:t>
            </a:r>
            <a:r>
              <a:rPr lang="en-US" altLang="zh-CN" baseline="0" dirty="0" smtClean="0"/>
              <a:t>doesn’t</a:t>
            </a:r>
            <a:r>
              <a:rPr lang="zh-CN" altLang="en-US" baseline="0" dirty="0" smtClean="0"/>
              <a:t> </a:t>
            </a:r>
            <a:r>
              <a:rPr lang="en-US" altLang="zh-CN" baseline="0" dirty="0" smtClean="0"/>
              <a:t>has</a:t>
            </a:r>
            <a:r>
              <a:rPr lang="zh-CN" altLang="en-US" baseline="0" dirty="0" smtClean="0"/>
              <a:t> </a:t>
            </a:r>
            <a:r>
              <a:rPr lang="en-US" altLang="zh-CN" baseline="0" dirty="0" smtClean="0"/>
              <a:t>that</a:t>
            </a:r>
            <a:r>
              <a:rPr lang="zh-CN" altLang="en-US" baseline="0" dirty="0" smtClean="0"/>
              <a:t> </a:t>
            </a:r>
            <a:r>
              <a:rPr lang="en-US" altLang="zh-CN" baseline="0" dirty="0" smtClean="0"/>
              <a:t>limitation.</a:t>
            </a:r>
            <a:endParaRPr lang="en-US" baseline="0" dirty="0" smtClean="0"/>
          </a:p>
          <a:p>
            <a:pPr defTabSz="483198">
              <a:defRPr/>
            </a:pPr>
            <a:r>
              <a:rPr lang="en-US" baseline="0" dirty="0" smtClean="0"/>
              <a:t>Input this into the algorithm we just showed, only the primary at left in the result. </a:t>
            </a:r>
          </a:p>
          <a:p>
            <a:pPr defTabSz="483198">
              <a:defRPr/>
            </a:pPr>
            <a:r>
              <a:rPr lang="en-US" baseline="0" dirty="0" smtClean="0"/>
              <a:t>Flip back and forth, e</a:t>
            </a:r>
            <a:r>
              <a:rPr lang="en-US" altLang="zh-CN" baseline="0" dirty="0" smtClean="0"/>
              <a:t>ven</a:t>
            </a:r>
            <a:r>
              <a:rPr lang="zh-CN" altLang="en-US" baseline="0" dirty="0" smtClean="0"/>
              <a:t> </a:t>
            </a:r>
            <a:r>
              <a:rPr lang="en-US" altLang="zh-CN" baseline="0" dirty="0" smtClean="0"/>
              <a:t>though</a:t>
            </a:r>
            <a:r>
              <a:rPr lang="zh-CN" altLang="en-US" baseline="0" dirty="0" smtClean="0"/>
              <a:t> </a:t>
            </a:r>
            <a:r>
              <a:rPr lang="en-US" altLang="zh-CN" baseline="0" dirty="0" smtClean="0"/>
              <a:t>the interference among different events is serious, the primary is effectively predicted. </a:t>
            </a:r>
          </a:p>
          <a:p>
            <a:pPr defTabSz="483198">
              <a:defRPr/>
            </a:pPr>
            <a:endParaRPr lang="en-US" dirty="0"/>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54857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81CC23-2B38-45A1-AF76-F5997569E447}" type="slidenum">
              <a:rPr lang="en-US" altLang="zh-CN">
                <a:solidFill>
                  <a:prstClr val="black"/>
                </a:solidFill>
                <a:cs typeface="宋体"/>
              </a:rPr>
              <a:pPr>
                <a:defRPr/>
              </a:pPr>
              <a:t>47</a:t>
            </a:fld>
            <a:endParaRPr lang="en-US" altLang="zh-CN">
              <a:solidFill>
                <a:prstClr val="black"/>
              </a:solidFill>
              <a:cs typeface="宋体"/>
            </a:endParaRPr>
          </a:p>
        </p:txBody>
      </p:sp>
      <p:sp>
        <p:nvSpPr>
          <p:cNvPr id="33794" name="Rectangle 2"/>
          <p:cNvSpPr>
            <a:spLocks noGrp="1" noRot="1" noChangeAspect="1" noChangeArrowheads="1" noTextEdit="1"/>
          </p:cNvSpPr>
          <p:nvPr>
            <p:ph type="sldImg"/>
          </p:nvPr>
        </p:nvSpPr>
        <p:spPr bwMode="auto">
          <a:xfrm>
            <a:off x="2435225" y="558800"/>
            <a:ext cx="4962525" cy="2792413"/>
          </a:xfrm>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Tree>
    <p:extLst>
      <p:ext uri="{BB962C8B-B14F-4D97-AF65-F5344CB8AC3E}">
        <p14:creationId xmlns:p14="http://schemas.microsoft.com/office/powerpoint/2010/main" val="1386477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defTabSz="483198">
              <a:defRPr/>
            </a:pPr>
            <a:r>
              <a:rPr lang="en-US" baseline="0" dirty="0" smtClean="0"/>
              <a:t>E</a:t>
            </a:r>
            <a:r>
              <a:rPr lang="en-US" altLang="zh-CN" baseline="0" dirty="0" smtClean="0"/>
              <a:t>ven</a:t>
            </a:r>
            <a:r>
              <a:rPr lang="zh-CN" altLang="en-US" baseline="0" dirty="0" smtClean="0"/>
              <a:t> </a:t>
            </a:r>
            <a:r>
              <a:rPr lang="en-US" altLang="zh-CN" baseline="0" dirty="0" smtClean="0"/>
              <a:t>though</a:t>
            </a:r>
            <a:r>
              <a:rPr lang="zh-CN" altLang="en-US" baseline="0" dirty="0" smtClean="0"/>
              <a:t> </a:t>
            </a:r>
            <a:r>
              <a:rPr lang="en-US" altLang="zh-CN" baseline="0" dirty="0" smtClean="0"/>
              <a:t>the interference among different events is terrible, the primary is effectively predicted. </a:t>
            </a:r>
          </a:p>
        </p:txBody>
      </p:sp>
      <p:sp>
        <p:nvSpPr>
          <p:cNvPr id="4" name="Slide Number Placeholder 3"/>
          <p:cNvSpPr>
            <a:spLocks noGrp="1"/>
          </p:cNvSpPr>
          <p:nvPr>
            <p:ph type="sldNum" sz="quarter" idx="10"/>
          </p:nvPr>
        </p:nvSpPr>
        <p:spPr/>
        <p:txBody>
          <a:bodyPr/>
          <a:lstStyle/>
          <a:p>
            <a:fld id="{3B9C1065-95AF-D74C-8B96-1A0213162A82}"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1230209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55393" indent="-255393" defTabSz="510788">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968885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dirty="0"/>
              <a:t>You may have question whether this method still works if the requirement is not satisfied, which is always true for real acquisition</a:t>
            </a:r>
            <a:r>
              <a:rPr lang="zh-CN" altLang="en-US" dirty="0"/>
              <a:t> </a:t>
            </a:r>
            <a:r>
              <a:rPr lang="en-US" altLang="zh-CN" dirty="0"/>
              <a:t>today.</a:t>
            </a:r>
          </a:p>
          <a:p>
            <a:pPr marL="241600" indent="-241600" defTabSz="483198">
              <a:buFont typeface="+mj-lt"/>
              <a:buAutoNum type="arabicPeriod"/>
              <a:defRPr/>
            </a:pPr>
            <a:r>
              <a:rPr lang="en-US" dirty="0"/>
              <a:t>e.g., you don’t have </a:t>
            </a:r>
            <a:r>
              <a:rPr lang="en-US" altLang="zh-CN" dirty="0"/>
              <a:t>derivative</a:t>
            </a:r>
            <a:r>
              <a:rPr lang="zh-CN" altLang="en-US" dirty="0"/>
              <a:t> </a:t>
            </a:r>
            <a:r>
              <a:rPr lang="en-US" altLang="zh-CN" dirty="0"/>
              <a:t>of</a:t>
            </a:r>
            <a:r>
              <a:rPr lang="zh-CN" altLang="en-US" dirty="0"/>
              <a:t> </a:t>
            </a:r>
            <a:r>
              <a:rPr lang="en-US" altLang="zh-CN" dirty="0"/>
              <a:t>displacement</a:t>
            </a:r>
            <a:r>
              <a:rPr lang="zh-CN" altLang="en-US" dirty="0"/>
              <a:t> </a:t>
            </a:r>
            <a:r>
              <a:rPr lang="en-US" altLang="zh-CN" dirty="0"/>
              <a:t>to</a:t>
            </a:r>
            <a:r>
              <a:rPr lang="zh-CN" altLang="en-US" dirty="0"/>
              <a:t> </a:t>
            </a:r>
            <a:r>
              <a:rPr lang="en-US" altLang="zh-CN" dirty="0"/>
              <a:t>compute</a:t>
            </a:r>
            <a:r>
              <a:rPr lang="zh-CN" altLang="en-US" dirty="0"/>
              <a:t> </a:t>
            </a:r>
            <a:r>
              <a:rPr lang="en-US" dirty="0"/>
              <a:t>traction everywhere</a:t>
            </a:r>
            <a:r>
              <a:rPr lang="zh-CN" altLang="en-US" dirty="0"/>
              <a:t> </a:t>
            </a:r>
            <a:r>
              <a:rPr lang="en-US" dirty="0"/>
              <a:t>along the receiver cable, </a:t>
            </a:r>
            <a:r>
              <a:rPr lang="en-US" altLang="zh-CN" dirty="0"/>
              <a:t>can</a:t>
            </a:r>
            <a:r>
              <a:rPr lang="en-US" dirty="0"/>
              <a:t> the method still</a:t>
            </a:r>
            <a:r>
              <a:rPr lang="zh-CN" altLang="en-US" dirty="0"/>
              <a:t> </a:t>
            </a:r>
            <a:r>
              <a:rPr lang="en-US" altLang="zh-CN" dirty="0"/>
              <a:t>be</a:t>
            </a:r>
            <a:r>
              <a:rPr lang="en-US" dirty="0"/>
              <a:t> useful? </a:t>
            </a:r>
          </a:p>
          <a:p>
            <a:pPr marL="241600" indent="-241600" defTabSz="483198">
              <a:buFont typeface="+mj-lt"/>
              <a:buAutoNum type="arabicPeriod"/>
              <a:defRPr/>
            </a:pPr>
            <a:r>
              <a:rPr lang="en-US" altLang="zh-CN" dirty="0"/>
              <a:t>W</a:t>
            </a:r>
            <a:r>
              <a:rPr lang="en-US" dirty="0"/>
              <a:t>e are not looking for perfection</a:t>
            </a:r>
            <a:r>
              <a:rPr lang="zh-CN" altLang="en-US" dirty="0"/>
              <a:t> </a:t>
            </a:r>
            <a:r>
              <a:rPr lang="en-US" altLang="zh-CN" dirty="0"/>
              <a:t>here</a:t>
            </a:r>
            <a:r>
              <a:rPr lang="en-US" dirty="0"/>
              <a:t>, we are looking for can we be effective, can we be useful. </a:t>
            </a:r>
          </a:p>
          <a:p>
            <a:pPr marL="241600" indent="-241600" defTabSz="483198">
              <a:buFont typeface="+mj-lt"/>
              <a:buAutoNum type="arabicPeriod"/>
              <a:defRPr/>
            </a:pPr>
            <a:r>
              <a:rPr lang="en-US" dirty="0"/>
              <a:t>So</a:t>
            </a:r>
            <a:r>
              <a:rPr lang="zh-CN" altLang="en-US" dirty="0"/>
              <a:t> </a:t>
            </a:r>
            <a:r>
              <a:rPr lang="en-US" altLang="zh-CN" dirty="0"/>
              <a:t>from</a:t>
            </a:r>
            <a:r>
              <a:rPr lang="zh-CN" altLang="en-US" dirty="0"/>
              <a:t> </a:t>
            </a:r>
            <a:r>
              <a:rPr lang="en-US" altLang="zh-CN" dirty="0"/>
              <a:t>this</a:t>
            </a:r>
            <a:r>
              <a:rPr lang="zh-CN" altLang="en-US" dirty="0"/>
              <a:t> </a:t>
            </a:r>
            <a:r>
              <a:rPr lang="en-US" altLang="zh-CN" dirty="0"/>
              <a:t>perspective,</a:t>
            </a:r>
            <a:r>
              <a:rPr lang="zh-CN" altLang="en-US" dirty="0"/>
              <a:t> </a:t>
            </a:r>
            <a:r>
              <a:rPr lang="en-US" altLang="zh-CN" dirty="0"/>
              <a:t>I</a:t>
            </a:r>
            <a:r>
              <a:rPr lang="zh-CN" altLang="en-US" dirty="0"/>
              <a:t> </a:t>
            </a:r>
            <a:r>
              <a:rPr lang="en-US" altLang="zh-CN" dirty="0"/>
              <a:t>am</a:t>
            </a:r>
            <a:r>
              <a:rPr lang="zh-CN" altLang="en-US" dirty="0"/>
              <a:t> </a:t>
            </a:r>
            <a:r>
              <a:rPr lang="en-US" altLang="zh-CN" dirty="0"/>
              <a:t>going to show</a:t>
            </a:r>
            <a:r>
              <a:rPr lang="zh-CN" altLang="en-US" dirty="0"/>
              <a:t> </a:t>
            </a:r>
            <a:r>
              <a:rPr lang="en-US" altLang="zh-CN" dirty="0"/>
              <a:t>you</a:t>
            </a:r>
            <a:r>
              <a:rPr lang="zh-CN" altLang="en-US" dirty="0"/>
              <a:t> </a:t>
            </a:r>
            <a:r>
              <a:rPr lang="en-US" altLang="zh-CN" dirty="0"/>
              <a:t>the</a:t>
            </a:r>
            <a:r>
              <a:rPr lang="zh-CN" altLang="en-US" dirty="0"/>
              <a:t> </a:t>
            </a:r>
            <a:r>
              <a:rPr lang="en-US" altLang="zh-CN" dirty="0"/>
              <a:t>work</a:t>
            </a:r>
            <a:r>
              <a:rPr lang="zh-CN" altLang="en-US" dirty="0"/>
              <a:t> </a:t>
            </a:r>
            <a:r>
              <a:rPr lang="en-US" altLang="zh-CN" dirty="0"/>
              <a:t>we</a:t>
            </a:r>
            <a:r>
              <a:rPr lang="zh-CN" altLang="en-US" dirty="0"/>
              <a:t> </a:t>
            </a:r>
            <a:r>
              <a:rPr lang="en-US" altLang="zh-CN" dirty="0"/>
              <a:t>further did to reduce</a:t>
            </a:r>
            <a:r>
              <a:rPr lang="zh-CN" altLang="en-US" dirty="0"/>
              <a:t> </a:t>
            </a:r>
            <a:r>
              <a:rPr lang="en-US" altLang="zh-CN" dirty="0"/>
              <a:t>the</a:t>
            </a:r>
            <a:r>
              <a:rPr lang="zh-CN" altLang="en-US" dirty="0"/>
              <a:t> </a:t>
            </a:r>
            <a:r>
              <a:rPr lang="en-US" altLang="zh-CN" dirty="0"/>
              <a:t>requirement</a:t>
            </a:r>
            <a:r>
              <a:rPr lang="zh-CN" altLang="en-US" dirty="0"/>
              <a:t> </a:t>
            </a:r>
            <a:r>
              <a:rPr lang="en-US" altLang="zh-CN" dirty="0"/>
              <a:t>of</a:t>
            </a:r>
            <a:r>
              <a:rPr lang="zh-CN" altLang="en-US" dirty="0"/>
              <a:t> </a:t>
            </a:r>
            <a:r>
              <a:rPr lang="en-US" altLang="zh-CN" dirty="0"/>
              <a:t>traction,</a:t>
            </a:r>
            <a:r>
              <a:rPr lang="zh-CN" altLang="en-US" dirty="0"/>
              <a:t> </a:t>
            </a:r>
            <a:r>
              <a:rPr lang="en-US" altLang="zh-CN" dirty="0"/>
              <a:t>responding</a:t>
            </a:r>
            <a:r>
              <a:rPr lang="zh-CN" altLang="en-US" dirty="0"/>
              <a:t> </a:t>
            </a:r>
            <a:r>
              <a:rPr lang="en-US" altLang="zh-CN" dirty="0"/>
              <a:t>to</a:t>
            </a:r>
            <a:r>
              <a:rPr lang="zh-CN" altLang="en-US" dirty="0"/>
              <a:t> </a:t>
            </a:r>
            <a:r>
              <a:rPr lang="en-US" altLang="zh-CN" dirty="0"/>
              <a:t>the</a:t>
            </a:r>
            <a:r>
              <a:rPr lang="zh-CN" altLang="en-US" dirty="0"/>
              <a:t> </a:t>
            </a:r>
            <a:r>
              <a:rPr lang="en-US" altLang="zh-CN" dirty="0"/>
              <a:t>limited</a:t>
            </a:r>
            <a:r>
              <a:rPr lang="zh-CN" altLang="en-US" dirty="0"/>
              <a:t> </a:t>
            </a:r>
            <a:r>
              <a:rPr lang="en-US" altLang="zh-CN" dirty="0"/>
              <a:t>onshore</a:t>
            </a:r>
            <a:r>
              <a:rPr lang="zh-CN" altLang="en-US" dirty="0"/>
              <a:t> </a:t>
            </a:r>
            <a:r>
              <a:rPr lang="en-US" altLang="zh-CN" dirty="0"/>
              <a:t>acquisition.</a:t>
            </a:r>
            <a:endParaRPr lang="en-US" dirty="0" smtClean="0"/>
          </a:p>
          <a:p>
            <a:pPr marL="255393" indent="-255393" defTabSz="510788">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21110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baseline="0" dirty="0" smtClean="0"/>
              <a:t>This</a:t>
            </a:r>
            <a:r>
              <a:rPr lang="zh-CN" altLang="en-US" baseline="0" dirty="0" smtClean="0"/>
              <a:t> </a:t>
            </a:r>
            <a:r>
              <a:rPr lang="en-US" altLang="zh-CN" baseline="0" dirty="0" smtClean="0"/>
              <a:t>simple</a:t>
            </a:r>
            <a:r>
              <a:rPr lang="zh-CN" altLang="en-US" baseline="0" dirty="0" smtClean="0"/>
              <a:t> </a:t>
            </a:r>
            <a:r>
              <a:rPr lang="en-US" altLang="zh-CN" baseline="0" dirty="0" smtClean="0"/>
              <a:t>schematic</a:t>
            </a:r>
            <a:r>
              <a:rPr 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land</a:t>
            </a:r>
            <a:r>
              <a:rPr lang="zh-CN" altLang="en-US" baseline="0" dirty="0" smtClean="0"/>
              <a:t> </a:t>
            </a:r>
            <a:r>
              <a:rPr lang="en-US" altLang="zh-CN" baseline="0" dirty="0" smtClean="0"/>
              <a:t>experiment.</a:t>
            </a:r>
            <a:r>
              <a:rPr lang="zh-CN" altLang="en-US" baseline="0" dirty="0" smtClean="0"/>
              <a:t> </a:t>
            </a:r>
            <a:r>
              <a:rPr lang="en-US" altLang="zh-CN" baseline="0" dirty="0" smtClean="0"/>
              <a:t>W</a:t>
            </a:r>
            <a:r>
              <a:rPr lang="en-US" baseline="0" dirty="0" smtClean="0"/>
              <a:t>e have </a:t>
            </a:r>
            <a:r>
              <a:rPr lang="en-US" altLang="zh-CN" baseline="0" dirty="0" smtClean="0"/>
              <a:t>an</a:t>
            </a:r>
            <a:r>
              <a:rPr lang="zh-CN" altLang="en-US" baseline="0" dirty="0" smtClean="0"/>
              <a:t> </a:t>
            </a:r>
            <a:r>
              <a:rPr lang="en-US" baseline="0" dirty="0" smtClean="0"/>
              <a:t>air half space, an earth half space with heterogeneity indicated by different colors.</a:t>
            </a:r>
          </a:p>
          <a:p>
            <a:pPr marL="241600" indent="-241600" defTabSz="946065">
              <a:buFont typeface="+mj-lt"/>
              <a:buAutoNum type="arabicPeriod"/>
              <a:defRPr/>
            </a:pP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a</a:t>
            </a:r>
            <a:r>
              <a:rPr lang="zh-CN" altLang="en-US" baseline="0" dirty="0" smtClean="0"/>
              <a:t> </a:t>
            </a:r>
            <a:r>
              <a:rPr lang="en-US" altLang="zh-CN" baseline="0" dirty="0" smtClean="0"/>
              <a:t>source</a:t>
            </a:r>
            <a:r>
              <a:rPr lang="zh-CN" altLang="en-US" baseline="0" dirty="0" smtClean="0"/>
              <a:t> </a:t>
            </a:r>
            <a:r>
              <a:rPr lang="en-US" altLang="zh-CN" baseline="0" dirty="0" smtClean="0"/>
              <a:t>as</a:t>
            </a:r>
            <a:r>
              <a:rPr lang="zh-CN" altLang="en-US" baseline="0" dirty="0" smtClean="0"/>
              <a:t> </a:t>
            </a:r>
            <a:r>
              <a:rPr lang="en-US" altLang="zh-CN" baseline="0" dirty="0" smtClean="0"/>
              <a:t>a</a:t>
            </a:r>
            <a:r>
              <a:rPr lang="zh-CN" altLang="en-US" baseline="0" dirty="0" smtClean="0"/>
              <a:t> </a:t>
            </a:r>
            <a:r>
              <a:rPr lang="en-US" altLang="zh-CN" baseline="0" dirty="0" smtClean="0"/>
              <a:t>force</a:t>
            </a:r>
            <a:r>
              <a:rPr lang="zh-CN" altLang="en-US" baseline="0" dirty="0" smtClean="0"/>
              <a:t> </a:t>
            </a:r>
            <a:r>
              <a:rPr lang="en-US" altLang="zh-CN" baseline="0" dirty="0" smtClean="0"/>
              <a:t>vector</a:t>
            </a:r>
            <a:r>
              <a:rPr lang="zh-CN" altLang="en-US" baseline="0" dirty="0" smtClean="0"/>
              <a:t> </a:t>
            </a:r>
            <a:r>
              <a:rPr lang="en-US" altLang="zh-CN" baseline="0" dirty="0" smtClean="0"/>
              <a:t>acting</a:t>
            </a:r>
            <a:r>
              <a:rPr lang="zh-CN" altLang="en-US" baseline="0" dirty="0" smtClean="0"/>
              <a:t> </a:t>
            </a:r>
            <a:r>
              <a:rPr lang="en-US" altLang="zh-CN" baseline="0" dirty="0" smtClean="0"/>
              <a:t>on</a:t>
            </a:r>
            <a:r>
              <a:rPr lang="zh-CN" altLang="en-US" baseline="0" dirty="0" smtClean="0"/>
              <a:t> </a:t>
            </a:r>
            <a:r>
              <a:rPr lang="en-US" altLang="zh-CN" baseline="0" dirty="0" smtClean="0"/>
              <a:t>air/earth</a:t>
            </a:r>
            <a:r>
              <a:rPr lang="zh-CN" altLang="en-US" baseline="0" dirty="0" smtClean="0"/>
              <a:t> </a:t>
            </a:r>
            <a:r>
              <a:rPr lang="en-US" altLang="zh-CN" baseline="0" dirty="0" smtClean="0"/>
              <a:t>boundary,</a:t>
            </a:r>
            <a:r>
              <a:rPr lang="zh-CN" altLang="en-US" baseline="0" dirty="0" smtClean="0"/>
              <a:t> </a:t>
            </a:r>
            <a:r>
              <a:rPr lang="en-US" altLang="zh-CN" baseline="0" dirty="0" smtClean="0"/>
              <a:t>like the </a:t>
            </a:r>
            <a:r>
              <a:rPr lang="en-US" altLang="zh-CN" baseline="0" dirty="0" err="1" smtClean="0"/>
              <a:t>vibroseis</a:t>
            </a:r>
            <a:r>
              <a:rPr lang="en-US" altLang="zh-CN" baseline="0" dirty="0" smtClean="0"/>
              <a:t>.</a:t>
            </a:r>
          </a:p>
          <a:p>
            <a:pPr marL="241600" indent="-241600" defTabSz="946065">
              <a:buFont typeface="+mj-lt"/>
              <a:buAutoNum type="arabicPeriod"/>
              <a:defRPr/>
            </a:pPr>
            <a:r>
              <a:rPr lang="en-US" altLang="zh-CN" baseline="0" dirty="0" smtClean="0"/>
              <a:t>We</a:t>
            </a:r>
            <a:r>
              <a:rPr lang="zh-CN" altLang="en-US" baseline="0" dirty="0" smtClean="0"/>
              <a:t> </a:t>
            </a:r>
            <a:r>
              <a:rPr lang="en-US" altLang="zh-CN" baseline="0" dirty="0" smtClean="0"/>
              <a:t>put</a:t>
            </a:r>
            <a:r>
              <a:rPr lang="zh-CN" altLang="en-US" baseline="0" dirty="0" smtClean="0"/>
              <a:t> </a:t>
            </a:r>
            <a:r>
              <a:rPr lang="en-US" altLang="zh-CN" baseline="0" dirty="0" smtClean="0"/>
              <a:t>receivers right below </a:t>
            </a:r>
            <a:r>
              <a:rPr lang="en-US" baseline="0" dirty="0" smtClean="0"/>
              <a:t>the air/earth boundary, which is conventional onshore acquisition</a:t>
            </a:r>
          </a:p>
          <a:p>
            <a:pPr marL="241600" indent="-241600" defTabSz="946065">
              <a:buFont typeface="+mj-lt"/>
              <a:buAutoNum type="arabicPeriod"/>
              <a:defRPr/>
            </a:pPr>
            <a:r>
              <a:rPr lang="en-US" baseline="0" dirty="0" smtClean="0"/>
              <a:t>This is actual experiment. </a:t>
            </a:r>
          </a:p>
          <a:p>
            <a:pPr marL="241600" indent="-241600" defTabSz="946065">
              <a:buFont typeface="+mj-lt"/>
              <a:buAutoNum type="arabicPeriod"/>
              <a:defRPr/>
            </a:pPr>
            <a:r>
              <a:rPr lang="en-US" baseline="0" dirty="0" smtClean="0"/>
              <a:t>Now, we put some approximation, you will </a:t>
            </a:r>
            <a:r>
              <a:rPr lang="en-US" altLang="zh-CN" baseline="0" dirty="0" smtClean="0"/>
              <a:t>see</a:t>
            </a:r>
            <a:r>
              <a:rPr lang="zh-CN" altLang="en-US" baseline="0" dirty="0" smtClean="0"/>
              <a:t> </a:t>
            </a:r>
            <a:r>
              <a:rPr lang="en-US" baseline="0" dirty="0" smtClean="0"/>
              <a:t>with these approximation</a:t>
            </a:r>
            <a:r>
              <a:rPr lang="en-US" altLang="zh-CN" baseline="0" dirty="0" smtClean="0"/>
              <a:t>s</a:t>
            </a:r>
            <a:r>
              <a:rPr lang="en-US" baseline="0" dirty="0" smtClean="0"/>
              <a:t>, the data requirement can be significantly reduced. </a:t>
            </a:r>
          </a:p>
          <a:p>
            <a:pPr marL="241600" indent="-241600" defTabSz="946065">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488233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We use a vacuum half space to approximate the air half space, thereby you have this vacuum/earth model. </a:t>
            </a:r>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502993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Besides, we assume the</a:t>
            </a:r>
            <a:r>
              <a:rPr lang="zh-CN" altLang="en-US" baseline="0" dirty="0" smtClean="0"/>
              <a:t> </a:t>
            </a:r>
            <a:r>
              <a:rPr lang="en-US" altLang="zh-CN" baseline="0" dirty="0" smtClean="0"/>
              <a:t>external</a:t>
            </a:r>
            <a:r>
              <a:rPr lang="zh-CN" altLang="en-US" baseline="0" dirty="0" smtClean="0"/>
              <a:t> </a:t>
            </a:r>
            <a:r>
              <a:rPr lang="en-US" altLang="zh-CN" baseline="0" dirty="0" smtClean="0"/>
              <a:t>force</a:t>
            </a:r>
            <a:r>
              <a:rPr lang="zh-CN" altLang="en-US" baseline="0" dirty="0" smtClean="0"/>
              <a:t> </a:t>
            </a:r>
            <a:r>
              <a:rPr lang="en-US" altLang="zh-CN" baseline="0" dirty="0" smtClean="0"/>
              <a:t>is</a:t>
            </a:r>
            <a:r>
              <a:rPr lang="zh-CN" altLang="en-US" baseline="0" dirty="0" smtClean="0"/>
              <a:t> </a:t>
            </a:r>
            <a:r>
              <a:rPr lang="en-US" altLang="zh-CN" baseline="0" dirty="0" smtClean="0"/>
              <a:t>local,</a:t>
            </a:r>
            <a:r>
              <a:rPr lang="zh-CN" altLang="en-US" baseline="0" dirty="0" smtClean="0"/>
              <a:t> </a:t>
            </a:r>
            <a:r>
              <a:rPr lang="en-US" altLang="zh-CN" baseline="0" dirty="0" smtClean="0"/>
              <a:t>can</a:t>
            </a:r>
            <a:r>
              <a:rPr lang="zh-CN" altLang="en-US" baseline="0" dirty="0" smtClean="0"/>
              <a:t> </a:t>
            </a:r>
            <a:r>
              <a:rPr lang="en-US" altLang="zh-CN" baseline="0" dirty="0" smtClean="0"/>
              <a:t>be</a:t>
            </a:r>
            <a:r>
              <a:rPr lang="zh-CN" altLang="en-US" baseline="0" dirty="0" smtClean="0"/>
              <a:t> </a:t>
            </a:r>
            <a:r>
              <a:rPr lang="en-US" altLang="zh-CN" baseline="0" dirty="0" smtClean="0"/>
              <a:t>expressed</a:t>
            </a:r>
            <a:r>
              <a:rPr lang="zh-CN" altLang="en-US" baseline="0" dirty="0" smtClean="0"/>
              <a:t> </a:t>
            </a:r>
            <a:r>
              <a:rPr lang="en-US" altLang="zh-CN" baseline="0" dirty="0" smtClean="0"/>
              <a:t>as</a:t>
            </a:r>
            <a:r>
              <a:rPr lang="zh-CN" altLang="en-US" baseline="0" dirty="0" smtClean="0"/>
              <a:t> </a:t>
            </a:r>
            <a:r>
              <a:rPr lang="en-US" altLang="zh-CN" baseline="0" dirty="0" smtClean="0"/>
              <a:t>a</a:t>
            </a:r>
            <a:r>
              <a:rPr lang="zh-CN" altLang="en-US" baseline="0" dirty="0" smtClean="0"/>
              <a:t> </a:t>
            </a:r>
            <a:r>
              <a:rPr lang="en-US" altLang="zh-CN" baseline="0" dirty="0" smtClean="0"/>
              <a:t>time</a:t>
            </a:r>
            <a:r>
              <a:rPr lang="zh-CN" altLang="en-US" baseline="0" dirty="0" smtClean="0"/>
              <a:t> </a:t>
            </a:r>
            <a:r>
              <a:rPr lang="en-US" altLang="zh-CN" baseline="0" dirty="0" smtClean="0"/>
              <a:t>function</a:t>
            </a:r>
            <a:r>
              <a:rPr lang="zh-CN" altLang="en-US" baseline="0" dirty="0" smtClean="0"/>
              <a:t> </a:t>
            </a:r>
            <a:r>
              <a:rPr lang="en-US" altLang="zh-CN" baseline="0" dirty="0" smtClean="0"/>
              <a:t>with</a:t>
            </a:r>
            <a:r>
              <a:rPr lang="zh-CN" altLang="en-US" baseline="0" dirty="0" smtClean="0"/>
              <a:t> </a:t>
            </a:r>
            <a:r>
              <a:rPr lang="en-US" altLang="zh-CN" baseline="0" dirty="0" smtClean="0"/>
              <a:t>spatial</a:t>
            </a:r>
            <a:r>
              <a:rPr lang="zh-CN" altLang="en-US" baseline="0" dirty="0" smtClean="0"/>
              <a:t> </a:t>
            </a:r>
            <a:r>
              <a:rPr lang="en-US" altLang="zh-CN" baseline="0" dirty="0" smtClean="0"/>
              <a:t>delta</a:t>
            </a:r>
            <a:r>
              <a:rPr lang="zh-CN" altLang="en-US" baseline="0" dirty="0" smtClean="0"/>
              <a:t> </a:t>
            </a:r>
            <a:r>
              <a:rPr lang="en-US" altLang="zh-CN" baseline="0" dirty="0" smtClean="0"/>
              <a:t>function.</a:t>
            </a:r>
            <a:r>
              <a:rPr lang="zh-CN" altLang="en-US" baseline="0" dirty="0" smtClean="0"/>
              <a:t> </a:t>
            </a:r>
            <a:r>
              <a:rPr lang="en-US" altLang="zh-CN" baseline="0" dirty="0" smtClean="0"/>
              <a:t>F(t)</a:t>
            </a:r>
            <a:r>
              <a:rPr lang="zh-CN" altLang="en-US" baseline="0" dirty="0" smtClean="0"/>
              <a:t> </a:t>
            </a:r>
            <a:r>
              <a:rPr lang="en-US" altLang="zh-CN" baseline="0" dirty="0" smtClean="0"/>
              <a:t>is</a:t>
            </a:r>
            <a:r>
              <a:rPr lang="zh-CN" altLang="en-US" baseline="0" dirty="0" smtClean="0"/>
              <a:t> </a:t>
            </a:r>
            <a:r>
              <a:rPr lang="en-US" altLang="zh-CN" baseline="0" dirty="0" smtClean="0"/>
              <a:t>also</a:t>
            </a:r>
            <a:r>
              <a:rPr lang="zh-CN" altLang="en-US" baseline="0" dirty="0" smtClean="0"/>
              <a:t> </a:t>
            </a:r>
            <a:r>
              <a:rPr lang="en-US" altLang="zh-CN" baseline="0" dirty="0" smtClean="0"/>
              <a:t>called</a:t>
            </a:r>
            <a:r>
              <a:rPr lang="zh-CN" altLang="en-US" baseline="0" dirty="0" smtClean="0"/>
              <a:t> </a:t>
            </a:r>
            <a:r>
              <a:rPr lang="en-US" altLang="zh-CN" baseline="0" dirty="0" smtClean="0"/>
              <a:t>source</a:t>
            </a:r>
            <a:r>
              <a:rPr lang="zh-CN" altLang="en-US" baseline="0" dirty="0" smtClean="0"/>
              <a:t> </a:t>
            </a:r>
            <a:r>
              <a:rPr lang="en-US" altLang="zh-CN" baseline="0" dirty="0" smtClean="0"/>
              <a:t>wavelet.</a:t>
            </a:r>
            <a:r>
              <a:rPr lang="zh-CN" altLang="en-US" baseline="0" dirty="0" smtClean="0"/>
              <a:t> </a:t>
            </a:r>
            <a:endParaRPr lang="en-US" altLang="zh-CN"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1834200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a</a:t>
            </a:r>
            <a:r>
              <a:rPr lang="zh-CN" altLang="en-US" baseline="0" dirty="0" smtClean="0"/>
              <a:t> </a:t>
            </a:r>
            <a:r>
              <a:rPr lang="en-US" altLang="zh-CN" baseline="0" dirty="0" smtClean="0"/>
              <a:t>boundary</a:t>
            </a:r>
            <a:r>
              <a:rPr lang="zh-CN" altLang="en-US" baseline="0" dirty="0" smtClean="0"/>
              <a:t> </a:t>
            </a:r>
            <a:r>
              <a:rPr lang="en-US" altLang="zh-CN" baseline="0" dirty="0" smtClean="0"/>
              <a:t>condition</a:t>
            </a:r>
            <a:r>
              <a:rPr lang="zh-CN" altLang="en-US" baseline="0" dirty="0" smtClean="0"/>
              <a:t> </a:t>
            </a:r>
            <a:r>
              <a:rPr lang="en-US" altLang="zh-CN" baseline="0" dirty="0" smtClean="0"/>
              <a:t>says</a:t>
            </a:r>
            <a:r>
              <a:rPr lang="zh-CN" altLang="en-US" baseline="0" dirty="0" smtClean="0"/>
              <a:t> </a:t>
            </a:r>
            <a:r>
              <a:rPr lang="en-US" altLang="zh-CN" baseline="0" dirty="0" smtClean="0"/>
              <a:t>that</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v/e boundary</a:t>
            </a:r>
            <a:r>
              <a:rPr lang="zh-CN" altLang="en-US" baseline="0" dirty="0" smtClean="0"/>
              <a:t> </a:t>
            </a:r>
            <a:r>
              <a:rPr lang="en-US" altLang="zh-CN" baseline="0" dirty="0" smtClean="0"/>
              <a:t>or</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acquisition</a:t>
            </a:r>
            <a:r>
              <a:rPr lang="zh-CN" altLang="en-US" baseline="0" dirty="0" smtClean="0"/>
              <a:t> </a:t>
            </a:r>
            <a:r>
              <a:rPr lang="en-US" altLang="zh-CN" baseline="0" dirty="0" smtClean="0"/>
              <a:t>surface,</a:t>
            </a:r>
            <a:r>
              <a:rPr lang="zh-CN" altLang="en-US" baseline="0" dirty="0" smtClean="0"/>
              <a:t> </a:t>
            </a:r>
            <a:r>
              <a:rPr lang="en-US" altLang="zh-CN" baseline="0" dirty="0" smtClean="0"/>
              <a:t>t</a:t>
            </a:r>
            <a:r>
              <a:rPr lang="zh-CN" altLang="en-US" baseline="0" dirty="0" smtClean="0"/>
              <a:t> </a:t>
            </a:r>
            <a:r>
              <a:rPr lang="en-US" altLang="zh-CN" baseline="0" dirty="0" smtClean="0"/>
              <a:t>is</a:t>
            </a:r>
            <a:r>
              <a:rPr lang="zh-CN" altLang="en-US" baseline="0" dirty="0" smtClean="0"/>
              <a:t> </a:t>
            </a:r>
            <a:r>
              <a:rPr lang="en-US" altLang="zh-CN" baseline="0" dirty="0" smtClean="0"/>
              <a:t>zero</a:t>
            </a:r>
            <a:r>
              <a:rPr lang="zh-CN" altLang="en-US" baseline="0" dirty="0" smtClean="0"/>
              <a:t> </a:t>
            </a:r>
            <a:r>
              <a:rPr lang="en-US" altLang="zh-CN" baseline="0" dirty="0" smtClean="0"/>
              <a:t>everywhere</a:t>
            </a:r>
            <a:r>
              <a:rPr lang="zh-CN" altLang="en-US" baseline="0" dirty="0" smtClean="0"/>
              <a:t> </a:t>
            </a:r>
            <a:r>
              <a:rPr lang="en-US" altLang="zh-CN" baseline="0" dirty="0" smtClean="0"/>
              <a:t>except</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source</a:t>
            </a:r>
            <a:r>
              <a:rPr lang="zh-CN" altLang="en-US" baseline="0" dirty="0" smtClean="0"/>
              <a:t> </a:t>
            </a:r>
            <a:r>
              <a:rPr lang="en-US" altLang="zh-CN" baseline="0" dirty="0" smtClean="0"/>
              <a:t>point,</a:t>
            </a:r>
            <a:r>
              <a:rPr lang="zh-CN" altLang="en-US" baseline="0" dirty="0" smtClean="0"/>
              <a:t> </a:t>
            </a:r>
            <a:r>
              <a:rPr lang="en-US" altLang="zh-CN" baseline="0" dirty="0" smtClean="0"/>
              <a:t>and</a:t>
            </a:r>
            <a:r>
              <a:rPr lang="zh-CN" altLang="en-US" baseline="0" dirty="0" smtClean="0"/>
              <a:t> </a:t>
            </a:r>
            <a:r>
              <a:rPr lang="en-US" altLang="zh-CN" baseline="0" dirty="0" smtClean="0"/>
              <a:t>it</a:t>
            </a:r>
            <a:r>
              <a:rPr lang="zh-CN" altLang="en-US" baseline="0" dirty="0" smtClean="0"/>
              <a:t> </a:t>
            </a:r>
            <a:r>
              <a:rPr lang="en-US" altLang="zh-CN" baseline="0" dirty="0" smtClean="0"/>
              <a:t>can</a:t>
            </a:r>
            <a:r>
              <a:rPr lang="zh-CN" altLang="en-US" baseline="0" dirty="0" smtClean="0"/>
              <a:t> </a:t>
            </a:r>
            <a:r>
              <a:rPr lang="en-US" altLang="zh-CN" baseline="0" dirty="0" smtClean="0"/>
              <a:t>be</a:t>
            </a:r>
            <a:r>
              <a:rPr lang="zh-CN" altLang="en-US" baseline="0" dirty="0" smtClean="0"/>
              <a:t> </a:t>
            </a:r>
            <a:r>
              <a:rPr lang="en-US" altLang="zh-CN" baseline="0" dirty="0" smtClean="0"/>
              <a:t>expressed</a:t>
            </a:r>
            <a:r>
              <a:rPr lang="zh-CN" altLang="en-US" baseline="0" dirty="0" smtClean="0"/>
              <a:t> </a:t>
            </a:r>
            <a:r>
              <a:rPr lang="en-US" altLang="zh-CN" baseline="0" dirty="0" smtClean="0"/>
              <a:t>by</a:t>
            </a:r>
            <a:r>
              <a:rPr lang="zh-CN" altLang="en-US" baseline="0" dirty="0" smtClean="0"/>
              <a:t> </a:t>
            </a:r>
            <a:r>
              <a:rPr lang="en-US" dirty="0">
                <a:latin typeface="Cambria Math" charset="0"/>
                <a:ea typeface="Calibri" charset="0"/>
                <a:cs typeface="Calibri" charset="0"/>
              </a:rPr>
              <a:t>−𝐹 (</a:t>
            </a:r>
            <a:r>
              <a:rPr lang="en-US" dirty="0">
                <a:latin typeface="Cambria Math" charset="0"/>
                <a:ea typeface="Cambria Math" charset="0"/>
                <a:cs typeface="Cambria Math" charset="0"/>
              </a:rPr>
              <a:t>𝜔)</a:t>
            </a:r>
            <a:r>
              <a:rPr lang="zh-CN" altLang="en-US" baseline="0" dirty="0" smtClean="0"/>
              <a:t> </a:t>
            </a:r>
            <a:r>
              <a:rPr lang="en-US" altLang="zh-CN" baseline="0" dirty="0" smtClean="0"/>
              <a:t>with</a:t>
            </a:r>
            <a:r>
              <a:rPr lang="zh-CN" altLang="en-US" baseline="0" dirty="0" smtClean="0"/>
              <a:t> </a:t>
            </a:r>
            <a:r>
              <a:rPr lang="en-US" altLang="zh-CN" baseline="0" dirty="0" smtClean="0"/>
              <a:t>a</a:t>
            </a:r>
            <a:r>
              <a:rPr lang="zh-CN" altLang="en-US" baseline="0" dirty="0" smtClean="0"/>
              <a:t> </a:t>
            </a:r>
            <a:r>
              <a:rPr lang="en-US" altLang="zh-CN" baseline="0" dirty="0" smtClean="0"/>
              <a:t>spatial</a:t>
            </a:r>
            <a:r>
              <a:rPr lang="zh-CN" altLang="en-US" baseline="0" dirty="0" smtClean="0"/>
              <a:t> </a:t>
            </a:r>
            <a:r>
              <a:rPr lang="en-US" altLang="zh-CN" baseline="0" dirty="0" smtClean="0"/>
              <a:t>delta</a:t>
            </a:r>
            <a:r>
              <a:rPr lang="zh-CN" altLang="en-US" baseline="0" dirty="0" smtClean="0"/>
              <a:t> </a:t>
            </a:r>
            <a:r>
              <a:rPr lang="en-US" altLang="zh-CN" baseline="0" dirty="0" smtClean="0"/>
              <a:t>function.</a:t>
            </a:r>
            <a:r>
              <a:rPr lang="zh-CN" altLang="en-US" baseline="0" dirty="0" smtClean="0"/>
              <a:t> </a:t>
            </a:r>
            <a:endParaRPr lang="en-US" altLang="zh-CN" baseline="0" dirty="0" smtClean="0"/>
          </a:p>
          <a:p>
            <a:pPr marL="241600" indent="-241600" defTabSz="946065">
              <a:buFont typeface="+mj-lt"/>
              <a:buAutoNum type="arabicPeriod"/>
              <a:defRPr/>
            </a:pPr>
            <a:endParaRPr lang="en-US" altLang="zh-CN"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1656485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put it</a:t>
            </a:r>
            <a:r>
              <a:rPr lang="zh-CN" altLang="en-US" baseline="0" dirty="0" smtClean="0"/>
              <a:t> </a:t>
            </a:r>
            <a:r>
              <a:rPr lang="en-US" altLang="zh-CN" baseline="0" dirty="0" smtClean="0"/>
              <a:t>into the algorithm we saw earlier,</a:t>
            </a:r>
            <a:r>
              <a:rPr lang="zh-CN" altLang="en-US" baseline="0" dirty="0" smtClean="0"/>
              <a:t> </a:t>
            </a:r>
            <a:r>
              <a:rPr lang="en-US" altLang="zh-CN" baseline="0" dirty="0" smtClean="0"/>
              <a:t>the original/complete separation algorithm</a:t>
            </a:r>
          </a:p>
          <a:p>
            <a:pPr marL="241600" indent="-241600" defTabSz="946065">
              <a:buFont typeface="+mj-lt"/>
              <a:buAutoNum type="arabicPeriod"/>
              <a:defRPr/>
            </a:pPr>
            <a:r>
              <a:rPr lang="en-US" altLang="zh-CN" baseline="0" dirty="0" smtClean="0"/>
              <a:t>the second integral</a:t>
            </a:r>
            <a:r>
              <a:rPr lang="zh-CN" altLang="en-US" baseline="0" dirty="0" smtClean="0"/>
              <a:t> </a:t>
            </a:r>
            <a:r>
              <a:rPr lang="en-US" altLang="zh-CN" baseline="0" dirty="0" smtClean="0"/>
              <a:t>term</a:t>
            </a:r>
            <a:r>
              <a:rPr lang="zh-CN" altLang="en-US" baseline="0" dirty="0" smtClean="0"/>
              <a:t> </a:t>
            </a:r>
            <a:r>
              <a:rPr lang="en-US" altLang="zh-CN" baseline="0" dirty="0" smtClean="0"/>
              <a:t>highlighted by red</a:t>
            </a:r>
            <a:r>
              <a:rPr lang="zh-CN" altLang="en-US" baseline="0" dirty="0" smtClean="0"/>
              <a:t> </a:t>
            </a:r>
            <a:r>
              <a:rPr lang="en-US" altLang="zh-CN" baseline="0" dirty="0" smtClean="0"/>
              <a:t>turns</a:t>
            </a:r>
            <a:r>
              <a:rPr lang="zh-CN" altLang="en-US" baseline="0" dirty="0" smtClean="0"/>
              <a:t> </a:t>
            </a:r>
            <a:r>
              <a:rPr lang="en-US" altLang="zh-CN" baseline="0" dirty="0" smtClean="0"/>
              <a:t>out</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a</a:t>
            </a:r>
            <a:r>
              <a:rPr lang="zh-CN" altLang="en-US" baseline="0" dirty="0" smtClean="0"/>
              <a:t> </a:t>
            </a:r>
            <a:r>
              <a:rPr lang="en-US" altLang="zh-CN" baseline="0" dirty="0" smtClean="0"/>
              <a:t>product between external force and G0.  Thereby</a:t>
            </a:r>
            <a:r>
              <a:rPr lang="zh-CN" altLang="en-US" baseline="0" dirty="0" smtClean="0"/>
              <a:t> </a:t>
            </a: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this</a:t>
            </a:r>
            <a:r>
              <a:rPr lang="zh-CN" altLang="en-US" baseline="0" dirty="0" smtClean="0"/>
              <a:t> </a:t>
            </a:r>
            <a:r>
              <a:rPr lang="en-US" altLang="zh-CN" baseline="0" dirty="0" smtClean="0"/>
              <a:t>simplified</a:t>
            </a:r>
            <a:r>
              <a:rPr lang="zh-CN" altLang="en-US" baseline="0" dirty="0" smtClean="0"/>
              <a:t> </a:t>
            </a:r>
            <a:r>
              <a:rPr lang="en-US" altLang="zh-CN" baseline="0" dirty="0" smtClean="0"/>
              <a:t>formula</a:t>
            </a:r>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994399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the second one highlighted by red</a:t>
            </a:r>
            <a:r>
              <a:rPr lang="zh-CN" altLang="en-US" baseline="0" dirty="0" smtClean="0"/>
              <a:t> </a:t>
            </a:r>
            <a:r>
              <a:rPr lang="en-US" altLang="zh-CN" baseline="0" dirty="0" smtClean="0"/>
              <a:t>turns</a:t>
            </a:r>
            <a:r>
              <a:rPr lang="zh-CN" altLang="en-US" baseline="0" dirty="0" smtClean="0"/>
              <a:t> </a:t>
            </a:r>
            <a:r>
              <a:rPr lang="en-US" altLang="zh-CN" baseline="0" dirty="0" smtClean="0"/>
              <a:t>out</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a</a:t>
            </a:r>
            <a:r>
              <a:rPr lang="zh-CN" altLang="en-US" baseline="0" dirty="0" smtClean="0"/>
              <a:t> </a:t>
            </a:r>
            <a:r>
              <a:rPr lang="en-US" altLang="zh-CN" baseline="0" dirty="0" smtClean="0"/>
              <a:t>product between external force and G0.  Thereby</a:t>
            </a:r>
            <a:r>
              <a:rPr lang="zh-CN" altLang="en-US" baseline="0" dirty="0" smtClean="0"/>
              <a:t> </a:t>
            </a: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this</a:t>
            </a:r>
            <a:r>
              <a:rPr lang="zh-CN" altLang="en-US" baseline="0" dirty="0" smtClean="0"/>
              <a:t> </a:t>
            </a:r>
            <a:r>
              <a:rPr lang="en-US" altLang="zh-CN" baseline="0" dirty="0" smtClean="0"/>
              <a:t>simplified</a:t>
            </a:r>
            <a:r>
              <a:rPr lang="zh-CN" altLang="en-US" baseline="0" dirty="0" smtClean="0"/>
              <a:t> </a:t>
            </a:r>
            <a:r>
              <a:rPr lang="en-US" altLang="zh-CN" baseline="0" dirty="0" smtClean="0"/>
              <a:t>formula</a:t>
            </a:r>
          </a:p>
          <a:p>
            <a:pPr marL="241600" indent="-241600" defTabSz="946065">
              <a:buFont typeface="+mj-lt"/>
              <a:buAutoNum type="arabicPeriod"/>
              <a:defRPr/>
            </a:pP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1722334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normAutofit/>
          </a:bodyPr>
          <a:lstStyle/>
          <a:p>
            <a:pPr marL="241600" indent="-241600" defTabSz="946065">
              <a:buFont typeface="+mj-lt"/>
              <a:buAutoNum type="arabicPeriod"/>
              <a:defRPr/>
            </a:pPr>
            <a:r>
              <a:rPr lang="en-US" altLang="zh-CN" baseline="0" dirty="0" smtClean="0"/>
              <a:t>Compare</a:t>
            </a:r>
            <a:r>
              <a:rPr lang="zh-CN" altLang="en-US" baseline="0" dirty="0" smtClean="0"/>
              <a:t> </a:t>
            </a:r>
            <a:r>
              <a:rPr lang="en-US" altLang="zh-CN" baseline="0" dirty="0" smtClean="0"/>
              <a:t>the</a:t>
            </a:r>
            <a:r>
              <a:rPr lang="zh-CN" altLang="en-US" baseline="0" dirty="0" smtClean="0"/>
              <a:t> </a:t>
            </a:r>
            <a:r>
              <a:rPr lang="en-US" altLang="zh-CN" baseline="0" dirty="0" smtClean="0"/>
              <a:t>original</a:t>
            </a:r>
            <a:r>
              <a:rPr lang="zh-CN" altLang="en-US" baseline="0" dirty="0" smtClean="0"/>
              <a:t> </a:t>
            </a:r>
            <a:r>
              <a:rPr lang="en-US" altLang="zh-CN" baseline="0" dirty="0" smtClean="0"/>
              <a:t>one and</a:t>
            </a:r>
            <a:r>
              <a:rPr lang="zh-CN" altLang="en-US" baseline="0" dirty="0" smtClean="0"/>
              <a:t> </a:t>
            </a:r>
            <a:r>
              <a:rPr lang="en-US" altLang="zh-CN" baseline="0" dirty="0" smtClean="0"/>
              <a:t>the</a:t>
            </a:r>
            <a:r>
              <a:rPr lang="zh-CN" altLang="en-US" baseline="0" dirty="0" smtClean="0"/>
              <a:t> </a:t>
            </a:r>
            <a:r>
              <a:rPr lang="en-US" altLang="zh-CN" baseline="0" dirty="0" smtClean="0"/>
              <a:t>simplified</a:t>
            </a:r>
            <a:r>
              <a:rPr lang="zh-CN" altLang="en-US" baseline="0" dirty="0" smtClean="0"/>
              <a:t> </a:t>
            </a:r>
            <a:r>
              <a:rPr lang="en-US" altLang="zh-CN" baseline="0" dirty="0" smtClean="0"/>
              <a:t>one,</a:t>
            </a:r>
            <a:r>
              <a:rPr lang="zh-CN" altLang="en-US" baseline="0" dirty="0" smtClean="0"/>
              <a:t> </a:t>
            </a:r>
            <a:r>
              <a:rPr lang="en-US" altLang="zh-CN" baseline="0" dirty="0" smtClean="0"/>
              <a:t>we</a:t>
            </a:r>
            <a:r>
              <a:rPr lang="zh-CN" altLang="en-US" baseline="0" dirty="0" smtClean="0"/>
              <a:t> </a:t>
            </a:r>
            <a:r>
              <a:rPr lang="en-US" altLang="zh-CN" baseline="0" dirty="0" smtClean="0"/>
              <a:t>know</a:t>
            </a:r>
            <a:r>
              <a:rPr lang="zh-CN" altLang="en-US" baseline="0" dirty="0" smtClean="0"/>
              <a:t> </a:t>
            </a:r>
            <a:r>
              <a:rPr lang="en-US" altLang="zh-CN" baseline="0" dirty="0" smtClean="0"/>
              <a:t>instead</a:t>
            </a:r>
            <a:r>
              <a:rPr lang="zh-CN" altLang="en-US" baseline="0" dirty="0" smtClean="0"/>
              <a:t> </a:t>
            </a:r>
            <a:r>
              <a:rPr lang="en-US" altLang="zh-CN" baseline="0" dirty="0" smtClean="0"/>
              <a:t>of</a:t>
            </a:r>
            <a:r>
              <a:rPr lang="zh-CN" altLang="en-US" baseline="0" dirty="0" smtClean="0"/>
              <a:t> </a:t>
            </a:r>
            <a:r>
              <a:rPr lang="en-US" altLang="zh-CN" baseline="0" dirty="0" smtClean="0"/>
              <a:t>requiring</a:t>
            </a:r>
            <a:r>
              <a:rPr lang="zh-CN" altLang="en-US" baseline="0" dirty="0" smtClean="0"/>
              <a:t> </a:t>
            </a:r>
            <a:r>
              <a:rPr lang="en-US" altLang="zh-CN" baseline="0" dirty="0" smtClean="0"/>
              <a:t>traction</a:t>
            </a:r>
            <a:r>
              <a:rPr lang="zh-CN" altLang="en-US" baseline="0" dirty="0" smtClean="0"/>
              <a:t> </a:t>
            </a:r>
            <a:r>
              <a:rPr lang="en-US" altLang="zh-CN" baseline="0" dirty="0" smtClean="0"/>
              <a:t>everywhere</a:t>
            </a:r>
            <a:r>
              <a:rPr lang="zh-CN" altLang="en-US" baseline="0" dirty="0" smtClean="0"/>
              <a:t> </a:t>
            </a:r>
            <a:r>
              <a:rPr lang="en-US" altLang="zh-CN" baseline="0" dirty="0" smtClean="0"/>
              <a:t>along the acquisition surface,</a:t>
            </a:r>
            <a:r>
              <a:rPr lang="zh-CN" altLang="en-US" baseline="0" dirty="0" smtClean="0"/>
              <a:t> </a:t>
            </a:r>
            <a:r>
              <a:rPr lang="en-US" altLang="zh-CN" baseline="0" dirty="0" smtClean="0"/>
              <a:t>the</a:t>
            </a:r>
            <a:r>
              <a:rPr lang="zh-CN" altLang="en-US" baseline="0" dirty="0" smtClean="0"/>
              <a:t> </a:t>
            </a:r>
            <a:r>
              <a:rPr lang="en-US" altLang="zh-CN" baseline="0" dirty="0" smtClean="0"/>
              <a:t>external</a:t>
            </a:r>
            <a:r>
              <a:rPr lang="zh-CN" altLang="en-US" baseline="0" dirty="0" smtClean="0"/>
              <a:t> </a:t>
            </a:r>
            <a:r>
              <a:rPr lang="en-US" altLang="zh-CN" baseline="0" dirty="0" smtClean="0"/>
              <a:t>force information at</a:t>
            </a:r>
            <a:r>
              <a:rPr lang="zh-CN" altLang="en-US" baseline="0" dirty="0" smtClean="0"/>
              <a:t> </a:t>
            </a:r>
            <a:r>
              <a:rPr lang="en-US" altLang="zh-CN" baseline="0" dirty="0" smtClean="0"/>
              <a:t>source</a:t>
            </a:r>
            <a:r>
              <a:rPr lang="zh-CN" altLang="en-US" baseline="0" dirty="0" smtClean="0"/>
              <a:t> </a:t>
            </a:r>
            <a:r>
              <a:rPr lang="en-US" altLang="zh-CN" baseline="0" dirty="0" smtClean="0"/>
              <a:t>point</a:t>
            </a:r>
            <a:r>
              <a:rPr lang="zh-CN" altLang="en-US" baseline="0" dirty="0" smtClean="0"/>
              <a:t> </a:t>
            </a:r>
            <a:r>
              <a:rPr lang="en-US" altLang="zh-CN" baseline="0" dirty="0" smtClean="0"/>
              <a:t>or an approximate source wavelet information is</a:t>
            </a:r>
            <a:r>
              <a:rPr lang="zh-CN" altLang="en-US" baseline="0" dirty="0" smtClean="0"/>
              <a:t> </a:t>
            </a:r>
            <a:r>
              <a:rPr lang="en-US" altLang="zh-CN" baseline="0" dirty="0" smtClean="0"/>
              <a:t>enough</a:t>
            </a:r>
            <a:r>
              <a:rPr lang="zh-CN" altLang="en-US" baseline="0" dirty="0" smtClean="0"/>
              <a:t> </a:t>
            </a:r>
            <a:r>
              <a:rPr lang="en-US" altLang="zh-CN" baseline="0" dirty="0" smtClean="0"/>
              <a:t>for</a:t>
            </a:r>
            <a:r>
              <a:rPr lang="zh-CN" altLang="en-US" baseline="0" dirty="0" smtClean="0"/>
              <a:t> </a:t>
            </a:r>
            <a:r>
              <a:rPr lang="en-US" altLang="zh-CN" baseline="0" dirty="0" smtClean="0"/>
              <a:t>the</a:t>
            </a:r>
            <a:r>
              <a:rPr lang="zh-CN" altLang="en-US" baseline="0" dirty="0" smtClean="0"/>
              <a:t> </a:t>
            </a:r>
            <a:r>
              <a:rPr lang="en-US" altLang="zh-CN" baseline="0" dirty="0" smtClean="0"/>
              <a:t>computation</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term.</a:t>
            </a:r>
            <a:r>
              <a:rPr lang="zh-CN" altLang="en-US" baseline="0" dirty="0" smtClean="0"/>
              <a:t> </a:t>
            </a:r>
            <a:endParaRPr lang="en-US" altLang="zh-CN" baseline="0" dirty="0" smtClean="0"/>
          </a:p>
          <a:p>
            <a:pPr marL="241600" indent="-241600" defTabSz="946065">
              <a:buFont typeface="+mj-lt"/>
              <a:buAutoNum type="arabicPeriod"/>
              <a:defRPr/>
            </a:pP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what</a:t>
            </a:r>
            <a:r>
              <a:rPr lang="zh-CN" altLang="en-US" baseline="0" dirty="0" smtClean="0"/>
              <a:t> </a:t>
            </a:r>
            <a:r>
              <a:rPr lang="en-US" altLang="zh-CN" baseline="0" dirty="0" smtClean="0"/>
              <a:t>we</a:t>
            </a:r>
            <a:r>
              <a:rPr lang="zh-CN" altLang="en-US" baseline="0" dirty="0" smtClean="0"/>
              <a:t> </a:t>
            </a:r>
            <a:r>
              <a:rPr lang="en-US" altLang="zh-CN" baseline="0" dirty="0" smtClean="0"/>
              <a:t>mean</a:t>
            </a:r>
            <a:r>
              <a:rPr lang="zh-CN" altLang="en-US" baseline="0" dirty="0" smtClean="0"/>
              <a:t> </a:t>
            </a:r>
            <a:r>
              <a:rPr lang="en-US" altLang="zh-CN" baseline="0" dirty="0" smtClean="0"/>
              <a:t>of</a:t>
            </a:r>
            <a:r>
              <a:rPr lang="zh-CN" altLang="en-US" baseline="0" dirty="0" smtClean="0"/>
              <a:t> </a:t>
            </a:r>
            <a:r>
              <a:rPr lang="en-US" altLang="zh-CN" baseline="0" dirty="0" smtClean="0"/>
              <a:t>reducing</a:t>
            </a:r>
            <a:r>
              <a:rPr lang="zh-CN" altLang="en-US" baseline="0" dirty="0" smtClean="0"/>
              <a:t> </a:t>
            </a:r>
            <a:r>
              <a:rPr lang="en-US" altLang="zh-CN" baseline="0" dirty="0" smtClean="0"/>
              <a:t>the</a:t>
            </a:r>
            <a:r>
              <a:rPr lang="zh-CN" altLang="en-US" baseline="0" dirty="0" smtClean="0"/>
              <a:t> </a:t>
            </a:r>
            <a:r>
              <a:rPr lang="en-US" altLang="zh-CN" baseline="0" dirty="0" smtClean="0"/>
              <a:t>requirement</a:t>
            </a:r>
            <a:r>
              <a:rPr lang="zh-CN" altLang="en-US" baseline="0" dirty="0" smtClean="0"/>
              <a:t> </a:t>
            </a:r>
            <a:r>
              <a:rPr lang="en-US" altLang="zh-CN" baseline="0" dirty="0" smtClean="0"/>
              <a:t>of</a:t>
            </a:r>
            <a:r>
              <a:rPr lang="zh-CN" altLang="en-US" baseline="0" dirty="0" smtClean="0"/>
              <a:t> </a:t>
            </a:r>
            <a:r>
              <a:rPr lang="en-US" altLang="zh-CN" baseline="0" dirty="0" smtClean="0"/>
              <a:t>traction by a</a:t>
            </a:r>
            <a:r>
              <a:rPr lang="zh-CN" altLang="en-US" baseline="0" dirty="0" smtClean="0"/>
              <a:t> </a:t>
            </a:r>
            <a:r>
              <a:rPr lang="en-US" altLang="zh-CN" baseline="0" dirty="0" smtClean="0"/>
              <a:t>simple source wavelet with this simplified formula, under a vacuum/earth approximation.</a:t>
            </a:r>
            <a:endParaRPr lang="en-US" baseline="0" dirty="0" smtClean="0"/>
          </a:p>
        </p:txBody>
      </p:sp>
      <p:sp>
        <p:nvSpPr>
          <p:cNvPr id="4" name="Slide Number Placeholder 3"/>
          <p:cNvSpPr>
            <a:spLocks noGrp="1"/>
          </p:cNvSpPr>
          <p:nvPr>
            <p:ph type="sldNum" sz="quarter" idx="10"/>
          </p:nvPr>
        </p:nvSpPr>
        <p:spPr/>
        <p:txBody>
          <a:bodyPr/>
          <a:lstStyle/>
          <a:p>
            <a:fld id="{D229211A-81CF-4E8F-9705-D348D3F0096F}"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113762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CB633B-4BFA-48B1-A7ED-2C8B2AC926A4}" type="slidenum">
              <a:rPr lang="en-US" altLang="zh-CN">
                <a:solidFill>
                  <a:prstClr val="black"/>
                </a:solidFill>
                <a:cs typeface="宋体"/>
              </a:rPr>
              <a:pPr>
                <a:defRPr/>
              </a:pPr>
              <a:t>48</a:t>
            </a:fld>
            <a:endParaRPr lang="en-US" altLang="zh-CN">
              <a:solidFill>
                <a:prstClr val="black"/>
              </a:solidFill>
              <a:cs typeface="宋体"/>
            </a:endParaRPr>
          </a:p>
        </p:txBody>
      </p:sp>
      <p:sp>
        <p:nvSpPr>
          <p:cNvPr id="35842" name="Rectangle 2"/>
          <p:cNvSpPr>
            <a:spLocks noGrp="1" noRot="1" noChangeAspect="1" noChangeArrowheads="1" noTextEdit="1"/>
          </p:cNvSpPr>
          <p:nvPr>
            <p:ph type="sldImg"/>
          </p:nvPr>
        </p:nvSpPr>
        <p:spPr bwMode="auto">
          <a:xfrm>
            <a:off x="2435225" y="558800"/>
            <a:ext cx="4962525" cy="2792413"/>
          </a:xfrm>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Tree>
    <p:extLst>
      <p:ext uri="{BB962C8B-B14F-4D97-AF65-F5344CB8AC3E}">
        <p14:creationId xmlns:p14="http://schemas.microsoft.com/office/powerpoint/2010/main" val="3234487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altLang="zh-CN" dirty="0" smtClean="0"/>
              <a:t>Then</a:t>
            </a:r>
            <a:r>
              <a:rPr lang="zh-CN" altLang="en-US" dirty="0" smtClean="0"/>
              <a:t> </a:t>
            </a:r>
            <a:r>
              <a:rPr lang="en-US" altLang="zh-CN" dirty="0" smtClean="0"/>
              <a:t>you</a:t>
            </a:r>
            <a:r>
              <a:rPr lang="zh-CN" altLang="en-US" dirty="0" smtClean="0"/>
              <a:t> </a:t>
            </a:r>
            <a:r>
              <a:rPr lang="en-US" altLang="zh-CN" dirty="0" smtClean="0"/>
              <a:t>may</a:t>
            </a:r>
            <a:r>
              <a:rPr lang="zh-CN" altLang="en-US" dirty="0" smtClean="0"/>
              <a:t> </a:t>
            </a:r>
            <a:r>
              <a:rPr lang="en-US" altLang="zh-CN" dirty="0" smtClean="0"/>
              <a:t>ask</a:t>
            </a:r>
            <a:r>
              <a:rPr lang="en-US" altLang="zh-CN" baseline="0" dirty="0" smtClean="0"/>
              <a:t>,</a:t>
            </a:r>
            <a:r>
              <a:rPr lang="zh-CN" altLang="en-US" baseline="0" dirty="0" smtClean="0"/>
              <a:t> </a:t>
            </a:r>
            <a:r>
              <a:rPr lang="en-US" dirty="0" smtClean="0"/>
              <a:t>can</a:t>
            </a:r>
            <a:r>
              <a:rPr lang="en-US" baseline="0" dirty="0" smtClean="0"/>
              <a:t> this approximation produce some useful result? </a:t>
            </a: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858729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smtClean="0"/>
              <a:t>Say</a:t>
            </a:r>
            <a:r>
              <a:rPr lang="en-US" baseline="0" dirty="0" smtClean="0"/>
              <a:t> we make the data from air over earth, and substitute it into the simplified wave separation algorithm, and process that as though it was in vacuum/earth. </a:t>
            </a:r>
          </a:p>
          <a:p>
            <a:pPr defTabSz="966395">
              <a:defRPr/>
            </a:pPr>
            <a:r>
              <a:rPr lang="en-US" baseline="0" dirty="0" smtClean="0"/>
              <a:t>Can </a:t>
            </a:r>
            <a:r>
              <a:rPr lang="en-US" altLang="zh-CN" baseline="0" dirty="0" smtClean="0"/>
              <a:t>the result</a:t>
            </a:r>
            <a:r>
              <a:rPr lang="zh-CN" altLang="en-US" baseline="0" dirty="0" smtClean="0"/>
              <a:t> </a:t>
            </a:r>
            <a:r>
              <a:rPr lang="en-US" altLang="zh-CN" baseline="0" dirty="0" smtClean="0"/>
              <a:t>turn</a:t>
            </a:r>
            <a:r>
              <a:rPr lang="zh-CN" altLang="en-US" baseline="0" dirty="0" smtClean="0"/>
              <a:t> </a:t>
            </a:r>
            <a:r>
              <a:rPr lang="en-US" altLang="zh-CN" baseline="0" dirty="0" smtClean="0"/>
              <a:t>out</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baseline="0" dirty="0" smtClean="0"/>
              <a:t>acceptable/reasonable? </a:t>
            </a:r>
            <a:endParaRPr lang="en-US" dirty="0" smtClean="0"/>
          </a:p>
          <a:p>
            <a:pPr defTabSz="966395">
              <a:defRPr/>
            </a:pPr>
            <a:r>
              <a:rPr lang="en-US" dirty="0" smtClean="0"/>
              <a:t>If yes,</a:t>
            </a:r>
            <a:r>
              <a:rPr lang="en-US" baseline="0" dirty="0" smtClean="0"/>
              <a:t> </a:t>
            </a:r>
            <a:r>
              <a:rPr lang="en-US" dirty="0"/>
              <a:t>that approximation will be practical valuable </a:t>
            </a:r>
          </a:p>
          <a:p>
            <a:pPr defTabSz="966395">
              <a:defRPr/>
            </a:pPr>
            <a:r>
              <a:rPr lang="en-US" dirty="0" smtClean="0"/>
              <a:t>Next</a:t>
            </a:r>
            <a:r>
              <a:rPr lang="en-US" baseline="0" dirty="0" smtClean="0"/>
              <a:t>, I'd like to numerically evaluate this approximation following the way in the red box.  </a:t>
            </a:r>
            <a:endParaRPr lang="en-US" dirty="0" smtClean="0"/>
          </a:p>
          <a:p>
            <a:pPr defTabSz="966395">
              <a:defRPr/>
            </a:pPr>
            <a:endParaRPr lang="en-US" dirty="0"/>
          </a:p>
          <a:p>
            <a:r>
              <a:rPr lang="zh-CN" altLang="en-US" baseline="0" dirty="0" smtClean="0"/>
              <a:t> </a:t>
            </a: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65348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smtClean="0"/>
              <a:t>Next</a:t>
            </a:r>
            <a:r>
              <a:rPr lang="en-US" baseline="0" dirty="0" smtClean="0"/>
              <a:t>, I'd like to numerically evaluate this approximation following the way in the red box.  </a:t>
            </a: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037158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dirty="0" smtClean="0"/>
              <a:t>A</a:t>
            </a:r>
            <a:r>
              <a:rPr lang="en-US" baseline="0" dirty="0" smtClean="0"/>
              <a:t> </a:t>
            </a:r>
            <a:r>
              <a:rPr lang="en-US" dirty="0" smtClean="0"/>
              <a:t>similar model</a:t>
            </a:r>
            <a:r>
              <a:rPr lang="en-US" baseline="0" dirty="0" smtClean="0"/>
              <a:t> to what we used earlier</a:t>
            </a:r>
            <a:endParaRPr lang="en-US" altLang="zh-CN" baseline="0" dirty="0" smtClean="0"/>
          </a:p>
          <a:p>
            <a:pPr marL="241600" indent="-241600">
              <a:buFont typeface="+mj-lt"/>
              <a:buAutoNum type="arabicPeriod"/>
            </a:pPr>
            <a:r>
              <a:rPr lang="en-US" baseline="0" dirty="0" smtClean="0"/>
              <a:t>Source as a vertical force is on a/e boundary for simplicity, here we assume </a:t>
            </a:r>
            <a:r>
              <a:rPr lang="en-US" altLang="zh-CN" baseline="0" dirty="0" smtClean="0"/>
              <a:t>the</a:t>
            </a:r>
            <a:r>
              <a:rPr lang="zh-CN" altLang="en-US" baseline="0" dirty="0" smtClean="0"/>
              <a:t> </a:t>
            </a:r>
            <a:r>
              <a:rPr lang="en-US" altLang="zh-CN" baseline="0" dirty="0" smtClean="0"/>
              <a:t>information</a:t>
            </a:r>
            <a:r>
              <a:rPr lang="zh-CN" altLang="en-US" baseline="0" dirty="0" smtClean="0"/>
              <a:t> </a:t>
            </a:r>
            <a:r>
              <a:rPr lang="en-US" altLang="zh-CN" baseline="0" dirty="0" smtClean="0"/>
              <a:t>of</a:t>
            </a:r>
            <a:r>
              <a:rPr lang="en-US" baseline="0" dirty="0" smtClean="0"/>
              <a:t> </a:t>
            </a:r>
            <a:r>
              <a:rPr lang="en-US" baseline="0" dirty="0" err="1" smtClean="0"/>
              <a:t>Fz</a:t>
            </a:r>
            <a:r>
              <a:rPr lang="en-US" baseline="0" dirty="0" smtClean="0"/>
              <a:t> is known here, it is a time function. </a:t>
            </a:r>
          </a:p>
          <a:p>
            <a:pPr marL="241600" indent="-241600">
              <a:buFont typeface="+mj-lt"/>
              <a:buAutoNum type="arabicPeriod"/>
            </a:pPr>
            <a:r>
              <a:rPr lang="en-US" baseline="0" dirty="0" smtClean="0"/>
              <a:t>Receivers are right beneath the </a:t>
            </a:r>
            <a:r>
              <a:rPr lang="en-US" altLang="zh-CN" baseline="0" dirty="0" smtClean="0"/>
              <a:t>a/e</a:t>
            </a:r>
            <a:r>
              <a:rPr lang="zh-CN" altLang="en-US" baseline="0" dirty="0" smtClean="0"/>
              <a:t> </a:t>
            </a:r>
            <a:r>
              <a:rPr lang="en-US" baseline="0" dirty="0" smtClean="0"/>
              <a:t>boundary, we only generate displacement, but not traction any more . </a:t>
            </a:r>
          </a:p>
          <a:p>
            <a:pPr marL="241600" indent="-241600">
              <a:buFont typeface="+mj-lt"/>
              <a:buAutoNum type="arabicPeriod"/>
            </a:pPr>
            <a:r>
              <a:rPr lang="en-US" baseline="0" dirty="0" smtClean="0"/>
              <a:t>We substitute U and </a:t>
            </a:r>
            <a:r>
              <a:rPr lang="en-US" baseline="0" dirty="0" err="1" smtClean="0"/>
              <a:t>Fz</a:t>
            </a:r>
            <a:r>
              <a:rPr lang="en-US" baseline="0" dirty="0" smtClean="0"/>
              <a:t> into the simplified algorithm</a:t>
            </a:r>
            <a:r>
              <a:rPr lang="en-US" altLang="zh-CN" baseline="0" dirty="0" smtClean="0"/>
              <a:t>,</a:t>
            </a:r>
            <a:r>
              <a:rPr lang="zh-CN" altLang="en-US" baseline="0" dirty="0" smtClean="0"/>
              <a:t> </a:t>
            </a:r>
            <a:r>
              <a:rPr lang="en-US" altLang="zh-CN" baseline="0" dirty="0" smtClean="0"/>
              <a:t>hopefully</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get</a:t>
            </a:r>
            <a:r>
              <a:rPr lang="zh-CN" altLang="en-US" baseline="0" dirty="0" smtClean="0"/>
              <a:t> </a:t>
            </a:r>
            <a:r>
              <a:rPr lang="en-US" altLang="zh-CN" baseline="0" dirty="0" smtClean="0"/>
              <a:t>some</a:t>
            </a:r>
            <a:r>
              <a:rPr lang="zh-CN" altLang="en-US" baseline="0" dirty="0" smtClean="0"/>
              <a:t> </a:t>
            </a:r>
            <a:r>
              <a:rPr lang="en-US" altLang="zh-CN" baseline="0" dirty="0" smtClean="0"/>
              <a:t>good</a:t>
            </a:r>
            <a:r>
              <a:rPr lang="zh-CN" altLang="en-US" baseline="0" dirty="0" smtClean="0"/>
              <a:t> </a:t>
            </a:r>
            <a:r>
              <a:rPr lang="en-US" altLang="zh-CN" baseline="0" dirty="0" smtClean="0"/>
              <a:t>separation</a:t>
            </a:r>
            <a:r>
              <a:rPr lang="zh-CN" altLang="en-US" baseline="0" dirty="0" smtClean="0"/>
              <a:t> </a:t>
            </a:r>
            <a:r>
              <a:rPr lang="en-US" altLang="zh-CN" baseline="0" dirty="0" smtClean="0"/>
              <a:t>result.</a:t>
            </a:r>
            <a:r>
              <a:rPr lang="zh-CN" altLang="en-US" baseline="0" dirty="0" smtClean="0"/>
              <a:t> </a:t>
            </a:r>
            <a:endParaRPr lang="en-US" baseline="0" dirty="0" smtClean="0"/>
          </a:p>
          <a:p>
            <a:pPr marL="241600" indent="-241600">
              <a:buFont typeface="+mj-lt"/>
              <a:buAutoNum type="arabicPeriod"/>
            </a:pPr>
            <a:r>
              <a:rPr lang="en-US" altLang="zh-CN" baseline="0" dirty="0" smtClean="0"/>
              <a:t>We</a:t>
            </a:r>
            <a:r>
              <a:rPr lang="zh-CN" altLang="en-US" baseline="0" dirty="0" smtClean="0"/>
              <a:t> </a:t>
            </a:r>
            <a:r>
              <a:rPr lang="en-US" altLang="zh-CN" baseline="0" dirty="0" smtClean="0"/>
              <a:t>here</a:t>
            </a:r>
            <a:r>
              <a:rPr lang="zh-CN" altLang="en-US" baseline="0" dirty="0" smtClean="0"/>
              <a:t> </a:t>
            </a:r>
            <a:r>
              <a:rPr lang="en-US" altLang="zh-CN" baseline="0" dirty="0" smtClean="0"/>
              <a:t>only</a:t>
            </a:r>
            <a:r>
              <a:rPr lang="zh-CN" altLang="en-US" baseline="0" dirty="0" smtClean="0"/>
              <a:t> </a:t>
            </a:r>
            <a:r>
              <a:rPr lang="en-US" altLang="zh-CN" baseline="0" dirty="0" smtClean="0"/>
              <a:t>look</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result</a:t>
            </a:r>
            <a:r>
              <a:rPr lang="zh-CN" altLang="en-US" baseline="0" dirty="0" smtClean="0"/>
              <a:t> </a:t>
            </a:r>
            <a:r>
              <a:rPr lang="en-US" altLang="zh-CN" baseline="0" dirty="0" smtClean="0"/>
              <a:t>of</a:t>
            </a:r>
            <a:r>
              <a:rPr lang="zh-CN" altLang="en-US" baseline="0" dirty="0" smtClean="0"/>
              <a:t> </a:t>
            </a:r>
            <a:r>
              <a:rPr lang="en-US" altLang="zh-CN" baseline="0" dirty="0" smtClean="0"/>
              <a:t>z</a:t>
            </a:r>
            <a:r>
              <a:rPr lang="zh-CN" altLang="en-US" baseline="0" dirty="0" smtClean="0"/>
              <a:t> </a:t>
            </a:r>
            <a:r>
              <a:rPr lang="en-US" altLang="zh-CN" baseline="0" dirty="0" smtClean="0"/>
              <a:t>component</a:t>
            </a:r>
          </a:p>
        </p:txBody>
      </p:sp>
      <p:sp>
        <p:nvSpPr>
          <p:cNvPr id="4" name="Slide Number Placeholder 3"/>
          <p:cNvSpPr>
            <a:spLocks noGrp="1"/>
          </p:cNvSpPr>
          <p:nvPr>
            <p:ph type="sldNum" sz="quarter" idx="10"/>
          </p:nvPr>
        </p:nvSpPr>
        <p:spPr/>
        <p:txBody>
          <a:bodyPr/>
          <a:lstStyle/>
          <a:p>
            <a:fld id="{F4D5271F-D216-48B6-A47A-1D361ACFD2FD}" type="slidenum">
              <a:rPr lang="en-US" smtClean="0">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2139481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dirty="0" smtClean="0"/>
              <a:t>Using</a:t>
            </a:r>
            <a:r>
              <a:rPr lang="zh-CN" altLang="en-US" dirty="0" smtClean="0"/>
              <a:t> </a:t>
            </a:r>
            <a:r>
              <a:rPr lang="en-US" altLang="zh-CN" dirty="0" smtClean="0"/>
              <a:t>the</a:t>
            </a:r>
            <a:r>
              <a:rPr lang="zh-CN" altLang="en-US" dirty="0" smtClean="0"/>
              <a:t> </a:t>
            </a:r>
            <a:r>
              <a:rPr lang="en-US" altLang="zh-CN" dirty="0" smtClean="0"/>
              <a:t>air/earth</a:t>
            </a:r>
            <a:r>
              <a:rPr lang="zh-CN" altLang="en-US" dirty="0" smtClean="0"/>
              <a:t> </a:t>
            </a:r>
            <a:r>
              <a:rPr lang="en-US" altLang="zh-CN" dirty="0" smtClean="0"/>
              <a:t>model,</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z</a:t>
            </a:r>
            <a:r>
              <a:rPr lang="zh-CN" altLang="en-US" baseline="0" dirty="0" smtClean="0"/>
              <a:t> </a:t>
            </a:r>
            <a:r>
              <a:rPr lang="en-US" altLang="zh-CN" baseline="0" dirty="0" smtClean="0"/>
              <a:t>component</a:t>
            </a:r>
            <a:r>
              <a:rPr lang="zh-CN" altLang="en-US" baseline="0" dirty="0" smtClean="0"/>
              <a:t> </a:t>
            </a:r>
            <a:r>
              <a:rPr lang="en-US" altLang="zh-CN" baseline="0" dirty="0" smtClean="0"/>
              <a:t>displacement</a:t>
            </a:r>
            <a:r>
              <a:rPr lang="zh-CN" altLang="en-US" baseline="0" dirty="0" smtClean="0"/>
              <a:t> </a:t>
            </a:r>
            <a:r>
              <a:rPr lang="en-US" altLang="zh-CN" baseline="0" dirty="0" smtClean="0"/>
              <a:t>data</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slides.</a:t>
            </a:r>
            <a:r>
              <a:rPr lang="zh-CN" altLang="en-US" baseline="0" dirty="0" smtClean="0"/>
              <a:t> </a:t>
            </a:r>
            <a:endParaRPr lang="en-US" altLang="zh-CN" baseline="0" dirty="0" smtClean="0"/>
          </a:p>
          <a:p>
            <a:pPr marL="241600" indent="-241600">
              <a:buFont typeface="+mj-lt"/>
              <a:buAutoNum type="arabicPeriod"/>
            </a:pP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data,</a:t>
            </a:r>
            <a:r>
              <a:rPr lang="zh-CN" altLang="en-US" baseline="0" dirty="0" smtClean="0"/>
              <a:t> </a:t>
            </a: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with</a:t>
            </a:r>
            <a:r>
              <a:rPr lang="zh-CN" altLang="en-US" baseline="0" dirty="0" smtClean="0"/>
              <a:t> </a:t>
            </a:r>
            <a:r>
              <a:rPr lang="en-US" altLang="zh-CN" baseline="0" dirty="0" smtClean="0"/>
              <a:t>a</a:t>
            </a:r>
            <a:r>
              <a:rPr lang="zh-CN" altLang="en-US" baseline="0" dirty="0" smtClean="0"/>
              <a:t> </a:t>
            </a:r>
            <a:r>
              <a:rPr lang="en-US" altLang="zh-CN" baseline="0" dirty="0" smtClean="0"/>
              <a:t>strong</a:t>
            </a:r>
            <a:r>
              <a:rPr lang="zh-CN" altLang="en-US" baseline="0" dirty="0" smtClean="0"/>
              <a:t> </a:t>
            </a:r>
            <a:r>
              <a:rPr lang="en-US" altLang="zh-CN" baseline="0" dirty="0" smtClean="0"/>
              <a:t>energy.</a:t>
            </a:r>
            <a:r>
              <a:rPr lang="zh-CN" altLang="en-US" baseline="0" dirty="0" smtClean="0"/>
              <a:t> </a:t>
            </a:r>
            <a:endParaRPr lang="en-US" altLang="zh-CN" baseline="0" dirty="0" smtClean="0"/>
          </a:p>
          <a:p>
            <a:pPr marL="241600" indent="-241600">
              <a:buFont typeface="+mj-lt"/>
              <a:buAutoNum type="arabicPeriod"/>
            </a:pP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primary</a:t>
            </a:r>
            <a:r>
              <a:rPr lang="zh-CN" altLang="en-US" baseline="0" dirty="0" smtClean="0"/>
              <a:t> </a:t>
            </a:r>
            <a:r>
              <a:rPr lang="en-US" altLang="zh-CN" baseline="0" dirty="0" smtClean="0"/>
              <a:t>interfering</a:t>
            </a:r>
            <a:r>
              <a:rPr lang="zh-CN" altLang="en-US" baseline="0" dirty="0" smtClean="0"/>
              <a:t> </a:t>
            </a:r>
            <a:r>
              <a:rPr lang="en-US" altLang="zh-CN" baseline="0" dirty="0" smtClean="0"/>
              <a:t>with</a:t>
            </a:r>
            <a:r>
              <a:rPr lang="zh-CN" altLang="en-US" baseline="0" dirty="0" smtClean="0"/>
              <a:t> </a:t>
            </a:r>
            <a:r>
              <a:rPr lang="en-US" altLang="zh-CN" baseline="0" dirty="0" smtClean="0"/>
              <a:t>ghosts,</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receivers</a:t>
            </a:r>
            <a:r>
              <a:rPr lang="zh-CN" altLang="en-US" baseline="0" dirty="0" smtClean="0"/>
              <a:t> </a:t>
            </a:r>
            <a:r>
              <a:rPr lang="en-US" altLang="zh-CN" baseline="0" dirty="0" smtClean="0"/>
              <a:t>are</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surface,</a:t>
            </a:r>
            <a:r>
              <a:rPr lang="zh-CN" altLang="en-US" baseline="0" dirty="0" smtClean="0"/>
              <a:t> </a:t>
            </a:r>
            <a:r>
              <a:rPr lang="en-US" altLang="zh-CN" baseline="0" dirty="0" smtClean="0"/>
              <a:t>so primary</a:t>
            </a:r>
            <a:r>
              <a:rPr lang="zh-CN" altLang="en-US" baseline="0" dirty="0" smtClean="0"/>
              <a:t> </a:t>
            </a:r>
            <a:r>
              <a:rPr lang="en-US" altLang="zh-CN" baseline="0" dirty="0" smtClean="0"/>
              <a:t>and</a:t>
            </a:r>
            <a:r>
              <a:rPr lang="zh-CN" altLang="en-US" baseline="0" dirty="0" smtClean="0"/>
              <a:t> </a:t>
            </a:r>
            <a:r>
              <a:rPr lang="en-US" altLang="zh-CN" baseline="0" dirty="0" smtClean="0"/>
              <a:t>its</a:t>
            </a:r>
            <a:r>
              <a:rPr lang="zh-CN" altLang="en-US" baseline="0" dirty="0" smtClean="0"/>
              <a:t> </a:t>
            </a:r>
            <a:r>
              <a:rPr lang="en-US" altLang="zh-CN" baseline="0" dirty="0" smtClean="0"/>
              <a:t>corresponding</a:t>
            </a:r>
            <a:r>
              <a:rPr lang="zh-CN" altLang="en-US" baseline="0" dirty="0" smtClean="0"/>
              <a:t> </a:t>
            </a:r>
            <a:r>
              <a:rPr lang="en-US" altLang="zh-CN" baseline="0" dirty="0" smtClean="0"/>
              <a:t>ghost</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travel</a:t>
            </a:r>
            <a:r>
              <a:rPr lang="zh-CN" altLang="en-US" baseline="0" dirty="0" smtClean="0"/>
              <a:t> </a:t>
            </a:r>
            <a:r>
              <a:rPr lang="en-US" altLang="zh-CN" baseline="0" dirty="0" smtClean="0"/>
              <a:t>travel</a:t>
            </a:r>
            <a:r>
              <a:rPr lang="zh-CN" altLang="en-US" baseline="0" dirty="0" smtClean="0"/>
              <a:t> </a:t>
            </a:r>
            <a:r>
              <a:rPr lang="en-US" altLang="zh-CN" baseline="0" dirty="0" smtClean="0"/>
              <a:t>time.</a:t>
            </a:r>
            <a:r>
              <a:rPr lang="zh-CN" altLang="en-US" baseline="0" dirty="0" smtClean="0"/>
              <a:t> </a:t>
            </a:r>
            <a:endParaRPr lang="en-US" altLang="zh-CN" baseline="0" dirty="0" smtClean="0"/>
          </a:p>
          <a:p>
            <a:pPr marL="241600" indent="-241600">
              <a:buFont typeface="+mj-lt"/>
              <a:buAutoNum type="arabicPeriod"/>
            </a:pP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elastic</a:t>
            </a:r>
            <a:r>
              <a:rPr lang="zh-CN" altLang="en-US" baseline="0" dirty="0" smtClean="0"/>
              <a:t> </a:t>
            </a:r>
            <a:r>
              <a:rPr lang="en-US" altLang="zh-CN" baseline="0" dirty="0" smtClean="0"/>
              <a:t>wavefield,</a:t>
            </a:r>
            <a:r>
              <a:rPr lang="zh-CN" altLang="en-US" baseline="0" dirty="0" smtClean="0"/>
              <a:t> </a:t>
            </a:r>
            <a:r>
              <a:rPr lang="en-US" altLang="zh-CN" baseline="0" dirty="0" smtClean="0"/>
              <a:t>again it</a:t>
            </a:r>
            <a:r>
              <a:rPr lang="zh-CN" altLang="en-US" baseline="0" dirty="0" smtClean="0"/>
              <a:t> </a:t>
            </a:r>
            <a:r>
              <a:rPr lang="en-US" altLang="zh-CN" baseline="0" dirty="0" smtClean="0"/>
              <a:t>can</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P S components. </a:t>
            </a:r>
          </a:p>
          <a:p>
            <a:pPr marL="241600" indent="-241600">
              <a:buFont typeface="+mj-lt"/>
              <a:buAutoNum type="arabicPeriod"/>
            </a:pPr>
            <a:r>
              <a:rPr lang="en-US" altLang="zh-CN" baseline="0" dirty="0" smtClean="0"/>
              <a:t>Similarly, we don’t include multiple and its ghost for simplicity.</a:t>
            </a:r>
          </a:p>
          <a:p>
            <a:pPr marL="241600" indent="-241600">
              <a:buFont typeface="+mj-lt"/>
              <a:buAutoNum type="arabicPeriod"/>
            </a:pPr>
            <a:r>
              <a:rPr lang="en-US" altLang="zh-CN" baseline="0" dirty="0" smtClean="0"/>
              <a:t>Put</a:t>
            </a:r>
            <a:r>
              <a:rPr lang="zh-CN" altLang="en-US" baseline="0" dirty="0" smtClean="0"/>
              <a:t> </a:t>
            </a:r>
            <a:r>
              <a:rPr lang="en-US" altLang="zh-CN" baseline="0" dirty="0" smtClean="0"/>
              <a:t>this</a:t>
            </a:r>
            <a:r>
              <a:rPr lang="zh-CN" altLang="en-US" baseline="0" dirty="0" smtClean="0"/>
              <a:t> </a:t>
            </a:r>
            <a:r>
              <a:rPr lang="en-US" altLang="zh-CN" baseline="0" dirty="0" smtClean="0"/>
              <a:t>into</a:t>
            </a:r>
            <a:r>
              <a:rPr lang="zh-CN" altLang="en-US" baseline="0" dirty="0" smtClean="0"/>
              <a:t> </a:t>
            </a:r>
            <a:r>
              <a:rPr lang="en-US" altLang="zh-CN" baseline="0" dirty="0" smtClean="0"/>
              <a:t>the</a:t>
            </a:r>
            <a:r>
              <a:rPr lang="zh-CN" altLang="en-US" baseline="0" dirty="0" smtClean="0"/>
              <a:t> </a:t>
            </a:r>
            <a:r>
              <a:rPr lang="en-US" altLang="zh-CN" baseline="0" dirty="0" smtClean="0"/>
              <a:t>simplified algorithm,</a:t>
            </a:r>
            <a:r>
              <a:rPr lang="zh-CN" altLang="en-US" baseline="0" dirty="0" smtClean="0"/>
              <a:t> </a:t>
            </a:r>
            <a:r>
              <a:rPr lang="en-US" altLang="zh-CN" baseline="0" dirty="0" smtClean="0"/>
              <a:t>that</a:t>
            </a:r>
            <a:r>
              <a:rPr lang="zh-CN" altLang="en-US" baseline="0" dirty="0" smtClean="0"/>
              <a:t> </a:t>
            </a:r>
            <a:r>
              <a:rPr lang="en-US" altLang="zh-CN" baseline="0" dirty="0" smtClean="0"/>
              <a:t>assumes</a:t>
            </a:r>
            <a:r>
              <a:rPr lang="zh-CN" altLang="en-US" baseline="0" dirty="0" smtClean="0"/>
              <a:t> </a:t>
            </a:r>
            <a:r>
              <a:rPr lang="en-US" altLang="zh-CN" baseline="0" dirty="0" smtClean="0"/>
              <a:t>a</a:t>
            </a:r>
            <a:r>
              <a:rPr lang="zh-CN" altLang="en-US" baseline="0" dirty="0" smtClean="0"/>
              <a:t> </a:t>
            </a:r>
            <a:r>
              <a:rPr lang="en-US" altLang="zh-CN" baseline="0" dirty="0" smtClean="0"/>
              <a:t>vacuum/earth</a:t>
            </a:r>
            <a:r>
              <a:rPr lang="zh-CN" altLang="en-US" baseline="0" dirty="0" smtClean="0"/>
              <a:t> </a:t>
            </a:r>
            <a:r>
              <a:rPr lang="en-US" altLang="zh-CN" baseline="0" dirty="0" smtClean="0"/>
              <a:t>model, which is not exactly accurate. you</a:t>
            </a:r>
            <a:r>
              <a:rPr lang="zh-CN" altLang="en-US" baseline="0" dirty="0" smtClean="0"/>
              <a:t> </a:t>
            </a:r>
            <a:r>
              <a:rPr lang="en-US" altLang="zh-CN" baseline="0" dirty="0" smtClean="0"/>
              <a:t>will</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result</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a:t>
            </a: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1922450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dirty="0" smtClean="0"/>
              <a:t>Using</a:t>
            </a:r>
            <a:r>
              <a:rPr lang="zh-CN" altLang="en-US" dirty="0" smtClean="0"/>
              <a:t> </a:t>
            </a:r>
            <a:r>
              <a:rPr lang="en-US" altLang="zh-CN" dirty="0" smtClean="0"/>
              <a:t>the</a:t>
            </a:r>
            <a:r>
              <a:rPr lang="zh-CN" altLang="en-US" dirty="0" smtClean="0"/>
              <a:t> </a:t>
            </a:r>
            <a:r>
              <a:rPr lang="en-US" altLang="zh-CN" dirty="0" smtClean="0"/>
              <a:t>air/earth</a:t>
            </a:r>
            <a:r>
              <a:rPr lang="zh-CN" altLang="en-US" dirty="0" smtClean="0"/>
              <a:t> </a:t>
            </a:r>
            <a:r>
              <a:rPr lang="en-US" altLang="zh-CN" dirty="0" smtClean="0"/>
              <a:t>model,</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z</a:t>
            </a:r>
            <a:r>
              <a:rPr lang="zh-CN" altLang="en-US" baseline="0" dirty="0" smtClean="0"/>
              <a:t> </a:t>
            </a:r>
            <a:r>
              <a:rPr lang="en-US" altLang="zh-CN" baseline="0" dirty="0" smtClean="0"/>
              <a:t>component</a:t>
            </a:r>
            <a:r>
              <a:rPr lang="zh-CN" altLang="en-US" baseline="0" dirty="0" smtClean="0"/>
              <a:t> </a:t>
            </a:r>
            <a:r>
              <a:rPr lang="en-US" altLang="zh-CN" baseline="0" dirty="0" smtClean="0"/>
              <a:t>displacement</a:t>
            </a:r>
            <a:r>
              <a:rPr lang="zh-CN" altLang="en-US" baseline="0" dirty="0" smtClean="0"/>
              <a:t> </a:t>
            </a:r>
            <a:r>
              <a:rPr lang="en-US" altLang="zh-CN" baseline="0" dirty="0" smtClean="0"/>
              <a:t>data</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slides.</a:t>
            </a:r>
            <a:r>
              <a:rPr lang="zh-CN" altLang="en-US" baseline="0" dirty="0" smtClean="0"/>
              <a:t> </a:t>
            </a:r>
            <a:endParaRPr lang="en-US" altLang="zh-CN" baseline="0" dirty="0" smtClean="0"/>
          </a:p>
          <a:p>
            <a:pPr marL="241600" indent="-241600">
              <a:buFont typeface="+mj-lt"/>
              <a:buAutoNum type="arabicPeriod"/>
            </a:pP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data,</a:t>
            </a:r>
            <a:r>
              <a:rPr lang="zh-CN" altLang="en-US" baseline="0" dirty="0" smtClean="0"/>
              <a:t> </a:t>
            </a: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with</a:t>
            </a:r>
            <a:r>
              <a:rPr lang="zh-CN" altLang="en-US" baseline="0" dirty="0" smtClean="0"/>
              <a:t> </a:t>
            </a:r>
            <a:r>
              <a:rPr lang="en-US" altLang="zh-CN" baseline="0" dirty="0" smtClean="0"/>
              <a:t>a</a:t>
            </a:r>
            <a:r>
              <a:rPr lang="zh-CN" altLang="en-US" baseline="0" dirty="0" smtClean="0"/>
              <a:t> </a:t>
            </a:r>
            <a:r>
              <a:rPr lang="en-US" altLang="zh-CN" baseline="0" dirty="0" smtClean="0"/>
              <a:t>strong</a:t>
            </a:r>
            <a:r>
              <a:rPr lang="zh-CN" altLang="en-US" baseline="0" dirty="0" smtClean="0"/>
              <a:t> </a:t>
            </a:r>
            <a:r>
              <a:rPr lang="en-US" altLang="zh-CN" baseline="0" dirty="0" smtClean="0"/>
              <a:t>energy.</a:t>
            </a:r>
            <a:r>
              <a:rPr lang="zh-CN" altLang="en-US" baseline="0" dirty="0" smtClean="0"/>
              <a:t> </a:t>
            </a:r>
            <a:endParaRPr lang="en-US" altLang="zh-CN" baseline="0" dirty="0" smtClean="0"/>
          </a:p>
          <a:p>
            <a:pPr marL="241600" indent="-241600">
              <a:buFont typeface="+mj-lt"/>
              <a:buAutoNum type="arabicPeriod"/>
            </a:pP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primary</a:t>
            </a:r>
            <a:r>
              <a:rPr lang="zh-CN" altLang="en-US" baseline="0" dirty="0" smtClean="0"/>
              <a:t> </a:t>
            </a:r>
            <a:r>
              <a:rPr lang="en-US" altLang="zh-CN" baseline="0" dirty="0" smtClean="0"/>
              <a:t>interfering</a:t>
            </a:r>
            <a:r>
              <a:rPr lang="zh-CN" altLang="en-US" baseline="0" dirty="0" smtClean="0"/>
              <a:t> </a:t>
            </a:r>
            <a:r>
              <a:rPr lang="en-US" altLang="zh-CN" baseline="0" dirty="0" smtClean="0"/>
              <a:t>with</a:t>
            </a:r>
            <a:r>
              <a:rPr lang="zh-CN" altLang="en-US" baseline="0" dirty="0" smtClean="0"/>
              <a:t> </a:t>
            </a:r>
            <a:r>
              <a:rPr lang="en-US" altLang="zh-CN" baseline="0" dirty="0" smtClean="0"/>
              <a:t>ghosts,</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receivers</a:t>
            </a:r>
            <a:r>
              <a:rPr lang="zh-CN" altLang="en-US" baseline="0" dirty="0" smtClean="0"/>
              <a:t> </a:t>
            </a:r>
            <a:r>
              <a:rPr lang="en-US" altLang="zh-CN" baseline="0" dirty="0" smtClean="0"/>
              <a:t>are</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surface,</a:t>
            </a:r>
            <a:r>
              <a:rPr lang="zh-CN" altLang="en-US" baseline="0" dirty="0" smtClean="0"/>
              <a:t> </a:t>
            </a:r>
            <a:r>
              <a:rPr lang="en-US" altLang="zh-CN" baseline="0" dirty="0" smtClean="0"/>
              <a:t>so primary</a:t>
            </a:r>
            <a:r>
              <a:rPr lang="zh-CN" altLang="en-US" baseline="0" dirty="0" smtClean="0"/>
              <a:t> </a:t>
            </a:r>
            <a:r>
              <a:rPr lang="en-US" altLang="zh-CN" baseline="0" dirty="0" smtClean="0"/>
              <a:t>and</a:t>
            </a:r>
            <a:r>
              <a:rPr lang="zh-CN" altLang="en-US" baseline="0" dirty="0" smtClean="0"/>
              <a:t> </a:t>
            </a:r>
            <a:r>
              <a:rPr lang="en-US" altLang="zh-CN" baseline="0" dirty="0" smtClean="0"/>
              <a:t>its</a:t>
            </a:r>
            <a:r>
              <a:rPr lang="zh-CN" altLang="en-US" baseline="0" dirty="0" smtClean="0"/>
              <a:t> </a:t>
            </a:r>
            <a:r>
              <a:rPr lang="en-US" altLang="zh-CN" baseline="0" dirty="0" smtClean="0"/>
              <a:t>corresponding</a:t>
            </a:r>
            <a:r>
              <a:rPr lang="zh-CN" altLang="en-US" baseline="0" dirty="0" smtClean="0"/>
              <a:t> </a:t>
            </a:r>
            <a:r>
              <a:rPr lang="en-US" altLang="zh-CN" baseline="0" dirty="0" smtClean="0"/>
              <a:t>ghost</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travel</a:t>
            </a:r>
            <a:r>
              <a:rPr lang="zh-CN" altLang="en-US" baseline="0" dirty="0" smtClean="0"/>
              <a:t> </a:t>
            </a:r>
            <a:r>
              <a:rPr lang="en-US" altLang="zh-CN" baseline="0" dirty="0" smtClean="0"/>
              <a:t>travel</a:t>
            </a:r>
            <a:r>
              <a:rPr lang="zh-CN" altLang="en-US" baseline="0" dirty="0" smtClean="0"/>
              <a:t> </a:t>
            </a:r>
            <a:r>
              <a:rPr lang="en-US" altLang="zh-CN" baseline="0" dirty="0" smtClean="0"/>
              <a:t>time.</a:t>
            </a:r>
            <a:r>
              <a:rPr lang="zh-CN" altLang="en-US" baseline="0" dirty="0" smtClean="0"/>
              <a:t> </a:t>
            </a:r>
            <a:endParaRPr lang="en-US" altLang="zh-CN" baseline="0" dirty="0" smtClean="0"/>
          </a:p>
          <a:p>
            <a:pPr marL="241600" indent="-241600">
              <a:buFont typeface="+mj-lt"/>
              <a:buAutoNum type="arabicPeriod"/>
            </a:pP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elastic</a:t>
            </a:r>
            <a:r>
              <a:rPr lang="zh-CN" altLang="en-US" baseline="0" dirty="0" smtClean="0"/>
              <a:t> </a:t>
            </a:r>
            <a:r>
              <a:rPr lang="en-US" altLang="zh-CN" baseline="0" dirty="0" smtClean="0"/>
              <a:t>wavefield,</a:t>
            </a:r>
            <a:r>
              <a:rPr lang="zh-CN" altLang="en-US" baseline="0" dirty="0" smtClean="0"/>
              <a:t> </a:t>
            </a:r>
            <a:r>
              <a:rPr lang="en-US" altLang="zh-CN" baseline="0" dirty="0" smtClean="0"/>
              <a:t>it</a:t>
            </a:r>
            <a:r>
              <a:rPr lang="zh-CN" altLang="en-US" baseline="0" dirty="0" smtClean="0"/>
              <a:t> </a:t>
            </a:r>
            <a:r>
              <a:rPr lang="en-US" altLang="zh-CN" baseline="0" dirty="0" smtClean="0"/>
              <a:t>can</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P S components. </a:t>
            </a:r>
          </a:p>
          <a:p>
            <a:pPr marL="241600" indent="-241600">
              <a:buFont typeface="+mj-lt"/>
              <a:buAutoNum type="arabicPeriod"/>
            </a:pPr>
            <a:r>
              <a:rPr lang="en-US" altLang="zh-CN" baseline="0" dirty="0" smtClean="0"/>
              <a:t>Similarly, we don’t include multiple and its ghost for simplicity.</a:t>
            </a:r>
          </a:p>
          <a:p>
            <a:pPr marL="241600" indent="-241600">
              <a:buFont typeface="+mj-lt"/>
              <a:buAutoNum type="arabicPeriod"/>
            </a:pPr>
            <a:r>
              <a:rPr lang="en-US" altLang="zh-CN" baseline="0" dirty="0" smtClean="0"/>
              <a:t>Put</a:t>
            </a:r>
            <a:r>
              <a:rPr lang="zh-CN" altLang="en-US" baseline="0" dirty="0" smtClean="0"/>
              <a:t> </a:t>
            </a:r>
            <a:r>
              <a:rPr lang="en-US" altLang="zh-CN" baseline="0" dirty="0" smtClean="0"/>
              <a:t>this</a:t>
            </a:r>
            <a:r>
              <a:rPr lang="zh-CN" altLang="en-US" baseline="0" dirty="0" smtClean="0"/>
              <a:t> </a:t>
            </a:r>
            <a:r>
              <a:rPr lang="en-US" altLang="zh-CN" baseline="0" dirty="0" smtClean="0"/>
              <a:t>into</a:t>
            </a:r>
            <a:r>
              <a:rPr lang="zh-CN" altLang="en-US" baseline="0" dirty="0" smtClean="0"/>
              <a:t> </a:t>
            </a:r>
            <a:r>
              <a:rPr lang="en-US" altLang="zh-CN" baseline="0" dirty="0" smtClean="0"/>
              <a:t>the</a:t>
            </a:r>
            <a:r>
              <a:rPr lang="zh-CN" altLang="en-US" baseline="0" dirty="0" smtClean="0"/>
              <a:t> </a:t>
            </a:r>
            <a:r>
              <a:rPr lang="en-US" altLang="zh-CN" baseline="0" dirty="0" smtClean="0"/>
              <a:t>simplified algorithm,</a:t>
            </a:r>
            <a:r>
              <a:rPr lang="zh-CN" altLang="en-US" baseline="0" dirty="0" smtClean="0"/>
              <a:t> </a:t>
            </a:r>
            <a:r>
              <a:rPr lang="en-US" altLang="zh-CN" baseline="0" dirty="0" smtClean="0"/>
              <a:t>that</a:t>
            </a:r>
            <a:r>
              <a:rPr lang="zh-CN" altLang="en-US" baseline="0" dirty="0" smtClean="0"/>
              <a:t> </a:t>
            </a:r>
            <a:r>
              <a:rPr lang="en-US" altLang="zh-CN" baseline="0" dirty="0" smtClean="0"/>
              <a:t>assumes</a:t>
            </a:r>
            <a:r>
              <a:rPr lang="zh-CN" altLang="en-US" baseline="0" dirty="0" smtClean="0"/>
              <a:t> </a:t>
            </a:r>
            <a:r>
              <a:rPr lang="en-US" altLang="zh-CN" baseline="0" dirty="0" smtClean="0"/>
              <a:t>a</a:t>
            </a:r>
            <a:r>
              <a:rPr lang="zh-CN" altLang="en-US" baseline="0" dirty="0" smtClean="0"/>
              <a:t> </a:t>
            </a:r>
            <a:r>
              <a:rPr lang="en-US" altLang="zh-CN" baseline="0" dirty="0" smtClean="0"/>
              <a:t>vacuum/earth</a:t>
            </a:r>
            <a:r>
              <a:rPr lang="zh-CN" altLang="en-US" baseline="0" dirty="0" smtClean="0"/>
              <a:t> </a:t>
            </a:r>
            <a:r>
              <a:rPr lang="en-US" altLang="zh-CN" baseline="0" dirty="0" smtClean="0"/>
              <a:t>model, which is not exactly accurate. you</a:t>
            </a:r>
            <a:r>
              <a:rPr lang="zh-CN" altLang="en-US" baseline="0" dirty="0" smtClean="0"/>
              <a:t> </a:t>
            </a:r>
            <a:r>
              <a:rPr lang="en-US" altLang="zh-CN" baseline="0" dirty="0" smtClean="0"/>
              <a:t>will</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result</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a:t>
            </a: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1160160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baseline="0" dirty="0" smtClean="0"/>
              <a:t>You</a:t>
            </a:r>
            <a:r>
              <a:rPr lang="zh-CN" altLang="en-US" baseline="0" dirty="0" smtClean="0"/>
              <a:t> </a:t>
            </a:r>
            <a:r>
              <a:rPr lang="en-US" altLang="zh-CN" baseline="0" dirty="0" smtClean="0"/>
              <a:t>have</a:t>
            </a:r>
            <a:r>
              <a:rPr lang="zh-CN" altLang="en-US" baseline="0" dirty="0" smtClean="0"/>
              <a:t> </a:t>
            </a:r>
            <a:r>
              <a:rPr lang="en-US" altLang="zh-CN" baseline="0" dirty="0" smtClean="0"/>
              <a:t>primary</a:t>
            </a:r>
            <a:r>
              <a:rPr lang="zh-CN" altLang="en-US" baseline="0" dirty="0" smtClean="0"/>
              <a:t> </a:t>
            </a:r>
            <a:r>
              <a:rPr lang="en-US" altLang="zh-CN" baseline="0" dirty="0" smtClean="0"/>
              <a:t>interfering</a:t>
            </a:r>
            <a:r>
              <a:rPr lang="zh-CN" altLang="en-US" baseline="0" dirty="0" smtClean="0"/>
              <a:t> </a:t>
            </a:r>
            <a:r>
              <a:rPr lang="en-US" altLang="zh-CN" baseline="0" dirty="0" smtClean="0"/>
              <a:t>with</a:t>
            </a:r>
            <a:r>
              <a:rPr lang="zh-CN" altLang="en-US" baseline="0" dirty="0" smtClean="0"/>
              <a:t> </a:t>
            </a:r>
            <a:r>
              <a:rPr lang="en-US" altLang="zh-CN" baseline="0" dirty="0" smtClean="0"/>
              <a:t>ghosts,</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receivers</a:t>
            </a:r>
            <a:r>
              <a:rPr lang="zh-CN" altLang="en-US" baseline="0" dirty="0" smtClean="0"/>
              <a:t> </a:t>
            </a:r>
            <a:r>
              <a:rPr lang="en-US" altLang="zh-CN" baseline="0" dirty="0" smtClean="0"/>
              <a:t>are</a:t>
            </a:r>
            <a:r>
              <a:rPr lang="zh-CN" altLang="en-US" baseline="0" dirty="0" smtClean="0"/>
              <a:t> </a:t>
            </a:r>
            <a:r>
              <a:rPr lang="en-US" altLang="zh-CN" baseline="0" dirty="0" smtClean="0"/>
              <a:t>at</a:t>
            </a:r>
            <a:r>
              <a:rPr lang="zh-CN" altLang="en-US" baseline="0" dirty="0" smtClean="0"/>
              <a:t> </a:t>
            </a:r>
            <a:r>
              <a:rPr lang="en-US" altLang="zh-CN" baseline="0" dirty="0" smtClean="0"/>
              <a:t>right beneath the</a:t>
            </a:r>
            <a:r>
              <a:rPr lang="zh-CN" altLang="en-US" baseline="0" dirty="0" smtClean="0"/>
              <a:t> </a:t>
            </a:r>
            <a:r>
              <a:rPr lang="en-US" altLang="zh-CN" baseline="0" dirty="0" smtClean="0"/>
              <a:t>ground surface,</a:t>
            </a:r>
            <a:r>
              <a:rPr lang="zh-CN" altLang="en-US" baseline="0" dirty="0" smtClean="0"/>
              <a:t> </a:t>
            </a:r>
            <a:r>
              <a:rPr lang="en-US" altLang="zh-CN" baseline="0" dirty="0" smtClean="0"/>
              <a:t>so primary</a:t>
            </a:r>
            <a:r>
              <a:rPr lang="zh-CN" altLang="en-US" baseline="0" dirty="0" smtClean="0"/>
              <a:t> </a:t>
            </a:r>
            <a:r>
              <a:rPr lang="en-US" altLang="zh-CN" baseline="0" dirty="0" smtClean="0"/>
              <a:t>and</a:t>
            </a:r>
            <a:r>
              <a:rPr lang="zh-CN" altLang="en-US" baseline="0" dirty="0" smtClean="0"/>
              <a:t> </a:t>
            </a:r>
            <a:r>
              <a:rPr lang="en-US" altLang="zh-CN" baseline="0" dirty="0" smtClean="0"/>
              <a:t>its</a:t>
            </a:r>
            <a:r>
              <a:rPr lang="zh-CN" altLang="en-US" baseline="0" dirty="0" smtClean="0"/>
              <a:t> </a:t>
            </a:r>
            <a:r>
              <a:rPr lang="en-US" altLang="zh-CN" baseline="0" dirty="0" smtClean="0"/>
              <a:t>corresponding</a:t>
            </a:r>
            <a:r>
              <a:rPr lang="zh-CN" altLang="en-US" baseline="0" dirty="0" smtClean="0"/>
              <a:t> </a:t>
            </a:r>
            <a:r>
              <a:rPr lang="en-US" altLang="zh-CN" baseline="0" dirty="0" smtClean="0"/>
              <a:t>ghost</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travel</a:t>
            </a:r>
            <a:r>
              <a:rPr lang="zh-CN" altLang="en-US" baseline="0" dirty="0" smtClean="0"/>
              <a:t> </a:t>
            </a:r>
            <a:r>
              <a:rPr lang="en-US" altLang="zh-CN" baseline="0" dirty="0" smtClean="0"/>
              <a:t>travel</a:t>
            </a:r>
            <a:r>
              <a:rPr lang="zh-CN" altLang="en-US" baseline="0" dirty="0" smtClean="0"/>
              <a:t> </a:t>
            </a:r>
            <a:r>
              <a:rPr lang="en-US" altLang="zh-CN" baseline="0" dirty="0" smtClean="0"/>
              <a:t>time.</a:t>
            </a:r>
            <a:r>
              <a:rPr lang="zh-CN" altLang="en-US" baseline="0" dirty="0" smtClean="0"/>
              <a:t> </a:t>
            </a:r>
            <a:endParaRPr lang="en-US" altLang="zh-CN" baseline="0" dirty="0" smtClean="0"/>
          </a:p>
          <a:p>
            <a:pPr marL="241600" indent="-241600">
              <a:buFont typeface="+mj-lt"/>
              <a:buAutoNum type="arabicPeriod"/>
            </a:pP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elastic</a:t>
            </a:r>
            <a:r>
              <a:rPr lang="zh-CN" altLang="en-US" baseline="0" dirty="0" smtClean="0"/>
              <a:t> </a:t>
            </a:r>
            <a:r>
              <a:rPr lang="en-US" altLang="zh-CN" baseline="0" dirty="0" smtClean="0"/>
              <a:t>wavefield,</a:t>
            </a:r>
            <a:r>
              <a:rPr lang="zh-CN" altLang="en-US" baseline="0" dirty="0" smtClean="0"/>
              <a:t> </a:t>
            </a:r>
            <a:r>
              <a:rPr lang="en-US" altLang="zh-CN" baseline="0" dirty="0" smtClean="0"/>
              <a:t> it</a:t>
            </a:r>
            <a:r>
              <a:rPr lang="zh-CN" altLang="en-US" baseline="0" dirty="0" smtClean="0"/>
              <a:t> </a:t>
            </a:r>
            <a:r>
              <a:rPr lang="en-US" altLang="zh-CN" baseline="0" dirty="0" smtClean="0"/>
              <a:t>can</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P S components, in fact several events here</a:t>
            </a:r>
          </a:p>
          <a:p>
            <a:pPr marL="241600" indent="-241600">
              <a:buFont typeface="+mj-lt"/>
              <a:buAutoNum type="arabicPeriod"/>
            </a:pPr>
            <a:r>
              <a:rPr lang="en-US" altLang="zh-CN" baseline="0" dirty="0" smtClean="0"/>
              <a:t>We don’t include multiple and its ghost for simplicity.</a:t>
            </a:r>
          </a:p>
          <a:p>
            <a:pPr marL="241600" indent="-241600">
              <a:buFont typeface="+mj-lt"/>
              <a:buAutoNum type="arabicPeriod"/>
            </a:pPr>
            <a:r>
              <a:rPr lang="en-US" altLang="zh-CN" baseline="0" dirty="0" smtClean="0"/>
              <a:t>Put</a:t>
            </a:r>
            <a:r>
              <a:rPr lang="zh-CN" altLang="en-US" baseline="0" dirty="0" smtClean="0"/>
              <a:t> </a:t>
            </a:r>
            <a:r>
              <a:rPr lang="en-US" altLang="zh-CN" baseline="0" dirty="0" smtClean="0"/>
              <a:t>this</a:t>
            </a:r>
            <a:r>
              <a:rPr lang="zh-CN" altLang="en-US" baseline="0" dirty="0" smtClean="0"/>
              <a:t> </a:t>
            </a:r>
            <a:r>
              <a:rPr lang="en-US" altLang="zh-CN" baseline="0" dirty="0" smtClean="0"/>
              <a:t>into</a:t>
            </a:r>
            <a:r>
              <a:rPr lang="zh-CN" altLang="en-US" baseline="0" dirty="0" smtClean="0"/>
              <a:t> </a:t>
            </a:r>
            <a:r>
              <a:rPr lang="en-US" altLang="zh-CN" baseline="0" dirty="0" smtClean="0"/>
              <a:t>the</a:t>
            </a:r>
            <a:r>
              <a:rPr lang="zh-CN" altLang="en-US" baseline="0" dirty="0" smtClean="0"/>
              <a:t> </a:t>
            </a:r>
            <a:r>
              <a:rPr lang="en-US" altLang="zh-CN" baseline="0" dirty="0" smtClean="0"/>
              <a:t>simplified algorithm,</a:t>
            </a:r>
            <a:r>
              <a:rPr lang="zh-CN" altLang="en-US" baseline="0" dirty="0" smtClean="0"/>
              <a:t> </a:t>
            </a:r>
            <a:r>
              <a:rPr lang="en-US" altLang="zh-CN" baseline="0" dirty="0" smtClean="0"/>
              <a:t>that</a:t>
            </a:r>
            <a:r>
              <a:rPr lang="zh-CN" altLang="en-US" baseline="0" dirty="0" smtClean="0"/>
              <a:t> </a:t>
            </a:r>
            <a:r>
              <a:rPr lang="en-US" altLang="zh-CN" baseline="0" dirty="0" smtClean="0"/>
              <a:t>assumes</a:t>
            </a:r>
            <a:r>
              <a:rPr lang="zh-CN" altLang="en-US" baseline="0" dirty="0" smtClean="0"/>
              <a:t> </a:t>
            </a:r>
            <a:r>
              <a:rPr lang="en-US" altLang="zh-CN" baseline="0" dirty="0" smtClean="0"/>
              <a:t>a</a:t>
            </a:r>
            <a:r>
              <a:rPr lang="zh-CN" altLang="en-US" baseline="0" dirty="0" smtClean="0"/>
              <a:t> </a:t>
            </a:r>
            <a:r>
              <a:rPr lang="en-US" altLang="zh-CN" baseline="0" dirty="0" smtClean="0"/>
              <a:t>vacuum/earth</a:t>
            </a:r>
            <a:r>
              <a:rPr lang="zh-CN" altLang="en-US" baseline="0" dirty="0" smtClean="0"/>
              <a:t> </a:t>
            </a:r>
            <a:r>
              <a:rPr lang="en-US" altLang="zh-CN" baseline="0" dirty="0" smtClean="0"/>
              <a:t>model, which is not exactly accurate. you</a:t>
            </a:r>
            <a:r>
              <a:rPr lang="zh-CN" altLang="en-US" baseline="0" dirty="0" smtClean="0"/>
              <a:t> </a:t>
            </a:r>
            <a:r>
              <a:rPr lang="en-US" altLang="zh-CN" baseline="0" dirty="0" smtClean="0"/>
              <a:t>will</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result</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a:t>
            </a: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1349854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baseline="0" dirty="0" smtClean="0"/>
              <a:t>Put</a:t>
            </a:r>
            <a:r>
              <a:rPr lang="zh-CN" altLang="en-US" baseline="0" dirty="0" smtClean="0"/>
              <a:t> </a:t>
            </a:r>
            <a:r>
              <a:rPr lang="en-US" altLang="zh-CN" baseline="0" dirty="0" smtClean="0"/>
              <a:t>this</a:t>
            </a:r>
            <a:r>
              <a:rPr lang="zh-CN" altLang="en-US" baseline="0" dirty="0" smtClean="0"/>
              <a:t> </a:t>
            </a:r>
            <a:r>
              <a:rPr lang="en-US" altLang="zh-CN" baseline="0" dirty="0" smtClean="0"/>
              <a:t>into</a:t>
            </a:r>
            <a:r>
              <a:rPr lang="zh-CN" altLang="en-US" baseline="0" dirty="0" smtClean="0"/>
              <a:t> </a:t>
            </a:r>
            <a:r>
              <a:rPr lang="en-US" altLang="zh-CN" baseline="0" dirty="0" smtClean="0"/>
              <a:t>the</a:t>
            </a:r>
            <a:r>
              <a:rPr lang="zh-CN" altLang="en-US" baseline="0" dirty="0" smtClean="0"/>
              <a:t> </a:t>
            </a:r>
            <a:r>
              <a:rPr lang="en-US" altLang="zh-CN" baseline="0" dirty="0" smtClean="0"/>
              <a:t>simplified algorithm,</a:t>
            </a:r>
            <a:r>
              <a:rPr lang="zh-CN" altLang="en-US" baseline="0" dirty="0" smtClean="0"/>
              <a:t> </a:t>
            </a:r>
            <a:r>
              <a:rPr lang="en-US" altLang="zh-CN" baseline="0" dirty="0" smtClean="0"/>
              <a:t>that</a:t>
            </a:r>
            <a:r>
              <a:rPr lang="zh-CN" altLang="en-US" baseline="0" dirty="0" smtClean="0"/>
              <a:t> </a:t>
            </a:r>
            <a:r>
              <a:rPr lang="en-US" altLang="zh-CN" baseline="0" dirty="0" smtClean="0"/>
              <a:t>assumes</a:t>
            </a:r>
            <a:r>
              <a:rPr lang="zh-CN" altLang="en-US" baseline="0" dirty="0" smtClean="0"/>
              <a:t> </a:t>
            </a:r>
            <a:r>
              <a:rPr lang="en-US" altLang="zh-CN" baseline="0" dirty="0" smtClean="0"/>
              <a:t>a</a:t>
            </a:r>
            <a:r>
              <a:rPr lang="zh-CN" altLang="en-US" baseline="0" dirty="0" smtClean="0"/>
              <a:t> </a:t>
            </a:r>
            <a:r>
              <a:rPr lang="en-US" altLang="zh-CN" baseline="0" dirty="0" smtClean="0"/>
              <a:t>vacuum/earth</a:t>
            </a:r>
            <a:r>
              <a:rPr lang="zh-CN" altLang="en-US" baseline="0" dirty="0" smtClean="0"/>
              <a:t> </a:t>
            </a:r>
            <a:r>
              <a:rPr lang="en-US" altLang="zh-CN" baseline="0" dirty="0" smtClean="0"/>
              <a:t>model, which is not exactly accurate. you</a:t>
            </a:r>
            <a:r>
              <a:rPr lang="zh-CN" altLang="en-US" baseline="0" dirty="0" smtClean="0"/>
              <a:t> </a:t>
            </a:r>
            <a:r>
              <a:rPr lang="en-US" altLang="zh-CN" baseline="0" dirty="0" smtClean="0"/>
              <a:t>will</a:t>
            </a:r>
            <a:r>
              <a:rPr lang="zh-CN" altLang="en-US" baseline="0" dirty="0" smtClean="0"/>
              <a:t> </a:t>
            </a:r>
            <a:r>
              <a:rPr lang="en-US" altLang="zh-CN" baseline="0" dirty="0" smtClean="0"/>
              <a:t>have</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result</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a:t>
            </a:r>
            <a:endParaRPr lang="en-US" dirty="0" smtClean="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1894320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smtClean="0"/>
              <a:t>Fli</a:t>
            </a:r>
            <a:r>
              <a:rPr lang="en-US" altLang="zh-CN" baseline="0" dirty="0" smtClean="0"/>
              <a:t>p</a:t>
            </a:r>
            <a:r>
              <a:rPr lang="zh-CN" altLang="en-US" baseline="0" dirty="0" smtClean="0"/>
              <a:t> </a:t>
            </a:r>
            <a:r>
              <a:rPr lang="en-US" altLang="zh-CN" baseline="0" dirty="0" smtClean="0"/>
              <a:t>back</a:t>
            </a:r>
            <a:r>
              <a:rPr lang="zh-CN" altLang="en-US" baseline="0" dirty="0" smtClean="0"/>
              <a:t> </a:t>
            </a:r>
            <a:r>
              <a:rPr lang="en-US" altLang="zh-CN" baseline="0" dirty="0" smtClean="0"/>
              <a:t>and</a:t>
            </a:r>
            <a:r>
              <a:rPr lang="zh-CN" altLang="en-US" baseline="0" dirty="0" smtClean="0"/>
              <a:t> </a:t>
            </a:r>
            <a:r>
              <a:rPr lang="en-US" altLang="zh-CN" baseline="0" dirty="0" smtClean="0"/>
              <a:t>forth, majority</a:t>
            </a:r>
            <a:r>
              <a:rPr lang="zh-CN" altLang="en-US" baseline="0" dirty="0" smtClean="0"/>
              <a:t> </a:t>
            </a:r>
            <a:r>
              <a:rPr lang="en-US" altLang="zh-CN" baseline="0" dirty="0" smtClean="0"/>
              <a:t>energy</a:t>
            </a:r>
            <a:r>
              <a:rPr lang="zh-CN" altLang="en-US" baseline="0" dirty="0" smtClean="0"/>
              <a:t> </a:t>
            </a:r>
            <a:r>
              <a:rPr lang="en-US" altLang="zh-CN" baseline="0" dirty="0" smtClean="0"/>
              <a:t>of</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is</a:t>
            </a:r>
            <a:r>
              <a:rPr lang="zh-CN" altLang="en-US" baseline="0" dirty="0" smtClean="0"/>
              <a:t> </a:t>
            </a:r>
            <a:r>
              <a:rPr lang="en-US" altLang="zh-CN" baseline="0" dirty="0" smtClean="0"/>
              <a:t>removed. there</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residual,</a:t>
            </a:r>
            <a:r>
              <a:rPr lang="zh-CN" altLang="en-US" baseline="0" dirty="0" smtClean="0"/>
              <a:t> </a:t>
            </a:r>
            <a:r>
              <a:rPr lang="en-US" altLang="zh-CN" baseline="0" dirty="0" smtClean="0"/>
              <a:t>but energy</a:t>
            </a:r>
            <a:r>
              <a:rPr lang="zh-CN" altLang="en-US" baseline="0" dirty="0" smtClean="0"/>
              <a:t> </a:t>
            </a:r>
            <a:r>
              <a:rPr lang="en-US" altLang="zh-CN" baseline="0" dirty="0" smtClean="0"/>
              <a:t>is</a:t>
            </a:r>
            <a:r>
              <a:rPr lang="zh-CN" altLang="en-US" baseline="0" dirty="0" smtClean="0"/>
              <a:t> </a:t>
            </a:r>
            <a:r>
              <a:rPr lang="en-US" altLang="zh-CN" baseline="0" dirty="0" smtClean="0"/>
              <a:t>very</a:t>
            </a:r>
            <a:r>
              <a:rPr lang="zh-CN" altLang="en-US" baseline="0" dirty="0" smtClean="0"/>
              <a:t> </a:t>
            </a:r>
            <a:r>
              <a:rPr lang="en-US" altLang="zh-CN" baseline="0" dirty="0" smtClean="0"/>
              <a:t>weak.</a:t>
            </a:r>
          </a:p>
          <a:p>
            <a:pPr marL="241600" indent="-241600" defTabSz="483198">
              <a:buFont typeface="+mj-lt"/>
              <a:buAutoNum type="arabicPeriod"/>
              <a:defRPr/>
            </a:pPr>
            <a:r>
              <a:rPr lang="en-US" altLang="zh-CN" baseline="0" dirty="0" smtClean="0"/>
              <a:t>For these</a:t>
            </a:r>
            <a:r>
              <a:rPr lang="zh-CN" altLang="en-US" baseline="0" dirty="0" smtClean="0"/>
              <a:t> </a:t>
            </a:r>
            <a:r>
              <a:rPr lang="en-US" altLang="zh-CN" baseline="0" dirty="0" smtClean="0"/>
              <a:t>three</a:t>
            </a:r>
            <a:r>
              <a:rPr lang="zh-CN" altLang="en-US" baseline="0" dirty="0" smtClean="0"/>
              <a:t> </a:t>
            </a:r>
            <a:r>
              <a:rPr lang="en-US" altLang="zh-CN" baseline="0" dirty="0" smtClean="0"/>
              <a:t>events in the input, each one has both</a:t>
            </a:r>
            <a:r>
              <a:rPr lang="zh-CN" altLang="en-US" baseline="0" dirty="0" smtClean="0"/>
              <a:t> </a:t>
            </a:r>
            <a:r>
              <a:rPr lang="en-US" altLang="zh-CN" baseline="0" dirty="0" smtClean="0"/>
              <a:t>primaries</a:t>
            </a:r>
            <a:r>
              <a:rPr lang="zh-CN" altLang="en-US" baseline="0" dirty="0" smtClean="0"/>
              <a:t> </a:t>
            </a:r>
            <a:r>
              <a:rPr lang="en-US" altLang="zh-CN" baseline="0" dirty="0" smtClean="0"/>
              <a:t>and</a:t>
            </a:r>
            <a:r>
              <a:rPr lang="zh-CN" altLang="en-US" baseline="0" dirty="0" smtClean="0"/>
              <a:t> </a:t>
            </a:r>
            <a:r>
              <a:rPr lang="en-US" altLang="zh-CN" baseline="0" dirty="0" smtClean="0"/>
              <a:t>ghosts. The</a:t>
            </a:r>
            <a:r>
              <a:rPr lang="zh-CN" altLang="en-US" baseline="0" dirty="0" smtClean="0"/>
              <a:t> </a:t>
            </a:r>
            <a:r>
              <a:rPr lang="en-US" altLang="zh-CN" baseline="0" dirty="0" smtClean="0"/>
              <a:t>amplitude</a:t>
            </a:r>
            <a:r>
              <a:rPr lang="zh-CN" altLang="en-US" baseline="0" dirty="0" smtClean="0"/>
              <a:t> </a:t>
            </a:r>
            <a:r>
              <a:rPr lang="en-US" altLang="zh-CN" baseline="0" dirty="0" smtClean="0"/>
              <a:t>is changed</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ghosts</a:t>
            </a:r>
            <a:r>
              <a:rPr lang="zh-CN" altLang="en-US" baseline="0" dirty="0" smtClean="0"/>
              <a:t> </a:t>
            </a:r>
            <a:r>
              <a:rPr lang="en-US" altLang="zh-CN" baseline="0" dirty="0" smtClean="0"/>
              <a:t>are</a:t>
            </a:r>
            <a:r>
              <a:rPr lang="zh-CN" altLang="en-US" baseline="0" dirty="0" smtClean="0"/>
              <a:t> </a:t>
            </a:r>
            <a:r>
              <a:rPr lang="en-US" altLang="zh-CN" baseline="0" dirty="0" smtClean="0"/>
              <a:t>not existing in the result. </a:t>
            </a:r>
          </a:p>
          <a:p>
            <a:pPr marL="241600" indent="-241600" defTabSz="483198">
              <a:buFont typeface="+mj-lt"/>
              <a:buAutoNum type="arabicPeriod"/>
              <a:defRPr/>
            </a:pPr>
            <a:r>
              <a:rPr lang="en-US" altLang="zh-CN" baseline="0" dirty="0" smtClean="0"/>
              <a:t>To</a:t>
            </a:r>
            <a:r>
              <a:rPr lang="zh-CN" altLang="en-US" baseline="0" dirty="0" smtClean="0"/>
              <a:t> </a:t>
            </a:r>
            <a:r>
              <a:rPr lang="en-US" altLang="zh-CN" baseline="0" dirty="0" smtClean="0"/>
              <a:t>examine</a:t>
            </a:r>
            <a:r>
              <a:rPr lang="zh-CN" altLang="en-US" baseline="0" dirty="0" smtClean="0"/>
              <a:t> </a:t>
            </a:r>
            <a:r>
              <a:rPr lang="en-US" altLang="zh-CN" baseline="0" dirty="0" smtClean="0"/>
              <a:t>the</a:t>
            </a:r>
            <a:r>
              <a:rPr lang="zh-CN" altLang="en-US" baseline="0" dirty="0" smtClean="0"/>
              <a:t> </a:t>
            </a:r>
            <a:r>
              <a:rPr lang="en-US" altLang="zh-CN" baseline="0" dirty="0" smtClean="0"/>
              <a:t>accuracy</a:t>
            </a:r>
            <a:r>
              <a:rPr lang="zh-CN" altLang="en-US" baseline="0" dirty="0" smtClean="0"/>
              <a:t> </a:t>
            </a:r>
            <a:r>
              <a:rPr lang="en-US" altLang="zh-CN" baseline="0" dirty="0" smtClean="0"/>
              <a:t>of</a:t>
            </a:r>
            <a:r>
              <a:rPr lang="zh-CN" altLang="en-US" baseline="0" dirty="0" smtClean="0"/>
              <a:t> </a:t>
            </a:r>
            <a:r>
              <a:rPr lang="en-US" altLang="zh-CN" baseline="0" dirty="0" smtClean="0"/>
              <a:t>these</a:t>
            </a:r>
            <a:r>
              <a:rPr lang="zh-CN" altLang="en-US" baseline="0" dirty="0" smtClean="0"/>
              <a:t> </a:t>
            </a:r>
            <a:r>
              <a:rPr lang="en-US" altLang="zh-CN" baseline="0" dirty="0" smtClean="0"/>
              <a:t>predicted</a:t>
            </a:r>
            <a:r>
              <a:rPr lang="zh-CN" altLang="en-US" baseline="0" dirty="0" smtClean="0"/>
              <a:t> </a:t>
            </a:r>
            <a:r>
              <a:rPr lang="en-US" altLang="zh-CN" baseline="0" dirty="0" smtClean="0"/>
              <a:t>primaries,</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compare</a:t>
            </a:r>
            <a:r>
              <a:rPr lang="zh-CN" altLang="en-US" baseline="0" dirty="0" smtClean="0"/>
              <a:t> </a:t>
            </a:r>
            <a:r>
              <a:rPr lang="en-US" altLang="zh-CN" baseline="0" dirty="0" smtClean="0"/>
              <a:t>that</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analytic</a:t>
            </a:r>
            <a:r>
              <a:rPr lang="zh-CN" altLang="en-US" baseline="0" dirty="0" smtClean="0"/>
              <a:t> </a:t>
            </a:r>
            <a:r>
              <a:rPr lang="en-US" altLang="zh-CN" baseline="0" dirty="0" smtClean="0"/>
              <a:t>primary,</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slides.</a:t>
            </a:r>
          </a:p>
          <a:p>
            <a:pPr marL="241600" indent="-241600" defTabSz="483198">
              <a:buFont typeface="+mj-lt"/>
              <a:buAutoNum type="arabicPeriod"/>
              <a:defRPr/>
            </a:pPr>
            <a:endParaRPr lang="en-US" altLang="zh-CN" baseline="0" dirty="0" smtClean="0"/>
          </a:p>
          <a:p>
            <a:pPr defTabSz="483198">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2062967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smtClean="0"/>
              <a:t>Fli</a:t>
            </a:r>
            <a:r>
              <a:rPr lang="en-US" altLang="zh-CN" baseline="0" dirty="0" smtClean="0"/>
              <a:t>p</a:t>
            </a:r>
            <a:r>
              <a:rPr lang="zh-CN" altLang="en-US" baseline="0" dirty="0" smtClean="0"/>
              <a:t> </a:t>
            </a:r>
            <a:r>
              <a:rPr lang="en-US" altLang="zh-CN" baseline="0" dirty="0" smtClean="0"/>
              <a:t>back</a:t>
            </a:r>
            <a:r>
              <a:rPr lang="zh-CN" altLang="en-US" baseline="0" dirty="0" smtClean="0"/>
              <a:t> </a:t>
            </a:r>
            <a:r>
              <a:rPr lang="en-US" altLang="zh-CN" baseline="0" dirty="0" smtClean="0"/>
              <a:t>and</a:t>
            </a:r>
            <a:r>
              <a:rPr lang="zh-CN" altLang="en-US" baseline="0" dirty="0" smtClean="0"/>
              <a:t> </a:t>
            </a:r>
            <a:r>
              <a:rPr lang="en-US" altLang="zh-CN" baseline="0" dirty="0" smtClean="0"/>
              <a:t>forth, majority</a:t>
            </a:r>
            <a:r>
              <a:rPr lang="zh-CN" altLang="en-US" baseline="0" dirty="0" smtClean="0"/>
              <a:t> </a:t>
            </a:r>
            <a:r>
              <a:rPr lang="en-US" altLang="zh-CN" baseline="0" dirty="0" smtClean="0"/>
              <a:t>energy</a:t>
            </a:r>
            <a:r>
              <a:rPr lang="zh-CN" altLang="en-US" baseline="0" dirty="0" smtClean="0"/>
              <a:t> </a:t>
            </a:r>
            <a:r>
              <a:rPr lang="en-US" altLang="zh-CN" baseline="0" dirty="0" smtClean="0"/>
              <a:t>of</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is</a:t>
            </a:r>
            <a:r>
              <a:rPr lang="zh-CN" altLang="en-US" baseline="0" dirty="0" smtClean="0"/>
              <a:t> </a:t>
            </a:r>
            <a:r>
              <a:rPr lang="en-US" altLang="zh-CN" baseline="0" dirty="0" smtClean="0"/>
              <a:t>removed. there</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residual,</a:t>
            </a:r>
            <a:r>
              <a:rPr lang="zh-CN" altLang="en-US" baseline="0" dirty="0" smtClean="0"/>
              <a:t> </a:t>
            </a:r>
            <a:r>
              <a:rPr lang="en-US" altLang="zh-CN" baseline="0" dirty="0" smtClean="0"/>
              <a:t>but energy</a:t>
            </a:r>
            <a:r>
              <a:rPr lang="zh-CN" altLang="en-US" baseline="0" dirty="0" smtClean="0"/>
              <a:t> </a:t>
            </a:r>
            <a:r>
              <a:rPr lang="en-US" altLang="zh-CN" baseline="0" dirty="0" smtClean="0"/>
              <a:t>is</a:t>
            </a:r>
            <a:r>
              <a:rPr lang="zh-CN" altLang="en-US" baseline="0" dirty="0" smtClean="0"/>
              <a:t> </a:t>
            </a:r>
            <a:r>
              <a:rPr lang="en-US" altLang="zh-CN" baseline="0" dirty="0" smtClean="0"/>
              <a:t>very</a:t>
            </a:r>
            <a:r>
              <a:rPr lang="zh-CN" altLang="en-US" baseline="0" dirty="0" smtClean="0"/>
              <a:t> </a:t>
            </a:r>
            <a:r>
              <a:rPr lang="en-US" altLang="zh-CN" baseline="0" dirty="0" smtClean="0"/>
              <a:t>weak.</a:t>
            </a:r>
          </a:p>
          <a:p>
            <a:pPr marL="241600" indent="-241600" defTabSz="483198">
              <a:buFont typeface="+mj-lt"/>
              <a:buAutoNum type="arabicPeriod"/>
              <a:defRPr/>
            </a:pPr>
            <a:r>
              <a:rPr lang="en-US" altLang="zh-CN" baseline="0" dirty="0" smtClean="0"/>
              <a:t>For these</a:t>
            </a:r>
            <a:r>
              <a:rPr lang="zh-CN" altLang="en-US" baseline="0" dirty="0" smtClean="0"/>
              <a:t> </a:t>
            </a:r>
            <a:r>
              <a:rPr lang="en-US" altLang="zh-CN" baseline="0" dirty="0" smtClean="0"/>
              <a:t>three</a:t>
            </a:r>
            <a:r>
              <a:rPr lang="zh-CN" altLang="en-US" baseline="0" dirty="0" smtClean="0"/>
              <a:t> </a:t>
            </a:r>
            <a:r>
              <a:rPr lang="en-US" altLang="zh-CN" baseline="0" dirty="0" smtClean="0"/>
              <a:t>events in the input, each one has both</a:t>
            </a:r>
            <a:r>
              <a:rPr lang="zh-CN" altLang="en-US" baseline="0" dirty="0" smtClean="0"/>
              <a:t> </a:t>
            </a:r>
            <a:r>
              <a:rPr lang="en-US" altLang="zh-CN" baseline="0" dirty="0" smtClean="0"/>
              <a:t>primaries</a:t>
            </a:r>
            <a:r>
              <a:rPr lang="zh-CN" altLang="en-US" baseline="0" dirty="0" smtClean="0"/>
              <a:t> </a:t>
            </a:r>
            <a:r>
              <a:rPr lang="en-US" altLang="zh-CN" baseline="0" dirty="0" smtClean="0"/>
              <a:t>and</a:t>
            </a:r>
            <a:r>
              <a:rPr lang="zh-CN" altLang="en-US" baseline="0" dirty="0" smtClean="0"/>
              <a:t> </a:t>
            </a:r>
            <a:r>
              <a:rPr lang="en-US" altLang="zh-CN" baseline="0" dirty="0" smtClean="0"/>
              <a:t>ghosts. The</a:t>
            </a:r>
            <a:r>
              <a:rPr lang="zh-CN" altLang="en-US" baseline="0" dirty="0" smtClean="0"/>
              <a:t> </a:t>
            </a:r>
            <a:r>
              <a:rPr lang="en-US" altLang="zh-CN" baseline="0" dirty="0" smtClean="0"/>
              <a:t>amplitude</a:t>
            </a:r>
            <a:r>
              <a:rPr lang="zh-CN" altLang="en-US" baseline="0" dirty="0" smtClean="0"/>
              <a:t> </a:t>
            </a:r>
            <a:r>
              <a:rPr lang="en-US" altLang="zh-CN" baseline="0" dirty="0" smtClean="0"/>
              <a:t>is changed</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ghosts</a:t>
            </a:r>
            <a:r>
              <a:rPr lang="zh-CN" altLang="en-US" baseline="0" dirty="0" smtClean="0"/>
              <a:t> </a:t>
            </a:r>
            <a:r>
              <a:rPr lang="en-US" altLang="zh-CN" baseline="0" dirty="0" smtClean="0"/>
              <a:t>are</a:t>
            </a:r>
            <a:r>
              <a:rPr lang="zh-CN" altLang="en-US" baseline="0" dirty="0" smtClean="0"/>
              <a:t> </a:t>
            </a:r>
            <a:r>
              <a:rPr lang="en-US" altLang="zh-CN" baseline="0" dirty="0" smtClean="0"/>
              <a:t>not existing in the result. </a:t>
            </a:r>
          </a:p>
          <a:p>
            <a:pPr marL="241600" indent="-241600" defTabSz="483198">
              <a:buFont typeface="+mj-lt"/>
              <a:buAutoNum type="arabicPeriod"/>
              <a:defRPr/>
            </a:pPr>
            <a:r>
              <a:rPr lang="en-US" altLang="zh-CN" baseline="0" dirty="0" smtClean="0"/>
              <a:t>To</a:t>
            </a:r>
            <a:r>
              <a:rPr lang="zh-CN" altLang="en-US" baseline="0" dirty="0" smtClean="0"/>
              <a:t> </a:t>
            </a:r>
            <a:r>
              <a:rPr lang="en-US" altLang="zh-CN" baseline="0" dirty="0" smtClean="0"/>
              <a:t>examine</a:t>
            </a:r>
            <a:r>
              <a:rPr lang="zh-CN" altLang="en-US" baseline="0" dirty="0" smtClean="0"/>
              <a:t> </a:t>
            </a:r>
            <a:r>
              <a:rPr lang="en-US" altLang="zh-CN" baseline="0" dirty="0" smtClean="0"/>
              <a:t>the</a:t>
            </a:r>
            <a:r>
              <a:rPr lang="zh-CN" altLang="en-US" baseline="0" dirty="0" smtClean="0"/>
              <a:t> </a:t>
            </a:r>
            <a:r>
              <a:rPr lang="en-US" altLang="zh-CN" baseline="0" dirty="0" smtClean="0"/>
              <a:t>accuracy</a:t>
            </a:r>
            <a:r>
              <a:rPr lang="zh-CN" altLang="en-US" baseline="0" dirty="0" smtClean="0"/>
              <a:t> </a:t>
            </a:r>
            <a:r>
              <a:rPr lang="en-US" altLang="zh-CN" baseline="0" dirty="0" smtClean="0"/>
              <a:t>of</a:t>
            </a:r>
            <a:r>
              <a:rPr lang="zh-CN" altLang="en-US" baseline="0" dirty="0" smtClean="0"/>
              <a:t> </a:t>
            </a:r>
            <a:r>
              <a:rPr lang="en-US" altLang="zh-CN" baseline="0" dirty="0" smtClean="0"/>
              <a:t>these</a:t>
            </a:r>
            <a:r>
              <a:rPr lang="zh-CN" altLang="en-US" baseline="0" dirty="0" smtClean="0"/>
              <a:t> </a:t>
            </a:r>
            <a:r>
              <a:rPr lang="en-US" altLang="zh-CN" baseline="0" dirty="0" smtClean="0"/>
              <a:t>predicted</a:t>
            </a:r>
            <a:r>
              <a:rPr lang="zh-CN" altLang="en-US" baseline="0" dirty="0" smtClean="0"/>
              <a:t> </a:t>
            </a:r>
            <a:r>
              <a:rPr lang="en-US" altLang="zh-CN" baseline="0" dirty="0" smtClean="0"/>
              <a:t>primaries,</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compare</a:t>
            </a:r>
            <a:r>
              <a:rPr lang="zh-CN" altLang="en-US" baseline="0" dirty="0" smtClean="0"/>
              <a:t> </a:t>
            </a:r>
            <a:r>
              <a:rPr lang="en-US" altLang="zh-CN" baseline="0" dirty="0" smtClean="0"/>
              <a:t>that</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analytic</a:t>
            </a:r>
            <a:r>
              <a:rPr lang="zh-CN" altLang="en-US" baseline="0" dirty="0" smtClean="0"/>
              <a:t> </a:t>
            </a:r>
            <a:r>
              <a:rPr lang="en-US" altLang="zh-CN" baseline="0" dirty="0" smtClean="0"/>
              <a:t>primary,</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slides.</a:t>
            </a:r>
          </a:p>
          <a:p>
            <a:pPr marL="241600" indent="-241600" defTabSz="483198">
              <a:buFont typeface="+mj-lt"/>
              <a:buAutoNum type="arabicPeriod"/>
              <a:defRPr/>
            </a:pPr>
            <a:endParaRPr lang="en-US" altLang="zh-CN" baseline="0" dirty="0" smtClean="0"/>
          </a:p>
          <a:p>
            <a:pPr defTabSz="483198">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16900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 over the content</a:t>
            </a:r>
          </a:p>
        </p:txBody>
      </p:sp>
      <p:sp>
        <p:nvSpPr>
          <p:cNvPr id="4" name="Slide Number Placeholder 3"/>
          <p:cNvSpPr>
            <a:spLocks noGrp="1"/>
          </p:cNvSpPr>
          <p:nvPr>
            <p:ph type="sldNum" sz="quarter" idx="10"/>
          </p:nvPr>
        </p:nvSpPr>
        <p:spPr/>
        <p:txBody>
          <a:bodyPr/>
          <a:lstStyle/>
          <a:p>
            <a:fld id="{B9EDEC0F-C49E-40AC-BD30-401061BCA447}" type="slidenum">
              <a:rPr lang="en-US" smtClean="0"/>
              <a:t>70</a:t>
            </a:fld>
            <a:endParaRPr lang="en-US"/>
          </a:p>
        </p:txBody>
      </p:sp>
    </p:spTree>
    <p:extLst>
      <p:ext uri="{BB962C8B-B14F-4D97-AF65-F5344CB8AC3E}">
        <p14:creationId xmlns:p14="http://schemas.microsoft.com/office/powerpoint/2010/main" val="1789566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smtClean="0"/>
              <a:t>Fli</a:t>
            </a:r>
            <a:r>
              <a:rPr lang="en-US" altLang="zh-CN" baseline="0" dirty="0" smtClean="0"/>
              <a:t>p</a:t>
            </a:r>
            <a:r>
              <a:rPr lang="zh-CN" altLang="en-US" baseline="0" dirty="0" smtClean="0"/>
              <a:t> </a:t>
            </a:r>
            <a:r>
              <a:rPr lang="en-US" altLang="zh-CN" baseline="0" dirty="0" smtClean="0"/>
              <a:t>back</a:t>
            </a:r>
            <a:r>
              <a:rPr lang="zh-CN" altLang="en-US" baseline="0" dirty="0" smtClean="0"/>
              <a:t> </a:t>
            </a:r>
            <a:r>
              <a:rPr lang="en-US" altLang="zh-CN" baseline="0" dirty="0" smtClean="0"/>
              <a:t>and</a:t>
            </a:r>
            <a:r>
              <a:rPr lang="zh-CN" altLang="en-US" baseline="0" dirty="0" smtClean="0"/>
              <a:t> </a:t>
            </a:r>
            <a:r>
              <a:rPr lang="en-US" altLang="zh-CN" baseline="0" dirty="0" smtClean="0"/>
              <a:t>forth, majority</a:t>
            </a:r>
            <a:r>
              <a:rPr lang="zh-CN" altLang="en-US" baseline="0" dirty="0" smtClean="0"/>
              <a:t> </a:t>
            </a:r>
            <a:r>
              <a:rPr lang="en-US" altLang="zh-CN" baseline="0" dirty="0" smtClean="0"/>
              <a:t>energy</a:t>
            </a:r>
            <a:r>
              <a:rPr lang="zh-CN" altLang="en-US" baseline="0" dirty="0" smtClean="0"/>
              <a:t> </a:t>
            </a:r>
            <a:r>
              <a:rPr lang="en-US" altLang="zh-CN" baseline="0" dirty="0" smtClean="0"/>
              <a:t>of</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is</a:t>
            </a:r>
            <a:r>
              <a:rPr lang="zh-CN" altLang="en-US" baseline="0" dirty="0" smtClean="0"/>
              <a:t> </a:t>
            </a:r>
            <a:r>
              <a:rPr lang="en-US" altLang="zh-CN" baseline="0" dirty="0" smtClean="0"/>
              <a:t>removed. there</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residual,</a:t>
            </a:r>
            <a:r>
              <a:rPr lang="zh-CN" altLang="en-US" baseline="0" dirty="0" smtClean="0"/>
              <a:t> </a:t>
            </a:r>
            <a:r>
              <a:rPr lang="en-US" altLang="zh-CN" baseline="0" dirty="0" smtClean="0"/>
              <a:t>but energy</a:t>
            </a:r>
            <a:r>
              <a:rPr lang="zh-CN" altLang="en-US" baseline="0" dirty="0" smtClean="0"/>
              <a:t> </a:t>
            </a:r>
            <a:r>
              <a:rPr lang="en-US" altLang="zh-CN" baseline="0" dirty="0" smtClean="0"/>
              <a:t>is</a:t>
            </a:r>
            <a:r>
              <a:rPr lang="zh-CN" altLang="en-US" baseline="0" dirty="0" smtClean="0"/>
              <a:t> </a:t>
            </a:r>
            <a:r>
              <a:rPr lang="en-US" altLang="zh-CN" baseline="0" dirty="0" smtClean="0"/>
              <a:t>very</a:t>
            </a:r>
            <a:r>
              <a:rPr lang="zh-CN" altLang="en-US" baseline="0" dirty="0" smtClean="0"/>
              <a:t> </a:t>
            </a:r>
            <a:r>
              <a:rPr lang="en-US" altLang="zh-CN" baseline="0" dirty="0" smtClean="0"/>
              <a:t>weak.</a:t>
            </a:r>
          </a:p>
          <a:p>
            <a:pPr marL="241600" indent="-241600" defTabSz="483198">
              <a:buFont typeface="+mj-lt"/>
              <a:buAutoNum type="arabicPeriod"/>
              <a:defRPr/>
            </a:pPr>
            <a:r>
              <a:rPr lang="en-US" altLang="zh-CN" baseline="0" dirty="0" smtClean="0"/>
              <a:t>For these</a:t>
            </a:r>
            <a:r>
              <a:rPr lang="zh-CN" altLang="en-US" baseline="0" dirty="0" smtClean="0"/>
              <a:t> </a:t>
            </a:r>
            <a:r>
              <a:rPr lang="en-US" altLang="zh-CN" baseline="0" dirty="0" smtClean="0"/>
              <a:t>three</a:t>
            </a:r>
            <a:r>
              <a:rPr lang="zh-CN" altLang="en-US" baseline="0" dirty="0" smtClean="0"/>
              <a:t> </a:t>
            </a:r>
            <a:r>
              <a:rPr lang="en-US" altLang="zh-CN" baseline="0" dirty="0" smtClean="0"/>
              <a:t>events in the input, each one has both</a:t>
            </a:r>
            <a:r>
              <a:rPr lang="zh-CN" altLang="en-US" baseline="0" dirty="0" smtClean="0"/>
              <a:t> </a:t>
            </a:r>
            <a:r>
              <a:rPr lang="en-US" altLang="zh-CN" baseline="0" dirty="0" smtClean="0"/>
              <a:t>primaries</a:t>
            </a:r>
            <a:r>
              <a:rPr lang="zh-CN" altLang="en-US" baseline="0" dirty="0" smtClean="0"/>
              <a:t> </a:t>
            </a:r>
            <a:r>
              <a:rPr lang="en-US" altLang="zh-CN" baseline="0" dirty="0" smtClean="0"/>
              <a:t>and</a:t>
            </a:r>
            <a:r>
              <a:rPr lang="zh-CN" altLang="en-US" baseline="0" dirty="0" smtClean="0"/>
              <a:t> </a:t>
            </a:r>
            <a:r>
              <a:rPr lang="en-US" altLang="zh-CN" baseline="0" dirty="0" smtClean="0"/>
              <a:t>ghosts. The</a:t>
            </a:r>
            <a:r>
              <a:rPr lang="zh-CN" altLang="en-US" baseline="0" dirty="0" smtClean="0"/>
              <a:t> </a:t>
            </a:r>
            <a:r>
              <a:rPr lang="en-US" altLang="zh-CN" baseline="0" dirty="0" smtClean="0"/>
              <a:t>amplitude</a:t>
            </a:r>
            <a:r>
              <a:rPr lang="zh-CN" altLang="en-US" baseline="0" dirty="0" smtClean="0"/>
              <a:t> </a:t>
            </a:r>
            <a:r>
              <a:rPr lang="en-US" altLang="zh-CN" baseline="0" dirty="0" smtClean="0"/>
              <a:t>is</a:t>
            </a:r>
            <a:r>
              <a:rPr lang="zh-CN" altLang="en-US" baseline="0" dirty="0" smtClean="0"/>
              <a:t> </a:t>
            </a:r>
            <a:r>
              <a:rPr lang="en-US" altLang="zh-CN" baseline="0" dirty="0" smtClean="0"/>
              <a:t>changed</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ghosts</a:t>
            </a:r>
            <a:r>
              <a:rPr lang="zh-CN" altLang="en-US" baseline="0" dirty="0" smtClean="0"/>
              <a:t> </a:t>
            </a:r>
            <a:r>
              <a:rPr lang="en-US" altLang="zh-CN" baseline="0" dirty="0" smtClean="0"/>
              <a:t>are</a:t>
            </a:r>
            <a:r>
              <a:rPr lang="zh-CN" altLang="en-US" baseline="0" dirty="0" smtClean="0"/>
              <a:t> </a:t>
            </a:r>
            <a:r>
              <a:rPr lang="en-US" altLang="zh-CN" baseline="0" dirty="0" smtClean="0"/>
              <a:t>not existing in the result. </a:t>
            </a:r>
          </a:p>
          <a:p>
            <a:pPr marL="241600" indent="-241600" defTabSz="483198">
              <a:buFont typeface="+mj-lt"/>
              <a:buAutoNum type="arabicPeriod"/>
              <a:defRPr/>
            </a:pPr>
            <a:endParaRPr lang="en-US" altLang="zh-CN" baseline="0" dirty="0" smtClean="0"/>
          </a:p>
          <a:p>
            <a:pPr defTabSz="483198">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7425646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smtClean="0"/>
              <a:t>Fli</a:t>
            </a:r>
            <a:r>
              <a:rPr lang="en-US" altLang="zh-CN" baseline="0" dirty="0" smtClean="0"/>
              <a:t>p</a:t>
            </a:r>
            <a:r>
              <a:rPr lang="zh-CN" altLang="en-US" baseline="0" dirty="0" smtClean="0"/>
              <a:t> </a:t>
            </a:r>
            <a:r>
              <a:rPr lang="en-US" altLang="zh-CN" baseline="0" dirty="0" smtClean="0"/>
              <a:t>back</a:t>
            </a:r>
            <a:r>
              <a:rPr lang="zh-CN" altLang="en-US" baseline="0" dirty="0" smtClean="0"/>
              <a:t> </a:t>
            </a:r>
            <a:r>
              <a:rPr lang="en-US" altLang="zh-CN" baseline="0" dirty="0" smtClean="0"/>
              <a:t>and</a:t>
            </a:r>
            <a:r>
              <a:rPr lang="zh-CN" altLang="en-US" baseline="0" dirty="0" smtClean="0"/>
              <a:t> </a:t>
            </a:r>
            <a:r>
              <a:rPr lang="en-US" altLang="zh-CN" baseline="0" dirty="0" smtClean="0"/>
              <a:t>forth, majority</a:t>
            </a:r>
            <a:r>
              <a:rPr lang="zh-CN" altLang="en-US" baseline="0" dirty="0" smtClean="0"/>
              <a:t> </a:t>
            </a:r>
            <a:r>
              <a:rPr lang="en-US" altLang="zh-CN" baseline="0" dirty="0" smtClean="0"/>
              <a:t>energy</a:t>
            </a:r>
            <a:r>
              <a:rPr lang="zh-CN" altLang="en-US" baseline="0" dirty="0" smtClean="0"/>
              <a:t> </a:t>
            </a:r>
            <a:r>
              <a:rPr lang="en-US" altLang="zh-CN" baseline="0" dirty="0" smtClean="0"/>
              <a:t>of</a:t>
            </a:r>
            <a:r>
              <a:rPr lang="zh-CN" altLang="en-US" baseline="0" dirty="0" smtClean="0"/>
              <a:t> </a:t>
            </a:r>
            <a:r>
              <a:rPr lang="en-US" altLang="zh-CN" baseline="0" dirty="0" smtClean="0"/>
              <a:t>Rayleigh</a:t>
            </a:r>
            <a:r>
              <a:rPr lang="zh-CN" altLang="en-US" baseline="0" dirty="0" smtClean="0"/>
              <a:t> </a:t>
            </a:r>
            <a:r>
              <a:rPr lang="en-US" altLang="zh-CN" baseline="0" dirty="0" smtClean="0"/>
              <a:t>wave</a:t>
            </a:r>
            <a:r>
              <a:rPr lang="zh-CN" altLang="en-US" baseline="0" dirty="0" smtClean="0"/>
              <a:t> </a:t>
            </a:r>
            <a:r>
              <a:rPr lang="en-US" altLang="zh-CN" baseline="0" dirty="0" smtClean="0"/>
              <a:t>is</a:t>
            </a:r>
            <a:r>
              <a:rPr lang="zh-CN" altLang="en-US" baseline="0" dirty="0" smtClean="0"/>
              <a:t> </a:t>
            </a:r>
            <a:r>
              <a:rPr lang="en-US" altLang="zh-CN" baseline="0" dirty="0" smtClean="0"/>
              <a:t>removed. there</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residual,</a:t>
            </a:r>
            <a:r>
              <a:rPr lang="zh-CN" altLang="en-US" baseline="0" dirty="0" smtClean="0"/>
              <a:t> </a:t>
            </a:r>
            <a:r>
              <a:rPr lang="en-US" altLang="zh-CN" baseline="0" dirty="0" smtClean="0"/>
              <a:t>but energy</a:t>
            </a:r>
            <a:r>
              <a:rPr lang="zh-CN" altLang="en-US" baseline="0" dirty="0" smtClean="0"/>
              <a:t> </a:t>
            </a:r>
            <a:r>
              <a:rPr lang="en-US" altLang="zh-CN" baseline="0" dirty="0" smtClean="0"/>
              <a:t>is</a:t>
            </a:r>
            <a:r>
              <a:rPr lang="zh-CN" altLang="en-US" baseline="0" dirty="0" smtClean="0"/>
              <a:t> </a:t>
            </a:r>
            <a:r>
              <a:rPr lang="en-US" altLang="zh-CN" baseline="0" dirty="0" smtClean="0"/>
              <a:t>very</a:t>
            </a:r>
            <a:r>
              <a:rPr lang="zh-CN" altLang="en-US" baseline="0" dirty="0" smtClean="0"/>
              <a:t> </a:t>
            </a:r>
            <a:r>
              <a:rPr lang="en-US" altLang="zh-CN" baseline="0" dirty="0" smtClean="0"/>
              <a:t>weak.</a:t>
            </a:r>
          </a:p>
          <a:p>
            <a:pPr marL="241600" indent="-241600" defTabSz="483198">
              <a:buFont typeface="+mj-lt"/>
              <a:buAutoNum type="arabicPeriod"/>
              <a:defRPr/>
            </a:pPr>
            <a:r>
              <a:rPr lang="en-US" altLang="zh-CN" baseline="0" dirty="0" smtClean="0"/>
              <a:t>For these</a:t>
            </a:r>
            <a:r>
              <a:rPr lang="zh-CN" altLang="en-US" baseline="0" dirty="0" smtClean="0"/>
              <a:t> </a:t>
            </a:r>
            <a:r>
              <a:rPr lang="en-US" altLang="zh-CN" baseline="0" dirty="0" smtClean="0"/>
              <a:t>three</a:t>
            </a:r>
            <a:r>
              <a:rPr lang="zh-CN" altLang="en-US" baseline="0" dirty="0" smtClean="0"/>
              <a:t> </a:t>
            </a:r>
            <a:r>
              <a:rPr lang="en-US" altLang="zh-CN" baseline="0" dirty="0" smtClean="0"/>
              <a:t>events in the input, each one has both</a:t>
            </a:r>
            <a:r>
              <a:rPr lang="zh-CN" altLang="en-US" baseline="0" dirty="0" smtClean="0"/>
              <a:t> </a:t>
            </a:r>
            <a:r>
              <a:rPr lang="en-US" altLang="zh-CN" baseline="0" dirty="0" smtClean="0"/>
              <a:t>primaries</a:t>
            </a:r>
            <a:r>
              <a:rPr lang="zh-CN" altLang="en-US" baseline="0" dirty="0" smtClean="0"/>
              <a:t> </a:t>
            </a:r>
            <a:r>
              <a:rPr lang="en-US" altLang="zh-CN" baseline="0" dirty="0" smtClean="0"/>
              <a:t>and</a:t>
            </a:r>
            <a:r>
              <a:rPr lang="zh-CN" altLang="en-US" baseline="0" dirty="0" smtClean="0"/>
              <a:t> </a:t>
            </a:r>
            <a:r>
              <a:rPr lang="en-US" altLang="zh-CN" baseline="0" dirty="0" smtClean="0"/>
              <a:t>ghosts. The</a:t>
            </a:r>
            <a:r>
              <a:rPr lang="zh-CN" altLang="en-US" baseline="0" dirty="0" smtClean="0"/>
              <a:t> </a:t>
            </a:r>
            <a:r>
              <a:rPr lang="en-US" altLang="zh-CN" baseline="0" dirty="0" smtClean="0"/>
              <a:t>amplitude</a:t>
            </a:r>
            <a:r>
              <a:rPr lang="zh-CN" altLang="en-US" baseline="0" dirty="0" smtClean="0"/>
              <a:t> </a:t>
            </a:r>
            <a:r>
              <a:rPr lang="en-US" altLang="zh-CN" baseline="0" dirty="0" smtClean="0"/>
              <a:t>is</a:t>
            </a:r>
            <a:r>
              <a:rPr lang="zh-CN" altLang="en-US" baseline="0" dirty="0" smtClean="0"/>
              <a:t> </a:t>
            </a:r>
            <a:r>
              <a:rPr lang="en-US" altLang="zh-CN" baseline="0" dirty="0" smtClean="0"/>
              <a:t>changed</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ghosts</a:t>
            </a:r>
            <a:r>
              <a:rPr lang="zh-CN" altLang="en-US" baseline="0" dirty="0" smtClean="0"/>
              <a:t> </a:t>
            </a:r>
            <a:r>
              <a:rPr lang="en-US" altLang="zh-CN" baseline="0" dirty="0" smtClean="0"/>
              <a:t>are</a:t>
            </a:r>
            <a:r>
              <a:rPr lang="zh-CN" altLang="en-US" baseline="0" dirty="0" smtClean="0"/>
              <a:t> </a:t>
            </a:r>
            <a:r>
              <a:rPr lang="en-US" altLang="zh-CN" baseline="0" dirty="0" smtClean="0"/>
              <a:t>not existing in the result. </a:t>
            </a:r>
          </a:p>
          <a:p>
            <a:pPr marL="241600" indent="-241600" defTabSz="483198">
              <a:buFont typeface="+mj-lt"/>
              <a:buAutoNum type="arabicPeriod"/>
              <a:defRPr/>
            </a:pPr>
            <a:r>
              <a:rPr lang="en-US" altLang="zh-CN" baseline="0" dirty="0" smtClean="0"/>
              <a:t>To</a:t>
            </a:r>
            <a:r>
              <a:rPr lang="zh-CN" altLang="en-US" baseline="0" dirty="0" smtClean="0"/>
              <a:t> </a:t>
            </a:r>
            <a:r>
              <a:rPr lang="en-US" altLang="zh-CN" baseline="0" dirty="0" smtClean="0"/>
              <a:t>examine</a:t>
            </a:r>
            <a:r>
              <a:rPr lang="zh-CN" altLang="en-US" baseline="0" dirty="0" smtClean="0"/>
              <a:t> </a:t>
            </a:r>
            <a:r>
              <a:rPr lang="en-US" altLang="zh-CN" baseline="0" dirty="0" smtClean="0"/>
              <a:t>the</a:t>
            </a:r>
            <a:r>
              <a:rPr lang="zh-CN" altLang="en-US" baseline="0" dirty="0" smtClean="0"/>
              <a:t> </a:t>
            </a:r>
            <a:r>
              <a:rPr lang="en-US" altLang="zh-CN" baseline="0" dirty="0" smtClean="0"/>
              <a:t>accuracy</a:t>
            </a:r>
            <a:r>
              <a:rPr lang="zh-CN" altLang="en-US" baseline="0" dirty="0" smtClean="0"/>
              <a:t> </a:t>
            </a:r>
            <a:r>
              <a:rPr lang="en-US" altLang="zh-CN" baseline="0" dirty="0" smtClean="0"/>
              <a:t>of</a:t>
            </a:r>
            <a:r>
              <a:rPr lang="zh-CN" altLang="en-US" baseline="0" dirty="0" smtClean="0"/>
              <a:t> </a:t>
            </a:r>
            <a:r>
              <a:rPr lang="en-US" altLang="zh-CN" baseline="0" dirty="0" smtClean="0"/>
              <a:t>these</a:t>
            </a:r>
            <a:r>
              <a:rPr lang="zh-CN" altLang="en-US" baseline="0" dirty="0" smtClean="0"/>
              <a:t> </a:t>
            </a:r>
            <a:r>
              <a:rPr lang="en-US" altLang="zh-CN" baseline="0" dirty="0" smtClean="0"/>
              <a:t>predicted</a:t>
            </a:r>
            <a:r>
              <a:rPr lang="zh-CN" altLang="en-US" baseline="0" dirty="0" smtClean="0"/>
              <a:t> </a:t>
            </a:r>
            <a:r>
              <a:rPr lang="en-US" altLang="zh-CN" baseline="0" dirty="0" smtClean="0"/>
              <a:t>primaries,</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compare</a:t>
            </a:r>
            <a:r>
              <a:rPr lang="zh-CN" altLang="en-US" baseline="0" dirty="0" smtClean="0"/>
              <a:t> </a:t>
            </a:r>
            <a:r>
              <a:rPr lang="en-US" altLang="zh-CN" baseline="0" dirty="0" smtClean="0"/>
              <a:t>that</a:t>
            </a:r>
            <a:r>
              <a:rPr lang="zh-CN" altLang="en-US" baseline="0" dirty="0" smtClean="0"/>
              <a:t> </a:t>
            </a:r>
            <a:r>
              <a:rPr lang="en-US" altLang="zh-CN" baseline="0" dirty="0" smtClean="0"/>
              <a:t>with</a:t>
            </a:r>
            <a:r>
              <a:rPr lang="zh-CN" altLang="en-US" baseline="0" dirty="0" smtClean="0"/>
              <a:t> </a:t>
            </a:r>
            <a:r>
              <a:rPr lang="en-US" altLang="zh-CN" baseline="0" dirty="0" smtClean="0"/>
              <a:t>the primary generated with its analytic form, as shown in the next slides </a:t>
            </a:r>
          </a:p>
          <a:p>
            <a:pPr defTabSz="483198">
              <a:defRPr/>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6964195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a:buFont typeface="+mj-lt"/>
              <a:buAutoNum type="arabicPeriod"/>
            </a:pPr>
            <a:r>
              <a:rPr lang="en-US" altLang="zh-CN" dirty="0" smtClean="0"/>
              <a:t>Each</a:t>
            </a:r>
            <a:r>
              <a:rPr lang="en-US" altLang="zh-CN" baseline="0" dirty="0" smtClean="0"/>
              <a:t> primary event here is generated with their analytic forms.</a:t>
            </a:r>
            <a:endParaRPr lang="en-US" altLang="zh-CN" dirty="0" smtClean="0"/>
          </a:p>
          <a:p>
            <a:pPr marL="241600" indent="-241600">
              <a:buFont typeface="+mj-lt"/>
              <a:buAutoNum type="arabicPeriod"/>
            </a:pPr>
            <a:r>
              <a:rPr lang="en-US" altLang="zh-CN" dirty="0" smtClean="0"/>
              <a:t>It</a:t>
            </a:r>
            <a:r>
              <a:rPr lang="zh-CN" altLang="en-US" dirty="0" smtClean="0"/>
              <a:t> </a:t>
            </a:r>
            <a:r>
              <a:rPr lang="en-US" altLang="zh-CN" dirty="0" smtClean="0"/>
              <a:t>provide</a:t>
            </a:r>
            <a:r>
              <a:rPr lang="en-US" altLang="zh-CN" baseline="0" dirty="0" smtClean="0"/>
              <a:t>s</a:t>
            </a:r>
            <a:r>
              <a:rPr lang="zh-CN" altLang="en-US" baseline="0" dirty="0" smtClean="0"/>
              <a:t> </a:t>
            </a:r>
            <a:r>
              <a:rPr lang="en-US" altLang="zh-CN" baseline="0" dirty="0" smtClean="0"/>
              <a:t>the</a:t>
            </a:r>
            <a:r>
              <a:rPr lang="zh-CN" altLang="en-US" baseline="0" dirty="0" smtClean="0"/>
              <a:t> </a:t>
            </a:r>
            <a:r>
              <a:rPr lang="en-US" altLang="zh-CN" baseline="0" dirty="0" smtClean="0"/>
              <a:t>ground</a:t>
            </a:r>
            <a:r>
              <a:rPr lang="zh-CN" altLang="en-US" baseline="0" dirty="0" smtClean="0"/>
              <a:t> </a:t>
            </a:r>
            <a:r>
              <a:rPr lang="en-US" altLang="zh-CN" baseline="0" dirty="0" smtClean="0"/>
              <a:t>truth</a:t>
            </a:r>
            <a:r>
              <a:rPr lang="zh-CN" altLang="en-US" baseline="0" dirty="0" smtClean="0"/>
              <a:t> </a:t>
            </a:r>
            <a:r>
              <a:rPr lang="en-US" altLang="zh-CN" baseline="0" dirty="0" smtClean="0"/>
              <a:t>result.</a:t>
            </a:r>
            <a:r>
              <a:rPr lang="zh-CN" altLang="en-US" baseline="0" dirty="0" smtClean="0"/>
              <a:t> </a:t>
            </a:r>
            <a:endParaRPr lang="en-US" altLang="zh-CN" baseline="0" dirty="0" smtClean="0"/>
          </a:p>
          <a:p>
            <a:pPr marL="241600" indent="-241600">
              <a:buFont typeface="+mj-lt"/>
              <a:buAutoNum type="arabicPeriod"/>
            </a:pPr>
            <a:r>
              <a:rPr lang="en-US" altLang="zh-CN" baseline="0" dirty="0" smtClean="0"/>
              <a:t>Compare</a:t>
            </a:r>
            <a:r>
              <a:rPr lang="zh-CN" altLang="en-US" baseline="0" dirty="0" smtClean="0"/>
              <a:t> </a:t>
            </a:r>
            <a:r>
              <a:rPr lang="en-US" altLang="zh-CN" baseline="0" dirty="0" smtClean="0"/>
              <a:t>this</a:t>
            </a:r>
            <a:r>
              <a:rPr lang="zh-CN" altLang="en-US" baseline="0" dirty="0" smtClean="0"/>
              <a:t> </a:t>
            </a:r>
            <a:r>
              <a:rPr lang="en-US" altLang="zh-CN" baseline="0" dirty="0" smtClean="0"/>
              <a:t>most</a:t>
            </a:r>
            <a:r>
              <a:rPr lang="zh-CN" altLang="en-US" baseline="0" dirty="0" smtClean="0"/>
              <a:t> </a:t>
            </a:r>
            <a:r>
              <a:rPr lang="en-US" altLang="zh-CN" baseline="0" dirty="0" smtClean="0"/>
              <a:t>accurate</a:t>
            </a:r>
            <a:r>
              <a:rPr lang="zh-CN" altLang="en-US" baseline="0" dirty="0" smtClean="0"/>
              <a:t> </a:t>
            </a:r>
            <a:r>
              <a:rPr lang="en-US" altLang="zh-CN" baseline="0" dirty="0" smtClean="0"/>
              <a:t>primary with</a:t>
            </a:r>
            <a:r>
              <a:rPr lang="zh-CN" altLang="en-US" baseline="0" dirty="0" smtClean="0"/>
              <a:t> </a:t>
            </a:r>
            <a:r>
              <a:rPr lang="en-US" altLang="zh-CN" baseline="0" dirty="0" smtClean="0"/>
              <a:t>the</a:t>
            </a:r>
            <a:r>
              <a:rPr lang="zh-CN" altLang="en-US" baseline="0" dirty="0" smtClean="0"/>
              <a:t> </a:t>
            </a:r>
            <a:r>
              <a:rPr lang="en-US" altLang="zh-CN" baseline="0" dirty="0" smtClean="0"/>
              <a:t>predicted primary from the algorithm, the amplitude match very well. it means that the ghosts have been effectively separated out</a:t>
            </a:r>
            <a:r>
              <a:rPr lang="zh-CN" altLang="en-US" baseline="0" dirty="0" smtClean="0"/>
              <a:t> </a:t>
            </a:r>
            <a:r>
              <a:rPr lang="en-US" altLang="zh-CN" baseline="0" dirty="0" smtClean="0"/>
              <a:t>and</a:t>
            </a:r>
            <a:r>
              <a:rPr lang="zh-CN" altLang="en-US" baseline="0" dirty="0" smtClean="0"/>
              <a:t> </a:t>
            </a:r>
            <a:r>
              <a:rPr lang="en-US" altLang="zh-CN" baseline="0" dirty="0" smtClean="0"/>
              <a:t>primary</a:t>
            </a:r>
            <a:r>
              <a:rPr lang="zh-CN" altLang="en-US" baseline="0" dirty="0" smtClean="0"/>
              <a:t> </a:t>
            </a:r>
            <a:r>
              <a:rPr lang="en-US" altLang="zh-CN" baseline="0" dirty="0" smtClean="0"/>
              <a:t>has</a:t>
            </a:r>
            <a:r>
              <a:rPr lang="zh-CN" altLang="en-US" baseline="0" dirty="0" smtClean="0"/>
              <a:t> </a:t>
            </a:r>
            <a:r>
              <a:rPr lang="en-US" altLang="zh-CN" baseline="0" dirty="0" smtClean="0"/>
              <a:t>not</a:t>
            </a:r>
            <a:r>
              <a:rPr lang="zh-CN" altLang="en-US" baseline="0" dirty="0" smtClean="0"/>
              <a:t> </a:t>
            </a:r>
            <a:r>
              <a:rPr lang="en-US" altLang="zh-CN" baseline="0" dirty="0" smtClean="0"/>
              <a:t>been</a:t>
            </a:r>
            <a:r>
              <a:rPr lang="zh-CN" altLang="en-US" baseline="0" dirty="0" smtClean="0"/>
              <a:t> </a:t>
            </a:r>
            <a:r>
              <a:rPr lang="en-US" altLang="zh-CN" baseline="0" dirty="0" smtClean="0"/>
              <a:t>distorted.</a:t>
            </a:r>
          </a:p>
          <a:p>
            <a:pPr marL="241600" indent="-241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1388652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marL="241600" indent="-241600" defTabSz="483198">
              <a:buFont typeface="+mj-lt"/>
              <a:buAutoNum type="arabicPeriod"/>
              <a:defRPr/>
            </a:pPr>
            <a:r>
              <a:rPr lang="en-US" altLang="zh-CN" dirty="0"/>
              <a:t>In this talk, we show</a:t>
            </a:r>
            <a:r>
              <a:rPr lang="zh-CN" altLang="en-US" dirty="0"/>
              <a:t> </a:t>
            </a:r>
            <a:r>
              <a:rPr lang="en-US" altLang="zh-CN" dirty="0"/>
              <a:t>you</a:t>
            </a:r>
            <a:r>
              <a:rPr lang="zh-CN" altLang="en-US" dirty="0"/>
              <a:t> </a:t>
            </a:r>
            <a:r>
              <a:rPr lang="en-US" altLang="zh-CN" dirty="0"/>
              <a:t>when the traction requirement is satisfied, the wave separation theory can effectively </a:t>
            </a:r>
            <a:r>
              <a:rPr lang="is-IS" altLang="zh-CN" dirty="0"/>
              <a:t>…</a:t>
            </a:r>
            <a:endParaRPr lang="en-US" altLang="zh-CN" dirty="0"/>
          </a:p>
          <a:p>
            <a:pPr marL="241600" indent="-241600" defTabSz="483198">
              <a:buFont typeface="+mj-lt"/>
              <a:buAutoNum type="arabicPeriod"/>
              <a:defRPr/>
            </a:pPr>
            <a:r>
              <a:rPr lang="en-US" altLang="zh-CN" dirty="0"/>
              <a:t>Consider</a:t>
            </a:r>
            <a:r>
              <a:rPr lang="zh-CN" altLang="en-US" dirty="0"/>
              <a:t> </a:t>
            </a:r>
            <a:r>
              <a:rPr lang="en-US" altLang="zh-CN" dirty="0"/>
              <a:t>traction requirement is not easily to be satisfied everywhere</a:t>
            </a:r>
            <a:r>
              <a:rPr lang="zh-CN" altLang="en-US" dirty="0"/>
              <a:t> </a:t>
            </a:r>
            <a:r>
              <a:rPr lang="en-US" altLang="zh-CN" dirty="0"/>
              <a:t>today, we further</a:t>
            </a:r>
            <a:r>
              <a:rPr lang="zh-CN" altLang="en-US" dirty="0"/>
              <a:t> </a:t>
            </a:r>
            <a:r>
              <a:rPr lang="en-US" altLang="zh-CN" dirty="0"/>
              <a:t>make an assumption that a/e boundary is actually a v/e. </a:t>
            </a:r>
          </a:p>
          <a:p>
            <a:pPr marL="241600" indent="-241600" defTabSz="483198">
              <a:buFont typeface="+mj-lt"/>
              <a:buAutoNum type="arabicPeriod"/>
              <a:defRPr/>
            </a:pPr>
            <a:r>
              <a:rPr lang="en-US" altLang="zh-CN" dirty="0"/>
              <a:t>With that assumption, we derive a simplified algorithm.</a:t>
            </a:r>
            <a:r>
              <a:rPr lang="zh-CN" altLang="en-US" dirty="0"/>
              <a:t> </a:t>
            </a:r>
            <a:endParaRPr lang="en-US" altLang="zh-CN" dirty="0"/>
          </a:p>
          <a:p>
            <a:pPr marL="241600" indent="-241600" defTabSz="483198">
              <a:buFont typeface="+mj-lt"/>
              <a:buAutoNum type="arabicPeriod"/>
              <a:defRPr/>
            </a:pPr>
            <a:r>
              <a:rPr lang="en-US" altLang="zh-CN" dirty="0"/>
              <a:t>we reduce the requirement of traction to be a simple source wavelet, and it still</a:t>
            </a:r>
            <a:r>
              <a:rPr lang="zh-CN" altLang="en-US" dirty="0"/>
              <a:t> </a:t>
            </a:r>
            <a:r>
              <a:rPr lang="en-US" altLang="zh-CN" dirty="0"/>
              <a:t>can produce an effective result. </a:t>
            </a:r>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endParaRPr lang="en-US" altLang="zh-CN" dirty="0"/>
          </a:p>
          <a:p>
            <a:pPr marL="241600" indent="-241600" defTabSz="483198">
              <a:buFont typeface="+mj-lt"/>
              <a:buAutoNum type="arabicPeriod"/>
              <a:defRPr/>
            </a:pPr>
            <a:r>
              <a:rPr lang="en-US" altLang="zh-CN" dirty="0"/>
              <a:t>As the numerical tests show, taking a data that is actually generated by a model of a/e, we substitute it into this simplified wave separation algorithm and process it as if it was in a vacuum/earth. It produces an</a:t>
            </a:r>
            <a:r>
              <a:rPr lang="zh-CN" altLang="en-US" dirty="0"/>
              <a:t> </a:t>
            </a:r>
            <a:r>
              <a:rPr lang="en-US" altLang="zh-CN" dirty="0"/>
              <a:t>acceptable and useful result.</a:t>
            </a:r>
          </a:p>
          <a:p>
            <a:pPr marL="241600" indent="-241600" defTabSz="483198">
              <a:buFont typeface="+mj-lt"/>
              <a:buAutoNum type="arabicPeriod"/>
              <a:defRPr/>
            </a:pPr>
            <a:r>
              <a:rPr lang="en-US" altLang="zh-CN" dirty="0"/>
              <a:t>Well, today in general the acquisition on land cannot benefit from the original theory. What we are showing here is a much reduced data requirement, we reduce the requirement of traction to be a simple source wavelet, and it still</a:t>
            </a:r>
            <a:r>
              <a:rPr lang="zh-CN" altLang="en-US" dirty="0"/>
              <a:t> </a:t>
            </a:r>
            <a:r>
              <a:rPr lang="en-US" altLang="zh-CN" dirty="0"/>
              <a:t>can produce an effective result. It provides an opportunity to remove ground roll with the current onshore acquisition. </a:t>
            </a:r>
          </a:p>
        </p:txBody>
      </p:sp>
      <p:sp>
        <p:nvSpPr>
          <p:cNvPr id="4" name="Slide Number Placeholder 3"/>
          <p:cNvSpPr>
            <a:spLocks noGrp="1"/>
          </p:cNvSpPr>
          <p:nvPr>
            <p:ph type="sldNum" sz="quarter" idx="10"/>
          </p:nvPr>
        </p:nvSpPr>
        <p:spPr/>
        <p:txBody>
          <a:bodyPr/>
          <a:lstStyle/>
          <a:p>
            <a:fld id="{5075A008-CC63-4A4A-95AF-EA72E723A96C}"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274143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pPr defTabSz="966395">
              <a:defRPr/>
            </a:pPr>
            <a:r>
              <a:rPr lang="en-US" altLang="zh-CN" dirty="0" smtClean="0">
                <a:cs typeface="宋体" charset="-122"/>
              </a:rPr>
              <a:t>There is a history of ISS multiple attenuation algorithm</a:t>
            </a:r>
            <a:r>
              <a:rPr lang="en-US" altLang="zh-CN" baseline="0" dirty="0" smtClean="0">
                <a:cs typeface="宋体" charset="-122"/>
              </a:rPr>
              <a:t> </a:t>
            </a:r>
            <a:r>
              <a:rPr lang="en-US" altLang="zh-CN" dirty="0" smtClean="0">
                <a:cs typeface="宋体" charset="-122"/>
              </a:rPr>
              <a:t>being used industry wide and report good effects.  </a:t>
            </a:r>
          </a:p>
          <a:p>
            <a:r>
              <a:rPr lang="en-US" dirty="0" smtClean="0"/>
              <a:t>Here is  a few references from 3 major</a:t>
            </a:r>
            <a:r>
              <a:rPr lang="en-US" baseline="0" dirty="0" smtClean="0"/>
              <a:t> service companies, Schlumberger, PGS and CGG and several oil companies for ISS internal multiple attenuation algorithm. ISS attenuation algorithm has stand alone capability. That capability is due to the one fact that it is able to predict exact arrival time and approximate amplitude of internal multiples </a:t>
            </a:r>
            <a:r>
              <a:rPr lang="en-US" b="1" baseline="0" dirty="0" smtClean="0"/>
              <a:t>without subsurface information.</a:t>
            </a:r>
            <a:endParaRPr lang="en-US" b="1" dirty="0"/>
          </a:p>
        </p:txBody>
      </p:sp>
      <p:sp>
        <p:nvSpPr>
          <p:cNvPr id="4" name="Header Placeholder 3"/>
          <p:cNvSpPr>
            <a:spLocks noGrp="1"/>
          </p:cNvSpPr>
          <p:nvPr>
            <p:ph type="hdr" sz="quarter" idx="10"/>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1653516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3788" y="549275"/>
            <a:ext cx="4873625" cy="2743200"/>
          </a:xfrm>
        </p:spPr>
      </p:sp>
      <p:sp>
        <p:nvSpPr>
          <p:cNvPr id="3" name="备注占位符 2"/>
          <p:cNvSpPr>
            <a:spLocks noGrp="1"/>
          </p:cNvSpPr>
          <p:nvPr>
            <p:ph type="body" idx="1"/>
          </p:nvPr>
        </p:nvSpPr>
        <p:spPr/>
        <p:txBody>
          <a:bodyPr/>
          <a:lstStyle/>
          <a:p>
            <a:r>
              <a:rPr lang="en-US" dirty="0" smtClean="0"/>
              <a:t>Here shows</a:t>
            </a:r>
            <a:r>
              <a:rPr lang="en-US" baseline="0" dirty="0" smtClean="0"/>
              <a:t> a field data example for the ISS free-surface multiple elimination algorithm. ISS free-surface multiple elimination algorithm is the only method that in principle can predict correct time and amplitude for free-surface multiples at all offsets. the data is from western </a:t>
            </a:r>
            <a:r>
              <a:rPr lang="en-US" baseline="0" dirty="0" err="1" smtClean="0"/>
              <a:t>Geco</a:t>
            </a:r>
            <a:r>
              <a:rPr lang="en-US" baseline="0" dirty="0" smtClean="0"/>
              <a:t> </a:t>
            </a:r>
            <a:r>
              <a:rPr lang="en-US" baseline="0" dirty="0" err="1" smtClean="0"/>
              <a:t>missisipi</a:t>
            </a:r>
            <a:r>
              <a:rPr lang="en-US" baseline="0" dirty="0" smtClean="0"/>
              <a:t> </a:t>
            </a:r>
            <a:r>
              <a:rPr lang="en-US" baseline="0" dirty="0" err="1" smtClean="0"/>
              <a:t>canyan</a:t>
            </a:r>
            <a:r>
              <a:rPr lang="en-US" baseline="0" dirty="0" smtClean="0"/>
              <a:t> challenging data set. The left panel…..It is reported as an  encouraging result.</a:t>
            </a:r>
            <a:endParaRPr lang="en-US" dirty="0"/>
          </a:p>
        </p:txBody>
      </p:sp>
      <p:sp>
        <p:nvSpPr>
          <p:cNvPr id="5" name="Header Placeholder 4"/>
          <p:cNvSpPr>
            <a:spLocks noGrp="1"/>
          </p:cNvSpPr>
          <p:nvPr>
            <p:ph type="hdr" sz="quarter" idx="11"/>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3829421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3788" y="549275"/>
            <a:ext cx="4873625" cy="2743200"/>
          </a:xfrm>
        </p:spPr>
      </p:sp>
      <p:sp>
        <p:nvSpPr>
          <p:cNvPr id="3" name="备注占位符 2"/>
          <p:cNvSpPr>
            <a:spLocks noGrp="1"/>
          </p:cNvSpPr>
          <p:nvPr>
            <p:ph type="body" idx="1"/>
          </p:nvPr>
        </p:nvSpPr>
        <p:spPr/>
        <p:txBody>
          <a:bodyPr/>
          <a:lstStyle/>
          <a:p>
            <a:r>
              <a:rPr lang="en-US" dirty="0" smtClean="0"/>
              <a:t>Here</a:t>
            </a:r>
            <a:r>
              <a:rPr lang="en-US" baseline="0" dirty="0" smtClean="0"/>
              <a:t> is the same data for ISS internal multiple attenuation.</a:t>
            </a:r>
            <a:endParaRPr lang="en-US" dirty="0"/>
          </a:p>
        </p:txBody>
      </p:sp>
      <p:sp>
        <p:nvSpPr>
          <p:cNvPr id="5" name="Header Placeholder 4"/>
          <p:cNvSpPr>
            <a:spLocks noGrp="1"/>
          </p:cNvSpPr>
          <p:nvPr>
            <p:ph type="hdr" sz="quarter" idx="11"/>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38294218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prstTxWarp prst="textNoShape">
              <a:avLst/>
            </a:prstTxWarp>
          </a:bodyPr>
          <a:lstStyle/>
          <a:p>
            <a:pPr algn="r" defTabSz="483198"/>
            <a:fld id="{80CCC1CD-6FB3-8C4A-B856-00CACF2AE715}" type="slidenum">
              <a:rPr lang="en-US" sz="1300">
                <a:solidFill>
                  <a:prstClr val="black"/>
                </a:solidFill>
              </a:rPr>
              <a:pPr algn="r" defTabSz="483198"/>
              <a:t>187</a:t>
            </a:fld>
            <a:endParaRPr lang="en-US" sz="1300">
              <a:solidFill>
                <a:prstClr val="black"/>
              </a:solidFill>
            </a:endParaRPr>
          </a:p>
        </p:txBody>
      </p:sp>
      <p:sp>
        <p:nvSpPr>
          <p:cNvPr id="147459"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prstTxWarp prst="textNoShape">
              <a:avLst/>
            </a:prstTxWarp>
          </a:bodyPr>
          <a:lstStyle/>
          <a:p>
            <a:pPr algn="r" defTabSz="483198"/>
            <a:fld id="{FC4A7CA0-65E4-1A41-BEC0-6B2CC0091471}" type="slidenum">
              <a:rPr lang="en-US" altLang="zh-CN" sz="1300">
                <a:solidFill>
                  <a:prstClr val="black"/>
                </a:solidFill>
                <a:cs typeface="宋体" charset="-122"/>
              </a:rPr>
              <a:pPr algn="r" defTabSz="483198"/>
              <a:t>187</a:t>
            </a:fld>
            <a:endParaRPr lang="en-US" altLang="zh-CN" sz="1300">
              <a:solidFill>
                <a:prstClr val="black"/>
              </a:solidFill>
              <a:cs typeface="宋体" charset="-122"/>
            </a:endParaRPr>
          </a:p>
        </p:txBody>
      </p:sp>
      <p:sp>
        <p:nvSpPr>
          <p:cNvPr id="147460" name="Rectangle 2"/>
          <p:cNvSpPr>
            <a:spLocks noGrp="1" noRot="1" noChangeAspect="1" noChangeArrowheads="1" noTextEdit="1"/>
          </p:cNvSpPr>
          <p:nvPr>
            <p:ph type="sldImg"/>
          </p:nvPr>
        </p:nvSpPr>
        <p:spPr>
          <a:xfrm>
            <a:off x="2363788" y="549275"/>
            <a:ext cx="4873625" cy="2743200"/>
          </a:xfrm>
          <a:ln/>
        </p:spPr>
      </p:sp>
      <p:sp>
        <p:nvSpPr>
          <p:cNvPr id="147461" name="Rectangle 3"/>
          <p:cNvSpPr>
            <a:spLocks noGrp="1" noChangeArrowheads="1"/>
          </p:cNvSpPr>
          <p:nvPr>
            <p:ph type="body" idx="1"/>
          </p:nvPr>
        </p:nvSpPr>
        <p:spPr>
          <a:noFill/>
          <a:ln/>
        </p:spPr>
        <p:txBody>
          <a:bodyPr/>
          <a:lstStyle/>
          <a:p>
            <a:pPr eaLnBrk="1" hangingPunct="1"/>
            <a:endParaRPr lang="en-US" altLang="zh-CN" dirty="0">
              <a:cs typeface="宋体"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prstTxWarp prst="textNoShape">
              <a:avLst/>
            </a:prstTxWarp>
          </a:bodyPr>
          <a:lstStyle/>
          <a:p>
            <a:pPr algn="r" defTabSz="483198"/>
            <a:fld id="{80CCC1CD-6FB3-8C4A-B856-00CACF2AE715}" type="slidenum">
              <a:rPr lang="en-US" sz="1300">
                <a:solidFill>
                  <a:prstClr val="black"/>
                </a:solidFill>
              </a:rPr>
              <a:pPr algn="r" defTabSz="483198"/>
              <a:t>190</a:t>
            </a:fld>
            <a:endParaRPr lang="en-US" sz="1300">
              <a:solidFill>
                <a:prstClr val="black"/>
              </a:solidFill>
            </a:endParaRPr>
          </a:p>
        </p:txBody>
      </p:sp>
      <p:sp>
        <p:nvSpPr>
          <p:cNvPr id="147459"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prstTxWarp prst="textNoShape">
              <a:avLst/>
            </a:prstTxWarp>
          </a:bodyPr>
          <a:lstStyle/>
          <a:p>
            <a:pPr algn="r" defTabSz="483198"/>
            <a:fld id="{FC4A7CA0-65E4-1A41-BEC0-6B2CC0091471}" type="slidenum">
              <a:rPr lang="en-US" altLang="zh-CN" sz="1300">
                <a:solidFill>
                  <a:prstClr val="black"/>
                </a:solidFill>
                <a:cs typeface="宋体" charset="-122"/>
              </a:rPr>
              <a:pPr algn="r" defTabSz="483198"/>
              <a:t>190</a:t>
            </a:fld>
            <a:endParaRPr lang="en-US" altLang="zh-CN" sz="1300">
              <a:solidFill>
                <a:prstClr val="black"/>
              </a:solidFill>
              <a:cs typeface="宋体" charset="-122"/>
            </a:endParaRPr>
          </a:p>
        </p:txBody>
      </p:sp>
      <p:sp>
        <p:nvSpPr>
          <p:cNvPr id="147460" name="Rectangle 2"/>
          <p:cNvSpPr>
            <a:spLocks noGrp="1" noRot="1" noChangeAspect="1" noChangeArrowheads="1" noTextEdit="1"/>
          </p:cNvSpPr>
          <p:nvPr>
            <p:ph type="sldImg"/>
          </p:nvPr>
        </p:nvSpPr>
        <p:spPr>
          <a:xfrm>
            <a:off x="2363788" y="549275"/>
            <a:ext cx="4873625" cy="2743200"/>
          </a:xfrm>
          <a:ln/>
        </p:spPr>
      </p:sp>
      <p:sp>
        <p:nvSpPr>
          <p:cNvPr id="147461" name="Rectangle 3"/>
          <p:cNvSpPr>
            <a:spLocks noGrp="1" noChangeArrowheads="1"/>
          </p:cNvSpPr>
          <p:nvPr>
            <p:ph type="body" idx="1"/>
          </p:nvPr>
        </p:nvSpPr>
        <p:spPr>
          <a:noFill/>
          <a:ln/>
        </p:spPr>
        <p:txBody>
          <a:bodyPr/>
          <a:lstStyle/>
          <a:p>
            <a:pPr eaLnBrk="1" hangingPunct="1"/>
            <a:endParaRPr lang="en-US" altLang="zh-CN" dirty="0">
              <a:cs typeface="宋体"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3788" y="549275"/>
            <a:ext cx="4873625" cy="2743200"/>
          </a:xfrm>
        </p:spPr>
      </p:sp>
      <p:sp>
        <p:nvSpPr>
          <p:cNvPr id="3" name="备注占位符 2"/>
          <p:cNvSpPr>
            <a:spLocks noGrp="1"/>
          </p:cNvSpPr>
          <p:nvPr>
            <p:ph type="body" idx="1"/>
          </p:nvPr>
        </p:nvSpPr>
        <p:spPr/>
        <p:txBody>
          <a:bodyPr/>
          <a:lstStyle/>
          <a:p>
            <a:r>
              <a:rPr lang="en-US" dirty="0" smtClean="0"/>
              <a:t>what happens in practice</a:t>
            </a:r>
            <a:r>
              <a:rPr lang="en-US" baseline="0" dirty="0" smtClean="0"/>
              <a:t> is that, there are multiples in the data, now we have predicted internal multiples  with correct time and approximate amplitude. In order to remove multiples, we want exact amplitude. What they do is to apply an adaptive subtraction, with the criteria they believe when the multiples are gone, it is satisfied. </a:t>
            </a:r>
          </a:p>
          <a:p>
            <a:endParaRPr lang="en-US" baseline="0" dirty="0" smtClean="0"/>
          </a:p>
          <a:p>
            <a:r>
              <a:rPr lang="en-US" baseline="0" dirty="0" smtClean="0"/>
              <a:t>When the primaries and multiples are separated, the combination of ISS attenuation and adaptive subtraction works.</a:t>
            </a:r>
          </a:p>
          <a:p>
            <a:r>
              <a:rPr lang="en-US" dirty="0" smtClean="0"/>
              <a:t>when the multiples are proximal to or interfering with primaries, the criteria of</a:t>
            </a:r>
            <a:r>
              <a:rPr lang="en-US" baseline="0" dirty="0" smtClean="0"/>
              <a:t> energy minimization adaptive subtraction can fail.</a:t>
            </a:r>
          </a:p>
          <a:p>
            <a:r>
              <a:rPr lang="en-US" baseline="0" dirty="0" smtClean="0"/>
              <a:t>Weglein 2014 proposed a three-pronged strategy to address this challenge.</a:t>
            </a:r>
            <a:endParaRPr lang="en-US" dirty="0"/>
          </a:p>
        </p:txBody>
      </p:sp>
      <p:sp>
        <p:nvSpPr>
          <p:cNvPr id="5" name="Header Placeholder 4"/>
          <p:cNvSpPr>
            <a:spLocks noGrp="1"/>
          </p:cNvSpPr>
          <p:nvPr>
            <p:ph type="hdr" sz="quarter" idx="11"/>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382942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marL="293496" lvl="1"/>
            <a:r>
              <a:rPr lang="en-US" altLang="zh-TW" sz="2500" dirty="0"/>
              <a:t>Ghosts alter data at every frequency….</a:t>
            </a:r>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71</a:t>
            </a:fld>
            <a:endParaRPr lang="en-US" dirty="0"/>
          </a:p>
        </p:txBody>
      </p:sp>
    </p:spTree>
    <p:extLst>
      <p:ext uri="{BB962C8B-B14F-4D97-AF65-F5344CB8AC3E}">
        <p14:creationId xmlns:p14="http://schemas.microsoft.com/office/powerpoint/2010/main" val="24281724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3788" y="549275"/>
            <a:ext cx="4873625" cy="2743200"/>
          </a:xfrm>
        </p:spPr>
      </p:sp>
      <p:sp>
        <p:nvSpPr>
          <p:cNvPr id="3" name="备注占位符 2"/>
          <p:cNvSpPr>
            <a:spLocks noGrp="1"/>
          </p:cNvSpPr>
          <p:nvPr>
            <p:ph type="body" idx="1"/>
          </p:nvPr>
        </p:nvSpPr>
        <p:spPr/>
        <p:txBody>
          <a:bodyPr/>
          <a:lstStyle/>
          <a:p>
            <a:r>
              <a:rPr lang="en-US" dirty="0" smtClean="0"/>
              <a:t>In</a:t>
            </a:r>
            <a:r>
              <a:rPr lang="en-US" baseline="0" dirty="0" smtClean="0"/>
              <a:t> the original attenuation algorithm, the middle integral is b1, now we want to remove the attenuation factor in the middle integral. </a:t>
            </a:r>
          </a:p>
          <a:p>
            <a:endParaRPr lang="en-US" dirty="0"/>
          </a:p>
        </p:txBody>
      </p:sp>
      <p:sp>
        <p:nvSpPr>
          <p:cNvPr id="5" name="Header Placeholder 4"/>
          <p:cNvSpPr>
            <a:spLocks noGrp="1"/>
          </p:cNvSpPr>
          <p:nvPr>
            <p:ph type="hdr" sz="quarter" idx="11"/>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3829421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3788" y="549275"/>
            <a:ext cx="4873625" cy="2743200"/>
          </a:xfrm>
        </p:spPr>
      </p:sp>
      <p:sp>
        <p:nvSpPr>
          <p:cNvPr id="3" name="备注占位符 2"/>
          <p:cNvSpPr>
            <a:spLocks noGrp="1"/>
          </p:cNvSpPr>
          <p:nvPr>
            <p:ph type="body" idx="1"/>
          </p:nvPr>
        </p:nvSpPr>
        <p:spPr/>
        <p:txBody>
          <a:bodyPr/>
          <a:lstStyle/>
          <a:p>
            <a:endParaRPr lang="en-US"/>
          </a:p>
        </p:txBody>
      </p:sp>
      <p:sp>
        <p:nvSpPr>
          <p:cNvPr id="5" name="Header Placeholder 4"/>
          <p:cNvSpPr>
            <a:spLocks noGrp="1"/>
          </p:cNvSpPr>
          <p:nvPr>
            <p:ph type="hdr" sz="quarter" idx="11"/>
          </p:nvPr>
        </p:nvSpPr>
        <p:spPr/>
        <p:txBody>
          <a:bodyPr/>
          <a:lstStyle/>
          <a:p>
            <a:r>
              <a:rPr lang="en-US" smtClean="0"/>
              <a:t>internal multiple attenuation</a:t>
            </a:r>
            <a:endParaRPr lang="en-US"/>
          </a:p>
        </p:txBody>
      </p:sp>
    </p:spTree>
    <p:extLst>
      <p:ext uri="{BB962C8B-B14F-4D97-AF65-F5344CB8AC3E}">
        <p14:creationId xmlns:p14="http://schemas.microsoft.com/office/powerpoint/2010/main" val="3829421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smtClean="0"/>
              <a:t>I just showed you a multi-D example</a:t>
            </a:r>
            <a:r>
              <a:rPr lang="en-US" baseline="0" dirty="0" smtClean="0"/>
              <a:t>. Since there is no wave theory method to produce only primaries in 2D, we can not compare this result with only primaries. In the next presentation, my colleague Chao Ma will take the same velocity profile in a 1D sense where you can generate only primaries. So when you have a primary interfere with a multiple, after the internal multiple is removed, you know you have recovered the primary. </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internal multiple attenuation</a:t>
            </a:r>
            <a:endParaRPr lang="en-US">
              <a:solidFill>
                <a:prstClr val="black"/>
              </a:solidFill>
            </a:endParaRPr>
          </a:p>
        </p:txBody>
      </p:sp>
    </p:spTree>
    <p:extLst>
      <p:ext uri="{BB962C8B-B14F-4D97-AF65-F5344CB8AC3E}">
        <p14:creationId xmlns:p14="http://schemas.microsoft.com/office/powerpoint/2010/main" val="875288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r>
              <a:rPr lang="en-US" dirty="0" smtClean="0"/>
              <a:t>When this extended algorithm is not needed or is needed</a:t>
            </a:r>
          </a:p>
          <a:p>
            <a:endParaRPr lang="en-US" dirty="0" smtClean="0"/>
          </a:p>
          <a:p>
            <a:r>
              <a:rPr lang="en-US" dirty="0" smtClean="0"/>
              <a:t>As we described earlier, to determine if spurious events are generated, it requires the details on the subsurface information to examine if those circumstances are satisfied. </a:t>
            </a:r>
          </a:p>
          <a:p>
            <a:r>
              <a:rPr lang="en-US" dirty="0" smtClean="0"/>
              <a:t>However, we do not know the subsurface information.</a:t>
            </a:r>
          </a:p>
          <a:p>
            <a:endParaRPr lang="en-US" dirty="0" smtClean="0"/>
          </a:p>
          <a:p>
            <a:r>
              <a:rPr lang="en-US" dirty="0" smtClean="0"/>
              <a:t>But, by analyzing</a:t>
            </a:r>
            <a:r>
              <a:rPr lang="en-US" baseline="0" dirty="0" smtClean="0"/>
              <a:t> the conditions under which spurious events can be generated</a:t>
            </a:r>
            <a:r>
              <a:rPr lang="en-US" dirty="0" smtClean="0"/>
              <a:t>, we can conclude that: If there are only A few internal multiple generators, there is less likelihood for spurious events to occur and to be significant.</a:t>
            </a:r>
          </a:p>
          <a:p>
            <a:endParaRPr lang="en-US" dirty="0" smtClean="0"/>
          </a:p>
          <a:p>
            <a:r>
              <a:rPr lang="en-US" dirty="0" smtClean="0"/>
              <a:t>If there are Tens, hundreds of internal multiple generators (Middle East, North Sea, Offshore Brazil), there is high likelihood for spurious events to occur and to be significant. </a:t>
            </a:r>
          </a:p>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Dissertation Defense</a:t>
            </a:r>
            <a:endParaRPr lang="en-US">
              <a:solidFill>
                <a:prstClr val="black"/>
              </a:solidFill>
            </a:endParaRPr>
          </a:p>
        </p:txBody>
      </p:sp>
      <p:sp>
        <p:nvSpPr>
          <p:cNvPr id="5" name="Date Placeholder 4"/>
          <p:cNvSpPr>
            <a:spLocks noGrp="1"/>
          </p:cNvSpPr>
          <p:nvPr>
            <p:ph type="dt" idx="11"/>
          </p:nvPr>
        </p:nvSpPr>
        <p:spPr/>
        <p:txBody>
          <a:bodyPr/>
          <a:lstStyle/>
          <a:p>
            <a:fld id="{B77C6526-173D-6844-A29A-34237CEF8F4B}" type="datetime1">
              <a:rPr lang="en-US" smtClean="0">
                <a:solidFill>
                  <a:prstClr val="black"/>
                </a:solidFill>
              </a:rPr>
              <a:pPr/>
              <a:t>11/15/2017</a:t>
            </a:fld>
            <a:endParaRPr lang="en-US">
              <a:solidFill>
                <a:prstClr val="black"/>
              </a:solidFill>
            </a:endParaRPr>
          </a:p>
        </p:txBody>
      </p:sp>
      <p:sp>
        <p:nvSpPr>
          <p:cNvPr id="6" name="Slide Number Placeholder 5"/>
          <p:cNvSpPr>
            <a:spLocks noGrp="1"/>
          </p:cNvSpPr>
          <p:nvPr>
            <p:ph type="sldNum" sz="quarter" idx="12"/>
          </p:nvPr>
        </p:nvSpPr>
        <p:spPr/>
        <p:txBody>
          <a:bodyPr/>
          <a:lstStyle/>
          <a:p>
            <a:fld id="{5D30930A-1666-9746-AB9D-C70E2DB5B549}" type="slidenum">
              <a:rPr lang="en-US" smtClean="0">
                <a:solidFill>
                  <a:prstClr val="black"/>
                </a:solidFill>
              </a:rPr>
              <a:pPr/>
              <a:t>210</a:t>
            </a:fld>
            <a:endParaRPr lang="en-US">
              <a:solidFill>
                <a:prstClr val="black"/>
              </a:solidFill>
            </a:endParaRPr>
          </a:p>
        </p:txBody>
      </p:sp>
    </p:spTree>
    <p:extLst>
      <p:ext uri="{BB962C8B-B14F-4D97-AF65-F5344CB8AC3E}">
        <p14:creationId xmlns:p14="http://schemas.microsoft.com/office/powerpoint/2010/main" val="14215861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Dissertation Defense</a:t>
            </a:r>
            <a:endParaRPr lang="en-US">
              <a:solidFill>
                <a:prstClr val="black"/>
              </a:solidFill>
            </a:endParaRPr>
          </a:p>
        </p:txBody>
      </p:sp>
      <p:sp>
        <p:nvSpPr>
          <p:cNvPr id="5" name="Date Placeholder 4"/>
          <p:cNvSpPr>
            <a:spLocks noGrp="1"/>
          </p:cNvSpPr>
          <p:nvPr>
            <p:ph type="dt" idx="11"/>
          </p:nvPr>
        </p:nvSpPr>
        <p:spPr/>
        <p:txBody>
          <a:bodyPr/>
          <a:lstStyle/>
          <a:p>
            <a:fld id="{B77C6526-173D-6844-A29A-34237CEF8F4B}" type="datetime1">
              <a:rPr lang="en-US" smtClean="0">
                <a:solidFill>
                  <a:prstClr val="black"/>
                </a:solidFill>
              </a:rPr>
              <a:pPr/>
              <a:t>11/15/2017</a:t>
            </a:fld>
            <a:endParaRPr lang="en-US">
              <a:solidFill>
                <a:prstClr val="black"/>
              </a:solidFill>
            </a:endParaRPr>
          </a:p>
        </p:txBody>
      </p:sp>
      <p:sp>
        <p:nvSpPr>
          <p:cNvPr id="6" name="Slide Number Placeholder 5"/>
          <p:cNvSpPr>
            <a:spLocks noGrp="1"/>
          </p:cNvSpPr>
          <p:nvPr>
            <p:ph type="sldNum" sz="quarter" idx="12"/>
          </p:nvPr>
        </p:nvSpPr>
        <p:spPr/>
        <p:txBody>
          <a:bodyPr/>
          <a:lstStyle/>
          <a:p>
            <a:fld id="{5D30930A-1666-9746-AB9D-C70E2DB5B549}" type="slidenum">
              <a:rPr lang="en-US" smtClean="0">
                <a:solidFill>
                  <a:prstClr val="black"/>
                </a:solidFill>
              </a:rPr>
              <a:pPr/>
              <a:t>211</a:t>
            </a:fld>
            <a:endParaRPr lang="en-US">
              <a:solidFill>
                <a:prstClr val="black"/>
              </a:solidFill>
            </a:endParaRPr>
          </a:p>
        </p:txBody>
      </p:sp>
    </p:spTree>
    <p:extLst>
      <p:ext uri="{BB962C8B-B14F-4D97-AF65-F5344CB8AC3E}">
        <p14:creationId xmlns:p14="http://schemas.microsoft.com/office/powerpoint/2010/main" val="16501629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PlaceHolder 1"/>
          <p:cNvSpPr>
            <a:spLocks noGrp="1"/>
          </p:cNvSpPr>
          <p:nvPr>
            <p:ph type="body"/>
          </p:nvPr>
        </p:nvSpPr>
        <p:spPr>
          <a:xfrm>
            <a:off x="960122" y="3474724"/>
            <a:ext cx="7680456" cy="3291553"/>
          </a:xfrm>
          <a:prstGeom prst="rect">
            <a:avLst/>
          </a:prstGeom>
        </p:spPr>
        <p:txBody>
          <a:bodyPr/>
          <a:lstStyle/>
          <a:p>
            <a:endParaRPr/>
          </a:p>
        </p:txBody>
      </p:sp>
      <p:sp>
        <p:nvSpPr>
          <p:cNvPr id="405" name="TextShape 2"/>
          <p:cNvSpPr txBox="1"/>
          <p:nvPr/>
        </p:nvSpPr>
        <p:spPr>
          <a:xfrm>
            <a:off x="5438667" y="6948292"/>
            <a:ext cx="4160016" cy="365473"/>
          </a:xfrm>
          <a:prstGeom prst="rect">
            <a:avLst/>
          </a:prstGeom>
        </p:spPr>
        <p:txBody>
          <a:bodyPr lIns="98631" tIns="49314" rIns="98631" bIns="49314" anchor="b"/>
          <a:lstStyle/>
          <a:p>
            <a:pPr algn="r">
              <a:lnSpc>
                <a:spcPct val="100000"/>
              </a:lnSpc>
            </a:pPr>
            <a:fld id="{6B37BDB9-9E9E-426B-BAD9-C6AA700A8256}" type="slidenum">
              <a:rPr lang="en-US" sz="1300">
                <a:solidFill>
                  <a:srgbClr val="000000"/>
                </a:solidFill>
              </a:rPr>
              <a:t>223</a:t>
            </a:fld>
            <a:endParaRPr/>
          </a:p>
        </p:txBody>
      </p:sp>
    </p:spTree>
    <p:extLst>
      <p:ext uri="{BB962C8B-B14F-4D97-AF65-F5344CB8AC3E}">
        <p14:creationId xmlns:p14="http://schemas.microsoft.com/office/powerpoint/2010/main" val="1787501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p:cNvSpPr>
          <p:nvPr>
            <p:ph type="body"/>
          </p:nvPr>
        </p:nvSpPr>
        <p:spPr>
          <a:xfrm>
            <a:off x="960122" y="3474724"/>
            <a:ext cx="7680456" cy="3291553"/>
          </a:xfrm>
          <a:prstGeom prst="rect">
            <a:avLst/>
          </a:prstGeom>
        </p:spPr>
        <p:txBody>
          <a:bodyPr/>
          <a:lstStyle/>
          <a:p>
            <a:r>
              <a:rPr lang="en-US" sz="2100">
                <a:latin typeface="Arial"/>
              </a:rPr>
              <a:t>repeat</a:t>
            </a:r>
            <a:endParaRPr/>
          </a:p>
        </p:txBody>
      </p:sp>
      <p:sp>
        <p:nvSpPr>
          <p:cNvPr id="407" name="TextShape 2"/>
          <p:cNvSpPr txBox="1"/>
          <p:nvPr/>
        </p:nvSpPr>
        <p:spPr>
          <a:xfrm>
            <a:off x="3" y="4"/>
            <a:ext cx="4160016" cy="365473"/>
          </a:xfrm>
          <a:prstGeom prst="rect">
            <a:avLst/>
          </a:prstGeom>
        </p:spPr>
        <p:txBody>
          <a:bodyPr lIns="98631" tIns="49314" rIns="98631" bIns="49314"/>
          <a:lstStyle/>
          <a:p>
            <a:pPr>
              <a:lnSpc>
                <a:spcPct val="100000"/>
              </a:lnSpc>
            </a:pPr>
            <a:r>
              <a:rPr lang="en-US" sz="1300">
                <a:solidFill>
                  <a:srgbClr val="000000"/>
                </a:solidFill>
              </a:rPr>
              <a:t>internal multiple attenuation</a:t>
            </a:r>
            <a:endParaRPr/>
          </a:p>
        </p:txBody>
      </p:sp>
      <p:sp>
        <p:nvSpPr>
          <p:cNvPr id="408" name="TextShape 3"/>
          <p:cNvSpPr txBox="1"/>
          <p:nvPr/>
        </p:nvSpPr>
        <p:spPr>
          <a:xfrm>
            <a:off x="5438667" y="6948292"/>
            <a:ext cx="4160016" cy="365473"/>
          </a:xfrm>
          <a:prstGeom prst="rect">
            <a:avLst/>
          </a:prstGeom>
        </p:spPr>
        <p:txBody>
          <a:bodyPr lIns="98631" tIns="49314" rIns="98631" bIns="49314" anchor="b"/>
          <a:lstStyle/>
          <a:p>
            <a:pPr algn="r">
              <a:lnSpc>
                <a:spcPct val="100000"/>
              </a:lnSpc>
            </a:pPr>
            <a:fld id="{427093D6-E43B-4190-AAEE-5C644ACD052D}" type="slidenum">
              <a:rPr lang="en-US" sz="1300">
                <a:solidFill>
                  <a:srgbClr val="000000"/>
                </a:solidFill>
              </a:rPr>
              <a:t>238</a:t>
            </a:fld>
            <a:endParaRPr/>
          </a:p>
        </p:txBody>
      </p:sp>
    </p:spTree>
    <p:extLst>
      <p:ext uri="{BB962C8B-B14F-4D97-AF65-F5344CB8AC3E}">
        <p14:creationId xmlns:p14="http://schemas.microsoft.com/office/powerpoint/2010/main" val="423433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p:cNvSpPr>
          <p:nvPr>
            <p:ph type="body"/>
          </p:nvPr>
        </p:nvSpPr>
        <p:spPr>
          <a:xfrm>
            <a:off x="960122" y="3474724"/>
            <a:ext cx="7680456" cy="3291553"/>
          </a:xfrm>
          <a:prstGeom prst="rect">
            <a:avLst/>
          </a:prstGeom>
        </p:spPr>
        <p:txBody>
          <a:bodyPr/>
          <a:lstStyle/>
          <a:p>
            <a:endParaRPr/>
          </a:p>
        </p:txBody>
      </p:sp>
      <p:sp>
        <p:nvSpPr>
          <p:cNvPr id="419" name="TextShape 2"/>
          <p:cNvSpPr txBox="1"/>
          <p:nvPr/>
        </p:nvSpPr>
        <p:spPr>
          <a:xfrm>
            <a:off x="5438667" y="6948292"/>
            <a:ext cx="4160016" cy="365473"/>
          </a:xfrm>
          <a:prstGeom prst="rect">
            <a:avLst/>
          </a:prstGeom>
        </p:spPr>
        <p:txBody>
          <a:bodyPr lIns="98631" tIns="49314" rIns="98631" bIns="49314" anchor="b"/>
          <a:lstStyle/>
          <a:p>
            <a:pPr>
              <a:lnSpc>
                <a:spcPct val="100000"/>
              </a:lnSpc>
            </a:pPr>
            <a:fld id="{B50A89B0-BE5B-4C3D-8093-7E4DFE6CF5EE}" type="slidenum">
              <a:rPr lang="en-US" sz="1300">
                <a:solidFill>
                  <a:srgbClr val="000000"/>
                </a:solidFill>
                <a:latin typeface="Calibri"/>
              </a:rPr>
              <a:t>247</a:t>
            </a:fld>
            <a:endParaRPr/>
          </a:p>
        </p:txBody>
      </p:sp>
    </p:spTree>
    <p:extLst>
      <p:ext uri="{BB962C8B-B14F-4D97-AF65-F5344CB8AC3E}">
        <p14:creationId xmlns:p14="http://schemas.microsoft.com/office/powerpoint/2010/main" val="200845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p:cNvSpPr>
          <p:nvPr>
            <p:ph type="body"/>
          </p:nvPr>
        </p:nvSpPr>
        <p:spPr>
          <a:xfrm>
            <a:off x="960122" y="3474724"/>
            <a:ext cx="7680456" cy="3291553"/>
          </a:xfrm>
          <a:prstGeom prst="rect">
            <a:avLst/>
          </a:prstGeom>
        </p:spPr>
        <p:txBody>
          <a:bodyPr/>
          <a:lstStyle/>
          <a:p>
            <a:endParaRPr/>
          </a:p>
        </p:txBody>
      </p:sp>
      <p:sp>
        <p:nvSpPr>
          <p:cNvPr id="421" name="TextShape 2"/>
          <p:cNvSpPr txBox="1"/>
          <p:nvPr/>
        </p:nvSpPr>
        <p:spPr>
          <a:xfrm>
            <a:off x="5438667" y="6948292"/>
            <a:ext cx="4160016" cy="365473"/>
          </a:xfrm>
          <a:prstGeom prst="rect">
            <a:avLst/>
          </a:prstGeom>
        </p:spPr>
        <p:txBody>
          <a:bodyPr lIns="96640" tIns="48320" rIns="96640" bIns="48320" anchor="b"/>
          <a:lstStyle/>
          <a:p>
            <a:pPr>
              <a:lnSpc>
                <a:spcPct val="100000"/>
              </a:lnSpc>
            </a:pPr>
            <a:fld id="{CBF7E2E8-EEB9-426C-991D-5246664B0B4B}" type="slidenum">
              <a:rPr lang="en-US" sz="1300">
                <a:solidFill>
                  <a:srgbClr val="000000"/>
                </a:solidFill>
                <a:latin typeface="Calibri"/>
              </a:rPr>
              <a:t>251</a:t>
            </a:fld>
            <a:endParaRPr/>
          </a:p>
        </p:txBody>
      </p:sp>
    </p:spTree>
    <p:extLst>
      <p:ext uri="{BB962C8B-B14F-4D97-AF65-F5344CB8AC3E}">
        <p14:creationId xmlns:p14="http://schemas.microsoft.com/office/powerpoint/2010/main" val="1221219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p:cNvSpPr>
          <p:nvPr>
            <p:ph type="body"/>
          </p:nvPr>
        </p:nvSpPr>
        <p:spPr>
          <a:xfrm>
            <a:off x="960122" y="3474724"/>
            <a:ext cx="7680456" cy="3291553"/>
          </a:xfrm>
          <a:prstGeom prst="rect">
            <a:avLst/>
          </a:prstGeom>
        </p:spPr>
        <p:txBody>
          <a:bodyPr/>
          <a:lstStyle/>
          <a:p>
            <a:endParaRPr/>
          </a:p>
        </p:txBody>
      </p:sp>
      <p:sp>
        <p:nvSpPr>
          <p:cNvPr id="423" name="TextShape 2"/>
          <p:cNvSpPr txBox="1"/>
          <p:nvPr/>
        </p:nvSpPr>
        <p:spPr>
          <a:xfrm>
            <a:off x="5438667" y="6948292"/>
            <a:ext cx="4160016" cy="365473"/>
          </a:xfrm>
          <a:prstGeom prst="rect">
            <a:avLst/>
          </a:prstGeom>
        </p:spPr>
        <p:txBody>
          <a:bodyPr lIns="98631" tIns="49314" rIns="98631" bIns="49314" anchor="b"/>
          <a:lstStyle/>
          <a:p>
            <a:pPr>
              <a:lnSpc>
                <a:spcPct val="100000"/>
              </a:lnSpc>
            </a:pPr>
            <a:fld id="{9DD202C1-BA0C-45F5-BF05-04BF9B779133}" type="slidenum">
              <a:rPr lang="en-US" sz="1300">
                <a:solidFill>
                  <a:srgbClr val="000000"/>
                </a:solidFill>
                <a:latin typeface="Calibri"/>
              </a:rPr>
              <a:t>253</a:t>
            </a:fld>
            <a:endParaRPr/>
          </a:p>
        </p:txBody>
      </p:sp>
    </p:spTree>
    <p:extLst>
      <p:ext uri="{BB962C8B-B14F-4D97-AF65-F5344CB8AC3E}">
        <p14:creationId xmlns:p14="http://schemas.microsoft.com/office/powerpoint/2010/main" val="77506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marL="293496" lvl="1"/>
            <a:endParaRPr lang="en-US" altLang="zh-TW" sz="2500"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73</a:t>
            </a:fld>
            <a:endParaRPr lang="en-US" dirty="0"/>
          </a:p>
        </p:txBody>
      </p:sp>
    </p:spTree>
    <p:extLst>
      <p:ext uri="{BB962C8B-B14F-4D97-AF65-F5344CB8AC3E}">
        <p14:creationId xmlns:p14="http://schemas.microsoft.com/office/powerpoint/2010/main" val="3063521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p:cNvSpPr>
          <p:nvPr>
            <p:ph type="body"/>
          </p:nvPr>
        </p:nvSpPr>
        <p:spPr>
          <a:xfrm>
            <a:off x="960122" y="3474724"/>
            <a:ext cx="7680456" cy="3291553"/>
          </a:xfrm>
          <a:prstGeom prst="rect">
            <a:avLst/>
          </a:prstGeom>
        </p:spPr>
        <p:txBody>
          <a:bodyPr/>
          <a:lstStyle/>
          <a:p>
            <a:endParaRPr/>
          </a:p>
        </p:txBody>
      </p:sp>
      <p:sp>
        <p:nvSpPr>
          <p:cNvPr id="425" name="TextShape 2"/>
          <p:cNvSpPr txBox="1"/>
          <p:nvPr/>
        </p:nvSpPr>
        <p:spPr>
          <a:xfrm>
            <a:off x="5438667" y="6948292"/>
            <a:ext cx="4160016" cy="365473"/>
          </a:xfrm>
          <a:prstGeom prst="rect">
            <a:avLst/>
          </a:prstGeom>
        </p:spPr>
        <p:txBody>
          <a:bodyPr lIns="98631" tIns="49314" rIns="98631" bIns="49314" anchor="b"/>
          <a:lstStyle/>
          <a:p>
            <a:pPr>
              <a:lnSpc>
                <a:spcPct val="100000"/>
              </a:lnSpc>
            </a:pPr>
            <a:fld id="{10EC9B99-65D8-4F16-816C-1F0315A57169}" type="slidenum">
              <a:rPr lang="en-US" sz="1300">
                <a:solidFill>
                  <a:srgbClr val="000000"/>
                </a:solidFill>
                <a:latin typeface="Calibri"/>
              </a:rPr>
              <a:t>254</a:t>
            </a:fld>
            <a:endParaRPr/>
          </a:p>
        </p:txBody>
      </p:sp>
    </p:spTree>
    <p:extLst>
      <p:ext uri="{BB962C8B-B14F-4D97-AF65-F5344CB8AC3E}">
        <p14:creationId xmlns:p14="http://schemas.microsoft.com/office/powerpoint/2010/main" val="19527817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937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85DD3BE4-1701-471E-A946-4640E1819BC5}" type="slidenum">
              <a:rPr lang="en-US" altLang="en-US">
                <a:solidFill>
                  <a:srgbClr val="000000"/>
                </a:solidFill>
                <a:latin typeface="Calibri" pitchFamily="34" charset="0"/>
              </a:rPr>
              <a:pPr/>
              <a:t>255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493091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2451"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CD8364F3-1DCE-42C7-9580-22B8972E01EA}" type="slidenum">
              <a:rPr lang="en-US" altLang="en-US">
                <a:solidFill>
                  <a:srgbClr val="000000"/>
                </a:solidFill>
                <a:latin typeface="Calibri" pitchFamily="34" charset="0"/>
              </a:rPr>
              <a:pPr/>
              <a:t>256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638706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449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05D39F89-EB39-4AAE-A776-E2211B4DD371}" type="slidenum">
              <a:rPr lang="en-US" altLang="en-US">
                <a:solidFill>
                  <a:srgbClr val="000000"/>
                </a:solidFill>
                <a:latin typeface="Calibri" pitchFamily="34" charset="0"/>
              </a:rPr>
              <a:pPr/>
              <a:t>257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624938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6547"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03F4E187-32FD-4181-9E8E-DC6910CBF0D1}" type="slidenum">
              <a:rPr lang="en-US" altLang="en-US">
                <a:solidFill>
                  <a:srgbClr val="000000"/>
                </a:solidFill>
                <a:latin typeface="Calibri" pitchFamily="34" charset="0"/>
              </a:rPr>
              <a:pPr/>
              <a:t>258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78380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8595"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0C841A80-883C-41F1-B5B9-C037F26C1032}" type="slidenum">
              <a:rPr lang="en-US" altLang="en-US">
                <a:solidFill>
                  <a:srgbClr val="000000"/>
                </a:solidFill>
                <a:latin typeface="Calibri" pitchFamily="34" charset="0"/>
              </a:rPr>
              <a:pPr/>
              <a:t>259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1050234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9379"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85DD3BE4-1701-471E-A946-4640E1819BC5}" type="slidenum">
              <a:rPr lang="en-US" altLang="en-US">
                <a:solidFill>
                  <a:srgbClr val="000000"/>
                </a:solidFill>
                <a:latin typeface="Calibri" pitchFamily="34" charset="0"/>
              </a:rPr>
              <a:pPr/>
              <a:t>260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2716499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幻灯片图像占位符 1"/>
          <p:cNvSpPr>
            <a:spLocks noGrp="1" noRot="1" noChangeAspect="1"/>
          </p:cNvSpPr>
          <p:nvPr>
            <p:ph type="sldImg"/>
          </p:nvPr>
        </p:nvSpPr>
        <p:spPr bwMode="auto">
          <a:xfrm>
            <a:off x="2608263" y="914400"/>
            <a:ext cx="4384675"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8595" name="灯片编号占位符 3"/>
          <p:cNvSpPr>
            <a:spLocks noGrp="1"/>
          </p:cNvSpPr>
          <p:nvPr>
            <p:ph type="sldNum" sz="quarter" idx="5"/>
          </p:nvPr>
        </p:nvSpPr>
        <p:spPr bwMode="auto">
          <a:ln>
            <a:miter lim="800000"/>
            <a:headEnd/>
            <a:tailEnd/>
          </a:ln>
        </p:spPr>
        <p:txBody>
          <a:bodyPr/>
          <a:lstStyle>
            <a:lvl1pPr>
              <a:defRPr>
                <a:solidFill>
                  <a:schemeClr val="tx1"/>
                </a:solidFill>
                <a:latin typeface="Arial" charset="0"/>
                <a:cs typeface="Arial" charset="0"/>
              </a:defRPr>
            </a:lvl1pPr>
            <a:lvl2pPr marL="801192" indent="-308151">
              <a:defRPr>
                <a:solidFill>
                  <a:schemeClr val="tx1"/>
                </a:solidFill>
                <a:latin typeface="Arial" charset="0"/>
                <a:cs typeface="Arial" charset="0"/>
              </a:defRPr>
            </a:lvl2pPr>
            <a:lvl3pPr marL="1232603" indent="-246520">
              <a:defRPr>
                <a:solidFill>
                  <a:schemeClr val="tx1"/>
                </a:solidFill>
                <a:latin typeface="Arial" charset="0"/>
                <a:cs typeface="Arial" charset="0"/>
              </a:defRPr>
            </a:lvl3pPr>
            <a:lvl4pPr marL="1725644" indent="-246520">
              <a:defRPr>
                <a:solidFill>
                  <a:schemeClr val="tx1"/>
                </a:solidFill>
                <a:latin typeface="Arial" charset="0"/>
                <a:cs typeface="Arial" charset="0"/>
              </a:defRPr>
            </a:lvl4pPr>
            <a:lvl5pPr marL="2218685" indent="-246520">
              <a:defRPr>
                <a:solidFill>
                  <a:schemeClr val="tx1"/>
                </a:solidFill>
                <a:latin typeface="Arial" charset="0"/>
                <a:cs typeface="Arial" charset="0"/>
              </a:defRPr>
            </a:lvl5pPr>
            <a:lvl6pPr marL="2711728" indent="-246520" fontAlgn="base">
              <a:spcBef>
                <a:spcPct val="0"/>
              </a:spcBef>
              <a:spcAft>
                <a:spcPct val="0"/>
              </a:spcAft>
              <a:defRPr>
                <a:solidFill>
                  <a:schemeClr val="tx1"/>
                </a:solidFill>
                <a:latin typeface="Arial" charset="0"/>
                <a:cs typeface="Arial" charset="0"/>
              </a:defRPr>
            </a:lvl6pPr>
            <a:lvl7pPr marL="3204764" indent="-246520" fontAlgn="base">
              <a:spcBef>
                <a:spcPct val="0"/>
              </a:spcBef>
              <a:spcAft>
                <a:spcPct val="0"/>
              </a:spcAft>
              <a:defRPr>
                <a:solidFill>
                  <a:schemeClr val="tx1"/>
                </a:solidFill>
                <a:latin typeface="Arial" charset="0"/>
                <a:cs typeface="Arial" charset="0"/>
              </a:defRPr>
            </a:lvl7pPr>
            <a:lvl8pPr marL="3697809" indent="-246520" fontAlgn="base">
              <a:spcBef>
                <a:spcPct val="0"/>
              </a:spcBef>
              <a:spcAft>
                <a:spcPct val="0"/>
              </a:spcAft>
              <a:defRPr>
                <a:solidFill>
                  <a:schemeClr val="tx1"/>
                </a:solidFill>
                <a:latin typeface="Arial" charset="0"/>
                <a:cs typeface="Arial" charset="0"/>
              </a:defRPr>
            </a:lvl8pPr>
            <a:lvl9pPr marL="4190848" indent="-246520" fontAlgn="base">
              <a:spcBef>
                <a:spcPct val="0"/>
              </a:spcBef>
              <a:spcAft>
                <a:spcPct val="0"/>
              </a:spcAft>
              <a:defRPr>
                <a:solidFill>
                  <a:schemeClr val="tx1"/>
                </a:solidFill>
                <a:latin typeface="Arial" charset="0"/>
                <a:cs typeface="Arial" charset="0"/>
              </a:defRPr>
            </a:lvl9pPr>
          </a:lstStyle>
          <a:p>
            <a:fld id="{4C6E9CDE-7DA4-4818-8443-DB9230B61F00}" type="slidenum">
              <a:rPr lang="en-US" altLang="en-US">
                <a:solidFill>
                  <a:srgbClr val="000000"/>
                </a:solidFill>
                <a:latin typeface="Calibri" pitchFamily="34" charset="0"/>
              </a:rPr>
              <a:pPr/>
              <a:t>261</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6458300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510810A-3834-4E1C-A979-13A76CCE2065}" type="slidenum">
              <a:rPr lang="en-US">
                <a:solidFill>
                  <a:prstClr val="black"/>
                </a:solidFill>
              </a:rPr>
              <a:pPr/>
              <a:t>263</a:t>
            </a:fld>
            <a:endParaRPr lang="en-US" dirty="0">
              <a:solidFill>
                <a:prstClr val="black"/>
              </a:solidFill>
            </a:endParaRPr>
          </a:p>
        </p:txBody>
      </p:sp>
      <p:sp>
        <p:nvSpPr>
          <p:cNvPr id="5122" name="Rectangle 7"/>
          <p:cNvSpPr txBox="1">
            <a:spLocks noGrp="1" noChangeArrowheads="1"/>
          </p:cNvSpPr>
          <p:nvPr/>
        </p:nvSpPr>
        <p:spPr bwMode="auto">
          <a:xfrm>
            <a:off x="5438461" y="6948174"/>
            <a:ext cx="4160520" cy="365760"/>
          </a:xfrm>
          <a:prstGeom prst="rect">
            <a:avLst/>
          </a:prstGeom>
          <a:noFill/>
          <a:ln w="9525">
            <a:noFill/>
            <a:miter lim="800000"/>
            <a:headEnd/>
            <a:tailEnd/>
          </a:ln>
        </p:spPr>
        <p:txBody>
          <a:bodyPr lIns="98620" tIns="49312" rIns="98620" bIns="49312" anchor="b"/>
          <a:lstStyle/>
          <a:p>
            <a:pPr algn="r"/>
            <a:fld id="{7655C0DA-11B8-4003-8D4B-0C2D9F0C0792}" type="slidenum">
              <a:rPr lang="en-US" sz="1300">
                <a:solidFill>
                  <a:prstClr val="black"/>
                </a:solidFill>
              </a:rPr>
              <a:pPr algn="r"/>
              <a:t>263</a:t>
            </a:fld>
            <a:endParaRPr lang="en-US" sz="1300" dirty="0">
              <a:solidFill>
                <a:prstClr val="black"/>
              </a:solidFill>
            </a:endParaRPr>
          </a:p>
        </p:txBody>
      </p:sp>
      <p:sp>
        <p:nvSpPr>
          <p:cNvPr id="5123" name="Rectangle 7"/>
          <p:cNvSpPr txBox="1">
            <a:spLocks noGrp="1" noChangeArrowheads="1"/>
          </p:cNvSpPr>
          <p:nvPr/>
        </p:nvSpPr>
        <p:spPr bwMode="auto">
          <a:xfrm>
            <a:off x="5438461" y="6948174"/>
            <a:ext cx="4160520" cy="365760"/>
          </a:xfrm>
          <a:prstGeom prst="rect">
            <a:avLst/>
          </a:prstGeom>
          <a:noFill/>
          <a:ln w="9525">
            <a:noFill/>
            <a:miter lim="800000"/>
            <a:headEnd/>
            <a:tailEnd/>
          </a:ln>
        </p:spPr>
        <p:txBody>
          <a:bodyPr lIns="98620" tIns="49312" rIns="98620" bIns="49312" anchor="b"/>
          <a:lstStyle/>
          <a:p>
            <a:pPr algn="r"/>
            <a:fld id="{763A5C2C-2827-49D3-8CFE-6895718EAC17}" type="slidenum">
              <a:rPr lang="en-US" altLang="zh-CN" sz="1300">
                <a:solidFill>
                  <a:prstClr val="black"/>
                </a:solidFill>
              </a:rPr>
              <a:pPr algn="r"/>
              <a:t>263</a:t>
            </a:fld>
            <a:endParaRPr lang="en-US" altLang="zh-CN" sz="1300" dirty="0">
              <a:solidFill>
                <a:prstClr val="black"/>
              </a:solidFill>
            </a:endParaRPr>
          </a:p>
        </p:txBody>
      </p:sp>
      <p:sp>
        <p:nvSpPr>
          <p:cNvPr id="5124" name="Rectangle 2"/>
          <p:cNvSpPr>
            <a:spLocks noGrp="1" noRot="1" noChangeAspect="1" noChangeArrowheads="1" noTextEdit="1"/>
          </p:cNvSpPr>
          <p:nvPr>
            <p:ph type="sldImg"/>
          </p:nvPr>
        </p:nvSpPr>
        <p:spPr>
          <a:xfrm>
            <a:off x="2363788" y="550863"/>
            <a:ext cx="4873625" cy="2743200"/>
          </a:xfrm>
          <a:ln/>
        </p:spPr>
      </p:sp>
      <p:sp>
        <p:nvSpPr>
          <p:cNvPr id="5125" name="Rectangle 3"/>
          <p:cNvSpPr>
            <a:spLocks noGrp="1" noChangeArrowheads="1"/>
          </p:cNvSpPr>
          <p:nvPr>
            <p:ph type="body" idx="1"/>
          </p:nvPr>
        </p:nvSpPr>
        <p:spPr>
          <a:xfrm>
            <a:off x="960120" y="3474722"/>
            <a:ext cx="7680960" cy="3290571"/>
          </a:xfrm>
        </p:spPr>
        <p:txBody>
          <a:bodyPr/>
          <a:lstStyle/>
          <a:p>
            <a:endParaRPr lang="en-US" altLang="zh-CN" dirty="0"/>
          </a:p>
        </p:txBody>
      </p:sp>
    </p:spTree>
    <p:extLst>
      <p:ext uri="{BB962C8B-B14F-4D97-AF65-F5344CB8AC3E}">
        <p14:creationId xmlns:p14="http://schemas.microsoft.com/office/powerpoint/2010/main" val="31329669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1570A-6353-4940-AEE4-9B2C2E07860D}" type="slidenum">
              <a:rPr lang="en-US" smtClean="0"/>
              <a:t>295</a:t>
            </a:fld>
            <a:endParaRPr lang="en-US"/>
          </a:p>
        </p:txBody>
      </p:sp>
    </p:spTree>
    <p:extLst>
      <p:ext uri="{BB962C8B-B14F-4D97-AF65-F5344CB8AC3E}">
        <p14:creationId xmlns:p14="http://schemas.microsoft.com/office/powerpoint/2010/main" val="972741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4645025" y="422275"/>
            <a:ext cx="3741738" cy="2106613"/>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defTabSz="966554">
              <a:defRPr/>
            </a:pPr>
            <a:endParaRPr lang="en-US" sz="2500" dirty="0"/>
          </a:p>
        </p:txBody>
      </p:sp>
      <p:sp>
        <p:nvSpPr>
          <p:cNvPr id="4" name="Slide Number Placeholder 3"/>
          <p:cNvSpPr>
            <a:spLocks noGrp="1"/>
          </p:cNvSpPr>
          <p:nvPr>
            <p:ph type="sldNum" sz="quarter" idx="5"/>
          </p:nvPr>
        </p:nvSpPr>
        <p:spPr/>
        <p:txBody>
          <a:bodyPr/>
          <a:lstStyle/>
          <a:p>
            <a:pPr>
              <a:defRPr/>
            </a:pPr>
            <a:fld id="{F9E7BB56-DBD0-4EEC-B0A6-BA346BFD3343}" type="slidenum">
              <a:rPr lang="en-US" smtClean="0"/>
              <a:pPr>
                <a:defRPr/>
              </a:pPr>
              <a:t>76</a:t>
            </a:fld>
            <a:endParaRPr lang="en-US" dirty="0"/>
          </a:p>
        </p:txBody>
      </p:sp>
    </p:spTree>
    <p:extLst>
      <p:ext uri="{BB962C8B-B14F-4D97-AF65-F5344CB8AC3E}">
        <p14:creationId xmlns:p14="http://schemas.microsoft.com/office/powerpoint/2010/main" val="24719011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5801026" y="7295582"/>
            <a:ext cx="4437888" cy="384048"/>
          </a:xfrm>
          <a:prstGeom prst="rect">
            <a:avLst/>
          </a:prstGeom>
          <a:noFill/>
          <a:ln w="9525">
            <a:noFill/>
            <a:miter lim="800000"/>
            <a:headEnd/>
            <a:tailEnd/>
          </a:ln>
        </p:spPr>
        <p:txBody>
          <a:bodyPr lIns="102136" tIns="51067" rIns="102136" bIns="51067" anchor="b">
            <a:prstTxWarp prst="textNoShape">
              <a:avLst/>
            </a:prstTxWarp>
          </a:bodyPr>
          <a:lstStyle/>
          <a:p>
            <a:pPr algn="r"/>
            <a:fld id="{80CCC1CD-6FB3-8C4A-B856-00CACF2AE715}" type="slidenum">
              <a:rPr lang="en-US" sz="1400">
                <a:solidFill>
                  <a:prstClr val="black"/>
                </a:solidFill>
              </a:rPr>
              <a:pPr algn="r"/>
              <a:t>300</a:t>
            </a:fld>
            <a:endParaRPr lang="en-US" sz="1400">
              <a:solidFill>
                <a:prstClr val="black"/>
              </a:solidFill>
            </a:endParaRPr>
          </a:p>
        </p:txBody>
      </p:sp>
      <p:sp>
        <p:nvSpPr>
          <p:cNvPr id="147459" name="Rectangle 7"/>
          <p:cNvSpPr txBox="1">
            <a:spLocks noGrp="1" noChangeArrowheads="1"/>
          </p:cNvSpPr>
          <p:nvPr/>
        </p:nvSpPr>
        <p:spPr bwMode="auto">
          <a:xfrm>
            <a:off x="5801026" y="7295582"/>
            <a:ext cx="4437888" cy="384048"/>
          </a:xfrm>
          <a:prstGeom prst="rect">
            <a:avLst/>
          </a:prstGeom>
          <a:noFill/>
          <a:ln w="9525">
            <a:noFill/>
            <a:miter lim="800000"/>
            <a:headEnd/>
            <a:tailEnd/>
          </a:ln>
        </p:spPr>
        <p:txBody>
          <a:bodyPr lIns="102136" tIns="51067" rIns="102136" bIns="51067" anchor="b">
            <a:prstTxWarp prst="textNoShape">
              <a:avLst/>
            </a:prstTxWarp>
          </a:bodyPr>
          <a:lstStyle/>
          <a:p>
            <a:pPr algn="r"/>
            <a:fld id="{FC4A7CA0-65E4-1A41-BEC0-6B2CC0091471}" type="slidenum">
              <a:rPr lang="en-US" altLang="zh-CN" sz="1400">
                <a:solidFill>
                  <a:prstClr val="black"/>
                </a:solidFill>
                <a:cs typeface="宋体" charset="-122"/>
              </a:rPr>
              <a:pPr algn="r"/>
              <a:t>300</a:t>
            </a:fld>
            <a:endParaRPr lang="en-US" altLang="zh-CN" sz="1400">
              <a:solidFill>
                <a:prstClr val="black"/>
              </a:solidFill>
              <a:cs typeface="宋体" charset="-122"/>
            </a:endParaRPr>
          </a:p>
        </p:txBody>
      </p:sp>
      <p:sp>
        <p:nvSpPr>
          <p:cNvPr id="147460" name="Rectangle 2"/>
          <p:cNvSpPr>
            <a:spLocks noGrp="1" noRot="1" noChangeAspect="1" noChangeArrowheads="1" noTextEdit="1"/>
          </p:cNvSpPr>
          <p:nvPr>
            <p:ph type="sldImg"/>
          </p:nvPr>
        </p:nvSpPr>
        <p:spPr>
          <a:xfrm>
            <a:off x="2363788" y="549275"/>
            <a:ext cx="4873625" cy="2743200"/>
          </a:xfrm>
          <a:ln/>
        </p:spPr>
      </p:sp>
      <p:sp>
        <p:nvSpPr>
          <p:cNvPr id="147461" name="Rectangle 3"/>
          <p:cNvSpPr>
            <a:spLocks noGrp="1" noChangeArrowheads="1"/>
          </p:cNvSpPr>
          <p:nvPr>
            <p:ph type="body" idx="1"/>
          </p:nvPr>
        </p:nvSpPr>
        <p:spPr>
          <a:noFill/>
          <a:ln/>
        </p:spPr>
        <p:txBody>
          <a:bodyPr/>
          <a:lstStyle/>
          <a:p>
            <a:pPr eaLnBrk="1" hangingPunct="1"/>
            <a:endParaRPr lang="en-US" altLang="zh-CN">
              <a:cs typeface="宋体" charset="-122"/>
            </a:endParaRPr>
          </a:p>
        </p:txBody>
      </p:sp>
    </p:spTree>
    <p:extLst>
      <p:ext uri="{BB962C8B-B14F-4D97-AF65-F5344CB8AC3E}">
        <p14:creationId xmlns:p14="http://schemas.microsoft.com/office/powerpoint/2010/main" val="10703445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510810A-3834-4E1C-A979-13A76CCE2065}" type="slidenum">
              <a:rPr lang="en-US"/>
              <a:pPr/>
              <a:t>312</a:t>
            </a:fld>
            <a:endParaRPr lang="en-US" dirty="0"/>
          </a:p>
        </p:txBody>
      </p:sp>
      <p:sp>
        <p:nvSpPr>
          <p:cNvPr id="5122" name="Rectangle 7"/>
          <p:cNvSpPr txBox="1">
            <a:spLocks noGrp="1" noChangeArrowheads="1"/>
          </p:cNvSpPr>
          <p:nvPr/>
        </p:nvSpPr>
        <p:spPr bwMode="auto">
          <a:xfrm>
            <a:off x="5569391" y="7073627"/>
            <a:ext cx="4260681" cy="372364"/>
          </a:xfrm>
          <a:prstGeom prst="rect">
            <a:avLst/>
          </a:prstGeom>
          <a:noFill/>
          <a:ln w="9525">
            <a:noFill/>
            <a:miter lim="800000"/>
            <a:headEnd/>
            <a:tailEnd/>
          </a:ln>
        </p:spPr>
        <p:txBody>
          <a:bodyPr lIns="98538" tIns="49269" rIns="98538" bIns="49269" anchor="b"/>
          <a:lstStyle/>
          <a:p>
            <a:pPr algn="r"/>
            <a:fld id="{7655C0DA-11B8-4003-8D4B-0C2D9F0C0792}" type="slidenum">
              <a:rPr lang="en-US" sz="1300"/>
              <a:pPr algn="r"/>
              <a:t>312</a:t>
            </a:fld>
            <a:endParaRPr lang="en-US" sz="1300" dirty="0"/>
          </a:p>
        </p:txBody>
      </p:sp>
      <p:sp>
        <p:nvSpPr>
          <p:cNvPr id="5123" name="Rectangle 7"/>
          <p:cNvSpPr txBox="1">
            <a:spLocks noGrp="1" noChangeArrowheads="1"/>
          </p:cNvSpPr>
          <p:nvPr/>
        </p:nvSpPr>
        <p:spPr bwMode="auto">
          <a:xfrm>
            <a:off x="5569391" y="7073627"/>
            <a:ext cx="4260681" cy="372364"/>
          </a:xfrm>
          <a:prstGeom prst="rect">
            <a:avLst/>
          </a:prstGeom>
          <a:noFill/>
          <a:ln w="9525">
            <a:noFill/>
            <a:miter lim="800000"/>
            <a:headEnd/>
            <a:tailEnd/>
          </a:ln>
        </p:spPr>
        <p:txBody>
          <a:bodyPr lIns="98538" tIns="49269" rIns="98538" bIns="49269" anchor="b"/>
          <a:lstStyle/>
          <a:p>
            <a:pPr algn="r"/>
            <a:fld id="{763A5C2C-2827-49D3-8CFE-6895718EAC17}" type="slidenum">
              <a:rPr lang="en-US" altLang="zh-CN" sz="1300"/>
              <a:pPr algn="r"/>
              <a:t>312</a:t>
            </a:fld>
            <a:endParaRPr lang="en-US" altLang="zh-CN" sz="1300" dirty="0"/>
          </a:p>
        </p:txBody>
      </p:sp>
      <p:sp>
        <p:nvSpPr>
          <p:cNvPr id="5124" name="Rectangle 2"/>
          <p:cNvSpPr>
            <a:spLocks noGrp="1" noRot="1" noChangeAspect="1" noChangeArrowheads="1" noTextEdit="1"/>
          </p:cNvSpPr>
          <p:nvPr>
            <p:ph type="sldImg"/>
          </p:nvPr>
        </p:nvSpPr>
        <p:spPr>
          <a:xfrm>
            <a:off x="2435225" y="560388"/>
            <a:ext cx="4964113" cy="2794000"/>
          </a:xfrm>
          <a:ln/>
        </p:spPr>
      </p:sp>
      <p:sp>
        <p:nvSpPr>
          <p:cNvPr id="5125" name="Rectangle 3"/>
          <p:cNvSpPr>
            <a:spLocks noGrp="1" noChangeArrowheads="1"/>
          </p:cNvSpPr>
          <p:nvPr>
            <p:ph type="body" idx="1"/>
          </p:nvPr>
        </p:nvSpPr>
        <p:spPr>
          <a:xfrm>
            <a:off x="983239" y="3537467"/>
            <a:ext cx="7865871" cy="3349984"/>
          </a:xfrm>
        </p:spPr>
        <p:txBody>
          <a:bodyPr/>
          <a:lstStyle/>
          <a:p>
            <a:endParaRPr lang="en-US" altLang="zh-CN" dirty="0"/>
          </a:p>
        </p:txBody>
      </p:sp>
    </p:spTree>
    <p:extLst>
      <p:ext uri="{BB962C8B-B14F-4D97-AF65-F5344CB8AC3E}">
        <p14:creationId xmlns:p14="http://schemas.microsoft.com/office/powerpoint/2010/main" val="11080574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3788" y="549275"/>
            <a:ext cx="487362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0E41DB-BAAC-4379-A97D-0A96B194AB2B}" type="slidenum">
              <a:rPr lang="en-US">
                <a:solidFill>
                  <a:prstClr val="black"/>
                </a:solidFill>
              </a:rPr>
              <a:pPr/>
              <a:t>314</a:t>
            </a:fld>
            <a:endParaRPr lang="en-US">
              <a:solidFill>
                <a:prstClr val="black"/>
              </a:solidFill>
            </a:endParaRPr>
          </a:p>
        </p:txBody>
      </p:sp>
    </p:spTree>
    <p:extLst>
      <p:ext uri="{BB962C8B-B14F-4D97-AF65-F5344CB8AC3E}">
        <p14:creationId xmlns:p14="http://schemas.microsoft.com/office/powerpoint/2010/main" val="3824651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510810A-3834-4E1C-A979-13A76CCE2065}" type="slidenum">
              <a:rPr lang="en-US"/>
              <a:pPr/>
              <a:t>319</a:t>
            </a:fld>
            <a:endParaRPr lang="en-US"/>
          </a:p>
        </p:txBody>
      </p:sp>
      <p:sp>
        <p:nvSpPr>
          <p:cNvPr id="5122"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lstStyle/>
          <a:p>
            <a:pPr algn="r"/>
            <a:fld id="{7655C0DA-11B8-4003-8D4B-0C2D9F0C0792}" type="slidenum">
              <a:rPr lang="en-US" sz="1300"/>
              <a:pPr algn="r"/>
              <a:t>319</a:t>
            </a:fld>
            <a:endParaRPr lang="en-US" sz="1300"/>
          </a:p>
        </p:txBody>
      </p:sp>
      <p:sp>
        <p:nvSpPr>
          <p:cNvPr id="5123" name="Rectangle 7"/>
          <p:cNvSpPr txBox="1">
            <a:spLocks noGrp="1" noChangeArrowheads="1"/>
          </p:cNvSpPr>
          <p:nvPr/>
        </p:nvSpPr>
        <p:spPr bwMode="auto">
          <a:xfrm>
            <a:off x="5438461" y="6948173"/>
            <a:ext cx="4160520" cy="365760"/>
          </a:xfrm>
          <a:prstGeom prst="rect">
            <a:avLst/>
          </a:prstGeom>
          <a:noFill/>
          <a:ln w="9525">
            <a:noFill/>
            <a:miter lim="800000"/>
            <a:headEnd/>
            <a:tailEnd/>
          </a:ln>
        </p:spPr>
        <p:txBody>
          <a:bodyPr lIns="96629" tIns="48314" rIns="96629" bIns="48314" anchor="b"/>
          <a:lstStyle/>
          <a:p>
            <a:pPr algn="r"/>
            <a:fld id="{763A5C2C-2827-49D3-8CFE-6895718EAC17}" type="slidenum">
              <a:rPr lang="en-US" altLang="zh-CN" sz="1300"/>
              <a:pPr algn="r"/>
              <a:t>319</a:t>
            </a:fld>
            <a:endParaRPr lang="en-US" altLang="zh-CN" sz="1300"/>
          </a:p>
        </p:txBody>
      </p:sp>
      <p:sp>
        <p:nvSpPr>
          <p:cNvPr id="5124" name="Rectangle 2"/>
          <p:cNvSpPr>
            <a:spLocks noGrp="1" noRot="1" noChangeAspect="1" noChangeArrowheads="1" noTextEdit="1"/>
          </p:cNvSpPr>
          <p:nvPr>
            <p:ph type="sldImg"/>
          </p:nvPr>
        </p:nvSpPr>
        <p:spPr>
          <a:xfrm>
            <a:off x="2363788" y="550863"/>
            <a:ext cx="4873625" cy="2743200"/>
          </a:xfrm>
          <a:ln/>
        </p:spPr>
      </p:sp>
      <p:sp>
        <p:nvSpPr>
          <p:cNvPr id="5125" name="Rectangle 3"/>
          <p:cNvSpPr>
            <a:spLocks noGrp="1" noChangeArrowheads="1"/>
          </p:cNvSpPr>
          <p:nvPr>
            <p:ph type="body" idx="1"/>
          </p:nvPr>
        </p:nvSpPr>
        <p:spPr>
          <a:xfrm>
            <a:off x="960120" y="3474722"/>
            <a:ext cx="7680960" cy="3290571"/>
          </a:xfrm>
        </p:spPr>
        <p:txBody>
          <a:bodyPr/>
          <a:lstStyle/>
          <a:p>
            <a:endParaRPr lang="en-US" altLang="zh-CN"/>
          </a:p>
        </p:txBody>
      </p:sp>
    </p:spTree>
    <p:extLst>
      <p:ext uri="{BB962C8B-B14F-4D97-AF65-F5344CB8AC3E}">
        <p14:creationId xmlns:p14="http://schemas.microsoft.com/office/powerpoint/2010/main" val="5973705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320</a:t>
            </a:fld>
            <a:endParaRPr lang="en-US" altLang="zh-CN">
              <a:solidFill>
                <a:prstClr val="black"/>
              </a:solidFill>
            </a:endParaRPr>
          </a:p>
        </p:txBody>
      </p:sp>
      <p:sp>
        <p:nvSpPr>
          <p:cNvPr id="57347" name="Rectangle 2"/>
          <p:cNvSpPr>
            <a:spLocks noGrp="1" noRot="1" noChangeAspect="1" noChangeArrowheads="1" noTextEdit="1"/>
          </p:cNvSpPr>
          <p:nvPr>
            <p:ph type="sldImg"/>
          </p:nvPr>
        </p:nvSpPr>
        <p:spPr>
          <a:xfrm>
            <a:off x="2363788" y="549275"/>
            <a:ext cx="4873625" cy="2743200"/>
          </a:xfrm>
          <a:ln/>
        </p:spPr>
      </p:sp>
      <p:sp>
        <p:nvSpPr>
          <p:cNvPr id="57348"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1241526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322</a:t>
            </a:fld>
            <a:endParaRPr lang="en-US" altLang="zh-CN">
              <a:solidFill>
                <a:prstClr val="black"/>
              </a:solidFill>
            </a:endParaRPr>
          </a:p>
        </p:txBody>
      </p:sp>
      <p:sp>
        <p:nvSpPr>
          <p:cNvPr id="57347" name="Rectangle 2"/>
          <p:cNvSpPr>
            <a:spLocks noGrp="1" noRot="1" noChangeAspect="1" noChangeArrowheads="1" noTextEdit="1"/>
          </p:cNvSpPr>
          <p:nvPr>
            <p:ph type="sldImg"/>
          </p:nvPr>
        </p:nvSpPr>
        <p:spPr>
          <a:xfrm>
            <a:off x="2363788" y="549275"/>
            <a:ext cx="4873625" cy="2743200"/>
          </a:xfrm>
          <a:ln/>
        </p:spPr>
      </p:sp>
      <p:sp>
        <p:nvSpPr>
          <p:cNvPr id="57348"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4151464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325</a:t>
            </a:fld>
            <a:endParaRPr lang="en-US" altLang="zh-CN">
              <a:solidFill>
                <a:prstClr val="black"/>
              </a:solidFill>
            </a:endParaRPr>
          </a:p>
        </p:txBody>
      </p:sp>
      <p:sp>
        <p:nvSpPr>
          <p:cNvPr id="57347" name="Rectangle 2"/>
          <p:cNvSpPr>
            <a:spLocks noGrp="1" noRot="1" noChangeAspect="1" noChangeArrowheads="1" noTextEdit="1"/>
          </p:cNvSpPr>
          <p:nvPr>
            <p:ph type="sldImg"/>
          </p:nvPr>
        </p:nvSpPr>
        <p:spPr>
          <a:xfrm>
            <a:off x="2363788" y="549275"/>
            <a:ext cx="4873625" cy="2743200"/>
          </a:xfrm>
          <a:ln/>
        </p:spPr>
      </p:sp>
      <p:sp>
        <p:nvSpPr>
          <p:cNvPr id="57348"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8149388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BD21930-776C-4CDF-BB6A-2E1156AAB7A8}" type="slidenum">
              <a:rPr lang="en-US" altLang="zh-CN" smtClean="0">
                <a:solidFill>
                  <a:prstClr val="black"/>
                </a:solidFill>
              </a:rPr>
              <a:pPr/>
              <a:t>326</a:t>
            </a:fld>
            <a:endParaRPr lang="en-US" altLang="zh-CN">
              <a:solidFill>
                <a:prstClr val="black"/>
              </a:solidFill>
            </a:endParaRPr>
          </a:p>
        </p:txBody>
      </p:sp>
      <p:sp>
        <p:nvSpPr>
          <p:cNvPr id="57347" name="Rectangle 2"/>
          <p:cNvSpPr>
            <a:spLocks noGrp="1" noRot="1" noChangeAspect="1" noChangeArrowheads="1" noTextEdit="1"/>
          </p:cNvSpPr>
          <p:nvPr>
            <p:ph type="sldImg"/>
          </p:nvPr>
        </p:nvSpPr>
        <p:spPr>
          <a:xfrm>
            <a:off x="2363788" y="549275"/>
            <a:ext cx="4873625" cy="2743200"/>
          </a:xfrm>
          <a:ln/>
        </p:spPr>
      </p:sp>
      <p:sp>
        <p:nvSpPr>
          <p:cNvPr id="57348"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392272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674C96-0A47-4490-AC87-094555A9CB22}"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243709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11B57-93CC-4400-8A8B-B7D557A9EF3F}"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34542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3"/>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7371C-D943-4245-AFEA-CF439A90FA0E}"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374928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3"/>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3EE656-0851-4879-AC56-8DBF4950FB2B}"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b="1">
                <a:solidFill>
                  <a:schemeClr val="tx1"/>
                </a:solidFill>
              </a:defRPr>
            </a:lvl1pPr>
          </a:lstStyle>
          <a:p>
            <a:fld id="{EC3277FA-E73F-4102-A46F-C78B8C27A809}" type="slidenum">
              <a:rPr lang="en-US" smtClean="0"/>
              <a:pPr/>
              <a:t>‹#›</a:t>
            </a:fld>
            <a:endParaRPr lang="en-US" dirty="0"/>
          </a:p>
        </p:txBody>
      </p:sp>
    </p:spTree>
    <p:extLst>
      <p:ext uri="{BB962C8B-B14F-4D97-AF65-F5344CB8AC3E}">
        <p14:creationId xmlns:p14="http://schemas.microsoft.com/office/powerpoint/2010/main" val="17986674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627D4C-73B7-4117-B6B1-61A38996EA65}"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b="1">
                <a:solidFill>
                  <a:schemeClr val="tx1"/>
                </a:solidFill>
              </a:defRPr>
            </a:lvl1pPr>
          </a:lstStyle>
          <a:p>
            <a:fld id="{EC3277FA-E73F-4102-A46F-C78B8C27A809}" type="slidenum">
              <a:rPr lang="en-US" smtClean="0"/>
              <a:pPr/>
              <a:t>‹#›</a:t>
            </a:fld>
            <a:endParaRPr lang="en-US" dirty="0"/>
          </a:p>
        </p:txBody>
      </p:sp>
    </p:spTree>
    <p:extLst>
      <p:ext uri="{BB962C8B-B14F-4D97-AF65-F5344CB8AC3E}">
        <p14:creationId xmlns:p14="http://schemas.microsoft.com/office/powerpoint/2010/main" val="37147903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8"/>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237A4-F3B1-4BE9-9490-96D849801862}"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862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A9050B-2BB9-4C06-9905-AA799626C956}" type="datetime1">
              <a:rPr lang="en-US" smtClean="0">
                <a:solidFill>
                  <a:prstClr val="black">
                    <a:tint val="75000"/>
                  </a:prstClr>
                </a:solidFill>
              </a:rPr>
              <a:t>11/15/2017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459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7"/>
            <a:ext cx="53855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7" y="1535117"/>
            <a:ext cx="538763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4A1F78-234B-40C0-B4EC-1CDEC568FA2D}" type="datetime1">
              <a:rPr lang="en-US" smtClean="0">
                <a:solidFill>
                  <a:prstClr val="black">
                    <a:tint val="75000"/>
                  </a:prstClr>
                </a:solidFill>
              </a:rPr>
              <a:t>11/15/2017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40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72374A-BB9C-4C57-807A-53A50FB82740}" type="datetime1">
              <a:rPr lang="en-US" smtClean="0">
                <a:solidFill>
                  <a:prstClr val="black">
                    <a:tint val="75000"/>
                  </a:prstClr>
                </a:solidFill>
              </a:rPr>
              <a:t>11/15/2017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z="2000" b="1">
                <a:solidFill>
                  <a:schemeClr val="tx1"/>
                </a:solidFill>
              </a:defRPr>
            </a:lvl1pPr>
          </a:lstStyle>
          <a:p>
            <a:fld id="{EC3277FA-E73F-4102-A46F-C78B8C27A809}" type="slidenum">
              <a:rPr lang="en-US" smtClean="0"/>
              <a:pPr/>
              <a:t>‹#›</a:t>
            </a:fld>
            <a:endParaRPr lang="en-US" dirty="0"/>
          </a:p>
        </p:txBody>
      </p:sp>
    </p:spTree>
    <p:extLst>
      <p:ext uri="{BB962C8B-B14F-4D97-AF65-F5344CB8AC3E}">
        <p14:creationId xmlns:p14="http://schemas.microsoft.com/office/powerpoint/2010/main" val="9523909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74E64-5EB0-451F-934A-B44651A67215}" type="datetime1">
              <a:rPr lang="en-US" smtClean="0">
                <a:solidFill>
                  <a:prstClr val="black">
                    <a:tint val="75000"/>
                  </a:prstClr>
                </a:solidFill>
              </a:rPr>
              <a:t>11/15/2017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z="1600" b="1">
                <a:solidFill>
                  <a:schemeClr val="tx1"/>
                </a:solidFill>
              </a:defRPr>
            </a:lvl1pPr>
          </a:lstStyle>
          <a:p>
            <a:fld id="{EC3277FA-E73F-4102-A46F-C78B8C27A80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53367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9" y="273056"/>
            <a:ext cx="401003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9"/>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9"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1B11A-982E-41C0-B9FA-A91954F0D570}" type="datetime1">
              <a:rPr lang="en-US" smtClean="0">
                <a:solidFill>
                  <a:prstClr val="black">
                    <a:tint val="75000"/>
                  </a:prstClr>
                </a:solidFill>
              </a:rPr>
              <a:t>11/15/2017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00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A2343-A312-4D52-8F4C-B895402C1225}"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180559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7"/>
            <a:ext cx="7313295"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45"/>
            <a:ext cx="7313295"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6BC2EE-A897-4422-B786-FF567850843B}" type="datetime1">
              <a:rPr lang="en-US" smtClean="0">
                <a:solidFill>
                  <a:prstClr val="black">
                    <a:tint val="75000"/>
                  </a:prstClr>
                </a:solidFill>
              </a:rPr>
              <a:t>11/15/2017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29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67A0B0-98BE-4A01-BEE9-BA61F296108A}"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24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6"/>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6"/>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1B795-73AD-47A9-A82D-6876C2E92D02}"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98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340965"/>
            <a:ext cx="12188825" cy="960120"/>
          </a:xfrm>
        </p:spPr>
        <p:txBody>
          <a:bodyPr>
            <a:normAutofit/>
          </a:bodyPr>
          <a:lstStyle>
            <a:lvl1pPr>
              <a:lnSpc>
                <a:spcPct val="100000"/>
              </a:lnSpc>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B730C6D-1192-4D77-BF9B-9CA4AE53339F}" type="datetime1">
              <a:rPr lang="en-US" smtClean="0">
                <a:solidFill>
                  <a:prstClr val="black">
                    <a:tint val="75000"/>
                  </a:prstClr>
                </a:solidFill>
              </a:rPr>
              <a:t>11/15/2017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z="2000" b="1">
                <a:solidFill>
                  <a:schemeClr val="tx1"/>
                </a:solidFill>
              </a:defRPr>
            </a:lvl1pPr>
          </a:lstStyle>
          <a:p>
            <a:fld id="{360A499E-5F53-F344-A8CB-78A73A388B1C}" type="slidenum">
              <a:rPr lang="en-US" smtClean="0"/>
              <a:pPr/>
              <a:t>‹#›</a:t>
            </a:fld>
            <a:endParaRPr lang="en-US" dirty="0"/>
          </a:p>
        </p:txBody>
      </p:sp>
    </p:spTree>
    <p:extLst>
      <p:ext uri="{BB962C8B-B14F-4D97-AF65-F5344CB8AC3E}">
        <p14:creationId xmlns:p14="http://schemas.microsoft.com/office/powerpoint/2010/main" val="1101441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5"/>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88AFD-5653-40FB-962A-57EB5E2D9A48}" type="datetime1">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341907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5"/>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5"/>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E74562-5F34-428F-87FF-22FA7E79A522}"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270106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070DC-398B-4444-9E66-8B0BE097D6D2}" type="datetime1">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332908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2AF842-9493-4806-97A9-2482E33C123B}" type="datetime1">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24440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45497-CD5F-4424-98D2-146C1B1414D7}" type="datetime1">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140010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5"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18CEE-75D2-4F6A-857B-B9512FC40983}"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2019544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60DAA9-C477-40AD-ABBD-7175903EA182}" type="datetime1">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E5DC8-F361-4C36-96A2-E2A09B570305}" type="slidenum">
              <a:rPr lang="en-US" smtClean="0"/>
              <a:t>‹#›</a:t>
            </a:fld>
            <a:endParaRPr lang="en-US"/>
          </a:p>
        </p:txBody>
      </p:sp>
    </p:spTree>
    <p:extLst>
      <p:ext uri="{BB962C8B-B14F-4D97-AF65-F5344CB8AC3E}">
        <p14:creationId xmlns:p14="http://schemas.microsoft.com/office/powerpoint/2010/main" val="2893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5"/>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306C4-86FC-4D67-89ED-4206F8014CC3}" type="datetime1">
              <a:rPr lang="en-US" smtClean="0"/>
              <a:t>11/15/2017</a:t>
            </a:fld>
            <a:endParaRPr lang="en-US"/>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E5DC8-F361-4C36-96A2-E2A09B570305}" type="slidenum">
              <a:rPr lang="en-US" smtClean="0"/>
              <a:t>‹#›</a:t>
            </a:fld>
            <a:endParaRPr lang="en-US"/>
          </a:p>
        </p:txBody>
      </p:sp>
    </p:spTree>
    <p:extLst>
      <p:ext uri="{BB962C8B-B14F-4D97-AF65-F5344CB8AC3E}">
        <p14:creationId xmlns:p14="http://schemas.microsoft.com/office/powerpoint/2010/main" val="31533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8"/>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F1EFA-66ED-4C50-B67C-E4A94A72D679}" type="datetime1">
              <a:rPr lang="en-US" smtClean="0">
                <a:solidFill>
                  <a:prstClr val="black">
                    <a:tint val="75000"/>
                  </a:prstClr>
                </a:solidFill>
              </a:rPr>
              <a:t>11/15/2017</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8"/>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5326" y="6356358"/>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277FA-E73F-4102-A46F-C78B8C27A8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499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95.jp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52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90.png"/><Relationship Id="rId4" Type="http://schemas.openxmlformats.org/officeDocument/2006/relationships/image" Target="../media/image53.png"/></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581.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191.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60.png"/><Relationship Id="rId5" Type="http://schemas.openxmlformats.org/officeDocument/2006/relationships/image" Target="../media/image47.png"/><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210.png"/></Relationships>
</file>

<file path=ppt/slides/_rels/slide114.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472.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461.png"/></Relationships>
</file>

<file path=ppt/slides/_rels/slide1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214.png"/></Relationships>
</file>

<file path=ppt/slides/_rels/slide117.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18.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19.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21.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22.xml.rels><?xml version="1.0" encoding="UTF-8" standalone="yes"?>
<Relationships xmlns="http://schemas.openxmlformats.org/package/2006/relationships"><Relationship Id="rId3" Type="http://schemas.openxmlformats.org/officeDocument/2006/relationships/image" Target="../media/image2121.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97.emf"/></Relationships>
</file>

<file path=ppt/slides/_rels/slide12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370.png"/></Relationships>
</file>

<file path=ppt/slides/_rels/slide127.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70.png"/></Relationships>
</file>

<file path=ppt/slides/_rels/slide128.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370.png"/><Relationship Id="rId4" Type="http://schemas.openxmlformats.org/officeDocument/2006/relationships/image" Target="../media/image351.png"/></Relationships>
</file>

<file path=ppt/slides/_rels/slide12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370.png"/><Relationship Id="rId4" Type="http://schemas.openxmlformats.org/officeDocument/2006/relationships/image" Target="../media/image3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420.png"/></Relationships>
</file>

<file path=ppt/slides/_rels/slide13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420.png"/><Relationship Id="rId4" Type="http://schemas.openxmlformats.org/officeDocument/2006/relationships/image" Target="../media/image470.png"/></Relationships>
</file>

<file path=ppt/slides/_rels/slide132.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420.png"/><Relationship Id="rId4" Type="http://schemas.openxmlformats.org/officeDocument/2006/relationships/image" Target="../media/image47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580.png"/><Relationship Id="rId4" Type="http://schemas.openxmlformats.org/officeDocument/2006/relationships/image" Target="../media/image480.png"/></Relationships>
</file>

<file path=ppt/slides/_rels/slide1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99.emf"/></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99.emf"/></Relationships>
</file>

<file path=ppt/slides/_rels/slide1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483.png"/><Relationship Id="rId4" Type="http://schemas.openxmlformats.org/officeDocument/2006/relationships/image" Target="../media/image9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99.emf"/></Relationships>
</file>

<file path=ppt/slides/_rels/slide1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483.png"/><Relationship Id="rId4" Type="http://schemas.openxmlformats.org/officeDocument/2006/relationships/image" Target="../media/image99.emf"/></Relationships>
</file>

<file path=ppt/slides/_rels/slide14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0.png"/><Relationship Id="rId4" Type="http://schemas.openxmlformats.org/officeDocument/2006/relationships/image" Target="../media/image691.png"/></Relationships>
</file>

<file path=ppt/slides/_rels/slide14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0.png"/><Relationship Id="rId4" Type="http://schemas.openxmlformats.org/officeDocument/2006/relationships/image" Target="../media/image691.png"/></Relationships>
</file>

<file path=ppt/slides/_rels/slide146.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 Id="rId5" Type="http://schemas.openxmlformats.org/officeDocument/2006/relationships/image" Target="../media/image110.png"/><Relationship Id="rId4" Type="http://schemas.openxmlformats.org/officeDocument/2006/relationships/image" Target="../media/image10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74.xml"/><Relationship Id="rId7" Type="http://schemas.openxmlformats.org/officeDocument/2006/relationships/image" Target="../media/image145.emf"/><Relationship Id="rId2" Type="http://schemas.openxmlformats.org/officeDocument/2006/relationships/slideLayout" Target="../slideLayouts/slideLayout18.xml"/><Relationship Id="rId1" Type="http://schemas.openxmlformats.org/officeDocument/2006/relationships/vmlDrawing" Target="../drawings/vmlDrawing24.vml"/><Relationship Id="rId6" Type="http://schemas.openxmlformats.org/officeDocument/2006/relationships/oleObject" Target="../embeddings/oleObject56.bin"/><Relationship Id="rId5" Type="http://schemas.openxmlformats.org/officeDocument/2006/relationships/image" Target="../media/image144.emf"/><Relationship Id="rId4" Type="http://schemas.openxmlformats.org/officeDocument/2006/relationships/oleObject" Target="../embeddings/oleObject55.bin"/><Relationship Id="rId9" Type="http://schemas.openxmlformats.org/officeDocument/2006/relationships/image" Target="../media/image146.emf"/></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0.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slideLayout" Target="../slideLayouts/slideLayout18.xml"/><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3.wmf"/></Relationships>
</file>

<file path=ppt/slides/_rels/slide24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image" Target="../media/image15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xml"/><Relationship Id="rId1" Type="http://schemas.openxmlformats.org/officeDocument/2006/relationships/vmlDrawing" Target="../drawings/vmlDrawing25.vml"/><Relationship Id="rId6" Type="http://schemas.openxmlformats.org/officeDocument/2006/relationships/image" Target="../media/image160.emf"/><Relationship Id="rId5" Type="http://schemas.openxmlformats.org/officeDocument/2006/relationships/oleObject" Target="../embeddings/oleObject58.bin"/><Relationship Id="rId4" Type="http://schemas.openxmlformats.org/officeDocument/2006/relationships/image" Target="../media/image161.png"/></Relationships>
</file>

<file path=ppt/slides/_rels/slide252.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oleObject" Target="../embeddings/oleObject59.bin"/><Relationship Id="rId7" Type="http://schemas.openxmlformats.org/officeDocument/2006/relationships/oleObject" Target="../embeddings/oleObject61.bin"/><Relationship Id="rId2" Type="http://schemas.openxmlformats.org/officeDocument/2006/relationships/slideLayout" Target="../slideLayouts/slideLayout18.xml"/><Relationship Id="rId1" Type="http://schemas.openxmlformats.org/officeDocument/2006/relationships/vmlDrawing" Target="../drawings/vmlDrawing26.vml"/><Relationship Id="rId6" Type="http://schemas.openxmlformats.org/officeDocument/2006/relationships/image" Target="../media/image163.emf"/><Relationship Id="rId5" Type="http://schemas.openxmlformats.org/officeDocument/2006/relationships/oleObject" Target="../embeddings/oleObject60.bin"/><Relationship Id="rId4" Type="http://schemas.openxmlformats.org/officeDocument/2006/relationships/image" Target="../media/image162.emf"/></Relationships>
</file>

<file path=ppt/slides/_rels/slide2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69.wmf"/><Relationship Id="rId2" Type="http://schemas.openxmlformats.org/officeDocument/2006/relationships/slideLayout" Target="../slideLayouts/slideLayout18.xml"/><Relationship Id="rId1" Type="http://schemas.openxmlformats.org/officeDocument/2006/relationships/vmlDrawing" Target="../drawings/vmlDrawing27.vml"/><Relationship Id="rId6" Type="http://schemas.openxmlformats.org/officeDocument/2006/relationships/oleObject" Target="../embeddings/oleObject63.bin"/><Relationship Id="rId5" Type="http://schemas.openxmlformats.org/officeDocument/2006/relationships/image" Target="../media/image168.wmf"/><Relationship Id="rId4" Type="http://schemas.openxmlformats.org/officeDocument/2006/relationships/oleObject" Target="../embeddings/oleObject62.bin"/></Relationships>
</file>

<file path=ppt/slides/_rels/slide2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2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gif"/><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png"/><Relationship Id="rId1" Type="http://schemas.openxmlformats.org/officeDocument/2006/relationships/slideLayout" Target="../slideLayouts/slideLayout13.xml"/><Relationship Id="rId4" Type="http://schemas.openxmlformats.org/officeDocument/2006/relationships/image" Target="../media/image185.emf"/></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87.jpeg"/><Relationship Id="rId7" Type="http://schemas.openxmlformats.org/officeDocument/2006/relationships/image" Target="../media/image190.png"/><Relationship Id="rId2" Type="http://schemas.openxmlformats.org/officeDocument/2006/relationships/image" Target="../media/image186.jpeg"/><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3.png"/><Relationship Id="rId4" Type="http://schemas.openxmlformats.org/officeDocument/2006/relationships/image" Target="../media/image188.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7.jpeg"/><Relationship Id="rId7" Type="http://schemas.openxmlformats.org/officeDocument/2006/relationships/image" Target="../media/image194.jpeg"/><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59.png"/><Relationship Id="rId4" Type="http://schemas.openxmlformats.org/officeDocument/2006/relationships/image" Target="../media/image191.jpeg"/><Relationship Id="rId9" Type="http://schemas.openxmlformats.org/officeDocument/2006/relationships/image" Target="../media/image196.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6.jpeg"/><Relationship Id="rId7" Type="http://schemas.openxmlformats.org/officeDocument/2006/relationships/image" Target="../media/image200.jpeg"/><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image" Target="../media/image199.jpeg"/><Relationship Id="rId5" Type="http://schemas.openxmlformats.org/officeDocument/2006/relationships/image" Target="../media/image198.jpeg"/><Relationship Id="rId10" Type="http://schemas.openxmlformats.org/officeDocument/2006/relationships/image" Target="../media/image159.png"/><Relationship Id="rId4" Type="http://schemas.openxmlformats.org/officeDocument/2006/relationships/image" Target="../media/image197.jpeg"/><Relationship Id="rId9" Type="http://schemas.openxmlformats.org/officeDocument/2006/relationships/image" Target="../media/image196.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201.emf"/><Relationship Id="rId7" Type="http://schemas.openxmlformats.org/officeDocument/2006/relationships/image" Target="../media/image184.emf"/><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image" Target="../media/image204.emf"/><Relationship Id="rId5" Type="http://schemas.openxmlformats.org/officeDocument/2006/relationships/image" Target="../media/image203.emf"/><Relationship Id="rId4" Type="http://schemas.openxmlformats.org/officeDocument/2006/relationships/image" Target="../media/image202.emf"/></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3" Type="http://schemas.openxmlformats.org/officeDocument/2006/relationships/image" Target="../media/image185.emf"/><Relationship Id="rId7" Type="http://schemas.openxmlformats.org/officeDocument/2006/relationships/image" Target="../media/image208.emf"/><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image" Target="../media/image207.emf"/><Relationship Id="rId5" Type="http://schemas.openxmlformats.org/officeDocument/2006/relationships/image" Target="../media/image206.emf"/><Relationship Id="rId4" Type="http://schemas.openxmlformats.org/officeDocument/2006/relationships/image" Target="../media/image205.emf"/></Relationships>
</file>

<file path=ppt/slides/_rels/slide28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3.xml"/><Relationship Id="rId1" Type="http://schemas.openxmlformats.org/officeDocument/2006/relationships/vmlDrawing" Target="../drawings/vmlDrawing28.vml"/><Relationship Id="rId5" Type="http://schemas.openxmlformats.org/officeDocument/2006/relationships/image" Target="../media/image212.png"/><Relationship Id="rId4" Type="http://schemas.openxmlformats.org/officeDocument/2006/relationships/image" Target="../media/image209.emf"/></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18.xml"/></Relationships>
</file>

<file path=ppt/slides/_rels/slide29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16.png"/><Relationship Id="rId4" Type="http://schemas.openxmlformats.org/officeDocument/2006/relationships/image" Target="../media/image215.png"/></Relationships>
</file>

<file path=ppt/slides/_rels/slide30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8.png"/><Relationship Id="rId4" Type="http://schemas.openxmlformats.org/officeDocument/2006/relationships/image" Target="../media/image217.png"/></Relationships>
</file>

<file path=ppt/slides/_rels/slide30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8.xml"/></Relationships>
</file>

<file path=ppt/slides/_rels/slide30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8.xml"/></Relationships>
</file>

<file path=ppt/slides/_rels/slide30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8.xml"/></Relationships>
</file>

<file path=ppt/slides/_rels/slide30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8.xml"/></Relationships>
</file>

<file path=ppt/slides/_rels/slide30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8.xml"/></Relationships>
</file>

<file path=ppt/slides/_rels/slide30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8.wmf"/><Relationship Id="rId4" Type="http://schemas.openxmlformats.org/officeDocument/2006/relationships/oleObject" Target="../embeddings/oleObject5.bin"/></Relationships>
</file>

<file path=ppt/slides/_rels/slide31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8.xml"/></Relationships>
</file>

<file path=ppt/slides/_rels/slide31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8.xml"/></Relationships>
</file>

<file path=ppt/slides/_rels/slide31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1.xml"/><Relationship Id="rId1" Type="http://schemas.openxmlformats.org/officeDocument/2006/relationships/slideLayout" Target="../slideLayouts/slideLayout18.xml"/><Relationship Id="rId5" Type="http://schemas.openxmlformats.org/officeDocument/2006/relationships/image" Target="../media/image230.jpg"/><Relationship Id="rId4" Type="http://schemas.openxmlformats.org/officeDocument/2006/relationships/image" Target="../media/image229.png"/></Relationships>
</file>

<file path=ppt/slides/_rels/slide31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8.xml"/></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vmlDrawing" Target="../drawings/vmlDrawing29.vml"/><Relationship Id="rId6" Type="http://schemas.openxmlformats.org/officeDocument/2006/relationships/image" Target="../media/image232.wmf"/><Relationship Id="rId5" Type="http://schemas.openxmlformats.org/officeDocument/2006/relationships/oleObject" Target="../embeddings/oleObject65.bin"/><Relationship Id="rId4" Type="http://schemas.openxmlformats.org/officeDocument/2006/relationships/image" Target="../media/image233.png"/></Relationships>
</file>

<file path=ppt/slides/_rels/slide31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8.xml"/></Relationships>
</file>

<file path=ppt/slides/_rels/slide31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8.xml"/></Relationships>
</file>

<file path=ppt/slides/_rels/slide31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8.xml"/></Relationships>
</file>

<file path=ppt/slides/_rels/slide31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8.xml"/></Relationships>
</file>

<file path=ppt/slides/_rels/slide31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3.xml"/><Relationship Id="rId1" Type="http://schemas.openxmlformats.org/officeDocument/2006/relationships/slideLayout" Target="../slideLayouts/slideLayout18.xml"/><Relationship Id="rId4" Type="http://schemas.openxmlformats.org/officeDocument/2006/relationships/image" Target="../media/image239.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0.wmf"/></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1.wmf"/><Relationship Id="rId2" Type="http://schemas.openxmlformats.org/officeDocument/2006/relationships/slideLayout" Target="../slideLayouts/slideLayout15.xml"/><Relationship Id="rId1" Type="http://schemas.openxmlformats.org/officeDocument/2006/relationships/vmlDrawing" Target="../drawings/vmlDrawing30.vml"/><Relationship Id="rId6" Type="http://schemas.openxmlformats.org/officeDocument/2006/relationships/oleObject" Target="../embeddings/oleObject67.bin"/><Relationship Id="rId5" Type="http://schemas.openxmlformats.org/officeDocument/2006/relationships/image" Target="../media/image240.wmf"/><Relationship Id="rId4" Type="http://schemas.openxmlformats.org/officeDocument/2006/relationships/oleObject" Target="../embeddings/oleObject66.bin"/></Relationships>
</file>

<file path=ppt/slides/_rels/slide32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15.xml"/><Relationship Id="rId1" Type="http://schemas.openxmlformats.org/officeDocument/2006/relationships/vmlDrawing" Target="../drawings/vmlDrawing31.vml"/><Relationship Id="rId5" Type="http://schemas.openxmlformats.org/officeDocument/2006/relationships/image" Target="../media/image243.wmf"/><Relationship Id="rId4" Type="http://schemas.openxmlformats.org/officeDocument/2006/relationships/oleObject" Target="../embeddings/oleObject68.bin"/></Relationships>
</file>

<file path=ppt/slides/_rels/slide32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7.xml"/></Relationships>
</file>

<file path=ppt/slides/_rels/slide3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image" Target="../media/image15.wmf"/><Relationship Id="rId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27.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24.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6.emf"/><Relationship Id="rId4" Type="http://schemas.openxmlformats.org/officeDocument/2006/relationships/image" Target="../media/image23.emf"/><Relationship Id="rId9" Type="http://schemas.openxmlformats.org/officeDocument/2006/relationships/oleObject" Target="../embeddings/oleObject13.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9.vml"/><Relationship Id="rId4" Type="http://schemas.openxmlformats.org/officeDocument/2006/relationships/image" Target="../media/image28.emf"/></Relationships>
</file>

<file path=ppt/slides/_rels/slide4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33.wmf"/><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image" Target="../media/image30.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32.emf"/><Relationship Id="rId4" Type="http://schemas.openxmlformats.org/officeDocument/2006/relationships/image" Target="../media/image29.emf"/><Relationship Id="rId9" Type="http://schemas.openxmlformats.org/officeDocument/2006/relationships/oleObject" Target="../embeddings/oleObject19.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8.xml"/><Relationship Id="rId1" Type="http://schemas.openxmlformats.org/officeDocument/2006/relationships/vmlDrawing" Target="../drawings/vmlDrawing11.vml"/><Relationship Id="rId4" Type="http://schemas.openxmlformats.org/officeDocument/2006/relationships/image" Target="../media/image34.wmf"/></Relationships>
</file>

<file path=ppt/slides/_rels/slide45.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39.wmf"/><Relationship Id="rId2" Type="http://schemas.openxmlformats.org/officeDocument/2006/relationships/slideLayout" Target="../slideLayouts/slideLayout18.xml"/><Relationship Id="rId16" Type="http://schemas.openxmlformats.org/officeDocument/2006/relationships/image" Target="../media/image41.wmf"/><Relationship Id="rId1" Type="http://schemas.openxmlformats.org/officeDocument/2006/relationships/vmlDrawing" Target="../drawings/vmlDrawing12.vml"/><Relationship Id="rId6" Type="http://schemas.openxmlformats.org/officeDocument/2006/relationships/image" Target="../media/image36.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25.bin"/><Relationship Id="rId14" Type="http://schemas.openxmlformats.org/officeDocument/2006/relationships/image" Target="../media/image40.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41.wmf"/><Relationship Id="rId5" Type="http://schemas.openxmlformats.org/officeDocument/2006/relationships/oleObject" Target="../embeddings/oleObject30.bin"/><Relationship Id="rId4" Type="http://schemas.openxmlformats.org/officeDocument/2006/relationships/image" Target="../media/image42.emf"/></Relationships>
</file>

<file path=ppt/slides/_rels/slide47.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4.xml"/><Relationship Id="rId7" Type="http://schemas.openxmlformats.org/officeDocument/2006/relationships/image" Target="../media/image47.wmf"/><Relationship Id="rId12" Type="http://schemas.openxmlformats.org/officeDocument/2006/relationships/image" Target="../media/image43.emf"/><Relationship Id="rId2" Type="http://schemas.openxmlformats.org/officeDocument/2006/relationships/slideLayout" Target="../slideLayouts/slideLayout17.xml"/><Relationship Id="rId1" Type="http://schemas.openxmlformats.org/officeDocument/2006/relationships/vmlDrawing" Target="../drawings/vmlDrawing14.vml"/><Relationship Id="rId6" Type="http://schemas.openxmlformats.org/officeDocument/2006/relationships/image" Target="../media/image46.png"/><Relationship Id="rId11" Type="http://schemas.openxmlformats.org/officeDocument/2006/relationships/oleObject" Target="../embeddings/oleObject31.bin"/><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wmf"/><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15.vml"/><Relationship Id="rId5" Type="http://schemas.openxmlformats.org/officeDocument/2006/relationships/image" Target="../media/image51.wmf"/><Relationship Id="rId4" Type="http://schemas.openxmlformats.org/officeDocument/2006/relationships/oleObject" Target="../embeddings/oleObject32.bin"/></Relationships>
</file>

<file path=ppt/slides/_rels/slide4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56.emf"/><Relationship Id="rId2" Type="http://schemas.openxmlformats.org/officeDocument/2006/relationships/slideLayout" Target="../slideLayouts/slideLayout17.xml"/><Relationship Id="rId1" Type="http://schemas.openxmlformats.org/officeDocument/2006/relationships/vmlDrawing" Target="../drawings/vmlDrawing16.vml"/><Relationship Id="rId6" Type="http://schemas.openxmlformats.org/officeDocument/2006/relationships/image" Target="../media/image53.emf"/><Relationship Id="rId11" Type="http://schemas.openxmlformats.org/officeDocument/2006/relationships/oleObject" Target="../embeddings/oleObject37.bin"/><Relationship Id="rId5" Type="http://schemas.openxmlformats.org/officeDocument/2006/relationships/oleObject" Target="../embeddings/oleObject34.bin"/><Relationship Id="rId10" Type="http://schemas.openxmlformats.org/officeDocument/2006/relationships/image" Target="../media/image55.emf"/><Relationship Id="rId4" Type="http://schemas.openxmlformats.org/officeDocument/2006/relationships/image" Target="../media/image52.emf"/><Relationship Id="rId9" Type="http://schemas.openxmlformats.org/officeDocument/2006/relationships/oleObject" Target="../embeddings/oleObject36.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17.xml"/><Relationship Id="rId1" Type="http://schemas.openxmlformats.org/officeDocument/2006/relationships/vmlDrawing" Target="../drawings/vmlDrawing17.vml"/><Relationship Id="rId6" Type="http://schemas.openxmlformats.org/officeDocument/2006/relationships/image" Target="../media/image56.emf"/><Relationship Id="rId5" Type="http://schemas.openxmlformats.org/officeDocument/2006/relationships/oleObject" Target="../embeddings/oleObject39.bin"/><Relationship Id="rId4" Type="http://schemas.openxmlformats.org/officeDocument/2006/relationships/image" Target="../media/image57.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7.xml"/><Relationship Id="rId1" Type="http://schemas.openxmlformats.org/officeDocument/2006/relationships/vmlDrawing" Target="../drawings/vmlDrawing18.vml"/><Relationship Id="rId6" Type="http://schemas.openxmlformats.org/officeDocument/2006/relationships/image" Target="../media/image60.emf"/><Relationship Id="rId5" Type="http://schemas.openxmlformats.org/officeDocument/2006/relationships/oleObject" Target="../embeddings/oleObject42.bin"/><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3.xml"/><Relationship Id="rId1" Type="http://schemas.openxmlformats.org/officeDocument/2006/relationships/vmlDrawing" Target="../drawings/vmlDrawing19.vml"/><Relationship Id="rId6" Type="http://schemas.openxmlformats.org/officeDocument/2006/relationships/image" Target="../media/image62.emf"/><Relationship Id="rId5" Type="http://schemas.openxmlformats.org/officeDocument/2006/relationships/oleObject" Target="../embeddings/oleObject44.bin"/><Relationship Id="rId4" Type="http://schemas.openxmlformats.org/officeDocument/2006/relationships/image" Target="../media/image61.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69.wmf"/><Relationship Id="rId2" Type="http://schemas.openxmlformats.org/officeDocument/2006/relationships/slideLayout" Target="../slideLayouts/slideLayout18.xml"/><Relationship Id="rId1" Type="http://schemas.openxmlformats.org/officeDocument/2006/relationships/vmlDrawing" Target="../drawings/vmlDrawing20.vml"/><Relationship Id="rId6" Type="http://schemas.openxmlformats.org/officeDocument/2006/relationships/image" Target="../media/image66.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48.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1.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vmlDrawing" Target="../drawings/vmlDrawing22.vml"/><Relationship Id="rId5" Type="http://schemas.openxmlformats.org/officeDocument/2006/relationships/image" Target="../media/image71.emf"/><Relationship Id="rId4" Type="http://schemas.openxmlformats.org/officeDocument/2006/relationships/oleObject" Target="../embeddings/oleObject51.bin"/></Relationships>
</file>

<file path=ppt/slides/_rels/slide63.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52.bin"/><Relationship Id="rId7" Type="http://schemas.openxmlformats.org/officeDocument/2006/relationships/oleObject" Target="../embeddings/oleObject54.bin"/><Relationship Id="rId2" Type="http://schemas.openxmlformats.org/officeDocument/2006/relationships/slideLayout" Target="../slideLayouts/slideLayout18.xml"/><Relationship Id="rId1" Type="http://schemas.openxmlformats.org/officeDocument/2006/relationships/vmlDrawing" Target="../drawings/vmlDrawing23.vml"/><Relationship Id="rId6" Type="http://schemas.openxmlformats.org/officeDocument/2006/relationships/image" Target="../media/image73.wmf"/><Relationship Id="rId5" Type="http://schemas.openxmlformats.org/officeDocument/2006/relationships/oleObject" Target="../embeddings/oleObject53.bin"/><Relationship Id="rId4" Type="http://schemas.openxmlformats.org/officeDocument/2006/relationships/image" Target="../media/image72.emf"/></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77.emf"/><Relationship Id="rId4" Type="http://schemas.openxmlformats.org/officeDocument/2006/relationships/image" Target="../media/image76.emf"/></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0.png"/><Relationship Id="rId7" Type="http://schemas.openxmlformats.org/officeDocument/2006/relationships/image" Target="../media/image2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0.png"/></Relationships>
</file>

<file path=ppt/slides/_rels/slide7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png"/><Relationship Id="rId10" Type="http://schemas.openxmlformats.org/officeDocument/2006/relationships/image" Target="../media/image180.png"/><Relationship Id="rId4" Type="http://schemas.openxmlformats.org/officeDocument/2006/relationships/image" Target="../media/image7.png"/><Relationship Id="rId9" Type="http://schemas.openxmlformats.org/officeDocument/2006/relationships/image" Target="../media/image170.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u="sng" dirty="0">
                <a:solidFill>
                  <a:prstClr val="black"/>
                </a:solidFill>
              </a:rPr>
              <a:t>Executive Summary</a:t>
            </a:r>
            <a:r>
              <a:rPr lang="en-US" sz="3200" dirty="0">
                <a:solidFill>
                  <a:prstClr val="black"/>
                </a:solidFill>
              </a:rPr>
              <a:t>: </a:t>
            </a:r>
          </a:p>
          <a:p>
            <a:pPr algn="ctr"/>
            <a:r>
              <a:rPr lang="en-US" sz="3200" u="sng" dirty="0">
                <a:solidFill>
                  <a:prstClr val="black"/>
                </a:solidFill>
              </a:rPr>
              <a:t>Program objectives</a:t>
            </a:r>
            <a:r>
              <a:rPr lang="en-US" sz="3200" dirty="0">
                <a:solidFill>
                  <a:prstClr val="black"/>
                </a:solidFill>
              </a:rPr>
              <a:t>, </a:t>
            </a:r>
            <a:r>
              <a:rPr lang="en-US" sz="3200" u="sng" dirty="0">
                <a:solidFill>
                  <a:prstClr val="black"/>
                </a:solidFill>
              </a:rPr>
              <a:t>projects within the program </a:t>
            </a:r>
            <a:r>
              <a:rPr lang="en-US" sz="3200" dirty="0">
                <a:solidFill>
                  <a:prstClr val="black"/>
                </a:solidFill>
              </a:rPr>
              <a:t>and </a:t>
            </a:r>
            <a:r>
              <a:rPr lang="en-US" sz="3200" u="sng" dirty="0">
                <a:solidFill>
                  <a:prstClr val="black"/>
                </a:solidFill>
              </a:rPr>
              <a:t>goals/deliverables within the projects</a:t>
            </a:r>
            <a:r>
              <a:rPr lang="en-US" sz="3200" dirty="0">
                <a:solidFill>
                  <a:prstClr val="black"/>
                </a:solidFill>
              </a:rPr>
              <a:t>, </a:t>
            </a:r>
            <a:r>
              <a:rPr lang="en-US" sz="3200" u="sng" dirty="0">
                <a:solidFill>
                  <a:prstClr val="black"/>
                </a:solidFill>
              </a:rPr>
              <a:t>progress</a:t>
            </a:r>
            <a:r>
              <a:rPr lang="en-US" sz="3200" dirty="0">
                <a:solidFill>
                  <a:prstClr val="black"/>
                </a:solidFill>
              </a:rPr>
              <a:t>, </a:t>
            </a:r>
            <a:r>
              <a:rPr lang="en-US" sz="3200" u="sng" dirty="0">
                <a:solidFill>
                  <a:prstClr val="black"/>
                </a:solidFill>
              </a:rPr>
              <a:t>plans</a:t>
            </a:r>
            <a:r>
              <a:rPr lang="en-US" sz="3200" dirty="0">
                <a:solidFill>
                  <a:prstClr val="black"/>
                </a:solidFill>
              </a:rPr>
              <a:t> </a:t>
            </a:r>
            <a:r>
              <a:rPr lang="en-US" sz="3200" u="sng" dirty="0">
                <a:solidFill>
                  <a:prstClr val="black"/>
                </a:solidFill>
              </a:rPr>
              <a:t>and new opportunities </a:t>
            </a:r>
          </a:p>
        </p:txBody>
      </p:sp>
      <p:sp>
        <p:nvSpPr>
          <p:cNvPr id="3" name="TextBox 2"/>
          <p:cNvSpPr txBox="1"/>
          <p:nvPr/>
        </p:nvSpPr>
        <p:spPr>
          <a:xfrm>
            <a:off x="2640912" y="3581407"/>
            <a:ext cx="6907001" cy="954107"/>
          </a:xfrm>
          <a:prstGeom prst="rect">
            <a:avLst/>
          </a:prstGeom>
          <a:no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Arthur B. Weglein</a:t>
            </a:r>
          </a:p>
          <a:p>
            <a:pPr algn="ctr"/>
            <a:r>
              <a:rPr lang="en-US" sz="2800" dirty="0">
                <a:solidFill>
                  <a:prstClr val="black"/>
                </a:solidFill>
                <a:latin typeface="Arial" panose="020B0604020202020204" pitchFamily="34" charset="0"/>
                <a:cs typeface="Arial" panose="020B0604020202020204" pitchFamily="34" charset="0"/>
              </a:rPr>
              <a:t>Nov. </a:t>
            </a:r>
            <a:r>
              <a:rPr lang="en-US" sz="2800" dirty="0" smtClean="0">
                <a:solidFill>
                  <a:prstClr val="black"/>
                </a:solidFill>
                <a:latin typeface="Arial" panose="020B0604020202020204" pitchFamily="34" charset="0"/>
                <a:cs typeface="Arial" panose="020B0604020202020204" pitchFamily="34" charset="0"/>
              </a:rPr>
              <a:t>15</a:t>
            </a:r>
            <a:r>
              <a:rPr lang="en-US" sz="2800" baseline="30000" dirty="0" smtClean="0">
                <a:solidFill>
                  <a:prstClr val="black"/>
                </a:solidFill>
                <a:latin typeface="Arial" panose="020B0604020202020204" pitchFamily="34" charset="0"/>
                <a:cs typeface="Arial" panose="020B0604020202020204" pitchFamily="34" charset="0"/>
              </a:rPr>
              <a:t>th</a:t>
            </a:r>
            <a:r>
              <a:rPr lang="en-US" sz="2800" dirty="0">
                <a:solidFill>
                  <a:prstClr val="black"/>
                </a:solidFill>
                <a:latin typeface="Arial" panose="020B0604020202020204" pitchFamily="34" charset="0"/>
                <a:cs typeface="Arial" panose="020B0604020202020204" pitchFamily="34" charset="0"/>
              </a:rPr>
              <a:t>, 2017</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a:t>
            </a:fld>
            <a:endParaRPr lang="en-US" dirty="0">
              <a:solidFill>
                <a:prstClr val="black"/>
              </a:solidFill>
            </a:endParaRPr>
          </a:p>
        </p:txBody>
      </p:sp>
      <p:sp>
        <p:nvSpPr>
          <p:cNvPr id="4" name="TextBox 3"/>
          <p:cNvSpPr txBox="1"/>
          <p:nvPr/>
        </p:nvSpPr>
        <p:spPr>
          <a:xfrm>
            <a:off x="531812" y="5181600"/>
            <a:ext cx="10363200" cy="523220"/>
          </a:xfrm>
          <a:prstGeom prst="rect">
            <a:avLst/>
          </a:prstGeom>
          <a:noFill/>
        </p:spPr>
        <p:txBody>
          <a:bodyPr wrap="square" rtlCol="0">
            <a:spAutoFit/>
          </a:bodyPr>
          <a:lstStyle/>
          <a:p>
            <a:r>
              <a:rPr lang="en-US" sz="2800" u="sng" dirty="0"/>
              <a:t>http://www.mosrp.uh.edu/events/annual-meetings/meeting-17</a:t>
            </a:r>
          </a:p>
        </p:txBody>
      </p:sp>
    </p:spTree>
    <p:extLst>
      <p:ext uri="{BB962C8B-B14F-4D97-AF65-F5344CB8AC3E}">
        <p14:creationId xmlns:p14="http://schemas.microsoft.com/office/powerpoint/2010/main" val="2755634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441" y="152400"/>
            <a:ext cx="10969943" cy="1143000"/>
          </a:xfrm>
        </p:spPr>
        <p:txBody>
          <a:bodyPr>
            <a:normAutofit/>
          </a:bodyPr>
          <a:lstStyle/>
          <a:p>
            <a:pPr eaLnBrk="1" hangingPunct="1"/>
            <a:r>
              <a:rPr lang="en-US" altLang="zh-CN" sz="4000" b="1" dirty="0">
                <a:solidFill>
                  <a:srgbClr val="0000FF"/>
                </a:solidFill>
              </a:rPr>
              <a:t>Seismic E&amp;P challenges</a:t>
            </a:r>
          </a:p>
        </p:txBody>
      </p:sp>
      <p:sp>
        <p:nvSpPr>
          <p:cNvPr id="34819" name="Rectangle 3"/>
          <p:cNvSpPr>
            <a:spLocks noGrp="1" noChangeArrowheads="1"/>
          </p:cNvSpPr>
          <p:nvPr>
            <p:ph idx="1"/>
          </p:nvPr>
        </p:nvSpPr>
        <p:spPr>
          <a:xfrm>
            <a:off x="304722" y="1600200"/>
            <a:ext cx="11680957" cy="3124200"/>
          </a:xfrm>
        </p:spPr>
        <p:txBody>
          <a:bodyPr>
            <a:normAutofit/>
          </a:bodyPr>
          <a:lstStyle/>
          <a:p>
            <a:pPr marL="533400" indent="-533400" eaLnBrk="1" hangingPunct="1">
              <a:buFont typeface="Wingdings" pitchFamily="2" charset="2"/>
              <a:buChar char="p"/>
            </a:pPr>
            <a:r>
              <a:rPr lang="en-US" altLang="zh-CN" sz="2800" b="1" dirty="0">
                <a:solidFill>
                  <a:srgbClr val="FF0000"/>
                </a:solidFill>
              </a:rPr>
              <a:t> Among assumptions:</a:t>
            </a:r>
            <a:r>
              <a:rPr lang="en-US" altLang="zh-CN" sz="2800" dirty="0"/>
              <a:t> </a:t>
            </a:r>
          </a:p>
          <a:p>
            <a:pPr marL="914400">
              <a:buFont typeface="Wingdings" pitchFamily="2" charset="2"/>
              <a:buChar char="Ø"/>
            </a:pPr>
            <a:r>
              <a:rPr lang="en-US" altLang="zh-CN" sz="2800" b="1" dirty="0">
                <a:solidFill>
                  <a:srgbClr val="0000FF"/>
                </a:solidFill>
              </a:rPr>
              <a:t>  acquisition</a:t>
            </a:r>
          </a:p>
          <a:p>
            <a:pPr marL="914400">
              <a:buFont typeface="Wingdings" pitchFamily="2" charset="2"/>
              <a:buChar char="Ø"/>
            </a:pPr>
            <a:r>
              <a:rPr lang="en-US" altLang="zh-CN" sz="2800" b="1" dirty="0">
                <a:solidFill>
                  <a:srgbClr val="0000FF"/>
                </a:solidFill>
              </a:rPr>
              <a:t>  compute power</a:t>
            </a:r>
          </a:p>
          <a:p>
            <a:pPr marL="914400">
              <a:buFont typeface="Wingdings" pitchFamily="2" charset="2"/>
              <a:buChar char="Ø"/>
            </a:pPr>
            <a:r>
              <a:rPr lang="en-US" altLang="zh-CN" sz="2800" b="1" dirty="0">
                <a:solidFill>
                  <a:srgbClr val="0000FF"/>
                </a:solidFill>
              </a:rPr>
              <a:t>  innate algorithmic </a:t>
            </a:r>
          </a:p>
          <a:p>
            <a:pPr marL="914400">
              <a:buFont typeface="Wingdings" pitchFamily="2" charset="2"/>
              <a:buNone/>
            </a:pPr>
            <a:r>
              <a:rPr lang="en-US" altLang="zh-CN" sz="2800" b="1" dirty="0">
                <a:solidFill>
                  <a:srgbClr val="0000FF"/>
                </a:solidFill>
              </a:rPr>
              <a:t>      assumptions/requirements</a:t>
            </a:r>
            <a:endParaRPr lang="en-US" altLang="zh-CN" sz="2800" dirty="0"/>
          </a:p>
        </p:txBody>
      </p:sp>
      <p:sp>
        <p:nvSpPr>
          <p:cNvPr id="2" name="Slide Number Placeholder 1"/>
          <p:cNvSpPr>
            <a:spLocks noGrp="1"/>
          </p:cNvSpPr>
          <p:nvPr>
            <p:ph type="sldNum" sz="quarter" idx="12"/>
          </p:nvPr>
        </p:nvSpPr>
        <p:spPr/>
        <p:txBody>
          <a:bodyPr/>
          <a:lstStyle/>
          <a:p>
            <a:fld id="{EC3277FA-E73F-4102-A46F-C78B8C27A809}" type="slidenum">
              <a:rPr lang="en-US" smtClean="0"/>
              <a:pPr/>
              <a:t>10</a:t>
            </a:fld>
            <a:endParaRPr lang="en-US" dirty="0"/>
          </a:p>
        </p:txBody>
      </p:sp>
    </p:spTree>
    <p:extLst>
      <p:ext uri="{BB962C8B-B14F-4D97-AF65-F5344CB8AC3E}">
        <p14:creationId xmlns:p14="http://schemas.microsoft.com/office/powerpoint/2010/main" val="20699864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B1989F9-F27C-40B6-95C6-3DE97421E6D9}"/>
              </a:ext>
            </a:extLst>
          </p:cNvPr>
          <p:cNvSpPr txBox="1">
            <a:spLocks/>
          </p:cNvSpPr>
          <p:nvPr/>
        </p:nvSpPr>
        <p:spPr bwMode="auto">
          <a:xfrm>
            <a:off x="2437765" y="-336740"/>
            <a:ext cx="8227457"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eaLnBrk="1" hangingPunct="1">
              <a:lnSpc>
                <a:spcPct val="150000"/>
              </a:lnSpc>
            </a:pPr>
            <a:r>
              <a:rPr lang="en-US" altLang="zh-CN" sz="2000" b="1" dirty="0">
                <a:solidFill>
                  <a:srgbClr val="FF0000"/>
                </a:solidFill>
                <a:latin typeface="Arial" panose="020B0604020202020204" pitchFamily="34" charset="0"/>
                <a:cs typeface="Arial" panose="020B0604020202020204" pitchFamily="34" charset="0"/>
              </a:rPr>
              <a:t>Conclusions</a:t>
            </a:r>
            <a:endParaRPr lang="en-US" altLang="zh-CN" sz="2000" dirty="0">
              <a:solidFill>
                <a:srgbClr val="FF000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 xmlns:a16="http://schemas.microsoft.com/office/drawing/2014/main" id="{A8D55FB3-C83D-4F86-8073-FFD952FA7D65}"/>
              </a:ext>
            </a:extLst>
          </p:cNvPr>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 xmlns:a16="http://schemas.microsoft.com/office/drawing/2014/main" id="{14DF2A4F-B538-44A5-831F-13760862FC98}"/>
              </a:ext>
            </a:extLst>
          </p:cNvPr>
          <p:cNvSpPr txBox="1">
            <a:spLocks/>
          </p:cNvSpPr>
          <p:nvPr/>
        </p:nvSpPr>
        <p:spPr>
          <a:xfrm>
            <a:off x="8608357" y="6356351"/>
            <a:ext cx="2742486"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0A2E25-A69E-4676-9E10-CD095D9B545E}" type="slidenum">
              <a:rPr lang="en-US" smtClean="0"/>
              <a:pPr>
                <a:defRPr/>
              </a:pPr>
              <a:t>100</a:t>
            </a:fld>
            <a:endParaRPr lang="en-US" dirty="0"/>
          </a:p>
        </p:txBody>
      </p:sp>
      <p:sp>
        <p:nvSpPr>
          <p:cNvPr id="12" name="Content Placeholder 2">
            <a:extLst>
              <a:ext uri="{FF2B5EF4-FFF2-40B4-BE49-F238E27FC236}">
                <a16:creationId xmlns="" xmlns:a16="http://schemas.microsoft.com/office/drawing/2014/main" id="{3B0B7EB0-F148-41AD-8AB8-702722A05B02}"/>
              </a:ext>
            </a:extLst>
          </p:cNvPr>
          <p:cNvSpPr>
            <a:spLocks noGrp="1"/>
          </p:cNvSpPr>
          <p:nvPr>
            <p:ph sz="quarter" idx="1"/>
          </p:nvPr>
        </p:nvSpPr>
        <p:spPr>
          <a:xfrm>
            <a:off x="722301" y="1130109"/>
            <a:ext cx="10665635" cy="2035609"/>
          </a:xfrm>
        </p:spPr>
        <p:txBody>
          <a:bodyPr>
            <a:noAutofit/>
          </a:bodyPr>
          <a:lstStyle/>
          <a:p>
            <a:pPr marL="0" indent="0">
              <a:lnSpc>
                <a:spcPct val="150000"/>
              </a:lnSpc>
              <a:spcBef>
                <a:spcPts val="0"/>
              </a:spcBef>
              <a:buNone/>
            </a:pPr>
            <a:r>
              <a:rPr lang="en-US" sz="2000" dirty="0">
                <a:latin typeface="Arial" panose="020B0604020202020204" pitchFamily="34" charset="0"/>
                <a:cs typeface="Arial" panose="020B0604020202020204" pitchFamily="34" charset="0"/>
              </a:rPr>
              <a:t>2. Without accommodating the geometry of acquisition in migration or previous processing steps, artifacts will appear in the imaging result that distort the characterization of subsurface structure and can mislead subsequent interpretation.</a:t>
            </a:r>
          </a:p>
        </p:txBody>
      </p:sp>
      <p:pic>
        <p:nvPicPr>
          <p:cNvPr id="11" name="Picture 10" descr="A screenshot of a cell phone&#10;&#10;Description generated with very high confidence">
            <a:extLst>
              <a:ext uri="{FF2B5EF4-FFF2-40B4-BE49-F238E27FC236}">
                <a16:creationId xmlns="" xmlns:a16="http://schemas.microsoft.com/office/drawing/2014/main" id="{69716449-C6E3-4F9B-8355-60CAFB0915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88" y="2847202"/>
            <a:ext cx="3869452" cy="2922513"/>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A28DBD47-0F65-4C0B-99CC-1508DE9697E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51203" y="2792444"/>
            <a:ext cx="3869444" cy="2977271"/>
          </a:xfrm>
          <a:prstGeom prst="rect">
            <a:avLst/>
          </a:prstGeom>
        </p:spPr>
      </p:pic>
      <p:sp>
        <p:nvSpPr>
          <p:cNvPr id="15" name="Rectangle 14">
            <a:extLst>
              <a:ext uri="{FF2B5EF4-FFF2-40B4-BE49-F238E27FC236}">
                <a16:creationId xmlns="" xmlns:a16="http://schemas.microsoft.com/office/drawing/2014/main" id="{BA3970E8-628E-4113-A2B9-BE94D0465496}"/>
              </a:ext>
            </a:extLst>
          </p:cNvPr>
          <p:cNvSpPr/>
          <p:nvPr/>
        </p:nvSpPr>
        <p:spPr>
          <a:xfrm>
            <a:off x="334338" y="5769715"/>
            <a:ext cx="3536224"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horizontal</a:t>
            </a:r>
          </a:p>
          <a:p>
            <a:pPr algn="ctr">
              <a:lnSpc>
                <a:spcPct val="150000"/>
              </a:lnSpc>
            </a:pPr>
            <a:r>
              <a:rPr lang="en-US" sz="1200" dirty="0"/>
              <a:t>Assumed measurement surface in imaging: </a:t>
            </a:r>
            <a:r>
              <a:rPr lang="en-US" sz="1200" dirty="0">
                <a:solidFill>
                  <a:srgbClr val="FF0000"/>
                </a:solidFill>
              </a:rPr>
              <a:t>horizontal</a:t>
            </a:r>
          </a:p>
        </p:txBody>
      </p:sp>
      <p:sp>
        <p:nvSpPr>
          <p:cNvPr id="18" name="Rectangle 17">
            <a:extLst>
              <a:ext uri="{FF2B5EF4-FFF2-40B4-BE49-F238E27FC236}">
                <a16:creationId xmlns="" xmlns:a16="http://schemas.microsoft.com/office/drawing/2014/main" id="{3D8D61A2-AA7D-4200-A9B9-F549787CFF63}"/>
              </a:ext>
            </a:extLst>
          </p:cNvPr>
          <p:cNvSpPr/>
          <p:nvPr/>
        </p:nvSpPr>
        <p:spPr>
          <a:xfrm>
            <a:off x="4317772" y="5757724"/>
            <a:ext cx="3536224"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undulating</a:t>
            </a:r>
          </a:p>
          <a:p>
            <a:pPr algn="ctr">
              <a:lnSpc>
                <a:spcPct val="150000"/>
              </a:lnSpc>
            </a:pPr>
            <a:r>
              <a:rPr lang="en-US" sz="1200" dirty="0"/>
              <a:t>Assumed measurement surface in imaging: </a:t>
            </a:r>
            <a:r>
              <a:rPr lang="en-US" sz="1200" dirty="0">
                <a:solidFill>
                  <a:srgbClr val="FF0000"/>
                </a:solidFill>
              </a:rPr>
              <a:t>horizontal</a:t>
            </a:r>
          </a:p>
        </p:txBody>
      </p:sp>
      <p:pic>
        <p:nvPicPr>
          <p:cNvPr id="21" name="Picture 20" descr="A screenshot of a cell phone&#10;&#10;Description generated with very high confidence">
            <a:extLst>
              <a:ext uri="{FF2B5EF4-FFF2-40B4-BE49-F238E27FC236}">
                <a16:creationId xmlns="" xmlns:a16="http://schemas.microsoft.com/office/drawing/2014/main" id="{72F16D5A-022D-48F7-AE7F-1DEF5730DC3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851686" y="2731119"/>
            <a:ext cx="4050405" cy="3038595"/>
          </a:xfrm>
          <a:prstGeom prst="rect">
            <a:avLst/>
          </a:prstGeom>
        </p:spPr>
      </p:pic>
      <p:sp>
        <p:nvSpPr>
          <p:cNvPr id="22" name="Rectangle 21">
            <a:extLst>
              <a:ext uri="{FF2B5EF4-FFF2-40B4-BE49-F238E27FC236}">
                <a16:creationId xmlns="" xmlns:a16="http://schemas.microsoft.com/office/drawing/2014/main" id="{468BDCCE-FD0D-4500-9362-C6E6A64D8A3A}"/>
              </a:ext>
            </a:extLst>
          </p:cNvPr>
          <p:cNvSpPr/>
          <p:nvPr/>
        </p:nvSpPr>
        <p:spPr>
          <a:xfrm>
            <a:off x="8165570" y="5773713"/>
            <a:ext cx="3575818"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undulating</a:t>
            </a:r>
          </a:p>
          <a:p>
            <a:pPr algn="ctr">
              <a:lnSpc>
                <a:spcPct val="150000"/>
              </a:lnSpc>
            </a:pPr>
            <a:r>
              <a:rPr lang="en-US" sz="1200" dirty="0"/>
              <a:t>Assumed measurement surface in imaging: </a:t>
            </a:r>
            <a:r>
              <a:rPr lang="en-US" sz="1200" dirty="0">
                <a:solidFill>
                  <a:srgbClr val="FF0000"/>
                </a:solidFill>
              </a:rPr>
              <a:t>undulating</a:t>
            </a:r>
          </a:p>
        </p:txBody>
      </p:sp>
      <p:sp>
        <p:nvSpPr>
          <p:cNvPr id="23" name="Rectangle 22">
            <a:extLst>
              <a:ext uri="{FF2B5EF4-FFF2-40B4-BE49-F238E27FC236}">
                <a16:creationId xmlns="" xmlns:a16="http://schemas.microsoft.com/office/drawing/2014/main" id="{866B3212-73D1-4348-9C83-46CD1C6073DA}"/>
              </a:ext>
            </a:extLst>
          </p:cNvPr>
          <p:cNvSpPr/>
          <p:nvPr/>
        </p:nvSpPr>
        <p:spPr>
          <a:xfrm>
            <a:off x="9582782" y="2418709"/>
            <a:ext cx="1974066" cy="369332"/>
          </a:xfrm>
          <a:prstGeom prst="rect">
            <a:avLst/>
          </a:prstGeom>
        </p:spPr>
        <p:txBody>
          <a:bodyPr wrap="none">
            <a:spAutoFit/>
          </a:bodyPr>
          <a:lstStyle/>
          <a:p>
            <a:r>
              <a:rPr lang="en-US" b="1" i="1" u="sng" dirty="0"/>
              <a:t>Q. Fu and Z. Zhang</a:t>
            </a:r>
          </a:p>
        </p:txBody>
      </p:sp>
    </p:spTree>
    <p:extLst>
      <p:ext uri="{BB962C8B-B14F-4D97-AF65-F5344CB8AC3E}">
        <p14:creationId xmlns:p14="http://schemas.microsoft.com/office/powerpoint/2010/main" val="31056106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B1989F9-F27C-40B6-95C6-3DE97421E6D9}"/>
              </a:ext>
            </a:extLst>
          </p:cNvPr>
          <p:cNvSpPr txBox="1">
            <a:spLocks/>
          </p:cNvSpPr>
          <p:nvPr/>
        </p:nvSpPr>
        <p:spPr bwMode="auto">
          <a:xfrm>
            <a:off x="2437765" y="-336740"/>
            <a:ext cx="8227457"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eaLnBrk="1" hangingPunct="1">
              <a:lnSpc>
                <a:spcPct val="150000"/>
              </a:lnSpc>
            </a:pPr>
            <a:r>
              <a:rPr lang="en-US" altLang="zh-CN" sz="2000" b="1" dirty="0">
                <a:solidFill>
                  <a:srgbClr val="FF0000"/>
                </a:solidFill>
                <a:latin typeface="Arial" panose="020B0604020202020204" pitchFamily="34" charset="0"/>
                <a:cs typeface="Arial" panose="020B0604020202020204" pitchFamily="34" charset="0"/>
              </a:rPr>
              <a:t>Conclusions</a:t>
            </a:r>
            <a:endParaRPr lang="en-US" altLang="zh-CN" sz="2000" dirty="0">
              <a:solidFill>
                <a:srgbClr val="FF000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 xmlns:a16="http://schemas.microsoft.com/office/drawing/2014/main" id="{A8D55FB3-C83D-4F86-8073-FFD952FA7D65}"/>
              </a:ext>
            </a:extLst>
          </p:cNvPr>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 xmlns:a16="http://schemas.microsoft.com/office/drawing/2014/main" id="{14DF2A4F-B538-44A5-831F-13760862FC98}"/>
              </a:ext>
            </a:extLst>
          </p:cNvPr>
          <p:cNvSpPr txBox="1">
            <a:spLocks/>
          </p:cNvSpPr>
          <p:nvPr/>
        </p:nvSpPr>
        <p:spPr>
          <a:xfrm>
            <a:off x="8608357" y="6356351"/>
            <a:ext cx="2742486"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0A2E25-A69E-4676-9E10-CD095D9B545E}" type="slidenum">
              <a:rPr lang="en-US" smtClean="0"/>
              <a:pPr>
                <a:defRPr/>
              </a:pPr>
              <a:t>101</a:t>
            </a:fld>
            <a:endParaRPr lang="en-US" dirty="0"/>
          </a:p>
        </p:txBody>
      </p:sp>
      <p:sp>
        <p:nvSpPr>
          <p:cNvPr id="9" name="Content Placeholder 2">
            <a:extLst>
              <a:ext uri="{FF2B5EF4-FFF2-40B4-BE49-F238E27FC236}">
                <a16:creationId xmlns="" xmlns:a16="http://schemas.microsoft.com/office/drawing/2014/main" id="{7C0460FF-E5F6-4601-A9C9-065063F84533}"/>
              </a:ext>
            </a:extLst>
          </p:cNvPr>
          <p:cNvSpPr>
            <a:spLocks noGrp="1"/>
          </p:cNvSpPr>
          <p:nvPr>
            <p:ph sz="quarter" idx="1"/>
          </p:nvPr>
        </p:nvSpPr>
        <p:spPr>
          <a:xfrm>
            <a:off x="722301" y="1130109"/>
            <a:ext cx="10890025" cy="2035609"/>
          </a:xfrm>
        </p:spPr>
        <p:txBody>
          <a:bodyPr>
            <a:noAutofit/>
          </a:bodyPr>
          <a:lstStyle/>
          <a:p>
            <a:pPr marL="0" indent="0">
              <a:lnSpc>
                <a:spcPct val="150000"/>
              </a:lnSpc>
              <a:spcBef>
                <a:spcPts val="0"/>
              </a:spcBef>
              <a:buNone/>
            </a:pPr>
            <a:r>
              <a:rPr lang="en-US" sz="2000" dirty="0">
                <a:latin typeface="Arial" panose="020B0604020202020204" pitchFamily="34" charset="0"/>
                <a:cs typeface="Arial" panose="020B0604020202020204" pitchFamily="34" charset="0"/>
              </a:rPr>
              <a:t>3. The elevation static correction method provides wavefield prediction with correct time at</a:t>
            </a:r>
          </a:p>
          <a:p>
            <a:pPr marL="0" indent="0">
              <a:lnSpc>
                <a:spcPct val="150000"/>
              </a:lnSpc>
              <a:spcBef>
                <a:spcPts val="0"/>
              </a:spcBef>
              <a:buNone/>
            </a:pPr>
            <a:r>
              <a:rPr lang="en-US" sz="2000" dirty="0">
                <a:latin typeface="Arial" panose="020B0604020202020204" pitchFamily="34" charset="0"/>
                <a:cs typeface="Arial" panose="020B0604020202020204" pitchFamily="34" charset="0"/>
              </a:rPr>
              <a:t>near offset. For large offset, this method deviates from the real wavefield, whereas the Green’s theorem prediction method can provide the wavefield with correct time and amplitude, for every offset.</a:t>
            </a:r>
          </a:p>
        </p:txBody>
      </p:sp>
      <p:pic>
        <p:nvPicPr>
          <p:cNvPr id="10" name="Picture 9" descr="A close up of a map&#10;&#10;Description generated with very high confidence">
            <a:extLst>
              <a:ext uri="{FF2B5EF4-FFF2-40B4-BE49-F238E27FC236}">
                <a16:creationId xmlns="" xmlns:a16="http://schemas.microsoft.com/office/drawing/2014/main" id="{71E33E96-88A5-4A22-AF64-354551F19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984" y="3200400"/>
            <a:ext cx="3217850" cy="3657600"/>
          </a:xfrm>
          <a:prstGeom prst="rect">
            <a:avLst/>
          </a:prstGeom>
        </p:spPr>
      </p:pic>
      <p:cxnSp>
        <p:nvCxnSpPr>
          <p:cNvPr id="11" name="Straight Connector 10">
            <a:extLst>
              <a:ext uri="{FF2B5EF4-FFF2-40B4-BE49-F238E27FC236}">
                <a16:creationId xmlns="" xmlns:a16="http://schemas.microsoft.com/office/drawing/2014/main" id="{23BFA3EB-09A9-45B3-8ACD-5E76DDAEFE8F}"/>
              </a:ext>
            </a:extLst>
          </p:cNvPr>
          <p:cNvCxnSpPr>
            <a:cxnSpLocks/>
          </p:cNvCxnSpPr>
          <p:nvPr/>
        </p:nvCxnSpPr>
        <p:spPr>
          <a:xfrm>
            <a:off x="6831396" y="3454500"/>
            <a:ext cx="0" cy="308222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descr="A close up of a map&#10;&#10;Description generated with very high confidence">
            <a:extLst>
              <a:ext uri="{FF2B5EF4-FFF2-40B4-BE49-F238E27FC236}">
                <a16:creationId xmlns="" xmlns:a16="http://schemas.microsoft.com/office/drawing/2014/main" id="{B7B5D4E3-138A-4227-8125-524D2043D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434" y="3200400"/>
            <a:ext cx="3217422" cy="3657600"/>
          </a:xfrm>
          <a:prstGeom prst="rect">
            <a:avLst/>
          </a:prstGeom>
        </p:spPr>
      </p:pic>
      <p:sp>
        <p:nvSpPr>
          <p:cNvPr id="13" name="Rectangle 12">
            <a:extLst>
              <a:ext uri="{FF2B5EF4-FFF2-40B4-BE49-F238E27FC236}">
                <a16:creationId xmlns="" xmlns:a16="http://schemas.microsoft.com/office/drawing/2014/main" id="{48ED478B-2225-492B-A2E0-1FE651B77DDC}"/>
              </a:ext>
            </a:extLst>
          </p:cNvPr>
          <p:cNvSpPr/>
          <p:nvPr/>
        </p:nvSpPr>
        <p:spPr>
          <a:xfrm>
            <a:off x="3927618" y="3043444"/>
            <a:ext cx="1170449" cy="369332"/>
          </a:xfrm>
          <a:prstGeom prst="rect">
            <a:avLst/>
          </a:prstGeom>
          <a:solidFill>
            <a:schemeClr val="bg1"/>
          </a:solidFill>
        </p:spPr>
        <p:txBody>
          <a:bodyPr wrap="none">
            <a:spAutoFit/>
          </a:bodyPr>
          <a:lstStyle/>
          <a:p>
            <a:r>
              <a:rPr lang="en-US" dirty="0">
                <a:latin typeface="+mj-lt"/>
                <a:ea typeface="新細明體" pitchFamily="18" charset="-120"/>
                <a:cs typeface="Arial" panose="020B0604020202020204" pitchFamily="34" charset="0"/>
              </a:rPr>
              <a:t>Offset=0m</a:t>
            </a:r>
          </a:p>
        </p:txBody>
      </p:sp>
      <p:sp>
        <p:nvSpPr>
          <p:cNvPr id="14" name="Rectangle 13">
            <a:extLst>
              <a:ext uri="{FF2B5EF4-FFF2-40B4-BE49-F238E27FC236}">
                <a16:creationId xmlns="" xmlns:a16="http://schemas.microsoft.com/office/drawing/2014/main" id="{00327EFC-3943-4016-AA7A-4B95C4CDDB3E}"/>
              </a:ext>
            </a:extLst>
          </p:cNvPr>
          <p:cNvSpPr/>
          <p:nvPr/>
        </p:nvSpPr>
        <p:spPr>
          <a:xfrm>
            <a:off x="8502383" y="3043444"/>
            <a:ext cx="1393032" cy="369332"/>
          </a:xfrm>
          <a:prstGeom prst="rect">
            <a:avLst/>
          </a:prstGeom>
          <a:solidFill>
            <a:schemeClr val="bg1"/>
          </a:solidFill>
        </p:spPr>
        <p:txBody>
          <a:bodyPr wrap="none">
            <a:spAutoFit/>
          </a:bodyPr>
          <a:lstStyle/>
          <a:p>
            <a:r>
              <a:rPr lang="en-US" dirty="0">
                <a:latin typeface="+mj-lt"/>
                <a:ea typeface="新細明體" pitchFamily="18" charset="-120"/>
                <a:cs typeface="Arial" panose="020B0604020202020204" pitchFamily="34" charset="0"/>
              </a:rPr>
              <a:t>Offset=400m</a:t>
            </a:r>
          </a:p>
        </p:txBody>
      </p:sp>
    </p:spTree>
    <p:extLst>
      <p:ext uri="{BB962C8B-B14F-4D97-AF65-F5344CB8AC3E}">
        <p14:creationId xmlns:p14="http://schemas.microsoft.com/office/powerpoint/2010/main" val="380861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102</a:t>
            </a:fld>
            <a:endParaRPr lang="en-US" dirty="0">
              <a:solidFill>
                <a:prstClr val="black"/>
              </a:solidFill>
            </a:endParaRPr>
          </a:p>
        </p:txBody>
      </p:sp>
      <p:sp>
        <p:nvSpPr>
          <p:cNvPr id="4" name="Rectangle 3"/>
          <p:cNvSpPr/>
          <p:nvPr/>
        </p:nvSpPr>
        <p:spPr>
          <a:xfrm>
            <a:off x="8456612" y="1066800"/>
            <a:ext cx="4325030" cy="369332"/>
          </a:xfrm>
          <a:prstGeom prst="rect">
            <a:avLst/>
          </a:prstGeom>
        </p:spPr>
        <p:txBody>
          <a:bodyPr wrap="none">
            <a:spAutoFit/>
          </a:bodyPr>
          <a:lstStyle/>
          <a:p>
            <a:r>
              <a:rPr lang="en-US" altLang="zh-CN" b="1" dirty="0">
                <a:solidFill>
                  <a:srgbClr val="FF0000"/>
                </a:solidFill>
              </a:rPr>
              <a:t>Separating ground roll from reflection data </a:t>
            </a:r>
            <a:endParaRPr lang="en-US" b="1" dirty="0">
              <a:solidFill>
                <a:srgbClr val="FF0000"/>
              </a:solidFill>
            </a:endParaRPr>
          </a:p>
        </p:txBody>
      </p:sp>
      <p:sp>
        <p:nvSpPr>
          <p:cNvPr id="11" name="Oval 10"/>
          <p:cNvSpPr/>
          <p:nvPr/>
        </p:nvSpPr>
        <p:spPr>
          <a:xfrm>
            <a:off x="4265612" y="1524000"/>
            <a:ext cx="43434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2874903">
            <a:off x="8128768" y="1061063"/>
            <a:ext cx="197806" cy="5526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13010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5217" y="1676400"/>
            <a:ext cx="9982201" cy="2971800"/>
          </a:xfrm>
        </p:spPr>
        <p:txBody>
          <a:bodyPr>
            <a:normAutofit fontScale="90000"/>
          </a:bodyPr>
          <a:lstStyle/>
          <a:p>
            <a:r>
              <a:rPr lang="en-US" altLang="zh-CN" sz="4400" dirty="0" smtClean="0"/>
              <a:t>Separating ground roll from reflection data w/o filtering and injuring reflection data and w/o traction measured</a:t>
            </a:r>
            <a:r>
              <a:rPr lang="zh-CN" altLang="en-US" sz="4400" dirty="0" smtClean="0"/>
              <a:t> </a:t>
            </a:r>
            <a:r>
              <a:rPr lang="zh-CN" altLang="en-US" sz="4400" dirty="0" smtClean="0">
                <a:cs typeface="Arial"/>
              </a:rPr>
              <a:t> </a:t>
            </a:r>
            <a:r>
              <a:rPr lang="en-US" altLang="zh-CN" sz="4400" dirty="0" smtClean="0">
                <a:cs typeface="Arial"/>
              </a:rPr>
              <a:t/>
            </a:r>
            <a:br>
              <a:rPr lang="en-US" altLang="zh-CN" sz="4400" dirty="0" smtClean="0">
                <a:cs typeface="Arial"/>
              </a:rPr>
            </a:br>
            <a:r>
              <a:rPr lang="en-US" altLang="zh-CN" dirty="0">
                <a:cs typeface="Arial"/>
              </a:rPr>
              <a:t/>
            </a:r>
            <a:br>
              <a:rPr lang="en-US" altLang="zh-CN" dirty="0">
                <a:cs typeface="Arial"/>
              </a:rPr>
            </a:br>
            <a:r>
              <a:rPr lang="en-US" altLang="zh-CN" dirty="0" smtClean="0">
                <a:cs typeface="Arial"/>
              </a:rPr>
              <a:t/>
            </a:r>
            <a:br>
              <a:rPr lang="en-US" altLang="zh-CN" dirty="0" smtClean="0">
                <a:cs typeface="Arial"/>
              </a:rPr>
            </a:br>
            <a:r>
              <a:rPr lang="en-US" altLang="zh-CN" sz="2800" i="1" dirty="0" smtClean="0">
                <a:cs typeface="Arial"/>
              </a:rPr>
              <a:t>J</a:t>
            </a:r>
            <a:r>
              <a:rPr lang="en-US" altLang="zh-CN" sz="2800" i="1" dirty="0">
                <a:cs typeface="Arial"/>
              </a:rPr>
              <a:t>. Wu </a:t>
            </a:r>
            <a:r>
              <a:rPr lang="en-US" altLang="zh-CN" sz="2800" i="1" dirty="0" smtClean="0">
                <a:cs typeface="Arial"/>
              </a:rPr>
              <a:t>and  </a:t>
            </a:r>
            <a:r>
              <a:rPr lang="en-US" altLang="zh-CN" sz="2800" i="1" dirty="0">
                <a:cs typeface="Arial"/>
              </a:rPr>
              <a:t>A. Weglein, </a:t>
            </a:r>
            <a:r>
              <a:rPr lang="en-US" altLang="zh-CN" sz="2800" i="1" dirty="0" smtClean="0">
                <a:cs typeface="Arial"/>
              </a:rPr>
              <a:t>2016</a:t>
            </a:r>
            <a:endParaRPr lang="en-US" sz="2800" dirty="0"/>
          </a:p>
        </p:txBody>
      </p:sp>
      <p:sp>
        <p:nvSpPr>
          <p:cNvPr id="4" name="Slide Number Placeholder 3"/>
          <p:cNvSpPr>
            <a:spLocks noGrp="1"/>
          </p:cNvSpPr>
          <p:nvPr>
            <p:ph type="sldNum" sz="quarter" idx="12"/>
          </p:nvPr>
        </p:nvSpPr>
        <p:spPr/>
        <p:txBody>
          <a:bodyPr/>
          <a:lstStyle/>
          <a:p>
            <a:fld id="{360A499E-5F53-F344-A8CB-78A73A388B1C}" type="slidenum">
              <a:rPr lang="en-US" smtClean="0"/>
              <a:pPr/>
              <a:t>103</a:t>
            </a:fld>
            <a:endParaRPr lang="en-US" dirty="0"/>
          </a:p>
        </p:txBody>
      </p:sp>
    </p:spTree>
    <p:extLst>
      <p:ext uri="{BB962C8B-B14F-4D97-AF65-F5344CB8AC3E}">
        <p14:creationId xmlns:p14="http://schemas.microsoft.com/office/powerpoint/2010/main" val="17447066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zh-CN" dirty="0" smtClean="0"/>
              <a:t>Separating ground roll from reflection data w/o filtering and injuring reflection data and w/o traction measured</a:t>
            </a:r>
            <a:r>
              <a:rPr lang="zh-CN" altLang="en-US" dirty="0" smtClean="0"/>
              <a:t> </a:t>
            </a:r>
            <a:r>
              <a:rPr lang="zh-CN" altLang="en-US" dirty="0" smtClean="0">
                <a:cs typeface="Arial"/>
              </a:rPr>
              <a:t> </a:t>
            </a:r>
            <a:r>
              <a:rPr lang="en-US" altLang="zh-CN" sz="2800" dirty="0">
                <a:cs typeface="Arial"/>
              </a:rPr>
              <a:t>(</a:t>
            </a:r>
            <a:r>
              <a:rPr lang="en-US" altLang="zh-CN" sz="2800" i="1" dirty="0">
                <a:cs typeface="Arial"/>
              </a:rPr>
              <a:t>J. Wu &amp; A. Weglein</a:t>
            </a:r>
            <a:r>
              <a:rPr lang="en-US" altLang="zh-CN" sz="2800" i="1" dirty="0" smtClean="0">
                <a:cs typeface="Arial"/>
              </a:rPr>
              <a:t>, </a:t>
            </a:r>
            <a:r>
              <a:rPr lang="en-US" altLang="zh-CN" sz="2800" i="1" dirty="0">
                <a:cs typeface="Arial"/>
              </a:rPr>
              <a:t>2016</a:t>
            </a:r>
            <a:r>
              <a:rPr lang="en-US" altLang="zh-CN" sz="2800" dirty="0">
                <a:cs typeface="Arial"/>
              </a:rPr>
              <a:t>)</a:t>
            </a:r>
            <a:endParaRPr lang="en-US" sz="2800" dirty="0"/>
          </a:p>
        </p:txBody>
      </p:sp>
      <p:sp>
        <p:nvSpPr>
          <p:cNvPr id="33" name="Content Placeholder 32"/>
          <p:cNvSpPr>
            <a:spLocks noGrp="1"/>
          </p:cNvSpPr>
          <p:nvPr>
            <p:ph idx="4294967295"/>
          </p:nvPr>
        </p:nvSpPr>
        <p:spPr>
          <a:xfrm>
            <a:off x="1" y="1871665"/>
            <a:ext cx="10969943" cy="3571875"/>
          </a:xfrm>
        </p:spPr>
        <p:txBody>
          <a:bodyPr>
            <a:normAutofit/>
          </a:bodyPr>
          <a:lstStyle/>
          <a:p>
            <a:pPr marL="457200" lvl="1" indent="-457200">
              <a:buFont typeface="Wingdings" charset="2"/>
              <a:buChar char="v"/>
            </a:pPr>
            <a:r>
              <a:rPr lang="en-US" sz="2800" dirty="0">
                <a:solidFill>
                  <a:srgbClr val="0000FF"/>
                </a:solidFill>
                <a:cs typeface="Arial"/>
              </a:rPr>
              <a:t>A new and simplified Green’s theorem </a:t>
            </a:r>
            <a:r>
              <a:rPr lang="en-US" altLang="zh-CN" sz="2800" dirty="0" smtClean="0">
                <a:solidFill>
                  <a:srgbClr val="0000FF"/>
                </a:solidFill>
                <a:cs typeface="Arial"/>
              </a:rPr>
              <a:t>wave</a:t>
            </a:r>
            <a:r>
              <a:rPr lang="zh-CN" altLang="en-US" sz="2800" dirty="0" smtClean="0">
                <a:solidFill>
                  <a:srgbClr val="0000FF"/>
                </a:solidFill>
                <a:cs typeface="Arial"/>
              </a:rPr>
              <a:t> </a:t>
            </a:r>
            <a:r>
              <a:rPr lang="en-US" altLang="zh-CN" sz="2800" dirty="0" smtClean="0">
                <a:solidFill>
                  <a:srgbClr val="0000FF"/>
                </a:solidFill>
                <a:cs typeface="Arial"/>
              </a:rPr>
              <a:t>separation</a:t>
            </a:r>
            <a:r>
              <a:rPr lang="zh-CN" altLang="en-US" sz="2800" dirty="0" smtClean="0">
                <a:solidFill>
                  <a:srgbClr val="0000FF"/>
                </a:solidFill>
                <a:cs typeface="Arial"/>
              </a:rPr>
              <a:t> </a:t>
            </a:r>
            <a:r>
              <a:rPr lang="en-US" sz="2800" dirty="0" smtClean="0">
                <a:solidFill>
                  <a:srgbClr val="0000FF"/>
                </a:solidFill>
                <a:cs typeface="Arial"/>
              </a:rPr>
              <a:t>algorithm </a:t>
            </a:r>
          </a:p>
          <a:p>
            <a:pPr marL="857250" lvl="2" indent="-457200">
              <a:buFont typeface="Wingdings" charset="2"/>
              <a:buChar char="ü"/>
            </a:pPr>
            <a:r>
              <a:rPr lang="en-US" sz="2600" dirty="0" smtClean="0">
                <a:cs typeface="Arial"/>
              </a:rPr>
              <a:t>for </a:t>
            </a:r>
            <a:r>
              <a:rPr lang="en-US" sz="2600" dirty="0">
                <a:cs typeface="Arial"/>
              </a:rPr>
              <a:t>onshore ground roll and ghost removal</a:t>
            </a:r>
          </a:p>
          <a:p>
            <a:pPr marL="857250" lvl="2" indent="-457200">
              <a:buFont typeface="Wingdings" charset="2"/>
              <a:buChar char="ü"/>
            </a:pPr>
            <a:r>
              <a:rPr lang="en-US" sz="2600" dirty="0">
                <a:cs typeface="Arial"/>
              </a:rPr>
              <a:t>with </a:t>
            </a:r>
            <a:r>
              <a:rPr lang="en-US" sz="2600" dirty="0">
                <a:solidFill>
                  <a:srgbClr val="0000FF"/>
                </a:solidFill>
                <a:cs typeface="Arial"/>
              </a:rPr>
              <a:t>a reduced data requirement </a:t>
            </a:r>
            <a:endParaRPr lang="en-US" sz="2600" dirty="0" smtClean="0">
              <a:solidFill>
                <a:srgbClr val="0000FF"/>
              </a:solidFill>
              <a:cs typeface="Arial"/>
            </a:endParaRPr>
          </a:p>
          <a:p>
            <a:pPr marL="857250" lvl="2" indent="-457200">
              <a:buFont typeface="Wingdings" charset="2"/>
              <a:buChar char="ü"/>
            </a:pPr>
            <a:r>
              <a:rPr lang="en-US" altLang="zh-CN" sz="2600" dirty="0" smtClean="0">
                <a:cs typeface="Arial"/>
              </a:rPr>
              <a:t>retains</a:t>
            </a:r>
            <a:r>
              <a:rPr lang="zh-CN" altLang="en-US" sz="2600" dirty="0" smtClean="0">
                <a:cs typeface="Arial"/>
              </a:rPr>
              <a:t> </a:t>
            </a:r>
            <a:r>
              <a:rPr lang="en-US" sz="2600" dirty="0">
                <a:cs typeface="Arial"/>
              </a:rPr>
              <a:t>effectiveness of original algorithm </a:t>
            </a:r>
            <a:r>
              <a:rPr lang="en-US" dirty="0">
                <a:cs typeface="Arial"/>
              </a:rPr>
              <a:t>(</a:t>
            </a:r>
            <a:r>
              <a:rPr lang="en-US" i="1" dirty="0">
                <a:cs typeface="Arial"/>
              </a:rPr>
              <a:t>J</a:t>
            </a:r>
            <a:r>
              <a:rPr lang="en-US" i="1" dirty="0" smtClean="0">
                <a:cs typeface="Arial"/>
              </a:rPr>
              <a:t>. Wu </a:t>
            </a:r>
            <a:r>
              <a:rPr lang="en-US" i="1" dirty="0">
                <a:cs typeface="Arial"/>
              </a:rPr>
              <a:t>&amp; </a:t>
            </a:r>
            <a:r>
              <a:rPr lang="en-US" i="1" dirty="0" smtClean="0">
                <a:cs typeface="Arial"/>
              </a:rPr>
              <a:t>A. </a:t>
            </a:r>
            <a:r>
              <a:rPr lang="en-US" i="1" dirty="0" err="1" smtClean="0">
                <a:cs typeface="Arial"/>
              </a:rPr>
              <a:t>Weglein</a:t>
            </a:r>
            <a:r>
              <a:rPr lang="en-US" i="1" dirty="0" smtClean="0">
                <a:cs typeface="Arial"/>
              </a:rPr>
              <a:t>, SEG </a:t>
            </a:r>
            <a:r>
              <a:rPr lang="en-US" i="1" dirty="0">
                <a:cs typeface="Arial"/>
              </a:rPr>
              <a:t>2015</a:t>
            </a:r>
            <a:r>
              <a:rPr lang="en-US" dirty="0">
                <a:cs typeface="Arial"/>
              </a:rPr>
              <a:t>)</a:t>
            </a:r>
          </a:p>
        </p:txBody>
      </p:sp>
      <p:sp>
        <p:nvSpPr>
          <p:cNvPr id="4" name="Slide Number Placeholder 3"/>
          <p:cNvSpPr>
            <a:spLocks noGrp="1"/>
          </p:cNvSpPr>
          <p:nvPr>
            <p:ph type="sldNum" sz="quarter" idx="12"/>
          </p:nvPr>
        </p:nvSpPr>
        <p:spPr/>
        <p:txBody>
          <a:bodyPr/>
          <a:lstStyle/>
          <a:p>
            <a:fld id="{360A499E-5F53-F344-A8CB-78A73A388B1C}" type="slidenum">
              <a:rPr lang="en-US" smtClean="0"/>
              <a:pPr/>
              <a:t>104</a:t>
            </a:fld>
            <a:endParaRPr lang="en-US" dirty="0"/>
          </a:p>
        </p:txBody>
      </p:sp>
    </p:spTree>
    <p:extLst>
      <p:ext uri="{BB962C8B-B14F-4D97-AF65-F5344CB8AC3E}">
        <p14:creationId xmlns:p14="http://schemas.microsoft.com/office/powerpoint/2010/main" val="17331695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8423" t="5135" r="20617" b="8045"/>
          <a:stretch/>
        </p:blipFill>
        <p:spPr>
          <a:xfrm>
            <a:off x="3735003" y="1201784"/>
            <a:ext cx="4596931" cy="4581316"/>
          </a:xfrm>
          <a:prstGeom prst="rect">
            <a:avLst/>
          </a:prstGeom>
          <a:ln w="38100">
            <a:solidFill>
              <a:schemeClr val="bg1">
                <a:lumMod val="50000"/>
              </a:schemeClr>
            </a:solidFill>
          </a:ln>
        </p:spPr>
      </p:pic>
      <p:sp>
        <p:nvSpPr>
          <p:cNvPr id="4" name="Title 3"/>
          <p:cNvSpPr>
            <a:spLocks noGrp="1"/>
          </p:cNvSpPr>
          <p:nvPr>
            <p:ph type="title"/>
          </p:nvPr>
        </p:nvSpPr>
        <p:spPr/>
        <p:txBody>
          <a:bodyPr/>
          <a:lstStyle/>
          <a:p>
            <a:endParaRPr lang="en-US"/>
          </a:p>
        </p:txBody>
      </p:sp>
      <p:sp>
        <p:nvSpPr>
          <p:cNvPr id="6" name="Down Arrow 5"/>
          <p:cNvSpPr/>
          <p:nvPr/>
        </p:nvSpPr>
        <p:spPr>
          <a:xfrm rot="4200000">
            <a:off x="7087541" y="2732653"/>
            <a:ext cx="277010" cy="652103"/>
          </a:xfrm>
          <a:prstGeom prst="downArrow">
            <a:avLst>
              <a:gd name="adj1" fmla="val 41872"/>
              <a:gd name="adj2" fmla="val 678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a:endParaRPr>
          </a:p>
        </p:txBody>
      </p:sp>
      <p:sp>
        <p:nvSpPr>
          <p:cNvPr id="7" name="TextBox 6"/>
          <p:cNvSpPr txBox="1"/>
          <p:nvPr/>
        </p:nvSpPr>
        <p:spPr>
          <a:xfrm>
            <a:off x="7762627" y="2524690"/>
            <a:ext cx="3664795" cy="954107"/>
          </a:xfrm>
          <a:prstGeom prst="rect">
            <a:avLst/>
          </a:prstGeom>
          <a:noFill/>
        </p:spPr>
        <p:txBody>
          <a:bodyPr wrap="square" rtlCol="0">
            <a:spAutoFit/>
          </a:bodyPr>
          <a:lstStyle/>
          <a:p>
            <a:pPr algn="ctr"/>
            <a:r>
              <a:rPr lang="en-US" sz="2800" dirty="0">
                <a:solidFill>
                  <a:srgbClr val="FF0000"/>
                </a:solidFill>
                <a:cs typeface="Arial"/>
              </a:rPr>
              <a:t>Ground roll </a:t>
            </a:r>
          </a:p>
          <a:p>
            <a:pPr algn="ctr"/>
            <a:r>
              <a:rPr lang="en-US" sz="2800" dirty="0">
                <a:solidFill>
                  <a:srgbClr val="FF0000"/>
                </a:solidFill>
                <a:cs typeface="Arial"/>
              </a:rPr>
              <a:t>(Rayleigh wave)</a:t>
            </a:r>
          </a:p>
        </p:txBody>
      </p:sp>
      <p:sp>
        <p:nvSpPr>
          <p:cNvPr id="9" name="TextBox 8"/>
          <p:cNvSpPr txBox="1"/>
          <p:nvPr/>
        </p:nvSpPr>
        <p:spPr>
          <a:xfrm>
            <a:off x="2311528" y="6010320"/>
            <a:ext cx="7443889" cy="338554"/>
          </a:xfrm>
          <a:prstGeom prst="rect">
            <a:avLst/>
          </a:prstGeom>
          <a:noFill/>
        </p:spPr>
        <p:txBody>
          <a:bodyPr wrap="square" rtlCol="0">
            <a:spAutoFit/>
          </a:bodyPr>
          <a:lstStyle/>
          <a:p>
            <a:pPr algn="ctr"/>
            <a:r>
              <a:rPr lang="en-US" sz="1600" dirty="0">
                <a:solidFill>
                  <a:prstClr val="black"/>
                </a:solidFill>
                <a:cs typeface="Arial"/>
              </a:rPr>
              <a:t>(</a:t>
            </a:r>
            <a:r>
              <a:rPr lang="en-US" sz="1600" i="1" dirty="0" err="1">
                <a:solidFill>
                  <a:prstClr val="black"/>
                </a:solidFill>
                <a:cs typeface="Arial"/>
              </a:rPr>
              <a:t>Boustani</a:t>
            </a:r>
            <a:r>
              <a:rPr lang="en-US" sz="1600" i="1" dirty="0">
                <a:solidFill>
                  <a:prstClr val="black"/>
                </a:solidFill>
                <a:cs typeface="Arial"/>
              </a:rPr>
              <a:t> et al.,</a:t>
            </a:r>
            <a:r>
              <a:rPr lang="en-US" sz="1600" dirty="0">
                <a:solidFill>
                  <a:prstClr val="black"/>
                </a:solidFill>
              </a:rPr>
              <a:t> Journal of Geophysics and Engineering, </a:t>
            </a:r>
            <a:r>
              <a:rPr lang="en-US" sz="1600" i="1" dirty="0">
                <a:solidFill>
                  <a:prstClr val="black"/>
                </a:solidFill>
                <a:cs typeface="Arial"/>
              </a:rPr>
              <a:t>2013</a:t>
            </a:r>
            <a:r>
              <a:rPr lang="en-US" sz="1600" dirty="0">
                <a:solidFill>
                  <a:prstClr val="black"/>
                </a:solidFill>
                <a:cs typeface="Arial"/>
              </a:rPr>
              <a:t>)</a:t>
            </a:r>
          </a:p>
        </p:txBody>
      </p:sp>
      <p:sp>
        <p:nvSpPr>
          <p:cNvPr id="3" name="Slide Number Placeholder 2"/>
          <p:cNvSpPr>
            <a:spLocks noGrp="1"/>
          </p:cNvSpPr>
          <p:nvPr>
            <p:ph type="sldNum" sz="quarter" idx="12"/>
          </p:nvPr>
        </p:nvSpPr>
        <p:spPr/>
        <p:txBody>
          <a:bodyPr/>
          <a:lstStyle/>
          <a:p>
            <a:fld id="{360A499E-5F53-F344-A8CB-78A73A388B1C}" type="slidenum">
              <a:rPr lang="en-US" smtClean="0"/>
              <a:pPr/>
              <a:t>105</a:t>
            </a:fld>
            <a:endParaRPr lang="en-US" dirty="0"/>
          </a:p>
        </p:txBody>
      </p:sp>
    </p:spTree>
    <p:extLst>
      <p:ext uri="{BB962C8B-B14F-4D97-AF65-F5344CB8AC3E}">
        <p14:creationId xmlns:p14="http://schemas.microsoft.com/office/powerpoint/2010/main" val="1784678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smtClean="0"/>
              <a:t>Marine -- Wave separation</a:t>
            </a:r>
            <a:endParaRPr lang="en-US" dirty="0"/>
          </a:p>
        </p:txBody>
      </p:sp>
      <p:grpSp>
        <p:nvGrpSpPr>
          <p:cNvPr id="21" name="Group 20"/>
          <p:cNvGrpSpPr/>
          <p:nvPr/>
        </p:nvGrpSpPr>
        <p:grpSpPr>
          <a:xfrm>
            <a:off x="1229228" y="3658560"/>
            <a:ext cx="3801501" cy="2395240"/>
            <a:chOff x="61108" y="3200397"/>
            <a:chExt cx="3802489" cy="2395240"/>
          </a:xfrm>
        </p:grpSpPr>
        <p:grpSp>
          <p:nvGrpSpPr>
            <p:cNvPr id="22" name="Group 21"/>
            <p:cNvGrpSpPr/>
            <p:nvPr/>
          </p:nvGrpSpPr>
          <p:grpSpPr>
            <a:xfrm>
              <a:off x="61108" y="3200397"/>
              <a:ext cx="3802489" cy="2395240"/>
              <a:chOff x="5767101" y="3642162"/>
              <a:chExt cx="2370794" cy="1565133"/>
            </a:xfrm>
          </p:grpSpPr>
          <p:grpSp>
            <p:nvGrpSpPr>
              <p:cNvPr id="25" name="Group 24"/>
              <p:cNvGrpSpPr/>
              <p:nvPr/>
            </p:nvGrpSpPr>
            <p:grpSpPr>
              <a:xfrm>
                <a:off x="6231246" y="3642162"/>
                <a:ext cx="1906649" cy="1565133"/>
                <a:chOff x="6666675" y="3701143"/>
                <a:chExt cx="1906649" cy="1565133"/>
              </a:xfrm>
            </p:grpSpPr>
            <p:cxnSp>
              <p:nvCxnSpPr>
                <p:cNvPr id="27" name="Straight Connector 26"/>
                <p:cNvCxnSpPr/>
                <p:nvPr/>
              </p:nvCxnSpPr>
              <p:spPr>
                <a:xfrm>
                  <a:off x="6676573" y="4020457"/>
                  <a:ext cx="1843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loud 27"/>
                <p:cNvSpPr/>
                <p:nvPr/>
              </p:nvSpPr>
              <p:spPr>
                <a:xfrm>
                  <a:off x="6666675" y="4786465"/>
                  <a:ext cx="1906649" cy="479811"/>
                </a:xfrm>
                <a:prstGeom prst="cloud">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1F497D">
                          <a:lumMod val="50000"/>
                        </a:srgbClr>
                      </a:solidFill>
                    </a:rPr>
                    <a:t>Earth</a:t>
                  </a:r>
                  <a:endParaRPr lang="en-US" sz="2000" dirty="0">
                    <a:solidFill>
                      <a:srgbClr val="1F497D">
                        <a:lumMod val="50000"/>
                      </a:srgbClr>
                    </a:solidFill>
                  </a:endParaRPr>
                </a:p>
              </p:txBody>
            </p:sp>
            <p:sp>
              <p:nvSpPr>
                <p:cNvPr id="30" name="Sun 29"/>
                <p:cNvSpPr/>
                <p:nvPr/>
              </p:nvSpPr>
              <p:spPr>
                <a:xfrm>
                  <a:off x="6701533" y="4070250"/>
                  <a:ext cx="250809" cy="244787"/>
                </a:xfrm>
                <a:prstGeom prst="sun">
                  <a:avLst/>
                </a:prstGeom>
                <a:solidFill>
                  <a:srgbClr val="FF000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Arrow Connector 30"/>
                <p:cNvCxnSpPr/>
                <p:nvPr/>
              </p:nvCxnSpPr>
              <p:spPr>
                <a:xfrm flipV="1">
                  <a:off x="6908800" y="4041533"/>
                  <a:ext cx="350421" cy="152728"/>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245712" y="4065809"/>
                  <a:ext cx="476893" cy="418004"/>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927382" y="4205123"/>
                  <a:ext cx="794218" cy="279791"/>
                </a:xfrm>
                <a:prstGeom prst="straightConnector1">
                  <a:avLst/>
                </a:prstGeom>
                <a:ln w="25400">
                  <a:solidFill>
                    <a:srgbClr val="0432FF"/>
                  </a:solidFill>
                  <a:headEnd w="med" len="lg"/>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079414" y="3701143"/>
                  <a:ext cx="301112" cy="261446"/>
                </a:xfrm>
                <a:prstGeom prst="rect">
                  <a:avLst/>
                </a:prstGeom>
                <a:noFill/>
              </p:spPr>
              <p:txBody>
                <a:bodyPr wrap="none" rtlCol="0">
                  <a:spAutoFit/>
                </a:bodyPr>
                <a:lstStyle/>
                <a:p>
                  <a:r>
                    <a:rPr lang="en-US" sz="2000" dirty="0">
                      <a:solidFill>
                        <a:prstClr val="black"/>
                      </a:solidFill>
                    </a:rPr>
                    <a:t>Air</a:t>
                  </a:r>
                </a:p>
              </p:txBody>
            </p:sp>
            <p:sp>
              <p:nvSpPr>
                <p:cNvPr id="35" name="TextBox 34"/>
                <p:cNvSpPr txBox="1"/>
                <p:nvPr/>
              </p:nvSpPr>
              <p:spPr>
                <a:xfrm>
                  <a:off x="7970709" y="4082260"/>
                  <a:ext cx="515289" cy="261446"/>
                </a:xfrm>
                <a:prstGeom prst="rect">
                  <a:avLst/>
                </a:prstGeom>
                <a:noFill/>
              </p:spPr>
              <p:txBody>
                <a:bodyPr wrap="none" rtlCol="0">
                  <a:spAutoFit/>
                </a:bodyPr>
                <a:lstStyle/>
                <a:p>
                  <a:r>
                    <a:rPr lang="en-US" sz="2000" dirty="0">
                      <a:solidFill>
                        <a:prstClr val="black"/>
                      </a:solidFill>
                    </a:rPr>
                    <a:t>Water</a:t>
                  </a:r>
                </a:p>
              </p:txBody>
            </p:sp>
          </p:grpSp>
          <mc:AlternateContent xmlns:mc="http://schemas.openxmlformats.org/markup-compatibility/2006" xmlns:a14="http://schemas.microsoft.com/office/drawing/2010/main">
            <mc:Choice Requires="a14">
              <p:sp>
                <p:nvSpPr>
                  <p:cNvPr id="26" name="Rectangle 25"/>
                  <p:cNvSpPr/>
                  <p:nvPr/>
                </p:nvSpPr>
                <p:spPr>
                  <a:xfrm>
                    <a:off x="5767101" y="4273452"/>
                    <a:ext cx="1376918" cy="261446"/>
                  </a:xfrm>
                  <a:prstGeom prst="rect">
                    <a:avLst/>
                  </a:prstGeom>
                </p:spPr>
                <p:txBody>
                  <a:bodyPr wrap="none">
                    <a:spAutoFit/>
                  </a:bodyPr>
                  <a:lstStyle/>
                  <a:p>
                    <a14:m>
                      <m:oMath xmlns:m="http://schemas.openxmlformats.org/officeDocument/2006/math">
                        <m:sSub>
                          <m:sSubPr>
                            <m:ctrlPr>
                              <a:rPr lang="en-US" altLang="zh-CN" sz="2000" i="1">
                                <a:solidFill>
                                  <a:prstClr val="black"/>
                                </a:solidFill>
                                <a:latin typeface="Cambria Math"/>
                              </a:rPr>
                            </m:ctrlPr>
                          </m:sSubPr>
                          <m:e>
                            <m:r>
                              <a:rPr lang="en-US" altLang="zh-CN" sz="2000" i="1">
                                <a:solidFill>
                                  <a:prstClr val="black"/>
                                </a:solidFill>
                                <a:latin typeface="Cambria Math" charset="0"/>
                              </a:rPr>
                              <m:t>𝑃</m:t>
                            </m:r>
                          </m:e>
                          <m:sub>
                            <m:r>
                              <a:rPr lang="en-US" altLang="zh-CN" sz="2000" i="1">
                                <a:solidFill>
                                  <a:prstClr val="black"/>
                                </a:solidFill>
                                <a:latin typeface="Cambria Math" charset="0"/>
                              </a:rPr>
                              <m:t>0</m:t>
                            </m:r>
                          </m:sub>
                        </m:sSub>
                      </m:oMath>
                    </a14:m>
                    <a:r>
                      <a:rPr lang="en-US" sz="2000" dirty="0">
                        <a:solidFill>
                          <a:prstClr val="black"/>
                        </a:solidFill>
                      </a:rPr>
                      <a:t>: Reference wave</a:t>
                    </a:r>
                  </a:p>
                </p:txBody>
              </p:sp>
            </mc:Choice>
            <mc:Fallback xmlns="">
              <p:sp>
                <p:nvSpPr>
                  <p:cNvPr id="26" name="Rectangle 25"/>
                  <p:cNvSpPr>
                    <a:spLocks noRot="1" noChangeAspect="1" noMove="1" noResize="1" noEditPoints="1" noAdjustHandles="1" noChangeArrowheads="1" noChangeShapeType="1" noTextEdit="1"/>
                  </p:cNvSpPr>
                  <p:nvPr/>
                </p:nvSpPr>
                <p:spPr>
                  <a:xfrm>
                    <a:off x="5767101" y="4273452"/>
                    <a:ext cx="1412540" cy="261446"/>
                  </a:xfrm>
                  <a:prstGeom prst="rect">
                    <a:avLst/>
                  </a:prstGeom>
                  <a:blipFill rotWithShape="0">
                    <a:blip r:embed="rId3"/>
                    <a:stretch>
                      <a:fillRect t="-9231" b="-27692"/>
                    </a:stretch>
                  </a:blipFill>
                </p:spPr>
                <p:txBody>
                  <a:bodyPr/>
                  <a:lstStyle/>
                  <a:p>
                    <a:r>
                      <a:rPr lang="en-US">
                        <a:noFill/>
                      </a:rPr>
                      <a:t> </a:t>
                    </a:r>
                  </a:p>
                </p:txBody>
              </p:sp>
            </mc:Fallback>
          </mc:AlternateContent>
        </p:grpSp>
        <p:sp>
          <p:nvSpPr>
            <p:cNvPr id="24" name="Oval 23"/>
            <p:cNvSpPr/>
            <p:nvPr/>
          </p:nvSpPr>
          <p:spPr>
            <a:xfrm>
              <a:off x="2442482" y="4373985"/>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mc:AlternateContent xmlns:mc="http://schemas.openxmlformats.org/markup-compatibility/2006" xmlns:a14="http://schemas.microsoft.com/office/drawing/2010/main">
        <mc:Choice Requires="a14">
          <p:sp>
            <p:nvSpPr>
              <p:cNvPr id="36" name="Content Placeholder 4"/>
              <p:cNvSpPr txBox="1">
                <a:spLocks/>
              </p:cNvSpPr>
              <p:nvPr/>
            </p:nvSpPr>
            <p:spPr>
              <a:xfrm>
                <a:off x="1842072" y="1171881"/>
                <a:ext cx="8235476" cy="2445798"/>
              </a:xfrm>
              <a:prstGeom prst="rect">
                <a:avLst/>
              </a:prstGeom>
              <a:noFill/>
            </p:spPr>
            <p:txBody>
              <a:bodyPr wrap="square"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b>
                        <m:sSubPr>
                          <m:ctrlPr>
                            <a:rPr lang="en-US" altLang="zh-CN" sz="3200" i="1" smtClean="0">
                              <a:solidFill>
                                <a:srgbClr val="FF0000"/>
                              </a:solidFill>
                              <a:latin typeface="Cambria Math"/>
                            </a:rPr>
                          </m:ctrlPr>
                        </m:sSubPr>
                        <m:e>
                          <m:r>
                            <a:rPr lang="en-US" altLang="zh-CN" sz="3200" i="1">
                              <a:solidFill>
                                <a:srgbClr val="FF0000"/>
                              </a:solidFill>
                              <a:latin typeface="Cambria Math" charset="0"/>
                            </a:rPr>
                            <m:t>𝑃</m:t>
                          </m:r>
                        </m:e>
                        <m:sub>
                          <m:r>
                            <a:rPr lang="en-US" altLang="zh-CN" sz="3200" i="1">
                              <a:solidFill>
                                <a:srgbClr val="FF0000"/>
                              </a:solidFill>
                              <a:latin typeface="Cambria Math" charset="0"/>
                            </a:rPr>
                            <m:t>0</m:t>
                          </m:r>
                        </m:sub>
                      </m:sSub>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r>
                                <a:rPr lang="en-US" altLang="zh-CN" sz="3200" i="1" smtClean="0">
                                  <a:solidFill>
                                    <a:prstClr val="black"/>
                                  </a:solidFill>
                                  <a:latin typeface="Cambria Math" charset="0"/>
                                </a:rPr>
                                <m:t>𝑃</m:t>
                              </m:r>
                              <m:sSub>
                                <m:sSubPr>
                                  <m:ctrlPr>
                                    <a:rPr lang="en-US" altLang="zh-CN" sz="3200" i="1">
                                      <a:solidFill>
                                        <a:prstClr val="black"/>
                                      </a:solidFill>
                                      <a:latin typeface="Cambria Math"/>
                                    </a:rPr>
                                  </m:ctrlPr>
                                </m:sSubPr>
                                <m:e>
                                  <m:r>
                                    <a:rPr lang="en-US" altLang="zh-CN" sz="3200" i="1">
                                      <a:solidFill>
                                        <a:prstClr val="black"/>
                                      </a:solidFill>
                                      <a:latin typeface="Cambria Math" charset="0"/>
                                      <a:ea typeface="Cambria Math" charset="0"/>
                                      <a:cs typeface="Cambria Math" charset="0"/>
                                    </a:rPr>
                                    <m:t>𝜕</m:t>
                                  </m:r>
                                </m:e>
                                <m:sub>
                                  <m:r>
                                    <a:rPr lang="en-US" altLang="zh-CN" sz="3200" i="1">
                                      <a:solidFill>
                                        <a:prstClr val="black"/>
                                      </a:solidFill>
                                      <a:latin typeface="Cambria Math" charset="0"/>
                                    </a:rPr>
                                    <m:t>𝑛</m:t>
                                  </m:r>
                                </m:sub>
                              </m:sSub>
                              <m:sSubSup>
                                <m:sSubSupPr>
                                  <m:ctrlPr>
                                    <a:rPr lang="en-US" altLang="zh-CN" sz="3200" i="1">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r>
                                <a:rPr lang="en-US" altLang="zh-CN" sz="3200" i="1">
                                  <a:solidFill>
                                    <a:prstClr val="black"/>
                                  </a:solidFill>
                                  <a:latin typeface="Cambria Math" charset="0"/>
                                  <a:ea typeface="Cambria Math" charset="0"/>
                                  <a:cs typeface="Cambria Math" charset="0"/>
                                </a:rPr>
                                <m:t>−</m:t>
                              </m:r>
                              <m:sSubSup>
                                <m:sSubSupPr>
                                  <m:ctrlPr>
                                    <a:rPr lang="en-US" altLang="zh-CN" sz="3200" i="1" smtClean="0">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sSub>
                                <m:sSubPr>
                                  <m:ctrlPr>
                                    <a:rPr lang="en-US" altLang="zh-CN" sz="3200" i="1" smtClean="0">
                                      <a:solidFill>
                                        <a:prstClr val="black"/>
                                      </a:solidFill>
                                      <a:latin typeface="Cambria Math"/>
                                    </a:rPr>
                                  </m:ctrlPr>
                                </m:sSubPr>
                                <m:e>
                                  <m:r>
                                    <a:rPr lang="en-US" altLang="zh-CN" sz="3200" i="1">
                                      <a:solidFill>
                                        <a:prstClr val="black"/>
                                      </a:solidFill>
                                      <a:latin typeface="Cambria Math" charset="0"/>
                                      <a:ea typeface="Cambria Math" charset="0"/>
                                      <a:cs typeface="Cambria Math" charset="0"/>
                                    </a:rPr>
                                    <m:t>𝜕</m:t>
                                  </m:r>
                                </m:e>
                                <m:sub>
                                  <m:r>
                                    <a:rPr lang="en-US" altLang="zh-CN" sz="3200" i="1">
                                      <a:solidFill>
                                        <a:prstClr val="black"/>
                                      </a:solidFill>
                                      <a:latin typeface="Cambria Math" charset="0"/>
                                    </a:rPr>
                                    <m:t>𝑛</m:t>
                                  </m:r>
                                </m:sub>
                              </m:sSub>
                              <m:r>
                                <a:rPr lang="en-US" altLang="zh-CN" sz="3200" i="1">
                                  <a:solidFill>
                                    <a:prstClr val="black"/>
                                  </a:solidFill>
                                  <a:latin typeface="Cambria Math" charset="0"/>
                                  <a:ea typeface="Cambria Math" charset="0"/>
                                  <a:cs typeface="Cambria Math" charset="0"/>
                                </a:rPr>
                                <m:t>𝑃</m:t>
                              </m:r>
                            </m:e>
                          </m:d>
                          <m:r>
                            <a:rPr lang="en-US" sz="3200" i="1" smtClean="0">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m:t>
                          </m:r>
                        </m:e>
                      </m:nary>
                    </m:oMath>
                  </m:oMathPara>
                </a14:m>
                <a:endParaRPr lang="en-US" sz="3200" dirty="0">
                  <a:solidFill>
                    <a:prstClr val="black"/>
                  </a:solidFill>
                </a:endParaRPr>
              </a:p>
              <a:p>
                <a:pPr indent="0" algn="r">
                  <a:buFont typeface="Arial" pitchFamily="34" charset="0"/>
                  <a:buNone/>
                </a:pPr>
                <a:r>
                  <a:rPr lang="en-US" sz="2400" dirty="0" smtClean="0">
                    <a:solidFill>
                      <a:prstClr val="black"/>
                    </a:solidFill>
                  </a:rPr>
                  <a:t>(</a:t>
                </a:r>
                <a:r>
                  <a:rPr lang="en-US" sz="2400" i="1" dirty="0" smtClean="0">
                    <a:solidFill>
                      <a:prstClr val="black"/>
                    </a:solidFill>
                  </a:rPr>
                  <a:t>Weglein &amp; </a:t>
                </a:r>
                <a:r>
                  <a:rPr lang="en-US" sz="2400" i="1" dirty="0" err="1" smtClean="0">
                    <a:solidFill>
                      <a:prstClr val="black"/>
                    </a:solidFill>
                  </a:rPr>
                  <a:t>Secrest</a:t>
                </a:r>
                <a:r>
                  <a:rPr lang="en-US" sz="2400" i="1" dirty="0" smtClean="0">
                    <a:solidFill>
                      <a:prstClr val="black"/>
                    </a:solidFill>
                  </a:rPr>
                  <a:t> 1990</a:t>
                </a:r>
                <a:r>
                  <a:rPr lang="en-US" sz="2400" dirty="0" smtClean="0">
                    <a:solidFill>
                      <a:prstClr val="black"/>
                    </a:solidFill>
                  </a:rPr>
                  <a:t>) </a:t>
                </a:r>
                <a:endParaRPr lang="en-US" sz="2400" dirty="0">
                  <a:solidFill>
                    <a:prstClr val="black"/>
                  </a:solidFill>
                </a:endParaRPr>
              </a:p>
            </p:txBody>
          </p:sp>
        </mc:Choice>
        <mc:Fallback xmlns="">
          <p:sp>
            <p:nvSpPr>
              <p:cNvPr id="36" name="Content Placeholder 4"/>
              <p:cNvSpPr txBox="1">
                <a:spLocks noRot="1" noChangeAspect="1" noMove="1" noResize="1" noEditPoints="1" noAdjustHandles="1" noChangeArrowheads="1" noChangeShapeType="1" noTextEdit="1"/>
              </p:cNvSpPr>
              <p:nvPr/>
            </p:nvSpPr>
            <p:spPr>
              <a:xfrm>
                <a:off x="1842551" y="1171881"/>
                <a:ext cx="8237621" cy="2445798"/>
              </a:xfrm>
              <a:prstGeom prst="rect">
                <a:avLst/>
              </a:prstGeom>
              <a:blipFill rotWithShape="0">
                <a:blip r:embed="rId4"/>
                <a:stretch>
                  <a:fillRect r="-1997" b="-249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60A499E-5F53-F344-A8CB-78A73A388B1C}" type="slidenum">
              <a:rPr lang="en-US" smtClean="0"/>
              <a:pPr/>
              <a:t>106</a:t>
            </a:fld>
            <a:endParaRPr lang="en-US" dirty="0"/>
          </a:p>
        </p:txBody>
      </p:sp>
    </p:spTree>
    <p:extLst>
      <p:ext uri="{BB962C8B-B14F-4D97-AF65-F5344CB8AC3E}">
        <p14:creationId xmlns:p14="http://schemas.microsoft.com/office/powerpoint/2010/main" val="7440976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smtClean="0"/>
              <a:t>Marine -- </a:t>
            </a:r>
            <a:r>
              <a:rPr lang="en-US" altLang="zh-CN" dirty="0" smtClean="0">
                <a:solidFill>
                  <a:srgbClr val="0000FF"/>
                </a:solidFill>
              </a:rPr>
              <a:t>Data requirement</a:t>
            </a:r>
            <a:endParaRPr lang="en-US" dirty="0">
              <a:solidFill>
                <a:srgbClr val="0000FF"/>
              </a:solidFill>
            </a:endParaRPr>
          </a:p>
        </p:txBody>
      </p:sp>
      <mc:AlternateContent xmlns:mc="http://schemas.openxmlformats.org/markup-compatibility/2006" xmlns:a14="http://schemas.microsoft.com/office/drawing/2010/main">
        <mc:Choice Requires="a14">
          <p:sp>
            <p:nvSpPr>
              <p:cNvPr id="20" name="Content Placeholder 4"/>
              <p:cNvSpPr txBox="1">
                <a:spLocks/>
              </p:cNvSpPr>
              <p:nvPr/>
            </p:nvSpPr>
            <p:spPr>
              <a:xfrm>
                <a:off x="1842072" y="1171881"/>
                <a:ext cx="8235476" cy="2445798"/>
              </a:xfrm>
              <a:prstGeom prst="rect">
                <a:avLst/>
              </a:prstGeom>
              <a:noFill/>
            </p:spPr>
            <p:txBody>
              <a:bodyPr wrap="square"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b>
                        <m:sSubPr>
                          <m:ctrlPr>
                            <a:rPr lang="en-US" altLang="zh-CN" sz="3200" i="1" smtClean="0">
                              <a:solidFill>
                                <a:prstClr val="black"/>
                              </a:solidFill>
                              <a:latin typeface="Cambria Math"/>
                            </a:rPr>
                          </m:ctrlPr>
                        </m:sSubPr>
                        <m:e>
                          <m:r>
                            <a:rPr lang="en-US" altLang="zh-CN" sz="3200" i="1">
                              <a:solidFill>
                                <a:prstClr val="black"/>
                              </a:solidFill>
                              <a:latin typeface="Cambria Math" charset="0"/>
                            </a:rPr>
                            <m:t>𝑃</m:t>
                          </m:r>
                        </m:e>
                        <m:sub>
                          <m:r>
                            <a:rPr lang="en-US" altLang="zh-CN" sz="3200" i="1">
                              <a:solidFill>
                                <a:prstClr val="black"/>
                              </a:solidFill>
                              <a:latin typeface="Cambria Math" charset="0"/>
                            </a:rPr>
                            <m:t>0</m:t>
                          </m:r>
                        </m:sub>
                      </m:sSub>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r>
                                <a:rPr lang="en-US" altLang="zh-CN" sz="3200" i="1" smtClean="0">
                                  <a:solidFill>
                                    <a:srgbClr val="FF0000"/>
                                  </a:solidFill>
                                  <a:latin typeface="Cambria Math" charset="0"/>
                                </a:rPr>
                                <m:t>𝑃</m:t>
                              </m:r>
                              <m:sSub>
                                <m:sSubPr>
                                  <m:ctrlPr>
                                    <a:rPr lang="en-US" altLang="zh-CN" sz="3200" i="1">
                                      <a:solidFill>
                                        <a:prstClr val="black"/>
                                      </a:solidFill>
                                      <a:latin typeface="Cambria Math"/>
                                    </a:rPr>
                                  </m:ctrlPr>
                                </m:sSubPr>
                                <m:e>
                                  <m:r>
                                    <a:rPr lang="en-US" altLang="zh-CN" sz="3200" i="1">
                                      <a:solidFill>
                                        <a:prstClr val="black"/>
                                      </a:solidFill>
                                      <a:latin typeface="Cambria Math" charset="0"/>
                                      <a:ea typeface="Cambria Math" charset="0"/>
                                      <a:cs typeface="Cambria Math" charset="0"/>
                                    </a:rPr>
                                    <m:t>𝜕</m:t>
                                  </m:r>
                                </m:e>
                                <m:sub>
                                  <m:r>
                                    <a:rPr lang="en-US" altLang="zh-CN" sz="3200" i="1">
                                      <a:solidFill>
                                        <a:prstClr val="black"/>
                                      </a:solidFill>
                                      <a:latin typeface="Cambria Math" charset="0"/>
                                    </a:rPr>
                                    <m:t>𝑛</m:t>
                                  </m:r>
                                </m:sub>
                              </m:sSub>
                              <m:sSubSup>
                                <m:sSubSupPr>
                                  <m:ctrlPr>
                                    <a:rPr lang="en-US" altLang="zh-CN" sz="3200" i="1">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r>
                                <a:rPr lang="en-US" altLang="zh-CN" sz="3200" i="1">
                                  <a:solidFill>
                                    <a:prstClr val="black"/>
                                  </a:solidFill>
                                  <a:latin typeface="Cambria Math" charset="0"/>
                                  <a:ea typeface="Cambria Math" charset="0"/>
                                  <a:cs typeface="Cambria Math" charset="0"/>
                                </a:rPr>
                                <m:t>−</m:t>
                              </m:r>
                              <m:sSubSup>
                                <m:sSubSupPr>
                                  <m:ctrlPr>
                                    <a:rPr lang="en-US" altLang="zh-CN" sz="3200" i="1" smtClean="0">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sSub>
                                <m:sSubPr>
                                  <m:ctrlPr>
                                    <a:rPr lang="en-US" altLang="zh-CN" sz="3200" i="1" smtClean="0">
                                      <a:solidFill>
                                        <a:srgbClr val="FF0000"/>
                                      </a:solidFill>
                                      <a:latin typeface="Cambria Math"/>
                                    </a:rPr>
                                  </m:ctrlPr>
                                </m:sSubPr>
                                <m:e>
                                  <m:r>
                                    <a:rPr lang="en-US" altLang="zh-CN" sz="3200" i="1">
                                      <a:solidFill>
                                        <a:srgbClr val="FF0000"/>
                                      </a:solidFill>
                                      <a:latin typeface="Cambria Math" charset="0"/>
                                      <a:ea typeface="Cambria Math" charset="0"/>
                                      <a:cs typeface="Cambria Math" charset="0"/>
                                    </a:rPr>
                                    <m:t>𝜕</m:t>
                                  </m:r>
                                </m:e>
                                <m:sub>
                                  <m:r>
                                    <a:rPr lang="en-US" altLang="zh-CN" sz="3200" i="1">
                                      <a:solidFill>
                                        <a:srgbClr val="FF0000"/>
                                      </a:solidFill>
                                      <a:latin typeface="Cambria Math" charset="0"/>
                                    </a:rPr>
                                    <m:t>𝑛</m:t>
                                  </m:r>
                                </m:sub>
                              </m:sSub>
                              <m:r>
                                <a:rPr lang="en-US" altLang="zh-CN" sz="3200" i="1">
                                  <a:solidFill>
                                    <a:srgbClr val="FF0000"/>
                                  </a:solidFill>
                                  <a:latin typeface="Cambria Math" charset="0"/>
                                  <a:ea typeface="Cambria Math" charset="0"/>
                                  <a:cs typeface="Cambria Math" charset="0"/>
                                </a:rPr>
                                <m:t>𝑃</m:t>
                              </m:r>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m:t>
                          </m:r>
                        </m:e>
                      </m:nary>
                    </m:oMath>
                  </m:oMathPara>
                </a14:m>
                <a:endParaRPr lang="en-US" sz="3200" dirty="0">
                  <a:solidFill>
                    <a:prstClr val="black"/>
                  </a:solidFill>
                </a:endParaRPr>
              </a:p>
              <a:p>
                <a:pPr indent="0" algn="r">
                  <a:buFont typeface="Arial" pitchFamily="34" charset="0"/>
                  <a:buNone/>
                </a:pPr>
                <a:r>
                  <a:rPr lang="en-US" sz="2400" dirty="0" smtClean="0">
                    <a:solidFill>
                      <a:prstClr val="black"/>
                    </a:solidFill>
                  </a:rPr>
                  <a:t>(</a:t>
                </a:r>
                <a:r>
                  <a:rPr lang="en-US" sz="2400" i="1" dirty="0" smtClean="0">
                    <a:solidFill>
                      <a:prstClr val="black"/>
                    </a:solidFill>
                  </a:rPr>
                  <a:t>Weglein &amp; </a:t>
                </a:r>
                <a:r>
                  <a:rPr lang="en-US" sz="2400" i="1" dirty="0" err="1" smtClean="0">
                    <a:solidFill>
                      <a:prstClr val="black"/>
                    </a:solidFill>
                  </a:rPr>
                  <a:t>Secrest</a:t>
                </a:r>
                <a:r>
                  <a:rPr lang="en-US" sz="2400" i="1" dirty="0" smtClean="0">
                    <a:solidFill>
                      <a:prstClr val="black"/>
                    </a:solidFill>
                  </a:rPr>
                  <a:t> 1990</a:t>
                </a:r>
                <a:r>
                  <a:rPr lang="en-US" sz="2400" dirty="0" smtClean="0">
                    <a:solidFill>
                      <a:prstClr val="black"/>
                    </a:solidFill>
                  </a:rPr>
                  <a:t>) </a:t>
                </a:r>
                <a:endParaRPr lang="en-US" sz="2400" dirty="0">
                  <a:solidFill>
                    <a:prstClr val="black"/>
                  </a:solidFill>
                </a:endParaRPr>
              </a:p>
            </p:txBody>
          </p:sp>
        </mc:Choice>
        <mc:Fallback xmlns="">
          <p:sp>
            <p:nvSpPr>
              <p:cNvPr id="20" name="Content Placeholder 4"/>
              <p:cNvSpPr txBox="1">
                <a:spLocks noRot="1" noChangeAspect="1" noMove="1" noResize="1" noEditPoints="1" noAdjustHandles="1" noChangeArrowheads="1" noChangeShapeType="1" noTextEdit="1"/>
              </p:cNvSpPr>
              <p:nvPr/>
            </p:nvSpPr>
            <p:spPr>
              <a:xfrm>
                <a:off x="1842551" y="1171881"/>
                <a:ext cx="8237621" cy="2445798"/>
              </a:xfrm>
              <a:prstGeom prst="rect">
                <a:avLst/>
              </a:prstGeom>
              <a:blipFill rotWithShape="0">
                <a:blip r:embed="rId4"/>
                <a:stretch>
                  <a:fillRect r="-1997" b="-2494"/>
                </a:stretch>
              </a:blipFill>
            </p:spPr>
            <p:txBody>
              <a:bodyPr/>
              <a:lstStyle/>
              <a:p>
                <a:r>
                  <a:rPr lang="en-US">
                    <a:noFill/>
                  </a:rPr>
                  <a:t> </a:t>
                </a:r>
              </a:p>
            </p:txBody>
          </p:sp>
        </mc:Fallback>
      </mc:AlternateContent>
      <p:grpSp>
        <p:nvGrpSpPr>
          <p:cNvPr id="19" name="Group 18"/>
          <p:cNvGrpSpPr/>
          <p:nvPr/>
        </p:nvGrpSpPr>
        <p:grpSpPr>
          <a:xfrm>
            <a:off x="1229228" y="3658560"/>
            <a:ext cx="3801501" cy="2395240"/>
            <a:chOff x="61108" y="3200397"/>
            <a:chExt cx="3802489" cy="2395240"/>
          </a:xfrm>
        </p:grpSpPr>
        <p:grpSp>
          <p:nvGrpSpPr>
            <p:cNvPr id="21" name="Group 20"/>
            <p:cNvGrpSpPr/>
            <p:nvPr/>
          </p:nvGrpSpPr>
          <p:grpSpPr>
            <a:xfrm>
              <a:off x="61108" y="3200397"/>
              <a:ext cx="3802489" cy="2395240"/>
              <a:chOff x="5767101" y="3642162"/>
              <a:chExt cx="2370794" cy="1565133"/>
            </a:xfrm>
          </p:grpSpPr>
          <p:grpSp>
            <p:nvGrpSpPr>
              <p:cNvPr id="23" name="Group 22"/>
              <p:cNvGrpSpPr/>
              <p:nvPr/>
            </p:nvGrpSpPr>
            <p:grpSpPr>
              <a:xfrm>
                <a:off x="6231246" y="3642162"/>
                <a:ext cx="1906649" cy="1565133"/>
                <a:chOff x="6666675" y="3701143"/>
                <a:chExt cx="1906649" cy="1565133"/>
              </a:xfrm>
            </p:grpSpPr>
            <p:cxnSp>
              <p:nvCxnSpPr>
                <p:cNvPr id="25" name="Straight Connector 24"/>
                <p:cNvCxnSpPr/>
                <p:nvPr/>
              </p:nvCxnSpPr>
              <p:spPr>
                <a:xfrm>
                  <a:off x="6676573" y="4020457"/>
                  <a:ext cx="1843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loud 25"/>
                <p:cNvSpPr/>
                <p:nvPr/>
              </p:nvSpPr>
              <p:spPr>
                <a:xfrm>
                  <a:off x="6666675" y="4786465"/>
                  <a:ext cx="1906649" cy="479811"/>
                </a:xfrm>
                <a:prstGeom prst="cloud">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1F497D">
                          <a:lumMod val="50000"/>
                        </a:srgbClr>
                      </a:solidFill>
                    </a:rPr>
                    <a:t>Earth</a:t>
                  </a:r>
                  <a:endParaRPr lang="en-US" sz="2000" dirty="0">
                    <a:solidFill>
                      <a:srgbClr val="1F497D">
                        <a:lumMod val="50000"/>
                      </a:srgbClr>
                    </a:solidFill>
                  </a:endParaRPr>
                </a:p>
              </p:txBody>
            </p:sp>
            <p:sp>
              <p:nvSpPr>
                <p:cNvPr id="28" name="Sun 27"/>
                <p:cNvSpPr/>
                <p:nvPr/>
              </p:nvSpPr>
              <p:spPr>
                <a:xfrm>
                  <a:off x="6701533" y="4070250"/>
                  <a:ext cx="250809" cy="244787"/>
                </a:xfrm>
                <a:prstGeom prst="sun">
                  <a:avLst/>
                </a:prstGeom>
                <a:solidFill>
                  <a:srgbClr val="FF000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Arrow Connector 28"/>
                <p:cNvCxnSpPr/>
                <p:nvPr/>
              </p:nvCxnSpPr>
              <p:spPr>
                <a:xfrm flipV="1">
                  <a:off x="6908800" y="4041533"/>
                  <a:ext cx="350421" cy="152728"/>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245712" y="4065809"/>
                  <a:ext cx="476893" cy="418004"/>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927382" y="4205123"/>
                  <a:ext cx="794218" cy="279791"/>
                </a:xfrm>
                <a:prstGeom prst="straightConnector1">
                  <a:avLst/>
                </a:prstGeom>
                <a:ln w="25400">
                  <a:solidFill>
                    <a:srgbClr val="0432FF"/>
                  </a:solidFill>
                  <a:headEnd w="med" len="lg"/>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79414" y="3701143"/>
                  <a:ext cx="301112" cy="261446"/>
                </a:xfrm>
                <a:prstGeom prst="rect">
                  <a:avLst/>
                </a:prstGeom>
                <a:noFill/>
              </p:spPr>
              <p:txBody>
                <a:bodyPr wrap="none" rtlCol="0">
                  <a:spAutoFit/>
                </a:bodyPr>
                <a:lstStyle/>
                <a:p>
                  <a:r>
                    <a:rPr lang="en-US" sz="2000" dirty="0">
                      <a:solidFill>
                        <a:prstClr val="black"/>
                      </a:solidFill>
                    </a:rPr>
                    <a:t>Air</a:t>
                  </a:r>
                </a:p>
              </p:txBody>
            </p:sp>
            <p:sp>
              <p:nvSpPr>
                <p:cNvPr id="33" name="TextBox 32"/>
                <p:cNvSpPr txBox="1"/>
                <p:nvPr/>
              </p:nvSpPr>
              <p:spPr>
                <a:xfrm>
                  <a:off x="7970709" y="4082260"/>
                  <a:ext cx="515289" cy="261446"/>
                </a:xfrm>
                <a:prstGeom prst="rect">
                  <a:avLst/>
                </a:prstGeom>
                <a:noFill/>
              </p:spPr>
              <p:txBody>
                <a:bodyPr wrap="none" rtlCol="0">
                  <a:spAutoFit/>
                </a:bodyPr>
                <a:lstStyle/>
                <a:p>
                  <a:r>
                    <a:rPr lang="en-US" sz="2000" dirty="0">
                      <a:solidFill>
                        <a:prstClr val="black"/>
                      </a:solidFill>
                    </a:rPr>
                    <a:t>Water</a:t>
                  </a:r>
                </a:p>
              </p:txBody>
            </p:sp>
          </p:grpSp>
          <mc:AlternateContent xmlns:mc="http://schemas.openxmlformats.org/markup-compatibility/2006" xmlns:a14="http://schemas.microsoft.com/office/drawing/2010/main">
            <mc:Choice Requires="a14">
              <p:sp>
                <p:nvSpPr>
                  <p:cNvPr id="24" name="Rectangle 23"/>
                  <p:cNvSpPr/>
                  <p:nvPr/>
                </p:nvSpPr>
                <p:spPr>
                  <a:xfrm>
                    <a:off x="5767101" y="4273452"/>
                    <a:ext cx="1376918" cy="261446"/>
                  </a:xfrm>
                  <a:prstGeom prst="rect">
                    <a:avLst/>
                  </a:prstGeom>
                </p:spPr>
                <p:txBody>
                  <a:bodyPr wrap="none">
                    <a:spAutoFit/>
                  </a:bodyPr>
                  <a:lstStyle/>
                  <a:p>
                    <a14:m>
                      <m:oMath xmlns:m="http://schemas.openxmlformats.org/officeDocument/2006/math">
                        <m:sSub>
                          <m:sSubPr>
                            <m:ctrlPr>
                              <a:rPr lang="en-US" altLang="zh-CN" sz="2000" i="1">
                                <a:solidFill>
                                  <a:prstClr val="black"/>
                                </a:solidFill>
                                <a:latin typeface="Cambria Math"/>
                              </a:rPr>
                            </m:ctrlPr>
                          </m:sSubPr>
                          <m:e>
                            <m:r>
                              <a:rPr lang="en-US" altLang="zh-CN" sz="2000" i="1">
                                <a:solidFill>
                                  <a:prstClr val="black"/>
                                </a:solidFill>
                                <a:latin typeface="Cambria Math" charset="0"/>
                              </a:rPr>
                              <m:t>𝑃</m:t>
                            </m:r>
                          </m:e>
                          <m:sub>
                            <m:r>
                              <a:rPr lang="en-US" altLang="zh-CN" sz="2000" i="1">
                                <a:solidFill>
                                  <a:prstClr val="black"/>
                                </a:solidFill>
                                <a:latin typeface="Cambria Math" charset="0"/>
                              </a:rPr>
                              <m:t>0</m:t>
                            </m:r>
                          </m:sub>
                        </m:sSub>
                      </m:oMath>
                    </a14:m>
                    <a:r>
                      <a:rPr lang="en-US" sz="2000" dirty="0">
                        <a:solidFill>
                          <a:prstClr val="black"/>
                        </a:solidFill>
                      </a:rPr>
                      <a:t>: Reference wave</a:t>
                    </a:r>
                  </a:p>
                </p:txBody>
              </p:sp>
            </mc:Choice>
            <mc:Fallback xmlns="">
              <p:sp>
                <p:nvSpPr>
                  <p:cNvPr id="24" name="Rectangle 23"/>
                  <p:cNvSpPr>
                    <a:spLocks noRot="1" noChangeAspect="1" noMove="1" noResize="1" noEditPoints="1" noAdjustHandles="1" noChangeArrowheads="1" noChangeShapeType="1" noTextEdit="1"/>
                  </p:cNvSpPr>
                  <p:nvPr/>
                </p:nvSpPr>
                <p:spPr>
                  <a:xfrm>
                    <a:off x="5767101" y="4273452"/>
                    <a:ext cx="1412540" cy="261446"/>
                  </a:xfrm>
                  <a:prstGeom prst="rect">
                    <a:avLst/>
                  </a:prstGeom>
                  <a:blipFill rotWithShape="0">
                    <a:blip r:embed="rId5"/>
                    <a:stretch>
                      <a:fillRect t="-9231" b="-27692"/>
                    </a:stretch>
                  </a:blipFill>
                </p:spPr>
                <p:txBody>
                  <a:bodyPr/>
                  <a:lstStyle/>
                  <a:p>
                    <a:r>
                      <a:rPr lang="en-US">
                        <a:noFill/>
                      </a:rPr>
                      <a:t> </a:t>
                    </a:r>
                  </a:p>
                </p:txBody>
              </p:sp>
            </mc:Fallback>
          </mc:AlternateContent>
        </p:grpSp>
        <p:sp>
          <p:nvSpPr>
            <p:cNvPr id="22" name="Oval 21"/>
            <p:cNvSpPr/>
            <p:nvPr/>
          </p:nvSpPr>
          <p:spPr>
            <a:xfrm>
              <a:off x="2442482" y="4373985"/>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5" name="Straight Arrow Connector 4"/>
          <p:cNvCxnSpPr/>
          <p:nvPr/>
        </p:nvCxnSpPr>
        <p:spPr>
          <a:xfrm flipH="1">
            <a:off x="5297735" y="1597447"/>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687642" y="16723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60A499E-5F53-F344-A8CB-78A73A388B1C}" type="slidenum">
              <a:rPr lang="en-US" smtClean="0"/>
              <a:pPr/>
              <a:t>107</a:t>
            </a:fld>
            <a:endParaRPr lang="en-US" dirty="0"/>
          </a:p>
        </p:txBody>
      </p:sp>
    </p:spTree>
    <p:extLst>
      <p:ext uri="{BB962C8B-B14F-4D97-AF65-F5344CB8AC3E}">
        <p14:creationId xmlns:p14="http://schemas.microsoft.com/office/powerpoint/2010/main" val="745712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Marine --</a:t>
            </a:r>
            <a:r>
              <a:rPr lang="en-US" altLang="zh-CN" dirty="0" smtClean="0"/>
              <a:t> </a:t>
            </a:r>
            <a:r>
              <a:rPr lang="en-US" altLang="zh-CN" dirty="0">
                <a:solidFill>
                  <a:srgbClr val="0000FF"/>
                </a:solidFill>
              </a:rPr>
              <a:t>Data requirement</a:t>
            </a:r>
            <a:endParaRPr lang="en-US" dirty="0">
              <a:solidFill>
                <a:srgbClr val="0000FF"/>
              </a:solidFill>
            </a:endParaRPr>
          </a:p>
        </p:txBody>
      </p:sp>
      <mc:AlternateContent xmlns:mc="http://schemas.openxmlformats.org/markup-compatibility/2006" xmlns:a14="http://schemas.microsoft.com/office/drawing/2010/main">
        <mc:Choice Requires="a14">
          <p:sp>
            <p:nvSpPr>
              <p:cNvPr id="8" name="TextBox 7"/>
              <p:cNvSpPr txBox="1"/>
              <p:nvPr/>
            </p:nvSpPr>
            <p:spPr>
              <a:xfrm>
                <a:off x="1560897" y="3857764"/>
                <a:ext cx="9059023" cy="523220"/>
              </a:xfrm>
              <a:prstGeom prst="rect">
                <a:avLst/>
              </a:prstGeom>
              <a:noFill/>
            </p:spPr>
            <p:txBody>
              <a:bodyPr wrap="square" rtlCol="0">
                <a:spAutoFit/>
              </a:bodyPr>
              <a:lstStyle/>
              <a:p>
                <a:pPr marL="357188" lvl="1" indent="-342900">
                  <a:buClr>
                    <a:prstClr val="black"/>
                  </a:buClr>
                  <a:buFont typeface="Arial" charset="0"/>
                  <a:buChar char="•"/>
                </a:pPr>
                <a14:m>
                  <m:oMath xmlns:m="http://schemas.openxmlformats.org/officeDocument/2006/math">
                    <m:sSub>
                      <m:sSubPr>
                        <m:ctrlPr>
                          <a:rPr lang="en-US" altLang="zh-CN" sz="2800" i="1">
                            <a:solidFill>
                              <a:srgbClr val="FF0000"/>
                            </a:solidFill>
                            <a:latin typeface="Cambria Math"/>
                          </a:rPr>
                        </m:ctrlPr>
                      </m:sSubPr>
                      <m:e>
                        <m:r>
                          <a:rPr lang="en-US" altLang="zh-CN" sz="2800" i="1">
                            <a:solidFill>
                              <a:srgbClr val="FF0000"/>
                            </a:solidFill>
                            <a:latin typeface="Cambria Math" charset="0"/>
                            <a:ea typeface="Cambria Math" charset="0"/>
                            <a:cs typeface="Cambria Math" charset="0"/>
                          </a:rPr>
                          <m:t>𝜕</m:t>
                        </m:r>
                      </m:e>
                      <m:sub>
                        <m:r>
                          <a:rPr lang="en-US" altLang="zh-CN" sz="2800" i="1">
                            <a:solidFill>
                              <a:srgbClr val="FF0000"/>
                            </a:solidFill>
                            <a:latin typeface="Cambria Math" charset="0"/>
                          </a:rPr>
                          <m:t>𝑛</m:t>
                        </m:r>
                      </m:sub>
                    </m:sSub>
                    <m:r>
                      <a:rPr lang="en-US" altLang="zh-CN" sz="2800" i="1">
                        <a:solidFill>
                          <a:srgbClr val="FF0000"/>
                        </a:solidFill>
                        <a:latin typeface="Cambria Math" charset="0"/>
                        <a:ea typeface="Cambria Math" charset="0"/>
                        <a:cs typeface="Cambria Math" charset="0"/>
                      </a:rPr>
                      <m:t>𝑃</m:t>
                    </m:r>
                  </m:oMath>
                </a14:m>
                <a:r>
                  <a:rPr lang="en-US" altLang="zh-CN" sz="2800" dirty="0">
                    <a:solidFill>
                      <a:prstClr val="black"/>
                    </a:solidFill>
                  </a:rPr>
                  <a:t> was</a:t>
                </a:r>
                <a:r>
                  <a:rPr lang="en-US" sz="2800" dirty="0">
                    <a:solidFill>
                      <a:prstClr val="black"/>
                    </a:solidFill>
                  </a:rPr>
                  <a:t> rarely measured in 1990s</a:t>
                </a:r>
              </a:p>
            </p:txBody>
          </p:sp>
        </mc:Choice>
        <mc:Fallback xmlns="">
          <p:sp>
            <p:nvSpPr>
              <p:cNvPr id="8" name="TextBox 7"/>
              <p:cNvSpPr txBox="1">
                <a:spLocks noRot="1" noChangeAspect="1" noMove="1" noResize="1" noEditPoints="1" noAdjustHandles="1" noChangeArrowheads="1" noChangeShapeType="1" noTextEdit="1"/>
              </p:cNvSpPr>
              <p:nvPr/>
            </p:nvSpPr>
            <p:spPr>
              <a:xfrm>
                <a:off x="1561298" y="3857764"/>
                <a:ext cx="9061383" cy="523220"/>
              </a:xfrm>
              <a:prstGeom prst="rect">
                <a:avLst/>
              </a:prstGeom>
              <a:blipFill rotWithShape="0">
                <a:blip r:embed="rId3"/>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4"/>
              <p:cNvSpPr txBox="1">
                <a:spLocks/>
              </p:cNvSpPr>
              <p:nvPr/>
            </p:nvSpPr>
            <p:spPr>
              <a:xfrm>
                <a:off x="1842072" y="1171881"/>
                <a:ext cx="8235476" cy="2445798"/>
              </a:xfrm>
              <a:prstGeom prst="rect">
                <a:avLst/>
              </a:prstGeom>
              <a:noFill/>
            </p:spPr>
            <p:txBody>
              <a:bodyPr wrap="square"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b>
                        <m:sSubPr>
                          <m:ctrlPr>
                            <a:rPr lang="en-US" altLang="zh-CN" sz="3200" i="1" smtClean="0">
                              <a:solidFill>
                                <a:prstClr val="black"/>
                              </a:solidFill>
                              <a:latin typeface="Cambria Math"/>
                            </a:rPr>
                          </m:ctrlPr>
                        </m:sSubPr>
                        <m:e>
                          <m:r>
                            <a:rPr lang="en-US" altLang="zh-CN" sz="3200" i="1">
                              <a:solidFill>
                                <a:prstClr val="black"/>
                              </a:solidFill>
                              <a:latin typeface="Cambria Math" charset="0"/>
                            </a:rPr>
                            <m:t>𝑃</m:t>
                          </m:r>
                        </m:e>
                        <m:sub>
                          <m:r>
                            <a:rPr lang="en-US" altLang="zh-CN" sz="3200" i="1">
                              <a:solidFill>
                                <a:prstClr val="black"/>
                              </a:solidFill>
                              <a:latin typeface="Cambria Math" charset="0"/>
                            </a:rPr>
                            <m:t>0</m:t>
                          </m:r>
                        </m:sub>
                      </m:sSub>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r>
                                <a:rPr lang="en-US" altLang="zh-CN" sz="3200" i="1">
                                  <a:solidFill>
                                    <a:prstClr val="black"/>
                                  </a:solidFill>
                                  <a:latin typeface="Cambria Math" charset="0"/>
                                </a:rPr>
                                <m:t>𝑃</m:t>
                              </m:r>
                              <m:sSub>
                                <m:sSubPr>
                                  <m:ctrlPr>
                                    <a:rPr lang="en-US" altLang="zh-CN" sz="3200" i="1">
                                      <a:solidFill>
                                        <a:prstClr val="black"/>
                                      </a:solidFill>
                                      <a:latin typeface="Cambria Math"/>
                                    </a:rPr>
                                  </m:ctrlPr>
                                </m:sSubPr>
                                <m:e>
                                  <m:r>
                                    <a:rPr lang="en-US" altLang="zh-CN" sz="3200" i="1">
                                      <a:solidFill>
                                        <a:prstClr val="black"/>
                                      </a:solidFill>
                                      <a:latin typeface="Cambria Math" charset="0"/>
                                      <a:ea typeface="Cambria Math" charset="0"/>
                                      <a:cs typeface="Cambria Math" charset="0"/>
                                    </a:rPr>
                                    <m:t>𝜕</m:t>
                                  </m:r>
                                </m:e>
                                <m:sub>
                                  <m:r>
                                    <a:rPr lang="en-US" altLang="zh-CN" sz="3200" i="1">
                                      <a:solidFill>
                                        <a:prstClr val="black"/>
                                      </a:solidFill>
                                      <a:latin typeface="Cambria Math" charset="0"/>
                                    </a:rPr>
                                    <m:t>𝑛</m:t>
                                  </m:r>
                                </m:sub>
                              </m:sSub>
                              <m:sSubSup>
                                <m:sSubSupPr>
                                  <m:ctrlPr>
                                    <a:rPr lang="en-US" altLang="zh-CN" sz="3200" i="1">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r>
                                <a:rPr lang="en-US" altLang="zh-CN" sz="3200" i="1">
                                  <a:solidFill>
                                    <a:prstClr val="black"/>
                                  </a:solidFill>
                                  <a:latin typeface="Cambria Math" charset="0"/>
                                  <a:ea typeface="Cambria Math" charset="0"/>
                                  <a:cs typeface="Cambria Math" charset="0"/>
                                </a:rPr>
                                <m:t>−</m:t>
                              </m:r>
                              <m:sSubSup>
                                <m:sSubSupPr>
                                  <m:ctrlPr>
                                    <a:rPr lang="en-US" altLang="zh-CN" sz="3200" i="1" smtClean="0">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sSub>
                                <m:sSubPr>
                                  <m:ctrlPr>
                                    <a:rPr lang="en-US" altLang="zh-CN" sz="3200" i="1" smtClean="0">
                                      <a:solidFill>
                                        <a:srgbClr val="FF0000"/>
                                      </a:solidFill>
                                      <a:latin typeface="Cambria Math"/>
                                    </a:rPr>
                                  </m:ctrlPr>
                                </m:sSubPr>
                                <m:e>
                                  <m:r>
                                    <a:rPr lang="en-US" altLang="zh-CN" sz="3200" i="1">
                                      <a:solidFill>
                                        <a:srgbClr val="FF0000"/>
                                      </a:solidFill>
                                      <a:latin typeface="Cambria Math" charset="0"/>
                                      <a:ea typeface="Cambria Math" charset="0"/>
                                      <a:cs typeface="Cambria Math" charset="0"/>
                                    </a:rPr>
                                    <m:t>𝜕</m:t>
                                  </m:r>
                                </m:e>
                                <m:sub>
                                  <m:r>
                                    <a:rPr lang="en-US" altLang="zh-CN" sz="3200" i="1">
                                      <a:solidFill>
                                        <a:srgbClr val="FF0000"/>
                                      </a:solidFill>
                                      <a:latin typeface="Cambria Math" charset="0"/>
                                    </a:rPr>
                                    <m:t>𝑛</m:t>
                                  </m:r>
                                </m:sub>
                              </m:sSub>
                              <m:r>
                                <a:rPr lang="en-US" altLang="zh-CN" sz="3200" i="1">
                                  <a:solidFill>
                                    <a:srgbClr val="FF0000"/>
                                  </a:solidFill>
                                  <a:latin typeface="Cambria Math" charset="0"/>
                                  <a:ea typeface="Cambria Math" charset="0"/>
                                  <a:cs typeface="Cambria Math" charset="0"/>
                                </a:rPr>
                                <m:t>𝑃</m:t>
                              </m:r>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m:t>
                          </m:r>
                        </m:e>
                      </m:nary>
                    </m:oMath>
                  </m:oMathPara>
                </a14:m>
                <a:endParaRPr lang="en-US" sz="3200" dirty="0">
                  <a:solidFill>
                    <a:prstClr val="black"/>
                  </a:solidFill>
                </a:endParaRPr>
              </a:p>
              <a:p>
                <a:pPr indent="0" algn="r">
                  <a:buFont typeface="Arial" pitchFamily="34" charset="0"/>
                  <a:buNone/>
                </a:pPr>
                <a:r>
                  <a:rPr lang="en-US" sz="2400" dirty="0" smtClean="0">
                    <a:solidFill>
                      <a:prstClr val="black"/>
                    </a:solidFill>
                  </a:rPr>
                  <a:t>(</a:t>
                </a:r>
                <a:r>
                  <a:rPr lang="en-US" sz="2400" i="1" dirty="0" smtClean="0">
                    <a:solidFill>
                      <a:prstClr val="black"/>
                    </a:solidFill>
                  </a:rPr>
                  <a:t>Weglein &amp; </a:t>
                </a:r>
                <a:r>
                  <a:rPr lang="en-US" sz="2400" i="1" dirty="0" err="1" smtClean="0">
                    <a:solidFill>
                      <a:prstClr val="black"/>
                    </a:solidFill>
                  </a:rPr>
                  <a:t>Secrest</a:t>
                </a:r>
                <a:r>
                  <a:rPr lang="en-US" sz="2400" i="1" dirty="0" smtClean="0">
                    <a:solidFill>
                      <a:prstClr val="black"/>
                    </a:solidFill>
                  </a:rPr>
                  <a:t> 1990</a:t>
                </a:r>
                <a:r>
                  <a:rPr lang="en-US" sz="2400" dirty="0" smtClean="0">
                    <a:solidFill>
                      <a:prstClr val="black"/>
                    </a:solidFill>
                  </a:rPr>
                  <a:t>) </a:t>
                </a:r>
                <a:endParaRPr lang="en-US" sz="2400" dirty="0">
                  <a:solidFill>
                    <a:prstClr val="black"/>
                  </a:solidFill>
                </a:endParaRPr>
              </a:p>
            </p:txBody>
          </p:sp>
        </mc:Choice>
        <mc:Fallback xmlns="">
          <p:sp>
            <p:nvSpPr>
              <p:cNvPr id="11" name="Content Placeholder 4"/>
              <p:cNvSpPr txBox="1">
                <a:spLocks noRot="1" noChangeAspect="1" noMove="1" noResize="1" noEditPoints="1" noAdjustHandles="1" noChangeArrowheads="1" noChangeShapeType="1" noTextEdit="1"/>
              </p:cNvSpPr>
              <p:nvPr/>
            </p:nvSpPr>
            <p:spPr>
              <a:xfrm>
                <a:off x="1842551" y="1171881"/>
                <a:ext cx="8237621" cy="2445798"/>
              </a:xfrm>
              <a:prstGeom prst="rect">
                <a:avLst/>
              </a:prstGeom>
              <a:blipFill rotWithShape="0">
                <a:blip r:embed="rId4"/>
                <a:stretch>
                  <a:fillRect r="-1997" b="-2494"/>
                </a:stretch>
              </a:blipFill>
            </p:spPr>
            <p:txBody>
              <a:bodyPr/>
              <a:lstStyle/>
              <a:p>
                <a:r>
                  <a:rPr lang="en-US">
                    <a:noFill/>
                  </a:rPr>
                  <a:t> </a:t>
                </a:r>
              </a:p>
            </p:txBody>
          </p:sp>
        </mc:Fallback>
      </mc:AlternateContent>
      <p:cxnSp>
        <p:nvCxnSpPr>
          <p:cNvPr id="7" name="Straight Arrow Connector 6"/>
          <p:cNvCxnSpPr/>
          <p:nvPr/>
        </p:nvCxnSpPr>
        <p:spPr>
          <a:xfrm flipH="1">
            <a:off x="7687642" y="16723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60A499E-5F53-F344-A8CB-78A73A388B1C}" type="slidenum">
              <a:rPr lang="en-US" smtClean="0"/>
              <a:pPr/>
              <a:t>108</a:t>
            </a:fld>
            <a:endParaRPr lang="en-US" dirty="0"/>
          </a:p>
        </p:txBody>
      </p:sp>
    </p:spTree>
    <p:extLst>
      <p:ext uri="{BB962C8B-B14F-4D97-AF65-F5344CB8AC3E}">
        <p14:creationId xmlns:p14="http://schemas.microsoft.com/office/powerpoint/2010/main" val="318441256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Marine -- </a:t>
            </a:r>
            <a:r>
              <a:rPr lang="en-US" dirty="0">
                <a:solidFill>
                  <a:srgbClr val="0000FF"/>
                </a:solidFill>
              </a:rPr>
              <a:t>R</a:t>
            </a:r>
            <a:r>
              <a:rPr lang="en-US" altLang="zh-CN" dirty="0">
                <a:solidFill>
                  <a:srgbClr val="0000FF"/>
                </a:solidFill>
              </a:rPr>
              <a:t>educe data requirement</a:t>
            </a:r>
            <a:endParaRPr lang="en-US" dirty="0">
              <a:solidFill>
                <a:srgbClr val="0000FF"/>
              </a:solidFill>
            </a:endParaRPr>
          </a:p>
        </p:txBody>
      </p:sp>
      <mc:AlternateContent xmlns:mc="http://schemas.openxmlformats.org/markup-compatibility/2006" xmlns:a14="http://schemas.microsoft.com/office/drawing/2010/main">
        <mc:Choice Requires="a14">
          <p:sp>
            <p:nvSpPr>
              <p:cNvPr id="12" name="TextBox 11"/>
              <p:cNvSpPr txBox="1"/>
              <p:nvPr/>
            </p:nvSpPr>
            <p:spPr>
              <a:xfrm>
                <a:off x="1560897" y="3857764"/>
                <a:ext cx="9059023" cy="523220"/>
              </a:xfrm>
              <a:prstGeom prst="rect">
                <a:avLst/>
              </a:prstGeom>
              <a:noFill/>
            </p:spPr>
            <p:txBody>
              <a:bodyPr wrap="square" rtlCol="0">
                <a:spAutoFit/>
              </a:bodyPr>
              <a:lstStyle/>
              <a:p>
                <a:pPr marL="357188" lvl="1" indent="-342900">
                  <a:buClr>
                    <a:prstClr val="black"/>
                  </a:buClr>
                  <a:buFont typeface="Arial" charset="0"/>
                  <a:buChar char="•"/>
                </a:pPr>
                <a14:m>
                  <m:oMath xmlns:m="http://schemas.openxmlformats.org/officeDocument/2006/math">
                    <m:sSub>
                      <m:sSubPr>
                        <m:ctrlPr>
                          <a:rPr lang="en-US" altLang="zh-CN" sz="2800" i="1">
                            <a:solidFill>
                              <a:prstClr val="black"/>
                            </a:solidFill>
                            <a:latin typeface="Cambria Math"/>
                          </a:rPr>
                        </m:ctrlPr>
                      </m:sSubPr>
                      <m:e>
                        <m:r>
                          <a:rPr lang="en-US" altLang="zh-CN" sz="2800" i="1">
                            <a:solidFill>
                              <a:prstClr val="black"/>
                            </a:solidFill>
                            <a:latin typeface="Cambria Math" charset="0"/>
                            <a:ea typeface="Cambria Math" charset="0"/>
                            <a:cs typeface="Cambria Math" charset="0"/>
                          </a:rPr>
                          <m:t>𝜕</m:t>
                        </m:r>
                      </m:e>
                      <m:sub>
                        <m:r>
                          <a:rPr lang="en-US" altLang="zh-CN" sz="2800" i="1">
                            <a:solidFill>
                              <a:prstClr val="black"/>
                            </a:solidFill>
                            <a:latin typeface="Cambria Math" charset="0"/>
                          </a:rPr>
                          <m:t>𝑛</m:t>
                        </m:r>
                      </m:sub>
                    </m:sSub>
                    <m:r>
                      <a:rPr lang="en-US" altLang="zh-CN" sz="2800" i="1">
                        <a:solidFill>
                          <a:prstClr val="black"/>
                        </a:solidFill>
                        <a:latin typeface="Cambria Math" charset="0"/>
                        <a:ea typeface="Cambria Math" charset="0"/>
                        <a:cs typeface="Cambria Math" charset="0"/>
                      </a:rPr>
                      <m:t>𝑃</m:t>
                    </m:r>
                  </m:oMath>
                </a14:m>
                <a:r>
                  <a:rPr lang="en-US" altLang="zh-CN" sz="2800" dirty="0">
                    <a:solidFill>
                      <a:prstClr val="black"/>
                    </a:solidFill>
                  </a:rPr>
                  <a:t> was</a:t>
                </a:r>
                <a:r>
                  <a:rPr lang="en-US" sz="2800" dirty="0">
                    <a:solidFill>
                      <a:prstClr val="black"/>
                    </a:solidFill>
                  </a:rPr>
                  <a:t> rarely measured in 1990s</a:t>
                </a:r>
              </a:p>
            </p:txBody>
          </p:sp>
        </mc:Choice>
        <mc:Fallback xmlns="">
          <p:sp>
            <p:nvSpPr>
              <p:cNvPr id="12" name="TextBox 11"/>
              <p:cNvSpPr txBox="1">
                <a:spLocks noRot="1" noChangeAspect="1" noMove="1" noResize="1" noEditPoints="1" noAdjustHandles="1" noChangeArrowheads="1" noChangeShapeType="1" noTextEdit="1"/>
              </p:cNvSpPr>
              <p:nvPr/>
            </p:nvSpPr>
            <p:spPr>
              <a:xfrm>
                <a:off x="1561298" y="3857764"/>
                <a:ext cx="9061383" cy="523220"/>
              </a:xfrm>
              <a:prstGeom prst="rect">
                <a:avLst/>
              </a:prstGeom>
              <a:blipFill rotWithShape="0">
                <a:blip r:embed="rId3"/>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560890" y="4770078"/>
                <a:ext cx="9059024" cy="1292662"/>
              </a:xfrm>
              <a:prstGeom prst="rect">
                <a:avLst/>
              </a:prstGeom>
              <a:noFill/>
            </p:spPr>
            <p:txBody>
              <a:bodyPr wrap="square" rtlCol="0">
                <a:spAutoFit/>
              </a:bodyPr>
              <a:lstStyle/>
              <a:p>
                <a:pPr marL="342900" indent="-342900">
                  <a:lnSpc>
                    <a:spcPct val="150000"/>
                  </a:lnSpc>
                  <a:buFont typeface="Arial" charset="0"/>
                  <a:buChar char="•"/>
                </a:pPr>
                <a:r>
                  <a:rPr lang="en-US" altLang="zh-CN" sz="2800" dirty="0">
                    <a:solidFill>
                      <a:prstClr val="black"/>
                    </a:solidFill>
                    <a:ea typeface="Cambria Math" charset="0"/>
                    <a:cs typeface="Cambria Math" charset="0"/>
                  </a:rPr>
                  <a:t>Reduce requirement of </a:t>
                </a:r>
                <a14:m>
                  <m:oMath xmlns:m="http://schemas.openxmlformats.org/officeDocument/2006/math">
                    <m:sSub>
                      <m:sSubPr>
                        <m:ctrlPr>
                          <a:rPr lang="en-US" altLang="zh-CN" sz="2800" i="1">
                            <a:solidFill>
                              <a:srgbClr val="FF0000"/>
                            </a:solidFill>
                            <a:latin typeface="Cambria Math"/>
                          </a:rPr>
                        </m:ctrlPr>
                      </m:sSubPr>
                      <m:e>
                        <m:r>
                          <a:rPr lang="en-US" altLang="zh-CN" sz="2800" i="1">
                            <a:solidFill>
                              <a:srgbClr val="FF0000"/>
                            </a:solidFill>
                            <a:latin typeface="Cambria Math" charset="0"/>
                            <a:ea typeface="Cambria Math" charset="0"/>
                            <a:cs typeface="Cambria Math" charset="0"/>
                          </a:rPr>
                          <m:t>𝜕</m:t>
                        </m:r>
                      </m:e>
                      <m:sub>
                        <m:r>
                          <a:rPr lang="en-US" altLang="zh-CN" sz="2800" i="1">
                            <a:solidFill>
                              <a:srgbClr val="FF0000"/>
                            </a:solidFill>
                            <a:latin typeface="Cambria Math" charset="0"/>
                          </a:rPr>
                          <m:t>𝑛</m:t>
                        </m:r>
                      </m:sub>
                    </m:sSub>
                    <m:r>
                      <a:rPr lang="en-US" altLang="zh-CN" sz="2800" i="1">
                        <a:solidFill>
                          <a:srgbClr val="FF0000"/>
                        </a:solidFill>
                        <a:latin typeface="Cambria Math" charset="0"/>
                        <a:ea typeface="Cambria Math" charset="0"/>
                        <a:cs typeface="Cambria Math" charset="0"/>
                      </a:rPr>
                      <m:t>𝑃</m:t>
                    </m:r>
                  </m:oMath>
                </a14:m>
                <a:r>
                  <a:rPr lang="en-US" altLang="zh-CN" sz="2800" dirty="0">
                    <a:solidFill>
                      <a:prstClr val="black"/>
                    </a:solidFill>
                  </a:rPr>
                  <a:t> with</a:t>
                </a:r>
                <a:r>
                  <a:rPr lang="zh-CN" altLang="en-US" sz="2800" dirty="0">
                    <a:solidFill>
                      <a:prstClr val="black"/>
                    </a:solidFill>
                  </a:rPr>
                  <a:t> </a:t>
                </a:r>
                <a14:m>
                  <m:oMath xmlns:m="http://schemas.openxmlformats.org/officeDocument/2006/math">
                    <m:sSubSup>
                      <m:sSubSupPr>
                        <m:ctrlPr>
                          <a:rPr lang="en-US" altLang="zh-CN" sz="2800" i="1">
                            <a:solidFill>
                              <a:srgbClr val="0432FF"/>
                            </a:solidFill>
                            <a:latin typeface="Cambria Math"/>
                          </a:rPr>
                        </m:ctrlPr>
                      </m:sSubSupPr>
                      <m:e>
                        <m:r>
                          <a:rPr lang="en-US" altLang="zh-CN" sz="2800" i="1">
                            <a:solidFill>
                              <a:srgbClr val="0432FF"/>
                            </a:solidFill>
                            <a:latin typeface="Cambria Math" charset="0"/>
                          </a:rPr>
                          <m:t>𝐺</m:t>
                        </m:r>
                      </m:e>
                      <m:sub>
                        <m:r>
                          <a:rPr lang="en-US" altLang="zh-CN" sz="2800" i="1">
                            <a:solidFill>
                              <a:srgbClr val="0432FF"/>
                            </a:solidFill>
                            <a:latin typeface="Cambria Math" charset="0"/>
                          </a:rPr>
                          <m:t>0</m:t>
                        </m:r>
                      </m:sub>
                      <m:sup>
                        <m:r>
                          <a:rPr lang="en-US" altLang="zh-CN" sz="2800" i="1">
                            <a:solidFill>
                              <a:srgbClr val="0432FF"/>
                            </a:solidFill>
                            <a:latin typeface="Cambria Math" charset="0"/>
                          </a:rPr>
                          <m:t>+</m:t>
                        </m:r>
                      </m:sup>
                    </m:sSubSup>
                    <m:r>
                      <a:rPr lang="en-US" altLang="zh-CN" sz="2800" i="1">
                        <a:solidFill>
                          <a:srgbClr val="0432FF"/>
                        </a:solidFill>
                        <a:latin typeface="Cambria Math" charset="0"/>
                        <a:ea typeface="Cambria Math" charset="0"/>
                        <a:cs typeface="Cambria Math" charset="0"/>
                      </a:rPr>
                      <m:t>=0</m:t>
                    </m:r>
                  </m:oMath>
                </a14:m>
                <a:r>
                  <a:rPr lang="zh-CN" altLang="en-US" sz="2800" dirty="0">
                    <a:solidFill>
                      <a:prstClr val="black"/>
                    </a:solidFill>
                  </a:rPr>
                  <a:t> </a:t>
                </a:r>
                <a:r>
                  <a:rPr lang="en-US" altLang="zh-CN" sz="2800" dirty="0">
                    <a:solidFill>
                      <a:prstClr val="black"/>
                    </a:solidFill>
                  </a:rPr>
                  <a:t>along the cable</a:t>
                </a:r>
                <a:endParaRPr lang="en-US" sz="2800" dirty="0">
                  <a:solidFill>
                    <a:prstClr val="black"/>
                  </a:solidFill>
                </a:endParaRPr>
              </a:p>
              <a:p>
                <a:pPr algn="r">
                  <a:lnSpc>
                    <a:spcPct val="150000"/>
                  </a:lnSpc>
                </a:pPr>
                <a:r>
                  <a:rPr lang="en-US" sz="2400" dirty="0">
                    <a:solidFill>
                      <a:prstClr val="black"/>
                    </a:solidFill>
                  </a:rPr>
                  <a:t>(</a:t>
                </a:r>
                <a:r>
                  <a:rPr lang="en-US" sz="2400" i="1" dirty="0" err="1">
                    <a:solidFill>
                      <a:prstClr val="black"/>
                    </a:solidFill>
                  </a:rPr>
                  <a:t>Osen</a:t>
                </a:r>
                <a:r>
                  <a:rPr lang="en-US" sz="2400" i="1" dirty="0">
                    <a:solidFill>
                      <a:prstClr val="black"/>
                    </a:solidFill>
                  </a:rPr>
                  <a:t> et al. 1998, Tan 1999</a:t>
                </a:r>
                <a:r>
                  <a:rPr lang="en-US" sz="2400" dirty="0">
                    <a:solidFill>
                      <a:prstClr val="black"/>
                    </a:solidFill>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1561296" y="4770078"/>
                <a:ext cx="9061384" cy="1292662"/>
              </a:xfrm>
              <a:prstGeom prst="rect">
                <a:avLst/>
              </a:prstGeom>
              <a:blipFill rotWithShape="0">
                <a:blip r:embed="rId4"/>
                <a:stretch>
                  <a:fillRect l="-1210" r="-1009" b="-51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4"/>
              <p:cNvSpPr txBox="1">
                <a:spLocks/>
              </p:cNvSpPr>
              <p:nvPr/>
            </p:nvSpPr>
            <p:spPr>
              <a:xfrm>
                <a:off x="1842072" y="1171882"/>
                <a:ext cx="8235476" cy="2445798"/>
              </a:xfrm>
              <a:prstGeom prst="rect">
                <a:avLst/>
              </a:prstGeom>
              <a:noFill/>
            </p:spPr>
            <p:txBody>
              <a:bodyPr wrap="square"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b>
                        <m:sSubPr>
                          <m:ctrlPr>
                            <a:rPr lang="en-US" altLang="zh-CN" sz="3200" i="1" smtClean="0">
                              <a:solidFill>
                                <a:prstClr val="black"/>
                              </a:solidFill>
                              <a:latin typeface="Cambria Math"/>
                            </a:rPr>
                          </m:ctrlPr>
                        </m:sSubPr>
                        <m:e>
                          <m:r>
                            <a:rPr lang="en-US" altLang="zh-CN" sz="3200" i="1">
                              <a:solidFill>
                                <a:prstClr val="black"/>
                              </a:solidFill>
                              <a:latin typeface="Cambria Math" charset="0"/>
                            </a:rPr>
                            <m:t>𝑃</m:t>
                          </m:r>
                        </m:e>
                        <m:sub>
                          <m:r>
                            <a:rPr lang="en-US" altLang="zh-CN" sz="3200" i="1">
                              <a:solidFill>
                                <a:prstClr val="black"/>
                              </a:solidFill>
                              <a:latin typeface="Cambria Math" charset="0"/>
                            </a:rPr>
                            <m:t>0</m:t>
                          </m:r>
                        </m:sub>
                      </m:sSub>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r>
                                <a:rPr lang="en-US" altLang="zh-CN" sz="3200" i="1">
                                  <a:solidFill>
                                    <a:prstClr val="black"/>
                                  </a:solidFill>
                                  <a:latin typeface="Cambria Math" charset="0"/>
                                </a:rPr>
                                <m:t>𝑃</m:t>
                              </m:r>
                              <m:sSub>
                                <m:sSubPr>
                                  <m:ctrlPr>
                                    <a:rPr lang="en-US" altLang="zh-CN" sz="3200" i="1">
                                      <a:solidFill>
                                        <a:prstClr val="black"/>
                                      </a:solidFill>
                                      <a:latin typeface="Cambria Math"/>
                                    </a:rPr>
                                  </m:ctrlPr>
                                </m:sSubPr>
                                <m:e>
                                  <m:r>
                                    <a:rPr lang="en-US" altLang="zh-CN" sz="3200" i="1">
                                      <a:solidFill>
                                        <a:prstClr val="black"/>
                                      </a:solidFill>
                                      <a:latin typeface="Cambria Math" charset="0"/>
                                      <a:ea typeface="Cambria Math" charset="0"/>
                                      <a:cs typeface="Cambria Math" charset="0"/>
                                    </a:rPr>
                                    <m:t>𝜕</m:t>
                                  </m:r>
                                </m:e>
                                <m:sub>
                                  <m:r>
                                    <a:rPr lang="en-US" altLang="zh-CN" sz="3200" i="1">
                                      <a:solidFill>
                                        <a:prstClr val="black"/>
                                      </a:solidFill>
                                      <a:latin typeface="Cambria Math" charset="0"/>
                                    </a:rPr>
                                    <m:t>𝑛</m:t>
                                  </m:r>
                                </m:sub>
                              </m:sSub>
                              <m:sSubSup>
                                <m:sSubSupPr>
                                  <m:ctrlPr>
                                    <a:rPr lang="en-US" altLang="zh-CN" sz="3200" i="1">
                                      <a:solidFill>
                                        <a:prstClr val="black"/>
                                      </a:solidFill>
                                      <a:latin typeface="Cambria Math"/>
                                    </a:rPr>
                                  </m:ctrlPr>
                                </m:sSubSupPr>
                                <m:e>
                                  <m:r>
                                    <a:rPr lang="en-US" altLang="zh-CN" sz="3200" i="1">
                                      <a:solidFill>
                                        <a:prstClr val="black"/>
                                      </a:solidFill>
                                      <a:latin typeface="Cambria Math" charset="0"/>
                                    </a:rPr>
                                    <m:t>𝐺</m:t>
                                  </m:r>
                                </m:e>
                                <m:sub>
                                  <m:r>
                                    <a:rPr lang="en-US" altLang="zh-CN" sz="3200" i="1">
                                      <a:solidFill>
                                        <a:prstClr val="black"/>
                                      </a:solidFill>
                                      <a:latin typeface="Cambria Math" charset="0"/>
                                    </a:rPr>
                                    <m:t>0</m:t>
                                  </m:r>
                                </m:sub>
                                <m:sup>
                                  <m:r>
                                    <a:rPr lang="en-US" altLang="zh-CN" sz="3200" i="1">
                                      <a:solidFill>
                                        <a:prstClr val="black"/>
                                      </a:solidFill>
                                      <a:latin typeface="Cambria Math" charset="0"/>
                                    </a:rPr>
                                    <m:t>+</m:t>
                                  </m:r>
                                </m:sup>
                              </m:sSubSup>
                              <m:r>
                                <a:rPr lang="en-US" altLang="zh-CN" sz="3200" i="1">
                                  <a:solidFill>
                                    <a:prstClr val="black"/>
                                  </a:solidFill>
                                  <a:latin typeface="Cambria Math" charset="0"/>
                                  <a:ea typeface="Cambria Math" charset="0"/>
                                  <a:cs typeface="Cambria Math" charset="0"/>
                                </a:rPr>
                                <m:t>−</m:t>
                              </m:r>
                              <m:sSubSup>
                                <m:sSubSupPr>
                                  <m:ctrlPr>
                                    <a:rPr lang="en-US" altLang="zh-CN" sz="3200" i="1" smtClean="0">
                                      <a:solidFill>
                                        <a:srgbClr val="0432FF"/>
                                      </a:solidFill>
                                      <a:latin typeface="Cambria Math"/>
                                    </a:rPr>
                                  </m:ctrlPr>
                                </m:sSubSupPr>
                                <m:e>
                                  <m:r>
                                    <a:rPr lang="en-US" altLang="zh-CN" sz="3200" i="1">
                                      <a:solidFill>
                                        <a:srgbClr val="0432FF"/>
                                      </a:solidFill>
                                      <a:latin typeface="Cambria Math" charset="0"/>
                                    </a:rPr>
                                    <m:t>𝐺</m:t>
                                  </m:r>
                                </m:e>
                                <m:sub>
                                  <m:r>
                                    <a:rPr lang="en-US" altLang="zh-CN" sz="3200" i="1">
                                      <a:solidFill>
                                        <a:srgbClr val="0432FF"/>
                                      </a:solidFill>
                                      <a:latin typeface="Cambria Math" charset="0"/>
                                    </a:rPr>
                                    <m:t>0</m:t>
                                  </m:r>
                                </m:sub>
                                <m:sup>
                                  <m:r>
                                    <a:rPr lang="en-US" altLang="zh-CN" sz="3200" i="1">
                                      <a:solidFill>
                                        <a:srgbClr val="0432FF"/>
                                      </a:solidFill>
                                      <a:latin typeface="Cambria Math" charset="0"/>
                                    </a:rPr>
                                    <m:t>+</m:t>
                                  </m:r>
                                </m:sup>
                              </m:sSubSup>
                              <m:sSub>
                                <m:sSubPr>
                                  <m:ctrlPr>
                                    <a:rPr lang="en-US" altLang="zh-CN" sz="3200" i="1" smtClean="0">
                                      <a:solidFill>
                                        <a:srgbClr val="FF0000"/>
                                      </a:solidFill>
                                      <a:latin typeface="Cambria Math"/>
                                    </a:rPr>
                                  </m:ctrlPr>
                                </m:sSubPr>
                                <m:e>
                                  <m:r>
                                    <a:rPr lang="en-US" altLang="zh-CN" sz="3200" i="1">
                                      <a:solidFill>
                                        <a:srgbClr val="FF0000"/>
                                      </a:solidFill>
                                      <a:latin typeface="Cambria Math" charset="0"/>
                                      <a:ea typeface="Cambria Math" charset="0"/>
                                      <a:cs typeface="Cambria Math" charset="0"/>
                                    </a:rPr>
                                    <m:t>𝜕</m:t>
                                  </m:r>
                                </m:e>
                                <m:sub>
                                  <m:r>
                                    <a:rPr lang="en-US" altLang="zh-CN" sz="3200" i="1">
                                      <a:solidFill>
                                        <a:srgbClr val="FF0000"/>
                                      </a:solidFill>
                                      <a:latin typeface="Cambria Math" charset="0"/>
                                    </a:rPr>
                                    <m:t>𝑛</m:t>
                                  </m:r>
                                </m:sub>
                              </m:sSub>
                              <m:r>
                                <a:rPr lang="en-US" altLang="zh-CN" sz="3200" i="1">
                                  <a:solidFill>
                                    <a:srgbClr val="FF0000"/>
                                  </a:solidFill>
                                  <a:latin typeface="Cambria Math" charset="0"/>
                                  <a:ea typeface="Cambria Math" charset="0"/>
                                  <a:cs typeface="Cambria Math" charset="0"/>
                                </a:rPr>
                                <m:t>𝑃</m:t>
                              </m:r>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m:t>
                          </m:r>
                        </m:e>
                      </m:nary>
                    </m:oMath>
                  </m:oMathPara>
                </a14:m>
                <a:endParaRPr lang="en-US" sz="3200" dirty="0">
                  <a:solidFill>
                    <a:prstClr val="black"/>
                  </a:solidFill>
                </a:endParaRPr>
              </a:p>
              <a:p>
                <a:pPr indent="0" algn="r">
                  <a:buFont typeface="Arial" pitchFamily="34" charset="0"/>
                  <a:buNone/>
                </a:pPr>
                <a:r>
                  <a:rPr lang="en-US" sz="2400" dirty="0" smtClean="0">
                    <a:solidFill>
                      <a:prstClr val="black"/>
                    </a:solidFill>
                  </a:rPr>
                  <a:t>(</a:t>
                </a:r>
                <a:r>
                  <a:rPr lang="en-US" sz="2400" i="1" dirty="0" smtClean="0">
                    <a:solidFill>
                      <a:prstClr val="black"/>
                    </a:solidFill>
                  </a:rPr>
                  <a:t>Weglein &amp; </a:t>
                </a:r>
                <a:r>
                  <a:rPr lang="en-US" sz="2400" i="1" dirty="0" err="1" smtClean="0">
                    <a:solidFill>
                      <a:prstClr val="black"/>
                    </a:solidFill>
                  </a:rPr>
                  <a:t>Secrest</a:t>
                </a:r>
                <a:r>
                  <a:rPr lang="en-US" sz="2400" i="1" dirty="0" smtClean="0">
                    <a:solidFill>
                      <a:prstClr val="black"/>
                    </a:solidFill>
                  </a:rPr>
                  <a:t> 1990</a:t>
                </a:r>
                <a:r>
                  <a:rPr lang="en-US" sz="2400" dirty="0" smtClean="0">
                    <a:solidFill>
                      <a:prstClr val="black"/>
                    </a:solidFill>
                  </a:rPr>
                  <a:t>) </a:t>
                </a:r>
                <a:endParaRPr lang="en-US" sz="2400" dirty="0">
                  <a:solidFill>
                    <a:prstClr val="black"/>
                  </a:solidFill>
                </a:endParaRPr>
              </a:p>
            </p:txBody>
          </p:sp>
        </mc:Choice>
        <mc:Fallback xmlns="">
          <p:sp>
            <p:nvSpPr>
              <p:cNvPr id="10" name="Content Placeholder 4"/>
              <p:cNvSpPr txBox="1">
                <a:spLocks noRot="1" noChangeAspect="1" noMove="1" noResize="1" noEditPoints="1" noAdjustHandles="1" noChangeArrowheads="1" noChangeShapeType="1" noTextEdit="1"/>
              </p:cNvSpPr>
              <p:nvPr/>
            </p:nvSpPr>
            <p:spPr>
              <a:xfrm>
                <a:off x="1842551" y="1171881"/>
                <a:ext cx="8237621" cy="2388539"/>
              </a:xfrm>
              <a:prstGeom prst="rect">
                <a:avLst/>
              </a:prstGeom>
              <a:blipFill rotWithShape="0">
                <a:blip r:embed="rId5"/>
                <a:stretch>
                  <a:fillRect r="-1997" b="-4847"/>
                </a:stretch>
              </a:blipFill>
            </p:spPr>
            <p:txBody>
              <a:bodyPr/>
              <a:lstStyle/>
              <a:p>
                <a:r>
                  <a:rPr lang="en-US">
                    <a:noFill/>
                  </a:rPr>
                  <a:t> </a:t>
                </a:r>
              </a:p>
            </p:txBody>
          </p:sp>
        </mc:Fallback>
      </mc:AlternateContent>
      <p:cxnSp>
        <p:nvCxnSpPr>
          <p:cNvPr id="7" name="Straight Arrow Connector 6"/>
          <p:cNvCxnSpPr/>
          <p:nvPr/>
        </p:nvCxnSpPr>
        <p:spPr>
          <a:xfrm flipH="1">
            <a:off x="7687642" y="16723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60A499E-5F53-F344-A8CB-78A73A388B1C}" type="slidenum">
              <a:rPr lang="en-US" smtClean="0"/>
              <a:pPr/>
              <a:t>109</a:t>
            </a:fld>
            <a:endParaRPr lang="en-US" dirty="0"/>
          </a:p>
        </p:txBody>
      </p:sp>
    </p:spTree>
    <p:extLst>
      <p:ext uri="{BB962C8B-B14F-4D97-AF65-F5344CB8AC3E}">
        <p14:creationId xmlns:p14="http://schemas.microsoft.com/office/powerpoint/2010/main" val="3183812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441" y="152400"/>
            <a:ext cx="10969943"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dirty="0">
                <a:solidFill>
                  <a:srgbClr val="0000FF"/>
                </a:solidFill>
              </a:rPr>
              <a:t>How to address challenges</a:t>
            </a:r>
          </a:p>
        </p:txBody>
      </p:sp>
      <p:sp>
        <p:nvSpPr>
          <p:cNvPr id="3" name="TextBox 2"/>
          <p:cNvSpPr txBox="1"/>
          <p:nvPr/>
        </p:nvSpPr>
        <p:spPr>
          <a:xfrm>
            <a:off x="1015736" y="1447804"/>
            <a:ext cx="10563648" cy="2246769"/>
          </a:xfrm>
          <a:prstGeom prst="rect">
            <a:avLst/>
          </a:prstGeom>
          <a:noFill/>
        </p:spPr>
        <p:txBody>
          <a:bodyPr wrap="square" rtlCol="0">
            <a:spAutoFit/>
          </a:bodyPr>
          <a:lstStyle/>
          <a:p>
            <a:r>
              <a:rPr lang="en-US" sz="2800" dirty="0">
                <a:solidFill>
                  <a:prstClr val="black"/>
                </a:solidFill>
              </a:rPr>
              <a:t>Two ways:</a:t>
            </a:r>
          </a:p>
          <a:p>
            <a:pPr marL="742950" lvl="1" indent="-285750">
              <a:buFont typeface="Arial" panose="020B0604020202020204" pitchFamily="34" charset="0"/>
              <a:buChar char="•"/>
            </a:pPr>
            <a:r>
              <a:rPr lang="en-US" sz="2800" dirty="0">
                <a:solidFill>
                  <a:prstClr val="black"/>
                </a:solidFill>
              </a:rPr>
              <a:t>Remove the assumption violation by satisfying the assumption; or</a:t>
            </a:r>
          </a:p>
          <a:p>
            <a:pPr marL="742950" lvl="1" indent="-285750">
              <a:buFont typeface="Arial" panose="020B0604020202020204" pitchFamily="34" charset="0"/>
              <a:buChar char="•"/>
            </a:pPr>
            <a:endParaRPr lang="en-US" sz="2800" dirty="0">
              <a:solidFill>
                <a:prstClr val="black"/>
              </a:solidFill>
            </a:endParaRPr>
          </a:p>
          <a:p>
            <a:pPr marL="742950" lvl="1" indent="-285750">
              <a:buFont typeface="Arial" panose="020B0604020202020204" pitchFamily="34" charset="0"/>
              <a:buChar char="•"/>
            </a:pPr>
            <a:r>
              <a:rPr lang="en-US" sz="2800" dirty="0">
                <a:solidFill>
                  <a:prstClr val="black"/>
                </a:solidFill>
              </a:rPr>
              <a:t>Avoid the assumption by deriving methods that do not make those assumptions</a:t>
            </a:r>
          </a:p>
        </p:txBody>
      </p:sp>
      <p:sp>
        <p:nvSpPr>
          <p:cNvPr id="4" name="TextBox 3"/>
          <p:cNvSpPr txBox="1"/>
          <p:nvPr/>
        </p:nvSpPr>
        <p:spPr>
          <a:xfrm>
            <a:off x="1015735" y="4800611"/>
            <a:ext cx="9852634" cy="954107"/>
          </a:xfrm>
          <a:prstGeom prst="rect">
            <a:avLst/>
          </a:prstGeom>
          <a:solidFill>
            <a:schemeClr val="accent1">
              <a:alpha val="46000"/>
            </a:schemeClr>
          </a:solidFill>
        </p:spPr>
        <p:txBody>
          <a:bodyPr wrap="square" rtlCol="0">
            <a:spAutoFit/>
          </a:bodyPr>
          <a:lstStyle/>
          <a:p>
            <a:r>
              <a:rPr lang="en-US" sz="2800" dirty="0">
                <a:solidFill>
                  <a:prstClr val="black"/>
                </a:solidFill>
              </a:rPr>
              <a:t>Either of these is reasonable and indicated under different circumstances</a:t>
            </a: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980631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Onshore -- </a:t>
            </a:r>
            <a:r>
              <a:rPr lang="en-US" altLang="zh-CN" dirty="0"/>
              <a:t>Wave</a:t>
            </a:r>
            <a:r>
              <a:rPr lang="zh-CN" altLang="en-US" dirty="0"/>
              <a:t> </a:t>
            </a:r>
            <a:r>
              <a:rPr lang="en-US" altLang="zh-CN" dirty="0"/>
              <a:t>separation</a:t>
            </a:r>
            <a:endParaRPr lang="en-US" dirty="0">
              <a:solidFill>
                <a:srgbClr val="0432FF"/>
              </a:solidFill>
            </a:endParaRPr>
          </a:p>
        </p:txBody>
      </p:sp>
      <mc:AlternateContent xmlns:mc="http://schemas.openxmlformats.org/markup-compatibility/2006" xmlns:a14="http://schemas.microsoft.com/office/drawing/2010/main">
        <mc:Choice Requires="a14">
          <p:sp>
            <p:nvSpPr>
              <p:cNvPr id="9" name="Rectangle 8"/>
              <p:cNvSpPr/>
              <p:nvPr/>
            </p:nvSpPr>
            <p:spPr>
              <a:xfrm>
                <a:off x="2860770" y="4093841"/>
                <a:ext cx="7785016" cy="2317429"/>
              </a:xfrm>
              <a:prstGeom prst="rect">
                <a:avLst/>
              </a:prstGeom>
            </p:spPr>
            <p:txBody>
              <a:bodyPr wrap="none">
                <a:spAutoFit/>
              </a:bodyPr>
              <a:lstStyle/>
              <a:p>
                <a:pPr>
                  <a:lnSpc>
                    <a:spcPct val="130000"/>
                  </a:lnSpc>
                </a:pPr>
                <a14:m>
                  <m:oMath xmlns:m="http://schemas.openxmlformats.org/officeDocument/2006/math">
                    <m:sSup>
                      <m:sSupPr>
                        <m:ctrlPr>
                          <a:rPr lang="en-US" sz="2200" i="1">
                            <a:solidFill>
                              <a:srgbClr val="FF0000"/>
                            </a:solidFill>
                            <a:latin typeface="Cambria Math"/>
                          </a:rPr>
                        </m:ctrlPr>
                      </m:sSupPr>
                      <m:e>
                        <m:acc>
                          <m:accPr>
                            <m:chr m:val="⃑"/>
                            <m:ctrlPr>
                              <a:rPr lang="en-US" sz="2200" i="1">
                                <a:solidFill>
                                  <a:srgbClr val="FF0000"/>
                                </a:solidFill>
                                <a:latin typeface="Cambria Math"/>
                              </a:rPr>
                            </m:ctrlPr>
                          </m:accPr>
                          <m:e>
                            <m:r>
                              <a:rPr lang="en-US" sz="2200" i="1">
                                <a:solidFill>
                                  <a:srgbClr val="FF0000"/>
                                </a:solidFill>
                                <a:latin typeface="Cambria Math" charset="0"/>
                              </a:rPr>
                              <m:t>𝑢</m:t>
                            </m:r>
                          </m:e>
                        </m:acc>
                      </m:e>
                      <m:sup>
                        <m:r>
                          <a:rPr lang="en-US" altLang="zh-CN" sz="2200" i="1">
                            <a:solidFill>
                              <a:srgbClr val="FF0000"/>
                            </a:solidFill>
                            <a:latin typeface="Cambria Math" charset="0"/>
                          </a:rPr>
                          <m:t>𝑢𝑝</m:t>
                        </m:r>
                      </m:sup>
                    </m:sSup>
                  </m:oMath>
                </a14:m>
                <a:r>
                  <a:rPr lang="zh-CN" altLang="en-US" sz="2200" dirty="0">
                    <a:solidFill>
                      <a:srgbClr val="FF0000"/>
                    </a:solidFill>
                  </a:rPr>
                  <a:t>  </a:t>
                </a:r>
                <a:r>
                  <a:rPr lang="en-US" altLang="zh-CN" sz="2200" dirty="0">
                    <a:solidFill>
                      <a:srgbClr val="FF0000"/>
                    </a:solidFill>
                  </a:rPr>
                  <a:t>Reflection</a:t>
                </a:r>
                <a:r>
                  <a:rPr lang="zh-CN" altLang="en-US" sz="2200" dirty="0">
                    <a:solidFill>
                      <a:srgbClr val="FF0000"/>
                    </a:solidFill>
                  </a:rPr>
                  <a:t> </a:t>
                </a:r>
                <a:r>
                  <a:rPr lang="en-US" altLang="zh-CN" sz="2200" dirty="0">
                    <a:solidFill>
                      <a:srgbClr val="FF0000"/>
                    </a:solidFill>
                  </a:rPr>
                  <a:t>without</a:t>
                </a:r>
                <a:r>
                  <a:rPr lang="zh-CN" altLang="en-US" sz="2200" dirty="0">
                    <a:solidFill>
                      <a:srgbClr val="FF0000"/>
                    </a:solidFill>
                  </a:rPr>
                  <a:t> </a:t>
                </a:r>
                <a:r>
                  <a:rPr lang="en-US" altLang="zh-CN" sz="2200" dirty="0">
                    <a:solidFill>
                      <a:srgbClr val="FF0000"/>
                    </a:solidFill>
                  </a:rPr>
                  <a:t>ground</a:t>
                </a:r>
                <a:r>
                  <a:rPr lang="zh-CN" altLang="en-US" sz="2200" dirty="0">
                    <a:solidFill>
                      <a:srgbClr val="FF0000"/>
                    </a:solidFill>
                  </a:rPr>
                  <a:t> </a:t>
                </a:r>
                <a:r>
                  <a:rPr lang="en-US" altLang="zh-CN" sz="2200" dirty="0">
                    <a:solidFill>
                      <a:srgbClr val="FF0000"/>
                    </a:solidFill>
                  </a:rPr>
                  <a:t>roll</a:t>
                </a:r>
                <a:r>
                  <a:rPr lang="zh-CN" altLang="en-US" sz="2200" dirty="0">
                    <a:solidFill>
                      <a:srgbClr val="FF0000"/>
                    </a:solidFill>
                  </a:rPr>
                  <a:t> </a:t>
                </a:r>
                <a:r>
                  <a:rPr lang="en-US" altLang="zh-CN" sz="2200" dirty="0">
                    <a:solidFill>
                      <a:srgbClr val="FF0000"/>
                    </a:solidFill>
                  </a:rPr>
                  <a:t>&amp;</a:t>
                </a:r>
                <a:r>
                  <a:rPr lang="zh-CN" altLang="en-US" sz="2200" dirty="0">
                    <a:solidFill>
                      <a:srgbClr val="FF0000"/>
                    </a:solidFill>
                  </a:rPr>
                  <a:t> </a:t>
                </a:r>
                <a:r>
                  <a:rPr lang="en-US" altLang="zh-CN" sz="2200" dirty="0">
                    <a:solidFill>
                      <a:srgbClr val="FF0000"/>
                    </a:solidFill>
                  </a:rPr>
                  <a:t>receiver ghost</a:t>
                </a:r>
              </a:p>
              <a:p>
                <a:pPr>
                  <a:lnSpc>
                    <a:spcPct val="130000"/>
                  </a:lnSpc>
                </a:pPr>
                <a14:m>
                  <m:oMath xmlns:m="http://schemas.openxmlformats.org/officeDocument/2006/math">
                    <m:sSub>
                      <m:sSubPr>
                        <m:ctrlPr>
                          <a:rPr lang="en-US" altLang="zh-CN" sz="2200" i="1">
                            <a:solidFill>
                              <a:prstClr val="black"/>
                            </a:solidFill>
                            <a:latin typeface="Cambria Math"/>
                            <a:ea typeface="Cambria Math" charset="0"/>
                            <a:cs typeface="Cambria Math" charset="0"/>
                          </a:rPr>
                        </m:ctrlPr>
                      </m:sSubPr>
                      <m:e>
                        <m:r>
                          <a:rPr lang="en-US" altLang="zh-CN" sz="2200" b="1" i="1">
                            <a:solidFill>
                              <a:prstClr val="black"/>
                            </a:solidFill>
                            <a:latin typeface="Cambria Math" charset="0"/>
                            <a:ea typeface="Cambria Math" charset="0"/>
                            <a:cs typeface="Cambria Math" charset="0"/>
                          </a:rPr>
                          <m:t>𝑮</m:t>
                        </m:r>
                      </m:e>
                      <m:sub>
                        <m:r>
                          <a:rPr lang="en-US" altLang="zh-CN"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Green’s</a:t>
                </a:r>
                <a:r>
                  <a:rPr lang="zh-CN" altLang="en-US" sz="2200" dirty="0">
                    <a:solidFill>
                      <a:prstClr val="black"/>
                    </a:solidFill>
                  </a:rPr>
                  <a:t> </a:t>
                </a:r>
                <a:r>
                  <a:rPr lang="en-US" altLang="zh-CN" sz="2200" dirty="0">
                    <a:solidFill>
                      <a:prstClr val="black"/>
                    </a:solidFill>
                  </a:rPr>
                  <a:t>tensor</a:t>
                </a:r>
                <a:r>
                  <a:rPr lang="zh-CN" altLang="en-US" sz="2200" dirty="0">
                    <a:solidFill>
                      <a:prstClr val="black"/>
                    </a:solidFill>
                  </a:rPr>
                  <a:t> </a:t>
                </a:r>
                <a:r>
                  <a:rPr lang="en-US" altLang="zh-CN" sz="2200" dirty="0">
                    <a:solidFill>
                      <a:prstClr val="black"/>
                    </a:solidFill>
                  </a:rPr>
                  <a:t>in</a:t>
                </a:r>
                <a:r>
                  <a:rPr lang="zh-CN" altLang="en-US" sz="2200" dirty="0">
                    <a:solidFill>
                      <a:prstClr val="black"/>
                    </a:solidFill>
                  </a:rPr>
                  <a:t> </a:t>
                </a:r>
                <a:r>
                  <a:rPr lang="en-US" altLang="zh-CN" sz="2200" dirty="0">
                    <a:solidFill>
                      <a:prstClr val="black"/>
                    </a:solidFill>
                  </a:rPr>
                  <a:t>homogenous whole-space elastic reference</a:t>
                </a:r>
                <a:r>
                  <a:rPr lang="zh-CN" altLang="en-US" sz="2200" dirty="0">
                    <a:solidFill>
                      <a:prstClr val="black"/>
                    </a:solidFill>
                  </a:rPr>
                  <a:t> </a:t>
                </a:r>
                <a:endParaRPr lang="en-US" altLang="zh-CN" sz="2200" dirty="0">
                  <a:solidFill>
                    <a:prstClr val="black"/>
                  </a:solidFill>
                </a:endParaRPr>
              </a:p>
              <a:p>
                <a:pPr>
                  <a:lnSpc>
                    <a:spcPct val="130000"/>
                  </a:lnSpc>
                </a:pPr>
                <a14:m>
                  <m:oMath xmlns:m="http://schemas.openxmlformats.org/officeDocument/2006/math">
                    <m:sSub>
                      <m:sSubPr>
                        <m:ctrlPr>
                          <a:rPr lang="en-US" sz="2200" i="1">
                            <a:solidFill>
                              <a:prstClr val="black"/>
                            </a:solidFill>
                            <a:latin typeface="Cambria Math"/>
                            <a:ea typeface="Cambria Math" charset="0"/>
                            <a:cs typeface="Cambria Math" charset="0"/>
                          </a:rPr>
                        </m:ctrlPr>
                      </m:sSubPr>
                      <m:e>
                        <m:r>
                          <a:rPr lang="el-GR" sz="2200" b="1" i="1">
                            <a:solidFill>
                              <a:prstClr val="black"/>
                            </a:solidFill>
                            <a:latin typeface="Cambria Math" charset="0"/>
                            <a:ea typeface="Cambria Math" charset="0"/>
                            <a:cs typeface="Cambria Math" charset="0"/>
                          </a:rPr>
                          <m:t>𝜮</m:t>
                        </m:r>
                      </m:e>
                      <m:sub>
                        <m:r>
                          <a:rPr lang="en-US"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Stress tensor of Green’s function</a:t>
                </a:r>
              </a:p>
              <a:p>
                <a:pPr>
                  <a:lnSpc>
                    <a:spcPct val="130000"/>
                  </a:lnSpc>
                </a:pPr>
                <a14:m>
                  <m:oMath xmlns:m="http://schemas.openxmlformats.org/officeDocument/2006/math">
                    <m:acc>
                      <m:accPr>
                        <m:chr m:val="⃑"/>
                        <m:ctrlPr>
                          <a:rPr lang="en-US" sz="2200" i="1">
                            <a:solidFill>
                              <a:prstClr val="black"/>
                            </a:solidFill>
                            <a:latin typeface="Cambria Math"/>
                          </a:rPr>
                        </m:ctrlPr>
                      </m:accPr>
                      <m:e>
                        <m:r>
                          <a:rPr lang="en-US" sz="2200" i="1">
                            <a:solidFill>
                              <a:prstClr val="black"/>
                            </a:solidFill>
                            <a:latin typeface="Cambria Math" charset="0"/>
                          </a:rPr>
                          <m:t>𝑢</m:t>
                        </m:r>
                      </m:e>
                    </m:acc>
                  </m:oMath>
                </a14:m>
                <a:r>
                  <a:rPr lang="zh-CN" altLang="en-US" sz="2200" dirty="0">
                    <a:solidFill>
                      <a:prstClr val="black"/>
                    </a:solidFill>
                  </a:rPr>
                  <a:t>      </a:t>
                </a:r>
                <a:r>
                  <a:rPr lang="en-US" altLang="zh-CN" sz="2200" dirty="0">
                    <a:solidFill>
                      <a:prstClr val="black"/>
                    </a:solidFill>
                  </a:rPr>
                  <a:t>Displacement</a:t>
                </a:r>
              </a:p>
              <a:p>
                <a:pPr>
                  <a:lnSpc>
                    <a:spcPct val="130000"/>
                  </a:lnSpc>
                </a:pPr>
                <a14:m>
                  <m:oMath xmlns:m="http://schemas.openxmlformats.org/officeDocument/2006/math">
                    <m:acc>
                      <m:accPr>
                        <m:chr m:val="⃑"/>
                        <m:ctrlPr>
                          <a:rPr lang="en-US" sz="2200" i="1">
                            <a:solidFill>
                              <a:prstClr val="black"/>
                            </a:solidFill>
                            <a:latin typeface="Cambria Math"/>
                          </a:rPr>
                        </m:ctrlPr>
                      </m:accPr>
                      <m:e>
                        <m:r>
                          <a:rPr lang="en-US" sz="2200" i="1">
                            <a:solidFill>
                              <a:prstClr val="black"/>
                            </a:solidFill>
                            <a:latin typeface="Cambria Math" charset="0"/>
                          </a:rPr>
                          <m:t>𝑡</m:t>
                        </m:r>
                      </m:e>
                    </m:acc>
                  </m:oMath>
                </a14:m>
                <a:r>
                  <a:rPr lang="zh-CN" altLang="en-US" sz="2200" dirty="0">
                    <a:solidFill>
                      <a:prstClr val="black"/>
                    </a:solidFill>
                  </a:rPr>
                  <a:t>       </a:t>
                </a:r>
                <a:r>
                  <a:rPr lang="en-US" altLang="zh-CN" sz="2200" dirty="0">
                    <a:solidFill>
                      <a:prstClr val="black"/>
                    </a:solidFill>
                  </a:rPr>
                  <a:t>Traction</a:t>
                </a:r>
              </a:p>
            </p:txBody>
          </p:sp>
        </mc:Choice>
        <mc:Fallback xmlns="">
          <p:sp>
            <p:nvSpPr>
              <p:cNvPr id="9" name="Rectangle 8"/>
              <p:cNvSpPr>
                <a:spLocks noRot="1" noChangeAspect="1" noMove="1" noResize="1" noEditPoints="1" noAdjustHandles="1" noChangeArrowheads="1" noChangeShapeType="1" noTextEdit="1"/>
              </p:cNvSpPr>
              <p:nvPr/>
            </p:nvSpPr>
            <p:spPr>
              <a:xfrm>
                <a:off x="2861515" y="4093832"/>
                <a:ext cx="7786170" cy="2273443"/>
              </a:xfrm>
              <a:prstGeom prst="rect">
                <a:avLst/>
              </a:prstGeom>
              <a:blipFill rotWithShape="0">
                <a:blip r:embed="rId4"/>
                <a:stretch>
                  <a:fillRect l="-78" b="-4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4"/>
              <p:cNvSpPr txBox="1">
                <a:spLocks/>
              </p:cNvSpPr>
              <p:nvPr/>
            </p:nvSpPr>
            <p:spPr>
              <a:xfrm>
                <a:off x="1976716" y="1179062"/>
                <a:ext cx="8235393" cy="2445798"/>
              </a:xfrm>
              <a:prstGeom prst="rect">
                <a:avLst/>
              </a:prstGeom>
              <a:noFill/>
            </p:spPr>
            <p:txBody>
              <a:bodyPr vert="horz" wrap="square" lIns="91440" tIns="45720" rIns="91440" bIns="45720"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p>
                        <m:sSupPr>
                          <m:ctrlPr>
                            <a:rPr lang="en-US" sz="3200" i="1" smtClean="0">
                              <a:solidFill>
                                <a:srgbClr val="FF0000"/>
                              </a:solidFill>
                              <a:latin typeface="Cambria Math"/>
                            </a:rPr>
                          </m:ctrlPr>
                        </m:sSupPr>
                        <m:e>
                          <m:acc>
                            <m:accPr>
                              <m:chr m:val="⃑"/>
                              <m:ctrlPr>
                                <a:rPr lang="en-US" sz="3200" i="1">
                                  <a:solidFill>
                                    <a:srgbClr val="FF0000"/>
                                  </a:solidFill>
                                  <a:latin typeface="Cambria Math"/>
                                </a:rPr>
                              </m:ctrlPr>
                            </m:accPr>
                            <m:e>
                              <m:r>
                                <a:rPr lang="en-US" sz="3200" i="1">
                                  <a:solidFill>
                                    <a:srgbClr val="FF0000"/>
                                  </a:solidFill>
                                  <a:latin typeface="Cambria Math" charset="0"/>
                                </a:rPr>
                                <m:t>𝑢</m:t>
                              </m:r>
                            </m:e>
                          </m:acc>
                        </m:e>
                        <m:sup>
                          <m:r>
                            <a:rPr lang="en-US" altLang="zh-CN" sz="3200" i="1">
                              <a:solidFill>
                                <a:srgbClr val="FF0000"/>
                              </a:solidFill>
                              <a:latin typeface="Cambria Math" charset="0"/>
                            </a:rPr>
                            <m:t>𝑢𝑝</m:t>
                          </m:r>
                        </m:sup>
                      </m:sSup>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acc>
                                <m:accPr>
                                  <m:chr m:val="⃑"/>
                                  <m:ctrlPr>
                                    <a:rPr lang="en-US" sz="3200" i="1">
                                      <a:solidFill>
                                        <a:prstClr val="black"/>
                                      </a:solidFill>
                                      <a:latin typeface="Cambria Math"/>
                                    </a:rPr>
                                  </m:ctrlPr>
                                </m:accPr>
                                <m:e>
                                  <m:r>
                                    <a:rPr lang="en-US" sz="3200" i="1">
                                      <a:solidFill>
                                        <a:prstClr val="black"/>
                                      </a:solidFill>
                                      <a:latin typeface="Cambria Math" charset="0"/>
                                    </a:rPr>
                                    <m:t>𝑢</m:t>
                                  </m:r>
                                </m:e>
                              </m:acc>
                              <m:r>
                                <a:rPr lang="en-US" sz="3200" i="1">
                                  <a:solidFill>
                                    <a:prstClr val="black"/>
                                  </a:solidFill>
                                  <a:latin typeface="Cambria Math" charset="0"/>
                                  <a:ea typeface="Cambria Math" charset="0"/>
                                  <a:cs typeface="Cambria Math" charset="0"/>
                                </a:rPr>
                                <m:t>∙</m:t>
                              </m:r>
                              <m:d>
                                <m:dPr>
                                  <m:ctrlPr>
                                    <a:rPr lang="en-US" sz="3200" i="1">
                                      <a:solidFill>
                                        <a:prstClr val="black"/>
                                      </a:solidFill>
                                      <a:latin typeface="Cambria Math"/>
                                    </a:rPr>
                                  </m:ctrlPr>
                                </m:dPr>
                                <m:e>
                                  <m:acc>
                                    <m:accPr>
                                      <m:chr m:val="̂"/>
                                      <m:ctrlPr>
                                        <a:rPr lang="en-US" sz="3200" i="1">
                                          <a:solidFill>
                                            <a:prstClr val="black"/>
                                          </a:solidFill>
                                          <a:latin typeface="Cambria Math"/>
                                          <a:ea typeface="Cambria Math" charset="0"/>
                                          <a:cs typeface="Cambria Math" charset="0"/>
                                        </a:rPr>
                                      </m:ctrlPr>
                                    </m:accPr>
                                    <m:e>
                                      <m:r>
                                        <a:rPr lang="en-US" altLang="zh-CN" sz="3200" i="1">
                                          <a:solidFill>
                                            <a:prstClr val="black"/>
                                          </a:solidFill>
                                          <a:latin typeface="Cambria Math" charset="0"/>
                                          <a:ea typeface="Cambria Math" charset="0"/>
                                          <a:cs typeface="Cambria Math" charset="0"/>
                                        </a:rPr>
                                        <m:t>𝑛</m:t>
                                      </m:r>
                                    </m:e>
                                  </m:acc>
                                  <m:r>
                                    <a:rPr lang="en-US" sz="3200" i="1">
                                      <a:solidFill>
                                        <a:prstClr val="black"/>
                                      </a:solidFill>
                                      <a:latin typeface="Cambria Math" charset="0"/>
                                    </a:rPr>
                                    <m:t>∙</m:t>
                                  </m:r>
                                  <m:sSub>
                                    <m:sSubPr>
                                      <m:ctrlPr>
                                        <a:rPr lang="en-US" sz="3200" i="1">
                                          <a:solidFill>
                                            <a:prstClr val="black"/>
                                          </a:solidFill>
                                          <a:latin typeface="Cambria Math"/>
                                          <a:ea typeface="Cambria Math" charset="0"/>
                                          <a:cs typeface="Cambria Math" charset="0"/>
                                        </a:rPr>
                                      </m:ctrlPr>
                                    </m:sSubPr>
                                    <m:e>
                                      <m:r>
                                        <a:rPr lang="el-GR" sz="3200" b="1" i="1">
                                          <a:solidFill>
                                            <a:prstClr val="black"/>
                                          </a:solidFill>
                                          <a:latin typeface="Cambria Math" charset="0"/>
                                          <a:ea typeface="Cambria Math" charset="0"/>
                                          <a:cs typeface="Cambria Math" charset="0"/>
                                        </a:rPr>
                                        <m:t>𝜮</m:t>
                                      </m:r>
                                    </m:e>
                                    <m:sub>
                                      <m:r>
                                        <a:rPr lang="en-US"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m:t>
                              </m:r>
                              <m:acc>
                                <m:accPr>
                                  <m:chr m:val="⃑"/>
                                  <m:ctrlPr>
                                    <a:rPr lang="en-US" sz="3200" i="1">
                                      <a:solidFill>
                                        <a:prstClr val="black"/>
                                      </a:solidFill>
                                      <a:latin typeface="Cambria Math"/>
                                    </a:rPr>
                                  </m:ctrlPr>
                                </m:accPr>
                                <m:e>
                                  <m:r>
                                    <a:rPr lang="en-US" sz="3200" i="1">
                                      <a:solidFill>
                                        <a:prstClr val="black"/>
                                      </a:solidFill>
                                      <a:latin typeface="Cambria Math" charset="0"/>
                                    </a:rPr>
                                    <m:t>𝑡</m:t>
                                  </m:r>
                                </m:e>
                              </m:acc>
                              <m:r>
                                <a:rPr lang="en-US" altLang="zh-CN" sz="3200" i="1">
                                  <a:solidFill>
                                    <a:prstClr val="black"/>
                                  </a:solidFill>
                                  <a:latin typeface="Cambria Math" charset="0"/>
                                  <a:ea typeface="Cambria Math" charset="0"/>
                                  <a:cs typeface="Cambria Math" charset="0"/>
                                </a:rPr>
                                <m:t>∙</m:t>
                              </m:r>
                              <m:sSub>
                                <m:sSubPr>
                                  <m:ctrlPr>
                                    <a:rPr lang="en-US" altLang="zh-CN" sz="3200" i="1">
                                      <a:solidFill>
                                        <a:prstClr val="black"/>
                                      </a:solidFill>
                                      <a:latin typeface="Cambria Math"/>
                                      <a:ea typeface="Cambria Math" charset="0"/>
                                      <a:cs typeface="Cambria Math" charset="0"/>
                                    </a:rPr>
                                  </m:ctrlPr>
                                </m:sSubPr>
                                <m:e>
                                  <m:r>
                                    <a:rPr lang="en-US" altLang="zh-CN" sz="3200" b="1" i="1">
                                      <a:solidFill>
                                        <a:prstClr val="black"/>
                                      </a:solidFill>
                                      <a:latin typeface="Cambria Math" charset="0"/>
                                      <a:ea typeface="Cambria Math" charset="0"/>
                                      <a:cs typeface="Cambria Math" charset="0"/>
                                    </a:rPr>
                                    <m:t>𝑮</m:t>
                                  </m:r>
                                </m:e>
                                <m:sub>
                                  <m:r>
                                    <a:rPr lang="en-US" altLang="zh-CN"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 </m:t>
                          </m:r>
                        </m:e>
                      </m:nary>
                    </m:oMath>
                  </m:oMathPara>
                </a14:m>
                <a:endParaRPr lang="en-US" sz="3200" dirty="0">
                  <a:solidFill>
                    <a:prstClr val="black"/>
                  </a:solidFill>
                </a:endParaRPr>
              </a:p>
              <a:p>
                <a:pPr indent="0" algn="r">
                  <a:buFont typeface="Arial" pitchFamily="34" charset="0"/>
                  <a:buNone/>
                </a:pPr>
                <a:r>
                  <a:rPr lang="en-US" sz="2400" dirty="0">
                    <a:solidFill>
                      <a:prstClr val="black"/>
                    </a:solidFill>
                  </a:rPr>
                  <a:t>(</a:t>
                </a:r>
                <a:r>
                  <a:rPr lang="en-US" sz="2400" i="1" dirty="0">
                    <a:solidFill>
                      <a:prstClr val="black"/>
                    </a:solidFill>
                  </a:rPr>
                  <a:t>Weglein &amp; </a:t>
                </a:r>
                <a:r>
                  <a:rPr lang="en-US" sz="2400" i="1" dirty="0" err="1">
                    <a:solidFill>
                      <a:prstClr val="black"/>
                    </a:solidFill>
                  </a:rPr>
                  <a:t>Secrest</a:t>
                </a:r>
                <a:r>
                  <a:rPr lang="en-US" sz="2400" i="1" dirty="0">
                    <a:solidFill>
                      <a:prstClr val="black"/>
                    </a:solidFill>
                  </a:rPr>
                  <a:t> 1990, J.</a:t>
                </a:r>
                <a:r>
                  <a:rPr lang="zh-CN" altLang="en-US" sz="2400" i="1" dirty="0">
                    <a:solidFill>
                      <a:prstClr val="black"/>
                    </a:solidFill>
                  </a:rPr>
                  <a:t> </a:t>
                </a:r>
                <a:r>
                  <a:rPr lang="en-US" sz="2400" i="1" dirty="0">
                    <a:solidFill>
                      <a:prstClr val="black"/>
                    </a:solidFill>
                  </a:rPr>
                  <a:t>Wu &amp; Weglein, SEG, 2015</a:t>
                </a:r>
                <a:r>
                  <a:rPr lang="en-US" sz="2400" dirty="0">
                    <a:solidFill>
                      <a:prstClr val="black"/>
                    </a:solidFill>
                  </a:rPr>
                  <a:t>) </a:t>
                </a:r>
              </a:p>
            </p:txBody>
          </p:sp>
        </mc:Choice>
        <mc:Fallback xmlns="">
          <p:sp>
            <p:nvSpPr>
              <p:cNvPr id="7" name="Content Placeholder 4"/>
              <p:cNvSpPr txBox="1">
                <a:spLocks noRot="1" noChangeAspect="1" noMove="1" noResize="1" noEditPoints="1" noAdjustHandles="1" noChangeArrowheads="1" noChangeShapeType="1" noTextEdit="1"/>
              </p:cNvSpPr>
              <p:nvPr/>
            </p:nvSpPr>
            <p:spPr>
              <a:xfrm>
                <a:off x="1977231" y="1179062"/>
                <a:ext cx="8237538" cy="2445798"/>
              </a:xfrm>
              <a:prstGeom prst="rect">
                <a:avLst/>
              </a:prstGeom>
              <a:blipFill rotWithShape="0">
                <a:blip r:embed="rId5"/>
                <a:stretch>
                  <a:fillRect r="-1997" b="-2239"/>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360A499E-5F53-F344-A8CB-78A73A388B1C}" type="slidenum">
              <a:rPr lang="en-US" smtClean="0"/>
              <a:pPr/>
              <a:t>110</a:t>
            </a:fld>
            <a:endParaRPr lang="en-US" dirty="0"/>
          </a:p>
        </p:txBody>
      </p:sp>
    </p:spTree>
    <p:extLst>
      <p:ext uri="{BB962C8B-B14F-4D97-AF65-F5344CB8AC3E}">
        <p14:creationId xmlns:p14="http://schemas.microsoft.com/office/powerpoint/2010/main" val="21925158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Onshore -- </a:t>
            </a:r>
            <a:r>
              <a:rPr lang="en-US" altLang="zh-CN" dirty="0"/>
              <a:t>Wave</a:t>
            </a:r>
            <a:r>
              <a:rPr lang="zh-CN" altLang="en-US" dirty="0"/>
              <a:t> </a:t>
            </a:r>
            <a:r>
              <a:rPr lang="en-US" altLang="zh-CN" dirty="0"/>
              <a:t>separation</a:t>
            </a:r>
            <a:endParaRPr lang="en-US" dirty="0">
              <a:solidFill>
                <a:srgbClr val="0432FF"/>
              </a:solidFill>
            </a:endParaRPr>
          </a:p>
        </p:txBody>
      </p:sp>
      <mc:AlternateContent xmlns:mc="http://schemas.openxmlformats.org/markup-compatibility/2006" xmlns:a14="http://schemas.microsoft.com/office/drawing/2010/main">
        <mc:Choice Requires="a14">
          <p:sp>
            <p:nvSpPr>
              <p:cNvPr id="9" name="Rectangle 8"/>
              <p:cNvSpPr/>
              <p:nvPr/>
            </p:nvSpPr>
            <p:spPr>
              <a:xfrm>
                <a:off x="2860770" y="4093841"/>
                <a:ext cx="7785016" cy="2317429"/>
              </a:xfrm>
              <a:prstGeom prst="rect">
                <a:avLst/>
              </a:prstGeom>
            </p:spPr>
            <p:txBody>
              <a:bodyPr wrap="none">
                <a:spAutoFit/>
              </a:bodyPr>
              <a:lstStyle/>
              <a:p>
                <a:pPr>
                  <a:lnSpc>
                    <a:spcPct val="130000"/>
                  </a:lnSpc>
                </a:pPr>
                <a14:m>
                  <m:oMath xmlns:m="http://schemas.openxmlformats.org/officeDocument/2006/math">
                    <m:sSup>
                      <m:sSupPr>
                        <m:ctrlPr>
                          <a:rPr lang="en-US" sz="2200" i="1">
                            <a:solidFill>
                              <a:srgbClr val="FF0000"/>
                            </a:solidFill>
                            <a:latin typeface="Cambria Math"/>
                          </a:rPr>
                        </m:ctrlPr>
                      </m:sSupPr>
                      <m:e>
                        <m:acc>
                          <m:accPr>
                            <m:chr m:val="⃑"/>
                            <m:ctrlPr>
                              <a:rPr lang="en-US" sz="2200" i="1">
                                <a:solidFill>
                                  <a:srgbClr val="FF0000"/>
                                </a:solidFill>
                                <a:latin typeface="Cambria Math"/>
                              </a:rPr>
                            </m:ctrlPr>
                          </m:accPr>
                          <m:e>
                            <m:r>
                              <a:rPr lang="en-US" sz="2200" i="1">
                                <a:solidFill>
                                  <a:srgbClr val="FF0000"/>
                                </a:solidFill>
                                <a:latin typeface="Cambria Math" charset="0"/>
                              </a:rPr>
                              <m:t>𝑢</m:t>
                            </m:r>
                          </m:e>
                        </m:acc>
                      </m:e>
                      <m:sup>
                        <m:r>
                          <a:rPr lang="en-US" altLang="zh-CN" sz="2200" i="1">
                            <a:solidFill>
                              <a:srgbClr val="FF0000"/>
                            </a:solidFill>
                            <a:latin typeface="Cambria Math" charset="0"/>
                          </a:rPr>
                          <m:t>𝑢𝑝</m:t>
                        </m:r>
                      </m:sup>
                    </m:sSup>
                  </m:oMath>
                </a14:m>
                <a:r>
                  <a:rPr lang="zh-CN" altLang="en-US" sz="2200" dirty="0">
                    <a:solidFill>
                      <a:srgbClr val="FF0000"/>
                    </a:solidFill>
                  </a:rPr>
                  <a:t>  </a:t>
                </a:r>
                <a:r>
                  <a:rPr lang="en-US" altLang="zh-CN" sz="2200" dirty="0">
                    <a:solidFill>
                      <a:srgbClr val="FF0000"/>
                    </a:solidFill>
                  </a:rPr>
                  <a:t>Reflection</a:t>
                </a:r>
                <a:r>
                  <a:rPr lang="zh-CN" altLang="en-US" sz="2200" dirty="0">
                    <a:solidFill>
                      <a:srgbClr val="FF0000"/>
                    </a:solidFill>
                  </a:rPr>
                  <a:t> </a:t>
                </a:r>
                <a:r>
                  <a:rPr lang="en-US" altLang="zh-CN" sz="2200" dirty="0">
                    <a:solidFill>
                      <a:srgbClr val="FF0000"/>
                    </a:solidFill>
                  </a:rPr>
                  <a:t>without</a:t>
                </a:r>
                <a:r>
                  <a:rPr lang="zh-CN" altLang="en-US" sz="2200" dirty="0">
                    <a:solidFill>
                      <a:srgbClr val="FF0000"/>
                    </a:solidFill>
                  </a:rPr>
                  <a:t> </a:t>
                </a:r>
                <a:r>
                  <a:rPr lang="en-US" altLang="zh-CN" sz="2200" dirty="0">
                    <a:solidFill>
                      <a:srgbClr val="FF0000"/>
                    </a:solidFill>
                  </a:rPr>
                  <a:t>ground</a:t>
                </a:r>
                <a:r>
                  <a:rPr lang="zh-CN" altLang="en-US" sz="2200" dirty="0">
                    <a:solidFill>
                      <a:srgbClr val="FF0000"/>
                    </a:solidFill>
                  </a:rPr>
                  <a:t> </a:t>
                </a:r>
                <a:r>
                  <a:rPr lang="en-US" altLang="zh-CN" sz="2200" dirty="0">
                    <a:solidFill>
                      <a:srgbClr val="FF0000"/>
                    </a:solidFill>
                  </a:rPr>
                  <a:t>roll</a:t>
                </a:r>
                <a:r>
                  <a:rPr lang="zh-CN" altLang="en-US" sz="2200" dirty="0">
                    <a:solidFill>
                      <a:srgbClr val="FF0000"/>
                    </a:solidFill>
                  </a:rPr>
                  <a:t> </a:t>
                </a:r>
                <a:r>
                  <a:rPr lang="en-US" altLang="zh-CN" sz="2200" dirty="0">
                    <a:solidFill>
                      <a:srgbClr val="FF0000"/>
                    </a:solidFill>
                  </a:rPr>
                  <a:t>&amp;</a:t>
                </a:r>
                <a:r>
                  <a:rPr lang="zh-CN" altLang="en-US" sz="2200" dirty="0">
                    <a:solidFill>
                      <a:srgbClr val="FF0000"/>
                    </a:solidFill>
                  </a:rPr>
                  <a:t> </a:t>
                </a:r>
                <a:r>
                  <a:rPr lang="en-US" altLang="zh-CN" sz="2200" dirty="0">
                    <a:solidFill>
                      <a:srgbClr val="FF0000"/>
                    </a:solidFill>
                  </a:rPr>
                  <a:t>receiver ghost</a:t>
                </a:r>
              </a:p>
              <a:p>
                <a:pPr>
                  <a:lnSpc>
                    <a:spcPct val="130000"/>
                  </a:lnSpc>
                </a:pPr>
                <a14:m>
                  <m:oMath xmlns:m="http://schemas.openxmlformats.org/officeDocument/2006/math">
                    <m:sSub>
                      <m:sSubPr>
                        <m:ctrlPr>
                          <a:rPr lang="en-US" altLang="zh-CN" sz="2200" i="1">
                            <a:solidFill>
                              <a:prstClr val="black"/>
                            </a:solidFill>
                            <a:latin typeface="Cambria Math"/>
                            <a:ea typeface="Cambria Math" charset="0"/>
                            <a:cs typeface="Cambria Math" charset="0"/>
                          </a:rPr>
                        </m:ctrlPr>
                      </m:sSubPr>
                      <m:e>
                        <m:r>
                          <a:rPr lang="en-US" altLang="zh-CN" sz="2200" b="1" i="1">
                            <a:solidFill>
                              <a:prstClr val="black"/>
                            </a:solidFill>
                            <a:latin typeface="Cambria Math" charset="0"/>
                            <a:ea typeface="Cambria Math" charset="0"/>
                            <a:cs typeface="Cambria Math" charset="0"/>
                          </a:rPr>
                          <m:t>𝑮</m:t>
                        </m:r>
                      </m:e>
                      <m:sub>
                        <m:r>
                          <a:rPr lang="en-US" altLang="zh-CN"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Green’s</a:t>
                </a:r>
                <a:r>
                  <a:rPr lang="zh-CN" altLang="en-US" sz="2200" dirty="0">
                    <a:solidFill>
                      <a:prstClr val="black"/>
                    </a:solidFill>
                  </a:rPr>
                  <a:t> </a:t>
                </a:r>
                <a:r>
                  <a:rPr lang="en-US" altLang="zh-CN" sz="2200" dirty="0">
                    <a:solidFill>
                      <a:prstClr val="black"/>
                    </a:solidFill>
                  </a:rPr>
                  <a:t>tensor</a:t>
                </a:r>
                <a:r>
                  <a:rPr lang="zh-CN" altLang="en-US" sz="2200" dirty="0">
                    <a:solidFill>
                      <a:prstClr val="black"/>
                    </a:solidFill>
                  </a:rPr>
                  <a:t> </a:t>
                </a:r>
                <a:r>
                  <a:rPr lang="en-US" altLang="zh-CN" sz="2200" dirty="0">
                    <a:solidFill>
                      <a:prstClr val="black"/>
                    </a:solidFill>
                  </a:rPr>
                  <a:t>in</a:t>
                </a:r>
                <a:r>
                  <a:rPr lang="zh-CN" altLang="en-US" sz="2200" dirty="0">
                    <a:solidFill>
                      <a:prstClr val="black"/>
                    </a:solidFill>
                  </a:rPr>
                  <a:t> </a:t>
                </a:r>
                <a:r>
                  <a:rPr lang="en-US" altLang="zh-CN" sz="2200" dirty="0">
                    <a:solidFill>
                      <a:prstClr val="black"/>
                    </a:solidFill>
                  </a:rPr>
                  <a:t>homogenous whole-space elastic reference</a:t>
                </a:r>
                <a:r>
                  <a:rPr lang="zh-CN" altLang="en-US" sz="2200" dirty="0">
                    <a:solidFill>
                      <a:prstClr val="black"/>
                    </a:solidFill>
                  </a:rPr>
                  <a:t> </a:t>
                </a:r>
                <a:endParaRPr lang="en-US" altLang="zh-CN" sz="2200" dirty="0">
                  <a:solidFill>
                    <a:prstClr val="black"/>
                  </a:solidFill>
                </a:endParaRPr>
              </a:p>
              <a:p>
                <a:pPr>
                  <a:lnSpc>
                    <a:spcPct val="130000"/>
                  </a:lnSpc>
                </a:pPr>
                <a14:m>
                  <m:oMath xmlns:m="http://schemas.openxmlformats.org/officeDocument/2006/math">
                    <m:sSub>
                      <m:sSubPr>
                        <m:ctrlPr>
                          <a:rPr lang="en-US" sz="2200" i="1">
                            <a:solidFill>
                              <a:prstClr val="black"/>
                            </a:solidFill>
                            <a:latin typeface="Cambria Math"/>
                            <a:ea typeface="Cambria Math" charset="0"/>
                            <a:cs typeface="Cambria Math" charset="0"/>
                          </a:rPr>
                        </m:ctrlPr>
                      </m:sSubPr>
                      <m:e>
                        <m:r>
                          <a:rPr lang="el-GR" sz="2200" b="1" i="1">
                            <a:solidFill>
                              <a:prstClr val="black"/>
                            </a:solidFill>
                            <a:latin typeface="Cambria Math" charset="0"/>
                            <a:ea typeface="Cambria Math" charset="0"/>
                            <a:cs typeface="Cambria Math" charset="0"/>
                          </a:rPr>
                          <m:t>𝜮</m:t>
                        </m:r>
                      </m:e>
                      <m:sub>
                        <m:r>
                          <a:rPr lang="en-US"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Stress tensor of Green’s function</a:t>
                </a:r>
              </a:p>
              <a:p>
                <a:pPr>
                  <a:lnSpc>
                    <a:spcPct val="130000"/>
                  </a:lnSpc>
                </a:pPr>
                <a14:m>
                  <m:oMath xmlns:m="http://schemas.openxmlformats.org/officeDocument/2006/math">
                    <m:acc>
                      <m:accPr>
                        <m:chr m:val="⃑"/>
                        <m:ctrlPr>
                          <a:rPr lang="en-US" sz="2200" i="1">
                            <a:solidFill>
                              <a:prstClr val="black"/>
                            </a:solidFill>
                            <a:latin typeface="Cambria Math"/>
                          </a:rPr>
                        </m:ctrlPr>
                      </m:accPr>
                      <m:e>
                        <m:r>
                          <a:rPr lang="en-US" sz="2200" i="1">
                            <a:solidFill>
                              <a:prstClr val="black"/>
                            </a:solidFill>
                            <a:latin typeface="Cambria Math" charset="0"/>
                          </a:rPr>
                          <m:t>𝑢</m:t>
                        </m:r>
                      </m:e>
                    </m:acc>
                  </m:oMath>
                </a14:m>
                <a:r>
                  <a:rPr lang="zh-CN" altLang="en-US" sz="2200" dirty="0">
                    <a:solidFill>
                      <a:prstClr val="black"/>
                    </a:solidFill>
                  </a:rPr>
                  <a:t>      </a:t>
                </a:r>
                <a:r>
                  <a:rPr lang="en-US" altLang="zh-CN" sz="2200" dirty="0">
                    <a:solidFill>
                      <a:prstClr val="black"/>
                    </a:solidFill>
                  </a:rPr>
                  <a:t>Displacement</a:t>
                </a:r>
              </a:p>
              <a:p>
                <a:pPr>
                  <a:lnSpc>
                    <a:spcPct val="130000"/>
                  </a:lnSpc>
                </a:pPr>
                <a14:m>
                  <m:oMath xmlns:m="http://schemas.openxmlformats.org/officeDocument/2006/math">
                    <m:acc>
                      <m:accPr>
                        <m:chr m:val="⃑"/>
                        <m:ctrlPr>
                          <a:rPr lang="en-US" sz="2200" i="1">
                            <a:solidFill>
                              <a:prstClr val="black"/>
                            </a:solidFill>
                            <a:latin typeface="Cambria Math"/>
                          </a:rPr>
                        </m:ctrlPr>
                      </m:accPr>
                      <m:e>
                        <m:r>
                          <a:rPr lang="en-US" sz="2200" i="1">
                            <a:solidFill>
                              <a:prstClr val="black"/>
                            </a:solidFill>
                            <a:latin typeface="Cambria Math" charset="0"/>
                          </a:rPr>
                          <m:t>𝑡</m:t>
                        </m:r>
                      </m:e>
                    </m:acc>
                  </m:oMath>
                </a14:m>
                <a:r>
                  <a:rPr lang="zh-CN" altLang="en-US" sz="2200" dirty="0">
                    <a:solidFill>
                      <a:prstClr val="black"/>
                    </a:solidFill>
                  </a:rPr>
                  <a:t>       </a:t>
                </a:r>
                <a:r>
                  <a:rPr lang="en-US" altLang="zh-CN" sz="2200" dirty="0">
                    <a:solidFill>
                      <a:prstClr val="black"/>
                    </a:solidFill>
                  </a:rPr>
                  <a:t>Traction</a:t>
                </a:r>
              </a:p>
            </p:txBody>
          </p:sp>
        </mc:Choice>
        <mc:Fallback xmlns="">
          <p:sp>
            <p:nvSpPr>
              <p:cNvPr id="9" name="Rectangle 8"/>
              <p:cNvSpPr>
                <a:spLocks noRot="1" noChangeAspect="1" noMove="1" noResize="1" noEditPoints="1" noAdjustHandles="1" noChangeArrowheads="1" noChangeShapeType="1" noTextEdit="1"/>
              </p:cNvSpPr>
              <p:nvPr/>
            </p:nvSpPr>
            <p:spPr>
              <a:xfrm>
                <a:off x="2861515" y="4093832"/>
                <a:ext cx="7786170" cy="2273443"/>
              </a:xfrm>
              <a:prstGeom prst="rect">
                <a:avLst/>
              </a:prstGeom>
              <a:blipFill rotWithShape="0">
                <a:blip r:embed="rId4"/>
                <a:stretch>
                  <a:fillRect l="-78" b="-4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4"/>
              <p:cNvSpPr txBox="1">
                <a:spLocks/>
              </p:cNvSpPr>
              <p:nvPr/>
            </p:nvSpPr>
            <p:spPr>
              <a:xfrm>
                <a:off x="1976716" y="1179062"/>
                <a:ext cx="8235393" cy="2445798"/>
              </a:xfrm>
              <a:prstGeom prst="rect">
                <a:avLst/>
              </a:prstGeom>
              <a:noFill/>
            </p:spPr>
            <p:txBody>
              <a:bodyPr vert="horz" wrap="square" lIns="91440" tIns="45720" rIns="91440" bIns="45720"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p>
                        <m:sSupPr>
                          <m:ctrlPr>
                            <a:rPr lang="en-US" sz="3200" i="1" smtClean="0">
                              <a:solidFill>
                                <a:srgbClr val="FF0000"/>
                              </a:solidFill>
                              <a:latin typeface="Cambria Math"/>
                            </a:rPr>
                          </m:ctrlPr>
                        </m:sSupPr>
                        <m:e>
                          <m:acc>
                            <m:accPr>
                              <m:chr m:val="⃑"/>
                              <m:ctrlPr>
                                <a:rPr lang="en-US" sz="3200" i="1">
                                  <a:solidFill>
                                    <a:srgbClr val="FF0000"/>
                                  </a:solidFill>
                                  <a:latin typeface="Cambria Math"/>
                                </a:rPr>
                              </m:ctrlPr>
                            </m:accPr>
                            <m:e>
                              <m:r>
                                <a:rPr lang="en-US" sz="3200" i="1">
                                  <a:solidFill>
                                    <a:srgbClr val="FF0000"/>
                                  </a:solidFill>
                                  <a:latin typeface="Cambria Math" charset="0"/>
                                </a:rPr>
                                <m:t>𝑢</m:t>
                              </m:r>
                            </m:e>
                          </m:acc>
                        </m:e>
                        <m:sup>
                          <m:r>
                            <a:rPr lang="en-US" altLang="zh-CN" sz="3200" i="1">
                              <a:solidFill>
                                <a:srgbClr val="FF0000"/>
                              </a:solidFill>
                              <a:latin typeface="Cambria Math" charset="0"/>
                            </a:rPr>
                            <m:t>𝑢𝑝</m:t>
                          </m:r>
                        </m:sup>
                      </m:sSup>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acc>
                                <m:accPr>
                                  <m:chr m:val="⃑"/>
                                  <m:ctrlPr>
                                    <a:rPr lang="en-US" sz="3200" i="1">
                                      <a:solidFill>
                                        <a:prstClr val="black"/>
                                      </a:solidFill>
                                      <a:latin typeface="Cambria Math"/>
                                    </a:rPr>
                                  </m:ctrlPr>
                                </m:accPr>
                                <m:e>
                                  <m:r>
                                    <a:rPr lang="en-US" sz="3200" i="1">
                                      <a:solidFill>
                                        <a:prstClr val="black"/>
                                      </a:solidFill>
                                      <a:latin typeface="Cambria Math" charset="0"/>
                                    </a:rPr>
                                    <m:t>𝑢</m:t>
                                  </m:r>
                                </m:e>
                              </m:acc>
                              <m:r>
                                <a:rPr lang="en-US" sz="3200" i="1">
                                  <a:solidFill>
                                    <a:prstClr val="black"/>
                                  </a:solidFill>
                                  <a:latin typeface="Cambria Math" charset="0"/>
                                  <a:ea typeface="Cambria Math" charset="0"/>
                                  <a:cs typeface="Cambria Math" charset="0"/>
                                </a:rPr>
                                <m:t>∙</m:t>
                              </m:r>
                              <m:d>
                                <m:dPr>
                                  <m:ctrlPr>
                                    <a:rPr lang="en-US" sz="3200" i="1">
                                      <a:solidFill>
                                        <a:prstClr val="black"/>
                                      </a:solidFill>
                                      <a:latin typeface="Cambria Math"/>
                                    </a:rPr>
                                  </m:ctrlPr>
                                </m:dPr>
                                <m:e>
                                  <m:acc>
                                    <m:accPr>
                                      <m:chr m:val="̂"/>
                                      <m:ctrlPr>
                                        <a:rPr lang="en-US" sz="3200" i="1">
                                          <a:solidFill>
                                            <a:prstClr val="black"/>
                                          </a:solidFill>
                                          <a:latin typeface="Cambria Math"/>
                                          <a:ea typeface="Cambria Math" charset="0"/>
                                          <a:cs typeface="Cambria Math" charset="0"/>
                                        </a:rPr>
                                      </m:ctrlPr>
                                    </m:accPr>
                                    <m:e>
                                      <m:r>
                                        <a:rPr lang="en-US" altLang="zh-CN" sz="3200" i="1">
                                          <a:solidFill>
                                            <a:prstClr val="black"/>
                                          </a:solidFill>
                                          <a:latin typeface="Cambria Math" charset="0"/>
                                          <a:ea typeface="Cambria Math" charset="0"/>
                                          <a:cs typeface="Cambria Math" charset="0"/>
                                        </a:rPr>
                                        <m:t>𝑛</m:t>
                                      </m:r>
                                    </m:e>
                                  </m:acc>
                                  <m:r>
                                    <a:rPr lang="en-US" sz="3200" i="1">
                                      <a:solidFill>
                                        <a:prstClr val="black"/>
                                      </a:solidFill>
                                      <a:latin typeface="Cambria Math" charset="0"/>
                                    </a:rPr>
                                    <m:t>∙</m:t>
                                  </m:r>
                                  <m:sSub>
                                    <m:sSubPr>
                                      <m:ctrlPr>
                                        <a:rPr lang="en-US" sz="3200" i="1">
                                          <a:solidFill>
                                            <a:prstClr val="black"/>
                                          </a:solidFill>
                                          <a:latin typeface="Cambria Math"/>
                                          <a:ea typeface="Cambria Math" charset="0"/>
                                          <a:cs typeface="Cambria Math" charset="0"/>
                                        </a:rPr>
                                      </m:ctrlPr>
                                    </m:sSubPr>
                                    <m:e>
                                      <m:r>
                                        <a:rPr lang="el-GR" sz="3200" b="1" i="1">
                                          <a:solidFill>
                                            <a:prstClr val="black"/>
                                          </a:solidFill>
                                          <a:latin typeface="Cambria Math" charset="0"/>
                                          <a:ea typeface="Cambria Math" charset="0"/>
                                          <a:cs typeface="Cambria Math" charset="0"/>
                                        </a:rPr>
                                        <m:t>𝜮</m:t>
                                      </m:r>
                                    </m:e>
                                    <m:sub>
                                      <m:r>
                                        <a:rPr lang="en-US"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m:t>
                              </m:r>
                              <m:acc>
                                <m:accPr>
                                  <m:chr m:val="⃑"/>
                                  <m:ctrlPr>
                                    <a:rPr lang="en-US" sz="3200" i="1">
                                      <a:solidFill>
                                        <a:prstClr val="black"/>
                                      </a:solidFill>
                                      <a:latin typeface="Cambria Math"/>
                                    </a:rPr>
                                  </m:ctrlPr>
                                </m:accPr>
                                <m:e>
                                  <m:r>
                                    <a:rPr lang="en-US" sz="3200" i="1">
                                      <a:solidFill>
                                        <a:prstClr val="black"/>
                                      </a:solidFill>
                                      <a:latin typeface="Cambria Math" charset="0"/>
                                    </a:rPr>
                                    <m:t>𝑡</m:t>
                                  </m:r>
                                </m:e>
                              </m:acc>
                              <m:r>
                                <a:rPr lang="en-US" altLang="zh-CN" sz="3200" i="1">
                                  <a:solidFill>
                                    <a:prstClr val="black"/>
                                  </a:solidFill>
                                  <a:latin typeface="Cambria Math" charset="0"/>
                                  <a:ea typeface="Cambria Math" charset="0"/>
                                  <a:cs typeface="Cambria Math" charset="0"/>
                                </a:rPr>
                                <m:t>∙</m:t>
                              </m:r>
                              <m:sSub>
                                <m:sSubPr>
                                  <m:ctrlPr>
                                    <a:rPr lang="en-US" altLang="zh-CN" sz="3200" i="1">
                                      <a:solidFill>
                                        <a:prstClr val="black"/>
                                      </a:solidFill>
                                      <a:latin typeface="Cambria Math"/>
                                      <a:ea typeface="Cambria Math" charset="0"/>
                                      <a:cs typeface="Cambria Math" charset="0"/>
                                    </a:rPr>
                                  </m:ctrlPr>
                                </m:sSubPr>
                                <m:e>
                                  <m:r>
                                    <a:rPr lang="en-US" altLang="zh-CN" sz="3200" b="1" i="1">
                                      <a:solidFill>
                                        <a:prstClr val="black"/>
                                      </a:solidFill>
                                      <a:latin typeface="Cambria Math" charset="0"/>
                                      <a:ea typeface="Cambria Math" charset="0"/>
                                      <a:cs typeface="Cambria Math" charset="0"/>
                                    </a:rPr>
                                    <m:t>𝑮</m:t>
                                  </m:r>
                                </m:e>
                                <m:sub>
                                  <m:r>
                                    <a:rPr lang="en-US" altLang="zh-CN"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 </m:t>
                          </m:r>
                        </m:e>
                      </m:nary>
                    </m:oMath>
                  </m:oMathPara>
                </a14:m>
                <a:endParaRPr lang="en-US" sz="3200" dirty="0">
                  <a:solidFill>
                    <a:prstClr val="black"/>
                  </a:solidFill>
                </a:endParaRPr>
              </a:p>
              <a:p>
                <a:pPr indent="0" algn="r">
                  <a:buFont typeface="Arial" pitchFamily="34" charset="0"/>
                  <a:buNone/>
                </a:pPr>
                <a:r>
                  <a:rPr lang="en-US" sz="2400" dirty="0">
                    <a:solidFill>
                      <a:prstClr val="black"/>
                    </a:solidFill>
                  </a:rPr>
                  <a:t>(</a:t>
                </a:r>
                <a:r>
                  <a:rPr lang="en-US" sz="2400" i="1" dirty="0">
                    <a:solidFill>
                      <a:prstClr val="black"/>
                    </a:solidFill>
                  </a:rPr>
                  <a:t>Weglein &amp; </a:t>
                </a:r>
                <a:r>
                  <a:rPr lang="en-US" sz="2400" i="1" dirty="0" err="1">
                    <a:solidFill>
                      <a:prstClr val="black"/>
                    </a:solidFill>
                  </a:rPr>
                  <a:t>Secrest</a:t>
                </a:r>
                <a:r>
                  <a:rPr lang="en-US" sz="2400" i="1" dirty="0">
                    <a:solidFill>
                      <a:prstClr val="black"/>
                    </a:solidFill>
                  </a:rPr>
                  <a:t> 1990, J.</a:t>
                </a:r>
                <a:r>
                  <a:rPr lang="zh-CN" altLang="en-US" sz="2400" i="1" dirty="0">
                    <a:solidFill>
                      <a:prstClr val="black"/>
                    </a:solidFill>
                  </a:rPr>
                  <a:t> </a:t>
                </a:r>
                <a:r>
                  <a:rPr lang="en-US" sz="2400" i="1" dirty="0">
                    <a:solidFill>
                      <a:prstClr val="black"/>
                    </a:solidFill>
                  </a:rPr>
                  <a:t>Wu &amp; Weglein, SEG, 2015</a:t>
                </a:r>
                <a:r>
                  <a:rPr lang="en-US" sz="2400" dirty="0">
                    <a:solidFill>
                      <a:prstClr val="black"/>
                    </a:solidFill>
                  </a:rPr>
                  <a:t>) </a:t>
                </a:r>
              </a:p>
            </p:txBody>
          </p:sp>
        </mc:Choice>
        <mc:Fallback xmlns="">
          <p:sp>
            <p:nvSpPr>
              <p:cNvPr id="7" name="Content Placeholder 4"/>
              <p:cNvSpPr txBox="1">
                <a:spLocks noRot="1" noChangeAspect="1" noMove="1" noResize="1" noEditPoints="1" noAdjustHandles="1" noChangeArrowheads="1" noChangeShapeType="1" noTextEdit="1"/>
              </p:cNvSpPr>
              <p:nvPr/>
            </p:nvSpPr>
            <p:spPr>
              <a:xfrm>
                <a:off x="1977231" y="1179062"/>
                <a:ext cx="8237538" cy="2445798"/>
              </a:xfrm>
              <a:prstGeom prst="rect">
                <a:avLst/>
              </a:prstGeom>
              <a:blipFill rotWithShape="0">
                <a:blip r:embed="rId5"/>
                <a:stretch>
                  <a:fillRect r="-1997" b="-2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70305" y="835257"/>
                <a:ext cx="3911327" cy="955133"/>
              </a:xfrm>
              <a:prstGeom prst="rect">
                <a:avLst/>
              </a:prstGeom>
              <a:ln>
                <a:solidFill>
                  <a:schemeClr val="tx1">
                    <a:lumMod val="75000"/>
                    <a:lumOff val="2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r>
                                <a:rPr lang="en-US" altLang="zh-CN" sz="2400" i="1">
                                  <a:solidFill>
                                    <a:prstClr val="black"/>
                                  </a:solidFill>
                                  <a:latin typeface="Cambria Math" charset="0"/>
                                </a:rPr>
                                <m:t>𝑃</m:t>
                              </m:r>
                              <m:r>
                                <a:rPr lang="en-US" altLang="zh-CN" sz="2400" i="1">
                                  <a:solidFill>
                                    <a:prstClr val="black"/>
                                  </a:solidFill>
                                  <a:latin typeface="Cambria Math" charset="0"/>
                                  <a:ea typeface="Cambria Math" charset="0"/>
                                  <a:cs typeface="Cambria Math" charset="0"/>
                                </a:rPr>
                                <m:t>𝛻</m:t>
                              </m:r>
                              <m:r>
                                <a:rPr lang="en-US" altLang="zh-CN" sz="2400" i="1">
                                  <a:solidFill>
                                    <a:prstClr val="black"/>
                                  </a:solidFill>
                                  <a:latin typeface="Cambria Math" charset="0"/>
                                  <a:ea typeface="Cambria Math" charset="0"/>
                                  <a:cs typeface="Cambria Math" charset="0"/>
                                </a:rPr>
                                <m:t>′</m:t>
                              </m:r>
                              <m:sSubSup>
                                <m:sSubSupPr>
                                  <m:ctrlPr>
                                    <a:rPr lang="en-US" altLang="zh-CN" sz="2400" i="1">
                                      <a:solidFill>
                                        <a:prstClr val="black"/>
                                      </a:solidFill>
                                      <a:latin typeface="Cambria Math"/>
                                      <a:ea typeface="Cambria Math" charset="0"/>
                                      <a:cs typeface="Cambria Math" charset="0"/>
                                    </a:rPr>
                                  </m:ctrlPr>
                                </m:sSubSupPr>
                                <m:e>
                                  <m:r>
                                    <a:rPr lang="en-US" altLang="zh-CN" sz="2400" i="1">
                                      <a:solidFill>
                                        <a:prstClr val="black"/>
                                      </a:solidFill>
                                      <a:latin typeface="Cambria Math" charset="0"/>
                                      <a:ea typeface="Cambria Math" charset="0"/>
                                      <a:cs typeface="Cambria Math" charset="0"/>
                                    </a:rPr>
                                    <m:t>𝐺</m:t>
                                  </m:r>
                                </m:e>
                                <m:sub>
                                  <m:r>
                                    <a:rPr lang="en-US" altLang="zh-CN" sz="2400" i="1">
                                      <a:solidFill>
                                        <a:prstClr val="black"/>
                                      </a:solidFill>
                                      <a:latin typeface="Cambria Math" charset="0"/>
                                      <a:ea typeface="Cambria Math" charset="0"/>
                                      <a:cs typeface="Cambria Math" charset="0"/>
                                    </a:rPr>
                                    <m:t>0</m:t>
                                  </m:r>
                                </m:sub>
                                <m:sup>
                                  <m:r>
                                    <a:rPr lang="en-US" altLang="zh-CN" sz="2400" i="1">
                                      <a:solidFill>
                                        <a:prstClr val="black"/>
                                      </a:solidFill>
                                      <a:latin typeface="Cambria Math" charset="0"/>
                                      <a:ea typeface="Cambria Math" charset="0"/>
                                      <a:cs typeface="Cambria Math" charset="0"/>
                                    </a:rPr>
                                    <m:t>+</m:t>
                                  </m:r>
                                </m:sup>
                              </m:sSubSup>
                              <m:r>
                                <a:rPr lang="en-US" altLang="zh-CN" sz="2400" i="1">
                                  <a:solidFill>
                                    <a:prstClr val="black"/>
                                  </a:solidFill>
                                  <a:latin typeface="Cambria Math" charset="0"/>
                                  <a:ea typeface="Cambria Math" charset="0"/>
                                  <a:cs typeface="Cambria Math" charset="0"/>
                                </a:rPr>
                                <m:t>−</m:t>
                              </m:r>
                              <m:sSubSup>
                                <m:sSubSupPr>
                                  <m:ctrlPr>
                                    <a:rPr lang="en-US" altLang="zh-CN" sz="2400" i="1">
                                      <a:solidFill>
                                        <a:prstClr val="black"/>
                                      </a:solidFill>
                                      <a:latin typeface="Cambria Math"/>
                                      <a:ea typeface="Cambria Math" charset="0"/>
                                      <a:cs typeface="Cambria Math" charset="0"/>
                                    </a:rPr>
                                  </m:ctrlPr>
                                </m:sSubSupPr>
                                <m:e>
                                  <m:r>
                                    <a:rPr lang="en-US" altLang="zh-CN" sz="2400" i="1">
                                      <a:solidFill>
                                        <a:prstClr val="black"/>
                                      </a:solidFill>
                                      <a:latin typeface="Cambria Math" charset="0"/>
                                      <a:ea typeface="Cambria Math" charset="0"/>
                                      <a:cs typeface="Cambria Math" charset="0"/>
                                    </a:rPr>
                                    <m:t>𝐺</m:t>
                                  </m:r>
                                </m:e>
                                <m:sub>
                                  <m:r>
                                    <a:rPr lang="en-US" altLang="zh-CN" sz="2400" i="1">
                                      <a:solidFill>
                                        <a:prstClr val="black"/>
                                      </a:solidFill>
                                      <a:latin typeface="Cambria Math" charset="0"/>
                                      <a:ea typeface="Cambria Math" charset="0"/>
                                      <a:cs typeface="Cambria Math" charset="0"/>
                                    </a:rPr>
                                    <m:t>0</m:t>
                                  </m:r>
                                </m:sub>
                                <m:sup>
                                  <m:r>
                                    <a:rPr lang="en-US" altLang="zh-CN" sz="2400" i="1">
                                      <a:solidFill>
                                        <a:prstClr val="black"/>
                                      </a:solidFill>
                                      <a:latin typeface="Cambria Math" charset="0"/>
                                      <a:ea typeface="Cambria Math" charset="0"/>
                                      <a:cs typeface="Cambria Math" charset="0"/>
                                    </a:rPr>
                                    <m:t>+</m:t>
                                  </m:r>
                                </m:sup>
                              </m:sSubSup>
                              <m:r>
                                <a:rPr lang="en-US" altLang="zh-CN" sz="2400" i="1">
                                  <a:solidFill>
                                    <a:prstClr val="black"/>
                                  </a:solidFill>
                                  <a:latin typeface="Cambria Math" charset="0"/>
                                  <a:ea typeface="Cambria Math" charset="0"/>
                                  <a:cs typeface="Cambria Math" charset="0"/>
                                </a:rPr>
                                <m:t>𝛻</m:t>
                              </m:r>
                              <m:r>
                                <a:rPr lang="en-US" altLang="zh-CN" sz="2400" i="1">
                                  <a:solidFill>
                                    <a:prstClr val="black"/>
                                  </a:solidFill>
                                  <a:latin typeface="Cambria Math" charset="0"/>
                                  <a:ea typeface="Cambria Math" charset="0"/>
                                  <a:cs typeface="Cambria Math" charset="0"/>
                                </a:rPr>
                                <m:t>′</m:t>
                              </m:r>
                              <m:r>
                                <a:rPr lang="en-US" altLang="zh-CN" sz="2400" i="1">
                                  <a:solidFill>
                                    <a:prstClr val="black"/>
                                  </a:solidFill>
                                  <a:latin typeface="Cambria Math" charset="0"/>
                                  <a:ea typeface="Cambria Math" charset="0"/>
                                  <a:cs typeface="Cambria Math" charset="0"/>
                                </a:rPr>
                                <m:t>𝑃</m:t>
                              </m:r>
                            </m:e>
                          </m:d>
                          <m:r>
                            <a:rPr lang="en-US" altLang="zh-CN" sz="2400" i="1">
                              <a:solidFill>
                                <a:prstClr val="black"/>
                              </a:solidFill>
                              <a:latin typeface="Cambria Math" charset="0"/>
                              <a:ea typeface="Cambria Math" charset="0"/>
                              <a:cs typeface="Cambria Math" charset="0"/>
                            </a:rPr>
                            <m:t>∙</m:t>
                          </m:r>
                          <m:acc>
                            <m:accPr>
                              <m:chr m:val="̂"/>
                              <m:ctrlPr>
                                <a:rPr lang="en-US" altLang="zh-CN" sz="2400" i="1">
                                  <a:solidFill>
                                    <a:prstClr val="black"/>
                                  </a:solidFill>
                                  <a:latin typeface="Cambria Math"/>
                                  <a:ea typeface="Cambria Math" charset="0"/>
                                  <a:cs typeface="Cambria Math" charset="0"/>
                                </a:rPr>
                              </m:ctrlPr>
                            </m:accPr>
                            <m:e>
                              <m:r>
                                <a:rPr lang="en-US" altLang="zh-CN" sz="2400" i="1">
                                  <a:solidFill>
                                    <a:prstClr val="black"/>
                                  </a:solidFill>
                                  <a:latin typeface="Cambria Math" charset="0"/>
                                  <a:ea typeface="Cambria Math" charset="0"/>
                                  <a:cs typeface="Cambria Math" charset="0"/>
                                </a:rPr>
                                <m:t>𝑛</m:t>
                              </m:r>
                            </m:e>
                          </m:acc>
                          <m:r>
                            <a:rPr lang="en-US" altLang="zh-CN" sz="2400" i="1">
                              <a:solidFill>
                                <a:prstClr val="black"/>
                              </a:solidFill>
                              <a:latin typeface="Cambria Math" charset="0"/>
                            </a:rPr>
                            <m:t>𝑑𝑆</m:t>
                          </m:r>
                          <m:r>
                            <a:rPr lang="en-US" altLang="zh-CN" sz="2400" i="1">
                              <a:solidFill>
                                <a:prstClr val="black"/>
                              </a:solidFill>
                              <a:latin typeface="Cambria Math" charset="0"/>
                            </a:rPr>
                            <m:t>′</m:t>
                          </m:r>
                        </m:e>
                      </m:nary>
                    </m:oMath>
                  </m:oMathPara>
                </a14:m>
                <a:endParaRPr lang="zh-CN" altLang="en-US" sz="2400" dirty="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7872350" y="835248"/>
                <a:ext cx="3922548" cy="955133"/>
              </a:xfrm>
              <a:prstGeom prst="rect">
                <a:avLst/>
              </a:prstGeom>
              <a:blipFill rotWithShape="0">
                <a:blip r:embed="rId6"/>
                <a:stretch>
                  <a:fillRect/>
                </a:stretch>
              </a:blipFill>
              <a:ln>
                <a:solidFill>
                  <a:schemeClr val="tx1">
                    <a:lumMod val="75000"/>
                    <a:lumOff val="25000"/>
                  </a:schemeClr>
                </a:solidFill>
              </a:ln>
            </p:spPr>
            <p:txBody>
              <a:bodyPr/>
              <a:lstStyle/>
              <a:p>
                <a:r>
                  <a:rPr lang="zh-CN" altLang="en-US">
                    <a:noFill/>
                  </a:rPr>
                  <a:t> </a:t>
                </a:r>
              </a:p>
            </p:txBody>
          </p:sp>
        </mc:Fallback>
      </mc:AlternateContent>
      <p:sp>
        <p:nvSpPr>
          <p:cNvPr id="5" name="Slide Number Placeholder 4"/>
          <p:cNvSpPr>
            <a:spLocks noGrp="1"/>
          </p:cNvSpPr>
          <p:nvPr>
            <p:ph type="sldNum" sz="quarter" idx="12"/>
          </p:nvPr>
        </p:nvSpPr>
        <p:spPr/>
        <p:txBody>
          <a:bodyPr/>
          <a:lstStyle/>
          <a:p>
            <a:fld id="{360A499E-5F53-F344-A8CB-78A73A388B1C}" type="slidenum">
              <a:rPr lang="en-US" smtClean="0"/>
              <a:pPr/>
              <a:t>111</a:t>
            </a:fld>
            <a:endParaRPr lang="en-US" dirty="0"/>
          </a:p>
        </p:txBody>
      </p:sp>
    </p:spTree>
    <p:extLst>
      <p:ext uri="{BB962C8B-B14F-4D97-AF65-F5344CB8AC3E}">
        <p14:creationId xmlns:p14="http://schemas.microsoft.com/office/powerpoint/2010/main" val="39160798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Onshore -- </a:t>
            </a:r>
            <a:r>
              <a:rPr lang="en-US" altLang="zh-CN" dirty="0"/>
              <a:t>Wave</a:t>
            </a:r>
            <a:r>
              <a:rPr lang="zh-CN" altLang="en-US" dirty="0"/>
              <a:t> </a:t>
            </a:r>
            <a:r>
              <a:rPr lang="en-US" altLang="zh-CN" dirty="0"/>
              <a:t>separation</a:t>
            </a:r>
            <a:endParaRPr lang="en-US" dirty="0">
              <a:solidFill>
                <a:srgbClr val="0432FF"/>
              </a:solidFill>
            </a:endParaRPr>
          </a:p>
        </p:txBody>
      </p:sp>
      <mc:AlternateContent xmlns:mc="http://schemas.openxmlformats.org/markup-compatibility/2006" xmlns:a14="http://schemas.microsoft.com/office/drawing/2010/main">
        <mc:Choice Requires="a14">
          <p:sp>
            <p:nvSpPr>
              <p:cNvPr id="5" name="TextBox 4"/>
              <p:cNvSpPr txBox="1"/>
              <p:nvPr/>
            </p:nvSpPr>
            <p:spPr>
              <a:xfrm>
                <a:off x="1701657" y="4600599"/>
                <a:ext cx="9158296" cy="954107"/>
              </a:xfrm>
              <a:prstGeom prst="rect">
                <a:avLst/>
              </a:prstGeom>
              <a:noFill/>
            </p:spPr>
            <p:txBody>
              <a:bodyPr wrap="square" rtlCol="0">
                <a:spAutoFit/>
              </a:bodyPr>
              <a:lstStyle/>
              <a:p>
                <a:pPr algn="ctr"/>
                <a:r>
                  <a:rPr lang="en-US" altLang="zh-CN" sz="2800" dirty="0">
                    <a:solidFill>
                      <a:srgbClr val="0000FF"/>
                    </a:solidFill>
                  </a:rPr>
                  <a:t>Not</a:t>
                </a:r>
                <a:r>
                  <a:rPr lang="zh-CN" altLang="en-US" sz="2800" dirty="0">
                    <a:solidFill>
                      <a:srgbClr val="0000FF"/>
                    </a:solidFill>
                  </a:rPr>
                  <a:t> </a:t>
                </a:r>
                <a:r>
                  <a:rPr lang="en-US" altLang="zh-CN" sz="2800" dirty="0">
                    <a:solidFill>
                      <a:srgbClr val="0000FF"/>
                    </a:solidFill>
                  </a:rPr>
                  <a:t>a</a:t>
                </a:r>
                <a:r>
                  <a:rPr lang="zh-CN" altLang="en-US" sz="2800" dirty="0">
                    <a:solidFill>
                      <a:srgbClr val="0000FF"/>
                    </a:solidFill>
                  </a:rPr>
                  <a:t> </a:t>
                </a:r>
                <a:r>
                  <a:rPr lang="en-US" altLang="zh-CN" sz="2800" dirty="0">
                    <a:solidFill>
                      <a:srgbClr val="0000FF"/>
                    </a:solidFill>
                  </a:rPr>
                  <a:t>filtering</a:t>
                </a:r>
                <a:r>
                  <a:rPr lang="zh-CN" altLang="en-US" sz="2800" dirty="0">
                    <a:solidFill>
                      <a:srgbClr val="0000FF"/>
                    </a:solidFill>
                  </a:rPr>
                  <a:t> </a:t>
                </a:r>
                <a:r>
                  <a:rPr lang="en-US" altLang="zh-CN" sz="2800" dirty="0">
                    <a:solidFill>
                      <a:srgbClr val="0000FF"/>
                    </a:solidFill>
                  </a:rPr>
                  <a:t>method</a:t>
                </a:r>
                <a:r>
                  <a:rPr lang="zh-CN" altLang="en-US" sz="2800" dirty="0">
                    <a:solidFill>
                      <a:srgbClr val="0000FF"/>
                    </a:solidFill>
                  </a:rPr>
                  <a:t> </a:t>
                </a:r>
                <a:r>
                  <a:rPr lang="en-US" altLang="zh-CN" sz="2800" dirty="0">
                    <a:solidFill>
                      <a:srgbClr val="0000FF"/>
                    </a:solidFill>
                  </a:rPr>
                  <a:t>of ground roll removal, but a wave theory based wave prediction and no damage on </a:t>
                </a:r>
                <a14:m>
                  <m:oMath xmlns:m="http://schemas.openxmlformats.org/officeDocument/2006/math">
                    <m:sSup>
                      <m:sSupPr>
                        <m:ctrlPr>
                          <a:rPr lang="en-US" sz="2800" i="1">
                            <a:solidFill>
                              <a:srgbClr val="0000FF"/>
                            </a:solidFill>
                            <a:latin typeface="Cambria Math"/>
                          </a:rPr>
                        </m:ctrlPr>
                      </m:sSupPr>
                      <m:e>
                        <m:acc>
                          <m:accPr>
                            <m:chr m:val="⃑"/>
                            <m:ctrlPr>
                              <a:rPr lang="en-US" sz="2800" i="1">
                                <a:solidFill>
                                  <a:srgbClr val="0000FF"/>
                                </a:solidFill>
                                <a:latin typeface="Cambria Math"/>
                              </a:rPr>
                            </m:ctrlPr>
                          </m:accPr>
                          <m:e>
                            <m:r>
                              <a:rPr lang="en-US" sz="2800" i="1">
                                <a:solidFill>
                                  <a:srgbClr val="0000FF"/>
                                </a:solidFill>
                                <a:latin typeface="Cambria Math" charset="0"/>
                              </a:rPr>
                              <m:t>𝑢</m:t>
                            </m:r>
                          </m:e>
                        </m:acc>
                      </m:e>
                      <m:sup>
                        <m:r>
                          <a:rPr lang="en-US" altLang="zh-CN" sz="2800" i="1">
                            <a:solidFill>
                              <a:srgbClr val="0000FF"/>
                            </a:solidFill>
                            <a:latin typeface="Cambria Math" charset="0"/>
                          </a:rPr>
                          <m:t>𝑢𝑝</m:t>
                        </m:r>
                      </m:sup>
                    </m:sSup>
                  </m:oMath>
                </a14:m>
                <a:endParaRPr lang="en-US" sz="2800" dirty="0">
                  <a:solidFill>
                    <a:srgbClr val="0000FF"/>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702097" y="4600590"/>
                <a:ext cx="9160682" cy="954107"/>
              </a:xfrm>
              <a:prstGeom prst="rect">
                <a:avLst/>
              </a:prstGeom>
              <a:blipFill rotWithShape="0">
                <a:blip r:embed="rId3"/>
                <a:stretch>
                  <a:fillRect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4"/>
              <p:cNvSpPr txBox="1">
                <a:spLocks/>
              </p:cNvSpPr>
              <p:nvPr/>
            </p:nvSpPr>
            <p:spPr>
              <a:xfrm>
                <a:off x="1976716" y="1179062"/>
                <a:ext cx="8235393" cy="2445798"/>
              </a:xfrm>
              <a:prstGeom prst="rect">
                <a:avLst/>
              </a:prstGeom>
              <a:noFill/>
            </p:spPr>
            <p:txBody>
              <a:bodyPr vert="horz" wrap="square" lIns="91440" tIns="45720" rIns="91440" bIns="45720"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p>
                        <m:sSupPr>
                          <m:ctrlPr>
                            <a:rPr lang="en-US" sz="3200" i="1" smtClean="0">
                              <a:solidFill>
                                <a:srgbClr val="FF0000"/>
                              </a:solidFill>
                              <a:latin typeface="Cambria Math"/>
                            </a:rPr>
                          </m:ctrlPr>
                        </m:sSupPr>
                        <m:e>
                          <m:acc>
                            <m:accPr>
                              <m:chr m:val="⃑"/>
                              <m:ctrlPr>
                                <a:rPr lang="en-US" sz="3200" i="1">
                                  <a:solidFill>
                                    <a:srgbClr val="FF0000"/>
                                  </a:solidFill>
                                  <a:latin typeface="Cambria Math"/>
                                </a:rPr>
                              </m:ctrlPr>
                            </m:accPr>
                            <m:e>
                              <m:r>
                                <a:rPr lang="en-US" sz="3200" i="1">
                                  <a:solidFill>
                                    <a:srgbClr val="FF0000"/>
                                  </a:solidFill>
                                  <a:latin typeface="Cambria Math" charset="0"/>
                                </a:rPr>
                                <m:t>𝑢</m:t>
                              </m:r>
                            </m:e>
                          </m:acc>
                        </m:e>
                        <m:sup>
                          <m:r>
                            <a:rPr lang="en-US" altLang="zh-CN" sz="3200" i="1">
                              <a:solidFill>
                                <a:srgbClr val="FF0000"/>
                              </a:solidFill>
                              <a:latin typeface="Cambria Math" charset="0"/>
                            </a:rPr>
                            <m:t>𝑢𝑝</m:t>
                          </m:r>
                        </m:sup>
                      </m:sSup>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acc>
                                <m:accPr>
                                  <m:chr m:val="⃑"/>
                                  <m:ctrlPr>
                                    <a:rPr lang="en-US" sz="3200" i="1">
                                      <a:solidFill>
                                        <a:prstClr val="black"/>
                                      </a:solidFill>
                                      <a:latin typeface="Cambria Math"/>
                                    </a:rPr>
                                  </m:ctrlPr>
                                </m:accPr>
                                <m:e>
                                  <m:r>
                                    <a:rPr lang="en-US" sz="3200" i="1">
                                      <a:solidFill>
                                        <a:prstClr val="black"/>
                                      </a:solidFill>
                                      <a:latin typeface="Cambria Math" charset="0"/>
                                    </a:rPr>
                                    <m:t>𝑢</m:t>
                                  </m:r>
                                </m:e>
                              </m:acc>
                              <m:r>
                                <a:rPr lang="en-US" sz="3200" i="1">
                                  <a:solidFill>
                                    <a:prstClr val="black"/>
                                  </a:solidFill>
                                  <a:latin typeface="Cambria Math" charset="0"/>
                                  <a:ea typeface="Cambria Math" charset="0"/>
                                  <a:cs typeface="Cambria Math" charset="0"/>
                                </a:rPr>
                                <m:t>∙</m:t>
                              </m:r>
                              <m:d>
                                <m:dPr>
                                  <m:ctrlPr>
                                    <a:rPr lang="en-US" sz="3200" i="1">
                                      <a:solidFill>
                                        <a:prstClr val="black"/>
                                      </a:solidFill>
                                      <a:latin typeface="Cambria Math"/>
                                    </a:rPr>
                                  </m:ctrlPr>
                                </m:dPr>
                                <m:e>
                                  <m:acc>
                                    <m:accPr>
                                      <m:chr m:val="̂"/>
                                      <m:ctrlPr>
                                        <a:rPr lang="en-US" sz="3200" i="1">
                                          <a:solidFill>
                                            <a:prstClr val="black"/>
                                          </a:solidFill>
                                          <a:latin typeface="Cambria Math"/>
                                          <a:ea typeface="Cambria Math" charset="0"/>
                                          <a:cs typeface="Cambria Math" charset="0"/>
                                        </a:rPr>
                                      </m:ctrlPr>
                                    </m:accPr>
                                    <m:e>
                                      <m:r>
                                        <a:rPr lang="en-US" altLang="zh-CN" sz="3200" i="1">
                                          <a:solidFill>
                                            <a:prstClr val="black"/>
                                          </a:solidFill>
                                          <a:latin typeface="Cambria Math" charset="0"/>
                                          <a:ea typeface="Cambria Math" charset="0"/>
                                          <a:cs typeface="Cambria Math" charset="0"/>
                                        </a:rPr>
                                        <m:t>𝑛</m:t>
                                      </m:r>
                                    </m:e>
                                  </m:acc>
                                  <m:r>
                                    <a:rPr lang="en-US" sz="3200" i="1">
                                      <a:solidFill>
                                        <a:prstClr val="black"/>
                                      </a:solidFill>
                                      <a:latin typeface="Cambria Math" charset="0"/>
                                    </a:rPr>
                                    <m:t>∙</m:t>
                                  </m:r>
                                  <m:sSub>
                                    <m:sSubPr>
                                      <m:ctrlPr>
                                        <a:rPr lang="en-US" sz="3200" i="1">
                                          <a:solidFill>
                                            <a:prstClr val="black"/>
                                          </a:solidFill>
                                          <a:latin typeface="Cambria Math"/>
                                          <a:ea typeface="Cambria Math" charset="0"/>
                                          <a:cs typeface="Cambria Math" charset="0"/>
                                        </a:rPr>
                                      </m:ctrlPr>
                                    </m:sSubPr>
                                    <m:e>
                                      <m:r>
                                        <a:rPr lang="el-GR" sz="3200" b="1" i="1">
                                          <a:solidFill>
                                            <a:prstClr val="black"/>
                                          </a:solidFill>
                                          <a:latin typeface="Cambria Math" charset="0"/>
                                          <a:ea typeface="Cambria Math" charset="0"/>
                                          <a:cs typeface="Cambria Math" charset="0"/>
                                        </a:rPr>
                                        <m:t>𝜮</m:t>
                                      </m:r>
                                    </m:e>
                                    <m:sub>
                                      <m:r>
                                        <a:rPr lang="en-US"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m:t>
                              </m:r>
                              <m:acc>
                                <m:accPr>
                                  <m:chr m:val="⃑"/>
                                  <m:ctrlPr>
                                    <a:rPr lang="en-US" sz="3200" i="1">
                                      <a:solidFill>
                                        <a:prstClr val="black"/>
                                      </a:solidFill>
                                      <a:latin typeface="Cambria Math"/>
                                    </a:rPr>
                                  </m:ctrlPr>
                                </m:accPr>
                                <m:e>
                                  <m:r>
                                    <a:rPr lang="en-US" sz="3200" i="1">
                                      <a:solidFill>
                                        <a:prstClr val="black"/>
                                      </a:solidFill>
                                      <a:latin typeface="Cambria Math" charset="0"/>
                                    </a:rPr>
                                    <m:t>𝑡</m:t>
                                  </m:r>
                                </m:e>
                              </m:acc>
                              <m:r>
                                <a:rPr lang="en-US" altLang="zh-CN" sz="3200" i="1">
                                  <a:solidFill>
                                    <a:prstClr val="black"/>
                                  </a:solidFill>
                                  <a:latin typeface="Cambria Math" charset="0"/>
                                  <a:ea typeface="Cambria Math" charset="0"/>
                                  <a:cs typeface="Cambria Math" charset="0"/>
                                </a:rPr>
                                <m:t>∙</m:t>
                              </m:r>
                              <m:sSub>
                                <m:sSubPr>
                                  <m:ctrlPr>
                                    <a:rPr lang="en-US" altLang="zh-CN" sz="3200" i="1">
                                      <a:solidFill>
                                        <a:prstClr val="black"/>
                                      </a:solidFill>
                                      <a:latin typeface="Cambria Math"/>
                                      <a:ea typeface="Cambria Math" charset="0"/>
                                      <a:cs typeface="Cambria Math" charset="0"/>
                                    </a:rPr>
                                  </m:ctrlPr>
                                </m:sSubPr>
                                <m:e>
                                  <m:r>
                                    <a:rPr lang="en-US" altLang="zh-CN" sz="3200" b="1" i="1">
                                      <a:solidFill>
                                        <a:prstClr val="black"/>
                                      </a:solidFill>
                                      <a:latin typeface="Cambria Math" charset="0"/>
                                      <a:ea typeface="Cambria Math" charset="0"/>
                                      <a:cs typeface="Cambria Math" charset="0"/>
                                    </a:rPr>
                                    <m:t>𝑮</m:t>
                                  </m:r>
                                </m:e>
                                <m:sub>
                                  <m:r>
                                    <a:rPr lang="en-US" altLang="zh-CN"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 </m:t>
                          </m:r>
                        </m:e>
                      </m:nary>
                    </m:oMath>
                  </m:oMathPara>
                </a14:m>
                <a:endParaRPr lang="en-US" sz="3200" dirty="0">
                  <a:solidFill>
                    <a:prstClr val="black"/>
                  </a:solidFill>
                </a:endParaRPr>
              </a:p>
              <a:p>
                <a:pPr indent="0" algn="r">
                  <a:buFont typeface="Arial" pitchFamily="34" charset="0"/>
                  <a:buNone/>
                </a:pPr>
                <a:r>
                  <a:rPr lang="en-US" sz="2400" dirty="0" smtClean="0">
                    <a:solidFill>
                      <a:prstClr val="black"/>
                    </a:solidFill>
                  </a:rPr>
                  <a:t>(</a:t>
                </a:r>
                <a:r>
                  <a:rPr lang="en-US" sz="2400" i="1" dirty="0" smtClean="0">
                    <a:solidFill>
                      <a:prstClr val="black"/>
                    </a:solidFill>
                  </a:rPr>
                  <a:t>Weglein </a:t>
                </a:r>
                <a:r>
                  <a:rPr lang="en-US" sz="2400" i="1" dirty="0">
                    <a:solidFill>
                      <a:prstClr val="black"/>
                    </a:solidFill>
                  </a:rPr>
                  <a:t>&amp; </a:t>
                </a:r>
                <a:r>
                  <a:rPr lang="en-US" sz="2400" i="1" dirty="0" err="1">
                    <a:solidFill>
                      <a:prstClr val="black"/>
                    </a:solidFill>
                  </a:rPr>
                  <a:t>Secrest</a:t>
                </a:r>
                <a:r>
                  <a:rPr lang="en-US" sz="2400" i="1" dirty="0">
                    <a:solidFill>
                      <a:prstClr val="black"/>
                    </a:solidFill>
                  </a:rPr>
                  <a:t> 1990, J.</a:t>
                </a:r>
                <a:r>
                  <a:rPr lang="zh-CN" altLang="en-US" sz="2400" i="1" dirty="0">
                    <a:solidFill>
                      <a:prstClr val="black"/>
                    </a:solidFill>
                  </a:rPr>
                  <a:t> </a:t>
                </a:r>
                <a:r>
                  <a:rPr lang="en-US" sz="2400" i="1" dirty="0">
                    <a:solidFill>
                      <a:prstClr val="black"/>
                    </a:solidFill>
                  </a:rPr>
                  <a:t>Wu </a:t>
                </a:r>
                <a:r>
                  <a:rPr lang="en-US" sz="2400" i="1" dirty="0" smtClean="0">
                    <a:solidFill>
                      <a:prstClr val="black"/>
                    </a:solidFill>
                  </a:rPr>
                  <a:t>&amp; Weglein, SEG, 2015</a:t>
                </a:r>
                <a:r>
                  <a:rPr lang="en-US" sz="2400" dirty="0" smtClean="0">
                    <a:solidFill>
                      <a:prstClr val="black"/>
                    </a:solidFill>
                  </a:rPr>
                  <a:t>) </a:t>
                </a:r>
                <a:endParaRPr lang="en-US" sz="2400" dirty="0">
                  <a:solidFill>
                    <a:prstClr val="black"/>
                  </a:solidFill>
                </a:endParaRPr>
              </a:p>
            </p:txBody>
          </p:sp>
        </mc:Choice>
        <mc:Fallback xmlns="">
          <p:sp>
            <p:nvSpPr>
              <p:cNvPr id="7" name="Content Placeholder 4"/>
              <p:cNvSpPr txBox="1">
                <a:spLocks noRot="1" noChangeAspect="1" noMove="1" noResize="1" noEditPoints="1" noAdjustHandles="1" noChangeArrowheads="1" noChangeShapeType="1" noTextEdit="1"/>
              </p:cNvSpPr>
              <p:nvPr/>
            </p:nvSpPr>
            <p:spPr>
              <a:xfrm>
                <a:off x="1977231" y="1179062"/>
                <a:ext cx="8237538" cy="2445798"/>
              </a:xfrm>
              <a:prstGeom prst="rect">
                <a:avLst/>
              </a:prstGeom>
              <a:blipFill rotWithShape="0">
                <a:blip r:embed="rId4"/>
                <a:stretch>
                  <a:fillRect r="-1997" b="-2239"/>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360A499E-5F53-F344-A8CB-78A73A388B1C}" type="slidenum">
              <a:rPr lang="en-US" smtClean="0"/>
              <a:pPr/>
              <a:t>112</a:t>
            </a:fld>
            <a:endParaRPr lang="en-US" dirty="0"/>
          </a:p>
        </p:txBody>
      </p:sp>
    </p:spTree>
    <p:extLst>
      <p:ext uri="{BB962C8B-B14F-4D97-AF65-F5344CB8AC3E}">
        <p14:creationId xmlns:p14="http://schemas.microsoft.com/office/powerpoint/2010/main" val="29673564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Onshore -- </a:t>
            </a:r>
            <a:r>
              <a:rPr lang="en-US" altLang="zh-CN" dirty="0">
                <a:solidFill>
                  <a:srgbClr val="0000FF"/>
                </a:solidFill>
              </a:rPr>
              <a:t>Data requirement</a:t>
            </a:r>
            <a:endParaRPr lang="en-US" dirty="0">
              <a:solidFill>
                <a:srgbClr val="0000FF"/>
              </a:solidFill>
            </a:endParaRPr>
          </a:p>
        </p:txBody>
      </p:sp>
      <mc:AlternateContent xmlns:mc="http://schemas.openxmlformats.org/markup-compatibility/2006" xmlns:a14="http://schemas.microsoft.com/office/drawing/2010/main">
        <mc:Choice Requires="a14">
          <p:sp>
            <p:nvSpPr>
              <p:cNvPr id="7" name="Rectangle 6"/>
              <p:cNvSpPr/>
              <p:nvPr/>
            </p:nvSpPr>
            <p:spPr>
              <a:xfrm>
                <a:off x="2860771" y="4093841"/>
                <a:ext cx="7785016" cy="2317429"/>
              </a:xfrm>
              <a:prstGeom prst="rect">
                <a:avLst/>
              </a:prstGeom>
            </p:spPr>
            <p:txBody>
              <a:bodyPr wrap="none">
                <a:spAutoFit/>
              </a:bodyPr>
              <a:lstStyle/>
              <a:p>
                <a:pPr>
                  <a:lnSpc>
                    <a:spcPct val="130000"/>
                  </a:lnSpc>
                </a:pPr>
                <a14:m>
                  <m:oMath xmlns:m="http://schemas.openxmlformats.org/officeDocument/2006/math">
                    <m:sSup>
                      <m:sSupPr>
                        <m:ctrlPr>
                          <a:rPr lang="en-US" sz="2200" i="1">
                            <a:solidFill>
                              <a:prstClr val="black"/>
                            </a:solidFill>
                            <a:latin typeface="Cambria Math"/>
                          </a:rPr>
                        </m:ctrlPr>
                      </m:sSupPr>
                      <m:e>
                        <m:acc>
                          <m:accPr>
                            <m:chr m:val="⃑"/>
                            <m:ctrlPr>
                              <a:rPr lang="en-US" sz="2200" i="1">
                                <a:solidFill>
                                  <a:prstClr val="black"/>
                                </a:solidFill>
                                <a:latin typeface="Cambria Math"/>
                              </a:rPr>
                            </m:ctrlPr>
                          </m:accPr>
                          <m:e>
                            <m:r>
                              <a:rPr lang="en-US" sz="2200" i="1">
                                <a:solidFill>
                                  <a:prstClr val="black"/>
                                </a:solidFill>
                                <a:latin typeface="Cambria Math" charset="0"/>
                              </a:rPr>
                              <m:t>𝑢</m:t>
                            </m:r>
                          </m:e>
                        </m:acc>
                      </m:e>
                      <m:sup>
                        <m:r>
                          <a:rPr lang="en-US" altLang="zh-CN" sz="2200" i="1">
                            <a:solidFill>
                              <a:prstClr val="black"/>
                            </a:solidFill>
                            <a:latin typeface="Cambria Math" charset="0"/>
                          </a:rPr>
                          <m:t>𝑢𝑝</m:t>
                        </m:r>
                      </m:sup>
                    </m:sSup>
                  </m:oMath>
                </a14:m>
                <a:r>
                  <a:rPr lang="zh-CN" altLang="en-US" sz="2200" dirty="0">
                    <a:solidFill>
                      <a:prstClr val="black"/>
                    </a:solidFill>
                  </a:rPr>
                  <a:t>  </a:t>
                </a:r>
                <a:r>
                  <a:rPr lang="en-US" altLang="zh-CN" sz="2200" dirty="0">
                    <a:solidFill>
                      <a:prstClr val="black"/>
                    </a:solidFill>
                  </a:rPr>
                  <a:t>Reflection</a:t>
                </a:r>
                <a:r>
                  <a:rPr lang="zh-CN" altLang="en-US" sz="2200" dirty="0">
                    <a:solidFill>
                      <a:prstClr val="black"/>
                    </a:solidFill>
                  </a:rPr>
                  <a:t> </a:t>
                </a:r>
                <a:r>
                  <a:rPr lang="en-US" altLang="zh-CN" sz="2200" dirty="0">
                    <a:solidFill>
                      <a:prstClr val="black"/>
                    </a:solidFill>
                  </a:rPr>
                  <a:t>without</a:t>
                </a:r>
                <a:r>
                  <a:rPr lang="zh-CN" altLang="en-US" sz="2200" dirty="0">
                    <a:solidFill>
                      <a:prstClr val="black"/>
                    </a:solidFill>
                  </a:rPr>
                  <a:t> </a:t>
                </a:r>
                <a:r>
                  <a:rPr lang="en-US" altLang="zh-CN" sz="2200" dirty="0">
                    <a:solidFill>
                      <a:prstClr val="black"/>
                    </a:solidFill>
                  </a:rPr>
                  <a:t>ground</a:t>
                </a:r>
                <a:r>
                  <a:rPr lang="zh-CN" altLang="en-US" sz="2200" dirty="0">
                    <a:solidFill>
                      <a:prstClr val="black"/>
                    </a:solidFill>
                  </a:rPr>
                  <a:t> </a:t>
                </a:r>
                <a:r>
                  <a:rPr lang="en-US" altLang="zh-CN" sz="2200" dirty="0">
                    <a:solidFill>
                      <a:prstClr val="black"/>
                    </a:solidFill>
                  </a:rPr>
                  <a:t>roll</a:t>
                </a:r>
                <a:r>
                  <a:rPr lang="zh-CN" altLang="en-US" sz="2200" dirty="0">
                    <a:solidFill>
                      <a:prstClr val="black"/>
                    </a:solidFill>
                  </a:rPr>
                  <a:t> </a:t>
                </a:r>
                <a:r>
                  <a:rPr lang="en-US" altLang="zh-CN" sz="2200" dirty="0">
                    <a:solidFill>
                      <a:prstClr val="black"/>
                    </a:solidFill>
                  </a:rPr>
                  <a:t>&amp;</a:t>
                </a:r>
                <a:r>
                  <a:rPr lang="zh-CN" altLang="en-US" sz="2200" dirty="0">
                    <a:solidFill>
                      <a:prstClr val="black"/>
                    </a:solidFill>
                  </a:rPr>
                  <a:t> </a:t>
                </a:r>
                <a:r>
                  <a:rPr lang="en-US" altLang="zh-CN" sz="2200" dirty="0">
                    <a:solidFill>
                      <a:prstClr val="black"/>
                    </a:solidFill>
                  </a:rPr>
                  <a:t>receiver ghost</a:t>
                </a:r>
              </a:p>
              <a:p>
                <a:pPr>
                  <a:lnSpc>
                    <a:spcPct val="130000"/>
                  </a:lnSpc>
                </a:pPr>
                <a14:m>
                  <m:oMath xmlns:m="http://schemas.openxmlformats.org/officeDocument/2006/math">
                    <m:sSub>
                      <m:sSubPr>
                        <m:ctrlPr>
                          <a:rPr lang="en-US" altLang="zh-CN" sz="2200" i="1">
                            <a:solidFill>
                              <a:prstClr val="black"/>
                            </a:solidFill>
                            <a:latin typeface="Cambria Math"/>
                            <a:ea typeface="Cambria Math" charset="0"/>
                            <a:cs typeface="Cambria Math" charset="0"/>
                          </a:rPr>
                        </m:ctrlPr>
                      </m:sSubPr>
                      <m:e>
                        <m:r>
                          <a:rPr lang="en-US" altLang="zh-CN" sz="2200" b="1" i="1">
                            <a:solidFill>
                              <a:prstClr val="black"/>
                            </a:solidFill>
                            <a:latin typeface="Cambria Math" charset="0"/>
                            <a:ea typeface="Cambria Math" charset="0"/>
                            <a:cs typeface="Cambria Math" charset="0"/>
                          </a:rPr>
                          <m:t>𝑮</m:t>
                        </m:r>
                      </m:e>
                      <m:sub>
                        <m:r>
                          <a:rPr lang="en-US" altLang="zh-CN"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Green’s</a:t>
                </a:r>
                <a:r>
                  <a:rPr lang="zh-CN" altLang="en-US" sz="2200" dirty="0">
                    <a:solidFill>
                      <a:prstClr val="black"/>
                    </a:solidFill>
                  </a:rPr>
                  <a:t> </a:t>
                </a:r>
                <a:r>
                  <a:rPr lang="en-US" altLang="zh-CN" sz="2200" dirty="0">
                    <a:solidFill>
                      <a:prstClr val="black"/>
                    </a:solidFill>
                  </a:rPr>
                  <a:t>tensor</a:t>
                </a:r>
                <a:r>
                  <a:rPr lang="zh-CN" altLang="en-US" sz="2200" dirty="0">
                    <a:solidFill>
                      <a:prstClr val="black"/>
                    </a:solidFill>
                  </a:rPr>
                  <a:t> </a:t>
                </a:r>
                <a:r>
                  <a:rPr lang="en-US" altLang="zh-CN" sz="2200" dirty="0">
                    <a:solidFill>
                      <a:prstClr val="black"/>
                    </a:solidFill>
                  </a:rPr>
                  <a:t>in</a:t>
                </a:r>
                <a:r>
                  <a:rPr lang="zh-CN" altLang="en-US" sz="2200" dirty="0">
                    <a:solidFill>
                      <a:prstClr val="black"/>
                    </a:solidFill>
                  </a:rPr>
                  <a:t> </a:t>
                </a:r>
                <a:r>
                  <a:rPr lang="en-US" altLang="zh-CN" sz="2200" dirty="0">
                    <a:solidFill>
                      <a:prstClr val="black"/>
                    </a:solidFill>
                  </a:rPr>
                  <a:t>homogenous whole-space elastic reference</a:t>
                </a:r>
                <a:r>
                  <a:rPr lang="zh-CN" altLang="en-US" sz="2200" dirty="0">
                    <a:solidFill>
                      <a:prstClr val="black"/>
                    </a:solidFill>
                  </a:rPr>
                  <a:t> </a:t>
                </a:r>
                <a:endParaRPr lang="en-US" altLang="zh-CN" sz="2200" dirty="0">
                  <a:solidFill>
                    <a:prstClr val="black"/>
                  </a:solidFill>
                </a:endParaRPr>
              </a:p>
              <a:p>
                <a:pPr>
                  <a:lnSpc>
                    <a:spcPct val="130000"/>
                  </a:lnSpc>
                </a:pPr>
                <a14:m>
                  <m:oMath xmlns:m="http://schemas.openxmlformats.org/officeDocument/2006/math">
                    <m:sSub>
                      <m:sSubPr>
                        <m:ctrlPr>
                          <a:rPr lang="en-US" sz="2200" i="1">
                            <a:solidFill>
                              <a:prstClr val="black"/>
                            </a:solidFill>
                            <a:latin typeface="Cambria Math"/>
                            <a:ea typeface="Cambria Math" charset="0"/>
                            <a:cs typeface="Cambria Math" charset="0"/>
                          </a:rPr>
                        </m:ctrlPr>
                      </m:sSubPr>
                      <m:e>
                        <m:r>
                          <a:rPr lang="el-GR" sz="2200" b="1" i="1">
                            <a:solidFill>
                              <a:prstClr val="black"/>
                            </a:solidFill>
                            <a:latin typeface="Cambria Math" charset="0"/>
                            <a:ea typeface="Cambria Math" charset="0"/>
                            <a:cs typeface="Cambria Math" charset="0"/>
                          </a:rPr>
                          <m:t>𝜮</m:t>
                        </m:r>
                      </m:e>
                      <m:sub>
                        <m:r>
                          <a:rPr lang="en-US"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Stress tensor of Green’s function</a:t>
                </a:r>
              </a:p>
              <a:p>
                <a:pPr>
                  <a:lnSpc>
                    <a:spcPct val="130000"/>
                  </a:lnSpc>
                </a:pPr>
                <a14:m>
                  <m:oMath xmlns:m="http://schemas.openxmlformats.org/officeDocument/2006/math">
                    <m:acc>
                      <m:accPr>
                        <m:chr m:val="⃑"/>
                        <m:ctrlPr>
                          <a:rPr lang="en-US" sz="2200" i="1">
                            <a:solidFill>
                              <a:srgbClr val="FF0000"/>
                            </a:solidFill>
                            <a:latin typeface="Cambria Math"/>
                          </a:rPr>
                        </m:ctrlPr>
                      </m:accPr>
                      <m:e>
                        <m:r>
                          <a:rPr lang="en-US" sz="2200" i="1">
                            <a:solidFill>
                              <a:srgbClr val="FF0000"/>
                            </a:solidFill>
                            <a:latin typeface="Cambria Math" charset="0"/>
                          </a:rPr>
                          <m:t>𝑢</m:t>
                        </m:r>
                      </m:e>
                    </m:acc>
                  </m:oMath>
                </a14:m>
                <a:r>
                  <a:rPr lang="zh-CN" altLang="en-US" sz="2200" dirty="0">
                    <a:solidFill>
                      <a:srgbClr val="FF0000"/>
                    </a:solidFill>
                  </a:rPr>
                  <a:t>      </a:t>
                </a:r>
                <a:r>
                  <a:rPr lang="en-US" altLang="zh-CN" sz="2200" dirty="0">
                    <a:solidFill>
                      <a:srgbClr val="FF0000"/>
                    </a:solidFill>
                  </a:rPr>
                  <a:t>Displacement</a:t>
                </a:r>
              </a:p>
              <a:p>
                <a:pPr>
                  <a:lnSpc>
                    <a:spcPct val="130000"/>
                  </a:lnSpc>
                </a:pPr>
                <a14:m>
                  <m:oMath xmlns:m="http://schemas.openxmlformats.org/officeDocument/2006/math">
                    <m:acc>
                      <m:accPr>
                        <m:chr m:val="⃑"/>
                        <m:ctrlPr>
                          <a:rPr lang="en-US" sz="2200" i="1">
                            <a:solidFill>
                              <a:srgbClr val="FF0000"/>
                            </a:solidFill>
                            <a:latin typeface="Cambria Math"/>
                          </a:rPr>
                        </m:ctrlPr>
                      </m:accPr>
                      <m:e>
                        <m:r>
                          <a:rPr lang="en-US" sz="2200" i="1">
                            <a:solidFill>
                              <a:srgbClr val="FF0000"/>
                            </a:solidFill>
                            <a:latin typeface="Cambria Math" charset="0"/>
                          </a:rPr>
                          <m:t>𝑡</m:t>
                        </m:r>
                      </m:e>
                    </m:acc>
                  </m:oMath>
                </a14:m>
                <a:r>
                  <a:rPr lang="zh-CN" altLang="en-US" sz="2200" dirty="0">
                    <a:solidFill>
                      <a:srgbClr val="FF0000"/>
                    </a:solidFill>
                  </a:rPr>
                  <a:t>       </a:t>
                </a:r>
                <a:r>
                  <a:rPr lang="en-US" altLang="zh-CN" sz="2200" dirty="0">
                    <a:solidFill>
                      <a:srgbClr val="FF0000"/>
                    </a:solidFill>
                  </a:rPr>
                  <a:t>Traction</a:t>
                </a:r>
              </a:p>
            </p:txBody>
          </p:sp>
        </mc:Choice>
        <mc:Fallback xmlns="">
          <p:sp>
            <p:nvSpPr>
              <p:cNvPr id="7" name="Rectangle 6"/>
              <p:cNvSpPr>
                <a:spLocks noRot="1" noChangeAspect="1" noMove="1" noResize="1" noEditPoints="1" noAdjustHandles="1" noChangeArrowheads="1" noChangeShapeType="1" noTextEdit="1"/>
              </p:cNvSpPr>
              <p:nvPr/>
            </p:nvSpPr>
            <p:spPr>
              <a:xfrm>
                <a:off x="2861515" y="4093832"/>
                <a:ext cx="7786170" cy="2317429"/>
              </a:xfrm>
              <a:prstGeom prst="rect">
                <a:avLst/>
              </a:prstGeom>
              <a:blipFill rotWithShape="0">
                <a:blip r:embed="rId4"/>
                <a:stretch>
                  <a:fillRect l="-78"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4"/>
              <p:cNvSpPr txBox="1">
                <a:spLocks/>
              </p:cNvSpPr>
              <p:nvPr/>
            </p:nvSpPr>
            <p:spPr>
              <a:xfrm>
                <a:off x="1976716" y="1179062"/>
                <a:ext cx="8235393" cy="2445798"/>
              </a:xfrm>
              <a:prstGeom prst="rect">
                <a:avLst/>
              </a:prstGeom>
              <a:noFill/>
            </p:spPr>
            <p:txBody>
              <a:bodyPr vert="horz" wrap="square" lIns="91440" tIns="45720" rIns="91440" bIns="45720"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p>
                        <m:sSupPr>
                          <m:ctrlPr>
                            <a:rPr lang="en-US" sz="3200" i="1" smtClean="0">
                              <a:solidFill>
                                <a:prstClr val="black"/>
                              </a:solidFill>
                              <a:latin typeface="Cambria Math"/>
                            </a:rPr>
                          </m:ctrlPr>
                        </m:sSupPr>
                        <m:e>
                          <m:acc>
                            <m:accPr>
                              <m:chr m:val="⃑"/>
                              <m:ctrlPr>
                                <a:rPr lang="en-US" sz="3200" i="1">
                                  <a:solidFill>
                                    <a:prstClr val="black"/>
                                  </a:solidFill>
                                  <a:latin typeface="Cambria Math"/>
                                </a:rPr>
                              </m:ctrlPr>
                            </m:accPr>
                            <m:e>
                              <m:r>
                                <a:rPr lang="en-US" sz="3200" i="1">
                                  <a:solidFill>
                                    <a:prstClr val="black"/>
                                  </a:solidFill>
                                  <a:latin typeface="Cambria Math" charset="0"/>
                                </a:rPr>
                                <m:t>𝑢</m:t>
                              </m:r>
                            </m:e>
                          </m:acc>
                        </m:e>
                        <m:sup>
                          <m:r>
                            <a:rPr lang="en-US" altLang="zh-CN" sz="3200" i="1">
                              <a:solidFill>
                                <a:prstClr val="black"/>
                              </a:solidFill>
                              <a:latin typeface="Cambria Math" charset="0"/>
                            </a:rPr>
                            <m:t>𝑢𝑝</m:t>
                          </m:r>
                        </m:sup>
                      </m:sSup>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acc>
                                <m:accPr>
                                  <m:chr m:val="⃑"/>
                                  <m:ctrlPr>
                                    <a:rPr lang="en-US" sz="3200" i="1" smtClean="0">
                                      <a:solidFill>
                                        <a:srgbClr val="FF0000"/>
                                      </a:solidFill>
                                      <a:latin typeface="Cambria Math"/>
                                    </a:rPr>
                                  </m:ctrlPr>
                                </m:accPr>
                                <m:e>
                                  <m:r>
                                    <a:rPr lang="en-US" sz="3200" i="1">
                                      <a:solidFill>
                                        <a:srgbClr val="FF0000"/>
                                      </a:solidFill>
                                      <a:latin typeface="Cambria Math" charset="0"/>
                                    </a:rPr>
                                    <m:t>𝑢</m:t>
                                  </m:r>
                                </m:e>
                              </m:acc>
                              <m:r>
                                <a:rPr lang="en-US" sz="3200" i="1">
                                  <a:solidFill>
                                    <a:prstClr val="black"/>
                                  </a:solidFill>
                                  <a:latin typeface="Cambria Math" charset="0"/>
                                  <a:ea typeface="Cambria Math" charset="0"/>
                                  <a:cs typeface="Cambria Math" charset="0"/>
                                </a:rPr>
                                <m:t>∙</m:t>
                              </m:r>
                              <m:d>
                                <m:dPr>
                                  <m:ctrlPr>
                                    <a:rPr lang="en-US" sz="3200" i="1">
                                      <a:solidFill>
                                        <a:prstClr val="black"/>
                                      </a:solidFill>
                                      <a:latin typeface="Cambria Math"/>
                                    </a:rPr>
                                  </m:ctrlPr>
                                </m:dPr>
                                <m:e>
                                  <m:acc>
                                    <m:accPr>
                                      <m:chr m:val="̂"/>
                                      <m:ctrlPr>
                                        <a:rPr lang="en-US" sz="3200" i="1">
                                          <a:solidFill>
                                            <a:prstClr val="black"/>
                                          </a:solidFill>
                                          <a:latin typeface="Cambria Math"/>
                                          <a:ea typeface="Cambria Math" charset="0"/>
                                          <a:cs typeface="Cambria Math" charset="0"/>
                                        </a:rPr>
                                      </m:ctrlPr>
                                    </m:accPr>
                                    <m:e>
                                      <m:r>
                                        <a:rPr lang="en-US" altLang="zh-CN" sz="3200" i="1">
                                          <a:solidFill>
                                            <a:prstClr val="black"/>
                                          </a:solidFill>
                                          <a:latin typeface="Cambria Math" charset="0"/>
                                          <a:ea typeface="Cambria Math" charset="0"/>
                                          <a:cs typeface="Cambria Math" charset="0"/>
                                        </a:rPr>
                                        <m:t>𝑛</m:t>
                                      </m:r>
                                    </m:e>
                                  </m:acc>
                                  <m:r>
                                    <a:rPr lang="en-US" sz="3200" i="1">
                                      <a:solidFill>
                                        <a:prstClr val="black"/>
                                      </a:solidFill>
                                      <a:latin typeface="Cambria Math" charset="0"/>
                                    </a:rPr>
                                    <m:t>∙</m:t>
                                  </m:r>
                                  <m:sSub>
                                    <m:sSubPr>
                                      <m:ctrlPr>
                                        <a:rPr lang="en-US" sz="3200" i="1">
                                          <a:solidFill>
                                            <a:prstClr val="black"/>
                                          </a:solidFill>
                                          <a:latin typeface="Cambria Math"/>
                                          <a:ea typeface="Cambria Math" charset="0"/>
                                          <a:cs typeface="Cambria Math" charset="0"/>
                                        </a:rPr>
                                      </m:ctrlPr>
                                    </m:sSubPr>
                                    <m:e>
                                      <m:r>
                                        <a:rPr lang="el-GR" sz="3200" b="1" i="1">
                                          <a:solidFill>
                                            <a:prstClr val="black"/>
                                          </a:solidFill>
                                          <a:latin typeface="Cambria Math" charset="0"/>
                                          <a:ea typeface="Cambria Math" charset="0"/>
                                          <a:cs typeface="Cambria Math" charset="0"/>
                                        </a:rPr>
                                        <m:t>𝜮</m:t>
                                      </m:r>
                                    </m:e>
                                    <m:sub>
                                      <m:r>
                                        <a:rPr lang="en-US"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m:t>
                              </m:r>
                              <m:acc>
                                <m:accPr>
                                  <m:chr m:val="⃑"/>
                                  <m:ctrlPr>
                                    <a:rPr lang="en-US" sz="3200" i="1" smtClean="0">
                                      <a:solidFill>
                                        <a:srgbClr val="FF0000"/>
                                      </a:solidFill>
                                      <a:latin typeface="Cambria Math"/>
                                    </a:rPr>
                                  </m:ctrlPr>
                                </m:accPr>
                                <m:e>
                                  <m:r>
                                    <a:rPr lang="en-US" sz="3200" i="1">
                                      <a:solidFill>
                                        <a:srgbClr val="FF0000"/>
                                      </a:solidFill>
                                      <a:latin typeface="Cambria Math" charset="0"/>
                                    </a:rPr>
                                    <m:t>𝑡</m:t>
                                  </m:r>
                                </m:e>
                              </m:acc>
                              <m:r>
                                <a:rPr lang="en-US" altLang="zh-CN" sz="3200" i="1">
                                  <a:solidFill>
                                    <a:prstClr val="black"/>
                                  </a:solidFill>
                                  <a:latin typeface="Cambria Math" charset="0"/>
                                  <a:ea typeface="Cambria Math" charset="0"/>
                                  <a:cs typeface="Cambria Math" charset="0"/>
                                </a:rPr>
                                <m:t>∙</m:t>
                              </m:r>
                              <m:sSub>
                                <m:sSubPr>
                                  <m:ctrlPr>
                                    <a:rPr lang="en-US" altLang="zh-CN" sz="3200" i="1">
                                      <a:solidFill>
                                        <a:prstClr val="black"/>
                                      </a:solidFill>
                                      <a:latin typeface="Cambria Math"/>
                                      <a:ea typeface="Cambria Math" charset="0"/>
                                      <a:cs typeface="Cambria Math" charset="0"/>
                                    </a:rPr>
                                  </m:ctrlPr>
                                </m:sSubPr>
                                <m:e>
                                  <m:r>
                                    <a:rPr lang="en-US" altLang="zh-CN" sz="3200" b="1" i="1">
                                      <a:solidFill>
                                        <a:prstClr val="black"/>
                                      </a:solidFill>
                                      <a:latin typeface="Cambria Math" charset="0"/>
                                      <a:ea typeface="Cambria Math" charset="0"/>
                                      <a:cs typeface="Cambria Math" charset="0"/>
                                    </a:rPr>
                                    <m:t>𝑮</m:t>
                                  </m:r>
                                </m:e>
                                <m:sub>
                                  <m:r>
                                    <a:rPr lang="en-US" altLang="zh-CN"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 </m:t>
                          </m:r>
                        </m:e>
                      </m:nary>
                    </m:oMath>
                  </m:oMathPara>
                </a14:m>
                <a:endParaRPr lang="en-US" sz="3200" dirty="0">
                  <a:solidFill>
                    <a:prstClr val="black"/>
                  </a:solidFill>
                </a:endParaRPr>
              </a:p>
              <a:p>
                <a:pPr indent="0" algn="r">
                  <a:buFont typeface="Arial" pitchFamily="34" charset="0"/>
                  <a:buNone/>
                </a:pPr>
                <a:r>
                  <a:rPr lang="en-US" sz="2400" dirty="0">
                    <a:solidFill>
                      <a:prstClr val="black"/>
                    </a:solidFill>
                  </a:rPr>
                  <a:t>(</a:t>
                </a:r>
                <a:r>
                  <a:rPr lang="en-US" sz="2400" i="1" dirty="0">
                    <a:solidFill>
                      <a:prstClr val="black"/>
                    </a:solidFill>
                  </a:rPr>
                  <a:t>Weglein &amp; </a:t>
                </a:r>
                <a:r>
                  <a:rPr lang="en-US" sz="2400" i="1" dirty="0" err="1">
                    <a:solidFill>
                      <a:prstClr val="black"/>
                    </a:solidFill>
                  </a:rPr>
                  <a:t>Secrest</a:t>
                </a:r>
                <a:r>
                  <a:rPr lang="en-US" sz="2400" i="1" dirty="0">
                    <a:solidFill>
                      <a:prstClr val="black"/>
                    </a:solidFill>
                  </a:rPr>
                  <a:t> 1990, J.</a:t>
                </a:r>
                <a:r>
                  <a:rPr lang="zh-CN" altLang="en-US" sz="2400" i="1" dirty="0">
                    <a:solidFill>
                      <a:prstClr val="black"/>
                    </a:solidFill>
                  </a:rPr>
                  <a:t> </a:t>
                </a:r>
                <a:r>
                  <a:rPr lang="en-US" sz="2400" i="1" dirty="0">
                    <a:solidFill>
                      <a:prstClr val="black"/>
                    </a:solidFill>
                  </a:rPr>
                  <a:t>Wu &amp; Weglein, SEG, 2015</a:t>
                </a:r>
                <a:r>
                  <a:rPr lang="en-US" sz="2400" dirty="0">
                    <a:solidFill>
                      <a:prstClr val="black"/>
                    </a:solidFill>
                  </a:rPr>
                  <a:t>) </a:t>
                </a:r>
              </a:p>
            </p:txBody>
          </p:sp>
        </mc:Choice>
        <mc:Fallback xmlns="">
          <p:sp>
            <p:nvSpPr>
              <p:cNvPr id="9" name="Content Placeholder 4"/>
              <p:cNvSpPr txBox="1">
                <a:spLocks noRot="1" noChangeAspect="1" noMove="1" noResize="1" noEditPoints="1" noAdjustHandles="1" noChangeArrowheads="1" noChangeShapeType="1" noTextEdit="1"/>
              </p:cNvSpPr>
              <p:nvPr/>
            </p:nvSpPr>
            <p:spPr>
              <a:xfrm>
                <a:off x="1977231" y="1179062"/>
                <a:ext cx="8237538" cy="2445798"/>
              </a:xfrm>
              <a:prstGeom prst="rect">
                <a:avLst/>
              </a:prstGeom>
              <a:blipFill rotWithShape="0">
                <a:blip r:embed="rId5"/>
                <a:stretch>
                  <a:fillRect r="-1997" b="-2239"/>
                </a:stretch>
              </a:blipFill>
            </p:spPr>
            <p:txBody>
              <a:bodyPr/>
              <a:lstStyle/>
              <a:p>
                <a:r>
                  <a:rPr lang="en-US">
                    <a:noFill/>
                  </a:rPr>
                  <a:t> </a:t>
                </a:r>
              </a:p>
            </p:txBody>
          </p:sp>
        </mc:Fallback>
      </mc:AlternateContent>
      <p:cxnSp>
        <p:nvCxnSpPr>
          <p:cNvPr id="6" name="Straight Arrow Connector 5"/>
          <p:cNvCxnSpPr/>
          <p:nvPr/>
        </p:nvCxnSpPr>
        <p:spPr>
          <a:xfrm flipH="1">
            <a:off x="7533314" y="16723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207524" y="16925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60A499E-5F53-F344-A8CB-78A73A388B1C}" type="slidenum">
              <a:rPr lang="en-US" smtClean="0"/>
              <a:pPr/>
              <a:t>113</a:t>
            </a:fld>
            <a:endParaRPr lang="en-US" dirty="0"/>
          </a:p>
        </p:txBody>
      </p:sp>
    </p:spTree>
    <p:extLst>
      <p:ext uri="{BB962C8B-B14F-4D97-AF65-F5344CB8AC3E}">
        <p14:creationId xmlns:p14="http://schemas.microsoft.com/office/powerpoint/2010/main" val="41185810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2860771" y="4093841"/>
                <a:ext cx="7785016" cy="2317429"/>
              </a:xfrm>
              <a:prstGeom prst="rect">
                <a:avLst/>
              </a:prstGeom>
            </p:spPr>
            <p:txBody>
              <a:bodyPr wrap="none">
                <a:spAutoFit/>
              </a:bodyPr>
              <a:lstStyle/>
              <a:p>
                <a:pPr>
                  <a:lnSpc>
                    <a:spcPct val="130000"/>
                  </a:lnSpc>
                </a:pPr>
                <a14:m>
                  <m:oMath xmlns:m="http://schemas.openxmlformats.org/officeDocument/2006/math">
                    <m:sSup>
                      <m:sSupPr>
                        <m:ctrlPr>
                          <a:rPr lang="en-US" sz="2200" i="1">
                            <a:solidFill>
                              <a:prstClr val="black"/>
                            </a:solidFill>
                            <a:latin typeface="Cambria Math"/>
                          </a:rPr>
                        </m:ctrlPr>
                      </m:sSupPr>
                      <m:e>
                        <m:acc>
                          <m:accPr>
                            <m:chr m:val="⃑"/>
                            <m:ctrlPr>
                              <a:rPr lang="en-US" sz="2200" i="1">
                                <a:solidFill>
                                  <a:prstClr val="black"/>
                                </a:solidFill>
                                <a:latin typeface="Cambria Math"/>
                              </a:rPr>
                            </m:ctrlPr>
                          </m:accPr>
                          <m:e>
                            <m:r>
                              <a:rPr lang="en-US" sz="2200" i="1">
                                <a:solidFill>
                                  <a:prstClr val="black"/>
                                </a:solidFill>
                                <a:latin typeface="Cambria Math" charset="0"/>
                              </a:rPr>
                              <m:t>𝑢</m:t>
                            </m:r>
                          </m:e>
                        </m:acc>
                      </m:e>
                      <m:sup>
                        <m:r>
                          <a:rPr lang="en-US" altLang="zh-CN" sz="2200" i="1">
                            <a:solidFill>
                              <a:prstClr val="black"/>
                            </a:solidFill>
                            <a:latin typeface="Cambria Math" charset="0"/>
                          </a:rPr>
                          <m:t>𝑢𝑝</m:t>
                        </m:r>
                      </m:sup>
                    </m:sSup>
                  </m:oMath>
                </a14:m>
                <a:r>
                  <a:rPr lang="zh-CN" altLang="en-US" sz="2200" dirty="0">
                    <a:solidFill>
                      <a:prstClr val="black"/>
                    </a:solidFill>
                  </a:rPr>
                  <a:t>  </a:t>
                </a:r>
                <a:r>
                  <a:rPr lang="en-US" altLang="zh-CN" sz="2200" dirty="0">
                    <a:solidFill>
                      <a:prstClr val="black"/>
                    </a:solidFill>
                  </a:rPr>
                  <a:t>Reflection</a:t>
                </a:r>
                <a:r>
                  <a:rPr lang="zh-CN" altLang="en-US" sz="2200" dirty="0">
                    <a:solidFill>
                      <a:prstClr val="black"/>
                    </a:solidFill>
                  </a:rPr>
                  <a:t> </a:t>
                </a:r>
                <a:r>
                  <a:rPr lang="en-US" altLang="zh-CN" sz="2200" dirty="0">
                    <a:solidFill>
                      <a:prstClr val="black"/>
                    </a:solidFill>
                  </a:rPr>
                  <a:t>without</a:t>
                </a:r>
                <a:r>
                  <a:rPr lang="zh-CN" altLang="en-US" sz="2200" dirty="0">
                    <a:solidFill>
                      <a:prstClr val="black"/>
                    </a:solidFill>
                  </a:rPr>
                  <a:t> </a:t>
                </a:r>
                <a:r>
                  <a:rPr lang="en-US" altLang="zh-CN" sz="2200" dirty="0">
                    <a:solidFill>
                      <a:prstClr val="black"/>
                    </a:solidFill>
                  </a:rPr>
                  <a:t>ground</a:t>
                </a:r>
                <a:r>
                  <a:rPr lang="zh-CN" altLang="en-US" sz="2200" dirty="0">
                    <a:solidFill>
                      <a:prstClr val="black"/>
                    </a:solidFill>
                  </a:rPr>
                  <a:t> </a:t>
                </a:r>
                <a:r>
                  <a:rPr lang="en-US" altLang="zh-CN" sz="2200" dirty="0">
                    <a:solidFill>
                      <a:prstClr val="black"/>
                    </a:solidFill>
                  </a:rPr>
                  <a:t>roll</a:t>
                </a:r>
                <a:r>
                  <a:rPr lang="zh-CN" altLang="en-US" sz="2200" dirty="0">
                    <a:solidFill>
                      <a:prstClr val="black"/>
                    </a:solidFill>
                  </a:rPr>
                  <a:t> </a:t>
                </a:r>
                <a:r>
                  <a:rPr lang="en-US" altLang="zh-CN" sz="2200" dirty="0">
                    <a:solidFill>
                      <a:prstClr val="black"/>
                    </a:solidFill>
                  </a:rPr>
                  <a:t>&amp;</a:t>
                </a:r>
                <a:r>
                  <a:rPr lang="zh-CN" altLang="en-US" sz="2200" dirty="0">
                    <a:solidFill>
                      <a:prstClr val="black"/>
                    </a:solidFill>
                  </a:rPr>
                  <a:t> </a:t>
                </a:r>
                <a:r>
                  <a:rPr lang="en-US" altLang="zh-CN" sz="2200" dirty="0">
                    <a:solidFill>
                      <a:prstClr val="black"/>
                    </a:solidFill>
                  </a:rPr>
                  <a:t>receiver ghost</a:t>
                </a:r>
              </a:p>
              <a:p>
                <a:pPr>
                  <a:lnSpc>
                    <a:spcPct val="130000"/>
                  </a:lnSpc>
                </a:pPr>
                <a14:m>
                  <m:oMath xmlns:m="http://schemas.openxmlformats.org/officeDocument/2006/math">
                    <m:sSub>
                      <m:sSubPr>
                        <m:ctrlPr>
                          <a:rPr lang="en-US" altLang="zh-CN" sz="2200" i="1">
                            <a:solidFill>
                              <a:prstClr val="black"/>
                            </a:solidFill>
                            <a:latin typeface="Cambria Math"/>
                            <a:ea typeface="Cambria Math" charset="0"/>
                            <a:cs typeface="Cambria Math" charset="0"/>
                          </a:rPr>
                        </m:ctrlPr>
                      </m:sSubPr>
                      <m:e>
                        <m:r>
                          <a:rPr lang="en-US" altLang="zh-CN" sz="2200" b="1" i="1">
                            <a:solidFill>
                              <a:prstClr val="black"/>
                            </a:solidFill>
                            <a:latin typeface="Cambria Math" charset="0"/>
                            <a:ea typeface="Cambria Math" charset="0"/>
                            <a:cs typeface="Cambria Math" charset="0"/>
                          </a:rPr>
                          <m:t>𝑮</m:t>
                        </m:r>
                      </m:e>
                      <m:sub>
                        <m:r>
                          <a:rPr lang="en-US" altLang="zh-CN"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Green’s</a:t>
                </a:r>
                <a:r>
                  <a:rPr lang="zh-CN" altLang="en-US" sz="2200" dirty="0">
                    <a:solidFill>
                      <a:prstClr val="black"/>
                    </a:solidFill>
                  </a:rPr>
                  <a:t> </a:t>
                </a:r>
                <a:r>
                  <a:rPr lang="en-US" altLang="zh-CN" sz="2200" dirty="0">
                    <a:solidFill>
                      <a:prstClr val="black"/>
                    </a:solidFill>
                  </a:rPr>
                  <a:t>tensor</a:t>
                </a:r>
                <a:r>
                  <a:rPr lang="zh-CN" altLang="en-US" sz="2200" dirty="0">
                    <a:solidFill>
                      <a:prstClr val="black"/>
                    </a:solidFill>
                  </a:rPr>
                  <a:t> </a:t>
                </a:r>
                <a:r>
                  <a:rPr lang="en-US" altLang="zh-CN" sz="2200" dirty="0">
                    <a:solidFill>
                      <a:prstClr val="black"/>
                    </a:solidFill>
                  </a:rPr>
                  <a:t>in</a:t>
                </a:r>
                <a:r>
                  <a:rPr lang="zh-CN" altLang="en-US" sz="2200" dirty="0">
                    <a:solidFill>
                      <a:prstClr val="black"/>
                    </a:solidFill>
                  </a:rPr>
                  <a:t> </a:t>
                </a:r>
                <a:r>
                  <a:rPr lang="en-US" altLang="zh-CN" sz="2200" dirty="0">
                    <a:solidFill>
                      <a:prstClr val="black"/>
                    </a:solidFill>
                  </a:rPr>
                  <a:t>homogenous whole-space elastic reference</a:t>
                </a:r>
                <a:r>
                  <a:rPr lang="zh-CN" altLang="en-US" sz="2200" dirty="0">
                    <a:solidFill>
                      <a:prstClr val="black"/>
                    </a:solidFill>
                  </a:rPr>
                  <a:t> </a:t>
                </a:r>
                <a:endParaRPr lang="en-US" altLang="zh-CN" sz="2200" dirty="0">
                  <a:solidFill>
                    <a:prstClr val="black"/>
                  </a:solidFill>
                </a:endParaRPr>
              </a:p>
              <a:p>
                <a:pPr>
                  <a:lnSpc>
                    <a:spcPct val="130000"/>
                  </a:lnSpc>
                </a:pPr>
                <a14:m>
                  <m:oMath xmlns:m="http://schemas.openxmlformats.org/officeDocument/2006/math">
                    <m:sSub>
                      <m:sSubPr>
                        <m:ctrlPr>
                          <a:rPr lang="en-US" sz="2200" i="1">
                            <a:solidFill>
                              <a:prstClr val="black"/>
                            </a:solidFill>
                            <a:latin typeface="Cambria Math"/>
                            <a:ea typeface="Cambria Math" charset="0"/>
                            <a:cs typeface="Cambria Math" charset="0"/>
                          </a:rPr>
                        </m:ctrlPr>
                      </m:sSubPr>
                      <m:e>
                        <m:r>
                          <a:rPr lang="el-GR" sz="2200" b="1" i="1">
                            <a:solidFill>
                              <a:prstClr val="black"/>
                            </a:solidFill>
                            <a:latin typeface="Cambria Math" charset="0"/>
                            <a:ea typeface="Cambria Math" charset="0"/>
                            <a:cs typeface="Cambria Math" charset="0"/>
                          </a:rPr>
                          <m:t>𝜮</m:t>
                        </m:r>
                      </m:e>
                      <m:sub>
                        <m:r>
                          <a:rPr lang="en-US" sz="2200" i="1">
                            <a:solidFill>
                              <a:prstClr val="black"/>
                            </a:solidFill>
                            <a:latin typeface="Cambria Math" charset="0"/>
                            <a:ea typeface="Cambria Math" charset="0"/>
                            <a:cs typeface="Cambria Math" charset="0"/>
                          </a:rPr>
                          <m:t>0</m:t>
                        </m:r>
                      </m:sub>
                    </m:sSub>
                  </m:oMath>
                </a14:m>
                <a:r>
                  <a:rPr lang="zh-CN" altLang="en-US" sz="2200" dirty="0">
                    <a:solidFill>
                      <a:prstClr val="black"/>
                    </a:solidFill>
                  </a:rPr>
                  <a:t>    </a:t>
                </a:r>
                <a:r>
                  <a:rPr lang="en-US" altLang="zh-CN" sz="2200" dirty="0">
                    <a:solidFill>
                      <a:prstClr val="black"/>
                    </a:solidFill>
                  </a:rPr>
                  <a:t>Stress tensor of Green’s function</a:t>
                </a:r>
              </a:p>
              <a:p>
                <a:pPr>
                  <a:lnSpc>
                    <a:spcPct val="130000"/>
                  </a:lnSpc>
                </a:pPr>
                <a14:m>
                  <m:oMath xmlns:m="http://schemas.openxmlformats.org/officeDocument/2006/math">
                    <m:acc>
                      <m:accPr>
                        <m:chr m:val="⃑"/>
                        <m:ctrlPr>
                          <a:rPr lang="en-US" sz="2200" i="1">
                            <a:solidFill>
                              <a:srgbClr val="FF0000"/>
                            </a:solidFill>
                            <a:latin typeface="Cambria Math"/>
                          </a:rPr>
                        </m:ctrlPr>
                      </m:accPr>
                      <m:e>
                        <m:r>
                          <a:rPr lang="en-US" sz="2200" i="1">
                            <a:solidFill>
                              <a:srgbClr val="FF0000"/>
                            </a:solidFill>
                            <a:latin typeface="Cambria Math" charset="0"/>
                          </a:rPr>
                          <m:t>𝑢</m:t>
                        </m:r>
                      </m:e>
                    </m:acc>
                  </m:oMath>
                </a14:m>
                <a:r>
                  <a:rPr lang="zh-CN" altLang="en-US" sz="2200" dirty="0">
                    <a:solidFill>
                      <a:srgbClr val="FF0000"/>
                    </a:solidFill>
                  </a:rPr>
                  <a:t>      </a:t>
                </a:r>
                <a:r>
                  <a:rPr lang="en-US" altLang="zh-CN" sz="2200" dirty="0">
                    <a:solidFill>
                      <a:srgbClr val="FF0000"/>
                    </a:solidFill>
                  </a:rPr>
                  <a:t>Displacement</a:t>
                </a:r>
              </a:p>
              <a:p>
                <a:pPr>
                  <a:lnSpc>
                    <a:spcPct val="130000"/>
                  </a:lnSpc>
                </a:pPr>
                <a14:m>
                  <m:oMath xmlns:m="http://schemas.openxmlformats.org/officeDocument/2006/math">
                    <m:acc>
                      <m:accPr>
                        <m:chr m:val="⃑"/>
                        <m:ctrlPr>
                          <a:rPr lang="en-US" sz="2200" i="1">
                            <a:solidFill>
                              <a:srgbClr val="FF0000"/>
                            </a:solidFill>
                            <a:latin typeface="Cambria Math"/>
                          </a:rPr>
                        </m:ctrlPr>
                      </m:accPr>
                      <m:e>
                        <m:r>
                          <a:rPr lang="en-US" sz="2200" i="1">
                            <a:solidFill>
                              <a:srgbClr val="FF0000"/>
                            </a:solidFill>
                            <a:latin typeface="Cambria Math" charset="0"/>
                          </a:rPr>
                          <m:t>𝑡</m:t>
                        </m:r>
                      </m:e>
                    </m:acc>
                  </m:oMath>
                </a14:m>
                <a:r>
                  <a:rPr lang="zh-CN" altLang="en-US" sz="2200" dirty="0">
                    <a:solidFill>
                      <a:srgbClr val="FF0000"/>
                    </a:solidFill>
                  </a:rPr>
                  <a:t>       </a:t>
                </a:r>
                <a:r>
                  <a:rPr lang="en-US" altLang="zh-CN" sz="2200" dirty="0">
                    <a:solidFill>
                      <a:srgbClr val="FF0000"/>
                    </a:solidFill>
                  </a:rPr>
                  <a:t>Traction</a:t>
                </a:r>
              </a:p>
            </p:txBody>
          </p:sp>
        </mc:Choice>
        <mc:Fallback xmlns="">
          <p:sp>
            <p:nvSpPr>
              <p:cNvPr id="7" name="Rectangle 6"/>
              <p:cNvSpPr>
                <a:spLocks noRot="1" noChangeAspect="1" noMove="1" noResize="1" noEditPoints="1" noAdjustHandles="1" noChangeArrowheads="1" noChangeShapeType="1" noTextEdit="1"/>
              </p:cNvSpPr>
              <p:nvPr/>
            </p:nvSpPr>
            <p:spPr>
              <a:xfrm>
                <a:off x="2861515" y="4093832"/>
                <a:ext cx="7786170" cy="2317429"/>
              </a:xfrm>
              <a:prstGeom prst="rect">
                <a:avLst/>
              </a:prstGeom>
              <a:blipFill rotWithShape="0">
                <a:blip r:embed="rId3"/>
                <a:stretch>
                  <a:fillRect l="-78" b="-2632"/>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altLang="zh-CN" dirty="0" smtClean="0"/>
              <a:t>Onshore -- </a:t>
            </a:r>
            <a:r>
              <a:rPr lang="en-US" altLang="zh-CN" dirty="0">
                <a:solidFill>
                  <a:srgbClr val="0000FF"/>
                </a:solidFill>
              </a:rPr>
              <a:t>Data requirement</a:t>
            </a:r>
            <a:endParaRPr lang="en-US" dirty="0">
              <a:solidFill>
                <a:srgbClr val="0000FF"/>
              </a:solidFill>
            </a:endParaRPr>
          </a:p>
        </p:txBody>
      </p:sp>
      <mc:AlternateContent xmlns:mc="http://schemas.openxmlformats.org/markup-compatibility/2006" xmlns:a14="http://schemas.microsoft.com/office/drawing/2010/main">
        <mc:Choice Requires="a14">
          <p:sp>
            <p:nvSpPr>
              <p:cNvPr id="9" name="Content Placeholder 4"/>
              <p:cNvSpPr txBox="1">
                <a:spLocks/>
              </p:cNvSpPr>
              <p:nvPr/>
            </p:nvSpPr>
            <p:spPr>
              <a:xfrm>
                <a:off x="1976716" y="1179062"/>
                <a:ext cx="8235393" cy="2445798"/>
              </a:xfrm>
              <a:prstGeom prst="rect">
                <a:avLst/>
              </a:prstGeom>
              <a:noFill/>
            </p:spPr>
            <p:txBody>
              <a:bodyPr vert="horz" wrap="square" lIns="91440" tIns="45720" rIns="91440" bIns="45720" rtlCol="0">
                <a:spAutoFit/>
              </a:bodyPr>
              <a:lstStyle>
                <a:defPPr>
                  <a:defRPr lang="en-US"/>
                </a:defPPr>
                <a:lvl1pPr marL="0" indent="-3429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1pPr>
                <a:lvl2pPr marL="457200" indent="-28575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2pPr>
                <a:lvl3pPr marL="9144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3716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1828800" indent="-228600" algn="l" defTabSz="4572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2860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432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04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57600" indent="-228600" algn="l" defTabSz="4572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0">
                  <a:buFont typeface="Arial" pitchFamily="34" charset="0"/>
                  <a:buNone/>
                </a:pPr>
                <a14:m>
                  <m:oMathPara xmlns:m="http://schemas.openxmlformats.org/officeDocument/2006/math">
                    <m:oMathParaPr>
                      <m:jc m:val="center"/>
                    </m:oMathParaPr>
                    <m:oMath xmlns:m="http://schemas.openxmlformats.org/officeDocument/2006/math">
                      <m:sSup>
                        <m:sSupPr>
                          <m:ctrlPr>
                            <a:rPr lang="en-US" sz="3200" i="1" smtClean="0">
                              <a:solidFill>
                                <a:prstClr val="black"/>
                              </a:solidFill>
                              <a:latin typeface="Cambria Math"/>
                            </a:rPr>
                          </m:ctrlPr>
                        </m:sSupPr>
                        <m:e>
                          <m:acc>
                            <m:accPr>
                              <m:chr m:val="⃑"/>
                              <m:ctrlPr>
                                <a:rPr lang="en-US" sz="3200" i="1">
                                  <a:solidFill>
                                    <a:prstClr val="black"/>
                                  </a:solidFill>
                                  <a:latin typeface="Cambria Math"/>
                                </a:rPr>
                              </m:ctrlPr>
                            </m:accPr>
                            <m:e>
                              <m:r>
                                <a:rPr lang="en-US" sz="3200" i="1">
                                  <a:solidFill>
                                    <a:prstClr val="black"/>
                                  </a:solidFill>
                                  <a:latin typeface="Cambria Math" charset="0"/>
                                </a:rPr>
                                <m:t>𝑢</m:t>
                              </m:r>
                            </m:e>
                          </m:acc>
                        </m:e>
                        <m:sup>
                          <m:r>
                            <a:rPr lang="en-US" altLang="zh-CN" sz="3200" i="1">
                              <a:solidFill>
                                <a:prstClr val="black"/>
                              </a:solidFill>
                              <a:latin typeface="Cambria Math" charset="0"/>
                            </a:rPr>
                            <m:t>𝑢𝑝</m:t>
                          </m:r>
                        </m:sup>
                      </m:sSup>
                      <m:r>
                        <a:rPr lang="en-US" altLang="zh-CN" sz="3200" i="1">
                          <a:solidFill>
                            <a:prstClr val="black"/>
                          </a:solidFill>
                          <a:latin typeface="Cambria Math" charset="0"/>
                        </a:rPr>
                        <m:t>=</m:t>
                      </m:r>
                      <m:nary>
                        <m:naryPr>
                          <m:ctrlPr>
                            <a:rPr lang="is-IS" altLang="zh-CN" sz="3200" i="1">
                              <a:solidFill>
                                <a:prstClr val="black"/>
                              </a:solidFill>
                              <a:latin typeface="Cambria Math"/>
                            </a:rPr>
                          </m:ctrlPr>
                        </m:naryPr>
                        <m:sub>
                          <m:r>
                            <m:rPr>
                              <m:brk m:alnAt="23"/>
                            </m:rPr>
                            <a:rPr lang="en-US" altLang="zh-CN" sz="3200" i="1">
                              <a:solidFill>
                                <a:prstClr val="black"/>
                              </a:solidFill>
                              <a:latin typeface="Cambria Math" charset="0"/>
                            </a:rPr>
                            <m:t>𝑚</m:t>
                          </m:r>
                          <m:r>
                            <a:rPr lang="en-US" altLang="zh-CN" sz="3200" i="1">
                              <a:solidFill>
                                <a:prstClr val="black"/>
                              </a:solidFill>
                              <a:latin typeface="Cambria Math" charset="0"/>
                            </a:rPr>
                            <m:t>.</m:t>
                          </m:r>
                          <m:r>
                            <a:rPr lang="en-US" altLang="zh-CN" sz="3200" i="1">
                              <a:solidFill>
                                <a:prstClr val="black"/>
                              </a:solidFill>
                              <a:latin typeface="Cambria Math" charset="0"/>
                            </a:rPr>
                            <m:t>𝑠</m:t>
                          </m:r>
                          <m:r>
                            <a:rPr lang="en-US" altLang="zh-CN" sz="3200" i="1">
                              <a:solidFill>
                                <a:prstClr val="black"/>
                              </a:solidFill>
                              <a:latin typeface="Cambria Math" charset="0"/>
                            </a:rPr>
                            <m:t>.</m:t>
                          </m:r>
                        </m:sub>
                        <m:sup/>
                        <m:e>
                          <m:d>
                            <m:dPr>
                              <m:begChr m:val="["/>
                              <m:endChr m:val="]"/>
                              <m:ctrlPr>
                                <a:rPr lang="en-US" altLang="zh-CN" sz="3200" i="1">
                                  <a:solidFill>
                                    <a:prstClr val="black"/>
                                  </a:solidFill>
                                  <a:latin typeface="Cambria Math"/>
                                </a:rPr>
                              </m:ctrlPr>
                            </m:dPr>
                            <m:e>
                              <m:acc>
                                <m:accPr>
                                  <m:chr m:val="⃑"/>
                                  <m:ctrlPr>
                                    <a:rPr lang="en-US" sz="3200" i="1" smtClean="0">
                                      <a:solidFill>
                                        <a:srgbClr val="FF0000"/>
                                      </a:solidFill>
                                      <a:latin typeface="Cambria Math"/>
                                    </a:rPr>
                                  </m:ctrlPr>
                                </m:accPr>
                                <m:e>
                                  <m:r>
                                    <a:rPr lang="en-US" sz="3200" i="1">
                                      <a:solidFill>
                                        <a:srgbClr val="FF0000"/>
                                      </a:solidFill>
                                      <a:latin typeface="Cambria Math" charset="0"/>
                                    </a:rPr>
                                    <m:t>𝑢</m:t>
                                  </m:r>
                                </m:e>
                              </m:acc>
                              <m:r>
                                <a:rPr lang="en-US" sz="3200" i="1">
                                  <a:solidFill>
                                    <a:prstClr val="black"/>
                                  </a:solidFill>
                                  <a:latin typeface="Cambria Math" charset="0"/>
                                  <a:ea typeface="Cambria Math" charset="0"/>
                                  <a:cs typeface="Cambria Math" charset="0"/>
                                </a:rPr>
                                <m:t>∙</m:t>
                              </m:r>
                              <m:d>
                                <m:dPr>
                                  <m:ctrlPr>
                                    <a:rPr lang="en-US" sz="3200" i="1">
                                      <a:solidFill>
                                        <a:prstClr val="black"/>
                                      </a:solidFill>
                                      <a:latin typeface="Cambria Math"/>
                                    </a:rPr>
                                  </m:ctrlPr>
                                </m:dPr>
                                <m:e>
                                  <m:acc>
                                    <m:accPr>
                                      <m:chr m:val="̂"/>
                                      <m:ctrlPr>
                                        <a:rPr lang="en-US" sz="3200" i="1">
                                          <a:solidFill>
                                            <a:prstClr val="black"/>
                                          </a:solidFill>
                                          <a:latin typeface="Cambria Math"/>
                                          <a:ea typeface="Cambria Math" charset="0"/>
                                          <a:cs typeface="Cambria Math" charset="0"/>
                                        </a:rPr>
                                      </m:ctrlPr>
                                    </m:accPr>
                                    <m:e>
                                      <m:r>
                                        <a:rPr lang="en-US" altLang="zh-CN" sz="3200" i="1">
                                          <a:solidFill>
                                            <a:prstClr val="black"/>
                                          </a:solidFill>
                                          <a:latin typeface="Cambria Math" charset="0"/>
                                          <a:ea typeface="Cambria Math" charset="0"/>
                                          <a:cs typeface="Cambria Math" charset="0"/>
                                        </a:rPr>
                                        <m:t>𝑛</m:t>
                                      </m:r>
                                    </m:e>
                                  </m:acc>
                                  <m:r>
                                    <a:rPr lang="en-US" sz="3200" i="1">
                                      <a:solidFill>
                                        <a:prstClr val="black"/>
                                      </a:solidFill>
                                      <a:latin typeface="Cambria Math" charset="0"/>
                                    </a:rPr>
                                    <m:t>∙</m:t>
                                  </m:r>
                                  <m:sSub>
                                    <m:sSubPr>
                                      <m:ctrlPr>
                                        <a:rPr lang="en-US" sz="3200" i="1">
                                          <a:solidFill>
                                            <a:prstClr val="black"/>
                                          </a:solidFill>
                                          <a:latin typeface="Cambria Math"/>
                                          <a:ea typeface="Cambria Math" charset="0"/>
                                          <a:cs typeface="Cambria Math" charset="0"/>
                                        </a:rPr>
                                      </m:ctrlPr>
                                    </m:sSubPr>
                                    <m:e>
                                      <m:r>
                                        <a:rPr lang="el-GR" sz="3200" b="1" i="1">
                                          <a:solidFill>
                                            <a:prstClr val="black"/>
                                          </a:solidFill>
                                          <a:latin typeface="Cambria Math" charset="0"/>
                                          <a:ea typeface="Cambria Math" charset="0"/>
                                          <a:cs typeface="Cambria Math" charset="0"/>
                                        </a:rPr>
                                        <m:t>𝜮</m:t>
                                      </m:r>
                                    </m:e>
                                    <m:sub>
                                      <m:r>
                                        <a:rPr lang="en-US"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m:t>
                              </m:r>
                              <m:acc>
                                <m:accPr>
                                  <m:chr m:val="⃑"/>
                                  <m:ctrlPr>
                                    <a:rPr lang="en-US" sz="3200" i="1" smtClean="0">
                                      <a:solidFill>
                                        <a:srgbClr val="FF0000"/>
                                      </a:solidFill>
                                      <a:latin typeface="Cambria Math"/>
                                    </a:rPr>
                                  </m:ctrlPr>
                                </m:accPr>
                                <m:e>
                                  <m:r>
                                    <a:rPr lang="en-US" sz="3200" i="1">
                                      <a:solidFill>
                                        <a:srgbClr val="FF0000"/>
                                      </a:solidFill>
                                      <a:latin typeface="Cambria Math" charset="0"/>
                                    </a:rPr>
                                    <m:t>𝑡</m:t>
                                  </m:r>
                                </m:e>
                              </m:acc>
                              <m:r>
                                <a:rPr lang="en-US" altLang="zh-CN" sz="3200" i="1">
                                  <a:solidFill>
                                    <a:prstClr val="black"/>
                                  </a:solidFill>
                                  <a:latin typeface="Cambria Math" charset="0"/>
                                  <a:ea typeface="Cambria Math" charset="0"/>
                                  <a:cs typeface="Cambria Math" charset="0"/>
                                </a:rPr>
                                <m:t>∙</m:t>
                              </m:r>
                              <m:sSub>
                                <m:sSubPr>
                                  <m:ctrlPr>
                                    <a:rPr lang="en-US" altLang="zh-CN" sz="3200" i="1">
                                      <a:solidFill>
                                        <a:prstClr val="black"/>
                                      </a:solidFill>
                                      <a:latin typeface="Cambria Math"/>
                                      <a:ea typeface="Cambria Math" charset="0"/>
                                      <a:cs typeface="Cambria Math" charset="0"/>
                                    </a:rPr>
                                  </m:ctrlPr>
                                </m:sSubPr>
                                <m:e>
                                  <m:r>
                                    <a:rPr lang="en-US" altLang="zh-CN" sz="3200" b="1" i="1">
                                      <a:solidFill>
                                        <a:prstClr val="black"/>
                                      </a:solidFill>
                                      <a:latin typeface="Cambria Math" charset="0"/>
                                      <a:ea typeface="Cambria Math" charset="0"/>
                                      <a:cs typeface="Cambria Math" charset="0"/>
                                    </a:rPr>
                                    <m:t>𝑮</m:t>
                                  </m:r>
                                </m:e>
                                <m:sub>
                                  <m:r>
                                    <a:rPr lang="en-US" altLang="zh-CN" sz="3200" i="1">
                                      <a:solidFill>
                                        <a:prstClr val="black"/>
                                      </a:solidFill>
                                      <a:latin typeface="Cambria Math" charset="0"/>
                                      <a:ea typeface="Cambria Math" charset="0"/>
                                      <a:cs typeface="Cambria Math" charset="0"/>
                                    </a:rPr>
                                    <m:t>0</m:t>
                                  </m:r>
                                </m:sub>
                              </m:sSub>
                            </m:e>
                          </m:d>
                          <m:r>
                            <a:rPr lang="en-US" sz="3200" i="1">
                              <a:solidFill>
                                <a:prstClr val="black"/>
                              </a:solidFill>
                              <a:latin typeface="Cambria Math" charset="0"/>
                            </a:rPr>
                            <m:t>𝑑</m:t>
                          </m:r>
                          <m:r>
                            <a:rPr lang="en-US" altLang="zh-CN" sz="3200" i="1">
                              <a:solidFill>
                                <a:prstClr val="black"/>
                              </a:solidFill>
                              <a:latin typeface="Cambria Math" charset="0"/>
                            </a:rPr>
                            <m:t>𝑆</m:t>
                          </m:r>
                          <m:r>
                            <a:rPr lang="en-US" altLang="zh-CN" sz="3200" i="1">
                              <a:solidFill>
                                <a:prstClr val="black"/>
                              </a:solidFill>
                              <a:latin typeface="Cambria Math" charset="0"/>
                            </a:rPr>
                            <m:t>′ </m:t>
                          </m:r>
                        </m:e>
                      </m:nary>
                    </m:oMath>
                  </m:oMathPara>
                </a14:m>
                <a:endParaRPr lang="en-US" sz="3200" dirty="0">
                  <a:solidFill>
                    <a:prstClr val="black"/>
                  </a:solidFill>
                </a:endParaRPr>
              </a:p>
              <a:p>
                <a:pPr indent="0" algn="r">
                  <a:buFont typeface="Arial" pitchFamily="34" charset="0"/>
                  <a:buNone/>
                </a:pPr>
                <a:r>
                  <a:rPr lang="en-US" sz="2400" dirty="0">
                    <a:solidFill>
                      <a:prstClr val="black"/>
                    </a:solidFill>
                  </a:rPr>
                  <a:t>(</a:t>
                </a:r>
                <a:r>
                  <a:rPr lang="en-US" sz="2400" i="1" dirty="0">
                    <a:solidFill>
                      <a:prstClr val="black"/>
                    </a:solidFill>
                  </a:rPr>
                  <a:t>Weglein &amp; </a:t>
                </a:r>
                <a:r>
                  <a:rPr lang="en-US" sz="2400" i="1" dirty="0" err="1">
                    <a:solidFill>
                      <a:prstClr val="black"/>
                    </a:solidFill>
                  </a:rPr>
                  <a:t>Secrest</a:t>
                </a:r>
                <a:r>
                  <a:rPr lang="en-US" sz="2400" i="1" dirty="0">
                    <a:solidFill>
                      <a:prstClr val="black"/>
                    </a:solidFill>
                  </a:rPr>
                  <a:t> 1990, J.</a:t>
                </a:r>
                <a:r>
                  <a:rPr lang="zh-CN" altLang="en-US" sz="2400" i="1" dirty="0">
                    <a:solidFill>
                      <a:prstClr val="black"/>
                    </a:solidFill>
                  </a:rPr>
                  <a:t> </a:t>
                </a:r>
                <a:r>
                  <a:rPr lang="en-US" sz="2400" i="1" dirty="0">
                    <a:solidFill>
                      <a:prstClr val="black"/>
                    </a:solidFill>
                  </a:rPr>
                  <a:t>Wu &amp; Weglein, SEG, 2015</a:t>
                </a:r>
                <a:r>
                  <a:rPr lang="en-US" sz="2400" dirty="0">
                    <a:solidFill>
                      <a:prstClr val="black"/>
                    </a:solidFill>
                  </a:rPr>
                  <a:t>) </a:t>
                </a:r>
              </a:p>
            </p:txBody>
          </p:sp>
        </mc:Choice>
        <mc:Fallback xmlns="">
          <p:sp>
            <p:nvSpPr>
              <p:cNvPr id="9" name="Content Placeholder 4"/>
              <p:cNvSpPr txBox="1">
                <a:spLocks noRot="1" noChangeAspect="1" noMove="1" noResize="1" noEditPoints="1" noAdjustHandles="1" noChangeArrowheads="1" noChangeShapeType="1" noTextEdit="1"/>
              </p:cNvSpPr>
              <p:nvPr/>
            </p:nvSpPr>
            <p:spPr>
              <a:xfrm>
                <a:off x="1977231" y="1179062"/>
                <a:ext cx="8237538" cy="2445798"/>
              </a:xfrm>
              <a:prstGeom prst="rect">
                <a:avLst/>
              </a:prstGeom>
              <a:blipFill rotWithShape="0">
                <a:blip r:embed="rId3"/>
                <a:stretch>
                  <a:fillRect r="-1997" b="-2239"/>
                </a:stretch>
              </a:blipFill>
            </p:spPr>
            <p:txBody>
              <a:bodyPr/>
              <a:lstStyle/>
              <a:p>
                <a:r>
                  <a:rPr lang="en-US">
                    <a:noFill/>
                  </a:rPr>
                  <a:t> </a:t>
                </a:r>
              </a:p>
            </p:txBody>
          </p:sp>
        </mc:Fallback>
      </mc:AlternateContent>
      <p:cxnSp>
        <p:nvCxnSpPr>
          <p:cNvPr id="6" name="Straight Arrow Connector 5"/>
          <p:cNvCxnSpPr/>
          <p:nvPr/>
        </p:nvCxnSpPr>
        <p:spPr>
          <a:xfrm flipH="1">
            <a:off x="7533314" y="1672379"/>
            <a:ext cx="187238" cy="2644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976716" y="3662326"/>
            <a:ext cx="8807746" cy="2234892"/>
            <a:chOff x="2247441" y="3204303"/>
            <a:chExt cx="8810040" cy="2234892"/>
          </a:xfrm>
        </p:grpSpPr>
        <p:sp>
          <p:nvSpPr>
            <p:cNvPr id="5" name="Rectangle 4"/>
            <p:cNvSpPr/>
            <p:nvPr/>
          </p:nvSpPr>
          <p:spPr>
            <a:xfrm>
              <a:off x="2271289" y="3204303"/>
              <a:ext cx="8786192" cy="2234892"/>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2247441" y="3398099"/>
              <a:ext cx="8805792" cy="1877861"/>
              <a:chOff x="2470191" y="3805205"/>
              <a:chExt cx="8805792" cy="1877861"/>
            </a:xfrm>
            <a:solidFill>
              <a:schemeClr val="bg1"/>
            </a:solidFill>
          </p:grpSpPr>
          <mc:AlternateContent xmlns:mc="http://schemas.openxmlformats.org/markup-compatibility/2006" xmlns:a14="http://schemas.microsoft.com/office/drawing/2010/main">
            <mc:Choice Requires="a14">
              <p:sp>
                <p:nvSpPr>
                  <p:cNvPr id="10" name="Rectangle 9"/>
                  <p:cNvSpPr/>
                  <p:nvPr/>
                </p:nvSpPr>
                <p:spPr>
                  <a:xfrm>
                    <a:off x="2470191" y="3805205"/>
                    <a:ext cx="8805792" cy="1303306"/>
                  </a:xfrm>
                  <a:prstGeom prst="rect">
                    <a:avLst/>
                  </a:prstGeom>
                  <a:noFill/>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FF0000"/>
                                  </a:solidFill>
                                  <a:latin typeface="Cambria Math"/>
                                </a:rPr>
                              </m:ctrlPr>
                            </m:accPr>
                            <m:e>
                              <m:r>
                                <a:rPr lang="en-US" sz="2400" i="1">
                                  <a:solidFill>
                                    <a:srgbClr val="FF0000"/>
                                  </a:solidFill>
                                  <a:latin typeface="Cambria Math" charset="0"/>
                                </a:rPr>
                                <m:t>𝑡</m:t>
                              </m:r>
                            </m:e>
                          </m:acc>
                          <m:r>
                            <a:rPr lang="en-US" sz="2400" smtClean="0">
                              <a:solidFill>
                                <a:prstClr val="black"/>
                              </a:solidFill>
                              <a:latin typeface="Cambria Math" charset="0"/>
                            </a:rPr>
                            <m:t>=</m:t>
                          </m:r>
                          <m:d>
                            <m:dPr>
                              <m:ctrlPr>
                                <a:rPr lang="is-IS" sz="2400" i="1" smtClean="0">
                                  <a:solidFill>
                                    <a:prstClr val="black"/>
                                  </a:solidFill>
                                  <a:latin typeface="Cambria Math"/>
                                </a:rPr>
                              </m:ctrlPr>
                            </m:dPr>
                            <m:e>
                              <m:m>
                                <m:mPr>
                                  <m:mcs>
                                    <m:mc>
                                      <m:mcPr>
                                        <m:count m:val="3"/>
                                        <m:mcJc m:val="center"/>
                                      </m:mcPr>
                                    </m:mc>
                                  </m:mcs>
                                  <m:ctrlPr>
                                    <a:rPr lang="uk-UA" sz="2400" i="1">
                                      <a:solidFill>
                                        <a:prstClr val="black"/>
                                      </a:solidFill>
                                      <a:latin typeface="Cambria Math"/>
                                    </a:rPr>
                                  </m:ctrlPr>
                                </m:mPr>
                                <m:mr>
                                  <m:e>
                                    <m:r>
                                      <a:rPr lang="en-US" sz="2400" i="1">
                                        <a:solidFill>
                                          <a:prstClr val="black"/>
                                        </a:solidFill>
                                        <a:latin typeface="Cambria Math" charset="0"/>
                                        <a:ea typeface="Cambria Math" charset="0"/>
                                        <a:cs typeface="Cambria Math" charset="0"/>
                                      </a:rPr>
                                      <m:t>𝜆</m:t>
                                    </m:r>
                                    <m:r>
                                      <a:rPr lang="en-US" sz="2400" i="1" smtClean="0">
                                        <a:solidFill>
                                          <a:srgbClr val="0000FF"/>
                                        </a:solidFill>
                                        <a:latin typeface="Cambria Math" charset="0"/>
                                        <a:ea typeface="Cambria Math" charset="0"/>
                                        <a:cs typeface="Cambria Math" charset="0"/>
                                      </a:rPr>
                                      <m:t>𝜃</m:t>
                                    </m:r>
                                    <m:r>
                                      <a:rPr lang="en-US" altLang="zh-CN" sz="2400" i="1">
                                        <a:solidFill>
                                          <a:prstClr val="black"/>
                                        </a:solidFill>
                                        <a:latin typeface="Cambria Math" charset="0"/>
                                        <a:ea typeface="Cambria Math" charset="0"/>
                                        <a:cs typeface="Cambria Math" charset="0"/>
                                      </a:rPr>
                                      <m:t>+2</m:t>
                                    </m:r>
                                    <m:r>
                                      <a:rPr lang="en-US" sz="2400" i="1">
                                        <a:solidFill>
                                          <a:prstClr val="black"/>
                                        </a:solidFill>
                                        <a:latin typeface="Cambria Math" charset="0"/>
                                        <a:ea typeface="Cambria Math" charset="0"/>
                                        <a:cs typeface="Cambria Math" charset="0"/>
                                      </a:rPr>
                                      <m:t>𝜇</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e>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r>
                                      <a:rPr lang="en-US" altLang="zh-CN" sz="2400" i="1">
                                        <a:solidFill>
                                          <a:prstClr val="black"/>
                                        </a:solidFill>
                                        <a:latin typeface="Cambria Math" charset="0"/>
                                        <a:ea typeface="Cambria Math" charset="0"/>
                                        <a:cs typeface="Cambria Math" charset="0"/>
                                      </a:rPr>
                                      <m:t>)</m:t>
                                    </m:r>
                                  </m:e>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r>
                                      <a:rPr lang="en-US" altLang="zh-CN" sz="2400" i="1">
                                        <a:solidFill>
                                          <a:prstClr val="black"/>
                                        </a:solidFill>
                                        <a:latin typeface="Cambria Math" charset="0"/>
                                        <a:ea typeface="Cambria Math" charset="0"/>
                                        <a:cs typeface="Cambria Math" charset="0"/>
                                      </a:rPr>
                                      <m:t>)</m:t>
                                    </m:r>
                                  </m:e>
                                </m:mr>
                                <m:mr>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r>
                                      <a:rPr lang="en-US" altLang="zh-CN" sz="2400" i="1">
                                        <a:solidFill>
                                          <a:prstClr val="black"/>
                                        </a:solidFill>
                                        <a:latin typeface="Cambria Math" charset="0"/>
                                        <a:ea typeface="Cambria Math" charset="0"/>
                                        <a:cs typeface="Cambria Math" charset="0"/>
                                      </a:rPr>
                                      <m:t>)</m:t>
                                    </m:r>
                                  </m:e>
                                  <m:e>
                                    <m:r>
                                      <a:rPr lang="en-US" sz="2400" i="1">
                                        <a:solidFill>
                                          <a:prstClr val="black"/>
                                        </a:solidFill>
                                        <a:latin typeface="Cambria Math" charset="0"/>
                                        <a:ea typeface="Cambria Math" charset="0"/>
                                        <a:cs typeface="Cambria Math" charset="0"/>
                                      </a:rPr>
                                      <m:t>𝜆</m:t>
                                    </m:r>
                                    <m:r>
                                      <a:rPr lang="en-US" sz="2400" i="1" smtClean="0">
                                        <a:solidFill>
                                          <a:srgbClr val="0000FF"/>
                                        </a:solidFill>
                                        <a:latin typeface="Cambria Math" charset="0"/>
                                        <a:ea typeface="Cambria Math" charset="0"/>
                                        <a:cs typeface="Cambria Math" charset="0"/>
                                      </a:rPr>
                                      <m:t>𝜃</m:t>
                                    </m:r>
                                    <m:r>
                                      <a:rPr lang="en-US" altLang="zh-CN" sz="2400" i="1">
                                        <a:solidFill>
                                          <a:prstClr val="black"/>
                                        </a:solidFill>
                                        <a:latin typeface="Cambria Math" charset="0"/>
                                        <a:ea typeface="Cambria Math" charset="0"/>
                                        <a:cs typeface="Cambria Math" charset="0"/>
                                      </a:rPr>
                                      <m:t>+2</m:t>
                                    </m:r>
                                    <m:r>
                                      <a:rPr lang="en-US" sz="2400" i="1">
                                        <a:solidFill>
                                          <a:prstClr val="black"/>
                                        </a:solidFill>
                                        <a:latin typeface="Cambria Math" charset="0"/>
                                        <a:ea typeface="Cambria Math" charset="0"/>
                                        <a:cs typeface="Cambria Math" charset="0"/>
                                      </a:rPr>
                                      <m:t>𝜇</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e>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r>
                                      <a:rPr lang="en-US" altLang="zh-CN" sz="2400" i="1">
                                        <a:solidFill>
                                          <a:prstClr val="black"/>
                                        </a:solidFill>
                                        <a:latin typeface="Cambria Math" charset="0"/>
                                        <a:ea typeface="Cambria Math" charset="0"/>
                                        <a:cs typeface="Cambria Math" charset="0"/>
                                      </a:rPr>
                                      <m:t>)</m:t>
                                    </m:r>
                                  </m:e>
                                </m:mr>
                                <m:mr>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r>
                                      <a:rPr lang="en-US" altLang="zh-CN" sz="2400" i="1">
                                        <a:solidFill>
                                          <a:prstClr val="black"/>
                                        </a:solidFill>
                                        <a:latin typeface="Cambria Math" charset="0"/>
                                        <a:ea typeface="Cambria Math" charset="0"/>
                                        <a:cs typeface="Cambria Math" charset="0"/>
                                      </a:rPr>
                                      <m:t>)</m:t>
                                    </m:r>
                                  </m:e>
                                  <m:e>
                                    <m:r>
                                      <a:rPr lang="en-US" sz="2400" i="1">
                                        <a:solidFill>
                                          <a:prstClr val="black"/>
                                        </a:solidFill>
                                        <a:latin typeface="Cambria Math" charset="0"/>
                                        <a:ea typeface="Cambria Math" charset="0"/>
                                        <a:cs typeface="Cambria Math" charset="0"/>
                                      </a:rPr>
                                      <m:t>𝜇</m:t>
                                    </m:r>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r>
                                      <a:rPr lang="en-US" altLang="zh-CN" sz="2400" i="1">
                                        <a:solidFill>
                                          <a:prstClr val="black"/>
                                        </a:solidFill>
                                        <a:latin typeface="Cambria Math" charset="0"/>
                                        <a:ea typeface="Cambria Math" charset="0"/>
                                        <a:cs typeface="Cambria Math" charset="0"/>
                                      </a:rPr>
                                      <m:t>+</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r>
                                      <a:rPr lang="en-US" altLang="zh-CN" sz="2400" i="1">
                                        <a:solidFill>
                                          <a:prstClr val="black"/>
                                        </a:solidFill>
                                        <a:latin typeface="Cambria Math" charset="0"/>
                                        <a:ea typeface="Cambria Math" charset="0"/>
                                        <a:cs typeface="Cambria Math" charset="0"/>
                                      </a:rPr>
                                      <m:t>)</m:t>
                                    </m:r>
                                  </m:e>
                                  <m:e>
                                    <m:r>
                                      <a:rPr lang="en-US" sz="2400" i="1">
                                        <a:solidFill>
                                          <a:prstClr val="black"/>
                                        </a:solidFill>
                                        <a:latin typeface="Cambria Math" charset="0"/>
                                        <a:ea typeface="Cambria Math" charset="0"/>
                                        <a:cs typeface="Cambria Math" charset="0"/>
                                      </a:rPr>
                                      <m:t>𝜆</m:t>
                                    </m:r>
                                    <m:r>
                                      <a:rPr lang="en-US" sz="2400" i="1" smtClean="0">
                                        <a:solidFill>
                                          <a:srgbClr val="0000FF"/>
                                        </a:solidFill>
                                        <a:latin typeface="Cambria Math" charset="0"/>
                                        <a:ea typeface="Cambria Math" charset="0"/>
                                        <a:cs typeface="Cambria Math" charset="0"/>
                                      </a:rPr>
                                      <m:t>𝜃</m:t>
                                    </m:r>
                                    <m:r>
                                      <a:rPr lang="en-US" altLang="zh-CN" sz="2400" i="1">
                                        <a:solidFill>
                                          <a:prstClr val="black"/>
                                        </a:solidFill>
                                        <a:latin typeface="Cambria Math" charset="0"/>
                                        <a:ea typeface="Cambria Math" charset="0"/>
                                        <a:cs typeface="Cambria Math" charset="0"/>
                                      </a:rPr>
                                      <m:t>+2</m:t>
                                    </m:r>
                                    <m:r>
                                      <a:rPr lang="en-US" sz="2400" i="1">
                                        <a:solidFill>
                                          <a:prstClr val="black"/>
                                        </a:solidFill>
                                        <a:latin typeface="Cambria Math" charset="0"/>
                                        <a:ea typeface="Cambria Math" charset="0"/>
                                        <a:cs typeface="Cambria Math" charset="0"/>
                                      </a:rPr>
                                      <m:t>𝜇</m:t>
                                    </m:r>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e>
                                </m:mr>
                              </m:m>
                            </m:e>
                          </m:d>
                          <m:d>
                            <m:dPr>
                              <m:ctrlPr>
                                <a:rPr lang="is-IS" sz="2400" i="1">
                                  <a:solidFill>
                                    <a:prstClr val="black"/>
                                  </a:solidFill>
                                  <a:latin typeface="Cambria Math"/>
                                </a:rPr>
                              </m:ctrlPr>
                            </m:dPr>
                            <m:e>
                              <m:m>
                                <m:mPr>
                                  <m:mcs>
                                    <m:mc>
                                      <m:mcPr>
                                        <m:count m:val="1"/>
                                        <m:mcJc m:val="center"/>
                                      </m:mcPr>
                                    </m:mc>
                                  </m:mcs>
                                  <m:ctrlPr>
                                    <a:rPr lang="cs-CZ" sz="2400" i="1">
                                      <a:solidFill>
                                        <a:prstClr val="black"/>
                                      </a:solidFill>
                                      <a:latin typeface="Cambria Math"/>
                                    </a:rPr>
                                  </m:ctrlPr>
                                </m:mPr>
                                <m:mr>
                                  <m:e>
                                    <m:sSub>
                                      <m:sSubPr>
                                        <m:ctrlPr>
                                          <a:rPr lang="en-US" altLang="zh-CN" sz="2400" i="1">
                                            <a:solidFill>
                                              <a:prstClr val="black"/>
                                            </a:solidFill>
                                            <a:latin typeface="Cambria Math"/>
                                          </a:rPr>
                                        </m:ctrlPr>
                                      </m:sSubPr>
                                      <m:e>
                                        <m:r>
                                          <a:rPr lang="en-US" altLang="zh-CN" sz="2400" i="1">
                                            <a:solidFill>
                                              <a:prstClr val="black"/>
                                            </a:solidFill>
                                            <a:latin typeface="Cambria Math" charset="0"/>
                                          </a:rPr>
                                          <m:t>𝑛</m:t>
                                        </m:r>
                                      </m:e>
                                      <m:sub>
                                        <m:r>
                                          <a:rPr lang="en-US" altLang="zh-CN" sz="2400" i="1">
                                            <a:solidFill>
                                              <a:prstClr val="black"/>
                                            </a:solidFill>
                                            <a:latin typeface="Cambria Math" charset="0"/>
                                          </a:rPr>
                                          <m:t>𝑥</m:t>
                                        </m:r>
                                      </m:sub>
                                    </m:sSub>
                                  </m:e>
                                </m:mr>
                                <m:mr>
                                  <m:e>
                                    <m:sSub>
                                      <m:sSubPr>
                                        <m:ctrlPr>
                                          <a:rPr lang="en-US" altLang="zh-CN" sz="2400" i="1">
                                            <a:solidFill>
                                              <a:prstClr val="black"/>
                                            </a:solidFill>
                                            <a:latin typeface="Cambria Math"/>
                                          </a:rPr>
                                        </m:ctrlPr>
                                      </m:sSubPr>
                                      <m:e>
                                        <m:r>
                                          <a:rPr lang="en-US" altLang="zh-CN" sz="2400" i="1">
                                            <a:solidFill>
                                              <a:prstClr val="black"/>
                                            </a:solidFill>
                                            <a:latin typeface="Cambria Math" charset="0"/>
                                          </a:rPr>
                                          <m:t>𝑛</m:t>
                                        </m:r>
                                      </m:e>
                                      <m:sub>
                                        <m:r>
                                          <a:rPr lang="en-US" altLang="zh-CN" sz="2400" i="1">
                                            <a:solidFill>
                                              <a:prstClr val="black"/>
                                            </a:solidFill>
                                            <a:latin typeface="Cambria Math" charset="0"/>
                                          </a:rPr>
                                          <m:t>𝑦</m:t>
                                        </m:r>
                                      </m:sub>
                                    </m:sSub>
                                  </m:e>
                                </m:mr>
                                <m:mr>
                                  <m:e>
                                    <m:sSub>
                                      <m:sSubPr>
                                        <m:ctrlPr>
                                          <a:rPr lang="en-US" altLang="zh-CN" sz="2400" i="1">
                                            <a:solidFill>
                                              <a:prstClr val="black"/>
                                            </a:solidFill>
                                            <a:latin typeface="Cambria Math"/>
                                          </a:rPr>
                                        </m:ctrlPr>
                                      </m:sSubPr>
                                      <m:e>
                                        <m:r>
                                          <a:rPr lang="en-US" altLang="zh-CN" sz="2400" i="1">
                                            <a:solidFill>
                                              <a:prstClr val="black"/>
                                            </a:solidFill>
                                            <a:latin typeface="Cambria Math" charset="0"/>
                                          </a:rPr>
                                          <m:t>𝑛</m:t>
                                        </m:r>
                                      </m:e>
                                      <m:sub>
                                        <m:r>
                                          <a:rPr lang="en-US" altLang="zh-CN" sz="2400" i="1">
                                            <a:solidFill>
                                              <a:prstClr val="black"/>
                                            </a:solidFill>
                                            <a:latin typeface="Cambria Math" charset="0"/>
                                          </a:rPr>
                                          <m:t>𝑧</m:t>
                                        </m:r>
                                      </m:sub>
                                    </m:sSub>
                                  </m:e>
                                </m:mr>
                              </m:m>
                            </m:e>
                          </m:d>
                        </m:oMath>
                      </m:oMathPara>
                    </a14:m>
                    <a:endParaRPr lang="en-US" sz="2400" dirty="0">
                      <a:solidFill>
                        <a:prstClr val="black"/>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191" y="3805205"/>
                    <a:ext cx="8803500" cy="1303306"/>
                  </a:xfrm>
                  <a:prstGeom prst="rect">
                    <a:avLst/>
                  </a:prstGeom>
                  <a:blipFill rotWithShape="0">
                    <a:blip r:embed="rId6"/>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09063" y="5072642"/>
                    <a:ext cx="3216590" cy="610424"/>
                  </a:xfrm>
                  <a:prstGeom prst="rect">
                    <a:avLst/>
                  </a:prstGeom>
                  <a:grpFill/>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14:m>
                      <m:oMath xmlns:m="http://schemas.openxmlformats.org/officeDocument/2006/math">
                        <m:r>
                          <a:rPr lang="en-US" sz="2400" i="1" smtClean="0">
                            <a:solidFill>
                              <a:srgbClr val="0000FF"/>
                            </a:solidFill>
                            <a:latin typeface="Cambria Math" charset="0"/>
                            <a:ea typeface="Cambria Math" charset="0"/>
                            <a:cs typeface="Cambria Math" charset="0"/>
                          </a:rPr>
                          <m:t>𝜃</m:t>
                        </m:r>
                      </m:oMath>
                    </a14:m>
                    <a:r>
                      <a:rPr lang="en-US" altLang="zh-CN" sz="2400" dirty="0">
                        <a:solidFill>
                          <a:srgbClr val="0000FF"/>
                        </a:solidFill>
                        <a:latin typeface="Cambria Math" charset="0"/>
                      </a:rPr>
                      <a:t>=</a:t>
                    </a:r>
                    <a14:m>
                      <m:oMath xmlns:m="http://schemas.openxmlformats.org/officeDocument/2006/math">
                        <m:sSub>
                          <m:sSubPr>
                            <m:ctrlPr>
                              <a:rPr lang="en-US" altLang="zh-CN" sz="2400" i="1" smtClean="0">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𝑥</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𝑥</m:t>
                            </m:r>
                          </m:sub>
                        </m:sSub>
                        <m:r>
                          <a:rPr lang="en-US" altLang="zh-CN" sz="2400" i="1">
                            <a:solidFill>
                              <a:srgbClr val="0000FF"/>
                            </a:solidFill>
                            <a:latin typeface="Cambria Math" charset="0"/>
                            <a:ea typeface="Cambria Math" charset="0"/>
                            <a:cs typeface="Cambria Math" charset="0"/>
                          </a:rPr>
                          <m:t>+</m:t>
                        </m:r>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𝑦</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𝑦</m:t>
                            </m:r>
                          </m:sub>
                        </m:sSub>
                        <m:r>
                          <a:rPr lang="en-US" altLang="zh-CN" sz="2400" i="1">
                            <a:solidFill>
                              <a:srgbClr val="0000FF"/>
                            </a:solidFill>
                            <a:latin typeface="Cambria Math" charset="0"/>
                            <a:ea typeface="Cambria Math" charset="0"/>
                            <a:cs typeface="Cambria Math" charset="0"/>
                          </a:rPr>
                          <m:t>+</m:t>
                        </m:r>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m:t>
                            </m:r>
                          </m:e>
                          <m:sub>
                            <m:r>
                              <a:rPr lang="en-US" altLang="zh-CN" sz="2400" i="1">
                                <a:solidFill>
                                  <a:srgbClr val="0000FF"/>
                                </a:solidFill>
                                <a:latin typeface="Cambria Math" charset="0"/>
                                <a:ea typeface="Cambria Math" charset="0"/>
                                <a:cs typeface="Cambria Math" charset="0"/>
                              </a:rPr>
                              <m:t>𝑧</m:t>
                            </m:r>
                          </m:sub>
                        </m:sSub>
                        <m:sSub>
                          <m:sSubPr>
                            <m:ctrlPr>
                              <a:rPr lang="en-US" altLang="zh-CN" sz="2400" i="1">
                                <a:solidFill>
                                  <a:srgbClr val="0000FF"/>
                                </a:solidFill>
                                <a:latin typeface="Cambria Math"/>
                                <a:ea typeface="Cambria Math" charset="0"/>
                                <a:cs typeface="Cambria Math" charset="0"/>
                              </a:rPr>
                            </m:ctrlPr>
                          </m:sSubPr>
                          <m:e>
                            <m:r>
                              <a:rPr lang="en-US" altLang="zh-CN" sz="2400" i="1">
                                <a:solidFill>
                                  <a:srgbClr val="0000FF"/>
                                </a:solidFill>
                                <a:latin typeface="Cambria Math" charset="0"/>
                                <a:ea typeface="Cambria Math" charset="0"/>
                                <a:cs typeface="Cambria Math" charset="0"/>
                              </a:rPr>
                              <m:t>𝑢</m:t>
                            </m:r>
                          </m:e>
                          <m:sub>
                            <m:r>
                              <a:rPr lang="en-US" altLang="zh-CN" sz="2400" i="1">
                                <a:solidFill>
                                  <a:srgbClr val="0000FF"/>
                                </a:solidFill>
                                <a:latin typeface="Cambria Math" charset="0"/>
                                <a:ea typeface="Cambria Math" charset="0"/>
                                <a:cs typeface="Cambria Math" charset="0"/>
                              </a:rPr>
                              <m:t>𝑧</m:t>
                            </m:r>
                          </m:sub>
                        </m:sSub>
                      </m:oMath>
                    </a14:m>
                    <a:endParaRPr lang="en-US" sz="2400" dirty="0">
                      <a:solidFill>
                        <a:srgbClr val="0000FF"/>
                      </a:solidFill>
                      <a:latin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809896" y="5072642"/>
                    <a:ext cx="3215752" cy="610424"/>
                  </a:xfrm>
                  <a:prstGeom prst="rect">
                    <a:avLst/>
                  </a:prstGeom>
                  <a:blipFill rotWithShape="0">
                    <a:blip r:embed="rId7"/>
                    <a:stretch>
                      <a:fillRect b="-9901"/>
                    </a:stretch>
                  </a:blipFill>
                  <a:ln>
                    <a:noFill/>
                  </a:ln>
                </p:spPr>
                <p:txBody>
                  <a:bodyPr/>
                  <a:lstStyle/>
                  <a:p>
                    <a:r>
                      <a:rPr lang="zh-CN" altLang="en-US">
                        <a:noFill/>
                      </a:rPr>
                      <a:t> </a:t>
                    </a:r>
                  </a:p>
                </p:txBody>
              </p:sp>
            </mc:Fallback>
          </mc:AlternateContent>
        </p:grpSp>
      </p:grpSp>
      <p:sp>
        <p:nvSpPr>
          <p:cNvPr id="8" name="Slide Number Placeholder 7"/>
          <p:cNvSpPr>
            <a:spLocks noGrp="1"/>
          </p:cNvSpPr>
          <p:nvPr>
            <p:ph type="sldNum" sz="quarter" idx="12"/>
          </p:nvPr>
        </p:nvSpPr>
        <p:spPr/>
        <p:txBody>
          <a:bodyPr/>
          <a:lstStyle/>
          <a:p>
            <a:fld id="{360A499E-5F53-F344-A8CB-78A73A388B1C}" type="slidenum">
              <a:rPr lang="en-US" smtClean="0"/>
              <a:pPr/>
              <a:t>114</a:t>
            </a:fld>
            <a:endParaRPr lang="en-US" dirty="0"/>
          </a:p>
        </p:txBody>
      </p:sp>
    </p:spTree>
    <p:extLst>
      <p:ext uri="{BB962C8B-B14F-4D97-AF65-F5344CB8AC3E}">
        <p14:creationId xmlns:p14="http://schemas.microsoft.com/office/powerpoint/2010/main" val="24019159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548497" y="996291"/>
                <a:ext cx="11244191" cy="1474058"/>
              </a:xfrm>
              <a:prstGeom prst="rect">
                <a:avLst/>
              </a:prstGeom>
              <a:noFill/>
            </p:spPr>
            <p:txBody>
              <a:bodyPr wrap="square" lIns="0" rIns="0" rtlCol="0">
                <a:spAutoFit/>
              </a:bodyPr>
              <a:lstStyle/>
              <a:p>
                <a:pPr>
                  <a:lnSpc>
                    <a:spcPct val="150000"/>
                  </a:lnSpc>
                </a:pPr>
                <a:r>
                  <a:rPr lang="en-US" sz="3200" b="1" dirty="0">
                    <a:solidFill>
                      <a:srgbClr val="0000FF"/>
                    </a:solidFill>
                  </a:rPr>
                  <a:t>The data requirement is satisfied </a:t>
                </a:r>
                <a:r>
                  <a:rPr lang="en-US" sz="2400" dirty="0">
                    <a:solidFill>
                      <a:prstClr val="black"/>
                    </a:solidFill>
                  </a:rPr>
                  <a:t>(</a:t>
                </a:r>
                <a:r>
                  <a:rPr lang="en-US" sz="2400" i="1" dirty="0">
                    <a:solidFill>
                      <a:prstClr val="black"/>
                    </a:solidFill>
                  </a:rPr>
                  <a:t>J.</a:t>
                </a:r>
                <a:r>
                  <a:rPr lang="zh-CN" altLang="en-US" sz="2400" i="1" dirty="0">
                    <a:solidFill>
                      <a:prstClr val="black"/>
                    </a:solidFill>
                  </a:rPr>
                  <a:t> </a:t>
                </a:r>
                <a:r>
                  <a:rPr lang="en-US" sz="2400" i="1" dirty="0">
                    <a:solidFill>
                      <a:prstClr val="black"/>
                    </a:solidFill>
                  </a:rPr>
                  <a:t>Wu and A. Weglein, SEG 2015</a:t>
                </a:r>
                <a:r>
                  <a:rPr lang="en-US" sz="2400" dirty="0">
                    <a:solidFill>
                      <a:prstClr val="black"/>
                    </a:solidFill>
                  </a:rPr>
                  <a:t>)</a:t>
                </a:r>
                <a:endParaRPr lang="en-US" sz="2400" b="1" dirty="0">
                  <a:solidFill>
                    <a:srgbClr val="0432FF"/>
                  </a:solidFill>
                </a:endParaRPr>
              </a:p>
              <a:p>
                <a:pPr marL="342900" indent="-342900">
                  <a:lnSpc>
                    <a:spcPct val="150000"/>
                  </a:lnSpc>
                  <a:buFont typeface="Arial" charset="0"/>
                  <a:buChar char="•"/>
                </a:pPr>
                <a:r>
                  <a:rPr lang="en-US" sz="2600" dirty="0">
                    <a:solidFill>
                      <a:srgbClr val="FF0000"/>
                    </a:solidFill>
                  </a:rPr>
                  <a:t>Measure </a:t>
                </a:r>
                <a:r>
                  <a:rPr lang="en-US" sz="2600" b="1" u="sng" dirty="0">
                    <a:solidFill>
                      <a:srgbClr val="FF0000"/>
                    </a:solidFill>
                  </a:rPr>
                  <a:t>both </a:t>
                </a:r>
                <a14:m>
                  <m:oMath xmlns:m="http://schemas.openxmlformats.org/officeDocument/2006/math">
                    <m:acc>
                      <m:accPr>
                        <m:chr m:val="⃑"/>
                        <m:ctrlPr>
                          <a:rPr lang="en-US" sz="2600" b="1" i="1" u="sng">
                            <a:solidFill>
                              <a:srgbClr val="FF0000"/>
                            </a:solidFill>
                            <a:latin typeface="Cambria Math"/>
                          </a:rPr>
                        </m:ctrlPr>
                      </m:accPr>
                      <m:e>
                        <m:r>
                          <a:rPr lang="en-US" sz="2600" b="1" i="1" u="sng">
                            <a:solidFill>
                              <a:srgbClr val="FF0000"/>
                            </a:solidFill>
                            <a:latin typeface="Cambria Math" charset="0"/>
                          </a:rPr>
                          <m:t>𝒖</m:t>
                        </m:r>
                      </m:e>
                    </m:acc>
                    <m:r>
                      <a:rPr lang="en-US" sz="2600" b="1" i="1" u="sng">
                        <a:solidFill>
                          <a:srgbClr val="FF0000"/>
                        </a:solidFill>
                        <a:latin typeface="Cambria Math" charset="0"/>
                      </a:rPr>
                      <m:t> </m:t>
                    </m:r>
                  </m:oMath>
                </a14:m>
                <a:r>
                  <a:rPr lang="en-US" sz="2600" b="1" u="sng" dirty="0">
                    <a:solidFill>
                      <a:srgbClr val="FF0000"/>
                    </a:solidFill>
                  </a:rPr>
                  <a:t>and </a:t>
                </a:r>
                <a14:m>
                  <m:oMath xmlns:m="http://schemas.openxmlformats.org/officeDocument/2006/math">
                    <m:acc>
                      <m:accPr>
                        <m:chr m:val="⃑"/>
                        <m:ctrlPr>
                          <a:rPr lang="en-US" sz="2600" b="1" i="1" u="sng">
                            <a:solidFill>
                              <a:srgbClr val="FF0000"/>
                            </a:solidFill>
                            <a:latin typeface="Cambria Math"/>
                          </a:rPr>
                        </m:ctrlPr>
                      </m:accPr>
                      <m:e>
                        <m:r>
                          <a:rPr lang="en-US" sz="2600" b="1" i="1" u="sng">
                            <a:solidFill>
                              <a:srgbClr val="FF0000"/>
                            </a:solidFill>
                            <a:latin typeface="Cambria Math" charset="0"/>
                          </a:rPr>
                          <m:t>𝒕</m:t>
                        </m:r>
                      </m:e>
                    </m:acc>
                  </m:oMath>
                </a14:m>
                <a:endParaRPr lang="en-US" altLang="zh-CN" sz="2600" b="1" u="sng"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8638" y="996291"/>
                <a:ext cx="11247120" cy="1474058"/>
              </a:xfrm>
              <a:prstGeom prst="rect">
                <a:avLst/>
              </a:prstGeom>
              <a:blipFill rotWithShape="0">
                <a:blip r:embed="rId3"/>
                <a:stretch>
                  <a:fillRect l="-2168" b="-495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115</a:t>
            </a:fld>
            <a:endParaRPr lang="en-US" dirty="0"/>
          </a:p>
        </p:txBody>
      </p:sp>
    </p:spTree>
    <p:extLst>
      <p:ext uri="{BB962C8B-B14F-4D97-AF65-F5344CB8AC3E}">
        <p14:creationId xmlns:p14="http://schemas.microsoft.com/office/powerpoint/2010/main" val="23648049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altLang="zh-CN" dirty="0" smtClean="0"/>
                  <a:t>Model --</a:t>
                </a:r>
                <a:r>
                  <a:rPr lang="zh-CN" altLang="en-US" dirty="0" smtClean="0"/>
                  <a:t> </a:t>
                </a:r>
                <a:r>
                  <a:rPr lang="en-US" altLang="zh-CN" dirty="0" smtClean="0"/>
                  <a:t>Generate data</a:t>
                </a:r>
                <a:r>
                  <a:rPr lang="zh-CN" altLang="en-US" dirty="0" smtClean="0"/>
                  <a:t> </a:t>
                </a:r>
                <a:r>
                  <a:rPr lang="en-US" altLang="zh-CN" dirty="0" smtClean="0"/>
                  <a:t>(</a:t>
                </a:r>
                <a14:m>
                  <m:oMath xmlns:m="http://schemas.openxmlformats.org/officeDocument/2006/math">
                    <m:acc>
                      <m:accPr>
                        <m:chr m:val="⃑"/>
                        <m:ctrlPr>
                          <a:rPr lang="en-US" b="1" i="1">
                            <a:solidFill>
                              <a:srgbClr val="FF0000"/>
                            </a:solidFill>
                            <a:latin typeface="Cambria Math"/>
                          </a:rPr>
                        </m:ctrlPr>
                      </m:accPr>
                      <m:e>
                        <m:r>
                          <a:rPr lang="en-US" b="1" i="1">
                            <a:solidFill>
                              <a:srgbClr val="FF0000"/>
                            </a:solidFill>
                            <a:latin typeface="Cambria Math" charset="0"/>
                          </a:rPr>
                          <m:t>𝒖</m:t>
                        </m:r>
                      </m:e>
                    </m:acc>
                  </m:oMath>
                </a14:m>
                <a:r>
                  <a:rPr lang="zh-CN" altLang="en-US" b="1" dirty="0" smtClean="0"/>
                  <a:t> </a:t>
                </a:r>
                <a:r>
                  <a:rPr lang="en-US" altLang="zh-CN" b="1" dirty="0" smtClean="0">
                    <a:solidFill>
                      <a:srgbClr val="FF0000"/>
                    </a:solidFill>
                  </a:rPr>
                  <a:t>&amp;</a:t>
                </a:r>
                <a:r>
                  <a:rPr lang="en-US" altLang="zh-CN" b="1" dirty="0" smtClean="0"/>
                  <a:t> </a:t>
                </a:r>
                <a14:m>
                  <m:oMath xmlns:m="http://schemas.openxmlformats.org/officeDocument/2006/math">
                    <m:acc>
                      <m:accPr>
                        <m:chr m:val="⃑"/>
                        <m:ctrlPr>
                          <a:rPr lang="en-US" b="1" i="1">
                            <a:solidFill>
                              <a:srgbClr val="FF0000"/>
                            </a:solidFill>
                            <a:latin typeface="Cambria Math"/>
                          </a:rPr>
                        </m:ctrlPr>
                      </m:accPr>
                      <m:e>
                        <m:r>
                          <a:rPr lang="en-US" b="1" i="1">
                            <a:solidFill>
                              <a:srgbClr val="FF0000"/>
                            </a:solidFill>
                            <a:latin typeface="Cambria Math" charset="0"/>
                          </a:rPr>
                          <m:t>𝒕</m:t>
                        </m:r>
                      </m:e>
                    </m:acc>
                  </m:oMath>
                </a14:m>
                <a:r>
                  <a:rPr lang="en-US" altLang="zh-CN" dirty="0" smtClean="0"/>
                  <a:t>) from air/earth</a:t>
                </a:r>
                <a:endParaRPr lang="en-US" b="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841"/>
                </a:stretch>
              </a:blipFill>
            </p:spPr>
            <p:txBody>
              <a:bodyPr/>
              <a:lstStyle/>
              <a:p>
                <a:r>
                  <a:rPr lang="en-US">
                    <a:noFill/>
                  </a:rPr>
                  <a:t> </a:t>
                </a:r>
              </a:p>
            </p:txBody>
          </p:sp>
        </mc:Fallback>
      </mc:AlternateContent>
      <p:graphicFrame>
        <p:nvGraphicFramePr>
          <p:cNvPr id="26" name="Table 25"/>
          <p:cNvGraphicFramePr>
            <a:graphicFrameLocks noGrp="1"/>
          </p:cNvGraphicFramePr>
          <p:nvPr>
            <p:extLst/>
          </p:nvPr>
        </p:nvGraphicFramePr>
        <p:xfrm>
          <a:off x="1993617" y="4877029"/>
          <a:ext cx="7919877" cy="1606090"/>
        </p:xfrm>
        <a:graphic>
          <a:graphicData uri="http://schemas.openxmlformats.org/drawingml/2006/table">
            <a:tbl>
              <a:tblPr firstRow="1" bandRow="1">
                <a:tableStyleId>{2D5ABB26-0587-4C30-8999-92F81FD0307C}</a:tableStyleId>
              </a:tblPr>
              <a:tblGrid>
                <a:gridCol w="1835411"/>
                <a:gridCol w="2096546"/>
                <a:gridCol w="1897326"/>
                <a:gridCol w="2090594"/>
              </a:tblGrid>
              <a:tr h="508810">
                <a:tc>
                  <a:txBody>
                    <a:bodyPr/>
                    <a:lstStyle/>
                    <a:p>
                      <a:pPr algn="ctr"/>
                      <a:r>
                        <a:rPr lang="en-US" sz="2000" dirty="0" smtClean="0"/>
                        <a:t>Layer</a:t>
                      </a:r>
                      <a:endParaRPr lang="en-US" sz="2000" b="0" dirty="0">
                        <a:solidFill>
                          <a:srgbClr val="000000"/>
                        </a:solidFill>
                        <a:latin typeface="+mn-lt"/>
                      </a:endParaRPr>
                    </a:p>
                  </a:txBody>
                  <a:tcPr marL="91416" marR="9141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P</a:t>
                      </a:r>
                      <a:r>
                        <a:rPr lang="en-US" sz="2000" baseline="0" dirty="0" smtClean="0"/>
                        <a:t> </a:t>
                      </a:r>
                      <a:r>
                        <a:rPr lang="en-US" sz="2000" dirty="0" smtClean="0"/>
                        <a:t>Velocity</a:t>
                      </a:r>
                      <a:r>
                        <a:rPr lang="en-US" sz="2000" baseline="0" dirty="0" smtClean="0"/>
                        <a:t> (m/s)</a:t>
                      </a:r>
                      <a:endParaRPr lang="en-US" sz="20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a:t>
                      </a:r>
                      <a:r>
                        <a:rPr lang="en-US" sz="2000" baseline="0" dirty="0" smtClean="0"/>
                        <a:t> </a:t>
                      </a:r>
                      <a:r>
                        <a:rPr lang="en-US" sz="2000" dirty="0" smtClean="0"/>
                        <a:t>Velocity</a:t>
                      </a:r>
                      <a:r>
                        <a:rPr lang="en-US" sz="2000" baseline="0" dirty="0" smtClean="0"/>
                        <a:t> (m/s)</a:t>
                      </a:r>
                      <a:endParaRPr lang="en-US" sz="2000" b="0" dirty="0" smtClean="0">
                        <a:solidFill>
                          <a:schemeClr val="tx1"/>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Density</a:t>
                      </a:r>
                      <a:r>
                        <a:rPr lang="en-US" sz="2000" baseline="0" dirty="0" smtClean="0"/>
                        <a:t> (kg/m</a:t>
                      </a:r>
                      <a:r>
                        <a:rPr lang="en-US" sz="2000" baseline="30000" dirty="0" smtClean="0"/>
                        <a:t>3</a:t>
                      </a:r>
                      <a:r>
                        <a:rPr lang="en-US" sz="2000" baseline="0" dirty="0" smtClean="0"/>
                        <a:t>)</a:t>
                      </a:r>
                      <a:endParaRPr lang="en-US" sz="2000" b="0" dirty="0">
                        <a:solidFill>
                          <a:schemeClr val="tx1"/>
                        </a:solidFill>
                        <a:latin typeface="+mn-lt"/>
                      </a:endParaRPr>
                    </a:p>
                  </a:txBody>
                  <a:tcPr marL="91416" marR="91416"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en-US" altLang="zh-CN" sz="1800" dirty="0" smtClean="0"/>
                        <a:t>1(Air)</a:t>
                      </a:r>
                      <a:endParaRPr lang="en-US" sz="1800" b="0" dirty="0">
                        <a:solidFill>
                          <a:srgbClr val="000000"/>
                        </a:solidFill>
                        <a:latin typeface="+mn-lt"/>
                      </a:endParaRPr>
                    </a:p>
                  </a:txBody>
                  <a:tcPr marL="91416" marR="9141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340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dirty="0" smtClean="0"/>
                        <a:t>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3</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zh-CN" altLang="zh-CN" sz="1800" dirty="0" smtClean="0"/>
                        <a:t>2</a:t>
                      </a:r>
                      <a:r>
                        <a:rPr lang="en-US" altLang="zh-CN" sz="1800" dirty="0" smtClean="0"/>
                        <a:t>(Top earth)</a:t>
                      </a:r>
                      <a:endParaRPr lang="en-US" sz="1800" b="0" dirty="0">
                        <a:solidFill>
                          <a:srgbClr val="000000"/>
                        </a:solidFill>
                        <a:latin typeface="+mn-lt"/>
                      </a:endParaRPr>
                    </a:p>
                  </a:txBody>
                  <a:tcPr marL="91416" marR="9141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1200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1500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zh-CN" altLang="zh-CN" sz="1800" dirty="0" smtClean="0"/>
                        <a:t>3</a:t>
                      </a:r>
                      <a:r>
                        <a:rPr lang="en-US" altLang="zh-CN" sz="1800" dirty="0" smtClean="0"/>
                        <a:t>(Bottom earth)</a:t>
                      </a:r>
                      <a:endParaRPr lang="en-US" sz="1800" b="0" dirty="0">
                        <a:solidFill>
                          <a:srgbClr val="000000"/>
                        </a:solidFill>
                        <a:latin typeface="+mn-lt"/>
                      </a:endParaRPr>
                    </a:p>
                  </a:txBody>
                  <a:tcPr marL="91416" marR="9141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4000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2500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18</a:t>
                      </a:r>
                      <a:r>
                        <a:rPr lang="en-US" sz="1800" dirty="0" smtClean="0"/>
                        <a:t>00</a:t>
                      </a:r>
                      <a:endParaRPr lang="en-US" sz="1800" b="0" dirty="0">
                        <a:solidFill>
                          <a:srgbClr val="000000"/>
                        </a:solidFill>
                        <a:latin typeface="+mn-lt"/>
                      </a:endParaRPr>
                    </a:p>
                  </a:txBody>
                  <a:tcPr marL="91416" marR="91416"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8" name="Rectangle 27"/>
          <p:cNvSpPr/>
          <p:nvPr/>
        </p:nvSpPr>
        <p:spPr>
          <a:xfrm>
            <a:off x="2514401" y="1480881"/>
            <a:ext cx="6399133" cy="93507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34" name="Rectangle 33"/>
          <p:cNvSpPr/>
          <p:nvPr/>
        </p:nvSpPr>
        <p:spPr>
          <a:xfrm>
            <a:off x="2514401" y="2381093"/>
            <a:ext cx="6399133" cy="21399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cxnSp>
        <p:nvCxnSpPr>
          <p:cNvPr id="39" name="Straight Connector 38"/>
          <p:cNvCxnSpPr/>
          <p:nvPr/>
        </p:nvCxnSpPr>
        <p:spPr>
          <a:xfrm>
            <a:off x="2514401" y="2683739"/>
            <a:ext cx="6399133"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2514401" y="3524093"/>
            <a:ext cx="6399133" cy="9969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48" name="Rectangle 47"/>
          <p:cNvSpPr/>
          <p:nvPr/>
        </p:nvSpPr>
        <p:spPr>
          <a:xfrm>
            <a:off x="8816393" y="3332069"/>
            <a:ext cx="894797"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rPr>
              <a:t> </a:t>
            </a:r>
            <a:r>
              <a:rPr lang="en-US" sz="2000" dirty="0" smtClean="0">
                <a:solidFill>
                  <a:srgbClr val="0432FF"/>
                </a:solidFill>
              </a:rPr>
              <a:t>400m </a:t>
            </a:r>
            <a:endParaRPr lang="en-US" sz="2000" dirty="0">
              <a:solidFill>
                <a:srgbClr val="0432FF"/>
              </a:solidFill>
            </a:endParaRPr>
          </a:p>
        </p:txBody>
      </p:sp>
      <p:sp>
        <p:nvSpPr>
          <p:cNvPr id="49" name="Rectangle 48"/>
          <p:cNvSpPr/>
          <p:nvPr/>
        </p:nvSpPr>
        <p:spPr>
          <a:xfrm>
            <a:off x="5145273" y="3279356"/>
            <a:ext cx="849592" cy="46166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rPr>
              <a:t>Earth</a:t>
            </a:r>
          </a:p>
        </p:txBody>
      </p:sp>
      <p:cxnSp>
        <p:nvCxnSpPr>
          <p:cNvPr id="56" name="Straight Arrow Connector 55"/>
          <p:cNvCxnSpPr/>
          <p:nvPr/>
        </p:nvCxnSpPr>
        <p:spPr>
          <a:xfrm>
            <a:off x="5677878" y="1679371"/>
            <a:ext cx="0" cy="73152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3880918" y="2683748"/>
                <a:ext cx="223477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sSub>
                      <m:sSubPr>
                        <m:ctrlPr>
                          <a:rPr lang="en-US" sz="2400" i="1" smtClean="0">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a14:m>
                <a:r>
                  <a:rPr lang="en-US" sz="2400" dirty="0" smtClean="0">
                    <a:solidFill>
                      <a:prstClr val="black"/>
                    </a:solidFill>
                  </a:rPr>
                  <a:t>, </a:t>
                </a:r>
                <a14:m>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smtClean="0">
                            <a:solidFill>
                              <a:prstClr val="black"/>
                            </a:solidFill>
                            <a:latin typeface="Cambria Math" charset="0"/>
                          </a:rPr>
                          <m:t>𝑡</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smtClean="0">
                            <a:solidFill>
                              <a:prstClr val="black"/>
                            </a:solidFill>
                            <a:latin typeface="Cambria Math" charset="0"/>
                          </a:rPr>
                          <m:t>𝑡</m:t>
                        </m:r>
                      </m:e>
                      <m:sub>
                        <m:r>
                          <a:rPr lang="en-US" sz="2400" i="1">
                            <a:solidFill>
                              <a:prstClr val="black"/>
                            </a:solidFill>
                            <a:latin typeface="Cambria Math" charset="0"/>
                          </a:rPr>
                          <m:t>𝑧</m:t>
                        </m:r>
                      </m:sub>
                    </m:sSub>
                    <m:r>
                      <a:rPr lang="en-US" sz="2400" i="1">
                        <a:solidFill>
                          <a:prstClr val="black"/>
                        </a:solidFill>
                        <a:latin typeface="Cambria Math" charset="0"/>
                      </a:rPr>
                      <m:t>)</m:t>
                    </m:r>
                  </m:oMath>
                </a14:m>
                <a:endParaRPr lang="en-US" sz="2400" dirty="0">
                  <a:solidFill>
                    <a:prstClr val="black"/>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881923" y="2683739"/>
                <a:ext cx="2234779" cy="461665"/>
              </a:xfrm>
              <a:prstGeom prst="rect">
                <a:avLst/>
              </a:prstGeom>
              <a:blipFill rotWithShape="0">
                <a:blip r:embed="rId4"/>
                <a:stretch>
                  <a:fillRect l="-2459" t="-10526" r="-1639" b="-28947"/>
                </a:stretch>
              </a:blipFill>
            </p:spPr>
            <p:txBody>
              <a:bodyPr/>
              <a:lstStyle/>
              <a:p>
                <a:r>
                  <a:rPr lang="en-US">
                    <a:noFill/>
                  </a:rPr>
                  <a:t> </a:t>
                </a:r>
              </a:p>
            </p:txBody>
          </p:sp>
        </mc:Fallback>
      </mc:AlternateContent>
      <p:sp>
        <p:nvSpPr>
          <p:cNvPr id="60" name="Flowchart: Merge 54"/>
          <p:cNvSpPr/>
          <p:nvPr/>
        </p:nvSpPr>
        <p:spPr>
          <a:xfrm>
            <a:off x="4088393"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1" name="Flowchart: Merge 55"/>
          <p:cNvSpPr/>
          <p:nvPr/>
        </p:nvSpPr>
        <p:spPr>
          <a:xfrm>
            <a:off x="4583564"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2" name="Flowchart: Merge 56"/>
          <p:cNvSpPr/>
          <p:nvPr/>
        </p:nvSpPr>
        <p:spPr>
          <a:xfrm>
            <a:off x="5078734"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4" name="Flowchart: Merge 58"/>
          <p:cNvSpPr/>
          <p:nvPr/>
        </p:nvSpPr>
        <p:spPr>
          <a:xfrm>
            <a:off x="6443846"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5" name="Flowchart: Merge 59"/>
          <p:cNvSpPr/>
          <p:nvPr/>
        </p:nvSpPr>
        <p:spPr>
          <a:xfrm>
            <a:off x="6939017"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6" name="Flowchart: Merge 60"/>
          <p:cNvSpPr/>
          <p:nvPr/>
        </p:nvSpPr>
        <p:spPr>
          <a:xfrm>
            <a:off x="7434188"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3" name="Flowchart: Merge 56"/>
          <p:cNvSpPr/>
          <p:nvPr/>
        </p:nvSpPr>
        <p:spPr>
          <a:xfrm>
            <a:off x="5993301"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6" name="Flowchart: Merge 54"/>
          <p:cNvSpPr/>
          <p:nvPr/>
        </p:nvSpPr>
        <p:spPr>
          <a:xfrm>
            <a:off x="3637405" y="2459061"/>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3" name="TextBox 32"/>
          <p:cNvSpPr txBox="1"/>
          <p:nvPr/>
        </p:nvSpPr>
        <p:spPr>
          <a:xfrm>
            <a:off x="2537245" y="1604123"/>
            <a:ext cx="194259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cs typeface="Arial"/>
              </a:rPr>
              <a:t> Air</a:t>
            </a:r>
          </a:p>
        </p:txBody>
      </p:sp>
      <p:sp>
        <p:nvSpPr>
          <p:cNvPr id="27" name="TextBox 16"/>
          <p:cNvSpPr txBox="1"/>
          <p:nvPr/>
        </p:nvSpPr>
        <p:spPr>
          <a:xfrm>
            <a:off x="8315548" y="2089383"/>
            <a:ext cx="177460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cs typeface="Arial"/>
              </a:rPr>
              <a:t>A/E boundary</a:t>
            </a:r>
          </a:p>
        </p:txBody>
      </p:sp>
      <p:sp>
        <p:nvSpPr>
          <p:cNvPr id="29" name="Flowchart: Merge 56"/>
          <p:cNvSpPr/>
          <p:nvPr/>
        </p:nvSpPr>
        <p:spPr>
          <a:xfrm>
            <a:off x="5549699" y="2470442"/>
            <a:ext cx="266631"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7" name="Rectangle 36"/>
          <p:cNvSpPr/>
          <p:nvPr/>
        </p:nvSpPr>
        <p:spPr>
          <a:xfrm>
            <a:off x="8666825" y="2472063"/>
            <a:ext cx="1418978"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rPr>
              <a:t> </a:t>
            </a:r>
            <a:r>
              <a:rPr lang="en-US" sz="2000" dirty="0" smtClean="0">
                <a:solidFill>
                  <a:srgbClr val="0432FF"/>
                </a:solidFill>
              </a:rPr>
              <a:t>M.S. 100m </a:t>
            </a:r>
            <a:endParaRPr lang="en-US" sz="2000" dirty="0">
              <a:solidFill>
                <a:srgbClr val="0432FF"/>
              </a:solidFill>
            </a:endParaRPr>
          </a:p>
        </p:txBody>
      </p:sp>
      <p:sp>
        <p:nvSpPr>
          <p:cNvPr id="3" name="Slide Number Placeholder 2"/>
          <p:cNvSpPr>
            <a:spLocks noGrp="1"/>
          </p:cNvSpPr>
          <p:nvPr>
            <p:ph type="sldNum" sz="quarter" idx="12"/>
          </p:nvPr>
        </p:nvSpPr>
        <p:spPr/>
        <p:txBody>
          <a:bodyPr/>
          <a:lstStyle/>
          <a:p>
            <a:fld id="{360A499E-5F53-F344-A8CB-78A73A388B1C}" type="slidenum">
              <a:rPr lang="en-US" smtClean="0"/>
              <a:pPr/>
              <a:t>116</a:t>
            </a:fld>
            <a:endParaRPr lang="en-US" dirty="0"/>
          </a:p>
        </p:txBody>
      </p:sp>
    </p:spTree>
    <p:extLst>
      <p:ext uri="{BB962C8B-B14F-4D97-AF65-F5344CB8AC3E}">
        <p14:creationId xmlns:p14="http://schemas.microsoft.com/office/powerpoint/2010/main" val="288613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70" y="1280168"/>
            <a:ext cx="5464562" cy="5120639"/>
          </a:xfrm>
          <a:prstGeom prst="rect">
            <a:avLst/>
          </a:prstGeom>
        </p:spPr>
      </p:pic>
      <p:sp>
        <p:nvSpPr>
          <p:cNvPr id="4" name="Slide Number Placeholder 3"/>
          <p:cNvSpPr>
            <a:spLocks noGrp="1"/>
          </p:cNvSpPr>
          <p:nvPr>
            <p:ph type="sldNum" sz="quarter" idx="12"/>
          </p:nvPr>
        </p:nvSpPr>
        <p:spPr/>
        <p:txBody>
          <a:bodyPr/>
          <a:lstStyle/>
          <a:p>
            <a:fld id="{360A499E-5F53-F344-A8CB-78A73A388B1C}" type="slidenum">
              <a:rPr lang="en-US" smtClean="0"/>
              <a:pPr/>
              <a:t>117</a:t>
            </a:fld>
            <a:endParaRPr lang="en-US" dirty="0"/>
          </a:p>
        </p:txBody>
      </p:sp>
    </p:spTree>
    <p:extLst>
      <p:ext uri="{BB962C8B-B14F-4D97-AF65-F5344CB8AC3E}">
        <p14:creationId xmlns:p14="http://schemas.microsoft.com/office/powerpoint/2010/main" val="21431333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smtClean="0">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70" y="1280168"/>
            <a:ext cx="5464562" cy="5120639"/>
          </a:xfrm>
          <a:prstGeom prst="rect">
            <a:avLst/>
          </a:prstGeom>
        </p:spPr>
      </p:pic>
      <p:grpSp>
        <p:nvGrpSpPr>
          <p:cNvPr id="4" name="Group 3"/>
          <p:cNvGrpSpPr/>
          <p:nvPr/>
        </p:nvGrpSpPr>
        <p:grpSpPr>
          <a:xfrm>
            <a:off x="4729170" y="1499616"/>
            <a:ext cx="2641039" cy="690078"/>
            <a:chOff x="4730396" y="1354989"/>
            <a:chExt cx="2641727" cy="690078"/>
          </a:xfrm>
        </p:grpSpPr>
        <p:cxnSp>
          <p:nvCxnSpPr>
            <p:cNvPr id="6" name="Straight Arrow Connector 5"/>
            <p:cNvCxnSpPr/>
            <p:nvPr/>
          </p:nvCxnSpPr>
          <p:spPr>
            <a:xfrm>
              <a:off x="5214473" y="1686221"/>
              <a:ext cx="464106"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30396" y="1354989"/>
              <a:ext cx="715153" cy="338554"/>
            </a:xfrm>
            <a:prstGeom prst="rect">
              <a:avLst/>
            </a:prstGeom>
            <a:solidFill>
              <a:srgbClr val="FCD5B5"/>
            </a:solidFill>
          </p:spPr>
          <p:txBody>
            <a:bodyPr wrap="square" rtlCol="0">
              <a:spAutoFit/>
            </a:bodyPr>
            <a:lstStyle/>
            <a:p>
              <a:pPr algn="ctr"/>
              <a:r>
                <a:rPr lang="en-US" sz="1600" dirty="0">
                  <a:solidFill>
                    <a:prstClr val="black"/>
                  </a:solidFill>
                  <a:latin typeface="Arial"/>
                  <a:cs typeface="Arial"/>
                </a:rPr>
                <a:t>Direct</a:t>
              </a:r>
            </a:p>
          </p:txBody>
        </p:sp>
        <p:cxnSp>
          <p:nvCxnSpPr>
            <p:cNvPr id="8" name="Straight Arrow Connector 7"/>
            <p:cNvCxnSpPr/>
            <p:nvPr/>
          </p:nvCxnSpPr>
          <p:spPr>
            <a:xfrm flipH="1">
              <a:off x="6494696" y="1686221"/>
              <a:ext cx="451537"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656970" y="1354989"/>
              <a:ext cx="715153" cy="338554"/>
            </a:xfrm>
            <a:prstGeom prst="rect">
              <a:avLst/>
            </a:prstGeom>
            <a:solidFill>
              <a:srgbClr val="FCD5B5"/>
            </a:solidFill>
          </p:spPr>
          <p:txBody>
            <a:bodyPr wrap="square" rtlCol="0">
              <a:spAutoFit/>
            </a:bodyPr>
            <a:lstStyle/>
            <a:p>
              <a:pPr algn="ctr"/>
              <a:r>
                <a:rPr lang="en-US" sz="1600" dirty="0">
                  <a:solidFill>
                    <a:prstClr val="black"/>
                  </a:solidFill>
                  <a:latin typeface="Arial"/>
                  <a:cs typeface="Arial"/>
                </a:rPr>
                <a:t>Direct</a:t>
              </a:r>
            </a:p>
          </p:txBody>
        </p:sp>
      </p:grpSp>
      <p:sp>
        <p:nvSpPr>
          <p:cNvPr id="9" name="Slide Number Placeholder 8"/>
          <p:cNvSpPr>
            <a:spLocks noGrp="1"/>
          </p:cNvSpPr>
          <p:nvPr>
            <p:ph type="sldNum" sz="quarter" idx="12"/>
          </p:nvPr>
        </p:nvSpPr>
        <p:spPr/>
        <p:txBody>
          <a:bodyPr/>
          <a:lstStyle/>
          <a:p>
            <a:fld id="{360A499E-5F53-F344-A8CB-78A73A388B1C}" type="slidenum">
              <a:rPr lang="en-US" smtClean="0"/>
              <a:pPr/>
              <a:t>118</a:t>
            </a:fld>
            <a:endParaRPr lang="en-US" dirty="0"/>
          </a:p>
        </p:txBody>
      </p:sp>
    </p:spTree>
    <p:extLst>
      <p:ext uri="{BB962C8B-B14F-4D97-AF65-F5344CB8AC3E}">
        <p14:creationId xmlns:p14="http://schemas.microsoft.com/office/powerpoint/2010/main" val="35125090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en-US" altLang="zh-CN" dirty="0"/>
                  <a:t> 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70" y="1280168"/>
            <a:ext cx="5464562" cy="5120639"/>
          </a:xfrm>
          <a:prstGeom prst="rect">
            <a:avLst/>
          </a:prstGeom>
        </p:spPr>
      </p:pic>
      <p:grpSp>
        <p:nvGrpSpPr>
          <p:cNvPr id="4" name="Group 3"/>
          <p:cNvGrpSpPr/>
          <p:nvPr/>
        </p:nvGrpSpPr>
        <p:grpSpPr>
          <a:xfrm>
            <a:off x="4335069" y="1783086"/>
            <a:ext cx="3524433" cy="556433"/>
            <a:chOff x="4336194" y="1640667"/>
            <a:chExt cx="3525350" cy="556433"/>
          </a:xfrm>
        </p:grpSpPr>
        <p:cxnSp>
          <p:nvCxnSpPr>
            <p:cNvPr id="6" name="Straight Arrow Connector 5"/>
            <p:cNvCxnSpPr/>
            <p:nvPr/>
          </p:nvCxnSpPr>
          <p:spPr>
            <a:xfrm>
              <a:off x="5422900" y="1838254"/>
              <a:ext cx="381000"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336194" y="1640667"/>
              <a:ext cx="1047054" cy="338554"/>
            </a:xfrm>
            <a:prstGeom prst="rect">
              <a:avLst/>
            </a:prstGeom>
            <a:solidFill>
              <a:srgbClr val="FCD5B5"/>
            </a:solidFill>
          </p:spPr>
          <p:txBody>
            <a:bodyPr wrap="square" rtlCol="0">
              <a:spAutoFit/>
            </a:bodyPr>
            <a:lstStyle/>
            <a:p>
              <a:pPr algn="ctr"/>
              <a:r>
                <a:rPr lang="en-US" sz="1600" dirty="0">
                  <a:solidFill>
                    <a:prstClr val="black"/>
                  </a:solidFill>
                  <a:latin typeface="Arial"/>
                  <a:cs typeface="Arial"/>
                </a:rPr>
                <a:t>Rayleigh</a:t>
              </a:r>
            </a:p>
          </p:txBody>
        </p:sp>
        <p:cxnSp>
          <p:nvCxnSpPr>
            <p:cNvPr id="8" name="Straight Arrow Connector 7"/>
            <p:cNvCxnSpPr/>
            <p:nvPr/>
          </p:nvCxnSpPr>
          <p:spPr>
            <a:xfrm flipH="1">
              <a:off x="6324601" y="1838254"/>
              <a:ext cx="451537"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14490" y="1640667"/>
              <a:ext cx="1047054" cy="338554"/>
            </a:xfrm>
            <a:prstGeom prst="rect">
              <a:avLst/>
            </a:prstGeom>
            <a:solidFill>
              <a:srgbClr val="FCD5B5"/>
            </a:solidFill>
          </p:spPr>
          <p:txBody>
            <a:bodyPr wrap="square" rtlCol="0">
              <a:spAutoFit/>
            </a:bodyPr>
            <a:lstStyle/>
            <a:p>
              <a:pPr algn="ctr"/>
              <a:r>
                <a:rPr lang="en-US" sz="1600" dirty="0">
                  <a:solidFill>
                    <a:prstClr val="black"/>
                  </a:solidFill>
                  <a:latin typeface="Arial"/>
                  <a:cs typeface="Arial"/>
                </a:rPr>
                <a:t>Rayleigh</a:t>
              </a:r>
            </a:p>
          </p:txBody>
        </p:sp>
      </p:grpSp>
      <p:sp>
        <p:nvSpPr>
          <p:cNvPr id="9" name="Slide Number Placeholder 8"/>
          <p:cNvSpPr>
            <a:spLocks noGrp="1"/>
          </p:cNvSpPr>
          <p:nvPr>
            <p:ph type="sldNum" sz="quarter" idx="12"/>
          </p:nvPr>
        </p:nvSpPr>
        <p:spPr/>
        <p:txBody>
          <a:bodyPr/>
          <a:lstStyle/>
          <a:p>
            <a:fld id="{360A499E-5F53-F344-A8CB-78A73A388B1C}" type="slidenum">
              <a:rPr lang="en-US" smtClean="0"/>
              <a:pPr/>
              <a:t>119</a:t>
            </a:fld>
            <a:endParaRPr lang="en-US" dirty="0"/>
          </a:p>
        </p:txBody>
      </p:sp>
    </p:spTree>
    <p:extLst>
      <p:ext uri="{BB962C8B-B14F-4D97-AF65-F5344CB8AC3E}">
        <p14:creationId xmlns:p14="http://schemas.microsoft.com/office/powerpoint/2010/main" val="1746187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162" y="1143004"/>
            <a:ext cx="10665222" cy="4401205"/>
          </a:xfrm>
          <a:prstGeom prst="rect">
            <a:avLst/>
          </a:prstGeom>
          <a:noFill/>
        </p:spPr>
        <p:txBody>
          <a:bodyPr wrap="square" rtlCol="0">
            <a:spAutoFit/>
          </a:bodyPr>
          <a:lstStyle/>
          <a:p>
            <a:r>
              <a:rPr lang="en-US" sz="2800" dirty="0">
                <a:solidFill>
                  <a:prstClr val="black"/>
                </a:solidFill>
              </a:rPr>
              <a:t>We recognize the value in each type of response and adopt distinctly </a:t>
            </a:r>
            <a:r>
              <a:rPr lang="en-US" sz="2800" dirty="0">
                <a:solidFill>
                  <a:srgbClr val="0000FF"/>
                </a:solidFill>
              </a:rPr>
              <a:t>different attitudes </a:t>
            </a:r>
            <a:r>
              <a:rPr lang="en-US" sz="2800" dirty="0">
                <a:solidFill>
                  <a:prstClr val="black"/>
                </a:solidFill>
              </a:rPr>
              <a:t>for </a:t>
            </a:r>
            <a:r>
              <a:rPr lang="en-US" sz="2800" dirty="0">
                <a:solidFill>
                  <a:srgbClr val="00B0F0"/>
                </a:solidFill>
              </a:rPr>
              <a:t>different issues</a:t>
            </a:r>
            <a:r>
              <a:rPr lang="en-US" sz="2800" dirty="0">
                <a:solidFill>
                  <a:prstClr val="black"/>
                </a:solidFill>
              </a:rPr>
              <a:t>:</a:t>
            </a:r>
          </a:p>
          <a:p>
            <a:endParaRPr lang="en-US" sz="2800" dirty="0">
              <a:solidFill>
                <a:prstClr val="black"/>
              </a:solidFill>
            </a:endParaRPr>
          </a:p>
          <a:p>
            <a:r>
              <a:rPr lang="en-US" sz="2800" u="sng" dirty="0">
                <a:solidFill>
                  <a:prstClr val="black"/>
                </a:solidFill>
              </a:rPr>
              <a:t>Satisfying the assumptions/requirements</a:t>
            </a:r>
          </a:p>
          <a:p>
            <a:pPr marL="971550" lvl="1" indent="-514350">
              <a:buFont typeface="Arial" panose="020B0604020202020204" pitchFamily="34" charset="0"/>
              <a:buChar char="•"/>
            </a:pPr>
            <a:r>
              <a:rPr lang="en-US" sz="2800" dirty="0">
                <a:solidFill>
                  <a:prstClr val="black"/>
                </a:solidFill>
              </a:rPr>
              <a:t>Deghosting, wavelet estimation</a:t>
            </a:r>
          </a:p>
          <a:p>
            <a:pPr marL="971550" lvl="1" indent="-514350">
              <a:buFont typeface="Arial" panose="020B0604020202020204" pitchFamily="34" charset="0"/>
              <a:buChar char="•"/>
            </a:pPr>
            <a:r>
              <a:rPr lang="en-US" sz="2800" dirty="0">
                <a:solidFill>
                  <a:prstClr val="black"/>
                </a:solidFill>
              </a:rPr>
              <a:t>Ground roll removal without damaging the reflection data</a:t>
            </a:r>
          </a:p>
          <a:p>
            <a:pPr marL="971550" lvl="1" indent="-514350">
              <a:buFont typeface="Arial" panose="020B0604020202020204" pitchFamily="34" charset="0"/>
              <a:buChar char="•"/>
            </a:pPr>
            <a:r>
              <a:rPr lang="en-US" sz="2800" dirty="0">
                <a:solidFill>
                  <a:prstClr val="black"/>
                </a:solidFill>
              </a:rPr>
              <a:t>Direct inverse for velocity estimation, required by the new and more capable and effective migration method</a:t>
            </a:r>
          </a:p>
          <a:p>
            <a:pPr marL="971550" lvl="1" indent="-514350">
              <a:buFont typeface="Arial" panose="020B0604020202020204" pitchFamily="34" charset="0"/>
              <a:buChar char="•"/>
            </a:pPr>
            <a:endParaRPr lang="en-US" sz="2800" dirty="0">
              <a:solidFill>
                <a:prstClr val="black"/>
              </a:solidFill>
            </a:endParaRPr>
          </a:p>
          <a:p>
            <a:endParaRPr lang="en-US" sz="2800" dirty="0">
              <a:solidFill>
                <a:prstClr val="black"/>
              </a:solidFil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893619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70" y="1280168"/>
            <a:ext cx="5464562" cy="5120639"/>
          </a:xfrm>
          <a:prstGeom prst="rect">
            <a:avLst/>
          </a:prstGeom>
        </p:spPr>
      </p:pic>
      <p:grpSp>
        <p:nvGrpSpPr>
          <p:cNvPr id="4" name="Group 3"/>
          <p:cNvGrpSpPr/>
          <p:nvPr/>
        </p:nvGrpSpPr>
        <p:grpSpPr>
          <a:xfrm>
            <a:off x="4179172" y="2139696"/>
            <a:ext cx="3822560" cy="659326"/>
            <a:chOff x="4180258" y="1993320"/>
            <a:chExt cx="3823556" cy="659326"/>
          </a:xfrm>
        </p:grpSpPr>
        <p:grpSp>
          <p:nvGrpSpPr>
            <p:cNvPr id="11" name="Group 10"/>
            <p:cNvGrpSpPr/>
            <p:nvPr/>
          </p:nvGrpSpPr>
          <p:grpSpPr>
            <a:xfrm>
              <a:off x="4180258" y="1993320"/>
              <a:ext cx="1815420" cy="659326"/>
              <a:chOff x="2506074" y="2189064"/>
              <a:chExt cx="1815420" cy="659326"/>
            </a:xfrm>
          </p:grpSpPr>
          <p:sp>
            <p:nvSpPr>
              <p:cNvPr id="13" name="TextBox 12"/>
              <p:cNvSpPr txBox="1"/>
              <p:nvPr/>
            </p:nvSpPr>
            <p:spPr>
              <a:xfrm>
                <a:off x="2506074" y="2189064"/>
                <a:ext cx="874195" cy="338554"/>
              </a:xfrm>
              <a:prstGeom prst="rect">
                <a:avLst/>
              </a:prstGeom>
              <a:solidFill>
                <a:srgbClr val="FCD5B5"/>
              </a:solidFill>
            </p:spPr>
            <p:txBody>
              <a:bodyPr wrap="square" rtlCol="0">
                <a:spAutoFit/>
              </a:bodyPr>
              <a:lstStyle/>
              <a:p>
                <a:pPr algn="ctr"/>
                <a:r>
                  <a:rPr lang="en-US" sz="1600" dirty="0">
                    <a:solidFill>
                      <a:prstClr val="black"/>
                    </a:solidFill>
                  </a:rPr>
                  <a:t>Primary</a:t>
                </a:r>
              </a:p>
            </p:txBody>
          </p:sp>
          <p:cxnSp>
            <p:nvCxnSpPr>
              <p:cNvPr id="14" name="Straight Arrow Connector 13"/>
              <p:cNvCxnSpPr/>
              <p:nvPr/>
            </p:nvCxnSpPr>
            <p:spPr>
              <a:xfrm>
                <a:off x="3380269" y="2286444"/>
                <a:ext cx="941225"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380269" y="2384625"/>
                <a:ext cx="941225"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380269" y="2471110"/>
                <a:ext cx="858184" cy="377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188394" y="1993321"/>
              <a:ext cx="1815420" cy="650959"/>
              <a:chOff x="4473894" y="2209220"/>
              <a:chExt cx="1815420" cy="650959"/>
            </a:xfrm>
          </p:grpSpPr>
          <p:cxnSp>
            <p:nvCxnSpPr>
              <p:cNvPr id="18" name="Straight Arrow Connector 17"/>
              <p:cNvCxnSpPr/>
              <p:nvPr/>
            </p:nvCxnSpPr>
            <p:spPr>
              <a:xfrm flipH="1">
                <a:off x="4473894" y="2298233"/>
                <a:ext cx="941225"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473894" y="2396414"/>
                <a:ext cx="941225"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473894" y="2491266"/>
                <a:ext cx="941225" cy="3689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415119" y="2209220"/>
                <a:ext cx="874195" cy="338554"/>
              </a:xfrm>
              <a:prstGeom prst="rect">
                <a:avLst/>
              </a:prstGeom>
              <a:solidFill>
                <a:srgbClr val="FCD5B5"/>
              </a:solidFill>
            </p:spPr>
            <p:txBody>
              <a:bodyPr wrap="square" rtlCol="0">
                <a:spAutoFit/>
              </a:bodyPr>
              <a:lstStyle/>
              <a:p>
                <a:pPr algn="ctr"/>
                <a:r>
                  <a:rPr lang="en-US" sz="1600">
                    <a:solidFill>
                      <a:prstClr val="black"/>
                    </a:solidFill>
                  </a:rPr>
                  <a:t>Primary</a:t>
                </a:r>
                <a:endParaRPr lang="en-US" sz="1600" dirty="0">
                  <a:solidFill>
                    <a:prstClr val="black"/>
                  </a:solidFill>
                </a:endParaRPr>
              </a:p>
            </p:txBody>
          </p:sp>
        </p:grpSp>
      </p:grpSp>
      <p:sp>
        <p:nvSpPr>
          <p:cNvPr id="6" name="Slide Number Placeholder 5"/>
          <p:cNvSpPr>
            <a:spLocks noGrp="1"/>
          </p:cNvSpPr>
          <p:nvPr>
            <p:ph type="sldNum" sz="quarter" idx="12"/>
          </p:nvPr>
        </p:nvSpPr>
        <p:spPr/>
        <p:txBody>
          <a:bodyPr/>
          <a:lstStyle/>
          <a:p>
            <a:fld id="{360A499E-5F53-F344-A8CB-78A73A388B1C}" type="slidenum">
              <a:rPr lang="en-US" smtClean="0"/>
              <a:pPr/>
              <a:t>120</a:t>
            </a:fld>
            <a:endParaRPr lang="en-US" dirty="0"/>
          </a:p>
        </p:txBody>
      </p:sp>
    </p:spTree>
    <p:extLst>
      <p:ext uri="{BB962C8B-B14F-4D97-AF65-F5344CB8AC3E}">
        <p14:creationId xmlns:p14="http://schemas.microsoft.com/office/powerpoint/2010/main" val="26138577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070" y="1280168"/>
            <a:ext cx="5464562" cy="5120639"/>
          </a:xfrm>
          <a:prstGeom prst="rect">
            <a:avLst/>
          </a:prstGeom>
        </p:spPr>
      </p:pic>
      <p:grpSp>
        <p:nvGrpSpPr>
          <p:cNvPr id="4" name="Group 3"/>
          <p:cNvGrpSpPr/>
          <p:nvPr/>
        </p:nvGrpSpPr>
        <p:grpSpPr>
          <a:xfrm>
            <a:off x="4281114" y="2350017"/>
            <a:ext cx="3641985" cy="689907"/>
            <a:chOff x="4282230" y="2200029"/>
            <a:chExt cx="3642933" cy="689907"/>
          </a:xfrm>
        </p:grpSpPr>
        <p:cxnSp>
          <p:nvCxnSpPr>
            <p:cNvPr id="28" name="Straight Arrow Connector 27"/>
            <p:cNvCxnSpPr/>
            <p:nvPr/>
          </p:nvCxnSpPr>
          <p:spPr>
            <a:xfrm flipH="1">
              <a:off x="6193234" y="2311401"/>
              <a:ext cx="794370" cy="17501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164076" y="2430792"/>
              <a:ext cx="823528" cy="27309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193234" y="2486420"/>
              <a:ext cx="794370" cy="39866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08302" y="2316250"/>
              <a:ext cx="794370" cy="17501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19700" y="2400301"/>
              <a:ext cx="782972" cy="3084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08302" y="2491269"/>
              <a:ext cx="794370" cy="39866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91696" y="2200029"/>
              <a:ext cx="933467"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Ghost</a:t>
              </a:r>
            </a:p>
          </p:txBody>
        </p:sp>
        <p:sp>
          <p:nvSpPr>
            <p:cNvPr id="33" name="TextBox 32"/>
            <p:cNvSpPr txBox="1"/>
            <p:nvPr/>
          </p:nvSpPr>
          <p:spPr>
            <a:xfrm>
              <a:off x="4282230" y="2200029"/>
              <a:ext cx="933467"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Ghost</a:t>
              </a:r>
            </a:p>
          </p:txBody>
        </p:sp>
      </p:grpSp>
      <p:sp>
        <p:nvSpPr>
          <p:cNvPr id="6" name="Slide Number Placeholder 5"/>
          <p:cNvSpPr>
            <a:spLocks noGrp="1"/>
          </p:cNvSpPr>
          <p:nvPr>
            <p:ph type="sldNum" sz="quarter" idx="12"/>
          </p:nvPr>
        </p:nvSpPr>
        <p:spPr/>
        <p:txBody>
          <a:bodyPr/>
          <a:lstStyle/>
          <a:p>
            <a:fld id="{360A499E-5F53-F344-A8CB-78A73A388B1C}" type="slidenum">
              <a:rPr lang="en-US" smtClean="0"/>
              <a:pPr/>
              <a:t>121</a:t>
            </a:fld>
            <a:endParaRPr lang="en-US" dirty="0"/>
          </a:p>
        </p:txBody>
      </p:sp>
    </p:spTree>
    <p:extLst>
      <p:ext uri="{BB962C8B-B14F-4D97-AF65-F5344CB8AC3E}">
        <p14:creationId xmlns:p14="http://schemas.microsoft.com/office/powerpoint/2010/main" val="14524991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smtClean="0">
                    <a:solidFill>
                      <a:srgbClr val="0000FF"/>
                    </a:solidFill>
                  </a:rPr>
                  <a:t>T</a:t>
                </a:r>
                <a:r>
                  <a:rPr lang="en-US" altLang="zh-CN" dirty="0">
                    <a:solidFill>
                      <a:srgbClr val="0000FF"/>
                    </a:solidFill>
                  </a:rPr>
                  <a:t>otal</a:t>
                </a:r>
                <a:r>
                  <a:rPr lang="zh-CN" altLang="en-US" dirty="0">
                    <a:solidFill>
                      <a:srgbClr val="0000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zh-CN" altLang="en-US" dirty="0">
                    <a:solidFill>
                      <a:srgbClr val="0000FF"/>
                    </a:solidFill>
                  </a:rPr>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separation</a:t>
                </a:r>
                <a:r>
                  <a:rPr lang="zh-CN" altLang="en-US" dirty="0"/>
                  <a:t> </a:t>
                </a:r>
                <a:r>
                  <a:rPr lang="en-US" altLang="zh-CN" dirty="0"/>
                  <a:t>algorithm</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grpSp>
        <p:nvGrpSpPr>
          <p:cNvPr id="4" name="Group 3"/>
          <p:cNvGrpSpPr/>
          <p:nvPr/>
        </p:nvGrpSpPr>
        <p:grpSpPr>
          <a:xfrm>
            <a:off x="3361070" y="1280168"/>
            <a:ext cx="5464562" cy="5120639"/>
            <a:chOff x="3361945" y="1133857"/>
            <a:chExt cx="5465985" cy="512063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945" y="1133857"/>
              <a:ext cx="5465985" cy="5120639"/>
            </a:xfrm>
            <a:prstGeom prst="rect">
              <a:avLst/>
            </a:prstGeom>
          </p:spPr>
        </p:pic>
        <p:grpSp>
          <p:nvGrpSpPr>
            <p:cNvPr id="34" name="Group 33"/>
            <p:cNvGrpSpPr/>
            <p:nvPr/>
          </p:nvGrpSpPr>
          <p:grpSpPr>
            <a:xfrm>
              <a:off x="4074354" y="2020066"/>
              <a:ext cx="1921325" cy="632580"/>
              <a:chOff x="2400169" y="2215810"/>
              <a:chExt cx="1921325" cy="632580"/>
            </a:xfrm>
          </p:grpSpPr>
          <p:sp>
            <p:nvSpPr>
              <p:cNvPr id="35" name="TextBox 34"/>
              <p:cNvSpPr txBox="1"/>
              <p:nvPr/>
            </p:nvSpPr>
            <p:spPr>
              <a:xfrm>
                <a:off x="2400169" y="2215810"/>
                <a:ext cx="961614" cy="338554"/>
              </a:xfrm>
              <a:prstGeom prst="rect">
                <a:avLst/>
              </a:prstGeom>
              <a:solidFill>
                <a:srgbClr val="FCD5B5"/>
              </a:solidFill>
            </p:spPr>
            <p:txBody>
              <a:bodyPr wrap="square" rtlCol="0">
                <a:spAutoFit/>
              </a:bodyPr>
              <a:lstStyle/>
              <a:p>
                <a:pPr algn="ctr"/>
                <a:r>
                  <a:rPr lang="en-US" sz="1600" dirty="0">
                    <a:solidFill>
                      <a:prstClr val="black"/>
                    </a:solidFill>
                  </a:rPr>
                  <a:t>Primary</a:t>
                </a:r>
              </a:p>
            </p:txBody>
          </p:sp>
          <p:cxnSp>
            <p:nvCxnSpPr>
              <p:cNvPr id="36" name="Straight Arrow Connector 35"/>
              <p:cNvCxnSpPr/>
              <p:nvPr/>
            </p:nvCxnSpPr>
            <p:spPr>
              <a:xfrm>
                <a:off x="3380269" y="2286444"/>
                <a:ext cx="941225"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380269" y="2384625"/>
                <a:ext cx="941225"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80269" y="2471110"/>
                <a:ext cx="858184" cy="377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flipH="1">
              <a:off x="6324601" y="2010000"/>
              <a:ext cx="488334" cy="187101"/>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811282" y="1769036"/>
              <a:ext cx="951869" cy="338554"/>
            </a:xfrm>
            <a:prstGeom prst="rect">
              <a:avLst/>
            </a:prstGeom>
            <a:solidFill>
              <a:srgbClr val="FCD5B5"/>
            </a:solidFill>
          </p:spPr>
          <p:txBody>
            <a:bodyPr wrap="square" rtlCol="0">
              <a:spAutoFit/>
            </a:bodyPr>
            <a:lstStyle/>
            <a:p>
              <a:pPr algn="ctr"/>
              <a:r>
                <a:rPr lang="en-US" sz="1600" dirty="0">
                  <a:solidFill>
                    <a:prstClr val="black"/>
                  </a:solidFill>
                  <a:cs typeface="Arial"/>
                </a:rPr>
                <a:t>Rayleigh</a:t>
              </a:r>
            </a:p>
          </p:txBody>
        </p:sp>
        <p:cxnSp>
          <p:nvCxnSpPr>
            <p:cNvPr id="41" name="Straight Arrow Connector 40"/>
            <p:cNvCxnSpPr/>
            <p:nvPr/>
          </p:nvCxnSpPr>
          <p:spPr>
            <a:xfrm flipH="1">
              <a:off x="6380632" y="1529917"/>
              <a:ext cx="451537" cy="358846"/>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821873" y="1313188"/>
              <a:ext cx="715153"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Direct</a:t>
              </a:r>
            </a:p>
          </p:txBody>
        </p:sp>
      </p:grpSp>
      <p:cxnSp>
        <p:nvCxnSpPr>
          <p:cNvPr id="25" name="Straight Arrow Connector 24"/>
          <p:cNvCxnSpPr/>
          <p:nvPr/>
        </p:nvCxnSpPr>
        <p:spPr>
          <a:xfrm flipH="1">
            <a:off x="6191624" y="2461389"/>
            <a:ext cx="794162" cy="17501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162471" y="2580771"/>
            <a:ext cx="823314" cy="27309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6191624" y="2636408"/>
            <a:ext cx="794162" cy="39866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989876" y="2350008"/>
            <a:ext cx="933224" cy="338554"/>
          </a:xfrm>
          <a:prstGeom prst="rect">
            <a:avLst/>
          </a:prstGeom>
          <a:solidFill>
            <a:srgbClr val="FCD5B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prstClr val="black"/>
                </a:solidFill>
                <a:cs typeface="Arial"/>
              </a:rPr>
              <a:t>Ghost</a:t>
            </a:r>
          </a:p>
        </p:txBody>
      </p:sp>
      <p:sp>
        <p:nvSpPr>
          <p:cNvPr id="6" name="Slide Number Placeholder 5"/>
          <p:cNvSpPr>
            <a:spLocks noGrp="1"/>
          </p:cNvSpPr>
          <p:nvPr>
            <p:ph type="sldNum" sz="quarter" idx="12"/>
          </p:nvPr>
        </p:nvSpPr>
        <p:spPr/>
        <p:txBody>
          <a:bodyPr/>
          <a:lstStyle/>
          <a:p>
            <a:fld id="{360A499E-5F53-F344-A8CB-78A73A388B1C}" type="slidenum">
              <a:rPr lang="en-US" smtClean="0"/>
              <a:pPr/>
              <a:t>122</a:t>
            </a:fld>
            <a:endParaRPr lang="en-US" dirty="0"/>
          </a:p>
        </p:txBody>
      </p:sp>
    </p:spTree>
    <p:extLst>
      <p:ext uri="{BB962C8B-B14F-4D97-AF65-F5344CB8AC3E}">
        <p14:creationId xmlns:p14="http://schemas.microsoft.com/office/powerpoint/2010/main" val="75470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070" y="1280160"/>
            <a:ext cx="5464562" cy="512064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err="1" smtClean="0">
                    <a:solidFill>
                      <a:srgbClr val="0000FF"/>
                    </a:solidFill>
                  </a:rPr>
                  <a:t>Deghosted</a:t>
                </a:r>
                <a:r>
                  <a:rPr lang="en-US" altLang="zh-CN" dirty="0" smtClean="0"/>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b="0" i="1" smtClean="0">
                            <a:latin typeface="Cambria Math" charset="0"/>
                          </a:rPr>
                          <m:t>𝑥</m:t>
                        </m:r>
                      </m:sub>
                    </m:sSub>
                  </m:oMath>
                </a14:m>
                <a:r>
                  <a:rPr lang="en-US" dirty="0" smtClean="0">
                    <a:solidFill>
                      <a:srgbClr val="0000FF"/>
                    </a:solidFill>
                  </a:rPr>
                  <a:t> </a:t>
                </a:r>
                <a:r>
                  <a:rPr lang="en-US" dirty="0" smtClean="0"/>
                  <a:t>from the separation algorithm</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b="-24204"/>
                </a:stretch>
              </a:blipFill>
            </p:spPr>
            <p:txBody>
              <a:bodyPr/>
              <a:lstStyle/>
              <a:p>
                <a:r>
                  <a:rPr lang="zh-CN" altLang="en-US">
                    <a:noFill/>
                  </a:rPr>
                  <a:t> </a:t>
                </a:r>
              </a:p>
            </p:txBody>
          </p:sp>
        </mc:Fallback>
      </mc:AlternateContent>
      <p:sp>
        <p:nvSpPr>
          <p:cNvPr id="32" name="TextBox 31"/>
          <p:cNvSpPr txBox="1"/>
          <p:nvPr/>
        </p:nvSpPr>
        <p:spPr>
          <a:xfrm>
            <a:off x="4073293" y="2166373"/>
            <a:ext cx="961366" cy="338554"/>
          </a:xfrm>
          <a:prstGeom prst="rect">
            <a:avLst/>
          </a:prstGeom>
          <a:solidFill>
            <a:srgbClr val="FCD5B5"/>
          </a:solidFill>
        </p:spPr>
        <p:txBody>
          <a:bodyPr wrap="square" rtlCol="0">
            <a:spAutoFit/>
          </a:bodyPr>
          <a:lstStyle/>
          <a:p>
            <a:pPr algn="ctr"/>
            <a:r>
              <a:rPr lang="en-US" sz="1600" dirty="0">
                <a:solidFill>
                  <a:prstClr val="black"/>
                </a:solidFill>
              </a:rPr>
              <a:t>Primary</a:t>
            </a:r>
          </a:p>
        </p:txBody>
      </p:sp>
      <p:cxnSp>
        <p:nvCxnSpPr>
          <p:cNvPr id="33" name="Straight Arrow Connector 32"/>
          <p:cNvCxnSpPr/>
          <p:nvPr/>
        </p:nvCxnSpPr>
        <p:spPr>
          <a:xfrm>
            <a:off x="5053139" y="2237003"/>
            <a:ext cx="940980"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053139" y="2335193"/>
            <a:ext cx="940980" cy="2388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053138" y="2421669"/>
            <a:ext cx="857961" cy="377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360A499E-5F53-F344-A8CB-78A73A388B1C}" type="slidenum">
              <a:rPr lang="en-US" smtClean="0"/>
              <a:pPr/>
              <a:t>123</a:t>
            </a:fld>
            <a:endParaRPr lang="en-US" dirty="0"/>
          </a:p>
        </p:txBody>
      </p:sp>
    </p:spTree>
    <p:extLst>
      <p:ext uri="{BB962C8B-B14F-4D97-AF65-F5344CB8AC3E}">
        <p14:creationId xmlns:p14="http://schemas.microsoft.com/office/powerpoint/2010/main" val="3153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548497" y="996291"/>
                <a:ext cx="11244191" cy="2074222"/>
              </a:xfrm>
              <a:prstGeom prst="rect">
                <a:avLst/>
              </a:prstGeom>
              <a:noFill/>
            </p:spPr>
            <p:txBody>
              <a:bodyPr wrap="square" lIns="0" rIns="0" rtlCol="0">
                <a:spAutoFit/>
              </a:bodyPr>
              <a:lstStyle/>
              <a:p>
                <a:pPr>
                  <a:lnSpc>
                    <a:spcPct val="150000"/>
                  </a:lnSpc>
                </a:pPr>
                <a:r>
                  <a:rPr lang="en-US" sz="3200" b="1" dirty="0">
                    <a:solidFill>
                      <a:srgbClr val="0000FF"/>
                    </a:solidFill>
                  </a:rPr>
                  <a:t>The data requirement is satisfied </a:t>
                </a:r>
                <a:r>
                  <a:rPr lang="en-US" sz="2400" dirty="0">
                    <a:solidFill>
                      <a:prstClr val="black"/>
                    </a:solidFill>
                  </a:rPr>
                  <a:t>(</a:t>
                </a:r>
                <a:r>
                  <a:rPr lang="en-US" sz="2400" i="1" dirty="0">
                    <a:solidFill>
                      <a:prstClr val="black"/>
                    </a:solidFill>
                  </a:rPr>
                  <a:t>J.</a:t>
                </a:r>
                <a:r>
                  <a:rPr lang="zh-CN" altLang="en-US" sz="2400" i="1" dirty="0">
                    <a:solidFill>
                      <a:prstClr val="black"/>
                    </a:solidFill>
                  </a:rPr>
                  <a:t> </a:t>
                </a:r>
                <a:r>
                  <a:rPr lang="en-US" sz="2400" i="1" dirty="0">
                    <a:solidFill>
                      <a:prstClr val="black"/>
                    </a:solidFill>
                  </a:rPr>
                  <a:t>Wu and A. Weglein, SEG 2015</a:t>
                </a:r>
                <a:r>
                  <a:rPr lang="en-US" sz="2400" dirty="0">
                    <a:solidFill>
                      <a:prstClr val="black"/>
                    </a:solidFill>
                  </a:rPr>
                  <a:t>)</a:t>
                </a:r>
                <a:endParaRPr lang="en-US" sz="2400" b="1" dirty="0">
                  <a:solidFill>
                    <a:srgbClr val="0432FF"/>
                  </a:solidFill>
                </a:endParaRPr>
              </a:p>
              <a:p>
                <a:pPr marL="342900" indent="-342900">
                  <a:lnSpc>
                    <a:spcPct val="150000"/>
                  </a:lnSpc>
                  <a:buFont typeface="Arial" charset="0"/>
                  <a:buChar char="•"/>
                </a:pPr>
                <a:r>
                  <a:rPr lang="en-US" sz="2600" dirty="0">
                    <a:solidFill>
                      <a:prstClr val="black"/>
                    </a:solidFill>
                  </a:rPr>
                  <a:t>Measure </a:t>
                </a:r>
                <a:r>
                  <a:rPr lang="en-US" sz="2600" b="1" u="sng" dirty="0">
                    <a:solidFill>
                      <a:prstClr val="black"/>
                    </a:solidFill>
                  </a:rPr>
                  <a:t>both </a:t>
                </a:r>
                <a14:m>
                  <m:oMath xmlns:m="http://schemas.openxmlformats.org/officeDocument/2006/math">
                    <m:acc>
                      <m:accPr>
                        <m:chr m:val="⃑"/>
                        <m:ctrlPr>
                          <a:rPr lang="en-US" sz="2600" b="1" i="1" u="sng">
                            <a:solidFill>
                              <a:prstClr val="black"/>
                            </a:solidFill>
                            <a:latin typeface="Cambria Math"/>
                          </a:rPr>
                        </m:ctrlPr>
                      </m:accPr>
                      <m:e>
                        <m:r>
                          <a:rPr lang="en-US" sz="2600" b="1" i="1" u="sng">
                            <a:solidFill>
                              <a:prstClr val="black"/>
                            </a:solidFill>
                            <a:latin typeface="Cambria Math" charset="0"/>
                          </a:rPr>
                          <m:t>𝒖</m:t>
                        </m:r>
                      </m:e>
                    </m:acc>
                    <m:r>
                      <a:rPr lang="en-US" sz="2600" b="1" i="1" u="sng">
                        <a:solidFill>
                          <a:prstClr val="black"/>
                        </a:solidFill>
                        <a:latin typeface="Cambria Math" charset="0"/>
                      </a:rPr>
                      <m:t> </m:t>
                    </m:r>
                  </m:oMath>
                </a14:m>
                <a:r>
                  <a:rPr lang="en-US" sz="2600" b="1" u="sng" dirty="0">
                    <a:solidFill>
                      <a:prstClr val="black"/>
                    </a:solidFill>
                  </a:rPr>
                  <a:t>and </a:t>
                </a:r>
                <a14:m>
                  <m:oMath xmlns:m="http://schemas.openxmlformats.org/officeDocument/2006/math">
                    <m:acc>
                      <m:accPr>
                        <m:chr m:val="⃑"/>
                        <m:ctrlPr>
                          <a:rPr lang="en-US" sz="2600" b="1" i="1" u="sng">
                            <a:solidFill>
                              <a:prstClr val="black"/>
                            </a:solidFill>
                            <a:latin typeface="Cambria Math"/>
                          </a:rPr>
                        </m:ctrlPr>
                      </m:accPr>
                      <m:e>
                        <m:r>
                          <a:rPr lang="en-US" sz="2600" b="1" i="1" u="sng">
                            <a:solidFill>
                              <a:prstClr val="black"/>
                            </a:solidFill>
                            <a:latin typeface="Cambria Math" charset="0"/>
                          </a:rPr>
                          <m:t>𝒕</m:t>
                        </m:r>
                      </m:e>
                    </m:acc>
                  </m:oMath>
                </a14:m>
                <a:endParaRPr lang="en-US" altLang="zh-CN" sz="2600" b="1" u="sng" dirty="0">
                  <a:solidFill>
                    <a:prstClr val="black"/>
                  </a:solidFill>
                </a:endParaRPr>
              </a:p>
              <a:p>
                <a:pPr marL="342900" indent="-342900">
                  <a:lnSpc>
                    <a:spcPct val="150000"/>
                  </a:lnSpc>
                  <a:buFont typeface="Arial" charset="0"/>
                  <a:buChar char="•"/>
                </a:pPr>
                <a:r>
                  <a:rPr lang="en-US" altLang="zh-CN" sz="2600" dirty="0">
                    <a:solidFill>
                      <a:srgbClr val="FF0000"/>
                    </a:solidFill>
                  </a:rPr>
                  <a:t>Effectively</a:t>
                </a:r>
                <a:r>
                  <a:rPr lang="zh-CN" altLang="en-US" sz="2600" dirty="0">
                    <a:solidFill>
                      <a:srgbClr val="FF0000"/>
                    </a:solidFill>
                  </a:rPr>
                  <a:t> </a:t>
                </a:r>
                <a:r>
                  <a:rPr lang="en-US" altLang="zh-CN" sz="2600" dirty="0">
                    <a:solidFill>
                      <a:srgbClr val="FF0000"/>
                    </a:solidFill>
                  </a:rPr>
                  <a:t>separate</a:t>
                </a:r>
                <a:r>
                  <a:rPr lang="zh-CN" altLang="en-US" sz="2600" dirty="0">
                    <a:solidFill>
                      <a:srgbClr val="FF0000"/>
                    </a:solidFill>
                  </a:rPr>
                  <a:t> </a:t>
                </a:r>
                <a:r>
                  <a:rPr lang="en-US" altLang="zh-CN" sz="2600" dirty="0">
                    <a:solidFill>
                      <a:srgbClr val="FF0000"/>
                    </a:solidFill>
                  </a:rPr>
                  <a:t>ground</a:t>
                </a:r>
                <a:r>
                  <a:rPr lang="zh-CN" altLang="en-US" sz="2600" dirty="0">
                    <a:solidFill>
                      <a:srgbClr val="FF0000"/>
                    </a:solidFill>
                  </a:rPr>
                  <a:t> </a:t>
                </a:r>
                <a:r>
                  <a:rPr lang="en-US" altLang="zh-CN" sz="2600" dirty="0">
                    <a:solidFill>
                      <a:srgbClr val="FF0000"/>
                    </a:solidFill>
                  </a:rPr>
                  <a:t>roll and ghosts</a:t>
                </a:r>
                <a:r>
                  <a:rPr lang="zh-CN" altLang="en-US" sz="2600" dirty="0">
                    <a:solidFill>
                      <a:srgbClr val="FF0000"/>
                    </a:solidFill>
                  </a:rPr>
                  <a:t> </a:t>
                </a:r>
                <a:r>
                  <a:rPr lang="en-US" altLang="zh-CN" sz="2600" dirty="0">
                    <a:solidFill>
                      <a:srgbClr val="FF0000"/>
                    </a:solidFill>
                  </a:rPr>
                  <a:t>out, without</a:t>
                </a:r>
                <a:r>
                  <a:rPr lang="zh-CN" altLang="en-US" sz="2600" dirty="0">
                    <a:solidFill>
                      <a:srgbClr val="FF0000"/>
                    </a:solidFill>
                  </a:rPr>
                  <a:t> </a:t>
                </a:r>
                <a:r>
                  <a:rPr lang="en-US" altLang="zh-CN" sz="2600" dirty="0">
                    <a:solidFill>
                      <a:srgbClr val="FF0000"/>
                    </a:solidFill>
                  </a:rPr>
                  <a:t>damaging</a:t>
                </a:r>
                <a:r>
                  <a:rPr lang="zh-CN" altLang="en-US" sz="2600" dirty="0">
                    <a:solidFill>
                      <a:srgbClr val="FF0000"/>
                    </a:solidFill>
                  </a:rPr>
                  <a:t> </a:t>
                </a:r>
                <a:r>
                  <a:rPr lang="en-US" altLang="zh-CN" sz="2600" dirty="0">
                    <a:solidFill>
                      <a:srgbClr val="FF0000"/>
                    </a:solidFill>
                  </a:rPr>
                  <a:t>reflection data</a:t>
                </a:r>
              </a:p>
            </p:txBody>
          </p:sp>
        </mc:Choice>
        <mc:Fallback xmlns="">
          <p:sp>
            <p:nvSpPr>
              <p:cNvPr id="6" name="TextBox 5"/>
              <p:cNvSpPr txBox="1">
                <a:spLocks noRot="1" noChangeAspect="1" noMove="1" noResize="1" noEditPoints="1" noAdjustHandles="1" noChangeArrowheads="1" noChangeShapeType="1" noTextEdit="1"/>
              </p:cNvSpPr>
              <p:nvPr/>
            </p:nvSpPr>
            <p:spPr>
              <a:xfrm>
                <a:off x="548638" y="996291"/>
                <a:ext cx="11247120" cy="2074222"/>
              </a:xfrm>
              <a:prstGeom prst="rect">
                <a:avLst/>
              </a:prstGeom>
              <a:blipFill rotWithShape="0">
                <a:blip r:embed="rId3"/>
                <a:stretch>
                  <a:fillRect l="-2168" r="-1138" b="-381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124</a:t>
            </a:fld>
            <a:endParaRPr lang="en-US" dirty="0"/>
          </a:p>
        </p:txBody>
      </p:sp>
    </p:spTree>
    <p:extLst>
      <p:ext uri="{BB962C8B-B14F-4D97-AF65-F5344CB8AC3E}">
        <p14:creationId xmlns:p14="http://schemas.microsoft.com/office/powerpoint/2010/main" val="340528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548497" y="996291"/>
                <a:ext cx="11244191" cy="2074222"/>
              </a:xfrm>
              <a:prstGeom prst="rect">
                <a:avLst/>
              </a:prstGeom>
              <a:noFill/>
            </p:spPr>
            <p:txBody>
              <a:bodyPr wrap="square" lIns="0" rIns="0" rtlCol="0">
                <a:spAutoFit/>
              </a:bodyPr>
              <a:lstStyle/>
              <a:p>
                <a:pPr>
                  <a:lnSpc>
                    <a:spcPct val="150000"/>
                  </a:lnSpc>
                </a:pPr>
                <a:r>
                  <a:rPr lang="en-US" sz="3200" b="1" dirty="0">
                    <a:solidFill>
                      <a:srgbClr val="0432FF"/>
                    </a:solidFill>
                  </a:rPr>
                  <a:t>The data requirement is satisfied </a:t>
                </a:r>
                <a:r>
                  <a:rPr lang="en-US" sz="2400" dirty="0">
                    <a:solidFill>
                      <a:prstClr val="black"/>
                    </a:solidFill>
                  </a:rPr>
                  <a:t>(</a:t>
                </a:r>
                <a:r>
                  <a:rPr lang="en-US" sz="2400" i="1" dirty="0">
                    <a:solidFill>
                      <a:prstClr val="black"/>
                    </a:solidFill>
                  </a:rPr>
                  <a:t>J.</a:t>
                </a:r>
                <a:r>
                  <a:rPr lang="zh-CN" altLang="en-US" sz="2400" i="1" dirty="0">
                    <a:solidFill>
                      <a:prstClr val="black"/>
                    </a:solidFill>
                  </a:rPr>
                  <a:t> </a:t>
                </a:r>
                <a:r>
                  <a:rPr lang="en-US" sz="2400" i="1" dirty="0">
                    <a:solidFill>
                      <a:prstClr val="black"/>
                    </a:solidFill>
                  </a:rPr>
                  <a:t>Wu and A. Weglein, SEG 2015</a:t>
                </a:r>
                <a:r>
                  <a:rPr lang="en-US" sz="2400" dirty="0">
                    <a:solidFill>
                      <a:prstClr val="black"/>
                    </a:solidFill>
                  </a:rPr>
                  <a:t>)</a:t>
                </a:r>
                <a:endParaRPr lang="en-US" sz="2400" b="1" dirty="0">
                  <a:solidFill>
                    <a:srgbClr val="0432FF"/>
                  </a:solidFill>
                </a:endParaRPr>
              </a:p>
              <a:p>
                <a:pPr marL="342900" indent="-342900">
                  <a:lnSpc>
                    <a:spcPct val="150000"/>
                  </a:lnSpc>
                  <a:buFont typeface="Arial" charset="0"/>
                  <a:buChar char="•"/>
                </a:pPr>
                <a:r>
                  <a:rPr lang="en-US" sz="2600" dirty="0">
                    <a:solidFill>
                      <a:prstClr val="black"/>
                    </a:solidFill>
                  </a:rPr>
                  <a:t>Measure </a:t>
                </a:r>
                <a:r>
                  <a:rPr lang="en-US" sz="2600" b="1" dirty="0">
                    <a:solidFill>
                      <a:prstClr val="black"/>
                    </a:solidFill>
                  </a:rPr>
                  <a:t>both </a:t>
                </a:r>
                <a14:m>
                  <m:oMath xmlns:m="http://schemas.openxmlformats.org/officeDocument/2006/math">
                    <m:acc>
                      <m:accPr>
                        <m:chr m:val="⃑"/>
                        <m:ctrlPr>
                          <a:rPr lang="en-US" sz="2600" b="1" i="1">
                            <a:solidFill>
                              <a:prstClr val="black"/>
                            </a:solidFill>
                            <a:latin typeface="Cambria Math"/>
                          </a:rPr>
                        </m:ctrlPr>
                      </m:accPr>
                      <m:e>
                        <m:r>
                          <a:rPr lang="en-US" sz="2600" b="1" i="1">
                            <a:solidFill>
                              <a:prstClr val="black"/>
                            </a:solidFill>
                            <a:latin typeface="Cambria Math" charset="0"/>
                          </a:rPr>
                          <m:t>𝒖</m:t>
                        </m:r>
                      </m:e>
                    </m:acc>
                    <m:r>
                      <a:rPr lang="en-US" sz="2600" b="1" i="1">
                        <a:solidFill>
                          <a:prstClr val="black"/>
                        </a:solidFill>
                        <a:latin typeface="Cambria Math" charset="0"/>
                      </a:rPr>
                      <m:t> </m:t>
                    </m:r>
                  </m:oMath>
                </a14:m>
                <a:r>
                  <a:rPr lang="en-US" sz="2600" b="1" dirty="0">
                    <a:solidFill>
                      <a:prstClr val="black"/>
                    </a:solidFill>
                  </a:rPr>
                  <a:t>and </a:t>
                </a:r>
                <a14:m>
                  <m:oMath xmlns:m="http://schemas.openxmlformats.org/officeDocument/2006/math">
                    <m:acc>
                      <m:accPr>
                        <m:chr m:val="⃑"/>
                        <m:ctrlPr>
                          <a:rPr lang="en-US" sz="2600" b="1" i="1">
                            <a:solidFill>
                              <a:prstClr val="black"/>
                            </a:solidFill>
                            <a:latin typeface="Cambria Math"/>
                          </a:rPr>
                        </m:ctrlPr>
                      </m:accPr>
                      <m:e>
                        <m:r>
                          <a:rPr lang="en-US" sz="2600" b="1" i="1">
                            <a:solidFill>
                              <a:prstClr val="black"/>
                            </a:solidFill>
                            <a:latin typeface="Cambria Math" charset="0"/>
                          </a:rPr>
                          <m:t>𝒕</m:t>
                        </m:r>
                      </m:e>
                    </m:acc>
                  </m:oMath>
                </a14:m>
                <a:endParaRPr lang="en-US" altLang="zh-CN" sz="2600" b="1" dirty="0">
                  <a:solidFill>
                    <a:prstClr val="black"/>
                  </a:solidFill>
                </a:endParaRPr>
              </a:p>
              <a:p>
                <a:pPr marL="342900" indent="-342900">
                  <a:lnSpc>
                    <a:spcPct val="150000"/>
                  </a:lnSpc>
                  <a:buFont typeface="Arial" charset="0"/>
                  <a:buChar char="•"/>
                </a:pPr>
                <a:r>
                  <a:rPr lang="en-US" altLang="zh-CN" sz="2600" dirty="0">
                    <a:solidFill>
                      <a:prstClr val="black"/>
                    </a:solidFill>
                  </a:rPr>
                  <a:t>Effectively</a:t>
                </a:r>
                <a:r>
                  <a:rPr lang="zh-CN" altLang="en-US" sz="2600" dirty="0">
                    <a:solidFill>
                      <a:prstClr val="black"/>
                    </a:solidFill>
                  </a:rPr>
                  <a:t> </a:t>
                </a:r>
                <a:r>
                  <a:rPr lang="en-US" altLang="zh-CN" sz="2600" dirty="0">
                    <a:solidFill>
                      <a:prstClr val="black"/>
                    </a:solidFill>
                  </a:rPr>
                  <a:t>separate</a:t>
                </a:r>
                <a:r>
                  <a:rPr lang="zh-CN" altLang="en-US" sz="2600" dirty="0">
                    <a:solidFill>
                      <a:prstClr val="black"/>
                    </a:solidFill>
                  </a:rPr>
                  <a:t> </a:t>
                </a:r>
                <a:r>
                  <a:rPr lang="en-US" altLang="zh-CN" sz="2600" dirty="0">
                    <a:solidFill>
                      <a:prstClr val="black"/>
                    </a:solidFill>
                  </a:rPr>
                  <a:t>ground</a:t>
                </a:r>
                <a:r>
                  <a:rPr lang="zh-CN" altLang="en-US" sz="2600" dirty="0">
                    <a:solidFill>
                      <a:prstClr val="black"/>
                    </a:solidFill>
                  </a:rPr>
                  <a:t> </a:t>
                </a:r>
                <a:r>
                  <a:rPr lang="en-US" altLang="zh-CN" sz="2600" dirty="0">
                    <a:solidFill>
                      <a:prstClr val="black"/>
                    </a:solidFill>
                  </a:rPr>
                  <a:t>roll and ghosts</a:t>
                </a:r>
                <a:r>
                  <a:rPr lang="zh-CN" altLang="en-US" sz="2600" dirty="0">
                    <a:solidFill>
                      <a:prstClr val="black"/>
                    </a:solidFill>
                  </a:rPr>
                  <a:t> </a:t>
                </a:r>
                <a:r>
                  <a:rPr lang="en-US" altLang="zh-CN" sz="2600" dirty="0">
                    <a:solidFill>
                      <a:prstClr val="black"/>
                    </a:solidFill>
                  </a:rPr>
                  <a:t>out, without</a:t>
                </a:r>
                <a:r>
                  <a:rPr lang="zh-CN" altLang="en-US" sz="2600" dirty="0">
                    <a:solidFill>
                      <a:prstClr val="black"/>
                    </a:solidFill>
                  </a:rPr>
                  <a:t> </a:t>
                </a:r>
                <a:r>
                  <a:rPr lang="en-US" altLang="zh-CN" sz="2600" dirty="0">
                    <a:solidFill>
                      <a:prstClr val="black"/>
                    </a:solidFill>
                  </a:rPr>
                  <a:t>damaging</a:t>
                </a:r>
                <a:r>
                  <a:rPr lang="zh-CN" altLang="en-US" sz="2600" dirty="0">
                    <a:solidFill>
                      <a:prstClr val="black"/>
                    </a:solidFill>
                  </a:rPr>
                  <a:t> </a:t>
                </a:r>
                <a:r>
                  <a:rPr lang="en-US" altLang="zh-CN" sz="2600" dirty="0">
                    <a:solidFill>
                      <a:prstClr val="black"/>
                    </a:solidFill>
                  </a:rPr>
                  <a:t>reflection data</a:t>
                </a:r>
              </a:p>
            </p:txBody>
          </p:sp>
        </mc:Choice>
        <mc:Fallback xmlns="">
          <p:sp>
            <p:nvSpPr>
              <p:cNvPr id="7" name="TextBox 6"/>
              <p:cNvSpPr txBox="1">
                <a:spLocks noRot="1" noChangeAspect="1" noMove="1" noResize="1" noEditPoints="1" noAdjustHandles="1" noChangeArrowheads="1" noChangeShapeType="1" noTextEdit="1"/>
              </p:cNvSpPr>
              <p:nvPr/>
            </p:nvSpPr>
            <p:spPr>
              <a:xfrm>
                <a:off x="548638" y="996291"/>
                <a:ext cx="11247120" cy="2012154"/>
              </a:xfrm>
              <a:prstGeom prst="rect">
                <a:avLst/>
              </a:prstGeom>
              <a:blipFill rotWithShape="0">
                <a:blip r:embed="rId3"/>
                <a:stretch>
                  <a:fillRect l="-2168" r="-1138" b="-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48497" y="3677148"/>
                <a:ext cx="11244191" cy="1474058"/>
              </a:xfrm>
              <a:prstGeom prst="rect">
                <a:avLst/>
              </a:prstGeom>
              <a:noFill/>
            </p:spPr>
            <p:txBody>
              <a:bodyPr wrap="square" lIns="0" rIns="0" rtlCol="0">
                <a:spAutoFit/>
              </a:bodyPr>
              <a:lstStyle/>
              <a:p>
                <a:pPr>
                  <a:lnSpc>
                    <a:spcPct val="150000"/>
                  </a:lnSpc>
                </a:pPr>
                <a:r>
                  <a:rPr lang="en-US" sz="3200" b="1" dirty="0">
                    <a:solidFill>
                      <a:srgbClr val="0000FF"/>
                    </a:solidFill>
                  </a:rPr>
                  <a:t>The data requirement is </a:t>
                </a:r>
                <a:r>
                  <a:rPr lang="en-US" sz="3200" b="1" i="1" dirty="0">
                    <a:solidFill>
                      <a:srgbClr val="0000FF"/>
                    </a:solidFill>
                  </a:rPr>
                  <a:t>not</a:t>
                </a:r>
                <a:r>
                  <a:rPr lang="en-US" sz="3200" b="1" dirty="0">
                    <a:solidFill>
                      <a:srgbClr val="0000FF"/>
                    </a:solidFill>
                  </a:rPr>
                  <a:t> satisfied </a:t>
                </a:r>
                <a:r>
                  <a:rPr lang="en-US" sz="2400" dirty="0">
                    <a:solidFill>
                      <a:prstClr val="black"/>
                    </a:solidFill>
                  </a:rPr>
                  <a:t>(</a:t>
                </a:r>
                <a:r>
                  <a:rPr lang="en-US" sz="2400" i="1" dirty="0">
                    <a:solidFill>
                      <a:prstClr val="black"/>
                    </a:solidFill>
                  </a:rPr>
                  <a:t>J.</a:t>
                </a:r>
                <a:r>
                  <a:rPr lang="zh-CN" altLang="en-US" sz="2400" i="1" dirty="0">
                    <a:solidFill>
                      <a:prstClr val="black"/>
                    </a:solidFill>
                  </a:rPr>
                  <a:t> </a:t>
                </a:r>
                <a:r>
                  <a:rPr lang="en-US" sz="2400" i="1" dirty="0">
                    <a:solidFill>
                      <a:prstClr val="black"/>
                    </a:solidFill>
                  </a:rPr>
                  <a:t>Wu and A. Weglein, SEG 2016</a:t>
                </a:r>
                <a:r>
                  <a:rPr lang="en-US" sz="2400" dirty="0">
                    <a:solidFill>
                      <a:prstClr val="black"/>
                    </a:solidFill>
                  </a:rPr>
                  <a:t>)</a:t>
                </a:r>
                <a:endParaRPr lang="en-US" sz="2400" b="1" dirty="0">
                  <a:solidFill>
                    <a:srgbClr val="0432FF"/>
                  </a:solidFill>
                </a:endParaRPr>
              </a:p>
              <a:p>
                <a:pPr marL="342900" indent="-342900">
                  <a:lnSpc>
                    <a:spcPct val="150000"/>
                  </a:lnSpc>
                  <a:buFont typeface="Arial" charset="0"/>
                  <a:buChar char="•"/>
                </a:pPr>
                <a:r>
                  <a:rPr lang="en-US" sz="2600" dirty="0">
                    <a:solidFill>
                      <a:srgbClr val="FF0000"/>
                    </a:solidFill>
                  </a:rPr>
                  <a:t>Measure </a:t>
                </a:r>
                <a:r>
                  <a:rPr lang="en-US" sz="2600" b="1" u="sng" dirty="0">
                    <a:solidFill>
                      <a:srgbClr val="FF0000"/>
                    </a:solidFill>
                  </a:rPr>
                  <a:t>only </a:t>
                </a:r>
                <a14:m>
                  <m:oMath xmlns:m="http://schemas.openxmlformats.org/officeDocument/2006/math">
                    <m:acc>
                      <m:accPr>
                        <m:chr m:val="⃑"/>
                        <m:ctrlPr>
                          <a:rPr lang="en-US" sz="2600" b="1" i="1" u="sng">
                            <a:solidFill>
                              <a:srgbClr val="FF0000"/>
                            </a:solidFill>
                            <a:latin typeface="Cambria Math"/>
                          </a:rPr>
                        </m:ctrlPr>
                      </m:accPr>
                      <m:e>
                        <m:r>
                          <a:rPr lang="en-US" sz="2600" b="1" i="1" u="sng">
                            <a:solidFill>
                              <a:srgbClr val="FF0000"/>
                            </a:solidFill>
                            <a:latin typeface="Cambria Math" charset="0"/>
                          </a:rPr>
                          <m:t>𝒖</m:t>
                        </m:r>
                      </m:e>
                    </m:acc>
                  </m:oMath>
                </a14:m>
                <a:r>
                  <a:rPr lang="en-US" sz="2600" b="1" u="sng" dirty="0">
                    <a:solidFill>
                      <a:srgbClr val="FF0000"/>
                    </a:solidFill>
                  </a:rPr>
                  <a:t>, but not </a:t>
                </a:r>
                <a14:m>
                  <m:oMath xmlns:m="http://schemas.openxmlformats.org/officeDocument/2006/math">
                    <m:acc>
                      <m:accPr>
                        <m:chr m:val="⃑"/>
                        <m:ctrlPr>
                          <a:rPr lang="en-US" sz="2600" b="1" i="1" u="sng">
                            <a:solidFill>
                              <a:srgbClr val="FF0000"/>
                            </a:solidFill>
                            <a:latin typeface="Cambria Math"/>
                          </a:rPr>
                        </m:ctrlPr>
                      </m:accPr>
                      <m:e>
                        <m:r>
                          <a:rPr lang="en-US" sz="2600" b="1" i="1" u="sng">
                            <a:solidFill>
                              <a:srgbClr val="FF0000"/>
                            </a:solidFill>
                            <a:latin typeface="Cambria Math" charset="0"/>
                          </a:rPr>
                          <m:t>𝒕</m:t>
                        </m:r>
                      </m:e>
                    </m:acc>
                  </m:oMath>
                </a14:m>
                <a:endParaRPr lang="en-US" altLang="zh-CN" sz="2600" b="1" u="sng"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8638" y="3677148"/>
                <a:ext cx="11247120" cy="1474058"/>
              </a:xfrm>
              <a:prstGeom prst="rect">
                <a:avLst/>
              </a:prstGeom>
              <a:blipFill rotWithShape="0">
                <a:blip r:embed="rId4"/>
                <a:stretch>
                  <a:fillRect l="-2168" b="-495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125</a:t>
            </a:fld>
            <a:endParaRPr lang="en-US" dirty="0"/>
          </a:p>
        </p:txBody>
      </p:sp>
    </p:spTree>
    <p:extLst>
      <p:ext uri="{BB962C8B-B14F-4D97-AF65-F5344CB8AC3E}">
        <p14:creationId xmlns:p14="http://schemas.microsoft.com/office/powerpoint/2010/main" val="28106603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2D onshore experiment</a:t>
            </a:r>
            <a:endParaRPr lang="en-US" dirty="0">
              <a:solidFill>
                <a:srgbClr val="0432FF"/>
              </a:solidFill>
            </a:endParaRPr>
          </a:p>
        </p:txBody>
      </p:sp>
      <p:grpSp>
        <p:nvGrpSpPr>
          <p:cNvPr id="3" name="Group 2"/>
          <p:cNvGrpSpPr/>
          <p:nvPr/>
        </p:nvGrpSpPr>
        <p:grpSpPr>
          <a:xfrm>
            <a:off x="2727248" y="2468889"/>
            <a:ext cx="7678952" cy="3578759"/>
            <a:chOff x="2727959" y="2245905"/>
            <a:chExt cx="7680952" cy="3578759"/>
          </a:xfrm>
        </p:grpSpPr>
        <p:sp>
          <p:nvSpPr>
            <p:cNvPr id="23" name="Rectangle 22"/>
            <p:cNvSpPr/>
            <p:nvPr/>
          </p:nvSpPr>
          <p:spPr>
            <a:xfrm>
              <a:off x="2727959" y="2245905"/>
              <a:ext cx="6400800" cy="84064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45" name="Rectangle 44"/>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Box 5"/>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cs typeface="Arial"/>
                </a:rPr>
                <a:t> Air</a:t>
              </a:r>
            </a:p>
          </p:txBody>
        </p:sp>
        <p:sp>
          <p:nvSpPr>
            <p:cNvPr id="64" name="Rectangle 63"/>
            <p:cNvSpPr/>
            <p:nvPr/>
          </p:nvSpPr>
          <p:spPr>
            <a:xfrm>
              <a:off x="7887241" y="4376865"/>
              <a:ext cx="84981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4" name="TextBox 3"/>
                <p:cNvSpPr txBox="1"/>
                <p:nvPr/>
              </p:nvSpPr>
              <p:spPr>
                <a:xfrm>
                  <a:off x="4503523" y="2470748"/>
                  <a:ext cx="11672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3"/>
                  <a:stretch>
                    <a:fillRect l="-1571" r="-1571" b="-17105"/>
                  </a:stretch>
                </a:blipFill>
              </p:spPr>
              <p:txBody>
                <a:bodyPr/>
                <a:lstStyle/>
                <a:p>
                  <a:r>
                    <a:rPr lang="en-US">
                      <a:noFill/>
                    </a:rPr>
                    <a:t> </a:t>
                  </a:r>
                </a:p>
              </p:txBody>
            </p:sp>
          </mc:Fallback>
        </mc:AlternateContent>
        <p:sp>
          <p:nvSpPr>
            <p:cNvPr id="27"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prstClr val="black"/>
                  </a:solidFill>
                  <a:cs typeface="Arial"/>
                </a:rPr>
                <a:t>A/E boundary</a:t>
              </a:r>
            </a:p>
          </p:txBody>
        </p:sp>
        <p:cxnSp>
          <p:nvCxnSpPr>
            <p:cNvPr id="25" name="Straight Connector 24"/>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458366" y="2904217"/>
              <a:ext cx="3166506" cy="255591"/>
              <a:chOff x="2934366" y="2330037"/>
              <a:chExt cx="3166506" cy="309265"/>
            </a:xfrm>
            <a:solidFill>
              <a:srgbClr val="00B050"/>
            </a:solidFill>
          </p:grpSpPr>
          <p:grpSp>
            <p:nvGrpSpPr>
              <p:cNvPr id="29" name="Group 28"/>
              <p:cNvGrpSpPr/>
              <p:nvPr/>
            </p:nvGrpSpPr>
            <p:grpSpPr>
              <a:xfrm>
                <a:off x="2934366" y="2334502"/>
                <a:ext cx="3166506" cy="304800"/>
                <a:chOff x="3010566" y="2743200"/>
                <a:chExt cx="3166506" cy="304800"/>
              </a:xfrm>
              <a:grpFill/>
            </p:grpSpPr>
            <p:sp>
              <p:nvSpPr>
                <p:cNvPr id="31"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2"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3"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4"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5"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36"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30"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37" name="TextBox 36"/>
                <p:cNvSpPr txBox="1"/>
                <p:nvPr/>
              </p:nvSpPr>
              <p:spPr>
                <a:xfrm>
                  <a:off x="7491523" y="3225597"/>
                  <a:ext cx="12650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4"/>
                  <a:stretch>
                    <a:fillRect l="-966" r="-1449" b="-18667"/>
                  </a:stretch>
                </a:blipFill>
              </p:spPr>
              <p:txBody>
                <a:bodyPr/>
                <a:lstStyle/>
                <a:p>
                  <a:r>
                    <a:rPr lang="en-US">
                      <a:noFill/>
                    </a:rPr>
                    <a:t> </a:t>
                  </a:r>
                </a:p>
              </p:txBody>
            </p:sp>
          </mc:Fallback>
        </mc:AlternateContent>
        <p:cxnSp>
          <p:nvCxnSpPr>
            <p:cNvPr id="38" name="Straight Arrow Connector 37"/>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360A499E-5F53-F344-A8CB-78A73A388B1C}" type="slidenum">
              <a:rPr lang="en-US" smtClean="0"/>
              <a:pPr/>
              <a:t>126</a:t>
            </a:fld>
            <a:endParaRPr lang="en-US" dirty="0"/>
          </a:p>
        </p:txBody>
      </p:sp>
    </p:spTree>
    <p:extLst>
      <p:ext uri="{BB962C8B-B14F-4D97-AF65-F5344CB8AC3E}">
        <p14:creationId xmlns:p14="http://schemas.microsoft.com/office/powerpoint/2010/main" val="83868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2D onshore </a:t>
            </a:r>
            <a:r>
              <a:rPr lang="en-US" dirty="0" smtClean="0"/>
              <a:t>experiment -- </a:t>
            </a:r>
            <a:r>
              <a:rPr lang="en-US" dirty="0" smtClean="0">
                <a:solidFill>
                  <a:srgbClr val="0000FF"/>
                </a:solidFill>
              </a:rPr>
              <a:t>approximation</a:t>
            </a:r>
            <a:endParaRPr lang="en-US" dirty="0">
              <a:solidFill>
                <a:srgbClr val="0000FF"/>
              </a:solidFill>
            </a:endParaRPr>
          </a:p>
        </p:txBody>
      </p:sp>
      <p:grpSp>
        <p:nvGrpSpPr>
          <p:cNvPr id="25" name="Group 24"/>
          <p:cNvGrpSpPr/>
          <p:nvPr/>
        </p:nvGrpSpPr>
        <p:grpSpPr>
          <a:xfrm>
            <a:off x="2727248" y="2468889"/>
            <a:ext cx="7678952" cy="3578759"/>
            <a:chOff x="2727959" y="2245905"/>
            <a:chExt cx="7680952" cy="3578759"/>
          </a:xfrm>
        </p:grpSpPr>
        <p:sp>
          <p:nvSpPr>
            <p:cNvPr id="29" name="Rectangle 28"/>
            <p:cNvSpPr/>
            <p:nvPr/>
          </p:nvSpPr>
          <p:spPr>
            <a:xfrm>
              <a:off x="2727959" y="2245905"/>
              <a:ext cx="6400800" cy="8406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30" name="Rectangle 29"/>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cs typeface="Arial"/>
                </a:rPr>
                <a:t> </a:t>
              </a:r>
              <a:r>
                <a:rPr lang="en-US" sz="2400" b="1" dirty="0" smtClean="0">
                  <a:solidFill>
                    <a:srgbClr val="FF0000"/>
                  </a:solidFill>
                  <a:cs typeface="Arial"/>
                </a:rPr>
                <a:t>Vacuum</a:t>
              </a:r>
              <a:endParaRPr lang="en-US" sz="2400" b="1" dirty="0">
                <a:solidFill>
                  <a:srgbClr val="FF0000"/>
                </a:solidFill>
                <a:cs typeface="Arial"/>
              </a:endParaRPr>
            </a:p>
          </p:txBody>
        </p:sp>
        <p:sp>
          <p:nvSpPr>
            <p:cNvPr id="33" name="Rectangle 32"/>
            <p:cNvSpPr/>
            <p:nvPr/>
          </p:nvSpPr>
          <p:spPr>
            <a:xfrm>
              <a:off x="7887241" y="4376865"/>
              <a:ext cx="84981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34" name="TextBox 33"/>
                <p:cNvSpPr txBox="1"/>
                <p:nvPr/>
              </p:nvSpPr>
              <p:spPr>
                <a:xfrm>
                  <a:off x="4503523" y="2470748"/>
                  <a:ext cx="11672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3"/>
                  <a:stretch>
                    <a:fillRect l="-1571" r="-1571" b="-17105"/>
                  </a:stretch>
                </a:blipFill>
              </p:spPr>
              <p:txBody>
                <a:bodyPr/>
                <a:lstStyle/>
                <a:p>
                  <a:r>
                    <a:rPr lang="en-US">
                      <a:noFill/>
                    </a:rPr>
                    <a:t> </a:t>
                  </a:r>
                </a:p>
              </p:txBody>
            </p:sp>
          </mc:Fallback>
        </mc:AlternateContent>
        <p:sp>
          <p:nvSpPr>
            <p:cNvPr id="35"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cs typeface="Arial"/>
                </a:rPr>
                <a:t>V</a:t>
              </a:r>
              <a:r>
                <a:rPr lang="en-US" sz="2000" b="1" dirty="0" smtClean="0">
                  <a:solidFill>
                    <a:srgbClr val="FF0000"/>
                  </a:solidFill>
                  <a:cs typeface="Arial"/>
                </a:rPr>
                <a:t>/E </a:t>
              </a:r>
              <a:r>
                <a:rPr lang="en-US" sz="2000" b="1" dirty="0">
                  <a:solidFill>
                    <a:srgbClr val="FF0000"/>
                  </a:solidFill>
                  <a:cs typeface="Arial"/>
                </a:rPr>
                <a:t>boundary</a:t>
              </a:r>
            </a:p>
          </p:txBody>
        </p:sp>
        <p:cxnSp>
          <p:nvCxnSpPr>
            <p:cNvPr id="36" name="Straight Connector 35"/>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4458366" y="2904217"/>
              <a:ext cx="3166506" cy="255591"/>
              <a:chOff x="2934366" y="2330037"/>
              <a:chExt cx="3166506" cy="309265"/>
            </a:xfrm>
            <a:solidFill>
              <a:srgbClr val="00B050"/>
            </a:solidFill>
          </p:grpSpPr>
          <p:grpSp>
            <p:nvGrpSpPr>
              <p:cNvPr id="41" name="Group 40"/>
              <p:cNvGrpSpPr/>
              <p:nvPr/>
            </p:nvGrpSpPr>
            <p:grpSpPr>
              <a:xfrm>
                <a:off x="2934366" y="2334502"/>
                <a:ext cx="3166506" cy="304800"/>
                <a:chOff x="3010566" y="2743200"/>
                <a:chExt cx="3166506" cy="304800"/>
              </a:xfrm>
              <a:grpFill/>
            </p:grpSpPr>
            <p:sp>
              <p:nvSpPr>
                <p:cNvPr id="43"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44"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46"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47"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48"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49"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42"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39" name="TextBox 38"/>
                <p:cNvSpPr txBox="1"/>
                <p:nvPr/>
              </p:nvSpPr>
              <p:spPr>
                <a:xfrm>
                  <a:off x="7491523" y="3225597"/>
                  <a:ext cx="12650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4"/>
                  <a:stretch>
                    <a:fillRect l="-966" r="-1449" b="-18667"/>
                  </a:stretch>
                </a:blipFill>
              </p:spPr>
              <p:txBody>
                <a:bodyPr/>
                <a:lstStyle/>
                <a:p>
                  <a:r>
                    <a:rPr lang="en-US">
                      <a:noFill/>
                    </a:rPr>
                    <a:t> </a:t>
                  </a:r>
                </a:p>
              </p:txBody>
            </p:sp>
          </mc:Fallback>
        </mc:AlternateContent>
        <p:cxnSp>
          <p:nvCxnSpPr>
            <p:cNvPr id="40" name="Straight Arrow Connector 39"/>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7" name="Rectangle 26"/>
          <p:cNvSpPr/>
          <p:nvPr/>
        </p:nvSpPr>
        <p:spPr>
          <a:xfrm>
            <a:off x="1855750" y="1324526"/>
            <a:ext cx="8442769" cy="498598"/>
          </a:xfrm>
          <a:prstGeom prst="rect">
            <a:avLst/>
          </a:prstGeom>
        </p:spPr>
        <p:txBody>
          <a:bodyPr wrap="square">
            <a:spAutoFit/>
          </a:bodyPr>
          <a:lstStyle/>
          <a:p>
            <a:pPr marL="342900" indent="-342900">
              <a:lnSpc>
                <a:spcPct val="120000"/>
              </a:lnSpc>
              <a:buFont typeface="Wingdings" charset="2"/>
              <a:buChar char="ü"/>
            </a:pPr>
            <a:r>
              <a:rPr lang="en-US" sz="2200" dirty="0">
                <a:solidFill>
                  <a:prstClr val="black"/>
                </a:solidFill>
                <a:ea typeface="Calibri" charset="0"/>
                <a:cs typeface="Calibri" charset="0"/>
              </a:rPr>
              <a:t>Vacuum/earth boundary</a:t>
            </a:r>
          </a:p>
        </p:txBody>
      </p:sp>
      <p:sp>
        <p:nvSpPr>
          <p:cNvPr id="3" name="Slide Number Placeholder 2"/>
          <p:cNvSpPr>
            <a:spLocks noGrp="1"/>
          </p:cNvSpPr>
          <p:nvPr>
            <p:ph type="sldNum" sz="quarter" idx="12"/>
          </p:nvPr>
        </p:nvSpPr>
        <p:spPr/>
        <p:txBody>
          <a:bodyPr/>
          <a:lstStyle/>
          <a:p>
            <a:fld id="{360A499E-5F53-F344-A8CB-78A73A388B1C}" type="slidenum">
              <a:rPr lang="en-US" smtClean="0"/>
              <a:pPr/>
              <a:t>127</a:t>
            </a:fld>
            <a:endParaRPr lang="en-US" dirty="0"/>
          </a:p>
        </p:txBody>
      </p:sp>
    </p:spTree>
    <p:extLst>
      <p:ext uri="{BB962C8B-B14F-4D97-AF65-F5344CB8AC3E}">
        <p14:creationId xmlns:p14="http://schemas.microsoft.com/office/powerpoint/2010/main" val="2961461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2D onshore experiment -- </a:t>
            </a:r>
            <a:r>
              <a:rPr lang="en-US" dirty="0">
                <a:solidFill>
                  <a:srgbClr val="0000FF"/>
                </a:solidFill>
              </a:rPr>
              <a:t>approximation</a:t>
            </a:r>
          </a:p>
        </p:txBody>
      </p:sp>
      <mc:AlternateContent xmlns:mc="http://schemas.openxmlformats.org/markup-compatibility/2006" xmlns:a14="http://schemas.microsoft.com/office/drawing/2010/main">
        <mc:Choice Requires="a14">
          <p:sp>
            <p:nvSpPr>
              <p:cNvPr id="25" name="Rectangle 24"/>
              <p:cNvSpPr/>
              <p:nvPr/>
            </p:nvSpPr>
            <p:spPr>
              <a:xfrm>
                <a:off x="1855750" y="1324525"/>
                <a:ext cx="8442769" cy="954236"/>
              </a:xfrm>
              <a:prstGeom prst="rect">
                <a:avLst/>
              </a:prstGeom>
            </p:spPr>
            <p:txBody>
              <a:bodyPr wrap="square">
                <a:spAutoFit/>
              </a:bodyPr>
              <a:lstStyle/>
              <a:p>
                <a:pPr marL="342900" indent="-342900">
                  <a:lnSpc>
                    <a:spcPct val="120000"/>
                  </a:lnSpc>
                  <a:buFont typeface="Wingdings" charset="2"/>
                  <a:buChar char="ü"/>
                </a:pPr>
                <a:r>
                  <a:rPr lang="en-US" sz="2200" dirty="0">
                    <a:solidFill>
                      <a:prstClr val="black"/>
                    </a:solidFill>
                    <a:ea typeface="Calibri" charset="0"/>
                    <a:cs typeface="Calibri" charset="0"/>
                  </a:rPr>
                  <a:t>Vacuum/earth boundary</a:t>
                </a:r>
              </a:p>
              <a:p>
                <a:pPr marL="342900" indent="-342900">
                  <a:lnSpc>
                    <a:spcPct val="120000"/>
                  </a:lnSpc>
                  <a:buFont typeface="Wingdings" charset="2"/>
                  <a:buChar char="ü"/>
                </a:pPr>
                <a:r>
                  <a:rPr lang="en-US" altLang="zh-CN" sz="2200" dirty="0">
                    <a:solidFill>
                      <a:prstClr val="black"/>
                    </a:solidFill>
                    <a:ea typeface="Calibri" charset="0"/>
                    <a:cs typeface="Calibri" charset="0"/>
                  </a:rPr>
                  <a:t>A</a:t>
                </a:r>
                <a:r>
                  <a:rPr lang="en-US" sz="2200" dirty="0">
                    <a:solidFill>
                      <a:prstClr val="black"/>
                    </a:solidFill>
                    <a:ea typeface="Calibri" charset="0"/>
                    <a:cs typeface="Calibri" charset="0"/>
                  </a:rPr>
                  <a:t> </a:t>
                </a:r>
                <a:r>
                  <a:rPr lang="en-US" altLang="zh-CN" sz="2200" dirty="0">
                    <a:solidFill>
                      <a:prstClr val="black"/>
                    </a:solidFill>
                    <a:ea typeface="Calibri" charset="0"/>
                    <a:cs typeface="Calibri" charset="0"/>
                  </a:rPr>
                  <a:t>localized</a:t>
                </a:r>
                <a:r>
                  <a:rPr lang="zh-CN" altLang="en-US" sz="2200" dirty="0">
                    <a:solidFill>
                      <a:prstClr val="black"/>
                    </a:solidFill>
                    <a:ea typeface="Calibri" charset="0"/>
                    <a:cs typeface="Calibri" charset="0"/>
                  </a:rPr>
                  <a:t> </a:t>
                </a:r>
                <a:r>
                  <a:rPr lang="en-US" sz="2200" dirty="0">
                    <a:solidFill>
                      <a:prstClr val="black"/>
                    </a:solidFill>
                    <a:ea typeface="Calibri" charset="0"/>
                    <a:cs typeface="Calibri" charset="0"/>
                  </a:rPr>
                  <a:t>force on surface </a:t>
                </a: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𝑡</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mbria Math" charset="0"/>
                        <a:cs typeface="Cambria Math" charset="0"/>
                      </a:rPr>
                      <m:t>𝛿</m:t>
                    </m:r>
                    <m:r>
                      <a:rPr lang="en-US" sz="2200" i="1">
                        <a:solidFill>
                          <a:prstClr val="black"/>
                        </a:solidFill>
                        <a:latin typeface="Cambria Math" charset="0"/>
                        <a:ea typeface="Cambria Math" charset="0"/>
                        <a:cs typeface="Cambria Math" charset="0"/>
                      </a:rPr>
                      <m:t>(</m:t>
                    </m:r>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r>
                      <a:rPr lang="en-US" sz="2200" i="1">
                        <a:solidFill>
                          <a:prstClr val="black"/>
                        </a:solidFill>
                        <a:latin typeface="Cambria Math" charset="0"/>
                        <a:ea typeface="Cambria Math" charset="0"/>
                        <a:cs typeface="Cambria Math" charset="0"/>
                      </a:rPr>
                      <m:t>)</m:t>
                    </m:r>
                  </m:oMath>
                </a14:m>
                <a:r>
                  <a:rPr lang="en-US" sz="2200" dirty="0">
                    <a:solidFill>
                      <a:prstClr val="black"/>
                    </a:solidFill>
                    <a:ea typeface="Calibri" charset="0"/>
                    <a:cs typeface="Calibri" charset="0"/>
                  </a:rPr>
                  <a:t>,      </a:t>
                </a: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𝑡</m:t>
                        </m:r>
                      </m:e>
                    </m:d>
                  </m:oMath>
                </a14:m>
                <a:r>
                  <a:rPr lang="en-US" sz="2200" dirty="0">
                    <a:solidFill>
                      <a:prstClr val="black"/>
                    </a:solidFill>
                    <a:ea typeface="Calibri" charset="0"/>
                    <a:cs typeface="Calibri" charset="0"/>
                  </a:rPr>
                  <a:t>: source wavelet</a:t>
                </a:r>
              </a:p>
            </p:txBody>
          </p:sp>
        </mc:Choice>
        <mc:Fallback xmlns="">
          <p:sp>
            <p:nvSpPr>
              <p:cNvPr id="25" name="Rectangle 24"/>
              <p:cNvSpPr>
                <a:spLocks noRot="1" noChangeAspect="1" noMove="1" noResize="1" noEditPoints="1" noAdjustHandles="1" noChangeArrowheads="1" noChangeShapeType="1" noTextEdit="1"/>
              </p:cNvSpPr>
              <p:nvPr/>
            </p:nvSpPr>
            <p:spPr>
              <a:xfrm>
                <a:off x="1856232" y="1324525"/>
                <a:ext cx="8444968" cy="954236"/>
              </a:xfrm>
              <a:prstGeom prst="rect">
                <a:avLst/>
              </a:prstGeom>
              <a:blipFill rotWithShape="0">
                <a:blip r:embed="rId3"/>
                <a:stretch>
                  <a:fillRect l="-794" b="-8280"/>
                </a:stretch>
              </a:blipFill>
            </p:spPr>
            <p:txBody>
              <a:bodyPr/>
              <a:lstStyle/>
              <a:p>
                <a:r>
                  <a:rPr lang="en-US">
                    <a:noFill/>
                  </a:rPr>
                  <a:t> </a:t>
                </a:r>
              </a:p>
            </p:txBody>
          </p:sp>
        </mc:Fallback>
      </mc:AlternateContent>
      <p:grpSp>
        <p:nvGrpSpPr>
          <p:cNvPr id="50" name="Group 49"/>
          <p:cNvGrpSpPr/>
          <p:nvPr/>
        </p:nvGrpSpPr>
        <p:grpSpPr>
          <a:xfrm>
            <a:off x="2727248" y="2468889"/>
            <a:ext cx="7678952" cy="3578759"/>
            <a:chOff x="2727959" y="2245905"/>
            <a:chExt cx="7680952" cy="3578759"/>
          </a:xfrm>
        </p:grpSpPr>
        <p:sp>
          <p:nvSpPr>
            <p:cNvPr id="52" name="Rectangle 51"/>
            <p:cNvSpPr/>
            <p:nvPr/>
          </p:nvSpPr>
          <p:spPr>
            <a:xfrm>
              <a:off x="2727959" y="2245905"/>
              <a:ext cx="6400800" cy="8406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53" name="Rectangle 52"/>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TextBox 54"/>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cs typeface="Arial"/>
                </a:rPr>
                <a:t> </a:t>
              </a:r>
              <a:r>
                <a:rPr lang="en-US" sz="2400" b="1" dirty="0" smtClean="0">
                  <a:solidFill>
                    <a:srgbClr val="FF0000"/>
                  </a:solidFill>
                  <a:cs typeface="Arial"/>
                </a:rPr>
                <a:t>Vacuum</a:t>
              </a:r>
              <a:endParaRPr lang="en-US" sz="2400" b="1" dirty="0">
                <a:solidFill>
                  <a:srgbClr val="FF0000"/>
                </a:solidFill>
                <a:cs typeface="Arial"/>
              </a:endParaRPr>
            </a:p>
          </p:txBody>
        </p:sp>
        <p:sp>
          <p:nvSpPr>
            <p:cNvPr id="56" name="Rectangle 55"/>
            <p:cNvSpPr/>
            <p:nvPr/>
          </p:nvSpPr>
          <p:spPr>
            <a:xfrm>
              <a:off x="7887241" y="4376865"/>
              <a:ext cx="84981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57" name="TextBox 56"/>
                <p:cNvSpPr txBox="1"/>
                <p:nvPr/>
              </p:nvSpPr>
              <p:spPr>
                <a:xfrm>
                  <a:off x="4503523" y="2470748"/>
                  <a:ext cx="11672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4"/>
                  <a:stretch>
                    <a:fillRect l="-1571" r="-1571" b="-17105"/>
                  </a:stretch>
                </a:blipFill>
              </p:spPr>
              <p:txBody>
                <a:bodyPr/>
                <a:lstStyle/>
                <a:p>
                  <a:r>
                    <a:rPr lang="en-US">
                      <a:noFill/>
                    </a:rPr>
                    <a:t> </a:t>
                  </a:r>
                </a:p>
              </p:txBody>
            </p:sp>
          </mc:Fallback>
        </mc:AlternateContent>
        <p:sp>
          <p:nvSpPr>
            <p:cNvPr id="58"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cs typeface="Arial"/>
                </a:rPr>
                <a:t>V</a:t>
              </a:r>
              <a:r>
                <a:rPr lang="en-US" sz="2000" b="1" dirty="0" smtClean="0">
                  <a:solidFill>
                    <a:srgbClr val="FF0000"/>
                  </a:solidFill>
                  <a:cs typeface="Arial"/>
                </a:rPr>
                <a:t>/E </a:t>
              </a:r>
              <a:r>
                <a:rPr lang="en-US" sz="2000" b="1" dirty="0">
                  <a:solidFill>
                    <a:srgbClr val="FF0000"/>
                  </a:solidFill>
                  <a:cs typeface="Arial"/>
                </a:rPr>
                <a:t>boundary</a:t>
              </a:r>
            </a:p>
          </p:txBody>
        </p:sp>
        <p:cxnSp>
          <p:nvCxnSpPr>
            <p:cNvPr id="59" name="Straight Connector 58"/>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4458366" y="2904217"/>
              <a:ext cx="3166506" cy="255591"/>
              <a:chOff x="2934366" y="2330037"/>
              <a:chExt cx="3166506" cy="309265"/>
            </a:xfrm>
            <a:solidFill>
              <a:srgbClr val="00B050"/>
            </a:solidFill>
          </p:grpSpPr>
          <p:grpSp>
            <p:nvGrpSpPr>
              <p:cNvPr id="65" name="Group 64"/>
              <p:cNvGrpSpPr/>
              <p:nvPr/>
            </p:nvGrpSpPr>
            <p:grpSpPr>
              <a:xfrm>
                <a:off x="2934366" y="2334502"/>
                <a:ext cx="3166506" cy="304800"/>
                <a:chOff x="3010566" y="2743200"/>
                <a:chExt cx="3166506" cy="304800"/>
              </a:xfrm>
              <a:grpFill/>
            </p:grpSpPr>
            <p:sp>
              <p:nvSpPr>
                <p:cNvPr id="76"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7"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8"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9"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80"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81"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75"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61" name="TextBox 60"/>
                <p:cNvSpPr txBox="1"/>
                <p:nvPr/>
              </p:nvSpPr>
              <p:spPr>
                <a:xfrm>
                  <a:off x="7491523" y="3225597"/>
                  <a:ext cx="12650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5"/>
                  <a:stretch>
                    <a:fillRect l="-966" r="-1449" b="-18667"/>
                  </a:stretch>
                </a:blipFill>
              </p:spPr>
              <p:txBody>
                <a:bodyPr/>
                <a:lstStyle/>
                <a:p>
                  <a:r>
                    <a:rPr lang="en-US">
                      <a:noFill/>
                    </a:rPr>
                    <a:t> </a:t>
                  </a:r>
                </a:p>
              </p:txBody>
            </p:sp>
          </mc:Fallback>
        </mc:AlternateContent>
        <p:cxnSp>
          <p:nvCxnSpPr>
            <p:cNvPr id="64" name="Straight Arrow Connector 63"/>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360A499E-5F53-F344-A8CB-78A73A388B1C}" type="slidenum">
              <a:rPr lang="en-US" smtClean="0"/>
              <a:pPr/>
              <a:t>128</a:t>
            </a:fld>
            <a:endParaRPr lang="en-US" dirty="0"/>
          </a:p>
        </p:txBody>
      </p:sp>
    </p:spTree>
    <p:extLst>
      <p:ext uri="{BB962C8B-B14F-4D97-AF65-F5344CB8AC3E}">
        <p14:creationId xmlns:p14="http://schemas.microsoft.com/office/powerpoint/2010/main" val="174991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Boundary condition</a:t>
            </a:r>
            <a:endParaRPr lang="en-US" dirty="0">
              <a:solidFill>
                <a:srgbClr val="0432FF"/>
              </a:solidFill>
            </a:endParaRPr>
          </a:p>
        </p:txBody>
      </p:sp>
      <mc:AlternateContent xmlns:mc="http://schemas.openxmlformats.org/markup-compatibility/2006" xmlns:a14="http://schemas.microsoft.com/office/drawing/2010/main">
        <mc:Choice Requires="a14">
          <p:sp>
            <p:nvSpPr>
              <p:cNvPr id="26" name="Rectangle 25"/>
              <p:cNvSpPr/>
              <p:nvPr/>
            </p:nvSpPr>
            <p:spPr>
              <a:xfrm>
                <a:off x="1859923" y="1253394"/>
                <a:ext cx="8133671"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3"/>
                <a:stretch>
                  <a:fillRect b="-14050"/>
                </a:stretch>
              </a:blipFill>
            </p:spPr>
            <p:txBody>
              <a:bodyPr/>
              <a:lstStyle/>
              <a:p>
                <a:r>
                  <a:rPr lang="en-US">
                    <a:noFill/>
                  </a:rPr>
                  <a:t> </a:t>
                </a:r>
              </a:p>
            </p:txBody>
          </p:sp>
        </mc:Fallback>
      </mc:AlternateContent>
      <p:grpSp>
        <p:nvGrpSpPr>
          <p:cNvPr id="48" name="Group 47"/>
          <p:cNvGrpSpPr/>
          <p:nvPr/>
        </p:nvGrpSpPr>
        <p:grpSpPr>
          <a:xfrm>
            <a:off x="2727248" y="2468889"/>
            <a:ext cx="7678952" cy="3578759"/>
            <a:chOff x="2727959" y="2245905"/>
            <a:chExt cx="7680952" cy="3578759"/>
          </a:xfrm>
        </p:grpSpPr>
        <p:sp>
          <p:nvSpPr>
            <p:cNvPr id="49" name="Rectangle 48"/>
            <p:cNvSpPr/>
            <p:nvPr/>
          </p:nvSpPr>
          <p:spPr>
            <a:xfrm>
              <a:off x="2727959" y="2245905"/>
              <a:ext cx="6400800" cy="84064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sp>
          <p:nvSpPr>
            <p:cNvPr id="50" name="Rectangle 49"/>
            <p:cNvSpPr/>
            <p:nvPr/>
          </p:nvSpPr>
          <p:spPr>
            <a:xfrm>
              <a:off x="2727960" y="3083696"/>
              <a:ext cx="6400800" cy="27409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Flowchart: Document 46"/>
            <p:cNvSpPr/>
            <p:nvPr/>
          </p:nvSpPr>
          <p:spPr>
            <a:xfrm flipV="1">
              <a:off x="2727961" y="4371596"/>
              <a:ext cx="6400799" cy="1453068"/>
            </a:xfrm>
            <a:prstGeom prst="flowChartDocumen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Box 51"/>
            <p:cNvSpPr txBox="1"/>
            <p:nvPr/>
          </p:nvSpPr>
          <p:spPr>
            <a:xfrm>
              <a:off x="7340600" y="2399304"/>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0000"/>
                  </a:solidFill>
                  <a:cs typeface="Arial"/>
                </a:rPr>
                <a:t> </a:t>
              </a:r>
              <a:r>
                <a:rPr lang="en-US" sz="2400" b="1" dirty="0" smtClean="0">
                  <a:solidFill>
                    <a:srgbClr val="FF0000"/>
                  </a:solidFill>
                  <a:cs typeface="Arial"/>
                </a:rPr>
                <a:t>Vacuum</a:t>
              </a:r>
              <a:endParaRPr lang="en-US" sz="2400" b="1" dirty="0">
                <a:solidFill>
                  <a:srgbClr val="FF0000"/>
                </a:solidFill>
                <a:cs typeface="Arial"/>
              </a:endParaRPr>
            </a:p>
          </p:txBody>
        </p:sp>
        <p:sp>
          <p:nvSpPr>
            <p:cNvPr id="53" name="Rectangle 52"/>
            <p:cNvSpPr/>
            <p:nvPr/>
          </p:nvSpPr>
          <p:spPr>
            <a:xfrm>
              <a:off x="7887241" y="4376865"/>
              <a:ext cx="849813" cy="461665"/>
            </a:xfrm>
            <a:prstGeom prst="rect">
              <a:avLst/>
            </a:prstGeom>
            <a:noFill/>
          </p:spPr>
          <p:txBody>
            <a:bodyPr wrap="none">
              <a:spAutoFit/>
            </a:bodyPr>
            <a:lstStyle/>
            <a:p>
              <a:pPr algn="ctr"/>
              <a:r>
                <a:rPr lang="en-US" sz="2400" dirty="0">
                  <a:solidFill>
                    <a:prstClr val="black"/>
                  </a:solidFill>
                  <a:cs typeface="Arial"/>
                </a:rPr>
                <a:t>Earth</a:t>
              </a:r>
            </a:p>
          </p:txBody>
        </p:sp>
        <mc:AlternateContent xmlns:mc="http://schemas.openxmlformats.org/markup-compatibility/2006" xmlns:a14="http://schemas.microsoft.com/office/drawing/2010/main">
          <mc:Choice Requires="a14">
            <p:sp>
              <p:nvSpPr>
                <p:cNvPr id="54" name="TextBox 53"/>
                <p:cNvSpPr txBox="1"/>
                <p:nvPr/>
              </p:nvSpPr>
              <p:spPr>
                <a:xfrm>
                  <a:off x="4503523" y="2470748"/>
                  <a:ext cx="11672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𝐹</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503523" y="2470748"/>
                  <a:ext cx="1166986" cy="461665"/>
                </a:xfrm>
                <a:prstGeom prst="rect">
                  <a:avLst/>
                </a:prstGeom>
                <a:blipFill rotWithShape="0">
                  <a:blip r:embed="rId4"/>
                  <a:stretch>
                    <a:fillRect l="-1571" r="-1571" b="-17105"/>
                  </a:stretch>
                </a:blipFill>
              </p:spPr>
              <p:txBody>
                <a:bodyPr/>
                <a:lstStyle/>
                <a:p>
                  <a:r>
                    <a:rPr lang="en-US">
                      <a:noFill/>
                    </a:rPr>
                    <a:t> </a:t>
                  </a:r>
                </a:p>
              </p:txBody>
            </p:sp>
          </mc:Fallback>
        </mc:AlternateContent>
        <p:sp>
          <p:nvSpPr>
            <p:cNvPr id="55" name="TextBox 16"/>
            <p:cNvSpPr txBox="1"/>
            <p:nvPr/>
          </p:nvSpPr>
          <p:spPr>
            <a:xfrm>
              <a:off x="8633846" y="2813908"/>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cs typeface="Arial"/>
                </a:rPr>
                <a:t>V</a:t>
              </a:r>
              <a:r>
                <a:rPr lang="en-US" sz="2000" b="1" dirty="0" smtClean="0">
                  <a:solidFill>
                    <a:srgbClr val="FF0000"/>
                  </a:solidFill>
                  <a:cs typeface="Arial"/>
                </a:rPr>
                <a:t>/E </a:t>
              </a:r>
              <a:r>
                <a:rPr lang="en-US" sz="2000" b="1" dirty="0">
                  <a:solidFill>
                    <a:srgbClr val="FF0000"/>
                  </a:solidFill>
                  <a:cs typeface="Arial"/>
                </a:rPr>
                <a:t>boundary</a:t>
              </a:r>
            </a:p>
          </p:txBody>
        </p:sp>
        <p:cxnSp>
          <p:nvCxnSpPr>
            <p:cNvPr id="56" name="Straight Connector 55"/>
            <p:cNvCxnSpPr/>
            <p:nvPr/>
          </p:nvCxnSpPr>
          <p:spPr>
            <a:xfrm>
              <a:off x="2727960" y="3143417"/>
              <a:ext cx="6400800" cy="0"/>
            </a:xfrm>
            <a:prstGeom prst="line">
              <a:avLst/>
            </a:prstGeom>
            <a:ln w="38100">
              <a:solidFill>
                <a:srgbClr val="0432FF"/>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458366" y="2904217"/>
              <a:ext cx="3166506" cy="255591"/>
              <a:chOff x="2934366" y="2330037"/>
              <a:chExt cx="3166506" cy="309265"/>
            </a:xfrm>
            <a:solidFill>
              <a:srgbClr val="00B050"/>
            </a:solidFill>
          </p:grpSpPr>
          <p:grpSp>
            <p:nvGrpSpPr>
              <p:cNvPr id="60" name="Group 59"/>
              <p:cNvGrpSpPr/>
              <p:nvPr/>
            </p:nvGrpSpPr>
            <p:grpSpPr>
              <a:xfrm>
                <a:off x="2934366" y="2334502"/>
                <a:ext cx="3166506" cy="304800"/>
                <a:chOff x="3010566" y="2743200"/>
                <a:chExt cx="3166506" cy="304800"/>
              </a:xfrm>
              <a:grpFill/>
            </p:grpSpPr>
            <p:sp>
              <p:nvSpPr>
                <p:cNvPr id="62" name="Flowchart: Merge 54"/>
                <p:cNvSpPr/>
                <p:nvPr/>
              </p:nvSpPr>
              <p:spPr>
                <a:xfrm>
                  <a:off x="30105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3" name="Flowchart: Merge 55"/>
                <p:cNvSpPr/>
                <p:nvPr/>
              </p:nvSpPr>
              <p:spPr>
                <a:xfrm>
                  <a:off x="35058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4" name="Flowchart: Merge 56"/>
                <p:cNvSpPr/>
                <p:nvPr/>
              </p:nvSpPr>
              <p:spPr>
                <a:xfrm>
                  <a:off x="4001166"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5" name="Flowchart: Merge 58"/>
                <p:cNvSpPr/>
                <p:nvPr/>
              </p:nvSpPr>
              <p:spPr>
                <a:xfrm>
                  <a:off x="49197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6" name="Flowchart: Merge 59"/>
                <p:cNvSpPr/>
                <p:nvPr/>
              </p:nvSpPr>
              <p:spPr>
                <a:xfrm>
                  <a:off x="54150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7" name="Flowchart: Merge 60"/>
                <p:cNvSpPr/>
                <p:nvPr/>
              </p:nvSpPr>
              <p:spPr>
                <a:xfrm>
                  <a:off x="5910372" y="2743200"/>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61" name="Flowchart: Merge 56"/>
              <p:cNvSpPr/>
              <p:nvPr/>
            </p:nvSpPr>
            <p:spPr>
              <a:xfrm>
                <a:off x="4392909" y="2330037"/>
                <a:ext cx="266700" cy="304800"/>
              </a:xfrm>
              <a:prstGeom prst="flowChartMerg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mc:AlternateContent xmlns:mc="http://schemas.openxmlformats.org/markup-compatibility/2006" xmlns:a14="http://schemas.microsoft.com/office/drawing/2010/main">
          <mc:Choice Requires="a14">
            <p:sp>
              <p:nvSpPr>
                <p:cNvPr id="58" name="TextBox 57"/>
                <p:cNvSpPr txBox="1"/>
                <p:nvPr/>
              </p:nvSpPr>
              <p:spPr>
                <a:xfrm>
                  <a:off x="7491523" y="3225597"/>
                  <a:ext cx="12650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7491523" y="3225597"/>
                  <a:ext cx="1264705" cy="461665"/>
                </a:xfrm>
                <a:prstGeom prst="rect">
                  <a:avLst/>
                </a:prstGeom>
                <a:blipFill rotWithShape="0">
                  <a:blip r:embed="rId5"/>
                  <a:stretch>
                    <a:fillRect l="-966" r="-1449" b="-18667"/>
                  </a:stretch>
                </a:blipFill>
              </p:spPr>
              <p:txBody>
                <a:bodyPr/>
                <a:lstStyle/>
                <a:p>
                  <a:r>
                    <a:rPr lang="en-US">
                      <a:noFill/>
                    </a:rPr>
                    <a:t> </a:t>
                  </a:r>
                </a:p>
              </p:txBody>
            </p:sp>
          </mc:Fallback>
        </mc:AlternateContent>
        <p:cxnSp>
          <p:nvCxnSpPr>
            <p:cNvPr id="59" name="Straight Arrow Connector 58"/>
            <p:cNvCxnSpPr/>
            <p:nvPr/>
          </p:nvCxnSpPr>
          <p:spPr>
            <a:xfrm>
              <a:off x="4317533" y="2388578"/>
              <a:ext cx="241746" cy="68226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360A499E-5F53-F344-A8CB-78A73A388B1C}" type="slidenum">
              <a:rPr lang="en-US" smtClean="0"/>
              <a:pPr/>
              <a:t>129</a:t>
            </a:fld>
            <a:endParaRPr lang="en-US" dirty="0"/>
          </a:p>
        </p:txBody>
      </p:sp>
    </p:spTree>
    <p:extLst>
      <p:ext uri="{BB962C8B-B14F-4D97-AF65-F5344CB8AC3E}">
        <p14:creationId xmlns:p14="http://schemas.microsoft.com/office/powerpoint/2010/main" val="186093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BD23528-013C-460E-A29B-CDA29694BBE3}"/>
              </a:ext>
            </a:extLst>
          </p:cNvPr>
          <p:cNvSpPr>
            <a:spLocks noGrp="1"/>
          </p:cNvSpPr>
          <p:nvPr>
            <p:ph type="ctrTitle"/>
          </p:nvPr>
        </p:nvSpPr>
        <p:spPr/>
        <p:txBody>
          <a:bodyPr>
            <a:normAutofit fontScale="90000"/>
          </a:bodyPr>
          <a:lstStyle/>
          <a:p>
            <a:r>
              <a:rPr lang="en-US" dirty="0"/>
              <a:t>The evolution and assumptions / requirements behind migration and multiple removal</a:t>
            </a:r>
            <a:br>
              <a:rPr lang="en-US" dirty="0"/>
            </a:br>
            <a:endParaRPr lang="en-US" dirty="0"/>
          </a:p>
        </p:txBody>
      </p:sp>
      <p:sp>
        <p:nvSpPr>
          <p:cNvPr id="3" name="Content Placeholder 2">
            <a:extLst>
              <a:ext uri="{FF2B5EF4-FFF2-40B4-BE49-F238E27FC236}">
                <a16:creationId xmlns:a16="http://schemas.microsoft.com/office/drawing/2014/main" xmlns="" id="{A2C800D0-D866-43C8-BF7B-7D8E957FAF38}"/>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xmlns="" id="{BF36735C-7328-475C-84E2-223ED4426B78}"/>
              </a:ext>
            </a:extLst>
          </p:cNvPr>
          <p:cNvSpPr>
            <a:spLocks noGrp="1"/>
          </p:cNvSpPr>
          <p:nvPr>
            <p:ph type="sldNum" sz="quarter" idx="12"/>
          </p:nvPr>
        </p:nvSpPr>
        <p:spPr/>
        <p:txBody>
          <a:bodyPr/>
          <a:lstStyle/>
          <a:p>
            <a:fld id="{EC3277FA-E73F-4102-A46F-C78B8C27A809}" type="slidenum">
              <a:rPr lang="en-US" smtClean="0"/>
              <a:pPr/>
              <a:t>13</a:t>
            </a:fld>
            <a:endParaRPr lang="en-US" dirty="0"/>
          </a:p>
        </p:txBody>
      </p:sp>
    </p:spTree>
    <p:extLst>
      <p:ext uri="{BB962C8B-B14F-4D97-AF65-F5344CB8AC3E}">
        <p14:creationId xmlns:p14="http://schemas.microsoft.com/office/powerpoint/2010/main" val="39577519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Formula simplification</a:t>
            </a:r>
            <a:endParaRPr lang="en-US" dirty="0">
              <a:solidFill>
                <a:srgbClr val="FFFD78"/>
              </a:solidFill>
            </a:endParaRPr>
          </a:p>
        </p:txBody>
      </p:sp>
      <mc:AlternateContent xmlns:mc="http://schemas.openxmlformats.org/markup-compatibility/2006" xmlns:a14="http://schemas.microsoft.com/office/drawing/2010/main">
        <mc:Choice Requires="a14">
          <p:sp>
            <p:nvSpPr>
              <p:cNvPr id="7" name="TextBox 6"/>
              <p:cNvSpPr txBox="1"/>
              <p:nvPr/>
            </p:nvSpPr>
            <p:spPr>
              <a:xfrm>
                <a:off x="2228717" y="2434183"/>
                <a:ext cx="8394285" cy="1386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b="1"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𝑡</m:t>
                                  </m:r>
                                </m:e>
                              </m:acc>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r>
                                <a:rPr lang="en-US" altLang="zh-CN" sz="2400" i="1">
                                  <a:solidFill>
                                    <a:srgbClr val="FF0000"/>
                                  </a:solidFill>
                                  <a:latin typeface="Cambria Math" charset="0"/>
                                  <a:ea typeface="Cambria Math" charset="0"/>
                                  <a:cs typeface="Cambria Math" charset="0"/>
                                </a:rPr>
                                <m:t>∙</m:t>
                              </m:r>
                              <m:sSub>
                                <m:sSubPr>
                                  <m:ctrlPr>
                                    <a:rPr lang="en-US" altLang="zh-CN" sz="2400"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i="1">
                                      <a:solidFill>
                                        <a:srgbClr val="FF0000"/>
                                      </a:solidFill>
                                      <a:latin typeface="Cambria Math" charset="0"/>
                                      <a:ea typeface="Cambria Math" charset="0"/>
                                      <a:cs typeface="Cambria Math" charset="0"/>
                                    </a:rPr>
                                    <m:t>0</m:t>
                                  </m:r>
                                </m:sub>
                              </m:sSub>
                              <m:r>
                                <a:rPr lang="en-US" altLang="zh-CN" sz="2400"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i="1">
                                  <a:solidFill>
                                    <a:srgbClr val="FF0000"/>
                                  </a:solidFill>
                                  <a:latin typeface="Cambria Math" charset="0"/>
                                  <a:ea typeface="Cambria Math" charset="0"/>
                                  <a:cs typeface="Cambria Math" charset="0"/>
                                </a:rPr>
                                <m:t>)</m:t>
                              </m:r>
                            </m:e>
                          </m:d>
                          <m:r>
                            <a:rPr lang="en-US" sz="2400" i="1">
                              <a:solidFill>
                                <a:prstClr val="black"/>
                              </a:solidFill>
                              <a:latin typeface="Cambria Math" charset="0"/>
                            </a:rPr>
                            <m:t>𝑑𝑆</m:t>
                          </m:r>
                          <m:r>
                            <a:rPr lang="en-US" sz="2400" i="1">
                              <a:solidFill>
                                <a:prstClr val="black"/>
                              </a:solidFill>
                              <a:latin typeface="Cambria Math" charset="0"/>
                            </a:rPr>
                            <m:t>′</m:t>
                          </m:r>
                        </m:e>
                      </m:nary>
                    </m:oMath>
                  </m:oMathPara>
                </a14:m>
                <a:endParaRPr lang="en-US" sz="2400" i="1" dirty="0">
                  <a:solidFill>
                    <a:prstClr val="black"/>
                  </a:solidFill>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29296" y="2434176"/>
                <a:ext cx="8396472" cy="1386533"/>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2234619" y="2137022"/>
            <a:ext cx="1625177" cy="523220"/>
          </a:xfrm>
          <a:prstGeom prst="rect">
            <a:avLst/>
          </a:prstGeom>
          <a:noFill/>
        </p:spPr>
        <p:txBody>
          <a:bodyPr wrap="square" rtlCol="0">
            <a:spAutoFit/>
          </a:bodyPr>
          <a:lstStyle/>
          <a:p>
            <a:r>
              <a:rPr lang="en-US" altLang="zh-CN" sz="2800" dirty="0">
                <a:solidFill>
                  <a:srgbClr val="0432FF"/>
                </a:solidFill>
              </a:rPr>
              <a:t>Original</a:t>
            </a:r>
            <a:endParaRPr lang="en-US" sz="2800" dirty="0">
              <a:solidFill>
                <a:srgbClr val="0432FF"/>
              </a:solidFill>
            </a:endParaRPr>
          </a:p>
        </p:txBody>
      </p:sp>
      <mc:AlternateContent xmlns:mc="http://schemas.openxmlformats.org/markup-compatibility/2006" xmlns:a14="http://schemas.microsoft.com/office/drawing/2010/main">
        <mc:Choice Requires="a14">
          <p:sp>
            <p:nvSpPr>
              <p:cNvPr id="19" name="Rectangle 18"/>
              <p:cNvSpPr/>
              <p:nvPr/>
            </p:nvSpPr>
            <p:spPr>
              <a:xfrm>
                <a:off x="1859923" y="1253394"/>
                <a:ext cx="8133671"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4"/>
                <a:stretch>
                  <a:fillRect b="-1405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60A499E-5F53-F344-A8CB-78A73A388B1C}" type="slidenum">
              <a:rPr lang="en-US" smtClean="0"/>
              <a:pPr/>
              <a:t>130</a:t>
            </a:fld>
            <a:endParaRPr lang="en-US" dirty="0"/>
          </a:p>
        </p:txBody>
      </p:sp>
    </p:spTree>
    <p:extLst>
      <p:ext uri="{BB962C8B-B14F-4D97-AF65-F5344CB8AC3E}">
        <p14:creationId xmlns:p14="http://schemas.microsoft.com/office/powerpoint/2010/main" val="3741068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Formula simplification</a:t>
            </a:r>
            <a:endParaRPr lang="en-US" dirty="0">
              <a:solidFill>
                <a:srgbClr val="FFFD78"/>
              </a:solidFill>
            </a:endParaRPr>
          </a:p>
        </p:txBody>
      </p:sp>
      <mc:AlternateContent xmlns:mc="http://schemas.openxmlformats.org/markup-compatibility/2006" xmlns:a14="http://schemas.microsoft.com/office/drawing/2010/main">
        <mc:Choice Requires="a14">
          <p:sp>
            <p:nvSpPr>
              <p:cNvPr id="7" name="TextBox 6"/>
              <p:cNvSpPr txBox="1"/>
              <p:nvPr/>
            </p:nvSpPr>
            <p:spPr>
              <a:xfrm>
                <a:off x="2228717" y="2434183"/>
                <a:ext cx="8394285" cy="1386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b="1"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𝑡</m:t>
                                  </m:r>
                                </m:e>
                              </m:acc>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r>
                                <a:rPr lang="en-US" altLang="zh-CN" sz="2400" i="1">
                                  <a:solidFill>
                                    <a:srgbClr val="FF0000"/>
                                  </a:solidFill>
                                  <a:latin typeface="Cambria Math" charset="0"/>
                                  <a:ea typeface="Cambria Math" charset="0"/>
                                  <a:cs typeface="Cambria Math" charset="0"/>
                                </a:rPr>
                                <m:t>∙</m:t>
                              </m:r>
                              <m:sSub>
                                <m:sSubPr>
                                  <m:ctrlPr>
                                    <a:rPr lang="en-US" altLang="zh-CN" sz="2400"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i="1">
                                      <a:solidFill>
                                        <a:srgbClr val="FF0000"/>
                                      </a:solidFill>
                                      <a:latin typeface="Cambria Math" charset="0"/>
                                      <a:ea typeface="Cambria Math" charset="0"/>
                                      <a:cs typeface="Cambria Math" charset="0"/>
                                    </a:rPr>
                                    <m:t>0</m:t>
                                  </m:r>
                                </m:sub>
                              </m:sSub>
                              <m:r>
                                <a:rPr lang="en-US" altLang="zh-CN" sz="2400"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i="1">
                                  <a:solidFill>
                                    <a:srgbClr val="FF0000"/>
                                  </a:solidFill>
                                  <a:latin typeface="Cambria Math" charset="0"/>
                                  <a:ea typeface="Cambria Math" charset="0"/>
                                  <a:cs typeface="Cambria Math" charset="0"/>
                                </a:rPr>
                                <m:t>)</m:t>
                              </m:r>
                            </m:e>
                          </m:d>
                          <m:r>
                            <a:rPr lang="en-US" sz="2400" i="1">
                              <a:solidFill>
                                <a:prstClr val="black"/>
                              </a:solidFill>
                              <a:latin typeface="Cambria Math" charset="0"/>
                            </a:rPr>
                            <m:t>𝑑𝑆</m:t>
                          </m:r>
                          <m:r>
                            <a:rPr lang="en-US" sz="2400" i="1">
                              <a:solidFill>
                                <a:prstClr val="black"/>
                              </a:solidFill>
                              <a:latin typeface="Cambria Math" charset="0"/>
                            </a:rPr>
                            <m:t>′</m:t>
                          </m:r>
                        </m:e>
                      </m:nary>
                    </m:oMath>
                  </m:oMathPara>
                </a14:m>
                <a:endParaRPr lang="en-US" sz="2400" i="1" dirty="0">
                  <a:solidFill>
                    <a:prstClr val="black"/>
                  </a:solidFill>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29296" y="2434176"/>
                <a:ext cx="8396472" cy="1386533"/>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2234619" y="2137022"/>
            <a:ext cx="1625177" cy="523220"/>
          </a:xfrm>
          <a:prstGeom prst="rect">
            <a:avLst/>
          </a:prstGeom>
          <a:noFill/>
        </p:spPr>
        <p:txBody>
          <a:bodyPr wrap="square" rtlCol="0">
            <a:spAutoFit/>
          </a:bodyPr>
          <a:lstStyle/>
          <a:p>
            <a:r>
              <a:rPr lang="en-US" altLang="zh-CN" sz="2800" dirty="0">
                <a:solidFill>
                  <a:srgbClr val="0432FF"/>
                </a:solidFill>
              </a:rPr>
              <a:t>Original</a:t>
            </a:r>
            <a:endParaRPr lang="en-US" sz="2800" dirty="0">
              <a:solidFill>
                <a:srgbClr val="0432FF"/>
              </a:solidFill>
            </a:endParaRPr>
          </a:p>
        </p:txBody>
      </p:sp>
      <p:grpSp>
        <p:nvGrpSpPr>
          <p:cNvPr id="4" name="Group 3"/>
          <p:cNvGrpSpPr/>
          <p:nvPr/>
        </p:nvGrpSpPr>
        <p:grpSpPr>
          <a:xfrm>
            <a:off x="2234621" y="4535864"/>
            <a:ext cx="7340440" cy="1580075"/>
            <a:chOff x="711200" y="4245927"/>
            <a:chExt cx="7342352" cy="1580075"/>
          </a:xfrm>
        </p:grpSpPr>
        <mc:AlternateContent xmlns:mc="http://schemas.openxmlformats.org/markup-compatibility/2006" xmlns:a14="http://schemas.microsoft.com/office/drawing/2010/main">
          <mc:Choice Requires="a14">
            <p:sp>
              <p:nvSpPr>
                <p:cNvPr id="11" name="Rectangle 10"/>
                <p:cNvSpPr/>
                <p:nvPr/>
              </p:nvSpPr>
              <p:spPr>
                <a:xfrm>
                  <a:off x="721175" y="4439469"/>
                  <a:ext cx="7332377" cy="1386533"/>
                </a:xfrm>
                <a:prstGeom prst="rect">
                  <a:avLst/>
                </a:prstGeom>
              </p:spPr>
              <p:txBody>
                <a:bodyPr wrap="none">
                  <a:spAutoFit/>
                </a:body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altLang="zh-CN"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r>
                          <a:rPr lang="en-US"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𝑑</m:t>
                            </m:r>
                            <m:sSup>
                              <m:sSupPr>
                                <m:ctrlPr>
                                  <a:rPr lang="en-US" sz="2400" i="1">
                                    <a:solidFill>
                                      <a:prstClr val="black"/>
                                    </a:solidFill>
                                    <a:latin typeface="Cambria Math"/>
                                  </a:rPr>
                                </m:ctrlPr>
                              </m:sSupPr>
                              <m:e>
                                <m:r>
                                  <a:rPr lang="en-US" altLang="zh-CN" sz="2400" i="1">
                                    <a:solidFill>
                                      <a:prstClr val="black"/>
                                    </a:solidFill>
                                    <a:latin typeface="Cambria Math" charset="0"/>
                                  </a:rPr>
                                  <m:t>𝑆</m:t>
                                </m:r>
                              </m:e>
                              <m:sup>
                                <m:r>
                                  <a:rPr lang="en-US" altLang="zh-CN" sz="2400" i="1">
                                    <a:solidFill>
                                      <a:prstClr val="black"/>
                                    </a:solidFill>
                                    <a:latin typeface="Cambria Math" charset="0"/>
                                  </a:rPr>
                                  <m:t>′</m:t>
                                </m:r>
                              </m:sup>
                            </m:sSup>
                          </m:e>
                        </m:nary>
                        <m:r>
                          <a:rPr lang="en-US" sz="2400" i="1">
                            <a:solidFill>
                              <a:prstClr val="black"/>
                            </a:solidFill>
                            <a:latin typeface="Cambria Math" charset="0"/>
                          </a:rPr>
                          <m:t>+</m:t>
                        </m:r>
                        <m:acc>
                          <m:accPr>
                            <m:chr m:val="⃑"/>
                            <m:ctrlPr>
                              <a:rPr lang="en-US" sz="2400" i="1">
                                <a:solidFill>
                                  <a:srgbClr val="FF0000"/>
                                </a:solidFill>
                                <a:latin typeface="Cambria Math"/>
                                <a:ea typeface="Calibri" charset="0"/>
                                <a:cs typeface="Calibri" charset="0"/>
                              </a:rPr>
                            </m:ctrlPr>
                          </m:accPr>
                          <m:e>
                            <m:r>
                              <a:rPr lang="en-US" sz="2400" i="1">
                                <a:solidFill>
                                  <a:srgbClr val="FF0000"/>
                                </a:solidFill>
                                <a:latin typeface="Cambria Math" charset="0"/>
                                <a:ea typeface="Calibri" charset="0"/>
                                <a:cs typeface="Calibri" charset="0"/>
                              </a:rPr>
                              <m:t>𝐹</m:t>
                            </m:r>
                          </m:e>
                        </m:acc>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𝜔</m:t>
                        </m:r>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m:t>
                        </m:r>
                        <m:sSub>
                          <m:sSubPr>
                            <m:ctrlPr>
                              <a:rPr lang="en-US" altLang="zh-CN" sz="2400" b="1"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b="1" i="1">
                                <a:solidFill>
                                  <a:srgbClr val="FF0000"/>
                                </a:solidFill>
                                <a:latin typeface="Cambria Math" charset="0"/>
                                <a:ea typeface="Cambria Math" charset="0"/>
                                <a:cs typeface="Cambria Math" charset="0"/>
                              </a:rPr>
                              <m:t>𝟎</m:t>
                            </m:r>
                          </m:sub>
                        </m:sSub>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oMath>
                    </m:oMathPara>
                  </a14:m>
                  <a:endParaRPr lang="en-US" altLang="zh-CN" sz="2400" i="1" dirty="0">
                    <a:solidFill>
                      <a:prstClr val="black"/>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48390" y="4439469"/>
                  <a:ext cx="7477945" cy="1386533"/>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711200" y="4245927"/>
              <a:ext cx="1625600" cy="523220"/>
            </a:xfrm>
            <a:prstGeom prst="rect">
              <a:avLst/>
            </a:prstGeom>
            <a:noFill/>
          </p:spPr>
          <p:txBody>
            <a:bodyPr wrap="square" rtlCol="0">
              <a:spAutoFit/>
            </a:bodyPr>
            <a:lstStyle/>
            <a:p>
              <a:r>
                <a:rPr lang="en-US" altLang="zh-CN" sz="2800" dirty="0">
                  <a:solidFill>
                    <a:srgbClr val="0432FF"/>
                  </a:solidFill>
                </a:rPr>
                <a:t>Simplified</a:t>
              </a:r>
              <a:endParaRPr lang="en-US" sz="2800" dirty="0">
                <a:solidFill>
                  <a:srgbClr val="0432FF"/>
                </a:solidFill>
              </a:endParaRPr>
            </a:p>
          </p:txBody>
        </p:sp>
      </p:grpSp>
      <mc:AlternateContent xmlns:mc="http://schemas.openxmlformats.org/markup-compatibility/2006" xmlns:a14="http://schemas.microsoft.com/office/drawing/2010/main">
        <mc:Choice Requires="a14">
          <p:sp>
            <p:nvSpPr>
              <p:cNvPr id="19" name="Rectangle 18"/>
              <p:cNvSpPr/>
              <p:nvPr/>
            </p:nvSpPr>
            <p:spPr>
              <a:xfrm>
                <a:off x="1859923" y="1253394"/>
                <a:ext cx="8133671"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5"/>
                <a:stretch>
                  <a:fillRect b="-14050"/>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360A499E-5F53-F344-A8CB-78A73A388B1C}" type="slidenum">
              <a:rPr lang="en-US" smtClean="0"/>
              <a:pPr/>
              <a:t>131</a:t>
            </a:fld>
            <a:endParaRPr lang="en-US" dirty="0"/>
          </a:p>
        </p:txBody>
      </p:sp>
    </p:spTree>
    <p:extLst>
      <p:ext uri="{BB962C8B-B14F-4D97-AF65-F5344CB8AC3E}">
        <p14:creationId xmlns:p14="http://schemas.microsoft.com/office/powerpoint/2010/main" val="2117577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Formula simplification</a:t>
            </a:r>
            <a:endParaRPr lang="en-US" dirty="0">
              <a:solidFill>
                <a:srgbClr val="FFFD78"/>
              </a:solidFill>
            </a:endParaRPr>
          </a:p>
        </p:txBody>
      </p:sp>
      <mc:AlternateContent xmlns:mc="http://schemas.openxmlformats.org/markup-compatibility/2006" xmlns:a14="http://schemas.microsoft.com/office/drawing/2010/main">
        <mc:Choice Requires="a14">
          <p:sp>
            <p:nvSpPr>
              <p:cNvPr id="7" name="TextBox 6"/>
              <p:cNvSpPr txBox="1"/>
              <p:nvPr/>
            </p:nvSpPr>
            <p:spPr>
              <a:xfrm>
                <a:off x="2228717" y="2434183"/>
                <a:ext cx="8394285" cy="1386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d>
                            <m:dPr>
                              <m:begChr m:val="["/>
                              <m:endChr m:val="]"/>
                              <m:ctrlPr>
                                <a:rPr lang="en-US" altLang="zh-CN" sz="2400" i="1">
                                  <a:solidFill>
                                    <a:prstClr val="black"/>
                                  </a:solidFill>
                                  <a:latin typeface="Cambria Math"/>
                                </a:rPr>
                              </m:ctrlPr>
                            </m:dPr>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b="1"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𝑡</m:t>
                                  </m:r>
                                </m:e>
                              </m:acc>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r>
                                <a:rPr lang="en-US" altLang="zh-CN" sz="2400" i="1">
                                  <a:solidFill>
                                    <a:srgbClr val="FF0000"/>
                                  </a:solidFill>
                                  <a:latin typeface="Cambria Math" charset="0"/>
                                  <a:ea typeface="Cambria Math" charset="0"/>
                                  <a:cs typeface="Cambria Math" charset="0"/>
                                </a:rPr>
                                <m:t>∙</m:t>
                              </m:r>
                              <m:sSub>
                                <m:sSubPr>
                                  <m:ctrlPr>
                                    <a:rPr lang="en-US" altLang="zh-CN" sz="2400"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i="1">
                                      <a:solidFill>
                                        <a:srgbClr val="FF0000"/>
                                      </a:solidFill>
                                      <a:latin typeface="Cambria Math" charset="0"/>
                                      <a:ea typeface="Cambria Math" charset="0"/>
                                      <a:cs typeface="Cambria Math" charset="0"/>
                                    </a:rPr>
                                    <m:t>0</m:t>
                                  </m:r>
                                </m:sub>
                              </m:sSub>
                              <m:r>
                                <a:rPr lang="en-US" altLang="zh-CN" sz="2400"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i="1">
                                  <a:solidFill>
                                    <a:srgbClr val="FF0000"/>
                                  </a:solidFill>
                                  <a:latin typeface="Cambria Math" charset="0"/>
                                  <a:ea typeface="Cambria Math" charset="0"/>
                                  <a:cs typeface="Cambria Math" charset="0"/>
                                </a:rPr>
                                <m:t>)</m:t>
                              </m:r>
                            </m:e>
                          </m:d>
                          <m:r>
                            <a:rPr lang="en-US" sz="2400" i="1">
                              <a:solidFill>
                                <a:prstClr val="black"/>
                              </a:solidFill>
                              <a:latin typeface="Cambria Math" charset="0"/>
                            </a:rPr>
                            <m:t>𝑑𝑆</m:t>
                          </m:r>
                          <m:r>
                            <a:rPr lang="en-US" sz="2400" i="1">
                              <a:solidFill>
                                <a:prstClr val="black"/>
                              </a:solidFill>
                              <a:latin typeface="Cambria Math" charset="0"/>
                            </a:rPr>
                            <m:t>′</m:t>
                          </m:r>
                        </m:e>
                      </m:nary>
                    </m:oMath>
                  </m:oMathPara>
                </a14:m>
                <a:endParaRPr lang="en-US" sz="2400" i="1" dirty="0">
                  <a:solidFill>
                    <a:prstClr val="black"/>
                  </a:solidFill>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29296" y="2434176"/>
                <a:ext cx="8396472" cy="1386533"/>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2234619" y="2137022"/>
            <a:ext cx="1625177" cy="523220"/>
          </a:xfrm>
          <a:prstGeom prst="rect">
            <a:avLst/>
          </a:prstGeom>
          <a:noFill/>
        </p:spPr>
        <p:txBody>
          <a:bodyPr wrap="square" rtlCol="0">
            <a:spAutoFit/>
          </a:bodyPr>
          <a:lstStyle/>
          <a:p>
            <a:r>
              <a:rPr lang="en-US" altLang="zh-CN" sz="2800" dirty="0">
                <a:solidFill>
                  <a:srgbClr val="0432FF"/>
                </a:solidFill>
              </a:rPr>
              <a:t>Original</a:t>
            </a:r>
            <a:endParaRPr lang="en-US" sz="2800" dirty="0">
              <a:solidFill>
                <a:srgbClr val="0432FF"/>
              </a:solidFill>
            </a:endParaRPr>
          </a:p>
        </p:txBody>
      </p:sp>
      <p:grpSp>
        <p:nvGrpSpPr>
          <p:cNvPr id="4" name="Group 3"/>
          <p:cNvGrpSpPr/>
          <p:nvPr/>
        </p:nvGrpSpPr>
        <p:grpSpPr>
          <a:xfrm>
            <a:off x="2234621" y="4535864"/>
            <a:ext cx="7340440" cy="1580075"/>
            <a:chOff x="711200" y="4245927"/>
            <a:chExt cx="7342352" cy="1580075"/>
          </a:xfrm>
        </p:grpSpPr>
        <mc:AlternateContent xmlns:mc="http://schemas.openxmlformats.org/markup-compatibility/2006" xmlns:a14="http://schemas.microsoft.com/office/drawing/2010/main">
          <mc:Choice Requires="a14">
            <p:sp>
              <p:nvSpPr>
                <p:cNvPr id="11" name="Rectangle 10"/>
                <p:cNvSpPr/>
                <p:nvPr/>
              </p:nvSpPr>
              <p:spPr>
                <a:xfrm>
                  <a:off x="721175" y="4439469"/>
                  <a:ext cx="7332377" cy="1386533"/>
                </a:xfrm>
                <a:prstGeom prst="rect">
                  <a:avLst/>
                </a:prstGeom>
              </p:spPr>
              <p:txBody>
                <a:bodyPr wrap="none">
                  <a:spAutoFit/>
                </a:bodyPr>
                <a:lstStyle/>
                <a:p>
                  <a:pPr algn="ctr">
                    <a:lnSpc>
                      <a:spcPct val="150000"/>
                    </a:lnSpc>
                  </a:pPr>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a:rPr>
                            </m:ctrlPr>
                          </m:sSupPr>
                          <m:e>
                            <m:acc>
                              <m:accPr>
                                <m:chr m:val="⃑"/>
                                <m:ctrlPr>
                                  <a:rPr lang="en-US" sz="2400" i="1">
                                    <a:solidFill>
                                      <a:prstClr val="black"/>
                                    </a:solidFill>
                                    <a:latin typeface="Cambria Math"/>
                                  </a:rPr>
                                </m:ctrlPr>
                              </m:accPr>
                              <m:e>
                                <m:r>
                                  <a:rPr lang="en-US" altLang="zh-CN" sz="2400" i="1">
                                    <a:solidFill>
                                      <a:prstClr val="black"/>
                                    </a:solidFill>
                                    <a:latin typeface="Cambria Math" charset="0"/>
                                  </a:rPr>
                                  <m:t>𝑢</m:t>
                                </m:r>
                              </m:e>
                            </m:acc>
                          </m:e>
                          <m:sup>
                            <m:r>
                              <a:rPr lang="en-US" altLang="zh-CN" sz="2400" i="1">
                                <a:solidFill>
                                  <a:prstClr val="black"/>
                                </a:solidFill>
                                <a:latin typeface="Cambria Math" charset="0"/>
                              </a:rPr>
                              <m:t>𝑢𝑝</m:t>
                            </m:r>
                          </m:sup>
                        </m:sSup>
                        <m:r>
                          <a:rPr lang="en-US" altLang="zh-CN" sz="2400" i="1">
                            <a:solidFill>
                              <a:prstClr val="black"/>
                            </a:solidFill>
                            <a:latin typeface="Cambria Math" charset="0"/>
                          </a:rPr>
                          <m:t>(</m:t>
                        </m:r>
                        <m:acc>
                          <m:accPr>
                            <m:chr m:val="⃑"/>
                            <m:ctrlPr>
                              <a:rPr lang="en-US" sz="2400" i="1">
                                <a:solidFill>
                                  <a:prstClr val="black"/>
                                </a:solidFill>
                                <a:latin typeface="Cambria Math"/>
                              </a:rPr>
                            </m:ctrlPr>
                          </m:accPr>
                          <m:e>
                            <m:r>
                              <a:rPr lang="en-US" sz="2400" i="1">
                                <a:solidFill>
                                  <a:prstClr val="black"/>
                                </a:solidFill>
                                <a:latin typeface="Cambria Math" charset="0"/>
                              </a:rPr>
                              <m:t>𝑟</m:t>
                            </m:r>
                          </m:e>
                        </m:acc>
                        <m:r>
                          <a:rPr lang="en-US" sz="2400" i="1">
                            <a:solidFill>
                              <a:prstClr val="black"/>
                            </a:solidFill>
                            <a:latin typeface="Cambria Math" charset="0"/>
                          </a:rPr>
                          <m:t>,</m:t>
                        </m:r>
                        <m:acc>
                          <m:accPr>
                            <m:chr m:val="⃑"/>
                            <m:ctrlPr>
                              <a:rPr lang="en-US" sz="2400" i="1">
                                <a:solidFill>
                                  <a:prstClr val="black"/>
                                </a:solidFill>
                                <a:latin typeface="Cambria Math"/>
                              </a:rPr>
                            </m:ctrlPr>
                          </m:accPr>
                          <m:e>
                            <m:sSub>
                              <m:sSubPr>
                                <m:ctrlPr>
                                  <a:rPr lang="en-US" sz="2400" i="1">
                                    <a:solidFill>
                                      <a:prstClr val="black"/>
                                    </a:solidFill>
                                    <a:latin typeface="Cambria Math"/>
                                  </a:rPr>
                                </m:ctrlPr>
                              </m:sSubPr>
                              <m:e>
                                <m:r>
                                  <a:rPr lang="en-US" sz="2400" i="1">
                                    <a:solidFill>
                                      <a:prstClr val="black"/>
                                    </a:solidFill>
                                    <a:latin typeface="Cambria Math" charset="0"/>
                                  </a:rPr>
                                  <m:t>𝑟</m:t>
                                </m:r>
                              </m:e>
                              <m:sub>
                                <m:r>
                                  <a:rPr lang="en-US" sz="2400" i="1">
                                    <a:solidFill>
                                      <a:prstClr val="black"/>
                                    </a:solidFill>
                                    <a:latin typeface="Cambria Math" charset="0"/>
                                  </a:rPr>
                                  <m:t>𝑠</m:t>
                                </m:r>
                              </m:sub>
                            </m:sSub>
                          </m:e>
                        </m:acc>
                        <m:r>
                          <a:rPr lang="en-US" sz="2400" i="1">
                            <a:solidFill>
                              <a:prstClr val="black"/>
                            </a:solidFill>
                            <a:latin typeface="Cambria Math" charset="0"/>
                          </a:rPr>
                          <m:t>,</m:t>
                        </m:r>
                        <m:r>
                          <a:rPr lang="en-US" sz="2400" i="1">
                            <a:solidFill>
                              <a:prstClr val="black"/>
                            </a:solidFill>
                            <a:latin typeface="Cambria Math" charset="0"/>
                            <a:ea typeface="Cambria Math" charset="0"/>
                            <a:cs typeface="Cambria Math" charset="0"/>
                          </a:rPr>
                          <m:t>𝜔</m:t>
                        </m:r>
                        <m:r>
                          <a:rPr lang="en-US" altLang="zh-CN" sz="2400" i="1">
                            <a:solidFill>
                              <a:prstClr val="black"/>
                            </a:solidFill>
                            <a:latin typeface="Cambria Math" charset="0"/>
                          </a:rPr>
                          <m:t>)</m:t>
                        </m:r>
                        <m:r>
                          <a:rPr lang="en-US" sz="2400" i="1">
                            <a:solidFill>
                              <a:prstClr val="black"/>
                            </a:solidFill>
                            <a:latin typeface="Cambria Math" charset="0"/>
                          </a:rPr>
                          <m:t>=</m:t>
                        </m:r>
                        <m:nary>
                          <m:naryPr>
                            <m:ctrlPr>
                              <a:rPr lang="is-IS" altLang="zh-CN" sz="2400" i="1">
                                <a:solidFill>
                                  <a:prstClr val="black"/>
                                </a:solidFill>
                                <a:latin typeface="Cambria Math"/>
                              </a:rPr>
                            </m:ctrlPr>
                          </m:naryPr>
                          <m:sub>
                            <m:r>
                              <m:rPr>
                                <m:brk m:alnAt="23"/>
                              </m:rPr>
                              <a:rPr lang="en-US" altLang="zh-CN" sz="2400" i="1">
                                <a:solidFill>
                                  <a:prstClr val="black"/>
                                </a:solidFill>
                                <a:latin typeface="Cambria Math" charset="0"/>
                              </a:rPr>
                              <m:t>𝑚</m:t>
                            </m:r>
                            <m:r>
                              <a:rPr lang="en-US" altLang="zh-CN" sz="2400" i="1">
                                <a:solidFill>
                                  <a:prstClr val="black"/>
                                </a:solidFill>
                                <a:latin typeface="Cambria Math" charset="0"/>
                              </a:rPr>
                              <m:t>.</m:t>
                            </m:r>
                            <m:r>
                              <a:rPr lang="en-US" altLang="zh-CN" sz="2400" i="1">
                                <a:solidFill>
                                  <a:prstClr val="black"/>
                                </a:solidFill>
                                <a:latin typeface="Cambria Math" charset="0"/>
                              </a:rPr>
                              <m:t>𝑠</m:t>
                            </m:r>
                            <m:r>
                              <a:rPr lang="en-US" altLang="zh-CN" sz="2400" i="1">
                                <a:solidFill>
                                  <a:prstClr val="black"/>
                                </a:solidFill>
                                <a:latin typeface="Cambria Math" charset="0"/>
                              </a:rPr>
                              <m:t>.</m:t>
                            </m:r>
                          </m:sub>
                          <m:sup/>
                          <m:e>
                            <m:acc>
                              <m:accPr>
                                <m:chr m:val="⃑"/>
                                <m:ctrlPr>
                                  <a:rPr lang="en-US" sz="2400" i="1">
                                    <a:solidFill>
                                      <a:prstClr val="black"/>
                                    </a:solidFill>
                                    <a:latin typeface="Cambria Math"/>
                                  </a:rPr>
                                </m:ctrlPr>
                              </m:accPr>
                              <m:e>
                                <m:r>
                                  <a:rPr lang="en-US" sz="2400" i="1">
                                    <a:solidFill>
                                      <a:prstClr val="black"/>
                                    </a:solidFill>
                                    <a:latin typeface="Cambria Math" charset="0"/>
                                  </a:rPr>
                                  <m:t>𝑢</m:t>
                                </m:r>
                              </m:e>
                            </m:acc>
                            <m:r>
                              <a:rPr lang="en-US" sz="2400" i="1">
                                <a:solidFill>
                                  <a:prstClr val="black"/>
                                </a:solidFill>
                                <a:latin typeface="Cambria Math" charset="0"/>
                                <a:ea typeface="Cambria Math" charset="0"/>
                                <a:cs typeface="Cambria Math" charset="0"/>
                              </a:rPr>
                              <m:t>∙</m:t>
                            </m:r>
                            <m:d>
                              <m:dPr>
                                <m:ctrlPr>
                                  <a:rPr lang="en-US" sz="2400" i="1">
                                    <a:solidFill>
                                      <a:prstClr val="black"/>
                                    </a:solidFill>
                                    <a:latin typeface="Cambria Math"/>
                                  </a:rPr>
                                </m:ctrlPr>
                              </m:dPr>
                              <m:e>
                                <m:acc>
                                  <m:accPr>
                                    <m:chr m:val="̂"/>
                                    <m:ctrlPr>
                                      <a:rPr lang="en-US" altLang="zh-CN" sz="2400" i="1">
                                        <a:solidFill>
                                          <a:prstClr val="black"/>
                                        </a:solidFill>
                                        <a:latin typeface="Cambria Math"/>
                                      </a:rPr>
                                    </m:ctrlPr>
                                  </m:accPr>
                                  <m:e>
                                    <m:r>
                                      <a:rPr lang="en-US" altLang="zh-CN" sz="2400" i="1">
                                        <a:solidFill>
                                          <a:prstClr val="black"/>
                                        </a:solidFill>
                                        <a:latin typeface="Cambria Math" charset="0"/>
                                      </a:rPr>
                                      <m:t>𝑛</m:t>
                                    </m:r>
                                  </m:e>
                                </m:acc>
                                <m:r>
                                  <a:rPr lang="en-US" sz="2400" i="1">
                                    <a:solidFill>
                                      <a:prstClr val="black"/>
                                    </a:solidFill>
                                    <a:latin typeface="Cambria Math" charset="0"/>
                                  </a:rPr>
                                  <m:t>∙</m:t>
                                </m:r>
                                <m:sSub>
                                  <m:sSubPr>
                                    <m:ctrlPr>
                                      <a:rPr lang="en-US" sz="2400" i="1">
                                        <a:solidFill>
                                          <a:prstClr val="black"/>
                                        </a:solidFill>
                                        <a:latin typeface="Cambria Math"/>
                                        <a:ea typeface="Cambria Math" charset="0"/>
                                        <a:cs typeface="Cambria Math" charset="0"/>
                                      </a:rPr>
                                    </m:ctrlPr>
                                  </m:sSubPr>
                                  <m:e>
                                    <m:r>
                                      <a:rPr lang="el-GR" sz="2400" b="1" i="1">
                                        <a:solidFill>
                                          <a:prstClr val="black"/>
                                        </a:solidFill>
                                        <a:latin typeface="Cambria Math" charset="0"/>
                                        <a:ea typeface="Cambria Math" charset="0"/>
                                        <a:cs typeface="Cambria Math" charset="0"/>
                                      </a:rPr>
                                      <m:t>𝜮</m:t>
                                    </m:r>
                                  </m:e>
                                  <m:sub>
                                    <m:r>
                                      <a:rPr lang="en-US" sz="2400" i="1">
                                        <a:solidFill>
                                          <a:prstClr val="black"/>
                                        </a:solidFill>
                                        <a:latin typeface="Cambria Math" charset="0"/>
                                        <a:ea typeface="Cambria Math" charset="0"/>
                                        <a:cs typeface="Cambria Math" charset="0"/>
                                      </a:rPr>
                                      <m:t>0</m:t>
                                    </m:r>
                                  </m:sub>
                                </m:sSub>
                              </m:e>
                            </m:d>
                            <m:r>
                              <a:rPr lang="en-US" sz="2400" i="1">
                                <a:solidFill>
                                  <a:prstClr val="black"/>
                                </a:solidFill>
                                <a:latin typeface="Cambria Math" charset="0"/>
                              </a:rPr>
                              <m:t>𝑑</m:t>
                            </m:r>
                            <m:sSup>
                              <m:sSupPr>
                                <m:ctrlPr>
                                  <a:rPr lang="en-US" sz="2400" i="1">
                                    <a:solidFill>
                                      <a:prstClr val="black"/>
                                    </a:solidFill>
                                    <a:latin typeface="Cambria Math"/>
                                  </a:rPr>
                                </m:ctrlPr>
                              </m:sSupPr>
                              <m:e>
                                <m:r>
                                  <a:rPr lang="en-US" altLang="zh-CN" sz="2400" i="1">
                                    <a:solidFill>
                                      <a:prstClr val="black"/>
                                    </a:solidFill>
                                    <a:latin typeface="Cambria Math" charset="0"/>
                                  </a:rPr>
                                  <m:t>𝑆</m:t>
                                </m:r>
                              </m:e>
                              <m:sup>
                                <m:r>
                                  <a:rPr lang="en-US" altLang="zh-CN" sz="2400" i="1">
                                    <a:solidFill>
                                      <a:prstClr val="black"/>
                                    </a:solidFill>
                                    <a:latin typeface="Cambria Math" charset="0"/>
                                  </a:rPr>
                                  <m:t>′</m:t>
                                </m:r>
                              </m:sup>
                            </m:sSup>
                          </m:e>
                        </m:nary>
                        <m:r>
                          <a:rPr lang="en-US" sz="2400" i="1">
                            <a:solidFill>
                              <a:prstClr val="black"/>
                            </a:solidFill>
                            <a:latin typeface="Cambria Math" charset="0"/>
                          </a:rPr>
                          <m:t>+</m:t>
                        </m:r>
                        <m:acc>
                          <m:accPr>
                            <m:chr m:val="⃑"/>
                            <m:ctrlPr>
                              <a:rPr lang="en-US" sz="2400" i="1">
                                <a:solidFill>
                                  <a:srgbClr val="FF0000"/>
                                </a:solidFill>
                                <a:latin typeface="Cambria Math"/>
                                <a:ea typeface="Calibri" charset="0"/>
                                <a:cs typeface="Calibri" charset="0"/>
                              </a:rPr>
                            </m:ctrlPr>
                          </m:accPr>
                          <m:e>
                            <m:r>
                              <a:rPr lang="en-US" sz="2400" i="1">
                                <a:solidFill>
                                  <a:srgbClr val="FF0000"/>
                                </a:solidFill>
                                <a:latin typeface="Cambria Math" charset="0"/>
                                <a:ea typeface="Calibri" charset="0"/>
                                <a:cs typeface="Calibri" charset="0"/>
                              </a:rPr>
                              <m:t>𝐹</m:t>
                            </m:r>
                          </m:e>
                        </m:acc>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𝜔</m:t>
                        </m:r>
                        <m:r>
                          <a:rPr lang="en-US" sz="2400" i="1">
                            <a:solidFill>
                              <a:srgbClr val="FF0000"/>
                            </a:solidFill>
                            <a:latin typeface="Cambria Math" charset="0"/>
                            <a:ea typeface="Calibri" charset="0"/>
                            <a:cs typeface="Calibri" charset="0"/>
                          </a:rPr>
                          <m:t>)</m:t>
                        </m:r>
                        <m:r>
                          <a:rPr lang="en-US" sz="2400" i="1">
                            <a:solidFill>
                              <a:srgbClr val="FF0000"/>
                            </a:solidFill>
                            <a:latin typeface="Cambria Math" charset="0"/>
                            <a:ea typeface="Cambria Math" charset="0"/>
                            <a:cs typeface="Cambria Math" charset="0"/>
                          </a:rPr>
                          <m:t>∙</m:t>
                        </m:r>
                        <m:sSub>
                          <m:sSubPr>
                            <m:ctrlPr>
                              <a:rPr lang="en-US" altLang="zh-CN" sz="2400" b="1" i="1">
                                <a:solidFill>
                                  <a:srgbClr val="FF0000"/>
                                </a:solidFill>
                                <a:latin typeface="Cambria Math"/>
                                <a:ea typeface="Cambria Math" charset="0"/>
                                <a:cs typeface="Cambria Math" charset="0"/>
                              </a:rPr>
                            </m:ctrlPr>
                          </m:sSubPr>
                          <m:e>
                            <m:r>
                              <a:rPr lang="en-US" altLang="zh-CN" sz="2400" b="1" i="1">
                                <a:solidFill>
                                  <a:srgbClr val="FF0000"/>
                                </a:solidFill>
                                <a:latin typeface="Cambria Math" charset="0"/>
                                <a:ea typeface="Cambria Math" charset="0"/>
                                <a:cs typeface="Cambria Math" charset="0"/>
                              </a:rPr>
                              <m:t>𝑮</m:t>
                            </m:r>
                          </m:e>
                          <m:sub>
                            <m:r>
                              <a:rPr lang="en-US" altLang="zh-CN" sz="2400" b="1" i="1">
                                <a:solidFill>
                                  <a:srgbClr val="FF0000"/>
                                </a:solidFill>
                                <a:latin typeface="Cambria Math" charset="0"/>
                                <a:ea typeface="Cambria Math" charset="0"/>
                                <a:cs typeface="Cambria Math" charset="0"/>
                              </a:rPr>
                              <m:t>𝟎</m:t>
                            </m:r>
                          </m:sub>
                        </m:sSub>
                        <m:r>
                          <a:rPr lang="en-US" altLang="zh-CN" sz="2400" b="1" i="1">
                            <a:solidFill>
                              <a:srgbClr val="FF0000"/>
                            </a:solidFill>
                            <a:latin typeface="Cambria Math" charset="0"/>
                            <a:ea typeface="Cambria Math" charset="0"/>
                            <a:cs typeface="Cambria Math" charset="0"/>
                          </a:rPr>
                          <m:t>(</m:t>
                        </m:r>
                        <m:acc>
                          <m:accPr>
                            <m:chr m:val="⃑"/>
                            <m:ctrlPr>
                              <a:rPr lang="en-US" sz="2400" i="1">
                                <a:solidFill>
                                  <a:srgbClr val="FF0000"/>
                                </a:solidFill>
                                <a:latin typeface="Cambria Math"/>
                              </a:rPr>
                            </m:ctrlPr>
                          </m:accPr>
                          <m:e>
                            <m:sSub>
                              <m:sSubPr>
                                <m:ctrlPr>
                                  <a:rPr lang="en-US" sz="2400" i="1">
                                    <a:solidFill>
                                      <a:srgbClr val="FF0000"/>
                                    </a:solidFill>
                                    <a:latin typeface="Cambria Math"/>
                                  </a:rPr>
                                </m:ctrlPr>
                              </m:sSubPr>
                              <m:e>
                                <m:r>
                                  <a:rPr lang="en-US" sz="2400" i="1">
                                    <a:solidFill>
                                      <a:srgbClr val="FF0000"/>
                                    </a:solidFill>
                                    <a:latin typeface="Cambria Math" charset="0"/>
                                  </a:rPr>
                                  <m:t>𝑟</m:t>
                                </m:r>
                              </m:e>
                              <m:sub>
                                <m:r>
                                  <a:rPr lang="en-US" sz="2400" i="1">
                                    <a:solidFill>
                                      <a:srgbClr val="FF0000"/>
                                    </a:solidFill>
                                    <a:latin typeface="Cambria Math" charset="0"/>
                                  </a:rPr>
                                  <m:t>𝑠</m:t>
                                </m:r>
                              </m:sub>
                            </m:sSub>
                          </m:e>
                        </m:acc>
                        <m:r>
                          <a:rPr lang="en-US" sz="2400" i="1">
                            <a:solidFill>
                              <a:srgbClr val="FF0000"/>
                            </a:solidFill>
                            <a:latin typeface="Cambria Math" charset="0"/>
                          </a:rPr>
                          <m:t>,</m:t>
                        </m:r>
                        <m:acc>
                          <m:accPr>
                            <m:chr m:val="⃑"/>
                            <m:ctrlPr>
                              <a:rPr lang="en-US" sz="2400" i="1">
                                <a:solidFill>
                                  <a:srgbClr val="FF0000"/>
                                </a:solidFill>
                                <a:latin typeface="Cambria Math"/>
                              </a:rPr>
                            </m:ctrlPr>
                          </m:accPr>
                          <m:e>
                            <m:r>
                              <a:rPr lang="en-US" sz="2400" i="1">
                                <a:solidFill>
                                  <a:srgbClr val="FF0000"/>
                                </a:solidFill>
                                <a:latin typeface="Cambria Math" charset="0"/>
                              </a:rPr>
                              <m:t>𝑟</m:t>
                            </m:r>
                          </m:e>
                        </m:acc>
                        <m:r>
                          <a:rPr lang="en-US" sz="2400" i="1">
                            <a:solidFill>
                              <a:srgbClr val="FF0000"/>
                            </a:solidFill>
                            <a:latin typeface="Cambria Math" charset="0"/>
                          </a:rPr>
                          <m:t>,</m:t>
                        </m:r>
                        <m:r>
                          <a:rPr lang="en-US" sz="2400" i="1">
                            <a:solidFill>
                              <a:srgbClr val="FF0000"/>
                            </a:solidFill>
                            <a:latin typeface="Cambria Math" charset="0"/>
                            <a:ea typeface="Cambria Math" charset="0"/>
                            <a:cs typeface="Cambria Math" charset="0"/>
                          </a:rPr>
                          <m:t>𝜔</m:t>
                        </m:r>
                        <m:r>
                          <a:rPr lang="en-US" altLang="zh-CN" sz="2400" b="1" i="1">
                            <a:solidFill>
                              <a:srgbClr val="FF0000"/>
                            </a:solidFill>
                            <a:latin typeface="Cambria Math" charset="0"/>
                            <a:ea typeface="Cambria Math" charset="0"/>
                            <a:cs typeface="Cambria Math" charset="0"/>
                          </a:rPr>
                          <m:t>)</m:t>
                        </m:r>
                      </m:oMath>
                    </m:oMathPara>
                  </a14:m>
                  <a:endParaRPr lang="en-US" altLang="zh-CN" sz="2400" i="1" dirty="0">
                    <a:solidFill>
                      <a:prstClr val="black"/>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48390" y="4439469"/>
                  <a:ext cx="7477945" cy="1386533"/>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711200" y="4245927"/>
              <a:ext cx="1625600" cy="523220"/>
            </a:xfrm>
            <a:prstGeom prst="rect">
              <a:avLst/>
            </a:prstGeom>
            <a:noFill/>
          </p:spPr>
          <p:txBody>
            <a:bodyPr wrap="square" rtlCol="0">
              <a:spAutoFit/>
            </a:bodyPr>
            <a:lstStyle/>
            <a:p>
              <a:r>
                <a:rPr lang="en-US" altLang="zh-CN" sz="2800" dirty="0">
                  <a:solidFill>
                    <a:srgbClr val="0432FF"/>
                  </a:solidFill>
                </a:rPr>
                <a:t>Simplified</a:t>
              </a:r>
              <a:endParaRPr lang="en-US" sz="2800" dirty="0">
                <a:solidFill>
                  <a:srgbClr val="0432FF"/>
                </a:solidFill>
              </a:endParaRPr>
            </a:p>
          </p:txBody>
        </p:sp>
      </p:grpSp>
      <p:cxnSp>
        <p:nvCxnSpPr>
          <p:cNvPr id="9" name="Straight Connector 8"/>
          <p:cNvCxnSpPr/>
          <p:nvPr/>
        </p:nvCxnSpPr>
        <p:spPr>
          <a:xfrm>
            <a:off x="6515936" y="3780884"/>
            <a:ext cx="15621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90556" y="3780884"/>
            <a:ext cx="80165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07788" y="5857565"/>
            <a:ext cx="8818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77789" y="3876943"/>
            <a:ext cx="6502293" cy="430887"/>
          </a:xfrm>
          <a:prstGeom prst="rect">
            <a:avLst/>
          </a:prstGeom>
          <a:noFill/>
        </p:spPr>
        <p:txBody>
          <a:bodyPr wrap="none" rtlCol="0">
            <a:spAutoFit/>
          </a:bodyPr>
          <a:lstStyle/>
          <a:p>
            <a:r>
              <a:rPr lang="en-US" sz="2200" b="1" dirty="0">
                <a:solidFill>
                  <a:srgbClr val="00B050"/>
                </a:solidFill>
              </a:rPr>
              <a:t>Require traction everywhere along acquisition surface</a:t>
            </a:r>
          </a:p>
        </p:txBody>
      </p:sp>
      <p:sp>
        <p:nvSpPr>
          <p:cNvPr id="18" name="TextBox 17"/>
          <p:cNvSpPr txBox="1"/>
          <p:nvPr/>
        </p:nvSpPr>
        <p:spPr>
          <a:xfrm>
            <a:off x="5886686" y="5939644"/>
            <a:ext cx="2917465" cy="430887"/>
          </a:xfrm>
          <a:prstGeom prst="rect">
            <a:avLst/>
          </a:prstGeom>
          <a:noFill/>
        </p:spPr>
        <p:txBody>
          <a:bodyPr wrap="none" rtlCol="0">
            <a:spAutoFit/>
          </a:bodyPr>
          <a:lstStyle/>
          <a:p>
            <a:r>
              <a:rPr lang="en-US" sz="2200" b="1" dirty="0">
                <a:solidFill>
                  <a:srgbClr val="00B050"/>
                </a:solidFill>
              </a:rPr>
              <a:t>Require source wavelet</a:t>
            </a:r>
          </a:p>
        </p:txBody>
      </p:sp>
      <mc:AlternateContent xmlns:mc="http://schemas.openxmlformats.org/markup-compatibility/2006" xmlns:a14="http://schemas.microsoft.com/office/drawing/2010/main">
        <mc:Choice Requires="a14">
          <p:sp>
            <p:nvSpPr>
              <p:cNvPr id="19" name="Rectangle 18"/>
              <p:cNvSpPr/>
              <p:nvPr/>
            </p:nvSpPr>
            <p:spPr>
              <a:xfrm>
                <a:off x="1859923" y="1253394"/>
                <a:ext cx="8133671" cy="738664"/>
              </a:xfrm>
              <a:prstGeom prst="rect">
                <a:avLst/>
              </a:prstGeom>
            </p:spPr>
            <p:txBody>
              <a:bodyPr wrap="square">
                <a:spAutoFit/>
              </a:bodyPr>
              <a:lstStyle/>
              <a:p>
                <a:pPr>
                  <a:lnSpc>
                    <a:spcPct val="150000"/>
                  </a:lnSpc>
                </a:pPr>
                <a14:m>
                  <m:oMath xmlns:m="http://schemas.openxmlformats.org/officeDocument/2006/math">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𝑡</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libri" charset="0"/>
                            <a:cs typeface="Calibri" charset="0"/>
                          </a:rPr>
                          <m:t>𝑥</m:t>
                        </m:r>
                        <m:r>
                          <a:rPr lang="en-US" sz="2200" i="1">
                            <a:solidFill>
                              <a:prstClr val="black"/>
                            </a:solidFill>
                            <a:latin typeface="Cambria Math" charset="0"/>
                            <a:ea typeface="Calibri" charset="0"/>
                            <a:cs typeface="Calibri" charset="0"/>
                          </a:rPr>
                          <m:t>,</m:t>
                        </m:r>
                        <m:r>
                          <a:rPr lang="en-US" sz="2200" i="1">
                            <a:solidFill>
                              <a:prstClr val="black"/>
                            </a:solidFill>
                            <a:latin typeface="Cambria Math" charset="0"/>
                            <a:ea typeface="Calibri" charset="0"/>
                            <a:cs typeface="Calibri" charset="0"/>
                          </a:rPr>
                          <m:t>𝑧</m:t>
                        </m:r>
                        <m:r>
                          <a:rPr lang="en-US" sz="2200" i="1">
                            <a:solidFill>
                              <a:prstClr val="black"/>
                            </a:solidFill>
                            <a:latin typeface="Cambria Math" charset="0"/>
                            <a:ea typeface="Calibri" charset="0"/>
                            <a:cs typeface="Calibri" charset="0"/>
                          </a:rPr>
                          <m:t>=0,</m:t>
                        </m:r>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libri" charset="0"/>
                        <a:cs typeface="Calibri" charset="0"/>
                      </a:rPr>
                      <m:t>=−</m:t>
                    </m:r>
                    <m:acc>
                      <m:accPr>
                        <m:chr m:val="⃑"/>
                        <m:ctrlPr>
                          <a:rPr lang="en-US" sz="2200" i="1">
                            <a:solidFill>
                              <a:prstClr val="black"/>
                            </a:solidFill>
                            <a:latin typeface="Cambria Math"/>
                            <a:ea typeface="Calibri" charset="0"/>
                            <a:cs typeface="Calibri" charset="0"/>
                          </a:rPr>
                        </m:ctrlPr>
                      </m:accPr>
                      <m:e>
                        <m:r>
                          <a:rPr lang="en-US" sz="2200" i="1">
                            <a:solidFill>
                              <a:prstClr val="black"/>
                            </a:solidFill>
                            <a:latin typeface="Cambria Math" charset="0"/>
                            <a:ea typeface="Calibri" charset="0"/>
                            <a:cs typeface="Calibri" charset="0"/>
                          </a:rPr>
                          <m:t>𝐹</m:t>
                        </m:r>
                      </m:e>
                    </m:acc>
                    <m:d>
                      <m:dPr>
                        <m:ctrlPr>
                          <a:rPr lang="en-US" sz="2200" i="1">
                            <a:solidFill>
                              <a:prstClr val="black"/>
                            </a:solidFill>
                            <a:latin typeface="Cambria Math"/>
                            <a:ea typeface="Calibri" charset="0"/>
                            <a:cs typeface="Calibri" charset="0"/>
                          </a:rPr>
                        </m:ctrlPr>
                      </m:dPr>
                      <m:e>
                        <m:r>
                          <a:rPr lang="en-US" sz="2200" i="1">
                            <a:solidFill>
                              <a:prstClr val="black"/>
                            </a:solidFill>
                            <a:latin typeface="Cambria Math" charset="0"/>
                            <a:ea typeface="Cambria Math" charset="0"/>
                            <a:cs typeface="Cambria Math" charset="0"/>
                          </a:rPr>
                          <m:t>𝜔</m:t>
                        </m:r>
                      </m:e>
                    </m:d>
                    <m:r>
                      <a:rPr lang="en-US" sz="2200" i="1">
                        <a:solidFill>
                          <a:prstClr val="black"/>
                        </a:solidFill>
                        <a:latin typeface="Cambria Math" charset="0"/>
                        <a:ea typeface="Cambria Math" charset="0"/>
                        <a:cs typeface="Cambria Math" charset="0"/>
                      </a:rPr>
                      <m:t>𝛿</m:t>
                    </m:r>
                    <m:d>
                      <m:dPr>
                        <m:ctrlPr>
                          <a:rPr lang="en-US" sz="2200" i="1">
                            <a:solidFill>
                              <a:prstClr val="black"/>
                            </a:solidFill>
                            <a:latin typeface="Cambria Math"/>
                            <a:ea typeface="Cambria Math" charset="0"/>
                            <a:cs typeface="Cambria Math" charset="0"/>
                          </a:rPr>
                        </m:ctrlPr>
                      </m:dPr>
                      <m:e>
                        <m:r>
                          <a:rPr lang="en-US" sz="2200" i="1">
                            <a:solidFill>
                              <a:prstClr val="black"/>
                            </a:solidFill>
                            <a:latin typeface="Cambria Math" charset="0"/>
                            <a:ea typeface="Cambria Math" charset="0"/>
                            <a:cs typeface="Cambria Math" charset="0"/>
                          </a:rPr>
                          <m:t>𝑥</m:t>
                        </m:r>
                        <m:r>
                          <a:rPr lang="en-US" sz="2200" i="1">
                            <a:solidFill>
                              <a:prstClr val="black"/>
                            </a:solidFill>
                            <a:latin typeface="Cambria Math" charset="0"/>
                            <a:ea typeface="Cambria Math" charset="0"/>
                            <a:cs typeface="Cambria Math" charset="0"/>
                          </a:rPr>
                          <m:t>−</m:t>
                        </m:r>
                        <m:sSub>
                          <m:sSubPr>
                            <m:ctrlPr>
                              <a:rPr lang="en-US" sz="2200" i="1">
                                <a:solidFill>
                                  <a:prstClr val="black"/>
                                </a:solidFill>
                                <a:latin typeface="Cambria Math"/>
                                <a:ea typeface="Cambria Math" charset="0"/>
                                <a:cs typeface="Cambria Math" charset="0"/>
                              </a:rPr>
                            </m:ctrlPr>
                          </m:sSubPr>
                          <m:e>
                            <m:r>
                              <a:rPr lang="en-US" sz="2200" i="1">
                                <a:solidFill>
                                  <a:prstClr val="black"/>
                                </a:solidFill>
                                <a:latin typeface="Cambria Math" charset="0"/>
                                <a:ea typeface="Cambria Math" charset="0"/>
                                <a:cs typeface="Cambria Math" charset="0"/>
                              </a:rPr>
                              <m:t>𝑥</m:t>
                            </m:r>
                          </m:e>
                          <m:sub>
                            <m:r>
                              <a:rPr lang="en-US" sz="2200" i="1">
                                <a:solidFill>
                                  <a:prstClr val="black"/>
                                </a:solidFill>
                                <a:latin typeface="Cambria Math" charset="0"/>
                                <a:ea typeface="Cambria Math" charset="0"/>
                                <a:cs typeface="Cambria Math" charset="0"/>
                              </a:rPr>
                              <m:t>𝑠</m:t>
                            </m:r>
                          </m:sub>
                        </m:sSub>
                      </m:e>
                    </m:d>
                  </m:oMath>
                </a14:m>
                <a:r>
                  <a:rPr lang="zh-CN" altLang="en-US" sz="2400" dirty="0">
                    <a:solidFill>
                      <a:prstClr val="black"/>
                    </a:solidFill>
                    <a:ea typeface="Calibri" charset="0"/>
                    <a:cs typeface="Calibri" charset="0"/>
                  </a:rPr>
                  <a:t>      </a:t>
                </a:r>
                <a14:m>
                  <m:oMath xmlns:m="http://schemas.openxmlformats.org/officeDocument/2006/math">
                    <m:acc>
                      <m:accPr>
                        <m:chr m:val="⃑"/>
                        <m:ctrlPr>
                          <a:rPr lang="en-US" sz="2400" i="1">
                            <a:solidFill>
                              <a:prstClr val="black"/>
                            </a:solidFill>
                            <a:latin typeface="Cambria Math"/>
                            <a:ea typeface="Calibri" charset="0"/>
                            <a:cs typeface="Calibri" charset="0"/>
                          </a:rPr>
                        </m:ctrlPr>
                      </m:accPr>
                      <m:e>
                        <m:r>
                          <a:rPr lang="en-US" sz="2400" i="1">
                            <a:solidFill>
                              <a:prstClr val="black"/>
                            </a:solidFill>
                            <a:latin typeface="Cambria Math" charset="0"/>
                            <a:ea typeface="Calibri" charset="0"/>
                            <a:cs typeface="Calibri" charset="0"/>
                          </a:rPr>
                          <m:t>𝐹</m:t>
                        </m:r>
                      </m:e>
                    </m:acc>
                    <m:r>
                      <a:rPr lang="en-US" sz="2400" i="1">
                        <a:solidFill>
                          <a:prstClr val="black"/>
                        </a:solidFill>
                        <a:latin typeface="Cambria Math" charset="0"/>
                        <a:ea typeface="Calibri" charset="0"/>
                        <a:cs typeface="Calibri" charset="0"/>
                      </a:rPr>
                      <m:t>(</m:t>
                    </m:r>
                    <m:r>
                      <a:rPr lang="en-US" sz="2400" i="1">
                        <a:solidFill>
                          <a:prstClr val="black"/>
                        </a:solidFill>
                        <a:latin typeface="Cambria Math" charset="0"/>
                        <a:ea typeface="Cambria Math" charset="0"/>
                        <a:cs typeface="Cambria Math" charset="0"/>
                      </a:rPr>
                      <m:t>𝜔</m:t>
                    </m:r>
                    <m:r>
                      <a:rPr lang="en-US" sz="2400" i="1">
                        <a:solidFill>
                          <a:prstClr val="black"/>
                        </a:solidFill>
                        <a:latin typeface="Cambria Math" charset="0"/>
                        <a:ea typeface="Calibri" charset="0"/>
                        <a:cs typeface="Calibri" charset="0"/>
                      </a:rPr>
                      <m:t>)</m:t>
                    </m:r>
                  </m:oMath>
                </a14:m>
                <a:r>
                  <a:rPr lang="en-US" sz="2800" dirty="0">
                    <a:solidFill>
                      <a:prstClr val="black"/>
                    </a:solidFill>
                    <a:ea typeface="Calibri" charset="0"/>
                    <a:cs typeface="Calibri" charset="0"/>
                  </a:rPr>
                  <a:t>: </a:t>
                </a:r>
                <a:r>
                  <a:rPr lang="en-US" sz="2400" dirty="0">
                    <a:solidFill>
                      <a:prstClr val="black"/>
                    </a:solidFill>
                    <a:ea typeface="Calibri" charset="0"/>
                    <a:cs typeface="Calibri" charset="0"/>
                  </a:rPr>
                  <a:t>source wavelet</a:t>
                </a:r>
                <a:endParaRPr lang="en-US" sz="2200" dirty="0">
                  <a:solidFill>
                    <a:prstClr val="black"/>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1860408" y="1253394"/>
                <a:ext cx="8135789" cy="738664"/>
              </a:xfrm>
              <a:prstGeom prst="rect">
                <a:avLst/>
              </a:prstGeom>
              <a:blipFill rotWithShape="0">
                <a:blip r:embed="rId5"/>
                <a:stretch>
                  <a:fillRect b="-14050"/>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360A499E-5F53-F344-A8CB-78A73A388B1C}" type="slidenum">
              <a:rPr lang="en-US" smtClean="0"/>
              <a:pPr/>
              <a:t>132</a:t>
            </a:fld>
            <a:endParaRPr lang="en-US" dirty="0"/>
          </a:p>
        </p:txBody>
      </p:sp>
    </p:spTree>
    <p:extLst>
      <p:ext uri="{BB962C8B-B14F-4D97-AF65-F5344CB8AC3E}">
        <p14:creationId xmlns:p14="http://schemas.microsoft.com/office/powerpoint/2010/main" val="120239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02730" y="1128075"/>
            <a:ext cx="8059550" cy="830997"/>
          </a:xfrm>
          <a:prstGeom prst="rect">
            <a:avLst/>
          </a:prstGeom>
        </p:spPr>
        <p:txBody>
          <a:bodyPr wrap="square">
            <a:spAutoFit/>
          </a:bodyPr>
          <a:lstStyle/>
          <a:p>
            <a:pPr>
              <a:lnSpc>
                <a:spcPct val="150000"/>
              </a:lnSpc>
            </a:pPr>
            <a:r>
              <a:rPr lang="en-US" altLang="zh-CN" sz="3200" dirty="0">
                <a:solidFill>
                  <a:srgbClr val="0000FF"/>
                </a:solidFill>
              </a:rPr>
              <a:t>Q:</a:t>
            </a:r>
            <a:r>
              <a:rPr lang="zh-CN" altLang="en-US" sz="3200" dirty="0">
                <a:solidFill>
                  <a:srgbClr val="0000FF"/>
                </a:solidFill>
              </a:rPr>
              <a:t>   </a:t>
            </a:r>
            <a:r>
              <a:rPr lang="en-US" sz="3200" dirty="0">
                <a:solidFill>
                  <a:srgbClr val="0000FF"/>
                </a:solidFill>
              </a:rPr>
              <a:t>Is vacuum/earth approximation useful?</a:t>
            </a:r>
          </a:p>
        </p:txBody>
      </p:sp>
      <p:sp>
        <p:nvSpPr>
          <p:cNvPr id="2" name="Slide Number Placeholder 1"/>
          <p:cNvSpPr>
            <a:spLocks noGrp="1"/>
          </p:cNvSpPr>
          <p:nvPr>
            <p:ph type="sldNum" sz="quarter" idx="12"/>
          </p:nvPr>
        </p:nvSpPr>
        <p:spPr/>
        <p:txBody>
          <a:bodyPr/>
          <a:lstStyle/>
          <a:p>
            <a:fld id="{360A499E-5F53-F344-A8CB-78A73A388B1C}" type="slidenum">
              <a:rPr lang="en-US" smtClean="0"/>
              <a:pPr/>
              <a:t>133</a:t>
            </a:fld>
            <a:endParaRPr lang="en-US" dirty="0"/>
          </a:p>
        </p:txBody>
      </p:sp>
    </p:spTree>
    <p:extLst>
      <p:ext uri="{BB962C8B-B14F-4D97-AF65-F5344CB8AC3E}">
        <p14:creationId xmlns:p14="http://schemas.microsoft.com/office/powerpoint/2010/main" val="42053663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02730" y="1128075"/>
            <a:ext cx="8059550" cy="830997"/>
          </a:xfrm>
          <a:prstGeom prst="rect">
            <a:avLst/>
          </a:prstGeom>
        </p:spPr>
        <p:txBody>
          <a:bodyPr wrap="square">
            <a:spAutoFit/>
          </a:bodyPr>
          <a:lstStyle/>
          <a:p>
            <a:pPr>
              <a:lnSpc>
                <a:spcPct val="150000"/>
              </a:lnSpc>
            </a:pPr>
            <a:r>
              <a:rPr lang="en-US" altLang="zh-CN" sz="3200" dirty="0">
                <a:solidFill>
                  <a:srgbClr val="0000FF"/>
                </a:solidFill>
              </a:rPr>
              <a:t>Q:</a:t>
            </a:r>
            <a:r>
              <a:rPr lang="zh-CN" altLang="en-US" sz="3200" dirty="0">
                <a:solidFill>
                  <a:srgbClr val="0000FF"/>
                </a:solidFill>
              </a:rPr>
              <a:t>   </a:t>
            </a:r>
            <a:r>
              <a:rPr lang="en-US" sz="3200" dirty="0">
                <a:solidFill>
                  <a:srgbClr val="0000FF"/>
                </a:solidFill>
              </a:rPr>
              <a:t>Is vacuum/earth approximation useful?</a:t>
            </a:r>
          </a:p>
        </p:txBody>
      </p:sp>
      <mc:AlternateContent xmlns:mc="http://schemas.openxmlformats.org/markup-compatibility/2006" xmlns:a14="http://schemas.microsoft.com/office/drawing/2010/main">
        <mc:Choice Requires="a14">
          <p:sp>
            <p:nvSpPr>
              <p:cNvPr id="6" name="Rectangle 5"/>
              <p:cNvSpPr/>
              <p:nvPr/>
            </p:nvSpPr>
            <p:spPr>
              <a:xfrm>
                <a:off x="1471064" y="2483005"/>
                <a:ext cx="8097468" cy="2109745"/>
              </a:xfrm>
              <a:prstGeom prst="rect">
                <a:avLst/>
              </a:prstGeom>
            </p:spPr>
            <p:txBody>
              <a:bodyPr>
                <a:spAutoFit/>
              </a:bodyPr>
              <a:lstStyle/>
              <a:p>
                <a:pPr marL="914400" lvl="1" indent="-457200">
                  <a:lnSpc>
                    <a:spcPct val="150000"/>
                  </a:lnSpc>
                  <a:buFont typeface="Wingdings" charset="2"/>
                  <a:buChar char="ü"/>
                </a:pPr>
                <a:r>
                  <a:rPr lang="en-US" altLang="zh-CN" sz="2800" dirty="0">
                    <a:solidFill>
                      <a:prstClr val="black"/>
                    </a:solidFill>
                  </a:rPr>
                  <a:t>Generate data from air/earth</a:t>
                </a:r>
              </a:p>
              <a:p>
                <a:pPr marL="914400" lvl="1" indent="-457200">
                  <a:lnSpc>
                    <a:spcPct val="150000"/>
                  </a:lnSpc>
                  <a:buFont typeface="Wingdings" charset="2"/>
                  <a:buChar char="ü"/>
                </a:pPr>
                <a:r>
                  <a:rPr lang="en-US" altLang="zh-CN" sz="2800" dirty="0">
                    <a:solidFill>
                      <a:prstClr val="black"/>
                    </a:solidFill>
                  </a:rPr>
                  <a:t>Apply simplified wave separation formula (</a:t>
                </a:r>
                <a14:m>
                  <m:oMath xmlns:m="http://schemas.openxmlformats.org/officeDocument/2006/math">
                    <m:acc>
                      <m:accPr>
                        <m:chr m:val="⃑"/>
                        <m:ctrlPr>
                          <a:rPr lang="en-US" sz="2800" i="1">
                            <a:solidFill>
                              <a:prstClr val="black"/>
                            </a:solidFill>
                            <a:latin typeface="Cambria Math"/>
                          </a:rPr>
                        </m:ctrlPr>
                      </m:accPr>
                      <m:e>
                        <m:r>
                          <a:rPr lang="en-US" sz="2800" i="1">
                            <a:solidFill>
                              <a:prstClr val="black"/>
                            </a:solidFill>
                            <a:latin typeface="Cambria Math" charset="0"/>
                          </a:rPr>
                          <m:t>𝑢</m:t>
                        </m:r>
                      </m:e>
                    </m:acc>
                  </m:oMath>
                </a14:m>
                <a:r>
                  <a:rPr lang="en-US" altLang="zh-CN" sz="2800" dirty="0">
                    <a:solidFill>
                      <a:prstClr val="black"/>
                    </a:solidFill>
                  </a:rPr>
                  <a:t> + </a:t>
                </a:r>
                <a14:m>
                  <m:oMath xmlns:m="http://schemas.openxmlformats.org/officeDocument/2006/math">
                    <m:acc>
                      <m:accPr>
                        <m:chr m:val="⃑"/>
                        <m:ctrlPr>
                          <a:rPr lang="en-US" sz="2800" i="1">
                            <a:solidFill>
                              <a:prstClr val="black"/>
                            </a:solidFill>
                            <a:latin typeface="Cambria Math"/>
                            <a:ea typeface="Calibri" charset="0"/>
                            <a:cs typeface="Calibri" charset="0"/>
                          </a:rPr>
                        </m:ctrlPr>
                      </m:accPr>
                      <m:e>
                        <m:r>
                          <a:rPr lang="en-US" sz="2800" i="1">
                            <a:solidFill>
                              <a:prstClr val="black"/>
                            </a:solidFill>
                            <a:latin typeface="Cambria Math" charset="0"/>
                            <a:ea typeface="Calibri" charset="0"/>
                            <a:cs typeface="Calibri" charset="0"/>
                          </a:rPr>
                          <m:t>𝐹</m:t>
                        </m:r>
                      </m:e>
                    </m:acc>
                  </m:oMath>
                </a14:m>
                <a:r>
                  <a:rPr lang="en-US" altLang="zh-CN" sz="2800" dirty="0">
                    <a:solidFill>
                      <a:prstClr val="black"/>
                    </a:solidFill>
                  </a:rPr>
                  <a:t>)</a:t>
                </a:r>
              </a:p>
              <a:p>
                <a:pPr marL="914400" lvl="1" indent="-457200">
                  <a:lnSpc>
                    <a:spcPct val="150000"/>
                  </a:lnSpc>
                  <a:buFont typeface="Wingdings" charset="2"/>
                  <a:buChar char="ü"/>
                </a:pPr>
                <a:r>
                  <a:rPr lang="en-US" altLang="zh-CN" sz="2800" dirty="0">
                    <a:solidFill>
                      <a:prstClr val="black"/>
                    </a:solidFill>
                  </a:rPr>
                  <a:t>Process as though it was in vacuum/earth</a:t>
                </a:r>
              </a:p>
            </p:txBody>
          </p:sp>
        </mc:Choice>
        <mc:Fallback xmlns="">
          <p:sp>
            <p:nvSpPr>
              <p:cNvPr id="6" name="Rectangle 5"/>
              <p:cNvSpPr>
                <a:spLocks noRot="1" noChangeAspect="1" noMove="1" noResize="1" noEditPoints="1" noAdjustHandles="1" noChangeArrowheads="1" noChangeShapeType="1" noTextEdit="1"/>
              </p:cNvSpPr>
              <p:nvPr/>
            </p:nvSpPr>
            <p:spPr>
              <a:xfrm>
                <a:off x="1471447" y="2483005"/>
                <a:ext cx="8099577" cy="2109745"/>
              </a:xfrm>
              <a:prstGeom prst="rect">
                <a:avLst/>
              </a:prstGeom>
              <a:blipFill rotWithShape="0">
                <a:blip r:embed="rId3"/>
                <a:stretch>
                  <a:fillRect r="-2859" b="-4046"/>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134</a:t>
            </a:fld>
            <a:endParaRPr lang="en-US" dirty="0"/>
          </a:p>
        </p:txBody>
      </p:sp>
    </p:spTree>
    <p:extLst>
      <p:ext uri="{BB962C8B-B14F-4D97-AF65-F5344CB8AC3E}">
        <p14:creationId xmlns:p14="http://schemas.microsoft.com/office/powerpoint/2010/main" val="25876664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5130" y="2343850"/>
            <a:ext cx="8188278" cy="2388636"/>
          </a:xfrm>
          <a:prstGeom prst="rect">
            <a:avLst/>
          </a:prstGeom>
          <a:solidFill>
            <a:schemeClr val="bg1">
              <a:alpha val="1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102730" y="1128075"/>
            <a:ext cx="8059550" cy="830997"/>
          </a:xfrm>
          <a:prstGeom prst="rect">
            <a:avLst/>
          </a:prstGeom>
        </p:spPr>
        <p:txBody>
          <a:bodyPr wrap="square">
            <a:spAutoFit/>
          </a:bodyPr>
          <a:lstStyle/>
          <a:p>
            <a:pPr>
              <a:lnSpc>
                <a:spcPct val="150000"/>
              </a:lnSpc>
            </a:pPr>
            <a:r>
              <a:rPr lang="en-US" altLang="zh-CN" sz="3200" dirty="0">
                <a:solidFill>
                  <a:srgbClr val="0000FF"/>
                </a:solidFill>
              </a:rPr>
              <a:t>Q:</a:t>
            </a:r>
            <a:r>
              <a:rPr lang="zh-CN" altLang="en-US" sz="3200" dirty="0">
                <a:solidFill>
                  <a:srgbClr val="0000FF"/>
                </a:solidFill>
              </a:rPr>
              <a:t>   </a:t>
            </a:r>
            <a:r>
              <a:rPr lang="en-US" sz="3200" dirty="0">
                <a:solidFill>
                  <a:srgbClr val="0000FF"/>
                </a:solidFill>
              </a:rPr>
              <a:t>Is vacuum/earth approximation useful?</a:t>
            </a:r>
          </a:p>
        </p:txBody>
      </p:sp>
      <mc:AlternateContent xmlns:mc="http://schemas.openxmlformats.org/markup-compatibility/2006" xmlns:a14="http://schemas.microsoft.com/office/drawing/2010/main">
        <mc:Choice Requires="a14">
          <p:sp>
            <p:nvSpPr>
              <p:cNvPr id="9" name="Rectangle 8"/>
              <p:cNvSpPr/>
              <p:nvPr/>
            </p:nvSpPr>
            <p:spPr>
              <a:xfrm>
                <a:off x="1471064" y="2483005"/>
                <a:ext cx="8097468" cy="2109745"/>
              </a:xfrm>
              <a:prstGeom prst="rect">
                <a:avLst/>
              </a:prstGeom>
            </p:spPr>
            <p:txBody>
              <a:bodyPr>
                <a:spAutoFit/>
              </a:bodyPr>
              <a:lstStyle/>
              <a:p>
                <a:pPr marL="914400" lvl="1" indent="-457200">
                  <a:lnSpc>
                    <a:spcPct val="150000"/>
                  </a:lnSpc>
                  <a:buFont typeface="Wingdings" charset="2"/>
                  <a:buChar char="ü"/>
                </a:pPr>
                <a:r>
                  <a:rPr lang="en-US" altLang="zh-CN" sz="2800" dirty="0">
                    <a:solidFill>
                      <a:prstClr val="black"/>
                    </a:solidFill>
                  </a:rPr>
                  <a:t>Generate data from air/earth</a:t>
                </a:r>
              </a:p>
              <a:p>
                <a:pPr marL="914400" lvl="1" indent="-457200">
                  <a:lnSpc>
                    <a:spcPct val="150000"/>
                  </a:lnSpc>
                  <a:buFont typeface="Wingdings" charset="2"/>
                  <a:buChar char="ü"/>
                </a:pPr>
                <a:r>
                  <a:rPr lang="en-US" altLang="zh-CN" sz="2800" dirty="0">
                    <a:solidFill>
                      <a:prstClr val="black"/>
                    </a:solidFill>
                  </a:rPr>
                  <a:t>Apply simplified wave separation formula (</a:t>
                </a:r>
                <a14:m>
                  <m:oMath xmlns:m="http://schemas.openxmlformats.org/officeDocument/2006/math">
                    <m:acc>
                      <m:accPr>
                        <m:chr m:val="⃑"/>
                        <m:ctrlPr>
                          <a:rPr lang="en-US" sz="2800" i="1">
                            <a:solidFill>
                              <a:prstClr val="black"/>
                            </a:solidFill>
                            <a:latin typeface="Cambria Math"/>
                          </a:rPr>
                        </m:ctrlPr>
                      </m:accPr>
                      <m:e>
                        <m:r>
                          <a:rPr lang="en-US" sz="2800" i="1">
                            <a:solidFill>
                              <a:prstClr val="black"/>
                            </a:solidFill>
                            <a:latin typeface="Cambria Math" charset="0"/>
                          </a:rPr>
                          <m:t>𝑢</m:t>
                        </m:r>
                      </m:e>
                    </m:acc>
                  </m:oMath>
                </a14:m>
                <a:r>
                  <a:rPr lang="en-US" altLang="zh-CN" sz="2800" dirty="0">
                    <a:solidFill>
                      <a:prstClr val="black"/>
                    </a:solidFill>
                  </a:rPr>
                  <a:t> + </a:t>
                </a:r>
                <a14:m>
                  <m:oMath xmlns:m="http://schemas.openxmlformats.org/officeDocument/2006/math">
                    <m:acc>
                      <m:accPr>
                        <m:chr m:val="⃑"/>
                        <m:ctrlPr>
                          <a:rPr lang="en-US" sz="2800" i="1">
                            <a:solidFill>
                              <a:prstClr val="black"/>
                            </a:solidFill>
                            <a:latin typeface="Cambria Math"/>
                            <a:ea typeface="Calibri" charset="0"/>
                            <a:cs typeface="Calibri" charset="0"/>
                          </a:rPr>
                        </m:ctrlPr>
                      </m:accPr>
                      <m:e>
                        <m:r>
                          <a:rPr lang="en-US" sz="2800" i="1">
                            <a:solidFill>
                              <a:prstClr val="black"/>
                            </a:solidFill>
                            <a:latin typeface="Cambria Math" charset="0"/>
                            <a:ea typeface="Calibri" charset="0"/>
                            <a:cs typeface="Calibri" charset="0"/>
                          </a:rPr>
                          <m:t>𝐹</m:t>
                        </m:r>
                      </m:e>
                    </m:acc>
                  </m:oMath>
                </a14:m>
                <a:r>
                  <a:rPr lang="en-US" altLang="zh-CN" sz="2800" dirty="0">
                    <a:solidFill>
                      <a:prstClr val="black"/>
                    </a:solidFill>
                  </a:rPr>
                  <a:t>)</a:t>
                </a:r>
              </a:p>
              <a:p>
                <a:pPr marL="914400" lvl="1" indent="-457200">
                  <a:lnSpc>
                    <a:spcPct val="150000"/>
                  </a:lnSpc>
                  <a:buFont typeface="Wingdings" charset="2"/>
                  <a:buChar char="ü"/>
                </a:pPr>
                <a:r>
                  <a:rPr lang="en-US" altLang="zh-CN" sz="2800" dirty="0">
                    <a:solidFill>
                      <a:prstClr val="black"/>
                    </a:solidFill>
                  </a:rPr>
                  <a:t>Process as though it was in vacuum/earth</a:t>
                </a:r>
              </a:p>
            </p:txBody>
          </p:sp>
        </mc:Choice>
        <mc:Fallback xmlns="">
          <p:sp>
            <p:nvSpPr>
              <p:cNvPr id="9" name="Rectangle 8"/>
              <p:cNvSpPr>
                <a:spLocks noRot="1" noChangeAspect="1" noMove="1" noResize="1" noEditPoints="1" noAdjustHandles="1" noChangeArrowheads="1" noChangeShapeType="1" noTextEdit="1"/>
              </p:cNvSpPr>
              <p:nvPr/>
            </p:nvSpPr>
            <p:spPr>
              <a:xfrm>
                <a:off x="1471447" y="2483005"/>
                <a:ext cx="8099577" cy="2109745"/>
              </a:xfrm>
              <a:prstGeom prst="rect">
                <a:avLst/>
              </a:prstGeom>
              <a:blipFill rotWithShape="0">
                <a:blip r:embed="rId3"/>
                <a:stretch>
                  <a:fillRect r="-2859" b="-4046"/>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135</a:t>
            </a:fld>
            <a:endParaRPr lang="en-US" dirty="0"/>
          </a:p>
        </p:txBody>
      </p:sp>
    </p:spTree>
    <p:extLst>
      <p:ext uri="{BB962C8B-B14F-4D97-AF65-F5344CB8AC3E}">
        <p14:creationId xmlns:p14="http://schemas.microsoft.com/office/powerpoint/2010/main" val="132495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altLang="zh-CN" dirty="0" smtClean="0"/>
                  <a:t>Model  --</a:t>
                </a:r>
                <a:r>
                  <a:rPr lang="zh-CN" altLang="en-US" dirty="0"/>
                  <a:t> </a:t>
                </a:r>
                <a:r>
                  <a:rPr lang="en-US" altLang="zh-CN" dirty="0"/>
                  <a:t>Generate data</a:t>
                </a:r>
                <a:r>
                  <a:rPr lang="zh-CN" altLang="en-US" dirty="0"/>
                  <a:t> </a:t>
                </a:r>
                <a:r>
                  <a:rPr lang="en-US" altLang="zh-CN" dirty="0" smtClean="0"/>
                  <a:t>(</a:t>
                </a:r>
                <a:r>
                  <a:rPr lang="en-US" altLang="zh-CN" b="1" dirty="0" smtClean="0">
                    <a:solidFill>
                      <a:srgbClr val="FF0000"/>
                    </a:solidFill>
                  </a:rPr>
                  <a:t>only</a:t>
                </a:r>
                <a:r>
                  <a:rPr lang="en-US" altLang="zh-CN" b="1" dirty="0" smtClean="0"/>
                  <a:t> </a:t>
                </a:r>
                <a14:m>
                  <m:oMath xmlns:m="http://schemas.openxmlformats.org/officeDocument/2006/math">
                    <m:acc>
                      <m:accPr>
                        <m:chr m:val="⃑"/>
                        <m:ctrlPr>
                          <a:rPr lang="en-US" b="1" i="1">
                            <a:solidFill>
                              <a:srgbClr val="FF0000"/>
                            </a:solidFill>
                            <a:latin typeface="Cambria Math"/>
                          </a:rPr>
                        </m:ctrlPr>
                      </m:accPr>
                      <m:e>
                        <m:r>
                          <a:rPr lang="en-US" b="1" i="1">
                            <a:solidFill>
                              <a:srgbClr val="FF0000"/>
                            </a:solidFill>
                            <a:latin typeface="Cambria Math" charset="0"/>
                          </a:rPr>
                          <m:t>𝒖</m:t>
                        </m:r>
                      </m:e>
                    </m:acc>
                  </m:oMath>
                </a14:m>
                <a:r>
                  <a:rPr lang="en-US" altLang="zh-CN" dirty="0" smtClean="0"/>
                  <a:t>) </a:t>
                </a:r>
                <a:r>
                  <a:rPr lang="en-US" altLang="zh-CN" dirty="0"/>
                  <a:t>from air/earth</a:t>
                </a:r>
                <a:endParaRPr lang="en-US" b="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663"/>
                </a:stretch>
              </a:blipFill>
            </p:spPr>
            <p:txBody>
              <a:bodyPr/>
              <a:lstStyle/>
              <a:p>
                <a:r>
                  <a:rPr lang="en-US">
                    <a:noFill/>
                  </a:rPr>
                  <a:t> </a:t>
                </a:r>
              </a:p>
            </p:txBody>
          </p:sp>
        </mc:Fallback>
      </mc:AlternateContent>
      <p:graphicFrame>
        <p:nvGraphicFramePr>
          <p:cNvPr id="26" name="Table 25"/>
          <p:cNvGraphicFramePr>
            <a:graphicFrameLocks noGrp="1"/>
          </p:cNvGraphicFramePr>
          <p:nvPr>
            <p:extLst/>
          </p:nvPr>
        </p:nvGraphicFramePr>
        <p:xfrm>
          <a:off x="1993617" y="4877029"/>
          <a:ext cx="7919877" cy="1606090"/>
        </p:xfrm>
        <a:graphic>
          <a:graphicData uri="http://schemas.openxmlformats.org/drawingml/2006/table">
            <a:tbl>
              <a:tblPr firstRow="1" bandRow="1">
                <a:tableStyleId>{2D5ABB26-0587-4C30-8999-92F81FD0307C}</a:tableStyleId>
              </a:tblPr>
              <a:tblGrid>
                <a:gridCol w="1835411"/>
                <a:gridCol w="2096546"/>
                <a:gridCol w="1897326"/>
                <a:gridCol w="2090594"/>
              </a:tblGrid>
              <a:tr h="508810">
                <a:tc>
                  <a:txBody>
                    <a:bodyPr/>
                    <a:lstStyle/>
                    <a:p>
                      <a:pPr algn="ctr"/>
                      <a:r>
                        <a:rPr lang="en-US" sz="2000" dirty="0" smtClean="0"/>
                        <a:t>Layer</a:t>
                      </a:r>
                      <a:endParaRPr lang="en-US" sz="20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P</a:t>
                      </a:r>
                      <a:r>
                        <a:rPr lang="en-US" sz="2000" baseline="0" dirty="0" smtClean="0"/>
                        <a:t> </a:t>
                      </a:r>
                      <a:r>
                        <a:rPr lang="en-US" sz="2000" dirty="0" smtClean="0"/>
                        <a:t>Velocity</a:t>
                      </a:r>
                      <a:r>
                        <a:rPr lang="en-US" sz="2000" baseline="0" dirty="0" smtClean="0"/>
                        <a:t> (m/s)</a:t>
                      </a:r>
                      <a:endParaRPr lang="en-US" sz="20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a:t>
                      </a:r>
                      <a:r>
                        <a:rPr lang="en-US" sz="2000" baseline="0" dirty="0" smtClean="0"/>
                        <a:t> </a:t>
                      </a:r>
                      <a:r>
                        <a:rPr lang="en-US" sz="2000" dirty="0" smtClean="0"/>
                        <a:t>Velocity</a:t>
                      </a:r>
                      <a:r>
                        <a:rPr lang="en-US" sz="2000" baseline="0" dirty="0" smtClean="0"/>
                        <a:t> (m/s)</a:t>
                      </a:r>
                      <a:endParaRPr lang="en-US" sz="2000" b="0" dirty="0" smtClean="0">
                        <a:solidFill>
                          <a:schemeClr val="tx1"/>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Density</a:t>
                      </a:r>
                      <a:r>
                        <a:rPr lang="en-US" sz="2000" baseline="0" dirty="0" smtClean="0"/>
                        <a:t> (kg/m</a:t>
                      </a:r>
                      <a:r>
                        <a:rPr lang="en-US" sz="2000" baseline="30000" dirty="0" smtClean="0"/>
                        <a:t>3</a:t>
                      </a:r>
                      <a:r>
                        <a:rPr lang="en-US" sz="2000" baseline="0" dirty="0" smtClean="0"/>
                        <a:t>)</a:t>
                      </a:r>
                      <a:endParaRPr lang="en-US" sz="2000" b="0" dirty="0">
                        <a:solidFill>
                          <a:schemeClr val="tx1"/>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en-US" altLang="zh-CN" sz="1800" dirty="0" smtClean="0"/>
                        <a:t>1(Air)</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340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800" dirty="0" smtClean="0"/>
                        <a:t>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3</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zh-CN" altLang="zh-CN" sz="1800" dirty="0" smtClean="0"/>
                        <a:t>2</a:t>
                      </a:r>
                      <a:r>
                        <a:rPr lang="en-US" altLang="zh-CN" sz="1800" dirty="0" smtClean="0"/>
                        <a:t>(Top earth)</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4</a:t>
                      </a:r>
                      <a:r>
                        <a:rPr lang="en-US" sz="1800" dirty="0" smtClean="0"/>
                        <a:t>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6</a:t>
                      </a:r>
                      <a:r>
                        <a:rPr lang="en-US" sz="1800" dirty="0" smtClean="0"/>
                        <a:t>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727">
                <a:tc>
                  <a:txBody>
                    <a:bodyPr/>
                    <a:lstStyle/>
                    <a:p>
                      <a:pPr algn="ctr"/>
                      <a:r>
                        <a:rPr lang="zh-CN" altLang="zh-CN" sz="1800" dirty="0" smtClean="0"/>
                        <a:t>3</a:t>
                      </a:r>
                      <a:r>
                        <a:rPr lang="en-US" altLang="zh-CN" sz="1800" dirty="0" smtClean="0"/>
                        <a:t>(Bottom earth)</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15</a:t>
                      </a:r>
                      <a:r>
                        <a:rPr lang="en-US" sz="1800" dirty="0" smtClean="0"/>
                        <a:t>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dirty="0" smtClean="0"/>
                        <a:t>10</a:t>
                      </a:r>
                      <a:r>
                        <a:rPr lang="en-US" sz="1800" dirty="0" smtClean="0"/>
                        <a:t>00</a:t>
                      </a:r>
                      <a:endParaRPr lang="en-US" sz="1800" b="0" dirty="0">
                        <a:solidFill>
                          <a:srgbClr val="000000"/>
                        </a:solidFill>
                        <a:latin typeface="+mn-lt"/>
                      </a:endParaRPr>
                    </a:p>
                  </a:txBody>
                  <a:tcPr marL="91416" marR="914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 name="Group 2"/>
          <p:cNvGrpSpPr/>
          <p:nvPr/>
        </p:nvGrpSpPr>
        <p:grpSpPr>
          <a:xfrm>
            <a:off x="2514401" y="1480881"/>
            <a:ext cx="7575747" cy="3040184"/>
            <a:chOff x="2515055" y="1152144"/>
            <a:chExt cx="7577719" cy="3040184"/>
          </a:xfrm>
        </p:grpSpPr>
        <p:sp>
          <p:nvSpPr>
            <p:cNvPr id="28" name="Rectangle 27"/>
            <p:cNvSpPr/>
            <p:nvPr/>
          </p:nvSpPr>
          <p:spPr>
            <a:xfrm>
              <a:off x="2515055" y="1152144"/>
              <a:ext cx="6400800" cy="93507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endParaRPr>
            </a:p>
          </p:txBody>
        </p:sp>
        <p:grpSp>
          <p:nvGrpSpPr>
            <p:cNvPr id="31" name="Group 30"/>
            <p:cNvGrpSpPr/>
            <p:nvPr/>
          </p:nvGrpSpPr>
          <p:grpSpPr>
            <a:xfrm>
              <a:off x="2515056" y="1254729"/>
              <a:ext cx="7198659" cy="2937599"/>
              <a:chOff x="1295400" y="1259773"/>
              <a:chExt cx="7198659" cy="2937599"/>
            </a:xfrm>
          </p:grpSpPr>
          <p:grpSp>
            <p:nvGrpSpPr>
              <p:cNvPr id="32" name="Group 31"/>
              <p:cNvGrpSpPr/>
              <p:nvPr/>
            </p:nvGrpSpPr>
            <p:grpSpPr>
              <a:xfrm>
                <a:off x="1295400" y="1259773"/>
                <a:ext cx="7198659" cy="2937599"/>
                <a:chOff x="1295400" y="1259773"/>
                <a:chExt cx="7198659" cy="2937599"/>
              </a:xfrm>
            </p:grpSpPr>
            <p:sp>
              <p:nvSpPr>
                <p:cNvPr id="34" name="Rectangle 33"/>
                <p:cNvSpPr/>
                <p:nvPr/>
              </p:nvSpPr>
              <p:spPr>
                <a:xfrm>
                  <a:off x="1295400" y="2057400"/>
                  <a:ext cx="6400800" cy="21399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cxnSp>
              <p:nvCxnSpPr>
                <p:cNvPr id="39" name="Straight Connector 38"/>
                <p:cNvCxnSpPr/>
                <p:nvPr/>
              </p:nvCxnSpPr>
              <p:spPr>
                <a:xfrm>
                  <a:off x="1295400" y="2097331"/>
                  <a:ext cx="640080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295400" y="3200400"/>
                  <a:ext cx="6400800" cy="9969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48" name="Rectangle 47"/>
                <p:cNvSpPr/>
                <p:nvPr/>
              </p:nvSpPr>
              <p:spPr>
                <a:xfrm>
                  <a:off x="7599029" y="3008376"/>
                  <a:ext cx="895030"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00FF"/>
                      </a:solidFill>
                    </a:rPr>
                    <a:t> 200m </a:t>
                  </a:r>
                </a:p>
              </p:txBody>
            </p:sp>
            <p:sp>
              <p:nvSpPr>
                <p:cNvPr id="49" name="Rectangle 48"/>
                <p:cNvSpPr/>
                <p:nvPr/>
              </p:nvSpPr>
              <p:spPr>
                <a:xfrm>
                  <a:off x="3926957" y="2955655"/>
                  <a:ext cx="849813" cy="46166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rPr>
                    <a:t>Earth</a:t>
                  </a:r>
                </a:p>
              </p:txBody>
            </p:sp>
            <p:cxnSp>
              <p:nvCxnSpPr>
                <p:cNvPr id="56" name="Straight Arrow Connector 55"/>
                <p:cNvCxnSpPr/>
                <p:nvPr/>
              </p:nvCxnSpPr>
              <p:spPr>
                <a:xfrm>
                  <a:off x="4459701" y="1355678"/>
                  <a:ext cx="0" cy="73152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p:cNvSpPr txBox="1"/>
                    <p:nvPr/>
                  </p:nvSpPr>
                  <p:spPr>
                    <a:xfrm>
                      <a:off x="2463476" y="2081410"/>
                      <a:ext cx="126503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a:rPr>
                                </m:ctrlPr>
                              </m:sSubPr>
                              <m:e>
                                <m:r>
                                  <a:rPr lang="en-US" sz="2400" i="1">
                                    <a:solidFill>
                                      <a:prstClr val="black"/>
                                    </a:solidFill>
                                    <a:latin typeface="Cambria Math" charset="0"/>
                                  </a:rPr>
                                  <m:t>(</m:t>
                                </m:r>
                                <m:r>
                                  <a:rPr lang="en-US" sz="2400" i="1">
                                    <a:solidFill>
                                      <a:prstClr val="black"/>
                                    </a:solidFill>
                                    <a:latin typeface="Cambria Math" charset="0"/>
                                  </a:rPr>
                                  <m:t>𝑢</m:t>
                                </m:r>
                              </m:e>
                              <m:sub>
                                <m:r>
                                  <a:rPr lang="en-US" sz="2400" i="1">
                                    <a:solidFill>
                                      <a:prstClr val="black"/>
                                    </a:solidFill>
                                    <a:latin typeface="Cambria Math" charset="0"/>
                                  </a:rPr>
                                  <m:t>𝑥</m:t>
                                </m:r>
                              </m:sub>
                            </m:sSub>
                            <m:r>
                              <a:rPr lang="en-US" sz="2400" i="1">
                                <a:solidFill>
                                  <a:prstClr val="black"/>
                                </a:solidFill>
                                <a:latin typeface="Cambria Math" charset="0"/>
                              </a:rPr>
                              <m:t>,</m:t>
                            </m:r>
                            <m:sSub>
                              <m:sSubPr>
                                <m:ctrlPr>
                                  <a:rPr lang="en-US" sz="2400" i="1">
                                    <a:solidFill>
                                      <a:prstClr val="black"/>
                                    </a:solidFill>
                                    <a:latin typeface="Cambria Math"/>
                                  </a:rPr>
                                </m:ctrlPr>
                              </m:sSubPr>
                              <m:e>
                                <m:r>
                                  <a:rPr lang="en-US" sz="2400" i="1">
                                    <a:solidFill>
                                      <a:prstClr val="black"/>
                                    </a:solidFill>
                                    <a:latin typeface="Cambria Math" charset="0"/>
                                  </a:rPr>
                                  <m:t>𝑢</m:t>
                                </m:r>
                              </m:e>
                              <m:sub>
                                <m:r>
                                  <a:rPr lang="en-US" sz="2400" i="1">
                                    <a:solidFill>
                                      <a:prstClr val="black"/>
                                    </a:solidFill>
                                    <a:latin typeface="Cambria Math" charset="0"/>
                                  </a:rPr>
                                  <m:t>𝑧</m:t>
                                </m:r>
                              </m:sub>
                            </m:sSub>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463476" y="2081410"/>
                      <a:ext cx="1264705" cy="461665"/>
                    </a:xfrm>
                    <a:prstGeom prst="rect">
                      <a:avLst/>
                    </a:prstGeom>
                    <a:blipFill rotWithShape="0">
                      <a:blip r:embed="rId6"/>
                      <a:stretch>
                        <a:fillRect l="-481" r="-1442"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4459701" y="1259773"/>
                      <a:ext cx="144378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charset="0"/>
                              </a:rPr>
                              <m:t>(0,</m:t>
                            </m:r>
                            <m:sSub>
                              <m:sSubPr>
                                <m:ctrlPr>
                                  <a:rPr lang="en-US" sz="2400" i="1">
                                    <a:solidFill>
                                      <a:prstClr val="black"/>
                                    </a:solidFill>
                                    <a:latin typeface="Cambria Math"/>
                                  </a:rPr>
                                </m:ctrlPr>
                              </m:sSubPr>
                              <m:e>
                                <m:r>
                                  <a:rPr lang="en-US" sz="2400" i="1">
                                    <a:solidFill>
                                      <a:prstClr val="black"/>
                                    </a:solidFill>
                                    <a:latin typeface="Cambria Math" charset="0"/>
                                  </a:rPr>
                                  <m:t>𝐹</m:t>
                                </m:r>
                              </m:e>
                              <m:sub>
                                <m:r>
                                  <a:rPr lang="en-US" sz="2400" i="1">
                                    <a:solidFill>
                                      <a:prstClr val="black"/>
                                    </a:solidFill>
                                    <a:latin typeface="Cambria Math" charset="0"/>
                                  </a:rPr>
                                  <m:t>𝑧</m:t>
                                </m:r>
                              </m:sub>
                            </m:sSub>
                            <m:r>
                              <a:rPr lang="en-US" sz="2400" i="1">
                                <a:solidFill>
                                  <a:prstClr val="black"/>
                                </a:solidFill>
                                <a:latin typeface="Cambria Math" charset="0"/>
                              </a:rPr>
                              <m:t>(</m:t>
                            </m:r>
                            <m:r>
                              <a:rPr lang="en-US" sz="2400" i="1">
                                <a:solidFill>
                                  <a:prstClr val="black"/>
                                </a:solidFill>
                                <a:latin typeface="Cambria Math" charset="0"/>
                              </a:rPr>
                              <m:t>𝑡</m:t>
                            </m:r>
                            <m:r>
                              <a:rPr lang="en-US" sz="2400" i="1">
                                <a:solidFill>
                                  <a:prstClr val="black"/>
                                </a:solidFill>
                                <a:latin typeface="Cambria Math" charset="0"/>
                              </a:rPr>
                              <m:t>))</m:t>
                            </m:r>
                          </m:oMath>
                        </m:oMathPara>
                      </a14:m>
                      <a:endParaRPr lang="en-US" sz="2400" dirty="0">
                        <a:solidFill>
                          <a:prstClr val="black"/>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4459701" y="1259773"/>
                      <a:ext cx="1443408" cy="461665"/>
                    </a:xfrm>
                    <a:prstGeom prst="rect">
                      <a:avLst/>
                    </a:prstGeom>
                    <a:blipFill rotWithShape="0">
                      <a:blip r:embed="rId4"/>
                      <a:stretch>
                        <a:fillRect l="-847" r="-847" b="-17105"/>
                      </a:stretch>
                    </a:blipFill>
                  </p:spPr>
                  <p:txBody>
                    <a:bodyPr/>
                    <a:lstStyle/>
                    <a:p>
                      <a:r>
                        <a:rPr lang="en-US">
                          <a:noFill/>
                        </a:rPr>
                        <a:t> </a:t>
                      </a:r>
                    </a:p>
                  </p:txBody>
                </p:sp>
              </mc:Fallback>
            </mc:AlternateContent>
            <p:sp>
              <p:nvSpPr>
                <p:cNvPr id="60" name="Flowchart: Merge 54"/>
                <p:cNvSpPr/>
                <p:nvPr/>
              </p:nvSpPr>
              <p:spPr>
                <a:xfrm>
                  <a:off x="2929430"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1" name="Flowchart: Merge 55"/>
                <p:cNvSpPr/>
                <p:nvPr/>
              </p:nvSpPr>
              <p:spPr>
                <a:xfrm>
                  <a:off x="3424730"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2" name="Flowchart: Merge 56"/>
                <p:cNvSpPr/>
                <p:nvPr/>
              </p:nvSpPr>
              <p:spPr>
                <a:xfrm>
                  <a:off x="3920030"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4" name="Flowchart: Merge 58"/>
                <p:cNvSpPr/>
                <p:nvPr/>
              </p:nvSpPr>
              <p:spPr>
                <a:xfrm>
                  <a:off x="5186108"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5" name="Flowchart: Merge 59"/>
                <p:cNvSpPr/>
                <p:nvPr/>
              </p:nvSpPr>
              <p:spPr>
                <a:xfrm>
                  <a:off x="5681408"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66" name="Flowchart: Merge 60"/>
                <p:cNvSpPr/>
                <p:nvPr/>
              </p:nvSpPr>
              <p:spPr>
                <a:xfrm>
                  <a:off x="6176708"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3" name="Flowchart: Merge 56"/>
                <p:cNvSpPr/>
                <p:nvPr/>
              </p:nvSpPr>
              <p:spPr>
                <a:xfrm>
                  <a:off x="4735445"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sp>
              <p:nvSpPr>
                <p:cNvPr id="76" name="Flowchart: Merge 54"/>
                <p:cNvSpPr/>
                <p:nvPr/>
              </p:nvSpPr>
              <p:spPr>
                <a:xfrm>
                  <a:off x="2478326" y="1817306"/>
                  <a:ext cx="266700" cy="251901"/>
                </a:xfrm>
                <a:prstGeom prst="flowChartMerge">
                  <a:avLst/>
                </a:prstGeom>
                <a:solidFill>
                  <a:srgbClr val="0432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Arial"/>
                    <a:cs typeface="Arial"/>
                  </a:endParaRPr>
                </a:p>
              </p:txBody>
            </p:sp>
          </p:grpSp>
          <p:sp>
            <p:nvSpPr>
              <p:cNvPr id="33" name="TextBox 32"/>
              <p:cNvSpPr txBox="1"/>
              <p:nvPr/>
            </p:nvSpPr>
            <p:spPr>
              <a:xfrm>
                <a:off x="1318248" y="1280427"/>
                <a:ext cx="19431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prstClr val="black"/>
                    </a:solidFill>
                    <a:cs typeface="Arial"/>
                  </a:rPr>
                  <a:t> Air</a:t>
                </a:r>
              </a:p>
            </p:txBody>
          </p:sp>
        </p:grpSp>
        <p:sp>
          <p:nvSpPr>
            <p:cNvPr id="27" name="TextBox 16"/>
            <p:cNvSpPr txBox="1"/>
            <p:nvPr/>
          </p:nvSpPr>
          <p:spPr>
            <a:xfrm>
              <a:off x="8317709" y="1760646"/>
              <a:ext cx="177506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432FF"/>
                  </a:solidFill>
                  <a:cs typeface="Arial"/>
                </a:rPr>
                <a:t>A/E boundary</a:t>
              </a:r>
            </a:p>
          </p:txBody>
        </p:sp>
      </p:grpSp>
      <p:sp>
        <p:nvSpPr>
          <p:cNvPr id="4" name="Slide Number Placeholder 3"/>
          <p:cNvSpPr>
            <a:spLocks noGrp="1"/>
          </p:cNvSpPr>
          <p:nvPr>
            <p:ph type="sldNum" sz="quarter" idx="12"/>
          </p:nvPr>
        </p:nvSpPr>
        <p:spPr/>
        <p:txBody>
          <a:bodyPr/>
          <a:lstStyle/>
          <a:p>
            <a:fld id="{360A499E-5F53-F344-A8CB-78A73A388B1C}" type="slidenum">
              <a:rPr lang="en-US" smtClean="0"/>
              <a:pPr/>
              <a:t>136</a:t>
            </a:fld>
            <a:endParaRPr lang="en-US" dirty="0"/>
          </a:p>
        </p:txBody>
      </p:sp>
    </p:spTree>
    <p:extLst>
      <p:ext uri="{BB962C8B-B14F-4D97-AF65-F5344CB8AC3E}">
        <p14:creationId xmlns:p14="http://schemas.microsoft.com/office/powerpoint/2010/main" val="64981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formula </a:t>
                </a:r>
                <a:r>
                  <a:rPr lang="en-US" altLang="zh-CN" dirty="0" smtClean="0"/>
                  <a:t>assuming v/e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204"/>
                </a:stretch>
              </a:blipFill>
            </p:spPr>
            <p:txBody>
              <a:bodyPr/>
              <a:lstStyle/>
              <a:p>
                <a:r>
                  <a:rPr lang="zh-CN" alt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269" y="1280160"/>
            <a:ext cx="6272885" cy="5943598"/>
          </a:xfrm>
          <a:prstGeom prst="rect">
            <a:avLst/>
          </a:prstGeom>
        </p:spPr>
      </p:pic>
      <p:sp>
        <p:nvSpPr>
          <p:cNvPr id="4" name="Rectangle 3"/>
          <p:cNvSpPr/>
          <p:nvPr/>
        </p:nvSpPr>
        <p:spPr>
          <a:xfrm>
            <a:off x="9259153" y="1679754"/>
            <a:ext cx="2509405" cy="461665"/>
          </a:xfrm>
          <a:prstGeom prst="rect">
            <a:avLst/>
          </a:prstGeom>
        </p:spPr>
        <p:txBody>
          <a:bodyPr wrap="none">
            <a:spAutoFit/>
          </a:bodyPr>
          <a:lstStyle/>
          <a:p>
            <a:r>
              <a:rPr lang="en-US" altLang="zh-CN" sz="2400" dirty="0">
                <a:solidFill>
                  <a:prstClr val="black"/>
                </a:solidFill>
              </a:rPr>
              <a:t>v/e: vacuum/earth</a:t>
            </a:r>
            <a:endParaRPr lang="zh-CN" altLang="en-US" sz="2400" dirty="0">
              <a:solidFill>
                <a:prstClr val="black"/>
              </a:solidFill>
            </a:endParaRPr>
          </a:p>
        </p:txBody>
      </p:sp>
      <p:sp>
        <p:nvSpPr>
          <p:cNvPr id="5" name="Slide Number Placeholder 4"/>
          <p:cNvSpPr>
            <a:spLocks noGrp="1"/>
          </p:cNvSpPr>
          <p:nvPr>
            <p:ph type="sldNum" sz="quarter" idx="12"/>
          </p:nvPr>
        </p:nvSpPr>
        <p:spPr/>
        <p:txBody>
          <a:bodyPr/>
          <a:lstStyle/>
          <a:p>
            <a:fld id="{360A499E-5F53-F344-A8CB-78A73A388B1C}" type="slidenum">
              <a:rPr lang="en-US" smtClean="0"/>
              <a:pPr/>
              <a:t>137</a:t>
            </a:fld>
            <a:endParaRPr lang="en-US" dirty="0"/>
          </a:p>
        </p:txBody>
      </p:sp>
    </p:spTree>
    <p:extLst>
      <p:ext uri="{BB962C8B-B14F-4D97-AF65-F5344CB8AC3E}">
        <p14:creationId xmlns:p14="http://schemas.microsoft.com/office/powerpoint/2010/main" val="181145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a:t>
                </a:r>
                <a:r>
                  <a:rPr lang="en-US" altLang="zh-CN" dirty="0" smtClean="0"/>
                  <a:t>to </a:t>
                </a:r>
                <a:r>
                  <a:rPr lang="en-US" altLang="zh-CN" dirty="0"/>
                  <a:t>simplified </a:t>
                </a:r>
                <a:r>
                  <a:rPr lang="en-US" altLang="zh-CN" dirty="0" smtClean="0"/>
                  <a:t>formula assuming v/e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204"/>
                </a:stretch>
              </a:blipFill>
            </p:spPr>
            <p:txBody>
              <a:bodyPr/>
              <a:lstStyle/>
              <a:p>
                <a:r>
                  <a:rPr lang="zh-CN" alt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269" y="1280160"/>
            <a:ext cx="6272885" cy="5943598"/>
          </a:xfrm>
          <a:prstGeom prst="rect">
            <a:avLst/>
          </a:prstGeom>
        </p:spPr>
      </p:pic>
      <p:grpSp>
        <p:nvGrpSpPr>
          <p:cNvPr id="9" name="Group 8"/>
          <p:cNvGrpSpPr/>
          <p:nvPr/>
        </p:nvGrpSpPr>
        <p:grpSpPr>
          <a:xfrm>
            <a:off x="4159656" y="2395737"/>
            <a:ext cx="1720403" cy="515577"/>
            <a:chOff x="1687169" y="1910511"/>
            <a:chExt cx="1720851" cy="515577"/>
          </a:xfrm>
        </p:grpSpPr>
        <p:cxnSp>
          <p:nvCxnSpPr>
            <p:cNvPr id="10" name="Straight Arrow Connector 9"/>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87169" y="1910511"/>
              <a:ext cx="933467" cy="338554"/>
            </a:xfrm>
            <a:prstGeom prst="rect">
              <a:avLst/>
            </a:prstGeom>
            <a:solidFill>
              <a:schemeClr val="accent2">
                <a:lumMod val="20000"/>
                <a:lumOff val="80000"/>
              </a:schemeClr>
            </a:solidFill>
          </p:spPr>
          <p:txBody>
            <a:bodyPr wrap="square" rtlCol="0">
              <a:spAutoFit/>
            </a:bodyPr>
            <a:lstStyle/>
            <a:p>
              <a:pPr algn="ctr"/>
              <a:r>
                <a:rPr lang="en-US" altLang="zh-CN" sz="1600" dirty="0">
                  <a:solidFill>
                    <a:prstClr val="black">
                      <a:lumMod val="95000"/>
                      <a:lumOff val="5000"/>
                    </a:prstClr>
                  </a:solidFill>
                  <a:cs typeface="Arial"/>
                </a:rPr>
                <a:t>Rayleigh</a:t>
              </a:r>
              <a:endParaRPr lang="en-US" sz="1600" dirty="0">
                <a:solidFill>
                  <a:prstClr val="black">
                    <a:lumMod val="95000"/>
                    <a:lumOff val="5000"/>
                  </a:prstClr>
                </a:solidFill>
                <a:cs typeface="Arial"/>
              </a:endParaRPr>
            </a:p>
          </p:txBody>
        </p:sp>
      </p:grpSp>
      <p:sp>
        <p:nvSpPr>
          <p:cNvPr id="4" name="Slide Number Placeholder 3"/>
          <p:cNvSpPr>
            <a:spLocks noGrp="1"/>
          </p:cNvSpPr>
          <p:nvPr>
            <p:ph type="sldNum" sz="quarter" idx="12"/>
          </p:nvPr>
        </p:nvSpPr>
        <p:spPr/>
        <p:txBody>
          <a:bodyPr/>
          <a:lstStyle/>
          <a:p>
            <a:fld id="{360A499E-5F53-F344-A8CB-78A73A388B1C}" type="slidenum">
              <a:rPr lang="en-US" smtClean="0"/>
              <a:pPr/>
              <a:t>138</a:t>
            </a:fld>
            <a:endParaRPr lang="en-US" dirty="0"/>
          </a:p>
        </p:txBody>
      </p:sp>
    </p:spTree>
    <p:extLst>
      <p:ext uri="{BB962C8B-B14F-4D97-AF65-F5344CB8AC3E}">
        <p14:creationId xmlns:p14="http://schemas.microsoft.com/office/powerpoint/2010/main" val="21565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formula assuming </a:t>
                </a:r>
                <a:r>
                  <a:rPr lang="en-US" altLang="zh-CN" dirty="0" smtClean="0"/>
                  <a:t>v/e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204"/>
                </a:stretch>
              </a:blipFill>
            </p:spPr>
            <p:txBody>
              <a:bodyPr/>
              <a:lstStyle/>
              <a:p>
                <a:r>
                  <a:rPr lang="zh-CN" alt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269" y="1280160"/>
            <a:ext cx="6272885" cy="5943598"/>
          </a:xfrm>
          <a:prstGeom prst="rect">
            <a:avLst/>
          </a:prstGeom>
        </p:spPr>
      </p:pic>
      <p:grpSp>
        <p:nvGrpSpPr>
          <p:cNvPr id="26" name="Group 25"/>
          <p:cNvGrpSpPr/>
          <p:nvPr/>
        </p:nvGrpSpPr>
        <p:grpSpPr>
          <a:xfrm>
            <a:off x="3734273" y="2977566"/>
            <a:ext cx="2350606" cy="1486605"/>
            <a:chOff x="3735246" y="2977561"/>
            <a:chExt cx="2351218" cy="1486605"/>
          </a:xfrm>
        </p:grpSpPr>
        <p:grpSp>
          <p:nvGrpSpPr>
            <p:cNvPr id="27" name="Group 26"/>
            <p:cNvGrpSpPr/>
            <p:nvPr/>
          </p:nvGrpSpPr>
          <p:grpSpPr>
            <a:xfrm>
              <a:off x="3994489" y="2977561"/>
              <a:ext cx="2091975" cy="1312967"/>
              <a:chOff x="3994489" y="2615416"/>
              <a:chExt cx="2091975" cy="1312967"/>
            </a:xfrm>
          </p:grpSpPr>
          <mc:AlternateContent xmlns:mc="http://schemas.openxmlformats.org/markup-compatibility/2006" xmlns:a14="http://schemas.microsoft.com/office/drawing/2010/main">
            <mc:Choice Requires="a14">
              <p:sp>
                <p:nvSpPr>
                  <p:cNvPr id="30" name="TextBox 29"/>
                  <p:cNvSpPr txBox="1"/>
                  <p:nvPr/>
                </p:nvSpPr>
                <p:spPr>
                  <a:xfrm>
                    <a:off x="3994489" y="2615416"/>
                    <a:ext cx="1188719" cy="345672"/>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30" name="TextBox 29"/>
                  <p:cNvSpPr txBox="1">
                    <a:spLocks noRot="1" noChangeAspect="1" noMove="1" noResize="1" noEditPoints="1" noAdjustHandles="1" noChangeArrowheads="1" noChangeShapeType="1" noTextEdit="1"/>
                  </p:cNvSpPr>
                  <p:nvPr/>
                </p:nvSpPr>
                <p:spPr>
                  <a:xfrm>
                    <a:off x="3994489" y="2615416"/>
                    <a:ext cx="1188720" cy="345672"/>
                  </a:xfrm>
                  <a:prstGeom prst="rect">
                    <a:avLst/>
                  </a:prstGeom>
                  <a:blipFill rotWithShape="0">
                    <a:blip r:embed="rId5"/>
                    <a:stretch>
                      <a:fillRect t="-1754" b="-22807"/>
                    </a:stretch>
                  </a:blipFill>
                </p:spPr>
                <p:txBody>
                  <a:bodyPr/>
                  <a:lstStyle/>
                  <a:p>
                    <a:r>
                      <a:rPr lang="zh-CN" altLang="en-US">
                        <a:noFill/>
                      </a:rPr>
                      <a:t> </a:t>
                    </a:r>
                  </a:p>
                </p:txBody>
              </p:sp>
            </mc:Fallback>
          </mc:AlternateContent>
          <p:cxnSp>
            <p:nvCxnSpPr>
              <p:cNvPr id="31" name="Straight Arrow Connector 30"/>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p:cNvSpPr txBox="1"/>
                <p:nvPr/>
              </p:nvSpPr>
              <p:spPr>
                <a:xfrm>
                  <a:off x="3735246" y="3440633"/>
                  <a:ext cx="146304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en-US" altLang="zh-CN" sz="1600" dirty="0">
                      <a:solidFill>
                        <a:prstClr val="black">
                          <a:lumMod val="95000"/>
                          <a:lumOff val="5000"/>
                        </a:prstClr>
                      </a:solidFill>
                      <a:cs typeface="Arial"/>
                    </a:rPr>
                    <a:t>/</a:t>
                  </a:r>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28" name="TextBox 27"/>
                <p:cNvSpPr txBox="1">
                  <a:spLocks noRot="1" noChangeAspect="1" noMove="1" noResize="1" noEditPoints="1" noAdjustHandles="1" noChangeArrowheads="1" noChangeShapeType="1" noTextEdit="1"/>
                </p:cNvSpPr>
                <p:nvPr/>
              </p:nvSpPr>
              <p:spPr>
                <a:xfrm>
                  <a:off x="3735246" y="3440633"/>
                  <a:ext cx="1463040" cy="346994"/>
                </a:xfrm>
                <a:prstGeom prst="rect">
                  <a:avLst/>
                </a:prstGeom>
                <a:blipFill rotWithShape="0">
                  <a:blip r:embed="rId6"/>
                  <a:stretch>
                    <a:fillRect t="-1754" b="-228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067535" y="4116891"/>
                  <a:ext cx="109728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29" name="TextBox 28"/>
                <p:cNvSpPr txBox="1">
                  <a:spLocks noRot="1" noChangeAspect="1" noMove="1" noResize="1" noEditPoints="1" noAdjustHandles="1" noChangeArrowheads="1" noChangeShapeType="1" noTextEdit="1"/>
                </p:cNvSpPr>
                <p:nvPr/>
              </p:nvSpPr>
              <p:spPr>
                <a:xfrm>
                  <a:off x="4067535" y="4116891"/>
                  <a:ext cx="1097280" cy="347275"/>
                </a:xfrm>
                <a:prstGeom prst="rect">
                  <a:avLst/>
                </a:prstGeom>
                <a:blipFill rotWithShape="0">
                  <a:blip r:embed="rId7"/>
                  <a:stretch>
                    <a:fillRect t="-1754" r="-2222" b="-22807"/>
                  </a:stretch>
                </a:blipFill>
              </p:spPr>
              <p:txBody>
                <a:bodyPr/>
                <a:lstStyle/>
                <a:p>
                  <a:r>
                    <a:rPr lang="zh-CN" altLang="en-US">
                      <a:noFill/>
                    </a:rPr>
                    <a:t> </a:t>
                  </a:r>
                </a:p>
              </p:txBody>
            </p:sp>
          </mc:Fallback>
        </mc:AlternateContent>
      </p:grpSp>
      <p:sp>
        <p:nvSpPr>
          <p:cNvPr id="4" name="Slide Number Placeholder 3"/>
          <p:cNvSpPr>
            <a:spLocks noGrp="1"/>
          </p:cNvSpPr>
          <p:nvPr>
            <p:ph type="sldNum" sz="quarter" idx="12"/>
          </p:nvPr>
        </p:nvSpPr>
        <p:spPr/>
        <p:txBody>
          <a:bodyPr/>
          <a:lstStyle/>
          <a:p>
            <a:fld id="{360A499E-5F53-F344-A8CB-78A73A388B1C}" type="slidenum">
              <a:rPr lang="en-US" smtClean="0"/>
              <a:pPr/>
              <a:t>139</a:t>
            </a:fld>
            <a:endParaRPr lang="en-US" dirty="0"/>
          </a:p>
        </p:txBody>
      </p:sp>
    </p:spTree>
    <p:extLst>
      <p:ext uri="{BB962C8B-B14F-4D97-AF65-F5344CB8AC3E}">
        <p14:creationId xmlns:p14="http://schemas.microsoft.com/office/powerpoint/2010/main" val="76376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Migration</a:t>
            </a:r>
            <a:endParaRPr lang="en-US" dirty="0"/>
          </a:p>
        </p:txBody>
      </p:sp>
      <p:sp>
        <p:nvSpPr>
          <p:cNvPr id="3" name="Content Placeholder 2"/>
          <p:cNvSpPr>
            <a:spLocks noGrp="1"/>
          </p:cNvSpPr>
          <p:nvPr>
            <p:ph idx="1"/>
          </p:nvPr>
        </p:nvSpPr>
        <p:spPr/>
        <p:txBody>
          <a:bodyPr>
            <a:normAutofit/>
          </a:bodyPr>
          <a:lstStyle/>
          <a:p>
            <a:pPr lvl="1">
              <a:lnSpc>
                <a:spcPct val="120000"/>
              </a:lnSpc>
            </a:pPr>
            <a:r>
              <a:rPr lang="en-US" altLang="zh-CN" sz="2800" dirty="0"/>
              <a:t>Post-stack</a:t>
            </a:r>
            <a:r>
              <a:rPr lang="zh-CN" altLang="en-US" sz="2800" dirty="0"/>
              <a:t> </a:t>
            </a:r>
            <a:r>
              <a:rPr lang="en-US" altLang="zh-CN" sz="2800" dirty="0"/>
              <a:t>time</a:t>
            </a:r>
            <a:r>
              <a:rPr lang="zh-CN" altLang="en-US" sz="2800" dirty="0"/>
              <a:t> </a:t>
            </a:r>
            <a:endParaRPr lang="en-US" altLang="zh-CN" sz="2800" dirty="0"/>
          </a:p>
          <a:p>
            <a:pPr lvl="1">
              <a:lnSpc>
                <a:spcPct val="120000"/>
              </a:lnSpc>
            </a:pPr>
            <a:r>
              <a:rPr lang="en-US" altLang="zh-CN" sz="2800" dirty="0"/>
              <a:t>Post-stack</a:t>
            </a:r>
            <a:r>
              <a:rPr lang="zh-CN" altLang="en-US" sz="2800" dirty="0"/>
              <a:t> </a:t>
            </a:r>
            <a:r>
              <a:rPr lang="en-US" altLang="zh-CN" sz="2800" dirty="0"/>
              <a:t>depth</a:t>
            </a:r>
            <a:r>
              <a:rPr lang="zh-CN" altLang="en-US" sz="2800" dirty="0"/>
              <a:t> </a:t>
            </a:r>
            <a:endParaRPr lang="en-US" altLang="zh-CN" sz="2800" dirty="0"/>
          </a:p>
          <a:p>
            <a:pPr lvl="1">
              <a:lnSpc>
                <a:spcPct val="120000"/>
              </a:lnSpc>
            </a:pPr>
            <a:r>
              <a:rPr lang="en-US" altLang="zh-CN" sz="2800" dirty="0"/>
              <a:t>Pre-stack</a:t>
            </a:r>
            <a:r>
              <a:rPr lang="zh-CN" altLang="en-US" sz="2800" dirty="0"/>
              <a:t> </a:t>
            </a:r>
            <a:r>
              <a:rPr lang="en-US" altLang="zh-CN" sz="2800" dirty="0"/>
              <a:t>time</a:t>
            </a:r>
          </a:p>
          <a:p>
            <a:pPr lvl="1">
              <a:lnSpc>
                <a:spcPct val="120000"/>
              </a:lnSpc>
            </a:pPr>
            <a:r>
              <a:rPr lang="en-US" altLang="zh-CN" sz="2800" dirty="0"/>
              <a:t>Pre-stack</a:t>
            </a:r>
            <a:r>
              <a:rPr lang="zh-CN" altLang="en-US" sz="2800" dirty="0"/>
              <a:t> </a:t>
            </a:r>
            <a:r>
              <a:rPr lang="en-US" altLang="zh-CN" sz="2800" dirty="0"/>
              <a:t>depth</a:t>
            </a:r>
          </a:p>
          <a:p>
            <a:pPr lvl="1">
              <a:lnSpc>
                <a:spcPct val="120000"/>
              </a:lnSpc>
            </a:pPr>
            <a:r>
              <a:rPr lang="en-US" altLang="zh-CN" sz="2800" dirty="0"/>
              <a:t>RTM</a:t>
            </a:r>
          </a:p>
          <a:p>
            <a:pPr>
              <a:lnSpc>
                <a:spcPct val="120000"/>
              </a:lnSpc>
            </a:pPr>
            <a:r>
              <a:rPr lang="en-US" altLang="zh-CN" dirty="0"/>
              <a:t>As</a:t>
            </a:r>
            <a:r>
              <a:rPr lang="zh-CN" altLang="en-US" dirty="0"/>
              <a:t> </a:t>
            </a:r>
            <a:r>
              <a:rPr lang="en-US" altLang="zh-CN" dirty="0"/>
              <a:t>migration</a:t>
            </a:r>
            <a:r>
              <a:rPr lang="zh-CN" altLang="en-US" dirty="0"/>
              <a:t> </a:t>
            </a:r>
            <a:r>
              <a:rPr lang="en-US" altLang="zh-CN" dirty="0"/>
              <a:t>became</a:t>
            </a:r>
            <a:r>
              <a:rPr lang="zh-CN" altLang="en-US" dirty="0"/>
              <a:t> </a:t>
            </a:r>
            <a:r>
              <a:rPr lang="en-US" altLang="zh-CN" dirty="0"/>
              <a:t>more</a:t>
            </a:r>
            <a:r>
              <a:rPr lang="zh-CN" altLang="en-US" dirty="0"/>
              <a:t> </a:t>
            </a:r>
            <a:r>
              <a:rPr lang="en-US" altLang="zh-CN" dirty="0"/>
              <a:t>capable</a:t>
            </a:r>
            <a:r>
              <a:rPr lang="zh-CN" altLang="en-US" dirty="0"/>
              <a:t> </a:t>
            </a:r>
            <a:r>
              <a:rPr lang="en-US" altLang="zh-CN" dirty="0"/>
              <a:t>there</a:t>
            </a:r>
            <a:r>
              <a:rPr lang="zh-CN" altLang="en-US" dirty="0"/>
              <a:t> </a:t>
            </a:r>
            <a:r>
              <a:rPr lang="en-US" altLang="zh-CN" dirty="0"/>
              <a:t>was</a:t>
            </a:r>
            <a:r>
              <a:rPr lang="zh-CN" altLang="en-US" dirty="0"/>
              <a:t> </a:t>
            </a:r>
            <a:r>
              <a:rPr lang="en-US" altLang="zh-CN" dirty="0"/>
              <a:t>a</a:t>
            </a:r>
            <a:r>
              <a:rPr lang="zh-CN" altLang="en-US" dirty="0"/>
              <a:t> </a:t>
            </a:r>
            <a:r>
              <a:rPr lang="en-US" altLang="zh-CN" dirty="0"/>
              <a:t>commensurate</a:t>
            </a:r>
            <a:r>
              <a:rPr lang="zh-CN" altLang="en-US" dirty="0"/>
              <a:t> </a:t>
            </a:r>
            <a:r>
              <a:rPr lang="en-US" altLang="zh-CN" dirty="0"/>
              <a:t>increase</a:t>
            </a:r>
            <a:r>
              <a:rPr lang="zh-CN" altLang="en-US" dirty="0"/>
              <a:t> </a:t>
            </a:r>
            <a:r>
              <a:rPr lang="en-US" altLang="zh-CN" dirty="0"/>
              <a:t>in</a:t>
            </a:r>
            <a:r>
              <a:rPr lang="zh-CN" altLang="en-US" dirty="0"/>
              <a:t> </a:t>
            </a:r>
            <a:r>
              <a:rPr lang="en-US" altLang="zh-CN" dirty="0"/>
              <a:t>the</a:t>
            </a:r>
            <a:r>
              <a:rPr lang="zh-CN" altLang="en-US" dirty="0"/>
              <a:t> </a:t>
            </a:r>
            <a:r>
              <a:rPr lang="en-US" altLang="zh-CN" dirty="0"/>
              <a:t>need</a:t>
            </a:r>
            <a:r>
              <a:rPr lang="zh-CN" altLang="en-US" dirty="0"/>
              <a:t> </a:t>
            </a:r>
            <a:r>
              <a:rPr lang="en-US" altLang="zh-CN" dirty="0"/>
              <a:t>for</a:t>
            </a:r>
            <a:r>
              <a:rPr lang="zh-CN" altLang="en-US" dirty="0"/>
              <a:t> </a:t>
            </a:r>
            <a:r>
              <a:rPr lang="en-US" altLang="zh-CN" dirty="0"/>
              <a:t>an</a:t>
            </a:r>
            <a:r>
              <a:rPr lang="zh-CN" altLang="en-US" dirty="0"/>
              <a:t> </a:t>
            </a:r>
            <a:r>
              <a:rPr lang="en-US" altLang="zh-CN" dirty="0"/>
              <a:t>accurate</a:t>
            </a:r>
            <a:r>
              <a:rPr lang="zh-CN" altLang="en-US" dirty="0"/>
              <a:t> </a:t>
            </a:r>
            <a:r>
              <a:rPr lang="en-US" altLang="zh-CN" dirty="0"/>
              <a:t>velocity</a:t>
            </a:r>
            <a:r>
              <a:rPr lang="zh-CN" altLang="en-US" dirty="0"/>
              <a:t> </a:t>
            </a:r>
            <a:r>
              <a:rPr lang="en-US" altLang="zh-CN" dirty="0"/>
              <a:t>model</a:t>
            </a:r>
            <a:r>
              <a:rPr lang="zh-CN" altLang="en-US" dirty="0"/>
              <a:t> </a:t>
            </a:r>
            <a:endParaRPr lang="en-US" dirty="0"/>
          </a:p>
        </p:txBody>
      </p:sp>
      <p:sp>
        <p:nvSpPr>
          <p:cNvPr id="4" name="Slide Number Placeholder 3"/>
          <p:cNvSpPr>
            <a:spLocks noGrp="1"/>
          </p:cNvSpPr>
          <p:nvPr>
            <p:ph type="sldNum" sz="quarter" idx="12"/>
          </p:nvPr>
        </p:nvSpPr>
        <p:spPr/>
        <p:txBody>
          <a:bodyPr/>
          <a:lstStyle/>
          <a:p>
            <a:fld id="{EC3277FA-E73F-4102-A46F-C78B8C27A809}" type="slidenum">
              <a:rPr lang="en-US" smtClean="0"/>
              <a:pPr/>
              <a:t>14</a:t>
            </a:fld>
            <a:endParaRPr lang="en-US" dirty="0"/>
          </a:p>
        </p:txBody>
      </p:sp>
    </p:spTree>
    <p:extLst>
      <p:ext uri="{BB962C8B-B14F-4D97-AF65-F5344CB8AC3E}">
        <p14:creationId xmlns:p14="http://schemas.microsoft.com/office/powerpoint/2010/main" val="27124872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solidFill>
                  <a:srgbClr val="0000FF"/>
                </a:solidFill>
              </a:rPr>
              <a:t>Predicted </a:t>
            </a:r>
            <a:r>
              <a:rPr lang="en-US" altLang="zh-CN" dirty="0"/>
              <a:t>primary from simplified formula assuming v/e</a:t>
            </a:r>
            <a:endParaRPr lang="en-US" dirty="0">
              <a:solidFill>
                <a:srgbClr val="FFFF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269" y="1280169"/>
            <a:ext cx="6272885" cy="5943599"/>
          </a:xfrm>
          <a:prstGeom prst="rect">
            <a:avLst/>
          </a:prstGeom>
        </p:spPr>
      </p:pic>
      <p:sp>
        <p:nvSpPr>
          <p:cNvPr id="4" name="Slide Number Placeholder 3"/>
          <p:cNvSpPr>
            <a:spLocks noGrp="1"/>
          </p:cNvSpPr>
          <p:nvPr>
            <p:ph type="sldNum" sz="quarter" idx="12"/>
          </p:nvPr>
        </p:nvSpPr>
        <p:spPr/>
        <p:txBody>
          <a:bodyPr/>
          <a:lstStyle/>
          <a:p>
            <a:fld id="{360A499E-5F53-F344-A8CB-78A73A388B1C}" type="slidenum">
              <a:rPr lang="en-US" smtClean="0"/>
              <a:pPr/>
              <a:t>140</a:t>
            </a:fld>
            <a:endParaRPr lang="en-US" dirty="0"/>
          </a:p>
        </p:txBody>
      </p:sp>
    </p:spTree>
    <p:extLst>
      <p:ext uri="{BB962C8B-B14F-4D97-AF65-F5344CB8AC3E}">
        <p14:creationId xmlns:p14="http://schemas.microsoft.com/office/powerpoint/2010/main" val="3404673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formula </a:t>
                </a:r>
                <a:r>
                  <a:rPr lang="en-US" altLang="zh-CN" dirty="0" smtClean="0"/>
                  <a:t>assuming v/e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204"/>
                </a:stretch>
              </a:blipFill>
            </p:spPr>
            <p:txBody>
              <a:bodyPr/>
              <a:lstStyle/>
              <a:p>
                <a:r>
                  <a:rPr lang="zh-CN" alt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269" y="1280160"/>
            <a:ext cx="6272885" cy="5943598"/>
          </a:xfrm>
          <a:prstGeom prst="rect">
            <a:avLst/>
          </a:prstGeom>
        </p:spPr>
      </p:pic>
      <p:grpSp>
        <p:nvGrpSpPr>
          <p:cNvPr id="9" name="Group 8"/>
          <p:cNvGrpSpPr/>
          <p:nvPr/>
        </p:nvGrpSpPr>
        <p:grpSpPr>
          <a:xfrm>
            <a:off x="4159656" y="2395737"/>
            <a:ext cx="1720403" cy="515577"/>
            <a:chOff x="1687169" y="1910511"/>
            <a:chExt cx="1720851" cy="515577"/>
          </a:xfrm>
        </p:grpSpPr>
        <p:cxnSp>
          <p:nvCxnSpPr>
            <p:cNvPr id="10" name="Straight Arrow Connector 9"/>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87169" y="1910511"/>
              <a:ext cx="933467" cy="338554"/>
            </a:xfrm>
            <a:prstGeom prst="rect">
              <a:avLst/>
            </a:prstGeom>
            <a:solidFill>
              <a:schemeClr val="accent2">
                <a:lumMod val="20000"/>
                <a:lumOff val="80000"/>
              </a:schemeClr>
            </a:solidFill>
          </p:spPr>
          <p:txBody>
            <a:bodyPr wrap="square" rtlCol="0">
              <a:spAutoFit/>
            </a:bodyPr>
            <a:lstStyle/>
            <a:p>
              <a:pPr algn="ctr"/>
              <a:r>
                <a:rPr lang="en-US" altLang="zh-CN" sz="1600" dirty="0">
                  <a:solidFill>
                    <a:prstClr val="black">
                      <a:lumMod val="95000"/>
                      <a:lumOff val="5000"/>
                    </a:prstClr>
                  </a:solidFill>
                  <a:cs typeface="Arial"/>
                </a:rPr>
                <a:t>Rayleigh</a:t>
              </a:r>
              <a:endParaRPr lang="en-US" sz="1600" dirty="0">
                <a:solidFill>
                  <a:prstClr val="black">
                    <a:lumMod val="95000"/>
                    <a:lumOff val="5000"/>
                  </a:prstClr>
                </a:solidFill>
                <a:cs typeface="Arial"/>
              </a:endParaRPr>
            </a:p>
          </p:txBody>
        </p:sp>
      </p:grpSp>
      <p:sp>
        <p:nvSpPr>
          <p:cNvPr id="4" name="Slide Number Placeholder 3"/>
          <p:cNvSpPr>
            <a:spLocks noGrp="1"/>
          </p:cNvSpPr>
          <p:nvPr>
            <p:ph type="sldNum" sz="quarter" idx="12"/>
          </p:nvPr>
        </p:nvSpPr>
        <p:spPr/>
        <p:txBody>
          <a:bodyPr/>
          <a:lstStyle/>
          <a:p>
            <a:fld id="{360A499E-5F53-F344-A8CB-78A73A388B1C}" type="slidenum">
              <a:rPr lang="en-US" smtClean="0"/>
              <a:pPr/>
              <a:t>141</a:t>
            </a:fld>
            <a:endParaRPr lang="en-US" dirty="0"/>
          </a:p>
        </p:txBody>
      </p:sp>
    </p:spTree>
    <p:extLst>
      <p:ext uri="{BB962C8B-B14F-4D97-AF65-F5344CB8AC3E}">
        <p14:creationId xmlns:p14="http://schemas.microsoft.com/office/powerpoint/2010/main" val="419281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solidFill>
                  <a:srgbClr val="0000FF"/>
                </a:solidFill>
              </a:rPr>
              <a:t>Predicted </a:t>
            </a:r>
            <a:r>
              <a:rPr lang="en-US" altLang="zh-CN" dirty="0"/>
              <a:t>primary from simplified formula assuming v/e</a:t>
            </a:r>
            <a:endParaRPr lang="en-US" dirty="0">
              <a:solidFill>
                <a:srgbClr val="FFFF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269" y="1280169"/>
            <a:ext cx="6272885" cy="5943599"/>
          </a:xfrm>
          <a:prstGeom prst="rect">
            <a:avLst/>
          </a:prstGeom>
        </p:spPr>
      </p:pic>
      <p:grpSp>
        <p:nvGrpSpPr>
          <p:cNvPr id="8" name="Group 7"/>
          <p:cNvGrpSpPr/>
          <p:nvPr/>
        </p:nvGrpSpPr>
        <p:grpSpPr>
          <a:xfrm>
            <a:off x="4159656" y="2395737"/>
            <a:ext cx="1720403" cy="515577"/>
            <a:chOff x="1687169" y="1910511"/>
            <a:chExt cx="1720851" cy="515577"/>
          </a:xfrm>
        </p:grpSpPr>
        <p:cxnSp>
          <p:nvCxnSpPr>
            <p:cNvPr id="9" name="Straight Arrow Connector 8"/>
            <p:cNvCxnSpPr/>
            <p:nvPr/>
          </p:nvCxnSpPr>
          <p:spPr>
            <a:xfrm>
              <a:off x="2647349" y="2076015"/>
              <a:ext cx="760671" cy="35007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87169" y="1910511"/>
              <a:ext cx="933467" cy="338554"/>
            </a:xfrm>
            <a:prstGeom prst="rect">
              <a:avLst/>
            </a:prstGeom>
            <a:solidFill>
              <a:schemeClr val="accent2">
                <a:lumMod val="20000"/>
                <a:lumOff val="80000"/>
              </a:schemeClr>
            </a:solidFill>
          </p:spPr>
          <p:txBody>
            <a:bodyPr wrap="square" rtlCol="0">
              <a:spAutoFit/>
            </a:bodyPr>
            <a:lstStyle/>
            <a:p>
              <a:pPr algn="ctr"/>
              <a:r>
                <a:rPr lang="en-US" altLang="zh-CN" sz="1600" dirty="0">
                  <a:solidFill>
                    <a:prstClr val="black">
                      <a:lumMod val="95000"/>
                      <a:lumOff val="5000"/>
                    </a:prstClr>
                  </a:solidFill>
                  <a:cs typeface="Arial"/>
                </a:rPr>
                <a:t>Rayleigh</a:t>
              </a:r>
              <a:endParaRPr lang="en-US" sz="1600" dirty="0">
                <a:solidFill>
                  <a:prstClr val="black">
                    <a:lumMod val="95000"/>
                    <a:lumOff val="5000"/>
                  </a:prstClr>
                </a:solidFill>
                <a:cs typeface="Arial"/>
              </a:endParaRPr>
            </a:p>
          </p:txBody>
        </p:sp>
      </p:grpSp>
      <p:sp>
        <p:nvSpPr>
          <p:cNvPr id="4" name="Slide Number Placeholder 3"/>
          <p:cNvSpPr>
            <a:spLocks noGrp="1"/>
          </p:cNvSpPr>
          <p:nvPr>
            <p:ph type="sldNum" sz="quarter" idx="12"/>
          </p:nvPr>
        </p:nvSpPr>
        <p:spPr/>
        <p:txBody>
          <a:bodyPr/>
          <a:lstStyle/>
          <a:p>
            <a:fld id="{360A499E-5F53-F344-A8CB-78A73A388B1C}" type="slidenum">
              <a:rPr lang="en-US" smtClean="0"/>
              <a:pPr/>
              <a:t>142</a:t>
            </a:fld>
            <a:endParaRPr lang="en-US" dirty="0"/>
          </a:p>
        </p:txBody>
      </p:sp>
    </p:spTree>
    <p:extLst>
      <p:ext uri="{BB962C8B-B14F-4D97-AF65-F5344CB8AC3E}">
        <p14:creationId xmlns:p14="http://schemas.microsoft.com/office/powerpoint/2010/main" val="111308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solidFill>
                      <a:srgbClr val="0432FF"/>
                    </a:solidFill>
                  </a:rPr>
                  <a:t>Total</a:t>
                </a:r>
                <a:r>
                  <a:rPr lang="zh-CN" altLang="en-US" dirty="0">
                    <a:solidFill>
                      <a:srgbClr val="0432FF"/>
                    </a:solidFill>
                  </a:rPr>
                  <a:t> </a:t>
                </a:r>
                <a14:m>
                  <m:oMath xmlns:m="http://schemas.openxmlformats.org/officeDocument/2006/math">
                    <m:sSub>
                      <m:sSubPr>
                        <m:ctrlPr>
                          <a:rPr lang="en-US" altLang="zh-CN" i="1">
                            <a:latin typeface="Cambria Math"/>
                          </a:rPr>
                        </m:ctrlPr>
                      </m:sSubPr>
                      <m:e>
                        <m:r>
                          <a:rPr lang="en-US" altLang="zh-CN" i="1">
                            <a:latin typeface="Cambria Math" charset="0"/>
                          </a:rPr>
                          <m:t>𝑢</m:t>
                        </m:r>
                      </m:e>
                      <m:sub>
                        <m:r>
                          <a:rPr lang="en-US" altLang="zh-CN" i="1">
                            <a:latin typeface="Cambria Math" charset="0"/>
                          </a:rPr>
                          <m:t>𝑧</m:t>
                        </m:r>
                      </m:sub>
                    </m:sSub>
                  </m:oMath>
                </a14:m>
                <a:r>
                  <a:rPr lang="en-US" altLang="zh-CN" dirty="0"/>
                  <a:t> input to simplified formula assuming </a:t>
                </a:r>
                <a:r>
                  <a:rPr lang="en-US" altLang="zh-CN" dirty="0" smtClean="0"/>
                  <a:t>v/e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24204"/>
                </a:stretch>
              </a:blipFill>
            </p:spPr>
            <p:txBody>
              <a:bodyPr/>
              <a:lstStyle/>
              <a:p>
                <a:r>
                  <a:rPr lang="zh-CN" alt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269" y="1280160"/>
            <a:ext cx="6272885" cy="5943598"/>
          </a:xfrm>
          <a:prstGeom prst="rect">
            <a:avLst/>
          </a:prstGeom>
        </p:spPr>
      </p:pic>
      <p:grpSp>
        <p:nvGrpSpPr>
          <p:cNvPr id="13" name="Group 12"/>
          <p:cNvGrpSpPr/>
          <p:nvPr/>
        </p:nvGrpSpPr>
        <p:grpSpPr>
          <a:xfrm>
            <a:off x="3734273" y="2977566"/>
            <a:ext cx="2350606" cy="1486605"/>
            <a:chOff x="3735246" y="2977561"/>
            <a:chExt cx="2351218" cy="1486605"/>
          </a:xfrm>
        </p:grpSpPr>
        <p:grpSp>
          <p:nvGrpSpPr>
            <p:cNvPr id="14" name="Group 13"/>
            <p:cNvGrpSpPr/>
            <p:nvPr/>
          </p:nvGrpSpPr>
          <p:grpSpPr>
            <a:xfrm>
              <a:off x="3994489" y="2977561"/>
              <a:ext cx="2091975" cy="1312967"/>
              <a:chOff x="3994489" y="2615416"/>
              <a:chExt cx="2091975" cy="1312967"/>
            </a:xfrm>
          </p:grpSpPr>
          <mc:AlternateContent xmlns:mc="http://schemas.openxmlformats.org/markup-compatibility/2006" xmlns:a14="http://schemas.microsoft.com/office/drawing/2010/main">
            <mc:Choice Requires="a14">
              <p:sp>
                <p:nvSpPr>
                  <p:cNvPr id="17" name="TextBox 16"/>
                  <p:cNvSpPr txBox="1"/>
                  <p:nvPr/>
                </p:nvSpPr>
                <p:spPr>
                  <a:xfrm>
                    <a:off x="3994489" y="2615416"/>
                    <a:ext cx="1188719" cy="345672"/>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17" name="TextBox 16"/>
                  <p:cNvSpPr txBox="1">
                    <a:spLocks noRot="1" noChangeAspect="1" noMove="1" noResize="1" noEditPoints="1" noAdjustHandles="1" noChangeArrowheads="1" noChangeShapeType="1" noTextEdit="1"/>
                  </p:cNvSpPr>
                  <p:nvPr/>
                </p:nvSpPr>
                <p:spPr>
                  <a:xfrm>
                    <a:off x="3994489" y="2615416"/>
                    <a:ext cx="1188720" cy="345672"/>
                  </a:xfrm>
                  <a:prstGeom prst="rect">
                    <a:avLst/>
                  </a:prstGeom>
                  <a:blipFill rotWithShape="0">
                    <a:blip r:embed="rId5"/>
                    <a:stretch>
                      <a:fillRect t="-1754" b="-22807"/>
                    </a:stretch>
                  </a:blipFill>
                </p:spPr>
                <p:txBody>
                  <a:bodyPr/>
                  <a:lstStyle/>
                  <a:p>
                    <a:r>
                      <a:rPr lang="zh-CN" altLang="en-US">
                        <a:noFill/>
                      </a:rPr>
                      <a:t> </a:t>
                    </a:r>
                  </a:p>
                </p:txBody>
              </p:sp>
            </mc:Fallback>
          </mc:AlternateContent>
          <p:cxnSp>
            <p:nvCxnSpPr>
              <p:cNvPr id="18" name="Straight Arrow Connector 17"/>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p:cNvSpPr txBox="1"/>
                <p:nvPr/>
              </p:nvSpPr>
              <p:spPr>
                <a:xfrm>
                  <a:off x="3735246" y="3440633"/>
                  <a:ext cx="146304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en-US" altLang="zh-CN" sz="1600" dirty="0">
                      <a:solidFill>
                        <a:prstClr val="black">
                          <a:lumMod val="95000"/>
                          <a:lumOff val="5000"/>
                        </a:prstClr>
                      </a:solidFill>
                      <a:cs typeface="Arial"/>
                    </a:rPr>
                    <a:t>/</a:t>
                  </a:r>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15" name="TextBox 14"/>
                <p:cNvSpPr txBox="1">
                  <a:spLocks noRot="1" noChangeAspect="1" noMove="1" noResize="1" noEditPoints="1" noAdjustHandles="1" noChangeArrowheads="1" noChangeShapeType="1" noTextEdit="1"/>
                </p:cNvSpPr>
                <p:nvPr/>
              </p:nvSpPr>
              <p:spPr>
                <a:xfrm>
                  <a:off x="3735246" y="3440633"/>
                  <a:ext cx="1463040" cy="346994"/>
                </a:xfrm>
                <a:prstGeom prst="rect">
                  <a:avLst/>
                </a:prstGeom>
                <a:blipFill rotWithShape="0">
                  <a:blip r:embed="rId6"/>
                  <a:stretch>
                    <a:fillRect t="-1754" b="-228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067535" y="4116891"/>
                  <a:ext cx="109728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zh-CN" altLang="en-US" sz="1600" dirty="0">
                      <a:solidFill>
                        <a:prstClr val="black">
                          <a:lumMod val="95000"/>
                          <a:lumOff val="5000"/>
                        </a:prstClr>
                      </a:solidFill>
                      <a:cs typeface="Arial"/>
                    </a:rPr>
                    <a:t> </a:t>
                  </a:r>
                  <a:r>
                    <a:rPr lang="en-US" altLang="zh-CN" sz="1600" dirty="0">
                      <a:solidFill>
                        <a:prstClr val="black">
                          <a:lumMod val="95000"/>
                          <a:lumOff val="5000"/>
                        </a:prstClr>
                      </a:solidFill>
                      <a:cs typeface="Arial"/>
                    </a:rPr>
                    <a:t>+</a:t>
                  </a:r>
                  <a:r>
                    <a:rPr lang="zh-CN" altLang="en-US" sz="1600" dirty="0">
                      <a:solidFill>
                        <a:prstClr val="black">
                          <a:lumMod val="95000"/>
                          <a:lumOff val="5000"/>
                        </a:prstClr>
                      </a:solidFill>
                      <a:cs typeface="Arial"/>
                    </a:rPr>
                    <a:t> </a:t>
                  </a:r>
                  <a:r>
                    <a:rPr lang="en-US" sz="1600" dirty="0">
                      <a:solidFill>
                        <a:prstClr val="black">
                          <a:lumMod val="95000"/>
                          <a:lumOff val="5000"/>
                        </a:prstClr>
                      </a:solidFill>
                      <a:cs typeface="Arial"/>
                    </a:rPr>
                    <a:t>Ghost</a:t>
                  </a:r>
                </a:p>
              </p:txBody>
            </p:sp>
          </mc:Choice>
          <mc:Fallback xmlns="">
            <p:sp>
              <p:nvSpPr>
                <p:cNvPr id="16" name="TextBox 15"/>
                <p:cNvSpPr txBox="1">
                  <a:spLocks noRot="1" noChangeAspect="1" noMove="1" noResize="1" noEditPoints="1" noAdjustHandles="1" noChangeArrowheads="1" noChangeShapeType="1" noTextEdit="1"/>
                </p:cNvSpPr>
                <p:nvPr/>
              </p:nvSpPr>
              <p:spPr>
                <a:xfrm>
                  <a:off x="4067535" y="4116891"/>
                  <a:ext cx="1097280" cy="347275"/>
                </a:xfrm>
                <a:prstGeom prst="rect">
                  <a:avLst/>
                </a:prstGeom>
                <a:blipFill rotWithShape="0">
                  <a:blip r:embed="rId7"/>
                  <a:stretch>
                    <a:fillRect t="-1754" r="-2222" b="-22807"/>
                  </a:stretch>
                </a:blipFill>
              </p:spPr>
              <p:txBody>
                <a:bodyPr/>
                <a:lstStyle/>
                <a:p>
                  <a:r>
                    <a:rPr lang="zh-CN" altLang="en-US">
                      <a:noFill/>
                    </a:rPr>
                    <a:t> </a:t>
                  </a:r>
                </a:p>
              </p:txBody>
            </p:sp>
          </mc:Fallback>
        </mc:AlternateContent>
      </p:grpSp>
      <p:sp>
        <p:nvSpPr>
          <p:cNvPr id="4" name="Slide Number Placeholder 3"/>
          <p:cNvSpPr>
            <a:spLocks noGrp="1"/>
          </p:cNvSpPr>
          <p:nvPr>
            <p:ph type="sldNum" sz="quarter" idx="12"/>
          </p:nvPr>
        </p:nvSpPr>
        <p:spPr/>
        <p:txBody>
          <a:bodyPr/>
          <a:lstStyle/>
          <a:p>
            <a:fld id="{360A499E-5F53-F344-A8CB-78A73A388B1C}" type="slidenum">
              <a:rPr lang="en-US" smtClean="0"/>
              <a:pPr/>
              <a:t>143</a:t>
            </a:fld>
            <a:endParaRPr lang="en-US" dirty="0"/>
          </a:p>
        </p:txBody>
      </p:sp>
    </p:spTree>
    <p:extLst>
      <p:ext uri="{BB962C8B-B14F-4D97-AF65-F5344CB8AC3E}">
        <p14:creationId xmlns:p14="http://schemas.microsoft.com/office/powerpoint/2010/main" val="3389268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solidFill>
                  <a:srgbClr val="0000FF"/>
                </a:solidFill>
              </a:rPr>
              <a:t>Predicted </a:t>
            </a:r>
            <a:r>
              <a:rPr lang="en-US" altLang="zh-CN" dirty="0"/>
              <a:t>primary from simplified formula assuming v/e</a:t>
            </a:r>
            <a:endParaRPr lang="en-US" dirty="0">
              <a:solidFill>
                <a:srgbClr val="FFFF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269" y="1280169"/>
            <a:ext cx="6272885" cy="5943599"/>
          </a:xfrm>
          <a:prstGeom prst="rect">
            <a:avLst/>
          </a:prstGeom>
        </p:spPr>
      </p:pic>
      <p:grpSp>
        <p:nvGrpSpPr>
          <p:cNvPr id="22" name="Group 21"/>
          <p:cNvGrpSpPr/>
          <p:nvPr/>
        </p:nvGrpSpPr>
        <p:grpSpPr>
          <a:xfrm>
            <a:off x="3734273" y="2977566"/>
            <a:ext cx="2350606" cy="1486605"/>
            <a:chOff x="3735246" y="2977561"/>
            <a:chExt cx="2351218" cy="1486605"/>
          </a:xfrm>
        </p:grpSpPr>
        <p:grpSp>
          <p:nvGrpSpPr>
            <p:cNvPr id="23" name="Group 22"/>
            <p:cNvGrpSpPr/>
            <p:nvPr/>
          </p:nvGrpSpPr>
          <p:grpSpPr>
            <a:xfrm>
              <a:off x="3994489" y="2977561"/>
              <a:ext cx="2091975" cy="1312967"/>
              <a:chOff x="3994489" y="2615416"/>
              <a:chExt cx="2091975" cy="1312967"/>
            </a:xfrm>
          </p:grpSpPr>
          <mc:AlternateContent xmlns:mc="http://schemas.openxmlformats.org/markup-compatibility/2006" xmlns:a14="http://schemas.microsoft.com/office/drawing/2010/main">
            <mc:Choice Requires="a14">
              <p:sp>
                <p:nvSpPr>
                  <p:cNvPr id="26" name="TextBox 25"/>
                  <p:cNvSpPr txBox="1"/>
                  <p:nvPr/>
                </p:nvSpPr>
                <p:spPr>
                  <a:xfrm>
                    <a:off x="3994489" y="2615416"/>
                    <a:ext cx="1188719" cy="345672"/>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6" name="TextBox 25"/>
                  <p:cNvSpPr txBox="1">
                    <a:spLocks noRot="1" noChangeAspect="1" noMove="1" noResize="1" noEditPoints="1" noAdjustHandles="1" noChangeArrowheads="1" noChangeShapeType="1" noTextEdit="1"/>
                  </p:cNvSpPr>
                  <p:nvPr/>
                </p:nvSpPr>
                <p:spPr>
                  <a:xfrm>
                    <a:off x="3994489" y="2615416"/>
                    <a:ext cx="1188720" cy="345672"/>
                  </a:xfrm>
                  <a:prstGeom prst="rect">
                    <a:avLst/>
                  </a:prstGeom>
                  <a:blipFill rotWithShape="0">
                    <a:blip r:embed="rId4"/>
                    <a:stretch>
                      <a:fillRect t="-1754" b="-22807"/>
                    </a:stretch>
                  </a:blipFill>
                </p:spPr>
                <p:txBody>
                  <a:bodyPr/>
                  <a:lstStyle/>
                  <a:p>
                    <a:r>
                      <a:rPr lang="zh-CN" altLang="en-US">
                        <a:noFill/>
                      </a:rPr>
                      <a:t> </a:t>
                    </a:r>
                  </a:p>
                </p:txBody>
              </p:sp>
            </mc:Fallback>
          </mc:AlternateContent>
          <p:cxnSp>
            <p:nvCxnSpPr>
              <p:cNvPr id="27" name="Straight Arrow Connector 26"/>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p:cNvSpPr txBox="1"/>
                <p:nvPr/>
              </p:nvSpPr>
              <p:spPr>
                <a:xfrm>
                  <a:off x="3735246" y="3440633"/>
                  <a:ext cx="146304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en-US" altLang="zh-CN" sz="1600" dirty="0">
                      <a:solidFill>
                        <a:prstClr val="black">
                          <a:lumMod val="95000"/>
                          <a:lumOff val="5000"/>
                        </a:prstClr>
                      </a:solidFill>
                      <a:cs typeface="Arial"/>
                    </a:rPr>
                    <a:t>/</a:t>
                  </a:r>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4" name="TextBox 23"/>
                <p:cNvSpPr txBox="1">
                  <a:spLocks noRot="1" noChangeAspect="1" noMove="1" noResize="1" noEditPoints="1" noAdjustHandles="1" noChangeArrowheads="1" noChangeShapeType="1" noTextEdit="1"/>
                </p:cNvSpPr>
                <p:nvPr/>
              </p:nvSpPr>
              <p:spPr>
                <a:xfrm>
                  <a:off x="3735246" y="3440633"/>
                  <a:ext cx="1463040" cy="346994"/>
                </a:xfrm>
                <a:prstGeom prst="rect">
                  <a:avLst/>
                </a:prstGeom>
                <a:blipFill rotWithShape="0">
                  <a:blip r:embed="rId5"/>
                  <a:stretch>
                    <a:fillRect t="-1754" b="-228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067535" y="4116891"/>
                  <a:ext cx="109728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5" name="TextBox 24"/>
                <p:cNvSpPr txBox="1">
                  <a:spLocks noRot="1" noChangeAspect="1" noMove="1" noResize="1" noEditPoints="1" noAdjustHandles="1" noChangeArrowheads="1" noChangeShapeType="1" noTextEdit="1"/>
                </p:cNvSpPr>
                <p:nvPr/>
              </p:nvSpPr>
              <p:spPr>
                <a:xfrm>
                  <a:off x="4067535" y="4116891"/>
                  <a:ext cx="1097280" cy="347275"/>
                </a:xfrm>
                <a:prstGeom prst="rect">
                  <a:avLst/>
                </a:prstGeom>
                <a:blipFill rotWithShape="0">
                  <a:blip r:embed="rId6"/>
                  <a:stretch>
                    <a:fillRect t="-1754" r="-2222" b="-22807"/>
                  </a:stretch>
                </a:blipFill>
              </p:spPr>
              <p:txBody>
                <a:bodyPr/>
                <a:lstStyle/>
                <a:p>
                  <a:r>
                    <a:rPr lang="zh-CN" altLang="en-US">
                      <a:noFill/>
                    </a:rPr>
                    <a:t> </a:t>
                  </a:r>
                </a:p>
              </p:txBody>
            </p:sp>
          </mc:Fallback>
        </mc:AlternateContent>
      </p:grpSp>
      <p:sp>
        <p:nvSpPr>
          <p:cNvPr id="4" name="Slide Number Placeholder 3"/>
          <p:cNvSpPr>
            <a:spLocks noGrp="1"/>
          </p:cNvSpPr>
          <p:nvPr>
            <p:ph type="sldNum" sz="quarter" idx="12"/>
          </p:nvPr>
        </p:nvSpPr>
        <p:spPr/>
        <p:txBody>
          <a:bodyPr/>
          <a:lstStyle/>
          <a:p>
            <a:fld id="{360A499E-5F53-F344-A8CB-78A73A388B1C}" type="slidenum">
              <a:rPr lang="en-US" smtClean="0"/>
              <a:pPr/>
              <a:t>144</a:t>
            </a:fld>
            <a:endParaRPr lang="en-US" dirty="0"/>
          </a:p>
        </p:txBody>
      </p:sp>
    </p:spTree>
    <p:extLst>
      <p:ext uri="{BB962C8B-B14F-4D97-AF65-F5344CB8AC3E}">
        <p14:creationId xmlns:p14="http://schemas.microsoft.com/office/powerpoint/2010/main" val="959300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solidFill>
                  <a:srgbClr val="0432FF"/>
                </a:solidFill>
              </a:rPr>
              <a:t>Analytically computed </a:t>
            </a:r>
            <a:r>
              <a:rPr lang="en-US" altLang="zh-CN" dirty="0" smtClean="0"/>
              <a:t>primary (ideal result)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269" y="1280169"/>
            <a:ext cx="6272885" cy="5943599"/>
          </a:xfrm>
          <a:prstGeom prst="rect">
            <a:avLst/>
          </a:prstGeom>
        </p:spPr>
      </p:pic>
      <p:grpSp>
        <p:nvGrpSpPr>
          <p:cNvPr id="21" name="Group 20"/>
          <p:cNvGrpSpPr/>
          <p:nvPr/>
        </p:nvGrpSpPr>
        <p:grpSpPr>
          <a:xfrm>
            <a:off x="3734273" y="2977566"/>
            <a:ext cx="2350606" cy="1486605"/>
            <a:chOff x="3735246" y="2977561"/>
            <a:chExt cx="2351218" cy="1486605"/>
          </a:xfrm>
        </p:grpSpPr>
        <p:grpSp>
          <p:nvGrpSpPr>
            <p:cNvPr id="22" name="Group 21"/>
            <p:cNvGrpSpPr/>
            <p:nvPr/>
          </p:nvGrpSpPr>
          <p:grpSpPr>
            <a:xfrm>
              <a:off x="3994489" y="2977561"/>
              <a:ext cx="2091975" cy="1312967"/>
              <a:chOff x="3994489" y="2615416"/>
              <a:chExt cx="2091975" cy="1312967"/>
            </a:xfrm>
          </p:grpSpPr>
          <mc:AlternateContent xmlns:mc="http://schemas.openxmlformats.org/markup-compatibility/2006" xmlns:a14="http://schemas.microsoft.com/office/drawing/2010/main">
            <mc:Choice Requires="a14">
              <p:sp>
                <p:nvSpPr>
                  <p:cNvPr id="25" name="TextBox 24"/>
                  <p:cNvSpPr txBox="1"/>
                  <p:nvPr/>
                </p:nvSpPr>
                <p:spPr>
                  <a:xfrm>
                    <a:off x="3994489" y="2615416"/>
                    <a:ext cx="1188719" cy="345672"/>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5" name="TextBox 24"/>
                  <p:cNvSpPr txBox="1">
                    <a:spLocks noRot="1" noChangeAspect="1" noMove="1" noResize="1" noEditPoints="1" noAdjustHandles="1" noChangeArrowheads="1" noChangeShapeType="1" noTextEdit="1"/>
                  </p:cNvSpPr>
                  <p:nvPr/>
                </p:nvSpPr>
                <p:spPr>
                  <a:xfrm>
                    <a:off x="3994489" y="2615416"/>
                    <a:ext cx="1188720" cy="345672"/>
                  </a:xfrm>
                  <a:prstGeom prst="rect">
                    <a:avLst/>
                  </a:prstGeom>
                  <a:blipFill rotWithShape="0">
                    <a:blip r:embed="rId4"/>
                    <a:stretch>
                      <a:fillRect t="-1754" b="-22807"/>
                    </a:stretch>
                  </a:blipFill>
                </p:spPr>
                <p:txBody>
                  <a:bodyPr/>
                  <a:lstStyle/>
                  <a:p>
                    <a:r>
                      <a:rPr lang="zh-CN" altLang="en-US">
                        <a:noFill/>
                      </a:rPr>
                      <a:t> </a:t>
                    </a:r>
                  </a:p>
                </p:txBody>
              </p:sp>
            </mc:Fallback>
          </mc:AlternateContent>
          <p:cxnSp>
            <p:nvCxnSpPr>
              <p:cNvPr id="26" name="Straight Arrow Connector 25"/>
              <p:cNvCxnSpPr/>
              <p:nvPr/>
            </p:nvCxnSpPr>
            <p:spPr>
              <a:xfrm>
                <a:off x="5233650" y="2821322"/>
                <a:ext cx="852814" cy="1876"/>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217265" y="3251985"/>
                <a:ext cx="817573" cy="40511"/>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217265" y="3679189"/>
                <a:ext cx="833019" cy="249194"/>
              </a:xfrm>
              <a:prstGeom prst="straightConnector1">
                <a:avLst/>
              </a:prstGeom>
              <a:ln w="38100">
                <a:solidFill>
                  <a:schemeClr val="tx1"/>
                </a:solidFill>
                <a:prstDash val="lgDash"/>
                <a:tailEnd type="arrow"/>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TextBox 22"/>
                <p:cNvSpPr txBox="1"/>
                <p:nvPr/>
              </p:nvSpPr>
              <p:spPr>
                <a:xfrm>
                  <a:off x="3735246" y="3440633"/>
                  <a:ext cx="146304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en-US" altLang="zh-CN" sz="1600" dirty="0">
                      <a:solidFill>
                        <a:prstClr val="black">
                          <a:lumMod val="95000"/>
                          <a:lumOff val="5000"/>
                        </a:prstClr>
                      </a:solidFill>
                      <a:cs typeface="Arial"/>
                    </a:rPr>
                    <a:t>/</a:t>
                  </a:r>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𝑃</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3" name="TextBox 22"/>
                <p:cNvSpPr txBox="1">
                  <a:spLocks noRot="1" noChangeAspect="1" noMove="1" noResize="1" noEditPoints="1" noAdjustHandles="1" noChangeArrowheads="1" noChangeShapeType="1" noTextEdit="1"/>
                </p:cNvSpPr>
                <p:nvPr/>
              </p:nvSpPr>
              <p:spPr>
                <a:xfrm>
                  <a:off x="3735246" y="3440633"/>
                  <a:ext cx="1463040" cy="346994"/>
                </a:xfrm>
                <a:prstGeom prst="rect">
                  <a:avLst/>
                </a:prstGeom>
                <a:blipFill rotWithShape="0">
                  <a:blip r:embed="rId5"/>
                  <a:stretch>
                    <a:fillRect t="-1754" b="-228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067535" y="4116891"/>
                  <a:ext cx="1097280" cy="347275"/>
                </a:xfrm>
                <a:prstGeom prst="rect">
                  <a:avLst/>
                </a:prstGeom>
                <a:solidFill>
                  <a:schemeClr val="accent2">
                    <a:lumMod val="20000"/>
                    <a:lumOff val="80000"/>
                  </a:schemeClr>
                </a:solidFill>
              </p:spPr>
              <p:txBody>
                <a:bodyPr wrap="square" rtlCol="0">
                  <a:spAutoFit/>
                </a:bodyPr>
                <a:lstStyle/>
                <a:p>
                  <a14:m>
                    <m:oMath xmlns:m="http://schemas.openxmlformats.org/officeDocument/2006/math">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acc>
                        <m:accPr>
                          <m:chr m:val="́"/>
                          <m:ctrlPr>
                            <a:rPr lang="en-US" altLang="zh-CN" sz="1600" i="1">
                              <a:solidFill>
                                <a:prstClr val="black">
                                  <a:lumMod val="95000"/>
                                  <a:lumOff val="5000"/>
                                </a:prstClr>
                              </a:solidFill>
                              <a:latin typeface="Cambria Math"/>
                              <a:cs typeface="Arial"/>
                            </a:rPr>
                          </m:ctrlPr>
                        </m:accPr>
                        <m:e>
                          <m:r>
                            <a:rPr lang="en-US" altLang="zh-CN" sz="1600" i="1">
                              <a:solidFill>
                                <a:prstClr val="black">
                                  <a:lumMod val="95000"/>
                                  <a:lumOff val="5000"/>
                                </a:prstClr>
                              </a:solidFill>
                              <a:latin typeface="Cambria Math" charset="0"/>
                              <a:cs typeface="Arial"/>
                            </a:rPr>
                            <m:t>𝑆</m:t>
                          </m:r>
                        </m:e>
                      </m:acc>
                    </m:oMath>
                  </a14:m>
                  <a:r>
                    <a:rPr lang="zh-CN" altLang="en-US" sz="1600" dirty="0">
                      <a:solidFill>
                        <a:prstClr val="black">
                          <a:lumMod val="95000"/>
                          <a:lumOff val="5000"/>
                        </a:prstClr>
                      </a:solidFill>
                      <a:cs typeface="Arial"/>
                    </a:rPr>
                    <a:t> </a:t>
                  </a:r>
                  <a:r>
                    <a:rPr lang="en-US" altLang="zh-CN" sz="1600" dirty="0">
                      <a:solidFill>
                        <a:srgbClr val="C0504D">
                          <a:lumMod val="20000"/>
                          <a:lumOff val="80000"/>
                        </a:srgbClr>
                      </a:solidFill>
                      <a:cs typeface="Arial"/>
                    </a:rPr>
                    <a:t>+</a:t>
                  </a:r>
                  <a:r>
                    <a:rPr lang="zh-CN" altLang="en-US" sz="1600" dirty="0">
                      <a:solidFill>
                        <a:srgbClr val="C0504D">
                          <a:lumMod val="20000"/>
                          <a:lumOff val="80000"/>
                        </a:srgbClr>
                      </a:solidFill>
                      <a:cs typeface="Arial"/>
                    </a:rPr>
                    <a:t> </a:t>
                  </a:r>
                  <a:r>
                    <a:rPr lang="en-US" sz="1600" dirty="0">
                      <a:solidFill>
                        <a:srgbClr val="C0504D">
                          <a:lumMod val="20000"/>
                          <a:lumOff val="80000"/>
                        </a:srgbClr>
                      </a:solidFill>
                      <a:cs typeface="Arial"/>
                    </a:rPr>
                    <a:t>Ghost</a:t>
                  </a:r>
                </a:p>
              </p:txBody>
            </p:sp>
          </mc:Choice>
          <mc:Fallback xmlns="">
            <p:sp>
              <p:nvSpPr>
                <p:cNvPr id="24" name="TextBox 23"/>
                <p:cNvSpPr txBox="1">
                  <a:spLocks noRot="1" noChangeAspect="1" noMove="1" noResize="1" noEditPoints="1" noAdjustHandles="1" noChangeArrowheads="1" noChangeShapeType="1" noTextEdit="1"/>
                </p:cNvSpPr>
                <p:nvPr/>
              </p:nvSpPr>
              <p:spPr>
                <a:xfrm>
                  <a:off x="4067535" y="4116891"/>
                  <a:ext cx="1097280" cy="347275"/>
                </a:xfrm>
                <a:prstGeom prst="rect">
                  <a:avLst/>
                </a:prstGeom>
                <a:blipFill rotWithShape="0">
                  <a:blip r:embed="rId6"/>
                  <a:stretch>
                    <a:fillRect t="-1754" r="-2222" b="-22807"/>
                  </a:stretch>
                </a:blipFill>
              </p:spPr>
              <p:txBody>
                <a:bodyPr/>
                <a:lstStyle/>
                <a:p>
                  <a:r>
                    <a:rPr lang="zh-CN" altLang="en-US">
                      <a:noFill/>
                    </a:rPr>
                    <a:t> </a:t>
                  </a:r>
                </a:p>
              </p:txBody>
            </p:sp>
          </mc:Fallback>
        </mc:AlternateContent>
      </p:grpSp>
      <p:sp>
        <p:nvSpPr>
          <p:cNvPr id="4" name="Slide Number Placeholder 3"/>
          <p:cNvSpPr>
            <a:spLocks noGrp="1"/>
          </p:cNvSpPr>
          <p:nvPr>
            <p:ph type="sldNum" sz="quarter" idx="12"/>
          </p:nvPr>
        </p:nvSpPr>
        <p:spPr/>
        <p:txBody>
          <a:bodyPr/>
          <a:lstStyle/>
          <a:p>
            <a:fld id="{360A499E-5F53-F344-A8CB-78A73A388B1C}" type="slidenum">
              <a:rPr lang="en-US" smtClean="0"/>
              <a:pPr/>
              <a:t>145</a:t>
            </a:fld>
            <a:endParaRPr lang="en-US" dirty="0"/>
          </a:p>
        </p:txBody>
      </p:sp>
    </p:spTree>
    <p:extLst>
      <p:ext uri="{BB962C8B-B14F-4D97-AF65-F5344CB8AC3E}">
        <p14:creationId xmlns:p14="http://schemas.microsoft.com/office/powerpoint/2010/main" val="355985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smtClean="0">
                <a:solidFill>
                  <a:schemeClr val="tx1"/>
                </a:solidFill>
              </a:rPr>
              <a:t>Summary</a:t>
            </a:r>
            <a:endParaRPr lang="en-US" dirty="0">
              <a:solidFill>
                <a:schemeClr val="tx1"/>
              </a:solidFill>
            </a:endParaRPr>
          </a:p>
        </p:txBody>
      </p:sp>
      <mc:AlternateContent xmlns:mc="http://schemas.openxmlformats.org/markup-compatibility/2006" xmlns:a14="http://schemas.microsoft.com/office/drawing/2010/main">
        <mc:Choice Requires="a14">
          <p:sp>
            <p:nvSpPr>
              <p:cNvPr id="8" name="Content Placeholder 7"/>
              <p:cNvSpPr>
                <a:spLocks noGrp="1"/>
              </p:cNvSpPr>
              <p:nvPr>
                <p:ph idx="4294967295"/>
              </p:nvPr>
            </p:nvSpPr>
            <p:spPr>
              <a:xfrm>
                <a:off x="1" y="1541463"/>
                <a:ext cx="10969943" cy="4678362"/>
              </a:xfrm>
            </p:spPr>
            <p:txBody>
              <a:bodyPr>
                <a:normAutofit fontScale="92500"/>
              </a:bodyPr>
              <a:lstStyle/>
              <a:p>
                <a:pPr>
                  <a:lnSpc>
                    <a:spcPct val="130000"/>
                  </a:lnSpc>
                  <a:buFont typeface="Wingdings" charset="2"/>
                  <a:buChar char="v"/>
                </a:pPr>
                <a:r>
                  <a:rPr lang="en-US" dirty="0">
                    <a:solidFill>
                      <a:srgbClr val="0432FF"/>
                    </a:solidFill>
                  </a:rPr>
                  <a:t>Assume </a:t>
                </a:r>
                <a:r>
                  <a:rPr lang="en-US" altLang="zh-CN" dirty="0" smtClean="0">
                    <a:solidFill>
                      <a:srgbClr val="0432FF"/>
                    </a:solidFill>
                  </a:rPr>
                  <a:t>data</a:t>
                </a:r>
                <a:r>
                  <a:rPr lang="en-US" dirty="0" smtClean="0">
                    <a:solidFill>
                      <a:srgbClr val="0432FF"/>
                    </a:solidFill>
                  </a:rPr>
                  <a:t> </a:t>
                </a:r>
                <a:r>
                  <a:rPr lang="en-US" dirty="0">
                    <a:solidFill>
                      <a:srgbClr val="0432FF"/>
                    </a:solidFill>
                  </a:rPr>
                  <a:t>requirement </a:t>
                </a:r>
                <a:r>
                  <a:rPr lang="en-US" altLang="zh-CN" dirty="0" smtClean="0">
                    <a:solidFill>
                      <a:srgbClr val="0432FF"/>
                    </a:solidFill>
                  </a:rPr>
                  <a:t>(displacement</a:t>
                </a:r>
                <a:r>
                  <a:rPr lang="zh-CN" altLang="en-US" dirty="0" smtClean="0">
                    <a:solidFill>
                      <a:srgbClr val="0432FF"/>
                    </a:solidFill>
                  </a:rPr>
                  <a:t> </a:t>
                </a:r>
                <a:r>
                  <a:rPr lang="en-US" altLang="zh-CN" dirty="0" smtClean="0">
                    <a:solidFill>
                      <a:srgbClr val="0432FF"/>
                    </a:solidFill>
                  </a:rPr>
                  <a:t>and</a:t>
                </a:r>
                <a:r>
                  <a:rPr lang="zh-CN" altLang="en-US" dirty="0" smtClean="0">
                    <a:solidFill>
                      <a:srgbClr val="0432FF"/>
                    </a:solidFill>
                  </a:rPr>
                  <a:t> </a:t>
                </a:r>
                <a:r>
                  <a:rPr lang="en-US" altLang="zh-CN" dirty="0" smtClean="0">
                    <a:solidFill>
                      <a:srgbClr val="0432FF"/>
                    </a:solidFill>
                  </a:rPr>
                  <a:t>traction)</a:t>
                </a:r>
                <a:r>
                  <a:rPr lang="zh-CN" altLang="en-US" dirty="0" smtClean="0">
                    <a:solidFill>
                      <a:srgbClr val="0432FF"/>
                    </a:solidFill>
                  </a:rPr>
                  <a:t> </a:t>
                </a:r>
                <a:r>
                  <a:rPr lang="en-US" dirty="0" smtClean="0">
                    <a:solidFill>
                      <a:srgbClr val="0432FF"/>
                    </a:solidFill>
                  </a:rPr>
                  <a:t>is </a:t>
                </a:r>
                <a:r>
                  <a:rPr lang="en-US" b="1" u="sng" dirty="0">
                    <a:solidFill>
                      <a:srgbClr val="0432FF"/>
                    </a:solidFill>
                  </a:rPr>
                  <a:t>satisfied</a:t>
                </a:r>
                <a:r>
                  <a:rPr lang="en-US" dirty="0">
                    <a:solidFill>
                      <a:srgbClr val="0432FF"/>
                    </a:solidFill>
                  </a:rPr>
                  <a:t> </a:t>
                </a:r>
                <a:endParaRPr lang="en-US" dirty="0" smtClean="0">
                  <a:solidFill>
                    <a:srgbClr val="0432FF"/>
                  </a:solidFill>
                </a:endParaRPr>
              </a:p>
              <a:p>
                <a:pPr lvl="1">
                  <a:lnSpc>
                    <a:spcPct val="130000"/>
                  </a:lnSpc>
                  <a:buFont typeface="Wingdings" charset="2"/>
                  <a:buChar char="ü"/>
                </a:pPr>
                <a:r>
                  <a:rPr lang="en-US" altLang="zh-CN" sz="2800" dirty="0" smtClean="0"/>
                  <a:t>Separate ground roll and ghosts out effectively and</a:t>
                </a:r>
                <a:r>
                  <a:rPr lang="zh-CN" altLang="en-US" sz="2800" dirty="0" smtClean="0"/>
                  <a:t> </a:t>
                </a:r>
                <a:r>
                  <a:rPr lang="en-US" altLang="zh-CN" sz="2800" dirty="0" smtClean="0"/>
                  <a:t>without damaging reflection data</a:t>
                </a:r>
              </a:p>
              <a:p>
                <a:pPr lvl="1">
                  <a:lnSpc>
                    <a:spcPct val="130000"/>
                  </a:lnSpc>
                  <a:buFont typeface="Wingdings" charset="2"/>
                  <a:buChar char="ü"/>
                </a:pPr>
                <a:endParaRPr lang="en-US" altLang="zh-CN" sz="1800" dirty="0" smtClean="0"/>
              </a:p>
              <a:p>
                <a:pPr>
                  <a:lnSpc>
                    <a:spcPct val="130000"/>
                  </a:lnSpc>
                  <a:buFont typeface="Wingdings" charset="2"/>
                  <a:buChar char="v"/>
                </a:pPr>
                <a:r>
                  <a:rPr lang="en-US" dirty="0" smtClean="0">
                    <a:solidFill>
                      <a:srgbClr val="0432FF"/>
                    </a:solidFill>
                  </a:rPr>
                  <a:t>Assume traction </a:t>
                </a:r>
                <a:r>
                  <a:rPr lang="en-US" dirty="0">
                    <a:solidFill>
                      <a:srgbClr val="0432FF"/>
                    </a:solidFill>
                  </a:rPr>
                  <a:t>requirement is </a:t>
                </a:r>
                <a:r>
                  <a:rPr lang="en-US" b="1" i="1" u="sng" dirty="0" smtClean="0">
                    <a:solidFill>
                      <a:srgbClr val="0432FF"/>
                    </a:solidFill>
                  </a:rPr>
                  <a:t>not</a:t>
                </a:r>
                <a:r>
                  <a:rPr lang="en-US" b="1" u="sng" dirty="0" smtClean="0">
                    <a:solidFill>
                      <a:srgbClr val="0432FF"/>
                    </a:solidFill>
                  </a:rPr>
                  <a:t> satisfied</a:t>
                </a:r>
                <a:endParaRPr lang="en-US" u="sng" dirty="0" smtClean="0">
                  <a:solidFill>
                    <a:srgbClr val="0432FF"/>
                  </a:solidFill>
                </a:endParaRPr>
              </a:p>
              <a:p>
                <a:pPr lvl="1">
                  <a:lnSpc>
                    <a:spcPct val="130000"/>
                  </a:lnSpc>
                  <a:buFont typeface="Wingdings" charset="2"/>
                  <a:buChar char="ü"/>
                </a:pPr>
                <a:r>
                  <a:rPr lang="en-US" altLang="zh-CN" sz="2800" dirty="0" smtClean="0">
                    <a:solidFill>
                      <a:schemeClr val="tx1"/>
                    </a:solidFill>
                    <a:latin typeface="+mn-lt"/>
                  </a:rPr>
                  <a:t>Derive a simplified</a:t>
                </a:r>
                <a:r>
                  <a:rPr lang="zh-CN" altLang="en-US" sz="2800" dirty="0">
                    <a:solidFill>
                      <a:schemeClr val="tx1"/>
                    </a:solidFill>
                    <a:latin typeface="+mn-lt"/>
                  </a:rPr>
                  <a:t> </a:t>
                </a:r>
                <a:r>
                  <a:rPr lang="en-US" altLang="zh-CN" sz="2800" dirty="0">
                    <a:solidFill>
                      <a:schemeClr val="tx1"/>
                    </a:solidFill>
                    <a:latin typeface="+mn-lt"/>
                  </a:rPr>
                  <a:t>algorithm a</a:t>
                </a:r>
                <a:r>
                  <a:rPr lang="en-US" sz="2800" dirty="0">
                    <a:solidFill>
                      <a:schemeClr val="tx1"/>
                    </a:solidFill>
                    <a:latin typeface="+mn-lt"/>
                  </a:rPr>
                  <a:t>ssuming vacuum/earth</a:t>
                </a:r>
              </a:p>
              <a:p>
                <a:pPr lvl="1">
                  <a:lnSpc>
                    <a:spcPct val="130000"/>
                  </a:lnSpc>
                  <a:buFont typeface="Wingdings" charset="2"/>
                  <a:buChar char="ü"/>
                </a:pPr>
                <a:r>
                  <a:rPr lang="en-US" altLang="zh-CN" sz="2800" dirty="0">
                    <a:solidFill>
                      <a:schemeClr val="tx1"/>
                    </a:solidFill>
                    <a:latin typeface="+mn-lt"/>
                  </a:rPr>
                  <a:t>Significantly reduce data requirement (</a:t>
                </a:r>
                <a14:m>
                  <m:oMath xmlns:m="http://schemas.openxmlformats.org/officeDocument/2006/math">
                    <m:acc>
                      <m:accPr>
                        <m:chr m:val="⃑"/>
                        <m:ctrlPr>
                          <a:rPr lang="en-US" sz="2800" i="1">
                            <a:solidFill>
                              <a:schemeClr val="tx1"/>
                            </a:solidFill>
                            <a:latin typeface="Cambria Math"/>
                          </a:rPr>
                        </m:ctrlPr>
                      </m:accPr>
                      <m:e>
                        <m:r>
                          <a:rPr lang="en-US" sz="2800" i="1">
                            <a:solidFill>
                              <a:schemeClr val="tx1"/>
                            </a:solidFill>
                            <a:latin typeface="Cambria Math" charset="0"/>
                          </a:rPr>
                          <m:t>𝑢</m:t>
                        </m:r>
                      </m:e>
                    </m:acc>
                  </m:oMath>
                </a14:m>
                <a:r>
                  <a:rPr lang="en-US" sz="2800" dirty="0">
                    <a:solidFill>
                      <a:schemeClr val="tx1"/>
                    </a:solidFill>
                    <a:latin typeface="+mn-lt"/>
                  </a:rPr>
                  <a:t> + source wavelet) </a:t>
                </a:r>
              </a:p>
              <a:p>
                <a:pPr lvl="1">
                  <a:lnSpc>
                    <a:spcPct val="130000"/>
                  </a:lnSpc>
                  <a:buFont typeface="Wingdings" charset="2"/>
                  <a:buChar char="ü"/>
                </a:pPr>
                <a:r>
                  <a:rPr lang="en-US" sz="2800" dirty="0">
                    <a:solidFill>
                      <a:schemeClr val="tx1"/>
                    </a:solidFill>
                    <a:latin typeface="+mn-lt"/>
                  </a:rPr>
                  <a:t>Produce acceptable </a:t>
                </a:r>
                <a:r>
                  <a:rPr lang="en-US" altLang="zh-CN" sz="2800" dirty="0">
                    <a:solidFill>
                      <a:schemeClr val="tx1"/>
                    </a:solidFill>
                    <a:latin typeface="+mn-lt"/>
                  </a:rPr>
                  <a:t>and</a:t>
                </a:r>
                <a:r>
                  <a:rPr lang="zh-CN" altLang="en-US" sz="2800" dirty="0">
                    <a:solidFill>
                      <a:schemeClr val="tx1"/>
                    </a:solidFill>
                    <a:latin typeface="+mn-lt"/>
                  </a:rPr>
                  <a:t> </a:t>
                </a:r>
                <a:r>
                  <a:rPr lang="en-US" altLang="zh-CN" sz="2800" dirty="0">
                    <a:solidFill>
                      <a:schemeClr val="tx1"/>
                    </a:solidFill>
                    <a:latin typeface="+mn-lt"/>
                  </a:rPr>
                  <a:t>useful</a:t>
                </a:r>
                <a:r>
                  <a:rPr lang="zh-CN" altLang="en-US" sz="2800" dirty="0">
                    <a:solidFill>
                      <a:schemeClr val="tx1"/>
                    </a:solidFill>
                    <a:latin typeface="+mn-lt"/>
                  </a:rPr>
                  <a:t> </a:t>
                </a:r>
                <a:r>
                  <a:rPr lang="en-US" sz="2800" dirty="0">
                    <a:solidFill>
                      <a:schemeClr val="tx1"/>
                    </a:solidFill>
                    <a:latin typeface="+mn-lt"/>
                  </a:rPr>
                  <a:t>result</a:t>
                </a:r>
                <a:r>
                  <a:rPr lang="en-US" altLang="zh-CN" sz="2800" dirty="0">
                    <a:solidFill>
                      <a:schemeClr val="tx1"/>
                    </a:solidFill>
                    <a:latin typeface="+mn-lt"/>
                  </a:rPr>
                  <a:t>,</a:t>
                </a:r>
                <a:r>
                  <a:rPr lang="zh-CN" altLang="en-US" sz="2800" dirty="0">
                    <a:solidFill>
                      <a:schemeClr val="tx1"/>
                    </a:solidFill>
                    <a:latin typeface="+mn-lt"/>
                  </a:rPr>
                  <a:t> </a:t>
                </a:r>
                <a:r>
                  <a:rPr lang="en-US" altLang="zh-CN" sz="2800" dirty="0">
                    <a:solidFill>
                      <a:schemeClr val="tx1"/>
                    </a:solidFill>
                    <a:latin typeface="+mn-lt"/>
                  </a:rPr>
                  <a:t>and </a:t>
                </a:r>
                <a:r>
                  <a:rPr lang="en-US" sz="2800" dirty="0">
                    <a:solidFill>
                      <a:schemeClr val="tx1"/>
                    </a:solidFill>
                    <a:latin typeface="+mn-lt"/>
                  </a:rPr>
                  <a:t>practical value</a:t>
                </a:r>
              </a:p>
            </p:txBody>
          </p:sp>
        </mc:Choice>
        <mc:Fallback xmlns="">
          <p:sp>
            <p:nvSpPr>
              <p:cNvPr id="8" name="Content Placeholder 7"/>
              <p:cNvSpPr>
                <a:spLocks noGrp="1" noRot="1" noChangeAspect="1" noMove="1" noResize="1" noEditPoints="1" noAdjustHandles="1" noChangeArrowheads="1" noChangeShapeType="1" noTextEdit="1"/>
              </p:cNvSpPr>
              <p:nvPr>
                <p:ph idx="4294967295"/>
              </p:nvPr>
            </p:nvSpPr>
            <p:spPr>
              <a:xfrm>
                <a:off x="609600" y="1541418"/>
                <a:ext cx="10972800" cy="4678203"/>
              </a:xfrm>
              <a:blipFill rotWithShape="0">
                <a:blip r:embed="rId3"/>
                <a:stretch>
                  <a:fillRect l="-944" t="-261"/>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360A499E-5F53-F344-A8CB-78A73A388B1C}" type="slidenum">
              <a:rPr lang="en-US" smtClean="0"/>
              <a:pPr/>
              <a:t>146</a:t>
            </a:fld>
            <a:endParaRPr lang="en-US" dirty="0"/>
          </a:p>
        </p:txBody>
      </p:sp>
    </p:spTree>
    <p:extLst>
      <p:ext uri="{BB962C8B-B14F-4D97-AF65-F5344CB8AC3E}">
        <p14:creationId xmlns:p14="http://schemas.microsoft.com/office/powerpoint/2010/main" val="618499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10"/>
            <a:ext cx="10969943" cy="769441"/>
          </a:xfrm>
          <a:prstGeom prst="rect">
            <a:avLst/>
          </a:prstGeom>
          <a:noFill/>
        </p:spPr>
        <p:txBody>
          <a:bodyPr wrap="square" rtlCol="0">
            <a:spAutoFit/>
          </a:bodyPr>
          <a:lstStyle/>
          <a:p>
            <a:pPr algn="ctr"/>
            <a:r>
              <a:rPr lang="en-US" sz="4400" dirty="0">
                <a:solidFill>
                  <a:srgbClr val="0000FF"/>
                </a:solidFill>
              </a:rPr>
              <a:t>M-OSRP Projects</a:t>
            </a:r>
          </a:p>
        </p:txBody>
      </p:sp>
      <p:sp>
        <p:nvSpPr>
          <p:cNvPr id="3" name="TextBox 2"/>
          <p:cNvSpPr txBox="1"/>
          <p:nvPr/>
        </p:nvSpPr>
        <p:spPr>
          <a:xfrm>
            <a:off x="1015735" y="1905000"/>
            <a:ext cx="10258928"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a:solidFill>
                  <a:prstClr val="black"/>
                </a:solidFill>
              </a:rPr>
              <a:t>Pre</a:t>
            </a:r>
            <a:r>
              <a:rPr lang="en-US" sz="2800" dirty="0">
                <a:solidFill>
                  <a:prstClr val="black"/>
                </a:solidFill>
              </a:rPr>
              <a:t>processing (</a:t>
            </a:r>
            <a:r>
              <a:rPr lang="en-US" sz="2800" dirty="0" err="1">
                <a:solidFill>
                  <a:prstClr val="black"/>
                </a:solidFill>
              </a:rPr>
              <a:t>deghosting</a:t>
            </a:r>
            <a:r>
              <a:rPr lang="en-US" sz="2800" dirty="0">
                <a:solidFill>
                  <a:prstClr val="black"/>
                </a:solidFill>
              </a:rPr>
              <a:t>, ground roll removal)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b="1" dirty="0">
                <a:solidFill>
                  <a:srgbClr val="FF0000"/>
                </a:solidFill>
              </a:rPr>
              <a:t>Multiple </a:t>
            </a:r>
            <a:r>
              <a:rPr lang="en-US" sz="2800" b="1" u="sng" dirty="0">
                <a:solidFill>
                  <a:srgbClr val="FF0000"/>
                </a:solidFill>
              </a:rPr>
              <a:t>elimination</a:t>
            </a:r>
          </a:p>
          <a:p>
            <a:pPr marL="285750" indent="-285750">
              <a:buFont typeface="Arial" panose="020B0604020202020204" pitchFamily="34" charset="0"/>
              <a:buChar char="•"/>
            </a:pPr>
            <a:endParaRPr lang="en-US" sz="2800" b="1" u="sng" dirty="0">
              <a:solidFill>
                <a:prstClr val="black"/>
              </a:solidFill>
            </a:endParaRPr>
          </a:p>
          <a:p>
            <a:pPr marL="285750" indent="-285750">
              <a:buFont typeface="Arial" panose="020B0604020202020204" pitchFamily="34" charset="0"/>
              <a:buChar char="•"/>
            </a:pPr>
            <a:r>
              <a:rPr lang="en-US" sz="2800" dirty="0">
                <a:solidFill>
                  <a:prstClr val="black"/>
                </a:solidFill>
              </a:rPr>
              <a:t>Stolt-extended Claerbout III depth imaging for heterogeneous media with a velocity model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ISS depth imaging without a velocity model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ISS direct Q compensation without knowing or needing Q</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147</a:t>
            </a:fld>
            <a:endParaRPr lang="en-US" dirty="0">
              <a:solidFill>
                <a:prstClr val="black"/>
              </a:solidFill>
            </a:endParaRPr>
          </a:p>
        </p:txBody>
      </p:sp>
    </p:spTree>
    <p:extLst>
      <p:ext uri="{BB962C8B-B14F-4D97-AF65-F5344CB8AC3E}">
        <p14:creationId xmlns:p14="http://schemas.microsoft.com/office/powerpoint/2010/main" val="10128043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588" y="381010"/>
            <a:ext cx="11071516" cy="646331"/>
          </a:xfrm>
          <a:prstGeom prst="rect">
            <a:avLst/>
          </a:prstGeom>
          <a:noFill/>
        </p:spPr>
        <p:txBody>
          <a:bodyPr wrap="square" rtlCol="0">
            <a:spAutoFit/>
          </a:bodyPr>
          <a:lstStyle/>
          <a:p>
            <a:pPr defTabSz="457200"/>
            <a:r>
              <a:rPr lang="en-US" sz="3600" dirty="0">
                <a:solidFill>
                  <a:prstClr val="black"/>
                </a:solidFill>
                <a:latin typeface="Arial" panose="020B0604020202020204" pitchFamily="34" charset="0"/>
                <a:cs typeface="Arial" panose="020B0604020202020204" pitchFamily="34" charset="0"/>
              </a:rPr>
              <a:t>Primaries and </a:t>
            </a:r>
            <a:r>
              <a:rPr lang="en-US" sz="3600" dirty="0" smtClean="0">
                <a:solidFill>
                  <a:prstClr val="black"/>
                </a:solidFill>
                <a:latin typeface="Arial" panose="020B0604020202020204" pitchFamily="34" charset="0"/>
                <a:cs typeface="Arial" panose="020B0604020202020204" pitchFamily="34" charset="0"/>
              </a:rPr>
              <a:t>multiples: a </a:t>
            </a:r>
            <a:r>
              <a:rPr lang="en-US" sz="3600" dirty="0">
                <a:solidFill>
                  <a:prstClr val="black"/>
                </a:solidFill>
                <a:latin typeface="Arial" panose="020B0604020202020204" pitchFamily="34" charset="0"/>
                <a:cs typeface="Arial" panose="020B0604020202020204" pitchFamily="34" charset="0"/>
              </a:rPr>
              <a:t>toolbox prospective</a:t>
            </a:r>
          </a:p>
        </p:txBody>
      </p:sp>
      <p:sp>
        <p:nvSpPr>
          <p:cNvPr id="3" name="TextBox 2"/>
          <p:cNvSpPr txBox="1"/>
          <p:nvPr/>
        </p:nvSpPr>
        <p:spPr>
          <a:xfrm>
            <a:off x="914162" y="1216158"/>
            <a:ext cx="10665222" cy="4524315"/>
          </a:xfrm>
          <a:prstGeom prst="rect">
            <a:avLst/>
          </a:prstGeom>
          <a:noFill/>
        </p:spPr>
        <p:txBody>
          <a:bodyPr wrap="square" rtlCol="0">
            <a:spAutoFit/>
          </a:bodyPr>
          <a:lstStyle/>
          <a:p>
            <a:pPr marL="342900"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The methods that input recorded data and determine </a:t>
            </a:r>
            <a:r>
              <a:rPr lang="en-US" sz="2400" u="sng" dirty="0" smtClean="0">
                <a:solidFill>
                  <a:prstClr val="black"/>
                </a:solidFill>
                <a:latin typeface="Arial" panose="020B0604020202020204" pitchFamily="34" charset="0"/>
                <a:cs typeface="Arial" panose="020B0604020202020204" pitchFamily="34" charset="0"/>
              </a:rPr>
              <a:t>structure</a:t>
            </a:r>
            <a:r>
              <a:rPr lang="en-US" sz="2400" dirty="0" smtClean="0">
                <a:solidFill>
                  <a:prstClr val="black"/>
                </a:solidFill>
                <a:latin typeface="Arial" panose="020B0604020202020204" pitchFamily="34" charset="0"/>
                <a:cs typeface="Arial" panose="020B0604020202020204" pitchFamily="34" charset="0"/>
              </a:rPr>
              <a:t> and </a:t>
            </a:r>
            <a:r>
              <a:rPr lang="en-US" sz="2400" u="sng" dirty="0" smtClean="0">
                <a:solidFill>
                  <a:prstClr val="black"/>
                </a:solidFill>
                <a:latin typeface="Arial" panose="020B0604020202020204" pitchFamily="34" charset="0"/>
                <a:cs typeface="Arial" panose="020B0604020202020204" pitchFamily="34" charset="0"/>
              </a:rPr>
              <a:t>perform amplitude analysis </a:t>
            </a:r>
            <a:r>
              <a:rPr lang="en-US" sz="2400" dirty="0" smtClean="0">
                <a:solidFill>
                  <a:prstClr val="black"/>
                </a:solidFill>
                <a:latin typeface="Arial" panose="020B0604020202020204" pitchFamily="34" charset="0"/>
                <a:cs typeface="Arial" panose="020B0604020202020204" pitchFamily="34" charset="0"/>
              </a:rPr>
              <a:t>are </a:t>
            </a:r>
            <a:r>
              <a:rPr lang="en-US" sz="2400" u="sng" dirty="0" smtClean="0">
                <a:solidFill>
                  <a:prstClr val="black"/>
                </a:solidFill>
                <a:latin typeface="Arial" panose="020B0604020202020204" pitchFamily="34" charset="0"/>
                <a:cs typeface="Arial" panose="020B0604020202020204" pitchFamily="34" charset="0"/>
              </a:rPr>
              <a:t>migration</a:t>
            </a:r>
            <a:r>
              <a:rPr lang="en-US" sz="2400" dirty="0" smtClean="0">
                <a:solidFill>
                  <a:prstClr val="black"/>
                </a:solidFill>
                <a:latin typeface="Arial" panose="020B0604020202020204" pitchFamily="34" charset="0"/>
                <a:cs typeface="Arial" panose="020B0604020202020204" pitchFamily="34" charset="0"/>
              </a:rPr>
              <a:t> and </a:t>
            </a:r>
            <a:r>
              <a:rPr lang="en-US" sz="2400" u="sng" dirty="0" smtClean="0">
                <a:solidFill>
                  <a:prstClr val="black"/>
                </a:solidFill>
                <a:latin typeface="Arial" panose="020B0604020202020204" pitchFamily="34" charset="0"/>
                <a:cs typeface="Arial" panose="020B0604020202020204" pitchFamily="34" charset="0"/>
              </a:rPr>
              <a:t>migration-inversion,</a:t>
            </a:r>
            <a:r>
              <a:rPr lang="en-US" sz="2400" dirty="0" smtClean="0">
                <a:solidFill>
                  <a:prstClr val="black"/>
                </a:solidFill>
                <a:latin typeface="Arial" panose="020B0604020202020204" pitchFamily="34" charset="0"/>
                <a:cs typeface="Arial" panose="020B0604020202020204" pitchFamily="34" charset="0"/>
              </a:rPr>
              <a:t> respectively.</a:t>
            </a:r>
          </a:p>
          <a:p>
            <a:pPr defTabSz="457200"/>
            <a:endParaRPr lang="en-US" sz="2400" dirty="0" smtClean="0">
              <a:solidFill>
                <a:prstClr val="black"/>
              </a:solidFill>
              <a:latin typeface="Arial" panose="020B0604020202020204" pitchFamily="34" charset="0"/>
              <a:cs typeface="Arial" panose="020B0604020202020204" pitchFamily="34" charset="0"/>
            </a:endParaRPr>
          </a:p>
          <a:p>
            <a:pPr defTabSz="457200"/>
            <a:endParaRPr lang="en-US" sz="2400" dirty="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r>
              <a:rPr lang="en-US" sz="2400" u="sng" dirty="0" smtClean="0">
                <a:solidFill>
                  <a:prstClr val="black"/>
                </a:solidFill>
                <a:latin typeface="Arial" panose="020B0604020202020204" pitchFamily="34" charset="0"/>
                <a:cs typeface="Arial" panose="020B0604020202020204" pitchFamily="34" charset="0"/>
              </a:rPr>
              <a:t>Migration only has meaning for primaries</a:t>
            </a:r>
          </a:p>
          <a:p>
            <a:pPr marL="342900" indent="-342900" defTabSz="457200">
              <a:buFont typeface="Arial" panose="020B0604020202020204" pitchFamily="34" charset="0"/>
              <a:buChar char="•"/>
            </a:pPr>
            <a:endParaRPr lang="en-US" sz="2400" u="sng" dirty="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400" u="sng" dirty="0" smtClean="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400" u="sng" dirty="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Primaries come in two varieties:</a:t>
            </a:r>
          </a:p>
          <a:p>
            <a:pPr marL="914400" lvl="1" indent="-457200" defTabSz="457200">
              <a:buFont typeface="+mj-lt"/>
              <a:buAutoNum type="arabicPeriod"/>
            </a:pPr>
            <a:r>
              <a:rPr lang="en-US" sz="2400" u="sng" dirty="0">
                <a:solidFill>
                  <a:prstClr val="black"/>
                </a:solidFill>
                <a:latin typeface="Arial" panose="020B0604020202020204" pitchFamily="34" charset="0"/>
                <a:cs typeface="Arial" panose="020B0604020202020204" pitchFamily="34" charset="0"/>
              </a:rPr>
              <a:t>Recorded</a:t>
            </a:r>
          </a:p>
          <a:p>
            <a:pPr marL="914400" lvl="1" indent="-457200" defTabSz="457200">
              <a:buFont typeface="+mj-lt"/>
              <a:buAutoNum type="arabicPeriod"/>
            </a:pPr>
            <a:r>
              <a:rPr lang="en-US" sz="2400" u="sng" dirty="0" smtClean="0">
                <a:solidFill>
                  <a:prstClr val="black"/>
                </a:solidFill>
                <a:latin typeface="Arial" panose="020B0604020202020204" pitchFamily="34" charset="0"/>
                <a:cs typeface="Arial" panose="020B0604020202020204" pitchFamily="34" charset="0"/>
              </a:rPr>
              <a:t>Unrecorded</a:t>
            </a:r>
            <a:endParaRPr lang="en-US" sz="2400" dirty="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163254598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2588" y="381011"/>
            <a:ext cx="11071516" cy="646331"/>
          </a:xfrm>
          <a:prstGeom prst="rect">
            <a:avLst/>
          </a:prstGeom>
          <a:noFill/>
        </p:spPr>
        <p:txBody>
          <a:bodyPr wrap="square" rtlCol="0">
            <a:spAutoFit/>
          </a:bodyPr>
          <a:lstStyle/>
          <a:p>
            <a:pPr defTabSz="457200"/>
            <a:r>
              <a:rPr lang="en-US" sz="3600" dirty="0" smtClean="0">
                <a:solidFill>
                  <a:prstClr val="black"/>
                </a:solidFill>
                <a:latin typeface="Arial" panose="020B0604020202020204" pitchFamily="34" charset="0"/>
                <a:cs typeface="Arial" panose="020B0604020202020204" pitchFamily="34" charset="0"/>
              </a:rPr>
              <a:t>For recorded primaries</a:t>
            </a:r>
            <a:endParaRPr lang="en-US" sz="36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914163" y="1216152"/>
            <a:ext cx="10394359" cy="1569660"/>
          </a:xfrm>
          <a:prstGeom prst="rect">
            <a:avLst/>
          </a:prstGeom>
          <a:noFill/>
        </p:spPr>
        <p:txBody>
          <a:bodyPr wrap="square" rtlCol="0">
            <a:spAutoFit/>
          </a:bodyPr>
          <a:lstStyle/>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Two categories of </a:t>
            </a:r>
            <a:r>
              <a:rPr lang="en-US" sz="2400" u="sng" dirty="0">
                <a:solidFill>
                  <a:prstClr val="black"/>
                </a:solidFill>
                <a:latin typeface="Arial" panose="020B0604020202020204" pitchFamily="34" charset="0"/>
                <a:cs typeface="Arial" panose="020B0604020202020204" pitchFamily="34" charset="0"/>
              </a:rPr>
              <a:t>methods</a:t>
            </a:r>
            <a:r>
              <a:rPr lang="en-US" sz="2400" dirty="0">
                <a:solidFill>
                  <a:prstClr val="black"/>
                </a:solidFill>
                <a:latin typeface="Arial" panose="020B0604020202020204" pitchFamily="34" charset="0"/>
                <a:cs typeface="Arial" panose="020B0604020202020204" pitchFamily="34" charset="0"/>
              </a:rPr>
              <a:t> that input </a:t>
            </a:r>
            <a:r>
              <a:rPr lang="en-US" sz="2400" u="sng" dirty="0">
                <a:solidFill>
                  <a:prstClr val="black"/>
                </a:solidFill>
                <a:latin typeface="Arial" panose="020B0604020202020204" pitchFamily="34" charset="0"/>
                <a:cs typeface="Arial" panose="020B0604020202020204" pitchFamily="34" charset="0"/>
              </a:rPr>
              <a:t>RECORDED primaries </a:t>
            </a:r>
            <a:r>
              <a:rPr lang="en-US" sz="2400" dirty="0">
                <a:solidFill>
                  <a:prstClr val="black"/>
                </a:solidFill>
                <a:latin typeface="Arial" panose="020B0604020202020204" pitchFamily="34" charset="0"/>
                <a:cs typeface="Arial" panose="020B0604020202020204" pitchFamily="34" charset="0"/>
              </a:rPr>
              <a:t>to determine structure and amplitude analysis:</a:t>
            </a:r>
          </a:p>
          <a:p>
            <a:pPr marL="914400" lvl="1" indent="-457200" defTabSz="457200">
              <a:buFont typeface="+mj-lt"/>
              <a:buAutoNum type="arabicPeriod"/>
            </a:pPr>
            <a:r>
              <a:rPr lang="en-US" sz="2400" dirty="0">
                <a:solidFill>
                  <a:prstClr val="black"/>
                </a:solidFill>
                <a:latin typeface="Arial" panose="020B0604020202020204" pitchFamily="34" charset="0"/>
                <a:cs typeface="Arial" panose="020B0604020202020204" pitchFamily="34" charset="0"/>
              </a:rPr>
              <a:t>require subsurface information</a:t>
            </a:r>
          </a:p>
          <a:p>
            <a:pPr marL="914400" lvl="1" indent="-457200" defTabSz="457200">
              <a:buFont typeface="+mj-lt"/>
              <a:buAutoNum type="arabicPeriod"/>
            </a:pPr>
            <a:r>
              <a:rPr lang="en-US" sz="2400" dirty="0">
                <a:solidFill>
                  <a:prstClr val="black"/>
                </a:solidFill>
                <a:latin typeface="Arial" panose="020B0604020202020204" pitchFamily="34" charset="0"/>
                <a:cs typeface="Arial" panose="020B0604020202020204" pitchFamily="34" charset="0"/>
              </a:rPr>
              <a:t>do not require any subsurface </a:t>
            </a:r>
            <a:r>
              <a:rPr lang="en-US" sz="2400" dirty="0" smtClean="0">
                <a:solidFill>
                  <a:prstClr val="black"/>
                </a:solidFill>
                <a:latin typeface="Arial" panose="020B0604020202020204" pitchFamily="34" charset="0"/>
                <a:cs typeface="Arial" panose="020B0604020202020204" pitchFamily="34" charset="0"/>
              </a:rPr>
              <a:t>information</a:t>
            </a:r>
            <a:endParaRPr lang="en-US" sz="2400"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6039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a:t>
            </a:r>
            <a:r>
              <a:rPr lang="zh-CN" altLang="en-US" dirty="0"/>
              <a:t> </a:t>
            </a:r>
            <a:r>
              <a:rPr lang="en-US" altLang="zh-CN" dirty="0"/>
              <a:t>removal</a:t>
            </a:r>
            <a:endParaRPr lang="en-US" dirty="0"/>
          </a:p>
        </p:txBody>
      </p:sp>
      <p:sp>
        <p:nvSpPr>
          <p:cNvPr id="3" name="Content Placeholder 2"/>
          <p:cNvSpPr>
            <a:spLocks noGrp="1"/>
          </p:cNvSpPr>
          <p:nvPr>
            <p:ph idx="1"/>
          </p:nvPr>
        </p:nvSpPr>
        <p:spPr>
          <a:xfrm>
            <a:off x="836612" y="1295400"/>
            <a:ext cx="10770150" cy="4351338"/>
          </a:xfrm>
        </p:spPr>
        <p:txBody>
          <a:bodyPr>
            <a:noAutofit/>
          </a:bodyPr>
          <a:lstStyle/>
          <a:p>
            <a:pPr lvl="1">
              <a:lnSpc>
                <a:spcPct val="120000"/>
              </a:lnSpc>
            </a:pPr>
            <a:r>
              <a:rPr lang="en-US" altLang="zh-CN" sz="2800" dirty="0"/>
              <a:t>Predictive deconvolution</a:t>
            </a:r>
          </a:p>
          <a:p>
            <a:pPr lvl="1">
              <a:lnSpc>
                <a:spcPct val="120000"/>
              </a:lnSpc>
            </a:pPr>
            <a:r>
              <a:rPr lang="en-US" altLang="zh-CN" sz="2800" dirty="0"/>
              <a:t>Stacking</a:t>
            </a:r>
            <a:r>
              <a:rPr lang="zh-CN" altLang="en-US" sz="2800" dirty="0"/>
              <a:t> </a:t>
            </a:r>
            <a:endParaRPr lang="en-US" altLang="zh-CN" sz="2800" dirty="0"/>
          </a:p>
          <a:p>
            <a:pPr lvl="1">
              <a:lnSpc>
                <a:spcPct val="120000"/>
              </a:lnSpc>
            </a:pPr>
            <a:r>
              <a:rPr lang="en-US" altLang="zh-CN" sz="2800" dirty="0"/>
              <a:t>FK</a:t>
            </a:r>
            <a:r>
              <a:rPr lang="zh-CN" altLang="en-US" sz="2800" dirty="0"/>
              <a:t> </a:t>
            </a:r>
            <a:r>
              <a:rPr lang="en-US" altLang="zh-CN" sz="2800" dirty="0"/>
              <a:t>filter</a:t>
            </a:r>
          </a:p>
          <a:p>
            <a:pPr lvl="1">
              <a:lnSpc>
                <a:spcPct val="120000"/>
              </a:lnSpc>
            </a:pPr>
            <a:r>
              <a:rPr lang="en-US" altLang="zh-CN" sz="2800" dirty="0"/>
              <a:t>Radon</a:t>
            </a:r>
          </a:p>
          <a:p>
            <a:pPr lvl="1">
              <a:lnSpc>
                <a:spcPct val="120000"/>
              </a:lnSpc>
            </a:pPr>
            <a:r>
              <a:rPr lang="en-US" altLang="zh-CN" sz="2800" dirty="0"/>
              <a:t>Model</a:t>
            </a:r>
            <a:r>
              <a:rPr lang="zh-CN" altLang="en-US" sz="2800" dirty="0"/>
              <a:t> </a:t>
            </a:r>
            <a:r>
              <a:rPr lang="en-US" altLang="zh-CN" sz="2800" dirty="0"/>
              <a:t>and</a:t>
            </a:r>
            <a:r>
              <a:rPr lang="zh-CN" altLang="en-US" sz="2800" dirty="0"/>
              <a:t> </a:t>
            </a:r>
            <a:r>
              <a:rPr lang="en-US" altLang="zh-CN" sz="2800" dirty="0"/>
              <a:t>Subtraction</a:t>
            </a:r>
          </a:p>
          <a:p>
            <a:pPr lvl="1">
              <a:lnSpc>
                <a:spcPct val="120000"/>
              </a:lnSpc>
            </a:pPr>
            <a:r>
              <a:rPr lang="en-US" altLang="zh-CN" sz="2800" dirty="0"/>
              <a:t>SRME + Feed back loop (Delphi)</a:t>
            </a:r>
          </a:p>
          <a:p>
            <a:pPr>
              <a:lnSpc>
                <a:spcPct val="120000"/>
              </a:lnSpc>
            </a:pPr>
            <a:r>
              <a:rPr lang="en-US" altLang="zh-CN" dirty="0"/>
              <a:t>As</a:t>
            </a:r>
            <a:r>
              <a:rPr lang="zh-CN" altLang="en-US" dirty="0"/>
              <a:t> </a:t>
            </a:r>
            <a:r>
              <a:rPr lang="en-US" altLang="zh-CN" dirty="0"/>
              <a:t>multiple</a:t>
            </a:r>
            <a:r>
              <a:rPr lang="zh-CN" altLang="en-US" dirty="0"/>
              <a:t> </a:t>
            </a:r>
            <a:r>
              <a:rPr lang="en-US" altLang="zh-CN" dirty="0"/>
              <a:t>removal</a:t>
            </a:r>
            <a:r>
              <a:rPr lang="zh-CN" altLang="en-US" dirty="0"/>
              <a:t> </a:t>
            </a:r>
            <a:r>
              <a:rPr lang="en-US" altLang="zh-CN" dirty="0"/>
              <a:t>became</a:t>
            </a:r>
            <a:r>
              <a:rPr lang="zh-CN" altLang="en-US" dirty="0"/>
              <a:t> </a:t>
            </a:r>
            <a:r>
              <a:rPr lang="en-US" altLang="zh-CN" dirty="0"/>
              <a:t>more</a:t>
            </a:r>
            <a:r>
              <a:rPr lang="zh-CN" altLang="en-US" dirty="0"/>
              <a:t> </a:t>
            </a:r>
            <a:r>
              <a:rPr lang="en-US" altLang="zh-CN" dirty="0"/>
              <a:t>capable</a:t>
            </a:r>
            <a:r>
              <a:rPr lang="zh-CN" altLang="en-US" dirty="0"/>
              <a:t> </a:t>
            </a:r>
            <a:r>
              <a:rPr lang="en-US" altLang="zh-CN" dirty="0"/>
              <a:t>there</a:t>
            </a:r>
            <a:r>
              <a:rPr lang="zh-CN" altLang="en-US" dirty="0"/>
              <a:t> </a:t>
            </a:r>
            <a:r>
              <a:rPr lang="en-US" altLang="zh-CN" dirty="0"/>
              <a:t>was</a:t>
            </a:r>
            <a:r>
              <a:rPr lang="zh-CN" altLang="en-US" dirty="0"/>
              <a:t> </a:t>
            </a:r>
            <a:r>
              <a:rPr lang="en-US" altLang="zh-CN" dirty="0"/>
              <a:t>a</a:t>
            </a:r>
            <a:r>
              <a:rPr lang="zh-CN" altLang="en-US" dirty="0"/>
              <a:t> </a:t>
            </a:r>
            <a:r>
              <a:rPr lang="en-US" altLang="zh-CN" dirty="0"/>
              <a:t>commensurate</a:t>
            </a:r>
            <a:r>
              <a:rPr lang="zh-CN" altLang="en-US" dirty="0"/>
              <a:t> </a:t>
            </a:r>
            <a:r>
              <a:rPr lang="en-US" altLang="zh-CN" dirty="0"/>
              <a:t>increase</a:t>
            </a:r>
            <a:r>
              <a:rPr lang="zh-CN" altLang="en-US" dirty="0"/>
              <a:t> </a:t>
            </a:r>
            <a:r>
              <a:rPr lang="en-US" altLang="zh-CN" dirty="0"/>
              <a:t>in</a:t>
            </a:r>
            <a:r>
              <a:rPr lang="zh-CN" altLang="en-US" dirty="0"/>
              <a:t> </a:t>
            </a:r>
            <a:r>
              <a:rPr lang="en-US" altLang="zh-CN" dirty="0"/>
              <a:t>the</a:t>
            </a:r>
            <a:r>
              <a:rPr lang="zh-CN" altLang="en-US" dirty="0"/>
              <a:t> </a:t>
            </a:r>
            <a:r>
              <a:rPr lang="en-US" altLang="zh-CN" dirty="0"/>
              <a:t>need</a:t>
            </a:r>
            <a:r>
              <a:rPr lang="zh-CN" altLang="en-US" dirty="0"/>
              <a:t> </a:t>
            </a:r>
            <a:r>
              <a:rPr lang="en-US" altLang="zh-CN" dirty="0"/>
              <a:t>for</a:t>
            </a:r>
            <a:r>
              <a:rPr lang="zh-CN" altLang="en-US" dirty="0"/>
              <a:t> </a:t>
            </a:r>
            <a:r>
              <a:rPr lang="en-US" altLang="zh-CN" dirty="0"/>
              <a:t>accurate</a:t>
            </a:r>
            <a:r>
              <a:rPr lang="zh-CN" altLang="en-US" dirty="0"/>
              <a:t> </a:t>
            </a:r>
            <a:r>
              <a:rPr lang="en-US" altLang="zh-CN" dirty="0"/>
              <a:t>subsurface information</a:t>
            </a:r>
          </a:p>
        </p:txBody>
      </p:sp>
      <p:sp>
        <p:nvSpPr>
          <p:cNvPr id="4" name="Slide Number Placeholder 3"/>
          <p:cNvSpPr>
            <a:spLocks noGrp="1"/>
          </p:cNvSpPr>
          <p:nvPr>
            <p:ph type="sldNum" sz="quarter" idx="12"/>
          </p:nvPr>
        </p:nvSpPr>
        <p:spPr/>
        <p:txBody>
          <a:bodyPr/>
          <a:lstStyle/>
          <a:p>
            <a:fld id="{EC3277FA-E73F-4102-A46F-C78B8C27A809}" type="slidenum">
              <a:rPr lang="en-US" smtClean="0"/>
              <a:pPr/>
              <a:t>15</a:t>
            </a:fld>
            <a:endParaRPr lang="en-US" dirty="0"/>
          </a:p>
        </p:txBody>
      </p:sp>
    </p:spTree>
    <p:extLst>
      <p:ext uri="{BB962C8B-B14F-4D97-AF65-F5344CB8AC3E}">
        <p14:creationId xmlns:p14="http://schemas.microsoft.com/office/powerpoint/2010/main" val="33289383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162" y="1219211"/>
            <a:ext cx="10868369" cy="1846659"/>
          </a:xfrm>
          <a:prstGeom prst="rect">
            <a:avLst/>
          </a:prstGeom>
          <a:noFill/>
        </p:spPr>
        <p:txBody>
          <a:bodyPr wrap="square" rtlCol="0">
            <a:spAutoFit/>
          </a:bodyPr>
          <a:lstStyle/>
          <a:p>
            <a:pPr marL="285750" lvl="1" indent="-285750" defTabSz="457200">
              <a:buFont typeface="Arial" panose="020B0604020202020204" pitchFamily="34" charset="0"/>
              <a:buChar char="•"/>
            </a:pPr>
            <a:r>
              <a:rPr lang="en-US" sz="2400" u="sng" dirty="0">
                <a:solidFill>
                  <a:prstClr val="black"/>
                </a:solidFill>
                <a:latin typeface="Arial" panose="020B0604020202020204" pitchFamily="34" charset="0"/>
                <a:cs typeface="Arial" panose="020B0604020202020204" pitchFamily="34" charset="0"/>
              </a:rPr>
              <a:t>The most capable migration </a:t>
            </a:r>
            <a:r>
              <a:rPr lang="en-US" sz="2400" dirty="0">
                <a:solidFill>
                  <a:prstClr val="black"/>
                </a:solidFill>
                <a:latin typeface="Arial" panose="020B0604020202020204" pitchFamily="34" charset="0"/>
                <a:cs typeface="Arial" panose="020B0604020202020204" pitchFamily="34" charset="0"/>
              </a:rPr>
              <a:t>method </a:t>
            </a:r>
            <a:r>
              <a:rPr lang="en-US" sz="2400" dirty="0" smtClean="0">
                <a:solidFill>
                  <a:prstClr val="black"/>
                </a:solidFill>
                <a:latin typeface="Arial" panose="020B0604020202020204" pitchFamily="34" charset="0"/>
                <a:cs typeface="Arial" panose="020B0604020202020204" pitchFamily="34" charset="0"/>
              </a:rPr>
              <a:t>for structure and amplitude analysis for </a:t>
            </a:r>
            <a:r>
              <a:rPr lang="en-US" sz="2400" dirty="0">
                <a:solidFill>
                  <a:prstClr val="black"/>
                </a:solidFill>
                <a:latin typeface="Arial" panose="020B0604020202020204" pitchFamily="34" charset="0"/>
                <a:cs typeface="Arial" panose="020B0604020202020204" pitchFamily="34" charset="0"/>
              </a:rPr>
              <a:t>both specular and non specular reflections is Stolt extended Claerbout III, recently further extended to heterogeneous/discontinuous media </a:t>
            </a:r>
            <a:r>
              <a:rPr lang="en-US" sz="2400" dirty="0" smtClean="0">
                <a:solidFill>
                  <a:prstClr val="black"/>
                </a:solidFill>
                <a:latin typeface="Arial" panose="020B0604020202020204" pitchFamily="34" charset="0"/>
                <a:cs typeface="Arial" panose="020B0604020202020204" pitchFamily="34" charset="0"/>
              </a:rPr>
              <a:t> </a:t>
            </a:r>
            <a:r>
              <a:rPr lang="en-US" sz="2400" i="1" dirty="0" smtClean="0">
                <a:solidFill>
                  <a:prstClr val="black"/>
                </a:solidFill>
                <a:latin typeface="Arial" panose="020B0604020202020204" pitchFamily="34" charset="0"/>
                <a:cs typeface="Arial" panose="020B0604020202020204" pitchFamily="34" charset="0"/>
              </a:rPr>
              <a:t>(Weglein, 2016, Geophysics</a:t>
            </a:r>
            <a:r>
              <a:rPr lang="en-US" sz="2400" i="1" dirty="0">
                <a:solidFill>
                  <a:prstClr val="black"/>
                </a:solidFill>
                <a:latin typeface="Arial" panose="020B0604020202020204" pitchFamily="34" charset="0"/>
                <a:cs typeface="Arial" panose="020B0604020202020204" pitchFamily="34" charset="0"/>
              </a:rPr>
              <a:t>; Weglein at al (2016) SEG Abstract)</a:t>
            </a:r>
          </a:p>
          <a:p>
            <a:pPr marL="800100" lvl="1" indent="-342900" defTabSz="457200">
              <a:buFont typeface="Arial" panose="020B0604020202020204" pitchFamily="34" charset="0"/>
              <a:buChar char="•"/>
            </a:pPr>
            <a:endParaRPr lang="en-US"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709" y="3006267"/>
            <a:ext cx="8240142" cy="162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41461" y="4914382"/>
            <a:ext cx="9931636" cy="1323439"/>
          </a:xfrm>
          <a:prstGeom prst="rect">
            <a:avLst/>
          </a:prstGeom>
        </p:spPr>
        <p:txBody>
          <a:bodyPr wrap="square">
            <a:spAutoFit/>
          </a:bodyPr>
          <a:lstStyle/>
          <a:p>
            <a:pPr defTabSz="457200"/>
            <a:r>
              <a:rPr lang="en-US" sz="2000" i="1" dirty="0" smtClean="0">
                <a:solidFill>
                  <a:prstClr val="black"/>
                </a:solidFill>
                <a:latin typeface="Arial"/>
                <a:cs typeface="Arial"/>
              </a:rPr>
              <a:t>Yanglei </a:t>
            </a:r>
            <a:r>
              <a:rPr lang="en-US" sz="2000" i="1" dirty="0">
                <a:solidFill>
                  <a:prstClr val="black"/>
                </a:solidFill>
                <a:latin typeface="Arial"/>
                <a:cs typeface="Arial"/>
              </a:rPr>
              <a:t>Zou, </a:t>
            </a:r>
            <a:r>
              <a:rPr lang="en-US" sz="2000" i="1" dirty="0" err="1">
                <a:solidFill>
                  <a:prstClr val="black"/>
                </a:solidFill>
                <a:latin typeface="Arial"/>
                <a:cs typeface="Arial"/>
              </a:rPr>
              <a:t>Qiang</a:t>
            </a:r>
            <a:r>
              <a:rPr lang="en-US" sz="2000" i="1" dirty="0">
                <a:solidFill>
                  <a:prstClr val="black"/>
                </a:solidFill>
                <a:latin typeface="Arial"/>
                <a:cs typeface="Arial"/>
              </a:rPr>
              <a:t> Fu, and Arthur B. </a:t>
            </a:r>
            <a:r>
              <a:rPr lang="en-US" sz="2000" i="1" dirty="0" smtClean="0">
                <a:solidFill>
                  <a:prstClr val="black"/>
                </a:solidFill>
                <a:latin typeface="Arial"/>
                <a:cs typeface="Arial"/>
              </a:rPr>
              <a:t>Weglein, “</a:t>
            </a:r>
            <a:r>
              <a:rPr lang="en-US" sz="2000" dirty="0" smtClean="0">
                <a:solidFill>
                  <a:prstClr val="black"/>
                </a:solidFill>
                <a:latin typeface="Arial"/>
                <a:cs typeface="Arial"/>
              </a:rPr>
              <a:t>A </a:t>
            </a:r>
            <a:r>
              <a:rPr lang="en-US" sz="2000" dirty="0">
                <a:solidFill>
                  <a:prstClr val="black"/>
                </a:solidFill>
                <a:latin typeface="Arial"/>
                <a:cs typeface="Arial"/>
              </a:rPr>
              <a:t>wedge resolution comparison between RTM and the first migration method that is equally effective at all frequencies at the target: Tests and analysis with both conventional and broadband </a:t>
            </a:r>
            <a:r>
              <a:rPr lang="en-US" sz="2000" dirty="0" smtClean="0">
                <a:solidFill>
                  <a:prstClr val="black"/>
                </a:solidFill>
                <a:latin typeface="Arial"/>
                <a:cs typeface="Arial"/>
              </a:rPr>
              <a:t>data</a:t>
            </a:r>
            <a:r>
              <a:rPr lang="en-US" sz="2000" i="1" dirty="0" smtClean="0">
                <a:solidFill>
                  <a:prstClr val="black"/>
                </a:solidFill>
                <a:latin typeface="Arial"/>
                <a:cs typeface="Arial"/>
              </a:rPr>
              <a:t>” </a:t>
            </a:r>
            <a:r>
              <a:rPr lang="en-US" sz="2000" dirty="0">
                <a:solidFill>
                  <a:prstClr val="black"/>
                </a:solidFill>
                <a:latin typeface="Arial"/>
                <a:cs typeface="Arial"/>
              </a:rPr>
              <a:t>SEG Technical Program Expanded Abstracts 2017: pp. 4468-4472.</a:t>
            </a:r>
          </a:p>
        </p:txBody>
      </p:sp>
      <p:sp>
        <p:nvSpPr>
          <p:cNvPr id="7" name="TextBox 6"/>
          <p:cNvSpPr txBox="1"/>
          <p:nvPr/>
        </p:nvSpPr>
        <p:spPr>
          <a:xfrm>
            <a:off x="812588" y="381011"/>
            <a:ext cx="11071516" cy="646331"/>
          </a:xfrm>
          <a:prstGeom prst="rect">
            <a:avLst/>
          </a:prstGeom>
          <a:noFill/>
        </p:spPr>
        <p:txBody>
          <a:bodyPr wrap="square" rtlCol="0">
            <a:spAutoFit/>
          </a:bodyPr>
          <a:lstStyle/>
          <a:p>
            <a:pPr defTabSz="457200"/>
            <a:r>
              <a:rPr lang="en-US" sz="3600" dirty="0" smtClean="0">
                <a:solidFill>
                  <a:prstClr val="black"/>
                </a:solidFill>
                <a:latin typeface="Arial" panose="020B0604020202020204" pitchFamily="34" charset="0"/>
                <a:cs typeface="Arial" panose="020B0604020202020204" pitchFamily="34" charset="0"/>
              </a:rPr>
              <a:t>With a velocity model</a:t>
            </a:r>
            <a:endParaRPr lang="en-US" sz="36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14753626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162" y="1474382"/>
            <a:ext cx="10868369" cy="4801314"/>
          </a:xfrm>
          <a:prstGeom prst="rect">
            <a:avLst/>
          </a:prstGeom>
          <a:noFill/>
        </p:spPr>
        <p:txBody>
          <a:bodyPr wrap="square" rtlCol="0">
            <a:spAutoFit/>
          </a:bodyPr>
          <a:lstStyle/>
          <a:p>
            <a:pPr defTabSz="457200"/>
            <a:r>
              <a:rPr lang="en-US" sz="2400" dirty="0" smtClean="0">
                <a:solidFill>
                  <a:prstClr val="black"/>
                </a:solidFill>
                <a:latin typeface="Arial" panose="020B0604020202020204" pitchFamily="34" charset="0"/>
                <a:cs typeface="Arial" panose="020B0604020202020204" pitchFamily="34" charset="0"/>
              </a:rPr>
              <a:t>1.	Accurate </a:t>
            </a:r>
            <a:r>
              <a:rPr lang="en-US" sz="2400" dirty="0">
                <a:solidFill>
                  <a:prstClr val="black"/>
                </a:solidFill>
                <a:latin typeface="Arial" panose="020B0604020202020204" pitchFamily="34" charset="0"/>
                <a:cs typeface="Arial" panose="020B0604020202020204" pitchFamily="34" charset="0"/>
              </a:rPr>
              <a:t>discontinuous velocity above a reflector </a:t>
            </a:r>
          </a:p>
          <a:p>
            <a:pPr marL="1257300" lvl="2" indent="-342900" defTabSz="4572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multiples cause no harm and provide no benefit (e.g., </a:t>
            </a:r>
            <a:r>
              <a:rPr lang="en-US" sz="2400" i="1" dirty="0">
                <a:solidFill>
                  <a:prstClr val="black"/>
                </a:solidFill>
                <a:latin typeface="Arial" panose="020B0604020202020204" pitchFamily="34" charset="0"/>
                <a:cs typeface="Arial" panose="020B0604020202020204" pitchFamily="34" charset="0"/>
              </a:rPr>
              <a:t>Weglein, 2016; Geophysics</a:t>
            </a:r>
            <a:r>
              <a:rPr lang="en-US" sz="2400" dirty="0">
                <a:solidFill>
                  <a:prstClr val="black"/>
                </a:solidFill>
                <a:latin typeface="Arial" panose="020B0604020202020204" pitchFamily="34" charset="0"/>
                <a:cs typeface="Arial" panose="020B0604020202020204" pitchFamily="34" charset="0"/>
              </a:rPr>
              <a:t>) </a:t>
            </a:r>
            <a:endParaRPr lang="en-US" sz="2000" dirty="0">
              <a:solidFill>
                <a:prstClr val="black"/>
              </a:solidFill>
            </a:endParaRPr>
          </a:p>
          <a:p>
            <a:pPr marL="0" lvl="1" defTabSz="457200"/>
            <a:endParaRPr lang="en-US" sz="2400" dirty="0">
              <a:solidFill>
                <a:prstClr val="black"/>
              </a:solidFill>
              <a:latin typeface="Arial" panose="020B0604020202020204" pitchFamily="34" charset="0"/>
              <a:cs typeface="Arial" panose="020B0604020202020204" pitchFamily="34" charset="0"/>
            </a:endParaRPr>
          </a:p>
          <a:p>
            <a:pPr marL="0" lvl="1" defTabSz="457200"/>
            <a:r>
              <a:rPr lang="en-US" sz="2400" dirty="0" smtClean="0">
                <a:solidFill>
                  <a:prstClr val="black"/>
                </a:solidFill>
                <a:latin typeface="Arial" panose="020B0604020202020204" pitchFamily="34" charset="0"/>
                <a:cs typeface="Arial" panose="020B0604020202020204" pitchFamily="34" charset="0"/>
              </a:rPr>
              <a:t>2.	Smooth </a:t>
            </a:r>
            <a:r>
              <a:rPr lang="en-US" sz="2400" dirty="0">
                <a:solidFill>
                  <a:prstClr val="black"/>
                </a:solidFill>
                <a:latin typeface="Arial" panose="020B0604020202020204" pitchFamily="34" charset="0"/>
                <a:cs typeface="Arial" panose="020B0604020202020204" pitchFamily="34" charset="0"/>
              </a:rPr>
              <a:t>velocity above a reflector</a:t>
            </a:r>
          </a:p>
          <a:p>
            <a:pPr marL="1257300" lvl="2" indent="-342900" defTabSz="457200">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multiples must be removed (w/o subsurface information, </a:t>
            </a:r>
            <a:r>
              <a:rPr lang="en-US" sz="2400" dirty="0" smtClean="0">
                <a:solidFill>
                  <a:prstClr val="black"/>
                </a:solidFill>
                <a:latin typeface="Arial" panose="020B0604020202020204" pitchFamily="34" charset="0"/>
                <a:cs typeface="Arial" panose="020B0604020202020204" pitchFamily="34" charset="0"/>
              </a:rPr>
              <a:t>e.g., Carvalho et al, 1992, </a:t>
            </a:r>
            <a:r>
              <a:rPr lang="en-US" sz="2400" i="1" dirty="0" smtClean="0">
                <a:solidFill>
                  <a:prstClr val="black"/>
                </a:solidFill>
                <a:latin typeface="Arial" panose="020B0604020202020204" pitchFamily="34" charset="0"/>
                <a:cs typeface="Arial" panose="020B0604020202020204" pitchFamily="34" charset="0"/>
              </a:rPr>
              <a:t>Araujo </a:t>
            </a:r>
            <a:r>
              <a:rPr lang="en-US" sz="2400" i="1" dirty="0">
                <a:solidFill>
                  <a:prstClr val="black"/>
                </a:solidFill>
                <a:latin typeface="Arial" panose="020B0604020202020204" pitchFamily="34" charset="0"/>
                <a:cs typeface="Arial" panose="020B0604020202020204" pitchFamily="34" charset="0"/>
              </a:rPr>
              <a:t>et al. 1994; Weglein et al. 1993, 1997; </a:t>
            </a:r>
            <a:r>
              <a:rPr lang="en-US" sz="2400" i="1" dirty="0" smtClean="0">
                <a:solidFill>
                  <a:prstClr val="black"/>
                </a:solidFill>
                <a:latin typeface="Arial" panose="020B0604020202020204" pitchFamily="34" charset="0"/>
                <a:cs typeface="Arial" panose="020B0604020202020204" pitchFamily="34" charset="0"/>
              </a:rPr>
              <a:t>S. Kaplan and K</a:t>
            </a:r>
            <a:r>
              <a:rPr lang="en-US" sz="2400" i="1" dirty="0">
                <a:solidFill>
                  <a:prstClr val="black"/>
                </a:solidFill>
                <a:latin typeface="Arial" panose="020B0604020202020204" pitchFamily="34" charset="0"/>
                <a:cs typeface="Arial" panose="020B0604020202020204" pitchFamily="34" charset="0"/>
              </a:rPr>
              <a:t>. </a:t>
            </a:r>
            <a:r>
              <a:rPr lang="en-US" sz="2400" i="1" dirty="0" err="1" smtClean="0">
                <a:solidFill>
                  <a:prstClr val="black"/>
                </a:solidFill>
                <a:latin typeface="Arial" panose="020B0604020202020204" pitchFamily="34" charset="0"/>
                <a:cs typeface="Arial" panose="020B0604020202020204" pitchFamily="34" charset="0"/>
              </a:rPr>
              <a:t>Innanen</a:t>
            </a:r>
            <a:r>
              <a:rPr lang="en-US" sz="2400" i="1" dirty="0" smtClean="0">
                <a:solidFill>
                  <a:prstClr val="black"/>
                </a:solidFill>
                <a:latin typeface="Arial" panose="020B0604020202020204" pitchFamily="34" charset="0"/>
                <a:cs typeface="Arial" panose="020B0604020202020204" pitchFamily="34" charset="0"/>
              </a:rPr>
              <a:t>, 2006, </a:t>
            </a:r>
            <a:r>
              <a:rPr lang="en-US" sz="2400" i="1" dirty="0" err="1" smtClean="0">
                <a:solidFill>
                  <a:prstClr val="black"/>
                </a:solidFill>
                <a:latin typeface="Arial" panose="020B0604020202020204" pitchFamily="34" charset="0"/>
                <a:cs typeface="Arial" panose="020B0604020202020204" pitchFamily="34" charset="0"/>
              </a:rPr>
              <a:t>Qiang</a:t>
            </a:r>
            <a:r>
              <a:rPr lang="en-US" sz="2400" i="1" dirty="0" smtClean="0">
                <a:solidFill>
                  <a:prstClr val="black"/>
                </a:solidFill>
                <a:latin typeface="Arial" panose="020B0604020202020204" pitchFamily="34" charset="0"/>
                <a:cs typeface="Arial" panose="020B0604020202020204" pitchFamily="34" charset="0"/>
              </a:rPr>
              <a:t> Fu et al, 2011, Y. Luo </a:t>
            </a:r>
            <a:r>
              <a:rPr lang="en-US" sz="2400" i="1" dirty="0">
                <a:solidFill>
                  <a:prstClr val="black"/>
                </a:solidFill>
                <a:latin typeface="Arial" panose="020B0604020202020204" pitchFamily="34" charset="0"/>
                <a:cs typeface="Arial" panose="020B0604020202020204" pitchFamily="34" charset="0"/>
              </a:rPr>
              <a:t>et al, </a:t>
            </a:r>
            <a:r>
              <a:rPr lang="en-US" sz="2400" i="1" dirty="0" smtClean="0">
                <a:solidFill>
                  <a:prstClr val="black"/>
                </a:solidFill>
                <a:latin typeface="Arial" panose="020B0604020202020204" pitchFamily="34" charset="0"/>
                <a:cs typeface="Arial" panose="020B0604020202020204" pitchFamily="34" charset="0"/>
              </a:rPr>
              <a:t>2011, </a:t>
            </a:r>
            <a:r>
              <a:rPr lang="en-US" sz="2400" i="1" dirty="0" err="1" smtClean="0">
                <a:solidFill>
                  <a:prstClr val="black"/>
                </a:solidFill>
                <a:latin typeface="Arial" panose="020B0604020202020204" pitchFamily="34" charset="0"/>
                <a:cs typeface="Arial" panose="020B0604020202020204" pitchFamily="34" charset="0"/>
              </a:rPr>
              <a:t>Frederico</a:t>
            </a:r>
            <a:r>
              <a:rPr lang="en-US" sz="2400" i="1" dirty="0">
                <a:solidFill>
                  <a:prstClr val="black"/>
                </a:solidFill>
                <a:latin typeface="Arial" panose="020B0604020202020204" pitchFamily="34" charset="0"/>
                <a:cs typeface="Arial" panose="020B0604020202020204" pitchFamily="34" charset="0"/>
              </a:rPr>
              <a:t> </a:t>
            </a:r>
            <a:r>
              <a:rPr lang="en-US" sz="2400" i="1" dirty="0" smtClean="0">
                <a:solidFill>
                  <a:prstClr val="black"/>
                </a:solidFill>
                <a:latin typeface="Arial" panose="020B0604020202020204" pitchFamily="34" charset="0"/>
                <a:cs typeface="Arial" panose="020B0604020202020204" pitchFamily="34" charset="0"/>
              </a:rPr>
              <a:t>de </a:t>
            </a:r>
            <a:r>
              <a:rPr lang="en-US" sz="2400" i="1" dirty="0" err="1" smtClean="0">
                <a:solidFill>
                  <a:prstClr val="black"/>
                </a:solidFill>
                <a:latin typeface="Arial" panose="020B0604020202020204" pitchFamily="34" charset="0"/>
                <a:cs typeface="Arial" panose="020B0604020202020204" pitchFamily="34" charset="0"/>
              </a:rPr>
              <a:t>Melo</a:t>
            </a:r>
            <a:r>
              <a:rPr lang="en-US" sz="2400" i="1" dirty="0" smtClean="0">
                <a:solidFill>
                  <a:prstClr val="black"/>
                </a:solidFill>
                <a:latin typeface="Arial" panose="020B0604020202020204" pitchFamily="34" charset="0"/>
                <a:cs typeface="Arial" panose="020B0604020202020204" pitchFamily="34" charset="0"/>
              </a:rPr>
              <a:t> et al., 2013, Hung and Wang, 2014, </a:t>
            </a:r>
            <a:r>
              <a:rPr lang="en-US" sz="2400" i="1" dirty="0" err="1" smtClean="0">
                <a:solidFill>
                  <a:prstClr val="black"/>
                </a:solidFill>
                <a:latin typeface="Arial" panose="020B0604020202020204" pitchFamily="34" charset="0"/>
                <a:cs typeface="Arial" panose="020B0604020202020204" pitchFamily="34" charset="0"/>
              </a:rPr>
              <a:t>Yanglei</a:t>
            </a:r>
            <a:r>
              <a:rPr lang="en-US" sz="2400" i="1" dirty="0" smtClean="0">
                <a:solidFill>
                  <a:prstClr val="black"/>
                </a:solidFill>
                <a:latin typeface="Arial" panose="020B0604020202020204" pitchFamily="34" charset="0"/>
                <a:cs typeface="Arial" panose="020B0604020202020204" pitchFamily="34" charset="0"/>
              </a:rPr>
              <a:t> Zou and A. Weglein, </a:t>
            </a:r>
            <a:r>
              <a:rPr lang="en-US" sz="2400" i="1" dirty="0">
                <a:solidFill>
                  <a:prstClr val="black"/>
                </a:solidFill>
                <a:latin typeface="Arial" panose="020B0604020202020204" pitchFamily="34" charset="0"/>
                <a:cs typeface="Arial" panose="020B0604020202020204" pitchFamily="34" charset="0"/>
              </a:rPr>
              <a:t>2013, </a:t>
            </a:r>
            <a:r>
              <a:rPr lang="en-US" sz="2400" i="1" dirty="0" err="1" smtClean="0">
                <a:solidFill>
                  <a:prstClr val="black"/>
                </a:solidFill>
                <a:latin typeface="Arial" panose="020B0604020202020204" pitchFamily="34" charset="0"/>
                <a:cs typeface="Arial" panose="020B0604020202020204" pitchFamily="34" charset="0"/>
              </a:rPr>
              <a:t>Yanglei</a:t>
            </a:r>
            <a:r>
              <a:rPr lang="en-US" sz="2400" i="1" dirty="0" smtClean="0">
                <a:solidFill>
                  <a:prstClr val="black"/>
                </a:solidFill>
                <a:latin typeface="Arial" panose="020B0604020202020204" pitchFamily="34" charset="0"/>
                <a:cs typeface="Arial" panose="020B0604020202020204" pitchFamily="34" charset="0"/>
              </a:rPr>
              <a:t> Zou, Chao Ma and A. Weglein, 2016)</a:t>
            </a:r>
          </a:p>
          <a:p>
            <a:pPr marL="1257300" lvl="2" indent="-342900" defTabSz="457200">
              <a:buFont typeface="Wingdings" panose="05000000000000000000" pitchFamily="2" charset="2"/>
              <a:buChar char="Ø"/>
            </a:pPr>
            <a:endParaRPr lang="en-US" sz="2400" i="1" dirty="0">
              <a:solidFill>
                <a:prstClr val="black"/>
              </a:solidFill>
              <a:latin typeface="Arial" panose="020B0604020202020204" pitchFamily="34" charset="0"/>
              <a:cs typeface="Arial" panose="020B0604020202020204" pitchFamily="34" charset="0"/>
            </a:endParaRPr>
          </a:p>
          <a:p>
            <a:pPr marL="800100" lvl="1" indent="-342900" defTabSz="457200">
              <a:buFont typeface="Arial" panose="020B0604020202020204" pitchFamily="34" charset="0"/>
              <a:buChar char="•"/>
            </a:pPr>
            <a:endParaRPr lang="en-US" dirty="0">
              <a:solidFill>
                <a:prstClr val="black"/>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151</a:t>
            </a:fld>
            <a:endParaRPr lang="en-US" dirty="0">
              <a:solidFill>
                <a:prstClr val="black"/>
              </a:solidFill>
            </a:endParaRPr>
          </a:p>
        </p:txBody>
      </p:sp>
    </p:spTree>
    <p:extLst>
      <p:ext uri="{BB962C8B-B14F-4D97-AF65-F5344CB8AC3E}">
        <p14:creationId xmlns:p14="http://schemas.microsoft.com/office/powerpoint/2010/main" val="28848431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588" y="685808"/>
            <a:ext cx="975106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Conclusion</a:t>
            </a: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914162" y="1676403"/>
            <a:ext cx="10258928" cy="1200329"/>
          </a:xfrm>
          <a:prstGeom prst="rect">
            <a:avLst/>
          </a:prstGeom>
          <a:noFill/>
        </p:spPr>
        <p:txBody>
          <a:bodyPr wrap="square" rtlCol="0">
            <a:spAutoFit/>
          </a:bodyPr>
          <a:lstStyle/>
          <a:p>
            <a:pPr marL="285750" indent="-285750" defTabSz="457200">
              <a:buFont typeface="+mj-lt"/>
              <a:buAutoNum type="arabicPeriod"/>
            </a:pPr>
            <a:r>
              <a:rPr lang="en-US" sz="2400" dirty="0">
                <a:solidFill>
                  <a:prstClr val="black"/>
                </a:solidFill>
                <a:latin typeface="Arial" panose="020B0604020202020204" pitchFamily="34" charset="0"/>
                <a:cs typeface="Arial" panose="020B0604020202020204" pitchFamily="34" charset="0"/>
              </a:rPr>
              <a:t> Given an accurate discontinuous velocity model above a reflector, free surface and internal multiples will provide neither benefit nor harm in migration and migration-inversion and need </a:t>
            </a:r>
            <a:r>
              <a:rPr lang="en-US" sz="2400" u="sng" dirty="0">
                <a:solidFill>
                  <a:prstClr val="black"/>
                </a:solidFill>
                <a:latin typeface="Arial" panose="020B0604020202020204" pitchFamily="34" charset="0"/>
                <a:cs typeface="Arial" panose="020B0604020202020204" pitchFamily="34" charset="0"/>
              </a:rPr>
              <a:t>not</a:t>
            </a:r>
            <a:r>
              <a:rPr lang="en-US" sz="2400" dirty="0">
                <a:solidFill>
                  <a:prstClr val="black"/>
                </a:solidFill>
                <a:latin typeface="Arial" panose="020B0604020202020204" pitchFamily="34" charset="0"/>
                <a:cs typeface="Arial" panose="020B0604020202020204" pitchFamily="34" charset="0"/>
              </a:rPr>
              <a:t> be </a:t>
            </a:r>
            <a:r>
              <a:rPr lang="en-US" sz="2400" dirty="0" smtClean="0">
                <a:solidFill>
                  <a:prstClr val="black"/>
                </a:solidFill>
                <a:latin typeface="Arial" panose="020B0604020202020204" pitchFamily="34" charset="0"/>
                <a:cs typeface="Arial" panose="020B0604020202020204" pitchFamily="34" charset="0"/>
              </a:rPr>
              <a:t>removed</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val="109610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163" y="1673352"/>
            <a:ext cx="10401131" cy="2677656"/>
          </a:xfrm>
          <a:prstGeom prst="rect">
            <a:avLst/>
          </a:prstGeom>
        </p:spPr>
        <p:txBody>
          <a:bodyPr wrap="square">
            <a:spAutoFit/>
          </a:bodyPr>
          <a:lstStyle/>
          <a:p>
            <a:pPr marL="342900" indent="-342900" defTabSz="457200">
              <a:buFont typeface="+mj-lt"/>
              <a:buAutoNum type="arabicPeriod" startAt="2"/>
            </a:pPr>
            <a:r>
              <a:rPr lang="en-US" sz="2400" dirty="0" smtClean="0">
                <a:solidFill>
                  <a:prstClr val="black"/>
                </a:solidFill>
                <a:latin typeface="Arial" panose="020B0604020202020204" pitchFamily="34" charset="0"/>
                <a:cs typeface="Arial" panose="020B0604020202020204" pitchFamily="34" charset="0"/>
              </a:rPr>
              <a:t>For </a:t>
            </a:r>
            <a:r>
              <a:rPr lang="en-US" sz="2400" u="sng" dirty="0" smtClean="0">
                <a:solidFill>
                  <a:prstClr val="black"/>
                </a:solidFill>
                <a:latin typeface="Arial" panose="020B0604020202020204" pitchFamily="34" charset="0"/>
                <a:cs typeface="Arial" panose="020B0604020202020204" pitchFamily="34" charset="0"/>
              </a:rPr>
              <a:t>a smooth velocity model </a:t>
            </a:r>
            <a:r>
              <a:rPr lang="en-US" sz="2400" dirty="0" smtClean="0">
                <a:solidFill>
                  <a:prstClr val="black"/>
                </a:solidFill>
                <a:latin typeface="Arial" panose="020B0604020202020204" pitchFamily="34" charset="0"/>
                <a:cs typeface="Arial" panose="020B0604020202020204" pitchFamily="34" charset="0"/>
              </a:rPr>
              <a:t>above a reflector, multiples will produce false images and hence must be removed prior to migration.</a:t>
            </a:r>
          </a:p>
          <a:p>
            <a:pPr marL="800100" lvl="1"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the industry standard smooth migration velocity model drives the need to remove free surface and internal multiples</a:t>
            </a:r>
          </a:p>
          <a:p>
            <a:pPr marL="800100" lvl="1"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the distinct inverse scattering series algorithms for removing free surface and internal multiples are the only methods that do not require subsurface information</a:t>
            </a:r>
          </a:p>
        </p:txBody>
      </p:sp>
      <p:sp>
        <p:nvSpPr>
          <p:cNvPr id="6" name="Rectangle 5"/>
          <p:cNvSpPr/>
          <p:nvPr/>
        </p:nvSpPr>
        <p:spPr>
          <a:xfrm>
            <a:off x="812588" y="685808"/>
            <a:ext cx="975106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Conclusion</a:t>
            </a:r>
            <a:endParaRPr lang="en-US" sz="3200" dirty="0">
              <a:solidFill>
                <a:prstClr val="black"/>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153</a:t>
            </a:fld>
            <a:endParaRPr lang="en-US" dirty="0">
              <a:solidFill>
                <a:prstClr val="black"/>
              </a:solidFill>
            </a:endParaRPr>
          </a:p>
        </p:txBody>
      </p:sp>
    </p:spTree>
    <p:extLst>
      <p:ext uri="{BB962C8B-B14F-4D97-AF65-F5344CB8AC3E}">
        <p14:creationId xmlns:p14="http://schemas.microsoft.com/office/powerpoint/2010/main" val="128555943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162" y="1371600"/>
            <a:ext cx="9954207" cy="1569660"/>
          </a:xfrm>
          <a:prstGeom prst="rect">
            <a:avLst/>
          </a:prstGeom>
          <a:noFill/>
        </p:spPr>
        <p:txBody>
          <a:bodyPr wrap="square" rtlCol="0">
            <a:spAutoFit/>
          </a:bodyPr>
          <a:lstStyle/>
          <a:p>
            <a:pPr marL="342900" indent="-342900" defTabSz="4572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ISS direct depth imaging w/o a velocity model </a:t>
            </a:r>
            <a:r>
              <a:rPr lang="en-US" sz="2400" dirty="0" smtClean="0">
                <a:solidFill>
                  <a:prstClr val="black"/>
                </a:solidFill>
                <a:latin typeface="Arial" panose="020B0604020202020204" pitchFamily="34" charset="0"/>
                <a:cs typeface="Arial" panose="020B0604020202020204" pitchFamily="34" charset="0"/>
              </a:rPr>
              <a:t>(e.g., </a:t>
            </a:r>
            <a:r>
              <a:rPr lang="en-US" sz="2400" i="1" dirty="0" smtClean="0">
                <a:solidFill>
                  <a:prstClr val="black"/>
                </a:solidFill>
                <a:latin typeface="Arial" panose="020B0604020202020204" pitchFamily="34" charset="0"/>
                <a:cs typeface="Arial" panose="020B0604020202020204" pitchFamily="34" charset="0"/>
              </a:rPr>
              <a:t>Simon Shaw et al, 2003, Arthur Weglein at al. 2003, Fang Liu et al, 2007,</a:t>
            </a:r>
            <a:r>
              <a:rPr lang="en-US" sz="2400" dirty="0" smtClean="0">
                <a:solidFill>
                  <a:prstClr val="black"/>
                </a:solidFill>
                <a:latin typeface="Arial" panose="020B0604020202020204" pitchFamily="34" charset="0"/>
                <a:cs typeface="Arial" panose="020B0604020202020204" pitchFamily="34" charset="0"/>
              </a:rPr>
              <a:t>) </a:t>
            </a:r>
          </a:p>
          <a:p>
            <a:pPr marL="800100" lvl="1"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multiples </a:t>
            </a:r>
            <a:r>
              <a:rPr lang="en-US" sz="2400" dirty="0">
                <a:solidFill>
                  <a:prstClr val="black"/>
                </a:solidFill>
                <a:latin typeface="Arial" panose="020B0604020202020204" pitchFamily="34" charset="0"/>
                <a:cs typeface="Arial" panose="020B0604020202020204" pitchFamily="34" charset="0"/>
              </a:rPr>
              <a:t>are first </a:t>
            </a:r>
            <a:r>
              <a:rPr lang="en-US" sz="2400" dirty="0" smtClean="0">
                <a:solidFill>
                  <a:prstClr val="black"/>
                </a:solidFill>
                <a:latin typeface="Arial" panose="020B0604020202020204" pitchFamily="34" charset="0"/>
                <a:cs typeface="Arial" panose="020B0604020202020204" pitchFamily="34" charset="0"/>
              </a:rPr>
              <a:t>removed with ISS algorithms without subsurface information</a:t>
            </a:r>
            <a:endParaRPr lang="en-US" sz="24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975106" y="513699"/>
            <a:ext cx="871501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Without a velocity model</a:t>
            </a:r>
            <a:endParaRPr lang="en-US" sz="3200"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154</a:t>
            </a:fld>
            <a:endParaRPr lang="en-US" dirty="0">
              <a:solidFill>
                <a:prstClr val="black"/>
              </a:solidFill>
            </a:endParaRPr>
          </a:p>
        </p:txBody>
      </p:sp>
    </p:spTree>
    <p:extLst>
      <p:ext uri="{BB962C8B-B14F-4D97-AF65-F5344CB8AC3E}">
        <p14:creationId xmlns:p14="http://schemas.microsoft.com/office/powerpoint/2010/main" val="66407445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163" y="1371600"/>
            <a:ext cx="10462075" cy="3046988"/>
          </a:xfrm>
          <a:prstGeom prst="rect">
            <a:avLst/>
          </a:prstGeom>
          <a:noFill/>
        </p:spPr>
        <p:txBody>
          <a:bodyPr wrap="square" rtlCol="0">
            <a:spAutoFit/>
          </a:bodyPr>
          <a:lstStyle/>
          <a:p>
            <a:pPr marL="342900"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A recorded multiple </a:t>
            </a:r>
            <a:r>
              <a:rPr lang="en-US" sz="2400" dirty="0">
                <a:solidFill>
                  <a:prstClr val="black"/>
                </a:solidFill>
                <a:latin typeface="Arial" panose="020B0604020202020204" pitchFamily="34" charset="0"/>
                <a:cs typeface="Arial" panose="020B0604020202020204" pitchFamily="34" charset="0"/>
              </a:rPr>
              <a:t>and a </a:t>
            </a:r>
            <a:r>
              <a:rPr lang="en-US" sz="2400" dirty="0" smtClean="0">
                <a:solidFill>
                  <a:prstClr val="black"/>
                </a:solidFill>
                <a:latin typeface="Arial" panose="020B0604020202020204" pitchFamily="34" charset="0"/>
                <a:cs typeface="Arial" panose="020B0604020202020204" pitchFamily="34" charset="0"/>
              </a:rPr>
              <a:t>recorded </a:t>
            </a:r>
            <a:r>
              <a:rPr lang="en-US" sz="2400" dirty="0">
                <a:solidFill>
                  <a:prstClr val="black"/>
                </a:solidFill>
                <a:latin typeface="Arial" panose="020B0604020202020204" pitchFamily="34" charset="0"/>
                <a:cs typeface="Arial" panose="020B0604020202020204" pitchFamily="34" charset="0"/>
              </a:rPr>
              <a:t>sub-event of the </a:t>
            </a:r>
            <a:r>
              <a:rPr lang="en-US" sz="2400" dirty="0" smtClean="0">
                <a:solidFill>
                  <a:prstClr val="black"/>
                </a:solidFill>
                <a:latin typeface="Arial" panose="020B0604020202020204" pitchFamily="34" charset="0"/>
                <a:cs typeface="Arial" panose="020B0604020202020204" pitchFamily="34" charset="0"/>
              </a:rPr>
              <a:t>multiple </a:t>
            </a:r>
            <a:r>
              <a:rPr lang="en-US" sz="2400" dirty="0">
                <a:solidFill>
                  <a:prstClr val="black"/>
                </a:solidFill>
                <a:latin typeface="Arial" panose="020B0604020202020204" pitchFamily="34" charset="0"/>
                <a:cs typeface="Arial" panose="020B0604020202020204" pitchFamily="34" charset="0"/>
              </a:rPr>
              <a:t>can at </a:t>
            </a:r>
            <a:r>
              <a:rPr lang="en-US" sz="2400" dirty="0" smtClean="0">
                <a:solidFill>
                  <a:prstClr val="black"/>
                </a:solidFill>
                <a:latin typeface="Arial" panose="020B0604020202020204" pitchFamily="34" charset="0"/>
                <a:cs typeface="Arial" panose="020B0604020202020204" pitchFamily="34" charset="0"/>
              </a:rPr>
              <a:t>times </a:t>
            </a:r>
            <a:r>
              <a:rPr lang="en-US" sz="2400" dirty="0">
                <a:solidFill>
                  <a:prstClr val="black"/>
                </a:solidFill>
                <a:latin typeface="Arial" panose="020B0604020202020204" pitchFamily="34" charset="0"/>
                <a:cs typeface="Arial" panose="020B0604020202020204" pitchFamily="34" charset="0"/>
              </a:rPr>
              <a:t>be used to find an approximate image of an unrecorded primary </a:t>
            </a:r>
            <a:r>
              <a:rPr lang="en-US" sz="2400" dirty="0" smtClean="0">
                <a:solidFill>
                  <a:prstClr val="black"/>
                </a:solidFill>
                <a:latin typeface="Arial" panose="020B0604020202020204" pitchFamily="34" charset="0"/>
                <a:cs typeface="Arial" panose="020B0604020202020204" pitchFamily="34" charset="0"/>
              </a:rPr>
              <a:t>--- using multiples to enhance illumination, due to unrecorded primaries.</a:t>
            </a:r>
          </a:p>
          <a:p>
            <a:pPr defTabSz="457200"/>
            <a:endParaRPr lang="en-US" sz="2400" dirty="0">
              <a:solidFill>
                <a:prstClr val="black"/>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r>
              <a:rPr lang="en-US" sz="2400" dirty="0" smtClean="0">
                <a:solidFill>
                  <a:prstClr val="black"/>
                </a:solidFill>
                <a:latin typeface="Arial" panose="020B0604020202020204" pitchFamily="34" charset="0"/>
                <a:cs typeface="Arial" panose="020B0604020202020204" pitchFamily="34" charset="0"/>
              </a:rPr>
              <a:t>That usage produces an </a:t>
            </a:r>
            <a:r>
              <a:rPr lang="en-US" sz="2400" dirty="0">
                <a:solidFill>
                  <a:prstClr val="black"/>
                </a:solidFill>
                <a:latin typeface="Arial" panose="020B0604020202020204" pitchFamily="34" charset="0"/>
                <a:cs typeface="Arial" panose="020B0604020202020204" pitchFamily="34" charset="0"/>
              </a:rPr>
              <a:t>approximate CII (RTM) </a:t>
            </a:r>
            <a:r>
              <a:rPr lang="en-US" sz="2400" dirty="0" smtClean="0">
                <a:solidFill>
                  <a:prstClr val="black"/>
                </a:solidFill>
                <a:latin typeface="Arial" panose="020B0604020202020204" pitchFamily="34" charset="0"/>
                <a:cs typeface="Arial" panose="020B0604020202020204" pitchFamily="34" charset="0"/>
              </a:rPr>
              <a:t>image of the unrecorded primary. (e.g., </a:t>
            </a:r>
            <a:r>
              <a:rPr lang="en-US" sz="2400" i="1" dirty="0" err="1" smtClean="0">
                <a:solidFill>
                  <a:prstClr val="black"/>
                </a:solidFill>
                <a:latin typeface="Arial" panose="020B0604020202020204" pitchFamily="34" charset="0"/>
                <a:cs typeface="Arial" panose="020B0604020202020204" pitchFamily="34" charset="0"/>
              </a:rPr>
              <a:t>Berkhout</a:t>
            </a:r>
            <a:r>
              <a:rPr lang="en-US" sz="2400" i="1" dirty="0" smtClean="0">
                <a:solidFill>
                  <a:prstClr val="black"/>
                </a:solidFill>
                <a:latin typeface="Arial" panose="020B0604020202020204" pitchFamily="34" charset="0"/>
                <a:cs typeface="Arial" panose="020B0604020202020204" pitchFamily="34" charset="0"/>
              </a:rPr>
              <a:t> and </a:t>
            </a:r>
            <a:r>
              <a:rPr lang="en-US" sz="2400" i="1" dirty="0" err="1">
                <a:solidFill>
                  <a:prstClr val="black"/>
                </a:solidFill>
                <a:latin typeface="Arial" panose="020B0604020202020204" pitchFamily="34" charset="0"/>
                <a:cs typeface="Arial" panose="020B0604020202020204" pitchFamily="34" charset="0"/>
              </a:rPr>
              <a:t>Verschuur</a:t>
            </a:r>
            <a:r>
              <a:rPr lang="en-US" sz="2400" i="1" dirty="0">
                <a:solidFill>
                  <a:prstClr val="black"/>
                </a:solidFill>
                <a:latin typeface="Arial" panose="020B0604020202020204" pitchFamily="34" charset="0"/>
                <a:cs typeface="Arial" panose="020B0604020202020204" pitchFamily="34" charset="0"/>
              </a:rPr>
              <a:t> (1994); </a:t>
            </a:r>
            <a:r>
              <a:rPr lang="en-US" sz="2400" i="1" dirty="0" smtClean="0">
                <a:solidFill>
                  <a:prstClr val="black"/>
                </a:solidFill>
                <a:latin typeface="Arial" panose="020B0604020202020204" pitchFamily="34" charset="0"/>
                <a:cs typeface="Arial" panose="020B0604020202020204" pitchFamily="34" charset="0"/>
              </a:rPr>
              <a:t>Shan </a:t>
            </a:r>
            <a:r>
              <a:rPr lang="en-US" sz="2400" i="1" dirty="0">
                <a:solidFill>
                  <a:prstClr val="black"/>
                </a:solidFill>
                <a:latin typeface="Arial" panose="020B0604020202020204" pitchFamily="34" charset="0"/>
                <a:cs typeface="Arial" panose="020B0604020202020204" pitchFamily="34" charset="0"/>
              </a:rPr>
              <a:t>(2003); </a:t>
            </a:r>
            <a:r>
              <a:rPr lang="en-US" sz="2400" i="1" dirty="0" err="1" smtClean="0">
                <a:solidFill>
                  <a:prstClr val="black"/>
                </a:solidFill>
                <a:latin typeface="Arial" panose="020B0604020202020204" pitchFamily="34" charset="0"/>
                <a:cs typeface="Arial" panose="020B0604020202020204" pitchFamily="34" charset="0"/>
              </a:rPr>
              <a:t>Muijs</a:t>
            </a:r>
            <a:r>
              <a:rPr lang="en-US" sz="2400" i="1" dirty="0" smtClean="0">
                <a:solidFill>
                  <a:prstClr val="black"/>
                </a:solidFill>
                <a:latin typeface="Arial" panose="020B0604020202020204" pitchFamily="34" charset="0"/>
                <a:cs typeface="Arial" panose="020B0604020202020204" pitchFamily="34" charset="0"/>
              </a:rPr>
              <a:t> et </a:t>
            </a:r>
            <a:r>
              <a:rPr lang="en-US" sz="2400" i="1" dirty="0">
                <a:solidFill>
                  <a:prstClr val="black"/>
                </a:solidFill>
                <a:latin typeface="Arial" panose="020B0604020202020204" pitchFamily="34" charset="0"/>
                <a:cs typeface="Arial" panose="020B0604020202020204" pitchFamily="34" charset="0"/>
              </a:rPr>
              <a:t>al. (2007); Whitmore et al. (2010); Lu et al. (2011</a:t>
            </a:r>
            <a:r>
              <a:rPr lang="en-US" sz="2400" i="1" dirty="0" smtClean="0">
                <a:solidFill>
                  <a:prstClr val="black"/>
                </a:solidFill>
                <a:latin typeface="Arial" panose="020B0604020202020204" pitchFamily="34" charset="0"/>
                <a:cs typeface="Arial" panose="020B0604020202020204" pitchFamily="34" charset="0"/>
              </a:rPr>
              <a:t>), </a:t>
            </a:r>
            <a:r>
              <a:rPr lang="en-US" sz="2400" i="1" dirty="0" err="1" smtClean="0">
                <a:solidFill>
                  <a:prstClr val="black"/>
                </a:solidFill>
                <a:latin typeface="Arial" panose="020B0604020202020204" pitchFamily="34" charset="0"/>
                <a:cs typeface="Arial" panose="020B0604020202020204" pitchFamily="34" charset="0"/>
              </a:rPr>
              <a:t>Valenciano</a:t>
            </a:r>
            <a:r>
              <a:rPr lang="en-US" sz="2400" i="1" dirty="0" smtClean="0">
                <a:solidFill>
                  <a:prstClr val="black"/>
                </a:solidFill>
                <a:latin typeface="Arial" panose="020B0604020202020204" pitchFamily="34" charset="0"/>
                <a:cs typeface="Arial" panose="020B0604020202020204" pitchFamily="34" charset="0"/>
              </a:rPr>
              <a:t> </a:t>
            </a:r>
            <a:r>
              <a:rPr lang="en-US" sz="2400" i="1" dirty="0">
                <a:solidFill>
                  <a:prstClr val="black"/>
                </a:solidFill>
                <a:latin typeface="Arial" panose="020B0604020202020204" pitchFamily="34" charset="0"/>
                <a:cs typeface="Arial" panose="020B0604020202020204" pitchFamily="34" charset="0"/>
              </a:rPr>
              <a:t>et al. (2014</a:t>
            </a:r>
            <a:r>
              <a:rPr lang="en-US" sz="2400" i="1" dirty="0" smtClean="0">
                <a:solidFill>
                  <a:prstClr val="black"/>
                </a:solidFill>
                <a:latin typeface="Arial" panose="020B0604020202020204" pitchFamily="34" charset="0"/>
                <a:cs typeface="Arial" panose="020B0604020202020204" pitchFamily="34" charset="0"/>
              </a:rPr>
              <a:t>), Nizar </a:t>
            </a:r>
            <a:r>
              <a:rPr lang="en-US" sz="2400" i="1" dirty="0" err="1" smtClean="0">
                <a:solidFill>
                  <a:prstClr val="black"/>
                </a:solidFill>
                <a:latin typeface="Arial" panose="020B0604020202020204" pitchFamily="34" charset="0"/>
                <a:cs typeface="Arial" panose="020B0604020202020204" pitchFamily="34" charset="0"/>
              </a:rPr>
              <a:t>Chemingui</a:t>
            </a:r>
            <a:r>
              <a:rPr lang="en-US" sz="2400" i="1" dirty="0" smtClean="0">
                <a:solidFill>
                  <a:prstClr val="black"/>
                </a:solidFill>
                <a:latin typeface="Arial" panose="020B0604020202020204" pitchFamily="34" charset="0"/>
                <a:cs typeface="Arial" panose="020B0604020202020204" pitchFamily="34" charset="0"/>
              </a:rPr>
              <a:t> 2017 SEG workshop</a:t>
            </a:r>
            <a:r>
              <a:rPr lang="en-US" sz="2400" dirty="0" smtClean="0">
                <a:solidFill>
                  <a:prstClr val="black"/>
                </a:solidFill>
                <a:latin typeface="Arial" panose="020B0604020202020204" pitchFamily="34" charset="0"/>
                <a:cs typeface="Arial" panose="020B0604020202020204" pitchFamily="34" charset="0"/>
              </a:rPr>
              <a:t>)</a:t>
            </a:r>
          </a:p>
        </p:txBody>
      </p:sp>
      <p:sp>
        <p:nvSpPr>
          <p:cNvPr id="5" name="Rectangle 4"/>
          <p:cNvSpPr/>
          <p:nvPr/>
        </p:nvSpPr>
        <p:spPr>
          <a:xfrm>
            <a:off x="975106" y="513699"/>
            <a:ext cx="871501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For unrecorded primaries</a:t>
            </a:r>
            <a:endParaRPr lang="en-US" sz="3200"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155</a:t>
            </a:fld>
            <a:endParaRPr lang="en-US" dirty="0">
              <a:solidFill>
                <a:prstClr val="black"/>
              </a:solidFill>
            </a:endParaRPr>
          </a:p>
        </p:txBody>
      </p:sp>
    </p:spTree>
    <p:extLst>
      <p:ext uri="{BB962C8B-B14F-4D97-AF65-F5344CB8AC3E}">
        <p14:creationId xmlns:p14="http://schemas.microsoft.com/office/powerpoint/2010/main" val="28760955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1930" y="1319110"/>
            <a:ext cx="2549096" cy="461665"/>
          </a:xfrm>
          <a:prstGeom prst="rect">
            <a:avLst/>
          </a:prstGeom>
          <a:noFill/>
        </p:spPr>
        <p:txBody>
          <a:bodyPr wrap="none" rtlCol="0">
            <a:spAutoFit/>
          </a:bodyPr>
          <a:lstStyle/>
          <a:p>
            <a:pPr defTabSz="457200"/>
            <a:r>
              <a:rPr lang="en-US" sz="2400" dirty="0" smtClean="0">
                <a:solidFill>
                  <a:prstClr val="black"/>
                </a:solidFill>
                <a:latin typeface="Arial"/>
                <a:cs typeface="Arial"/>
              </a:rPr>
              <a:t>recorded multiple</a:t>
            </a:r>
            <a:endParaRPr lang="en-US" sz="2400" dirty="0">
              <a:solidFill>
                <a:prstClr val="black"/>
              </a:solidFill>
              <a:latin typeface="Arial"/>
              <a:cs typeface="Arial"/>
            </a:endParaRPr>
          </a:p>
        </p:txBody>
      </p:sp>
      <p:sp>
        <p:nvSpPr>
          <p:cNvPr id="6" name="TextBox 5"/>
          <p:cNvSpPr txBox="1"/>
          <p:nvPr/>
        </p:nvSpPr>
        <p:spPr>
          <a:xfrm>
            <a:off x="4696933" y="1319110"/>
            <a:ext cx="2736647" cy="461665"/>
          </a:xfrm>
          <a:prstGeom prst="rect">
            <a:avLst/>
          </a:prstGeom>
          <a:noFill/>
        </p:spPr>
        <p:txBody>
          <a:bodyPr wrap="none" rtlCol="0">
            <a:spAutoFit/>
          </a:bodyPr>
          <a:lstStyle/>
          <a:p>
            <a:pPr defTabSz="457200"/>
            <a:r>
              <a:rPr lang="en-US" sz="2400" dirty="0" smtClean="0">
                <a:solidFill>
                  <a:prstClr val="black"/>
                </a:solidFill>
                <a:latin typeface="Arial"/>
                <a:cs typeface="Arial"/>
              </a:rPr>
              <a:t>recorded </a:t>
            </a:r>
            <a:r>
              <a:rPr lang="en-US" sz="2400" dirty="0" err="1" smtClean="0">
                <a:solidFill>
                  <a:prstClr val="black"/>
                </a:solidFill>
                <a:latin typeface="Arial"/>
                <a:cs typeface="Arial"/>
              </a:rPr>
              <a:t>subevent</a:t>
            </a:r>
            <a:endParaRPr lang="en-US" sz="2400" dirty="0">
              <a:solidFill>
                <a:prstClr val="black"/>
              </a:solidFill>
              <a:latin typeface="Arial"/>
              <a:cs typeface="Arial"/>
            </a:endParaRPr>
          </a:p>
        </p:txBody>
      </p:sp>
      <p:sp>
        <p:nvSpPr>
          <p:cNvPr id="7" name="TextBox 6"/>
          <p:cNvSpPr txBox="1"/>
          <p:nvPr/>
        </p:nvSpPr>
        <p:spPr>
          <a:xfrm>
            <a:off x="7913927" y="1109566"/>
            <a:ext cx="3369833" cy="830997"/>
          </a:xfrm>
          <a:prstGeom prst="rect">
            <a:avLst/>
          </a:prstGeom>
          <a:noFill/>
        </p:spPr>
        <p:txBody>
          <a:bodyPr wrap="none" rtlCol="0">
            <a:spAutoFit/>
          </a:bodyPr>
          <a:lstStyle/>
          <a:p>
            <a:pPr defTabSz="457200"/>
            <a:r>
              <a:rPr lang="en-US" sz="2400" dirty="0" smtClean="0">
                <a:solidFill>
                  <a:prstClr val="black"/>
                </a:solidFill>
                <a:latin typeface="Arial"/>
                <a:cs typeface="Arial"/>
              </a:rPr>
              <a:t>approximate image of </a:t>
            </a:r>
          </a:p>
          <a:p>
            <a:pPr defTabSz="457200"/>
            <a:r>
              <a:rPr lang="en-US" sz="2400" dirty="0" smtClean="0">
                <a:solidFill>
                  <a:prstClr val="black"/>
                </a:solidFill>
                <a:latin typeface="Arial"/>
                <a:cs typeface="Arial"/>
              </a:rPr>
              <a:t>the unrecorded primary</a:t>
            </a:r>
            <a:endParaRPr lang="en-US" sz="2400" dirty="0">
              <a:solidFill>
                <a:prstClr val="black"/>
              </a:solidFill>
              <a:latin typeface="Arial"/>
              <a:cs typeface="Arial"/>
            </a:endParaRPr>
          </a:p>
        </p:txBody>
      </p:sp>
      <p:grpSp>
        <p:nvGrpSpPr>
          <p:cNvPr id="26" name="Group 25"/>
          <p:cNvGrpSpPr/>
          <p:nvPr/>
        </p:nvGrpSpPr>
        <p:grpSpPr>
          <a:xfrm>
            <a:off x="4696927" y="2398721"/>
            <a:ext cx="2630851" cy="1260835"/>
            <a:chOff x="4698149" y="2252133"/>
            <a:chExt cx="2631537" cy="1616435"/>
          </a:xfrm>
        </p:grpSpPr>
        <p:cxnSp>
          <p:nvCxnSpPr>
            <p:cNvPr id="41" name="Straight Connector 40"/>
            <p:cNvCxnSpPr/>
            <p:nvPr/>
          </p:nvCxnSpPr>
          <p:spPr>
            <a:xfrm>
              <a:off x="6228756" y="2792379"/>
              <a:ext cx="480253" cy="1076189"/>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698149" y="2252133"/>
              <a:ext cx="652784" cy="1616434"/>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350933" y="2252133"/>
              <a:ext cx="660400" cy="1616434"/>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6709010" y="2252133"/>
              <a:ext cx="620676" cy="1616434"/>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11333" y="2252133"/>
              <a:ext cx="217423" cy="540246"/>
            </a:xfrm>
            <a:prstGeom prst="line">
              <a:avLst/>
            </a:prstGeom>
            <a:ln w="44450"/>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9472112" y="2330792"/>
            <a:ext cx="1178830" cy="1311635"/>
            <a:chOff x="9474574" y="2125145"/>
            <a:chExt cx="1179137" cy="1743423"/>
          </a:xfrm>
        </p:grpSpPr>
        <p:cxnSp>
          <p:nvCxnSpPr>
            <p:cNvPr id="55" name="Straight Connector 54"/>
            <p:cNvCxnSpPr/>
            <p:nvPr/>
          </p:nvCxnSpPr>
          <p:spPr>
            <a:xfrm>
              <a:off x="9474574" y="2792379"/>
              <a:ext cx="480253" cy="1076189"/>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9954827" y="2125145"/>
              <a:ext cx="698884" cy="1743422"/>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304722" y="4089788"/>
            <a:ext cx="11714815" cy="830997"/>
          </a:xfrm>
          <a:prstGeom prst="rect">
            <a:avLst/>
          </a:prstGeom>
          <a:noFill/>
        </p:spPr>
        <p:txBody>
          <a:bodyPr wrap="square" rtlCol="0">
            <a:spAutoFit/>
          </a:bodyPr>
          <a:lstStyle/>
          <a:p>
            <a:pPr algn="ctr" defTabSz="457200"/>
            <a:r>
              <a:rPr lang="en-US" sz="2400" dirty="0" smtClean="0">
                <a:solidFill>
                  <a:prstClr val="black"/>
                </a:solidFill>
                <a:latin typeface="Arial"/>
                <a:cs typeface="Arial"/>
              </a:rPr>
              <a:t>What if there is an unrecorded multiple that is a </a:t>
            </a:r>
          </a:p>
          <a:p>
            <a:pPr algn="ctr" defTabSz="457200"/>
            <a:r>
              <a:rPr lang="en-US" sz="2400" dirty="0" err="1" smtClean="0">
                <a:solidFill>
                  <a:prstClr val="black"/>
                </a:solidFill>
                <a:latin typeface="Arial"/>
                <a:cs typeface="Arial"/>
              </a:rPr>
              <a:t>subevent</a:t>
            </a:r>
            <a:r>
              <a:rPr lang="en-US" sz="2400" dirty="0" smtClean="0">
                <a:solidFill>
                  <a:prstClr val="black"/>
                </a:solidFill>
                <a:latin typeface="Arial"/>
                <a:cs typeface="Arial"/>
              </a:rPr>
              <a:t> of the recorded multiple?</a:t>
            </a:r>
            <a:endParaRPr lang="en-US" sz="2400" dirty="0">
              <a:solidFill>
                <a:prstClr val="black"/>
              </a:solidFill>
              <a:latin typeface="Arial"/>
              <a:cs typeface="Arial"/>
            </a:endParaRPr>
          </a:p>
        </p:txBody>
      </p:sp>
      <p:grpSp>
        <p:nvGrpSpPr>
          <p:cNvPr id="28" name="Group 27"/>
          <p:cNvGrpSpPr/>
          <p:nvPr/>
        </p:nvGrpSpPr>
        <p:grpSpPr>
          <a:xfrm>
            <a:off x="6362422" y="5221122"/>
            <a:ext cx="3109690" cy="1135239"/>
            <a:chOff x="6364074" y="5221112"/>
            <a:chExt cx="3110500" cy="1135239"/>
          </a:xfrm>
        </p:grpSpPr>
        <p:cxnSp>
          <p:nvCxnSpPr>
            <p:cNvPr id="34" name="Straight Connector 33"/>
            <p:cNvCxnSpPr/>
            <p:nvPr/>
          </p:nvCxnSpPr>
          <p:spPr>
            <a:xfrm>
              <a:off x="7511005" y="5645286"/>
              <a:ext cx="307864" cy="711064"/>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364074" y="5221112"/>
              <a:ext cx="419981" cy="1135239"/>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6784055" y="5221112"/>
              <a:ext cx="545631" cy="1135239"/>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7818871" y="5221112"/>
              <a:ext cx="583257" cy="1135239"/>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29685" y="5221112"/>
              <a:ext cx="181321" cy="424175"/>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402128" y="5221112"/>
              <a:ext cx="485219" cy="1135239"/>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8887347" y="5221112"/>
              <a:ext cx="587227" cy="1135239"/>
            </a:xfrm>
            <a:prstGeom prst="line">
              <a:avLst/>
            </a:prstGeom>
            <a:ln w="44450">
              <a:prstDash val="sysDash"/>
            </a:ln>
          </p:spPr>
          <p:style>
            <a:lnRef idx="2">
              <a:schemeClr val="accent1"/>
            </a:lnRef>
            <a:fillRef idx="0">
              <a:schemeClr val="accent1"/>
            </a:fillRef>
            <a:effectRef idx="1">
              <a:schemeClr val="accent1"/>
            </a:effectRef>
            <a:fontRef idx="minor">
              <a:schemeClr val="tx1"/>
            </a:fontRef>
          </p:style>
        </p:cxnSp>
      </p:grpSp>
      <p:sp>
        <p:nvSpPr>
          <p:cNvPr id="39" name="Rectangle 38"/>
          <p:cNvSpPr/>
          <p:nvPr/>
        </p:nvSpPr>
        <p:spPr>
          <a:xfrm>
            <a:off x="975106" y="513699"/>
            <a:ext cx="871501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For unrecorded primaries</a:t>
            </a:r>
            <a:endParaRPr lang="en-US" sz="3200" dirty="0">
              <a:solidFill>
                <a:prstClr val="black"/>
              </a:solidFill>
              <a:latin typeface="Arial" panose="020B0604020202020204" pitchFamily="34" charset="0"/>
              <a:cs typeface="Arial" panose="020B0604020202020204" pitchFamily="34" charset="0"/>
            </a:endParaRPr>
          </a:p>
        </p:txBody>
      </p:sp>
      <p:grpSp>
        <p:nvGrpSpPr>
          <p:cNvPr id="47" name="Group 46"/>
          <p:cNvGrpSpPr/>
          <p:nvPr/>
        </p:nvGrpSpPr>
        <p:grpSpPr>
          <a:xfrm>
            <a:off x="1152269" y="2426768"/>
            <a:ext cx="2630851" cy="1260835"/>
            <a:chOff x="4698149" y="2252133"/>
            <a:chExt cx="2631537" cy="1616435"/>
          </a:xfrm>
        </p:grpSpPr>
        <p:cxnSp>
          <p:nvCxnSpPr>
            <p:cNvPr id="48" name="Straight Connector 47"/>
            <p:cNvCxnSpPr/>
            <p:nvPr/>
          </p:nvCxnSpPr>
          <p:spPr>
            <a:xfrm>
              <a:off x="6228756" y="2792379"/>
              <a:ext cx="480253" cy="1076189"/>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698149" y="2252133"/>
              <a:ext cx="652784" cy="1616434"/>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5350933" y="2252133"/>
              <a:ext cx="660400" cy="1616434"/>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6709010" y="2252133"/>
              <a:ext cx="620676" cy="1616434"/>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011333" y="2252133"/>
              <a:ext cx="217423" cy="540246"/>
            </a:xfrm>
            <a:prstGeom prst="line">
              <a:avLst/>
            </a:prstGeom>
            <a:ln w="44450"/>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121865" y="5230076"/>
            <a:ext cx="3109690" cy="1135239"/>
            <a:chOff x="6364074" y="5221112"/>
            <a:chExt cx="3110500" cy="1135239"/>
          </a:xfrm>
        </p:grpSpPr>
        <p:cxnSp>
          <p:nvCxnSpPr>
            <p:cNvPr id="58" name="Straight Connector 57"/>
            <p:cNvCxnSpPr/>
            <p:nvPr/>
          </p:nvCxnSpPr>
          <p:spPr>
            <a:xfrm>
              <a:off x="7511005" y="5645286"/>
              <a:ext cx="307864" cy="711064"/>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364074" y="5221112"/>
              <a:ext cx="419981" cy="1135239"/>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6784055" y="5221112"/>
              <a:ext cx="545631" cy="1135239"/>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7818871" y="5221112"/>
              <a:ext cx="583257" cy="1135239"/>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329685" y="5221112"/>
              <a:ext cx="181321" cy="424175"/>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8402128" y="5221112"/>
              <a:ext cx="485219" cy="1135239"/>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8887347" y="5221112"/>
              <a:ext cx="587227" cy="1135239"/>
            </a:xfrm>
            <a:prstGeom prst="line">
              <a:avLst/>
            </a:prstGeom>
            <a:ln w="44450">
              <a:prstDash val="solid"/>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156</a:t>
            </a:fld>
            <a:endParaRPr lang="en-US" dirty="0">
              <a:solidFill>
                <a:prstClr val="black"/>
              </a:solidFill>
            </a:endParaRPr>
          </a:p>
        </p:txBody>
      </p:sp>
    </p:spTree>
    <p:extLst>
      <p:ext uri="{BB962C8B-B14F-4D97-AF65-F5344CB8AC3E}">
        <p14:creationId xmlns:p14="http://schemas.microsoft.com/office/powerpoint/2010/main" val="15610522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162" y="1371605"/>
            <a:ext cx="10766795" cy="4154984"/>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latin typeface="Arial"/>
                <a:cs typeface="Arial"/>
              </a:rPr>
              <a:t>Before migrating </a:t>
            </a:r>
            <a:r>
              <a:rPr lang="en-US" sz="2400" u="sng" dirty="0" smtClean="0">
                <a:solidFill>
                  <a:srgbClr val="FF0000"/>
                </a:solidFill>
                <a:latin typeface="Arial"/>
                <a:cs typeface="Arial"/>
              </a:rPr>
              <a:t>recorded</a:t>
            </a:r>
            <a:r>
              <a:rPr lang="en-US" sz="2400" dirty="0" smtClean="0">
                <a:solidFill>
                  <a:prstClr val="black"/>
                </a:solidFill>
                <a:latin typeface="Arial"/>
                <a:cs typeface="Arial"/>
              </a:rPr>
              <a:t> primaries, </a:t>
            </a:r>
            <a:r>
              <a:rPr lang="en-US" sz="2400" u="sng" dirty="0" smtClean="0">
                <a:solidFill>
                  <a:srgbClr val="FF0000"/>
                </a:solidFill>
                <a:latin typeface="Arial"/>
                <a:cs typeface="Arial"/>
              </a:rPr>
              <a:t>recorded multiples</a:t>
            </a:r>
            <a:r>
              <a:rPr lang="en-US" sz="2400" dirty="0" smtClean="0">
                <a:solidFill>
                  <a:prstClr val="black"/>
                </a:solidFill>
                <a:latin typeface="Arial"/>
                <a:cs typeface="Arial"/>
              </a:rPr>
              <a:t> must be removed. </a:t>
            </a:r>
          </a:p>
          <a:p>
            <a:pPr marL="342900" indent="-342900" defTabSz="457200">
              <a:buFont typeface="Wingdings" charset="2"/>
              <a:buChar char="Ø"/>
            </a:pPr>
            <a:endParaRPr lang="en-US" sz="2400" dirty="0" smtClean="0">
              <a:solidFill>
                <a:prstClr val="black"/>
              </a:solidFill>
              <a:latin typeface="Arial"/>
              <a:cs typeface="Arial"/>
            </a:endParaRPr>
          </a:p>
          <a:p>
            <a:pPr marL="342900" indent="-342900" defTabSz="457200">
              <a:buFont typeface="Arial"/>
              <a:buChar char="•"/>
            </a:pPr>
            <a:r>
              <a:rPr lang="en-US" sz="2400" dirty="0" smtClean="0">
                <a:solidFill>
                  <a:prstClr val="black"/>
                </a:solidFill>
                <a:latin typeface="Arial"/>
                <a:cs typeface="Arial"/>
              </a:rPr>
              <a:t>Before finding an approximate image of an </a:t>
            </a:r>
            <a:r>
              <a:rPr lang="en-US" sz="2400" u="sng" dirty="0" smtClean="0">
                <a:solidFill>
                  <a:srgbClr val="FF0000"/>
                </a:solidFill>
                <a:latin typeface="Arial"/>
                <a:cs typeface="Arial"/>
              </a:rPr>
              <a:t>unrecorded primary</a:t>
            </a:r>
            <a:r>
              <a:rPr lang="en-US" sz="2400" dirty="0" smtClean="0">
                <a:solidFill>
                  <a:prstClr val="black"/>
                </a:solidFill>
                <a:latin typeface="Arial"/>
                <a:cs typeface="Arial"/>
              </a:rPr>
              <a:t> subevent of a</a:t>
            </a:r>
            <a:r>
              <a:rPr lang="en-US" sz="2400" dirty="0">
                <a:solidFill>
                  <a:prstClr val="black"/>
                </a:solidFill>
                <a:latin typeface="Arial"/>
                <a:cs typeface="Arial"/>
              </a:rPr>
              <a:t> </a:t>
            </a:r>
            <a:r>
              <a:rPr lang="en-US" sz="2400" dirty="0" smtClean="0">
                <a:solidFill>
                  <a:prstClr val="black"/>
                </a:solidFill>
                <a:latin typeface="Arial"/>
                <a:cs typeface="Arial"/>
              </a:rPr>
              <a:t>recorded multiple, the </a:t>
            </a:r>
            <a:r>
              <a:rPr lang="en-US" sz="2400" u="sng" dirty="0" smtClean="0">
                <a:solidFill>
                  <a:srgbClr val="FF0000"/>
                </a:solidFill>
                <a:latin typeface="Arial"/>
                <a:cs typeface="Arial"/>
              </a:rPr>
              <a:t>unrecorded multiple</a:t>
            </a:r>
            <a:r>
              <a:rPr lang="en-US" sz="2400" dirty="0" smtClean="0">
                <a:solidFill>
                  <a:prstClr val="black"/>
                </a:solidFill>
                <a:latin typeface="Arial"/>
                <a:cs typeface="Arial"/>
              </a:rPr>
              <a:t> subevents of the recorded multiple must be removed.</a:t>
            </a:r>
          </a:p>
          <a:p>
            <a:pPr defTabSz="457200"/>
            <a:endParaRPr lang="en-US" sz="2400" dirty="0" smtClean="0">
              <a:solidFill>
                <a:prstClr val="black"/>
              </a:solidFill>
              <a:latin typeface="Arial"/>
              <a:cs typeface="Arial"/>
            </a:endParaRPr>
          </a:p>
          <a:p>
            <a:pPr marL="342900" indent="-342900" defTabSz="457200">
              <a:buFont typeface="Arial"/>
              <a:buChar char="•"/>
            </a:pPr>
            <a:r>
              <a:rPr lang="en-US" sz="2400" dirty="0">
                <a:solidFill>
                  <a:prstClr val="black"/>
                </a:solidFill>
                <a:latin typeface="Arial"/>
                <a:cs typeface="Arial"/>
              </a:rPr>
              <a:t>T</a:t>
            </a:r>
            <a:r>
              <a:rPr lang="en-US" sz="2400" dirty="0" smtClean="0">
                <a:solidFill>
                  <a:prstClr val="black"/>
                </a:solidFill>
                <a:latin typeface="Arial"/>
                <a:cs typeface="Arial"/>
              </a:rPr>
              <a:t>he recorded multiple event in the latter usage of multiples must itself be </a:t>
            </a:r>
          </a:p>
          <a:p>
            <a:pPr defTabSz="457200"/>
            <a:r>
              <a:rPr lang="en-US" sz="2400" dirty="0" smtClean="0">
                <a:solidFill>
                  <a:prstClr val="black"/>
                </a:solidFill>
                <a:latin typeface="Arial"/>
                <a:cs typeface="Arial"/>
              </a:rPr>
              <a:t>    removed before migrating recorded primaries.</a:t>
            </a:r>
          </a:p>
          <a:p>
            <a:pPr marL="342900" indent="-342900" defTabSz="457200">
              <a:buFont typeface="Wingdings" charset="2"/>
              <a:buChar char="Ø"/>
            </a:pPr>
            <a:endParaRPr lang="en-US" sz="2400" dirty="0" smtClean="0">
              <a:solidFill>
                <a:prstClr val="black"/>
              </a:solidFill>
              <a:latin typeface="Arial"/>
              <a:cs typeface="Arial"/>
            </a:endParaRPr>
          </a:p>
          <a:p>
            <a:pPr marL="342900" indent="-342900" defTabSz="457200">
              <a:buFont typeface="Arial"/>
              <a:buChar char="•"/>
            </a:pPr>
            <a:r>
              <a:rPr lang="en-US" sz="2400" dirty="0">
                <a:solidFill>
                  <a:prstClr val="black"/>
                </a:solidFill>
                <a:latin typeface="Arial"/>
                <a:cs typeface="Arial"/>
              </a:rPr>
              <a:t>M</a:t>
            </a:r>
            <a:r>
              <a:rPr lang="en-US" sz="2400" dirty="0" smtClean="0">
                <a:solidFill>
                  <a:prstClr val="black"/>
                </a:solidFill>
                <a:latin typeface="Arial"/>
                <a:cs typeface="Arial"/>
              </a:rPr>
              <a:t>ultiple reflected events (both recorded and unrecorded) must always be removed and are never migrated or imaged.</a:t>
            </a:r>
          </a:p>
        </p:txBody>
      </p:sp>
      <p:sp>
        <p:nvSpPr>
          <p:cNvPr id="3" name="Rectangle 2"/>
          <p:cNvSpPr/>
          <p:nvPr/>
        </p:nvSpPr>
        <p:spPr>
          <a:xfrm>
            <a:off x="975106" y="513694"/>
            <a:ext cx="871501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For </a:t>
            </a:r>
            <a:r>
              <a:rPr lang="en-US" sz="3200" u="sng" dirty="0" smtClean="0">
                <a:solidFill>
                  <a:srgbClr val="FF0000"/>
                </a:solidFill>
                <a:latin typeface="Arial" panose="020B0604020202020204" pitchFamily="34" charset="0"/>
                <a:cs typeface="Arial" panose="020B0604020202020204" pitchFamily="34" charset="0"/>
              </a:rPr>
              <a:t>recorded</a:t>
            </a:r>
            <a:r>
              <a:rPr lang="en-US" sz="3200" dirty="0" smtClean="0">
                <a:solidFill>
                  <a:prstClr val="black"/>
                </a:solidFill>
                <a:latin typeface="Arial" panose="020B0604020202020204" pitchFamily="34" charset="0"/>
                <a:cs typeface="Arial" panose="020B0604020202020204" pitchFamily="34" charset="0"/>
              </a:rPr>
              <a:t> and </a:t>
            </a:r>
            <a:r>
              <a:rPr lang="en-US" sz="3200" u="sng" dirty="0" smtClean="0">
                <a:solidFill>
                  <a:srgbClr val="FF0000"/>
                </a:solidFill>
                <a:latin typeface="Arial" panose="020B0604020202020204" pitchFamily="34" charset="0"/>
                <a:cs typeface="Arial" panose="020B0604020202020204" pitchFamily="34" charset="0"/>
              </a:rPr>
              <a:t>unrecorded primaries</a:t>
            </a:r>
            <a:endParaRPr lang="en-US" sz="3200" u="sng" dirty="0">
              <a:solidFill>
                <a:srgbClr val="FF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157</a:t>
            </a:fld>
            <a:endParaRPr lang="en-US" dirty="0"/>
          </a:p>
        </p:txBody>
      </p:sp>
    </p:spTree>
    <p:extLst>
      <p:ext uri="{BB962C8B-B14F-4D97-AF65-F5344CB8AC3E}">
        <p14:creationId xmlns:p14="http://schemas.microsoft.com/office/powerpoint/2010/main" val="273785024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6612" y="457200"/>
            <a:ext cx="9906000" cy="6001643"/>
          </a:xfrm>
          <a:prstGeom prst="rect">
            <a:avLst/>
          </a:prstGeom>
          <a:noFill/>
        </p:spPr>
        <p:txBody>
          <a:bodyPr wrap="square" rtlCol="0">
            <a:spAutoFit/>
          </a:bodyPr>
          <a:lstStyle/>
          <a:p>
            <a:pPr marL="285750" indent="-285750">
              <a:buFont typeface="Arial" charset="0"/>
              <a:buChar char="•"/>
            </a:pPr>
            <a:r>
              <a:rPr lang="en-US" altLang="zh-CN" sz="2400" b="1" dirty="0" smtClean="0"/>
              <a:t>Only</a:t>
            </a:r>
            <a:r>
              <a:rPr lang="zh-CN" altLang="en-US" sz="2400" b="1" dirty="0" smtClean="0"/>
              <a:t> </a:t>
            </a:r>
            <a:r>
              <a:rPr lang="en-US" altLang="zh-CN" sz="2400" b="1" dirty="0" smtClean="0"/>
              <a:t>primaries</a:t>
            </a:r>
            <a:r>
              <a:rPr lang="zh-CN" altLang="en-US" sz="2400" b="1" dirty="0" smtClean="0"/>
              <a:t> </a:t>
            </a:r>
            <a:r>
              <a:rPr lang="en-US" altLang="zh-CN" sz="2400" dirty="0" smtClean="0"/>
              <a:t>are</a:t>
            </a:r>
            <a:r>
              <a:rPr lang="zh-CN" altLang="en-US" sz="2400" dirty="0" smtClean="0"/>
              <a:t> </a:t>
            </a:r>
            <a:r>
              <a:rPr lang="en-US" altLang="zh-CN" sz="2400" dirty="0" smtClean="0"/>
              <a:t>migrated</a:t>
            </a:r>
            <a:endParaRPr lang="en-US" altLang="zh-CN" sz="2400" dirty="0"/>
          </a:p>
          <a:p>
            <a:pPr marL="285750" indent="-285750">
              <a:buFont typeface="Arial" charset="0"/>
              <a:buChar char="•"/>
            </a:pPr>
            <a:r>
              <a:rPr lang="en-US" altLang="zh-CN" sz="2400" b="1" dirty="0" smtClean="0"/>
              <a:t>Two</a:t>
            </a:r>
            <a:r>
              <a:rPr lang="zh-CN" altLang="en-US" sz="2400" b="1" dirty="0" smtClean="0"/>
              <a:t> </a:t>
            </a:r>
            <a:r>
              <a:rPr lang="en-US" altLang="zh-CN" sz="2400" b="1" dirty="0" smtClean="0"/>
              <a:t>types</a:t>
            </a:r>
            <a:r>
              <a:rPr lang="zh-CN" altLang="en-US" sz="2400" b="1" dirty="0" smtClean="0"/>
              <a:t> </a:t>
            </a:r>
            <a:r>
              <a:rPr lang="en-US" altLang="zh-CN" sz="2400" b="1" dirty="0" smtClean="0"/>
              <a:t>of</a:t>
            </a:r>
            <a:r>
              <a:rPr lang="zh-CN" altLang="en-US" sz="2400" b="1" dirty="0" smtClean="0"/>
              <a:t> </a:t>
            </a:r>
            <a:r>
              <a:rPr lang="en-US" altLang="zh-CN" sz="2400" b="1" dirty="0" smtClean="0"/>
              <a:t>primaries</a:t>
            </a:r>
          </a:p>
          <a:p>
            <a:pPr marL="800100" lvl="1" indent="-342900">
              <a:buFont typeface="+mj-lt"/>
              <a:buAutoNum type="arabicPeriod"/>
            </a:pPr>
            <a:r>
              <a:rPr lang="en-US" altLang="zh-CN" sz="2400" dirty="0" smtClean="0"/>
              <a:t>Recorded</a:t>
            </a:r>
            <a:r>
              <a:rPr lang="zh-CN" altLang="en-US" sz="2400" dirty="0" smtClean="0"/>
              <a:t> </a:t>
            </a:r>
            <a:r>
              <a:rPr lang="en-US" altLang="zh-CN" sz="2400" dirty="0" smtClean="0"/>
              <a:t>primaries</a:t>
            </a:r>
          </a:p>
          <a:p>
            <a:pPr marL="800100" lvl="1" indent="-342900">
              <a:buFont typeface="+mj-lt"/>
              <a:buAutoNum type="arabicPeriod"/>
            </a:pPr>
            <a:r>
              <a:rPr lang="en-US" altLang="zh-CN" sz="2400" dirty="0" smtClean="0"/>
              <a:t>Unrecorded</a:t>
            </a:r>
            <a:r>
              <a:rPr lang="zh-CN" altLang="en-US" sz="2400" dirty="0" smtClean="0"/>
              <a:t> </a:t>
            </a:r>
            <a:r>
              <a:rPr lang="en-US" altLang="zh-CN" sz="2400" dirty="0" smtClean="0"/>
              <a:t>primaries</a:t>
            </a:r>
          </a:p>
          <a:p>
            <a:pPr marL="800100" lvl="1" indent="-342900">
              <a:buFont typeface="+mj-lt"/>
              <a:buAutoNum type="arabicPeriod"/>
            </a:pPr>
            <a:endParaRPr lang="en-US" altLang="zh-CN" sz="2400" dirty="0" smtClean="0"/>
          </a:p>
          <a:p>
            <a:pPr marL="342900" indent="-342900">
              <a:buFont typeface="Arial"/>
              <a:buChar char="•"/>
            </a:pPr>
            <a:r>
              <a:rPr lang="en-US" altLang="zh-CN" sz="2400" dirty="0" smtClean="0"/>
              <a:t>Multiples can be used at times to provide an approximate imaged of an unrecorded primary</a:t>
            </a:r>
          </a:p>
          <a:p>
            <a:pPr marL="800100" lvl="1" indent="-342900">
              <a:buFont typeface="+mj-lt"/>
              <a:buAutoNum type="arabicPeriod"/>
            </a:pPr>
            <a:endParaRPr lang="en-US" altLang="zh-CN" sz="2400" dirty="0"/>
          </a:p>
          <a:p>
            <a:pPr marL="342900" indent="-342900">
              <a:buFont typeface="Arial" charset="0"/>
              <a:buChar char="•"/>
            </a:pPr>
            <a:r>
              <a:rPr lang="en-US" altLang="zh-CN" sz="2400" dirty="0" smtClean="0"/>
              <a:t>In</a:t>
            </a:r>
            <a:r>
              <a:rPr lang="zh-CN" altLang="en-US" sz="2400" dirty="0" smtClean="0"/>
              <a:t> </a:t>
            </a:r>
            <a:r>
              <a:rPr lang="en-US" altLang="zh-CN" sz="2400" dirty="0" smtClean="0"/>
              <a:t>the</a:t>
            </a:r>
            <a:r>
              <a:rPr lang="zh-CN" altLang="en-US" sz="2400" dirty="0" smtClean="0"/>
              <a:t> </a:t>
            </a:r>
            <a:r>
              <a:rPr lang="en-US" altLang="zh-CN" sz="2400" dirty="0" smtClean="0"/>
              <a:t>evolution</a:t>
            </a:r>
            <a:r>
              <a:rPr lang="zh-CN" altLang="en-US" sz="2400" dirty="0" smtClean="0"/>
              <a:t> </a:t>
            </a:r>
            <a:r>
              <a:rPr lang="en-US" altLang="zh-CN" sz="2400" dirty="0" smtClean="0"/>
              <a:t>of</a:t>
            </a:r>
            <a:r>
              <a:rPr lang="zh-CN" altLang="en-US" sz="2400" dirty="0" smtClean="0"/>
              <a:t> </a:t>
            </a:r>
            <a:r>
              <a:rPr lang="en-US" altLang="zh-CN" sz="2400" dirty="0" smtClean="0"/>
              <a:t>seismic</a:t>
            </a:r>
            <a:r>
              <a:rPr lang="zh-CN" altLang="en-US" sz="2400" dirty="0" smtClean="0"/>
              <a:t> </a:t>
            </a:r>
            <a:r>
              <a:rPr lang="en-US" altLang="zh-CN" sz="2400" dirty="0" smtClean="0"/>
              <a:t>processing,</a:t>
            </a:r>
            <a:r>
              <a:rPr lang="zh-CN" altLang="en-US" sz="2400" dirty="0" smtClean="0"/>
              <a:t> </a:t>
            </a:r>
            <a:r>
              <a:rPr lang="en-US" altLang="zh-CN" sz="2400" dirty="0" smtClean="0"/>
              <a:t>methods</a:t>
            </a:r>
            <a:r>
              <a:rPr lang="zh-CN" altLang="en-US" sz="2400" dirty="0" smtClean="0"/>
              <a:t> </a:t>
            </a:r>
            <a:r>
              <a:rPr lang="en-US" altLang="zh-CN" sz="2400" dirty="0" smtClean="0"/>
              <a:t>have</a:t>
            </a:r>
            <a:r>
              <a:rPr lang="zh-CN" altLang="en-US" sz="2400" dirty="0" smtClean="0"/>
              <a:t> </a:t>
            </a:r>
            <a:r>
              <a:rPr lang="en-US" altLang="zh-CN" sz="2400" dirty="0" smtClean="0"/>
              <a:t>been</a:t>
            </a:r>
            <a:r>
              <a:rPr lang="zh-CN" altLang="en-US" sz="2400" dirty="0" smtClean="0"/>
              <a:t> </a:t>
            </a:r>
            <a:r>
              <a:rPr lang="en-US" altLang="zh-CN" sz="2400" dirty="0" smtClean="0"/>
              <a:t>developed</a:t>
            </a:r>
            <a:r>
              <a:rPr lang="zh-CN" altLang="en-US" sz="2400" dirty="0" smtClean="0"/>
              <a:t> </a:t>
            </a:r>
            <a:r>
              <a:rPr lang="en-US" altLang="zh-CN" sz="2400" dirty="0" smtClean="0"/>
              <a:t>to</a:t>
            </a:r>
            <a:r>
              <a:rPr lang="zh-CN" altLang="en-US" sz="2400" dirty="0" smtClean="0"/>
              <a:t> </a:t>
            </a:r>
            <a:r>
              <a:rPr lang="en-US" altLang="zh-CN" sz="2400" dirty="0" smtClean="0"/>
              <a:t>attempt</a:t>
            </a:r>
            <a:r>
              <a:rPr lang="zh-CN" altLang="en-US" sz="2400" dirty="0" smtClean="0"/>
              <a:t> </a:t>
            </a:r>
            <a:r>
              <a:rPr lang="en-US" altLang="zh-CN" sz="2400" dirty="0" smtClean="0"/>
              <a:t>to</a:t>
            </a:r>
            <a:r>
              <a:rPr lang="zh-CN" altLang="en-US" sz="2400" dirty="0" smtClean="0"/>
              <a:t> </a:t>
            </a:r>
            <a:r>
              <a:rPr lang="en-US" altLang="zh-CN" sz="2400" dirty="0" smtClean="0"/>
              <a:t>address</a:t>
            </a:r>
            <a:r>
              <a:rPr lang="zh-CN" altLang="en-US" sz="2400" dirty="0" smtClean="0"/>
              <a:t> </a:t>
            </a:r>
            <a:r>
              <a:rPr lang="en-US" altLang="zh-CN" sz="2400" dirty="0" smtClean="0"/>
              <a:t>issues</a:t>
            </a:r>
            <a:r>
              <a:rPr lang="zh-CN" altLang="en-US" sz="2400" dirty="0" smtClean="0"/>
              <a:t> </a:t>
            </a:r>
            <a:r>
              <a:rPr lang="en-US" altLang="zh-CN" sz="2400" dirty="0" smtClean="0"/>
              <a:t>caused</a:t>
            </a:r>
            <a:r>
              <a:rPr lang="zh-CN" altLang="en-US" sz="2400" dirty="0" smtClean="0"/>
              <a:t> </a:t>
            </a:r>
            <a:r>
              <a:rPr lang="en-US" altLang="zh-CN" sz="2400" dirty="0" smtClean="0"/>
              <a:t>by</a:t>
            </a:r>
            <a:r>
              <a:rPr lang="zh-CN" altLang="en-US" sz="2400" dirty="0" smtClean="0"/>
              <a:t> </a:t>
            </a:r>
            <a:r>
              <a:rPr lang="en-US" altLang="zh-CN" sz="2400" dirty="0" smtClean="0"/>
              <a:t>less</a:t>
            </a:r>
            <a:r>
              <a:rPr lang="zh-CN" altLang="en-US" sz="2400" dirty="0" smtClean="0"/>
              <a:t> </a:t>
            </a:r>
            <a:r>
              <a:rPr lang="en-US" altLang="zh-CN" sz="2400" dirty="0" smtClean="0"/>
              <a:t>that</a:t>
            </a:r>
            <a:r>
              <a:rPr lang="zh-CN" altLang="en-US" sz="2400" dirty="0" smtClean="0"/>
              <a:t> </a:t>
            </a:r>
            <a:r>
              <a:rPr lang="en-US" altLang="zh-CN" sz="2400" dirty="0" smtClean="0"/>
              <a:t>the</a:t>
            </a:r>
            <a:r>
              <a:rPr lang="zh-CN" altLang="en-US" sz="2400" dirty="0" smtClean="0"/>
              <a:t> </a:t>
            </a:r>
            <a:r>
              <a:rPr lang="en-US" altLang="zh-CN" sz="2400" dirty="0" smtClean="0"/>
              <a:t>necessary</a:t>
            </a:r>
            <a:r>
              <a:rPr lang="zh-CN" altLang="en-US" sz="2400" dirty="0" smtClean="0"/>
              <a:t> </a:t>
            </a:r>
            <a:r>
              <a:rPr lang="en-US" altLang="zh-CN" sz="2400" dirty="0" smtClean="0"/>
              <a:t>data</a:t>
            </a:r>
            <a:r>
              <a:rPr lang="zh-CN" altLang="en-US" sz="2400" dirty="0" smtClean="0"/>
              <a:t> </a:t>
            </a:r>
            <a:endParaRPr lang="en-US" altLang="zh-CN" sz="2400" dirty="0" smtClean="0"/>
          </a:p>
          <a:p>
            <a:pPr marL="800100" lvl="1" indent="-342900">
              <a:buFont typeface="Arial" charset="0"/>
              <a:buChar char="•"/>
            </a:pPr>
            <a:r>
              <a:rPr lang="en-US" altLang="zh-CN" sz="2400" dirty="0" smtClean="0"/>
              <a:t>2D</a:t>
            </a:r>
            <a:r>
              <a:rPr lang="zh-CN" altLang="en-US" sz="2400" dirty="0" smtClean="0"/>
              <a:t> </a:t>
            </a:r>
            <a:r>
              <a:rPr lang="en-US" altLang="zh-CN" sz="2400" dirty="0" smtClean="0"/>
              <a:t>data</a:t>
            </a:r>
            <a:r>
              <a:rPr lang="zh-CN" altLang="en-US" sz="2400" dirty="0" smtClean="0"/>
              <a:t> </a:t>
            </a:r>
            <a:r>
              <a:rPr lang="en-US" altLang="zh-CN" sz="2400" dirty="0" smtClean="0"/>
              <a:t>collection</a:t>
            </a:r>
            <a:r>
              <a:rPr lang="zh-CN" altLang="en-US" sz="2400" dirty="0" smtClean="0"/>
              <a:t> </a:t>
            </a:r>
            <a:r>
              <a:rPr lang="en-US" altLang="zh-CN" sz="2400" dirty="0" smtClean="0"/>
              <a:t>plus</a:t>
            </a:r>
            <a:r>
              <a:rPr lang="zh-CN" altLang="en-US" sz="2400" dirty="0" smtClean="0"/>
              <a:t> </a:t>
            </a:r>
            <a:r>
              <a:rPr lang="en-US" altLang="zh-CN" sz="2400" dirty="0" err="1" smtClean="0"/>
              <a:t>asymptotics</a:t>
            </a:r>
            <a:r>
              <a:rPr lang="zh-CN" altLang="en-US" sz="2400" dirty="0" smtClean="0"/>
              <a:t> </a:t>
            </a:r>
            <a:r>
              <a:rPr lang="en-US" altLang="zh-CN" sz="2400" dirty="0" smtClean="0"/>
              <a:t>for</a:t>
            </a:r>
            <a:r>
              <a:rPr lang="zh-CN" altLang="en-US" sz="2400" dirty="0" smtClean="0"/>
              <a:t> </a:t>
            </a:r>
            <a:r>
              <a:rPr lang="en-US" altLang="zh-CN" sz="2400" dirty="0" smtClean="0"/>
              <a:t>a</a:t>
            </a:r>
            <a:r>
              <a:rPr lang="zh-CN" altLang="en-US" sz="2400" dirty="0" smtClean="0"/>
              <a:t> </a:t>
            </a:r>
            <a:r>
              <a:rPr lang="en-US" altLang="zh-CN" sz="2400" dirty="0" smtClean="0"/>
              <a:t>3D</a:t>
            </a:r>
            <a:r>
              <a:rPr lang="zh-CN" altLang="en-US" sz="2400" dirty="0" smtClean="0"/>
              <a:t> </a:t>
            </a:r>
            <a:r>
              <a:rPr lang="en-US" altLang="zh-CN" sz="2400" dirty="0" smtClean="0"/>
              <a:t>earth</a:t>
            </a:r>
          </a:p>
          <a:p>
            <a:pPr marL="800100" lvl="1" indent="-342900">
              <a:buFont typeface="Arial" charset="0"/>
              <a:buChar char="•"/>
            </a:pPr>
            <a:r>
              <a:rPr lang="en-US" altLang="zh-CN" sz="2400" dirty="0" smtClean="0"/>
              <a:t>Single</a:t>
            </a:r>
            <a:r>
              <a:rPr lang="zh-CN" altLang="en-US" sz="2400" dirty="0" smtClean="0"/>
              <a:t> </a:t>
            </a:r>
            <a:r>
              <a:rPr lang="en-US" altLang="zh-CN" sz="2400" dirty="0" smtClean="0"/>
              <a:t>component</a:t>
            </a:r>
            <a:r>
              <a:rPr lang="zh-CN" altLang="en-US" sz="2400" dirty="0" smtClean="0"/>
              <a:t> </a:t>
            </a:r>
            <a:r>
              <a:rPr lang="en-US" altLang="zh-CN" sz="2400" dirty="0" smtClean="0"/>
              <a:t>on-shore</a:t>
            </a:r>
            <a:r>
              <a:rPr lang="zh-CN" altLang="en-US" sz="2400" dirty="0" smtClean="0"/>
              <a:t> </a:t>
            </a:r>
            <a:r>
              <a:rPr lang="en-US" altLang="zh-CN" sz="2400" dirty="0" smtClean="0"/>
              <a:t>acquisition</a:t>
            </a:r>
          </a:p>
          <a:p>
            <a:pPr marL="800100" lvl="1" indent="-342900">
              <a:buFont typeface="Arial" charset="0"/>
              <a:buChar char="•"/>
            </a:pPr>
            <a:r>
              <a:rPr lang="en-US" altLang="zh-CN" sz="2400" dirty="0" smtClean="0"/>
              <a:t>Single</a:t>
            </a:r>
            <a:r>
              <a:rPr lang="zh-CN" altLang="en-US" sz="2400" dirty="0" smtClean="0"/>
              <a:t> </a:t>
            </a:r>
            <a:r>
              <a:rPr lang="en-US" altLang="zh-CN" sz="2400" dirty="0" smtClean="0"/>
              <a:t>cable</a:t>
            </a:r>
            <a:r>
              <a:rPr lang="zh-CN" altLang="en-US" sz="2400" dirty="0" smtClean="0"/>
              <a:t> </a:t>
            </a:r>
            <a:r>
              <a:rPr lang="en-US" altLang="zh-CN" sz="2400" dirty="0" smtClean="0"/>
              <a:t>methods</a:t>
            </a:r>
            <a:r>
              <a:rPr lang="zh-CN" altLang="en-US" sz="2400" dirty="0" smtClean="0"/>
              <a:t> </a:t>
            </a:r>
            <a:r>
              <a:rPr lang="en-US" altLang="zh-CN" sz="2400" dirty="0" smtClean="0"/>
              <a:t>to</a:t>
            </a:r>
            <a:r>
              <a:rPr lang="zh-CN" altLang="en-US" sz="2400" dirty="0" smtClean="0"/>
              <a:t> </a:t>
            </a:r>
            <a:r>
              <a:rPr lang="en-US" altLang="zh-CN" sz="2400" dirty="0" smtClean="0"/>
              <a:t>do</a:t>
            </a:r>
            <a:r>
              <a:rPr lang="zh-CN" altLang="en-US" sz="2400" dirty="0" smtClean="0"/>
              <a:t> </a:t>
            </a:r>
            <a:r>
              <a:rPr lang="en-US" altLang="zh-CN" sz="2400" dirty="0" smtClean="0"/>
              <a:t>wave</a:t>
            </a:r>
            <a:r>
              <a:rPr lang="zh-CN" altLang="en-US" sz="2400" dirty="0" smtClean="0"/>
              <a:t> </a:t>
            </a:r>
            <a:r>
              <a:rPr lang="en-US" altLang="zh-CN" sz="2400" dirty="0" smtClean="0"/>
              <a:t>separating</a:t>
            </a:r>
            <a:r>
              <a:rPr lang="zh-CN" altLang="en-US" sz="2400" dirty="0" smtClean="0"/>
              <a:t> </a:t>
            </a:r>
            <a:r>
              <a:rPr lang="en-US" altLang="zh-CN" sz="2400" dirty="0" smtClean="0"/>
              <a:t>and</a:t>
            </a:r>
            <a:r>
              <a:rPr lang="zh-CN" altLang="en-US" sz="2400" dirty="0" smtClean="0"/>
              <a:t> </a:t>
            </a:r>
            <a:r>
              <a:rPr lang="en-US" altLang="zh-CN" sz="2400" dirty="0" err="1" smtClean="0"/>
              <a:t>deghosting</a:t>
            </a:r>
            <a:endParaRPr lang="en-US" altLang="zh-CN" sz="2400" dirty="0" smtClean="0"/>
          </a:p>
          <a:p>
            <a:pPr marL="342900" indent="-342900">
              <a:buFont typeface="Arial" charset="0"/>
              <a:buChar char="•"/>
            </a:pPr>
            <a:endParaRPr lang="en-US" altLang="zh-CN" sz="2400" dirty="0"/>
          </a:p>
          <a:p>
            <a:pPr marL="342900" indent="-342900">
              <a:buFont typeface="Arial" charset="0"/>
              <a:buChar char="•"/>
            </a:pPr>
            <a:r>
              <a:rPr lang="en-US" altLang="zh-CN" sz="2400" dirty="0" smtClean="0"/>
              <a:t>Eventually,</a:t>
            </a:r>
            <a:r>
              <a:rPr lang="zh-CN" altLang="en-US" sz="2400" dirty="0" smtClean="0"/>
              <a:t> </a:t>
            </a:r>
            <a:r>
              <a:rPr lang="en-US" altLang="zh-CN" sz="2400" dirty="0" smtClean="0"/>
              <a:t>there</a:t>
            </a:r>
            <a:r>
              <a:rPr lang="zh-CN" altLang="en-US" sz="2400" dirty="0" smtClean="0"/>
              <a:t> </a:t>
            </a:r>
            <a:r>
              <a:rPr lang="en-US" altLang="zh-CN" sz="2400" dirty="0" smtClean="0"/>
              <a:t>is</a:t>
            </a:r>
            <a:r>
              <a:rPr lang="zh-CN" altLang="en-US" sz="2400" dirty="0" smtClean="0"/>
              <a:t> </a:t>
            </a:r>
            <a:r>
              <a:rPr lang="en-US" altLang="zh-CN" sz="2400" dirty="0" smtClean="0"/>
              <a:t>no</a:t>
            </a:r>
            <a:r>
              <a:rPr lang="zh-CN" altLang="en-US" sz="2400" dirty="0" smtClean="0"/>
              <a:t> </a:t>
            </a:r>
            <a:r>
              <a:rPr lang="en-US" altLang="zh-CN" sz="2400" dirty="0" smtClean="0"/>
              <a:t>option</a:t>
            </a:r>
            <a:r>
              <a:rPr lang="zh-CN" altLang="en-US" sz="2400" dirty="0" smtClean="0"/>
              <a:t> </a:t>
            </a:r>
            <a:r>
              <a:rPr lang="en-US" altLang="zh-CN" sz="2400" dirty="0" smtClean="0"/>
              <a:t>but</a:t>
            </a:r>
            <a:r>
              <a:rPr lang="zh-CN" altLang="en-US" sz="2400" dirty="0" smtClean="0"/>
              <a:t> </a:t>
            </a:r>
            <a:r>
              <a:rPr lang="en-US" altLang="zh-CN" sz="2400" dirty="0" smtClean="0"/>
              <a:t>to</a:t>
            </a:r>
            <a:r>
              <a:rPr lang="zh-CN" altLang="en-US" sz="2400" dirty="0" smtClean="0"/>
              <a:t> </a:t>
            </a:r>
            <a:r>
              <a:rPr lang="en-US" altLang="zh-CN" sz="2400" dirty="0" smtClean="0"/>
              <a:t>advance</a:t>
            </a:r>
            <a:r>
              <a:rPr lang="zh-CN" altLang="en-US" sz="2400" dirty="0" smtClean="0"/>
              <a:t> </a:t>
            </a:r>
            <a:r>
              <a:rPr lang="en-US" altLang="zh-CN" sz="2400" dirty="0" smtClean="0"/>
              <a:t>the</a:t>
            </a:r>
            <a:r>
              <a:rPr lang="zh-CN" altLang="en-US" sz="2400" dirty="0" smtClean="0"/>
              <a:t> </a:t>
            </a:r>
            <a:r>
              <a:rPr lang="en-US" altLang="zh-CN" sz="2400" dirty="0" smtClean="0"/>
              <a:t>acquisition</a:t>
            </a:r>
            <a:r>
              <a:rPr lang="zh-CN" altLang="en-US" sz="2400" dirty="0" smtClean="0"/>
              <a:t> </a:t>
            </a:r>
            <a:r>
              <a:rPr lang="en-US" altLang="zh-CN" sz="2400" dirty="0" smtClean="0"/>
              <a:t>and</a:t>
            </a:r>
            <a:r>
              <a:rPr lang="zh-CN" altLang="en-US" sz="2400" dirty="0" smtClean="0"/>
              <a:t> </a:t>
            </a:r>
            <a:r>
              <a:rPr lang="en-US" altLang="zh-CN" sz="2400" dirty="0" smtClean="0"/>
              <a:t>provide</a:t>
            </a:r>
            <a:r>
              <a:rPr lang="zh-CN" altLang="en-US" sz="2400" dirty="0" smtClean="0"/>
              <a:t> </a:t>
            </a:r>
            <a:r>
              <a:rPr lang="en-US" altLang="zh-CN" sz="2400" dirty="0" smtClean="0"/>
              <a:t>the</a:t>
            </a:r>
            <a:r>
              <a:rPr lang="zh-CN" altLang="en-US" sz="2400" dirty="0" smtClean="0"/>
              <a:t> </a:t>
            </a:r>
            <a:r>
              <a:rPr lang="en-US" altLang="zh-CN" sz="2400" dirty="0" smtClean="0"/>
              <a:t>required</a:t>
            </a:r>
            <a:r>
              <a:rPr lang="zh-CN" altLang="en-US" sz="2400" dirty="0" smtClean="0"/>
              <a:t> </a:t>
            </a:r>
            <a:r>
              <a:rPr lang="en-US" altLang="zh-CN" sz="2400" dirty="0" smtClean="0"/>
              <a:t>data.</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158</a:t>
            </a:fld>
            <a:endParaRPr lang="en-US" dirty="0">
              <a:solidFill>
                <a:prstClr val="black"/>
              </a:solidFill>
            </a:endParaRPr>
          </a:p>
        </p:txBody>
      </p:sp>
    </p:spTree>
    <p:extLst>
      <p:ext uri="{BB962C8B-B14F-4D97-AF65-F5344CB8AC3E}">
        <p14:creationId xmlns:p14="http://schemas.microsoft.com/office/powerpoint/2010/main" val="22468321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159</a:t>
            </a:fld>
            <a:endParaRPr lang="en-US" dirty="0">
              <a:solidFill>
                <a:prstClr val="black"/>
              </a:solidFill>
            </a:endParaRPr>
          </a:p>
        </p:txBody>
      </p:sp>
      <p:sp>
        <p:nvSpPr>
          <p:cNvPr id="4" name="Oval 3"/>
          <p:cNvSpPr/>
          <p:nvPr/>
        </p:nvSpPr>
        <p:spPr>
          <a:xfrm>
            <a:off x="6856412" y="3437829"/>
            <a:ext cx="2819400" cy="5245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01384" y="3968181"/>
            <a:ext cx="1769428" cy="5245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8178" y="3768801"/>
            <a:ext cx="2386359" cy="461665"/>
          </a:xfrm>
          <a:prstGeom prst="rect">
            <a:avLst/>
          </a:prstGeom>
        </p:spPr>
        <p:txBody>
          <a:bodyPr wrap="none">
            <a:spAutoFit/>
          </a:bodyPr>
          <a:lstStyle/>
          <a:p>
            <a:r>
              <a:rPr lang="en-US" altLang="zh-TW" sz="2400" b="1" dirty="0" smtClean="0">
                <a:solidFill>
                  <a:srgbClr val="FF0000"/>
                </a:solidFill>
              </a:rPr>
              <a:t>Multiple removal</a:t>
            </a:r>
            <a:endParaRPr lang="en-US" sz="2400" dirty="0">
              <a:solidFill>
                <a:srgbClr val="FF0000"/>
              </a:solidFill>
            </a:endParaRPr>
          </a:p>
        </p:txBody>
      </p:sp>
      <p:cxnSp>
        <p:nvCxnSpPr>
          <p:cNvPr id="13" name="Straight Arrow Connector 12"/>
          <p:cNvCxnSpPr/>
          <p:nvPr/>
        </p:nvCxnSpPr>
        <p:spPr>
          <a:xfrm flipH="1" flipV="1">
            <a:off x="9523412" y="3768801"/>
            <a:ext cx="374766" cy="19938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770812" y="4120581"/>
            <a:ext cx="2127366" cy="10988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6394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441" y="381000"/>
            <a:ext cx="10969943" cy="769441"/>
          </a:xfrm>
          <a:prstGeom prst="rect">
            <a:avLst/>
          </a:prstGeom>
          <a:noFill/>
        </p:spPr>
        <p:txBody>
          <a:bodyPr wrap="square" rtlCol="0">
            <a:spAutoFit/>
          </a:bodyPr>
          <a:lstStyle/>
          <a:p>
            <a:pPr algn="ctr"/>
            <a:r>
              <a:rPr lang="en-US" sz="4400" dirty="0">
                <a:solidFill>
                  <a:srgbClr val="0000FF"/>
                </a:solidFill>
              </a:rPr>
              <a:t>Innate algorithmic assumptions</a:t>
            </a:r>
          </a:p>
        </p:txBody>
      </p:sp>
      <p:sp>
        <p:nvSpPr>
          <p:cNvPr id="5" name="TextBox 4"/>
          <p:cNvSpPr txBox="1"/>
          <p:nvPr/>
        </p:nvSpPr>
        <p:spPr>
          <a:xfrm>
            <a:off x="725794" y="1188960"/>
            <a:ext cx="10665222" cy="1384995"/>
          </a:xfrm>
          <a:prstGeom prst="rect">
            <a:avLst/>
          </a:prstGeom>
          <a:noFill/>
        </p:spPr>
        <p:txBody>
          <a:bodyPr wrap="square" rtlCol="0">
            <a:spAutoFit/>
          </a:bodyPr>
          <a:lstStyle/>
          <a:p>
            <a:r>
              <a:rPr lang="en-US" sz="2800" u="sng" dirty="0">
                <a:solidFill>
                  <a:prstClr val="black"/>
                </a:solidFill>
              </a:rPr>
              <a:t>Avoid the assumptions/requirements </a:t>
            </a:r>
            <a:r>
              <a:rPr lang="en-US" sz="2800" dirty="0">
                <a:solidFill>
                  <a:prstClr val="black"/>
                </a:solidFill>
              </a:rPr>
              <a:t>for subsurface information in conventional multiple removal and imaging</a:t>
            </a:r>
          </a:p>
          <a:p>
            <a:endParaRPr lang="en-US" sz="2800" dirty="0">
              <a:solidFill>
                <a:prstClr val="black"/>
              </a:solidFill>
            </a:endParaRPr>
          </a:p>
        </p:txBody>
      </p:sp>
      <p:sp>
        <p:nvSpPr>
          <p:cNvPr id="6" name="Content Placeholder 2"/>
          <p:cNvSpPr txBox="1">
            <a:spLocks/>
          </p:cNvSpPr>
          <p:nvPr/>
        </p:nvSpPr>
        <p:spPr>
          <a:xfrm>
            <a:off x="835861" y="2133600"/>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sz="2400" dirty="0">
                <a:solidFill>
                  <a:prstClr val="black"/>
                </a:solidFill>
              </a:rPr>
              <a:t>Many processing methods require subsurface information</a:t>
            </a:r>
            <a:endParaRPr lang="en-US" sz="2400" spc="-1" dirty="0">
              <a:solidFill>
                <a:srgbClr val="000000"/>
              </a:solidFill>
              <a:uFill>
                <a:solidFill>
                  <a:srgbClr val="FFFFFF"/>
                </a:solidFill>
              </a:uFill>
            </a:endParaRPr>
          </a:p>
          <a:p>
            <a:pPr>
              <a:lnSpc>
                <a:spcPct val="120000"/>
              </a:lnSpc>
            </a:pPr>
            <a:r>
              <a:rPr lang="en-US" sz="2400" spc="-1" dirty="0">
                <a:solidFill>
                  <a:srgbClr val="000000"/>
                </a:solidFill>
                <a:uFill>
                  <a:solidFill>
                    <a:srgbClr val="FFFFFF"/>
                  </a:solidFill>
                </a:uFill>
              </a:rPr>
              <a:t>As the industry trend moved to deep water and complex and complicated on-shore and off-shore plays, these methods bumped up against their assumptions – and they became less than effective or would fail.</a:t>
            </a:r>
            <a:endParaRPr lang="en-US" sz="2000" dirty="0">
              <a:solidFill>
                <a:prstClr val="black"/>
              </a:solidFill>
            </a:endParaRPr>
          </a:p>
          <a:p>
            <a:pPr marL="285750" indent="-285750"/>
            <a:r>
              <a:rPr lang="en-US" sz="2400" dirty="0">
                <a:solidFill>
                  <a:prstClr val="black"/>
                </a:solidFill>
              </a:rPr>
              <a:t>In complex and ill-defined areas that requirement can be difficult or impossible to satisfy</a:t>
            </a:r>
          </a:p>
          <a:p>
            <a:pPr marL="285750" indent="-285750"/>
            <a:r>
              <a:rPr lang="en-US" sz="2400" dirty="0">
                <a:solidFill>
                  <a:prstClr val="black"/>
                </a:solidFill>
              </a:rPr>
              <a:t>The inability to satisfy that requirement can lead to algorithmic failure and dry hole drilling</a:t>
            </a:r>
          </a:p>
          <a:p>
            <a:pPr marL="285750" indent="-285750"/>
            <a:r>
              <a:rPr lang="en-US" sz="2400" dirty="0">
                <a:solidFill>
                  <a:prstClr val="black"/>
                </a:solidFill>
              </a:rPr>
              <a:t>The inverse scattering task specific ISS subseries provide distinct algorithms that can achieve any/every seismic processing objective directly and with absolutely no subsurface information</a:t>
            </a:r>
          </a:p>
          <a:p>
            <a:endParaRPr lang="en-US"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927629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8348" y="2077353"/>
            <a:ext cx="10732938" cy="1569660"/>
          </a:xfrm>
          <a:prstGeom prst="rect">
            <a:avLst/>
          </a:prstGeom>
        </p:spPr>
        <p:txBody>
          <a:bodyPr wrap="square">
            <a:spAutoFit/>
          </a:bodyPr>
          <a:lstStyle/>
          <a:p>
            <a:pPr marL="742950" lvl="1" indent="-342900" defTabSz="457200">
              <a:buFont typeface="Arial"/>
              <a:buChar char="•"/>
            </a:pPr>
            <a:r>
              <a:rPr lang="en-US" sz="2400" dirty="0" smtClean="0">
                <a:solidFill>
                  <a:prstClr val="black"/>
                </a:solidFill>
                <a:latin typeface="Arial" panose="020B0604020202020204" pitchFamily="34" charset="0"/>
                <a:cs typeface="Arial" panose="020B0604020202020204" pitchFamily="34" charset="0"/>
              </a:rPr>
              <a:t>The distinct </a:t>
            </a:r>
            <a:r>
              <a:rPr lang="en-US" sz="2400" dirty="0">
                <a:solidFill>
                  <a:prstClr val="black"/>
                </a:solidFill>
                <a:latin typeface="Arial" panose="020B0604020202020204" pitchFamily="34" charset="0"/>
                <a:cs typeface="Arial" panose="020B0604020202020204" pitchFamily="34" charset="0"/>
              </a:rPr>
              <a:t>ISS subseries for removing free surface and internal multiples are the only </a:t>
            </a:r>
            <a:r>
              <a:rPr lang="en-US" sz="2400" dirty="0" smtClean="0">
                <a:solidFill>
                  <a:prstClr val="black"/>
                </a:solidFill>
                <a:latin typeface="Arial" panose="020B0604020202020204" pitchFamily="34" charset="0"/>
                <a:cs typeface="Arial" panose="020B0604020202020204" pitchFamily="34" charset="0"/>
              </a:rPr>
              <a:t>algorithms </a:t>
            </a:r>
            <a:r>
              <a:rPr lang="en-US" sz="2400" dirty="0">
                <a:solidFill>
                  <a:prstClr val="black"/>
                </a:solidFill>
                <a:latin typeface="Arial" panose="020B0604020202020204" pitchFamily="34" charset="0"/>
                <a:cs typeface="Arial" panose="020B0604020202020204" pitchFamily="34" charset="0"/>
              </a:rPr>
              <a:t>that </a:t>
            </a:r>
            <a:r>
              <a:rPr lang="en-US" sz="2400" dirty="0">
                <a:solidFill>
                  <a:prstClr val="black"/>
                </a:solidFill>
                <a:latin typeface="Arial" panose="020B0604020202020204" pitchFamily="34" charset="0"/>
                <a:cs typeface="Arial" panose="020B0604020202020204" pitchFamily="34" charset="0"/>
                <a:sym typeface="Wingdings"/>
              </a:rPr>
              <a:t>(1) predict the amplitude and phase of these multiples at all offsets, (2) require no subsurface information.</a:t>
            </a:r>
          </a:p>
        </p:txBody>
      </p:sp>
      <p:sp>
        <p:nvSpPr>
          <p:cNvPr id="6" name="Rectangle 5"/>
          <p:cNvSpPr/>
          <p:nvPr/>
        </p:nvSpPr>
        <p:spPr>
          <a:xfrm>
            <a:off x="975106" y="513699"/>
            <a:ext cx="8715010" cy="584775"/>
          </a:xfrm>
          <a:prstGeom prst="rect">
            <a:avLst/>
          </a:prstGeom>
        </p:spPr>
        <p:txBody>
          <a:bodyPr wrap="square">
            <a:spAutoFit/>
          </a:bodyPr>
          <a:lstStyle/>
          <a:p>
            <a:pPr defTabSz="457200"/>
            <a:r>
              <a:rPr lang="en-US" sz="3200" dirty="0" smtClean="0">
                <a:solidFill>
                  <a:prstClr val="black"/>
                </a:solidFill>
                <a:latin typeface="Arial" panose="020B0604020202020204" pitchFamily="34" charset="0"/>
                <a:cs typeface="Arial" panose="020B0604020202020204" pitchFamily="34" charset="0"/>
              </a:rPr>
              <a:t>Removing multiples</a:t>
            </a:r>
            <a:endParaRPr lang="en-US" sz="3200"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160</a:t>
            </a:fld>
            <a:endParaRPr lang="en-US" dirty="0">
              <a:solidFill>
                <a:prstClr val="black"/>
              </a:solidFill>
            </a:endParaRPr>
          </a:p>
        </p:txBody>
      </p:sp>
    </p:spTree>
    <p:extLst>
      <p:ext uri="{BB962C8B-B14F-4D97-AF65-F5344CB8AC3E}">
        <p14:creationId xmlns:p14="http://schemas.microsoft.com/office/powerpoint/2010/main" val="59125059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609407" y="273356"/>
            <a:ext cx="10968827" cy="1145009"/>
          </a:xfrm>
          <a:prstGeom prst="rect">
            <a:avLst/>
          </a:prstGeom>
          <a:noFill/>
          <a:ln>
            <a:noFill/>
          </a:ln>
        </p:spPr>
        <p:txBody>
          <a:bodyPr lIns="0" tIns="0" rIns="0" bIns="0" anchor="ctr"/>
          <a:lstStyle/>
          <a:p>
            <a:pPr algn="ctr"/>
            <a:endParaRPr lang="en-US" sz="4400" b="0" strike="noStrike" spc="-1">
              <a:latin typeface="Arial"/>
            </a:endParaRPr>
          </a:p>
        </p:txBody>
      </p:sp>
      <p:sp>
        <p:nvSpPr>
          <p:cNvPr id="42" name="TextShape 2"/>
          <p:cNvSpPr txBox="1"/>
          <p:nvPr/>
        </p:nvSpPr>
        <p:spPr>
          <a:xfrm>
            <a:off x="609407" y="1604841"/>
            <a:ext cx="10968827" cy="3977484"/>
          </a:xfrm>
          <a:prstGeom prst="rect">
            <a:avLst/>
          </a:prstGeom>
          <a:noFill/>
          <a:ln>
            <a:noFill/>
          </a:ln>
        </p:spPr>
        <p:txBody>
          <a:bodyPr lIns="0" tIns="0" rIns="0" bIns="0"/>
          <a:lstStyle/>
          <a:p>
            <a:pPr marL="216000" indent="-216000">
              <a:buClr>
                <a:srgbClr val="000000"/>
              </a:buClr>
              <a:buSzPct val="45000"/>
              <a:buFont typeface="Wingdings" charset="2"/>
              <a:buChar char=""/>
            </a:pPr>
            <a:r>
              <a:rPr lang="en-US" sz="3200" b="0" strike="noStrike" spc="-1" dirty="0">
                <a:latin typeface="Arial"/>
              </a:rPr>
              <a:t>Elimination </a:t>
            </a:r>
            <a:r>
              <a:rPr lang="en-US" sz="3200" b="0" strike="noStrike" spc="-1" dirty="0" smtClean="0">
                <a:latin typeface="Arial"/>
              </a:rPr>
              <a:t>of multiples </a:t>
            </a:r>
            <a:r>
              <a:rPr lang="en-US" sz="3200" b="0" strike="noStrike" spc="-1" dirty="0">
                <a:latin typeface="Arial"/>
              </a:rPr>
              <a:t>that interfere with other events, e.g., target or reservoir primaries </a:t>
            </a:r>
            <a:r>
              <a:rPr lang="en-US" sz="3200" b="0" strike="noStrike" spc="-1" dirty="0" smtClean="0">
                <a:latin typeface="Arial"/>
              </a:rPr>
              <a:t>without damaging the interfering event</a:t>
            </a:r>
          </a:p>
          <a:p>
            <a:pPr marL="216000" indent="-216000">
              <a:buClr>
                <a:srgbClr val="000000"/>
              </a:buClr>
              <a:buSzPct val="45000"/>
              <a:buFont typeface="Wingdings" charset="2"/>
              <a:buChar char=""/>
            </a:pPr>
            <a:endParaRPr lang="en-US" sz="3200" spc="-1" dirty="0">
              <a:latin typeface="Arial"/>
            </a:endParaRPr>
          </a:p>
          <a:p>
            <a:pPr marL="216000" indent="-216000">
              <a:buClr>
                <a:srgbClr val="000000"/>
              </a:buClr>
              <a:buSzPct val="45000"/>
              <a:buFont typeface="Wingdings" charset="2"/>
              <a:buChar char=""/>
            </a:pPr>
            <a:r>
              <a:rPr lang="en-US" sz="3200" b="0" strike="noStrike" spc="-1" dirty="0" smtClean="0">
                <a:latin typeface="Arial"/>
              </a:rPr>
              <a:t>An outstanding and prioritized challenge frequently occurring in on-shore and off-shore plays</a:t>
            </a:r>
            <a:endParaRPr lang="en-US" sz="3200" b="0" strike="noStrike" spc="-1" dirty="0">
              <a:latin typeface="Aria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161</a:t>
            </a:fld>
            <a:endParaRPr lang="en-US" dirty="0"/>
          </a:p>
        </p:txBody>
      </p:sp>
      <p:sp>
        <p:nvSpPr>
          <p:cNvPr id="5" name="TextBox 4"/>
          <p:cNvSpPr txBox="1"/>
          <p:nvPr/>
        </p:nvSpPr>
        <p:spPr>
          <a:xfrm>
            <a:off x="455612" y="319086"/>
            <a:ext cx="10969943" cy="769441"/>
          </a:xfrm>
          <a:prstGeom prst="rect">
            <a:avLst/>
          </a:prstGeom>
          <a:noFill/>
        </p:spPr>
        <p:txBody>
          <a:bodyPr wrap="square" rtlCol="0">
            <a:spAutoFit/>
          </a:bodyPr>
          <a:lstStyle/>
          <a:p>
            <a:pPr algn="ctr"/>
            <a:r>
              <a:rPr lang="en-US" sz="4400" dirty="0" smtClean="0">
                <a:solidFill>
                  <a:srgbClr val="0000FF"/>
                </a:solidFill>
              </a:rPr>
              <a:t>Multiple attenuation/elimination</a:t>
            </a:r>
            <a:endParaRPr lang="en-US" sz="4400" dirty="0">
              <a:solidFill>
                <a:srgbClr val="0000FF"/>
              </a:solidFill>
            </a:endParaRPr>
          </a:p>
        </p:txBody>
      </p:sp>
    </p:spTree>
    <p:extLst>
      <p:ext uri="{BB962C8B-B14F-4D97-AF65-F5344CB8AC3E}">
        <p14:creationId xmlns:p14="http://schemas.microsoft.com/office/powerpoint/2010/main" val="19146426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Shape 1"/>
          <p:cNvSpPr txBox="1"/>
          <p:nvPr/>
        </p:nvSpPr>
        <p:spPr>
          <a:xfrm>
            <a:off x="609407" y="273356"/>
            <a:ext cx="10968827" cy="1145009"/>
          </a:xfrm>
          <a:prstGeom prst="rect">
            <a:avLst/>
          </a:prstGeom>
          <a:noFill/>
          <a:ln>
            <a:noFill/>
          </a:ln>
        </p:spPr>
        <p:txBody>
          <a:bodyPr lIns="0" tIns="0" rIns="0" bIns="0" anchor="ctr"/>
          <a:lstStyle/>
          <a:p>
            <a:pPr algn="ctr">
              <a:buClr>
                <a:srgbClr val="000000"/>
              </a:buClr>
              <a:buSzPct val="45000"/>
            </a:pPr>
            <a:r>
              <a:rPr lang="en-US" sz="4400" b="0" strike="noStrike" spc="-1" dirty="0">
                <a:latin typeface="Arial"/>
              </a:rPr>
              <a:t>Free surface multiple elimination</a:t>
            </a:r>
          </a:p>
        </p:txBody>
      </p:sp>
      <p:sp>
        <p:nvSpPr>
          <p:cNvPr id="44" name="TextShape 2"/>
          <p:cNvSpPr txBox="1"/>
          <p:nvPr/>
        </p:nvSpPr>
        <p:spPr>
          <a:xfrm>
            <a:off x="609407" y="1604841"/>
            <a:ext cx="10968827" cy="3977484"/>
          </a:xfrm>
          <a:prstGeom prst="rect">
            <a:avLst/>
          </a:prstGeom>
          <a:noFill/>
          <a:ln>
            <a:noFill/>
          </a:ln>
        </p:spPr>
        <p:txBody>
          <a:bodyPr lIns="0" tIns="0" rIns="0" bIns="0">
            <a:normAutofit lnSpcReduction="10000"/>
          </a:bodyPr>
          <a:lstStyle/>
          <a:p>
            <a:pPr marL="432000" indent="-324000">
              <a:spcBef>
                <a:spcPts val="1417"/>
              </a:spcBef>
              <a:buClr>
                <a:srgbClr val="000000"/>
              </a:buClr>
              <a:buSzPct val="45000"/>
              <a:buFont typeface="Wingdings" charset="2"/>
              <a:buChar char=""/>
            </a:pPr>
            <a:r>
              <a:rPr lang="en-US" sz="3200" b="0" strike="noStrike" spc="-1" dirty="0" smtClean="0">
                <a:latin typeface="Arial"/>
              </a:rPr>
              <a:t>SRME </a:t>
            </a:r>
            <a:r>
              <a:rPr lang="en-US" sz="3200" b="0" strike="noStrike" spc="-1" dirty="0">
                <a:latin typeface="Arial"/>
              </a:rPr>
              <a:t>in principle provides an </a:t>
            </a:r>
            <a:r>
              <a:rPr lang="en-US" sz="3200" b="0" u="sng" strike="noStrike" spc="-1" dirty="0">
                <a:latin typeface="Arial"/>
              </a:rPr>
              <a:t>approximate amplitude </a:t>
            </a:r>
            <a:r>
              <a:rPr lang="en-US" sz="3200" b="0" strike="noStrike" spc="-1" dirty="0">
                <a:latin typeface="Arial"/>
              </a:rPr>
              <a:t>and </a:t>
            </a:r>
            <a:r>
              <a:rPr lang="en-US" sz="3200" b="0" u="sng" strike="noStrike" spc="-1" dirty="0">
                <a:latin typeface="Arial"/>
              </a:rPr>
              <a:t>approximate time </a:t>
            </a:r>
            <a:r>
              <a:rPr lang="en-US" sz="3200" b="0" strike="noStrike" spc="-1" dirty="0">
                <a:latin typeface="Arial"/>
              </a:rPr>
              <a:t>of first order free surface multiples </a:t>
            </a:r>
          </a:p>
          <a:p>
            <a:pPr marL="432000" indent="-324000">
              <a:spcBef>
                <a:spcPts val="1417"/>
              </a:spcBef>
              <a:buClr>
                <a:srgbClr val="000000"/>
              </a:buClr>
              <a:buSzPct val="45000"/>
              <a:buFont typeface="Wingdings" charset="2"/>
              <a:buChar char=""/>
            </a:pPr>
            <a:r>
              <a:rPr lang="en-US" sz="3200" b="0" strike="noStrike" spc="-1" dirty="0">
                <a:latin typeface="Arial"/>
              </a:rPr>
              <a:t>There is an error in the time and amplitude </a:t>
            </a:r>
            <a:r>
              <a:rPr lang="en-US" sz="3200" spc="-1" dirty="0" smtClean="0">
                <a:latin typeface="Arial"/>
              </a:rPr>
              <a:t>of</a:t>
            </a:r>
            <a:r>
              <a:rPr lang="en-US" sz="3200" b="0" strike="noStrike" spc="-1" dirty="0" smtClean="0">
                <a:latin typeface="Arial"/>
              </a:rPr>
              <a:t> </a:t>
            </a:r>
            <a:r>
              <a:rPr lang="en-US" sz="3200" b="0" strike="noStrike" spc="-1" dirty="0">
                <a:latin typeface="Arial"/>
              </a:rPr>
              <a:t>the predicted multiple </a:t>
            </a:r>
            <a:r>
              <a:rPr lang="en-US" sz="3200" b="0" u="sng" strike="noStrike" spc="-1" dirty="0">
                <a:latin typeface="Arial"/>
              </a:rPr>
              <a:t>at every offset</a:t>
            </a:r>
          </a:p>
          <a:p>
            <a:pPr marL="432000" indent="-324000">
              <a:spcBef>
                <a:spcPts val="1417"/>
              </a:spcBef>
              <a:buClr>
                <a:srgbClr val="000000"/>
              </a:buClr>
              <a:buSzPct val="45000"/>
              <a:buFont typeface="Wingdings" charset="2"/>
              <a:buChar char=""/>
            </a:pPr>
            <a:r>
              <a:rPr lang="en-US" sz="3200" b="0" strike="noStrike" spc="-1" dirty="0">
                <a:latin typeface="Arial"/>
              </a:rPr>
              <a:t>In </a:t>
            </a:r>
            <a:r>
              <a:rPr lang="en-US" sz="3200" b="0" strike="noStrike" spc="-1" dirty="0" smtClean="0">
                <a:latin typeface="Arial"/>
              </a:rPr>
              <a:t>practice, </a:t>
            </a:r>
            <a:r>
              <a:rPr lang="en-US" sz="3200" b="0" strike="noStrike" spc="-1" dirty="0">
                <a:latin typeface="Arial"/>
              </a:rPr>
              <a:t>an energy minimization adaptive subtraction step is applied in an attempt to correct the </a:t>
            </a:r>
            <a:r>
              <a:rPr lang="en-US" sz="3200" b="0" strike="noStrike" spc="-1" dirty="0" smtClean="0">
                <a:latin typeface="Arial"/>
              </a:rPr>
              <a:t>predicted events time and amplitude </a:t>
            </a:r>
            <a:r>
              <a:rPr lang="en-US" sz="3200" b="0" strike="noStrike" spc="-1" dirty="0">
                <a:latin typeface="Arial"/>
              </a:rPr>
              <a:t>and to remove the free surface multiple </a:t>
            </a:r>
          </a:p>
        </p:txBody>
      </p:sp>
      <p:sp>
        <p:nvSpPr>
          <p:cNvPr id="3" name="Slide Number Placeholder 2"/>
          <p:cNvSpPr>
            <a:spLocks noGrp="1"/>
          </p:cNvSpPr>
          <p:nvPr>
            <p:ph type="sldNum" sz="quarter" idx="12"/>
          </p:nvPr>
        </p:nvSpPr>
        <p:spPr/>
        <p:txBody>
          <a:bodyPr/>
          <a:lstStyle/>
          <a:p>
            <a:fld id="{EC3277FA-E73F-4102-A46F-C78B8C27A809}" type="slidenum">
              <a:rPr lang="en-US" smtClean="0"/>
              <a:pPr/>
              <a:t>162</a:t>
            </a:fld>
            <a:endParaRPr lang="en-US" dirty="0"/>
          </a:p>
        </p:txBody>
      </p:sp>
    </p:spTree>
    <p:extLst>
      <p:ext uri="{BB962C8B-B14F-4D97-AF65-F5344CB8AC3E}">
        <p14:creationId xmlns:p14="http://schemas.microsoft.com/office/powerpoint/2010/main" val="20589642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850" y="549048"/>
            <a:ext cx="11646577" cy="4278094"/>
          </a:xfrm>
          <a:prstGeom prst="rect">
            <a:avLst/>
          </a:prstGeom>
          <a:noFill/>
        </p:spPr>
        <p:txBody>
          <a:bodyPr wrap="square" rtlCol="0">
            <a:spAutoFit/>
          </a:bodyPr>
          <a:lstStyle/>
          <a:p>
            <a:pPr marL="457200" indent="-457200">
              <a:buFont typeface="Arial" panose="020B0604020202020204" pitchFamily="34" charset="0"/>
              <a:buChar char="•"/>
            </a:pPr>
            <a:r>
              <a:rPr lang="en-US" sz="2800" dirty="0"/>
              <a:t>T</a:t>
            </a:r>
            <a:r>
              <a:rPr lang="en-US" sz="2800" dirty="0" smtClean="0"/>
              <a:t>he latter strategy can be effective (if the timing and amplitude errors are not too large) for isolated free-surface multiples </a:t>
            </a:r>
          </a:p>
          <a:p>
            <a:endParaRPr lang="en-US" dirty="0"/>
          </a:p>
          <a:p>
            <a:endParaRPr lang="en-US" dirty="0" smtClean="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902" y="2133604"/>
            <a:ext cx="7224418"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pPr/>
              <a:t>163</a:t>
            </a:fld>
            <a:endParaRPr lang="en-US" dirty="0"/>
          </a:p>
        </p:txBody>
      </p:sp>
    </p:spTree>
    <p:extLst>
      <p:ext uri="{BB962C8B-B14F-4D97-AF65-F5344CB8AC3E}">
        <p14:creationId xmlns:p14="http://schemas.microsoft.com/office/powerpoint/2010/main" val="25019189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850" y="549048"/>
            <a:ext cx="11646577" cy="304698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for free-surface multiples that interfere with other events the criteria behind the  energy minimization can fail</a:t>
            </a:r>
          </a:p>
          <a:p>
            <a:endParaRPr lang="en-US" sz="2800" dirty="0" smtClean="0"/>
          </a:p>
          <a:p>
            <a:endParaRPr lang="en-US" dirty="0"/>
          </a:p>
          <a:p>
            <a:endParaRPr lang="en-US" dirty="0" smtClean="0"/>
          </a:p>
          <a:p>
            <a:endParaRPr lang="en-US" dirty="0" smtClean="0"/>
          </a:p>
          <a:p>
            <a:endParaRPr lang="en-US" dirty="0" smtClean="0"/>
          </a:p>
          <a:p>
            <a:endParaRPr lang="en-US" dirty="0" smtClean="0"/>
          </a:p>
          <a:p>
            <a:endParaRPr lang="en-US"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2" y="2438402"/>
            <a:ext cx="6934200" cy="33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pPr/>
              <a:t>164</a:t>
            </a:fld>
            <a:endParaRPr lang="en-US" dirty="0"/>
          </a:p>
        </p:txBody>
      </p:sp>
    </p:spTree>
    <p:extLst>
      <p:ext uri="{BB962C8B-B14F-4D97-AF65-F5344CB8AC3E}">
        <p14:creationId xmlns:p14="http://schemas.microsoft.com/office/powerpoint/2010/main" val="341347483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0412" y="1066802"/>
            <a:ext cx="105156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the consequence is that: SRME + adaptive can and will damage the events interfering with the FS multiple</a:t>
            </a:r>
          </a:p>
          <a:p>
            <a:endParaRPr lang="en-US" sz="2800" dirty="0"/>
          </a:p>
          <a:p>
            <a:pPr marL="285750" indent="-285750">
              <a:buFont typeface="Arial" panose="020B0604020202020204" pitchFamily="34" charset="0"/>
              <a:buChar char="•"/>
            </a:pPr>
            <a:r>
              <a:rPr lang="en-US" sz="2800" dirty="0" smtClean="0"/>
              <a:t>that interference is a frequently occurring phenomena for both offshore and onshore plays</a:t>
            </a:r>
          </a:p>
        </p:txBody>
      </p:sp>
      <p:sp>
        <p:nvSpPr>
          <p:cNvPr id="3" name="Slide Number Placeholder 2"/>
          <p:cNvSpPr>
            <a:spLocks noGrp="1"/>
          </p:cNvSpPr>
          <p:nvPr>
            <p:ph type="sldNum" sz="quarter" idx="12"/>
          </p:nvPr>
        </p:nvSpPr>
        <p:spPr/>
        <p:txBody>
          <a:bodyPr/>
          <a:lstStyle/>
          <a:p>
            <a:fld id="{EC3277FA-E73F-4102-A46F-C78B8C27A809}" type="slidenum">
              <a:rPr lang="en-US" smtClean="0"/>
              <a:pPr/>
              <a:t>165</a:t>
            </a:fld>
            <a:endParaRPr lang="en-US" dirty="0"/>
          </a:p>
        </p:txBody>
      </p:sp>
    </p:spTree>
    <p:extLst>
      <p:ext uri="{BB962C8B-B14F-4D97-AF65-F5344CB8AC3E}">
        <p14:creationId xmlns:p14="http://schemas.microsoft.com/office/powerpoint/2010/main" val="45739973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430" y="533404"/>
            <a:ext cx="11331582" cy="3970318"/>
          </a:xfrm>
          <a:prstGeom prst="rect">
            <a:avLst/>
          </a:prstGeom>
          <a:noFill/>
        </p:spPr>
        <p:txBody>
          <a:bodyPr wrap="square" rtlCol="0">
            <a:spAutoFit/>
          </a:bodyPr>
          <a:lstStyle/>
          <a:p>
            <a:endParaRPr lang="en-US" dirty="0"/>
          </a:p>
          <a:p>
            <a:pPr marL="285750" indent="-285750">
              <a:buFont typeface="Wingdings" charset="2"/>
              <a:buChar char="Ø"/>
            </a:pPr>
            <a:r>
              <a:rPr lang="en-US" dirty="0"/>
              <a:t>I</a:t>
            </a:r>
            <a:r>
              <a:rPr lang="en-US" dirty="0" smtClean="0"/>
              <a:t>n principle, the ISS free surface multiple elimination algorithm predicts the precise time and the precise amplitude of all orders of free surface multiples at all offsets</a:t>
            </a:r>
          </a:p>
          <a:p>
            <a:endParaRPr lang="en-US" dirty="0"/>
          </a:p>
          <a:p>
            <a:pPr marL="285750" indent="-285750">
              <a:buFont typeface="Wingdings" charset="2"/>
              <a:buChar char="Ø"/>
            </a:pPr>
            <a:r>
              <a:rPr lang="en-US" dirty="0" smtClean="0"/>
              <a:t>It requires source and receiver </a:t>
            </a:r>
            <a:r>
              <a:rPr lang="en-US" dirty="0" err="1" smtClean="0"/>
              <a:t>deghosting</a:t>
            </a:r>
            <a:r>
              <a:rPr lang="en-US" dirty="0" smtClean="0"/>
              <a:t> </a:t>
            </a:r>
          </a:p>
          <a:p>
            <a:endParaRPr lang="en-US" dirty="0"/>
          </a:p>
          <a:p>
            <a:pPr marL="285750" indent="-285750">
              <a:buFont typeface="Wingdings" charset="2"/>
              <a:buChar char="Ø"/>
            </a:pPr>
            <a:r>
              <a:rPr lang="en-US" dirty="0" smtClean="0"/>
              <a:t>References</a:t>
            </a:r>
          </a:p>
          <a:p>
            <a:pPr marL="742950" lvl="1" indent="-285750">
              <a:buFont typeface="Wingdings" charset="2"/>
              <a:buChar char="Ø"/>
            </a:pPr>
            <a:r>
              <a:rPr lang="en-US" dirty="0"/>
              <a:t>P. M. </a:t>
            </a:r>
            <a:r>
              <a:rPr lang="en-US" dirty="0" err="1"/>
              <a:t>Carvalho</a:t>
            </a:r>
            <a:r>
              <a:rPr lang="en-US" dirty="0"/>
              <a:t>, A. B. Weglein, and Robert H. </a:t>
            </a:r>
            <a:r>
              <a:rPr lang="en-US" dirty="0" err="1"/>
              <a:t>Stolt</a:t>
            </a:r>
            <a:r>
              <a:rPr lang="en-US" dirty="0"/>
              <a:t> (1992) Nonlinear inverse scattering for multiple suppression: Application to real data. Part I. SEG Technical Program Expanded Abstracts </a:t>
            </a:r>
            <a:r>
              <a:rPr lang="en-US" dirty="0" smtClean="0"/>
              <a:t>1992</a:t>
            </a:r>
            <a:endParaRPr lang="en-US" dirty="0"/>
          </a:p>
          <a:p>
            <a:pPr marL="742950" lvl="1" indent="-285750">
              <a:buFont typeface="Wingdings" charset="2"/>
              <a:buChar char="Ø"/>
            </a:pPr>
            <a:r>
              <a:rPr lang="en-US" dirty="0" smtClean="0"/>
              <a:t>Weglein</a:t>
            </a:r>
            <a:r>
              <a:rPr lang="en-US" dirty="0"/>
              <a:t>, A. B., F. A. </a:t>
            </a:r>
            <a:r>
              <a:rPr lang="en-US" dirty="0" err="1"/>
              <a:t>Gasparotto</a:t>
            </a:r>
            <a:r>
              <a:rPr lang="en-US" dirty="0"/>
              <a:t>, P. M. </a:t>
            </a:r>
            <a:r>
              <a:rPr lang="en-US" dirty="0" err="1"/>
              <a:t>Carvalho</a:t>
            </a:r>
            <a:r>
              <a:rPr lang="en-US" dirty="0"/>
              <a:t>, and R. H. </a:t>
            </a:r>
            <a:r>
              <a:rPr lang="en-US" dirty="0" err="1"/>
              <a:t>Stolt</a:t>
            </a:r>
            <a:r>
              <a:rPr lang="en-US" dirty="0"/>
              <a:t>. </a:t>
            </a:r>
            <a:r>
              <a:rPr lang="en-US" dirty="0" smtClean="0"/>
              <a:t>An </a:t>
            </a:r>
            <a:r>
              <a:rPr lang="en-US" dirty="0"/>
              <a:t>Inverse-</a:t>
            </a:r>
            <a:r>
              <a:rPr lang="en-US" dirty="0" smtClean="0"/>
              <a:t>Scattering Series </a:t>
            </a:r>
            <a:r>
              <a:rPr lang="en-US" dirty="0"/>
              <a:t>Method for Attenuating Multiples in Seismic </a:t>
            </a:r>
            <a:r>
              <a:rPr lang="en-US" dirty="0" err="1"/>
              <a:t>Reection</a:t>
            </a:r>
            <a:r>
              <a:rPr lang="en-US" dirty="0"/>
              <a:t> Data." Geophysics </a:t>
            </a:r>
            <a:r>
              <a:rPr lang="en-US" dirty="0" smtClean="0"/>
              <a:t>62 (</a:t>
            </a:r>
            <a:r>
              <a:rPr lang="en-US" dirty="0"/>
              <a:t>November-December 1997</a:t>
            </a:r>
            <a:r>
              <a:rPr lang="en-US" dirty="0" smtClean="0"/>
              <a:t>)</a:t>
            </a:r>
          </a:p>
          <a:p>
            <a:pPr marL="742950" lvl="1" indent="-285750">
              <a:buFont typeface="Wingdings" charset="2"/>
              <a:buChar char="Ø"/>
            </a:pPr>
            <a:r>
              <a:rPr lang="en-US" dirty="0" smtClean="0"/>
              <a:t>Weglein</a:t>
            </a:r>
            <a:r>
              <a:rPr lang="en-US" dirty="0"/>
              <a:t>, A. B., F. V. </a:t>
            </a:r>
            <a:r>
              <a:rPr lang="en-US" dirty="0" err="1"/>
              <a:t>Araujo</a:t>
            </a:r>
            <a:r>
              <a:rPr lang="en-US" dirty="0"/>
              <a:t>, P. M. </a:t>
            </a:r>
            <a:r>
              <a:rPr lang="en-US" dirty="0" err="1"/>
              <a:t>Carvalho</a:t>
            </a:r>
            <a:r>
              <a:rPr lang="en-US" dirty="0"/>
              <a:t>, R. H. </a:t>
            </a:r>
            <a:r>
              <a:rPr lang="en-US" dirty="0" err="1"/>
              <a:t>Stolt</a:t>
            </a:r>
            <a:r>
              <a:rPr lang="en-US" dirty="0"/>
              <a:t>, K. H. Matson, R. T. Coates</a:t>
            </a:r>
            <a:r>
              <a:rPr lang="en-US" dirty="0" smtClean="0"/>
              <a:t>, D</a:t>
            </a:r>
            <a:r>
              <a:rPr lang="en-US" dirty="0"/>
              <a:t>. Corrigan, D. J. Foster, S. A. Shaw, and H. Zhang. </a:t>
            </a:r>
            <a:r>
              <a:rPr lang="en-US" dirty="0" smtClean="0"/>
              <a:t>Inverse </a:t>
            </a:r>
            <a:r>
              <a:rPr lang="en-US" dirty="0"/>
              <a:t>Scattering Series </a:t>
            </a:r>
            <a:r>
              <a:rPr lang="en-US" dirty="0" smtClean="0"/>
              <a:t>and Seismic </a:t>
            </a:r>
            <a:r>
              <a:rPr lang="en-US" dirty="0"/>
              <a:t>Exploration." Inverse Problems (2003</a:t>
            </a:r>
            <a:r>
              <a:rPr lang="en-US" dirty="0" smtClean="0"/>
              <a:t>)</a:t>
            </a:r>
          </a:p>
          <a:p>
            <a:pPr marL="285750" indent="-285750">
              <a:buFont typeface="Wingdings" charset="2"/>
              <a:buChar char="Ø"/>
            </a:pPr>
            <a:endParaRPr lang="en-US" dirty="0" smtClean="0"/>
          </a:p>
        </p:txBody>
      </p:sp>
      <p:sp>
        <p:nvSpPr>
          <p:cNvPr id="3" name="Rectangle 2"/>
          <p:cNvSpPr/>
          <p:nvPr/>
        </p:nvSpPr>
        <p:spPr>
          <a:xfrm>
            <a:off x="3351214" y="179457"/>
            <a:ext cx="4719241" cy="707886"/>
          </a:xfrm>
          <a:prstGeom prst="rect">
            <a:avLst/>
          </a:prstGeom>
        </p:spPr>
        <p:txBody>
          <a:bodyPr wrap="none">
            <a:spAutoFit/>
          </a:bodyPr>
          <a:lstStyle/>
          <a:p>
            <a:pPr algn="ctr"/>
            <a:r>
              <a:rPr lang="en-US" sz="4000" dirty="0">
                <a:solidFill>
                  <a:srgbClr val="0000FF"/>
                </a:solidFill>
              </a:rPr>
              <a:t>the M-OSRP response</a:t>
            </a:r>
          </a:p>
        </p:txBody>
      </p:sp>
      <p:pic>
        <p:nvPicPr>
          <p:cNvPr id="5" name="Picture 4"/>
          <p:cNvPicPr>
            <a:picLocks noChangeAspect="1"/>
          </p:cNvPicPr>
          <p:nvPr/>
        </p:nvPicPr>
        <p:blipFill>
          <a:blip r:embed="rId2"/>
          <a:stretch>
            <a:fillRect/>
          </a:stretch>
        </p:blipFill>
        <p:spPr>
          <a:xfrm>
            <a:off x="1600200" y="4343400"/>
            <a:ext cx="7770812" cy="2191768"/>
          </a:xfrm>
          <a:prstGeom prst="rect">
            <a:avLst/>
          </a:prstGeom>
        </p:spPr>
      </p:pic>
      <p:sp>
        <p:nvSpPr>
          <p:cNvPr id="6" name="Slide Number Placeholder 5"/>
          <p:cNvSpPr>
            <a:spLocks noGrp="1"/>
          </p:cNvSpPr>
          <p:nvPr>
            <p:ph type="sldNum" sz="quarter" idx="12"/>
          </p:nvPr>
        </p:nvSpPr>
        <p:spPr/>
        <p:txBody>
          <a:bodyPr/>
          <a:lstStyle/>
          <a:p>
            <a:fld id="{EC3277FA-E73F-4102-A46F-C78B8C27A809}" type="slidenum">
              <a:rPr lang="en-US" smtClean="0"/>
              <a:pPr/>
              <a:t>166</a:t>
            </a:fld>
            <a:endParaRPr lang="en-US" dirty="0"/>
          </a:p>
        </p:txBody>
      </p:sp>
    </p:spTree>
    <p:extLst>
      <p:ext uri="{BB962C8B-B14F-4D97-AF65-F5344CB8AC3E}">
        <p14:creationId xmlns:p14="http://schemas.microsoft.com/office/powerpoint/2010/main" val="34472492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2" y="1676400"/>
            <a:ext cx="5189538" cy="442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5612" y="304800"/>
            <a:ext cx="11277600" cy="584775"/>
          </a:xfrm>
          <a:prstGeom prst="rect">
            <a:avLst/>
          </a:prstGeom>
          <a:noFill/>
        </p:spPr>
        <p:txBody>
          <a:bodyPr wrap="square" rtlCol="0">
            <a:spAutoFit/>
          </a:bodyPr>
          <a:lstStyle/>
          <a:p>
            <a:r>
              <a:rPr lang="en-US" sz="3200" dirty="0" smtClean="0">
                <a:solidFill>
                  <a:srgbClr val="0000FF"/>
                </a:solidFill>
              </a:rPr>
              <a:t>ISS FSME field marine data example (Carvalho and Weglein, 1992)</a:t>
            </a:r>
            <a:endParaRPr lang="en-US" sz="3200" dirty="0">
              <a:solidFill>
                <a:srgbClr val="0000FF"/>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167</a:t>
            </a:fld>
            <a:endParaRPr lang="en-US" dirty="0">
              <a:solidFill>
                <a:prstClr val="black"/>
              </a:solidFill>
            </a:endParaRPr>
          </a:p>
        </p:txBody>
      </p:sp>
    </p:spTree>
    <p:extLst>
      <p:ext uri="{BB962C8B-B14F-4D97-AF65-F5344CB8AC3E}">
        <p14:creationId xmlns:p14="http://schemas.microsoft.com/office/powerpoint/2010/main" val="31566318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941" y="1066800"/>
            <a:ext cx="435141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79" y="1065593"/>
            <a:ext cx="4317259"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143000"/>
            <a:ext cx="4267200" cy="363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4" y="5486400"/>
            <a:ext cx="48926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5612" y="304800"/>
            <a:ext cx="11277600" cy="584775"/>
          </a:xfrm>
          <a:prstGeom prst="rect">
            <a:avLst/>
          </a:prstGeom>
          <a:noFill/>
        </p:spPr>
        <p:txBody>
          <a:bodyPr wrap="square" rtlCol="0">
            <a:spAutoFit/>
          </a:bodyPr>
          <a:lstStyle/>
          <a:p>
            <a:r>
              <a:rPr lang="en-US" sz="3200" dirty="0" smtClean="0">
                <a:solidFill>
                  <a:srgbClr val="0000FF"/>
                </a:solidFill>
              </a:rPr>
              <a:t>ISS FSME field marine data example (Carvalho and Weglein, 1992)</a:t>
            </a:r>
            <a:endParaRPr lang="en-US" sz="3200" dirty="0">
              <a:solidFill>
                <a:srgbClr val="0000FF"/>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168</a:t>
            </a:fld>
            <a:endParaRPr lang="en-US" dirty="0">
              <a:solidFill>
                <a:prstClr val="black"/>
              </a:solidFill>
            </a:endParaRPr>
          </a:p>
        </p:txBody>
      </p:sp>
    </p:spTree>
    <p:extLst>
      <p:ext uri="{BB962C8B-B14F-4D97-AF65-F5344CB8AC3E}">
        <p14:creationId xmlns:p14="http://schemas.microsoft.com/office/powerpoint/2010/main" val="34236235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22030" y="2057400"/>
            <a:ext cx="8430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422030" y="3962400"/>
            <a:ext cx="843060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Explosion 1 5"/>
          <p:cNvSpPr/>
          <p:nvPr/>
        </p:nvSpPr>
        <p:spPr>
          <a:xfrm>
            <a:off x="5383398" y="2286000"/>
            <a:ext cx="304721" cy="228600"/>
          </a:xfrm>
          <a:prstGeom prst="irregularSeal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9310852" y="2179516"/>
            <a:ext cx="0" cy="17828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81824" y="2057401"/>
            <a:ext cx="0" cy="33981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125883" y="2029474"/>
            <a:ext cx="0" cy="68982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Isosceles Triangle 24"/>
          <p:cNvSpPr>
            <a:spLocks noChangeAspect="1"/>
          </p:cNvSpPr>
          <p:nvPr/>
        </p:nvSpPr>
        <p:spPr>
          <a:xfrm>
            <a:off x="5401437"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a:spLocks noChangeAspect="1"/>
          </p:cNvSpPr>
          <p:nvPr/>
        </p:nvSpPr>
        <p:spPr>
          <a:xfrm>
            <a:off x="5702212"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a:spLocks noChangeAspect="1"/>
          </p:cNvSpPr>
          <p:nvPr/>
        </p:nvSpPr>
        <p:spPr>
          <a:xfrm>
            <a:off x="5990455"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a:spLocks noChangeAspect="1"/>
          </p:cNvSpPr>
          <p:nvPr/>
        </p:nvSpPr>
        <p:spPr>
          <a:xfrm>
            <a:off x="6291230"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a:spLocks noChangeAspect="1"/>
          </p:cNvSpPr>
          <p:nvPr/>
        </p:nvSpPr>
        <p:spPr>
          <a:xfrm>
            <a:off x="6561099"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a:spLocks noChangeAspect="1"/>
          </p:cNvSpPr>
          <p:nvPr/>
        </p:nvSpPr>
        <p:spPr>
          <a:xfrm>
            <a:off x="6861874"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a:spLocks noChangeAspect="1"/>
          </p:cNvSpPr>
          <p:nvPr/>
        </p:nvSpPr>
        <p:spPr>
          <a:xfrm>
            <a:off x="7150117"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a:spLocks noChangeAspect="1"/>
          </p:cNvSpPr>
          <p:nvPr/>
        </p:nvSpPr>
        <p:spPr>
          <a:xfrm>
            <a:off x="7450892"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a:off x="7742443" y="2627862"/>
            <a:ext cx="243777" cy="182880"/>
          </a:xfrm>
          <a:prstGeom prst="triangle">
            <a:avLst/>
          </a:prstGeom>
          <a:solidFill>
            <a:schemeClr val="tx1"/>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0777" y="664029"/>
            <a:ext cx="1046207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Experiment &amp; Data generation (</a:t>
            </a:r>
            <a:r>
              <a:rPr lang="en-US" sz="2800" dirty="0" err="1" smtClean="0">
                <a:latin typeface="Arial" panose="020B0604020202020204" pitchFamily="34" charset="0"/>
                <a:cs typeface="Arial" panose="020B0604020202020204" pitchFamily="34" charset="0"/>
              </a:rPr>
              <a:t>CdH</a:t>
            </a:r>
            <a:r>
              <a:rPr lang="en-US" sz="2800" dirty="0" smtClean="0">
                <a:latin typeface="Arial" panose="020B0604020202020204" pitchFamily="34" charset="0"/>
                <a:cs typeface="Arial" panose="020B0604020202020204" pitchFamily="34" charset="0"/>
              </a:rPr>
              <a:t> method)</a:t>
            </a:r>
          </a:p>
        </p:txBody>
      </p:sp>
      <p:sp>
        <p:nvSpPr>
          <p:cNvPr id="7" name="TextBox 6"/>
          <p:cNvSpPr txBox="1"/>
          <p:nvPr/>
        </p:nvSpPr>
        <p:spPr>
          <a:xfrm>
            <a:off x="4266089" y="2227305"/>
            <a:ext cx="914162" cy="369332"/>
          </a:xfrm>
          <a:prstGeom prst="rect">
            <a:avLst/>
          </a:prstGeom>
          <a:noFill/>
        </p:spPr>
        <p:txBody>
          <a:bodyPr wrap="square" rtlCol="0">
            <a:spAutoFit/>
          </a:bodyPr>
          <a:lstStyle/>
          <a:p>
            <a:r>
              <a:rPr lang="en-US" dirty="0" smtClean="0"/>
              <a:t>5m</a:t>
            </a:r>
            <a:endParaRPr lang="en-US" dirty="0"/>
          </a:p>
        </p:txBody>
      </p:sp>
      <p:sp>
        <p:nvSpPr>
          <p:cNvPr id="23" name="TextBox 22"/>
          <p:cNvSpPr txBox="1"/>
          <p:nvPr/>
        </p:nvSpPr>
        <p:spPr>
          <a:xfrm>
            <a:off x="8084495" y="2349970"/>
            <a:ext cx="1057123" cy="369332"/>
          </a:xfrm>
          <a:prstGeom prst="rect">
            <a:avLst/>
          </a:prstGeom>
          <a:noFill/>
        </p:spPr>
        <p:txBody>
          <a:bodyPr wrap="square" rtlCol="0">
            <a:spAutoFit/>
          </a:bodyPr>
          <a:lstStyle/>
          <a:p>
            <a:r>
              <a:rPr lang="en-US" dirty="0" smtClean="0"/>
              <a:t>6.25m</a:t>
            </a:r>
            <a:endParaRPr lang="en-US" dirty="0"/>
          </a:p>
        </p:txBody>
      </p:sp>
      <p:sp>
        <p:nvSpPr>
          <p:cNvPr id="24" name="TextBox 23"/>
          <p:cNvSpPr txBox="1"/>
          <p:nvPr/>
        </p:nvSpPr>
        <p:spPr>
          <a:xfrm>
            <a:off x="9547914" y="2810742"/>
            <a:ext cx="1057123" cy="369332"/>
          </a:xfrm>
          <a:prstGeom prst="rect">
            <a:avLst/>
          </a:prstGeom>
          <a:noFill/>
        </p:spPr>
        <p:txBody>
          <a:bodyPr wrap="square" rtlCol="0">
            <a:spAutoFit/>
          </a:bodyPr>
          <a:lstStyle/>
          <a:p>
            <a:r>
              <a:rPr lang="en-US" dirty="0" smtClean="0"/>
              <a:t>300m</a:t>
            </a:r>
            <a:endParaRPr lang="en-US"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169</a:t>
            </a:fld>
            <a:endParaRPr lang="en-US" dirty="0">
              <a:solidFill>
                <a:prstClr val="black"/>
              </a:solidFill>
            </a:endParaRPr>
          </a:p>
        </p:txBody>
      </p:sp>
      <p:sp>
        <p:nvSpPr>
          <p:cNvPr id="2" name="TextBox 1"/>
          <p:cNvSpPr txBox="1"/>
          <p:nvPr/>
        </p:nvSpPr>
        <p:spPr>
          <a:xfrm>
            <a:off x="506706" y="6467018"/>
            <a:ext cx="5195506" cy="369332"/>
          </a:xfrm>
          <a:prstGeom prst="rect">
            <a:avLst/>
          </a:prstGeom>
          <a:noFill/>
        </p:spPr>
        <p:txBody>
          <a:bodyPr wrap="square" rtlCol="0">
            <a:spAutoFit/>
          </a:bodyPr>
          <a:lstStyle/>
          <a:p>
            <a:r>
              <a:rPr lang="en-US" dirty="0" smtClean="0"/>
              <a:t>Chao Ma and Weglein, Nov. 2017</a:t>
            </a:r>
            <a:endParaRPr lang="en-US" dirty="0"/>
          </a:p>
        </p:txBody>
      </p:sp>
    </p:spTree>
    <p:extLst>
      <p:ext uri="{BB962C8B-B14F-4D97-AF65-F5344CB8AC3E}">
        <p14:creationId xmlns:p14="http://schemas.microsoft.com/office/powerpoint/2010/main" val="4251787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10"/>
            <a:ext cx="10969943" cy="769441"/>
          </a:xfrm>
          <a:prstGeom prst="rect">
            <a:avLst/>
          </a:prstGeom>
          <a:noFill/>
        </p:spPr>
        <p:txBody>
          <a:bodyPr wrap="square" rtlCol="0">
            <a:spAutoFit/>
          </a:bodyPr>
          <a:lstStyle/>
          <a:p>
            <a:pPr algn="ctr"/>
            <a:r>
              <a:rPr lang="en-US" sz="4400" dirty="0">
                <a:solidFill>
                  <a:srgbClr val="0000FF"/>
                </a:solidFill>
              </a:rPr>
              <a:t>A key goal</a:t>
            </a:r>
          </a:p>
        </p:txBody>
      </p:sp>
      <p:sp>
        <p:nvSpPr>
          <p:cNvPr id="3" name="TextBox 2"/>
          <p:cNvSpPr txBox="1"/>
          <p:nvPr/>
        </p:nvSpPr>
        <p:spPr>
          <a:xfrm>
            <a:off x="1015735" y="2133611"/>
            <a:ext cx="10258928"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rPr>
              <a:t>A consistent and aligned linked set of processes where the success of earlier links always supports and facilitates later links along the chain</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5228471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97" y="914400"/>
            <a:ext cx="5982682" cy="5486400"/>
          </a:xfrm>
          <a:prstGeom prst="rect">
            <a:avLst/>
          </a:prstGeom>
        </p:spPr>
      </p:pic>
      <p:sp>
        <p:nvSpPr>
          <p:cNvPr id="12" name="TextBox 11"/>
          <p:cNvSpPr txBox="1"/>
          <p:nvPr/>
        </p:nvSpPr>
        <p:spPr>
          <a:xfrm>
            <a:off x="203147" y="443759"/>
            <a:ext cx="782116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Input data</a:t>
            </a:r>
          </a:p>
        </p:txBody>
      </p:sp>
      <p:cxnSp>
        <p:nvCxnSpPr>
          <p:cNvPr id="15" name="Straight Arrow Connector 14"/>
          <p:cNvCxnSpPr/>
          <p:nvPr/>
        </p:nvCxnSpPr>
        <p:spPr>
          <a:xfrm flipH="1">
            <a:off x="3978814" y="2450275"/>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92976" y="2133339"/>
            <a:ext cx="528182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Primary</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892974" y="2872859"/>
            <a:ext cx="709270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4220050" y="3067050"/>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30929" y="3657600"/>
            <a:ext cx="573890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a:t>
            </a:r>
            <a:r>
              <a:rPr lang="en-US" baseline="30000" dirty="0" smtClean="0">
                <a:latin typeface="Arial" panose="020B0604020202020204" pitchFamily="34" charset="0"/>
                <a:cs typeface="Arial" panose="020B0604020202020204" pitchFamily="34" charset="0"/>
              </a:rPr>
              <a:t>nd</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20" name="Straight Arrow Connector 19"/>
          <p:cNvCxnSpPr/>
          <p:nvPr/>
        </p:nvCxnSpPr>
        <p:spPr>
          <a:xfrm flipH="1">
            <a:off x="5256431" y="385179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841" y="762001"/>
            <a:ext cx="5302985" cy="121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170</a:t>
            </a:fld>
            <a:endParaRPr lang="en-US" dirty="0">
              <a:solidFill>
                <a:prstClr val="black"/>
              </a:solidFill>
            </a:endParaRPr>
          </a:p>
        </p:txBody>
      </p:sp>
      <p:sp>
        <p:nvSpPr>
          <p:cNvPr id="14" name="TextBox 13"/>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230096240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49" y="790700"/>
            <a:ext cx="5982682" cy="5486400"/>
          </a:xfrm>
          <a:prstGeom prst="rect">
            <a:avLst/>
          </a:prstGeom>
        </p:spPr>
      </p:pic>
      <p:sp>
        <p:nvSpPr>
          <p:cNvPr id="5" name="TextBox 4"/>
          <p:cNvSpPr txBox="1"/>
          <p:nvPr/>
        </p:nvSpPr>
        <p:spPr>
          <a:xfrm>
            <a:off x="914163" y="269557"/>
            <a:ext cx="4367662"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Input data</a:t>
            </a:r>
          </a:p>
        </p:txBody>
      </p:sp>
      <p:sp>
        <p:nvSpPr>
          <p:cNvPr id="6" name="TextBox 5"/>
          <p:cNvSpPr txBox="1"/>
          <p:nvPr/>
        </p:nvSpPr>
        <p:spPr>
          <a:xfrm>
            <a:off x="5982682" y="300335"/>
            <a:ext cx="620614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Prediction of FSM from ISS</a:t>
            </a:r>
          </a:p>
        </p:txBody>
      </p:sp>
      <p:cxnSp>
        <p:nvCxnSpPr>
          <p:cNvPr id="8" name="Straight Arrow Connector 7"/>
          <p:cNvCxnSpPr/>
          <p:nvPr/>
        </p:nvCxnSpPr>
        <p:spPr>
          <a:xfrm flipH="1">
            <a:off x="3182648" y="218881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09507" y="1994533"/>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4713012" y="2850716"/>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4040088" y="3044907"/>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33543" y="4800600"/>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a:t>
            </a:r>
            <a:r>
              <a:rPr lang="en-US" baseline="30000" dirty="0" smtClean="0">
                <a:latin typeface="Arial" panose="020B0604020202020204" pitchFamily="34" charset="0"/>
                <a:cs typeface="Arial" panose="020B0604020202020204" pitchFamily="34" charset="0"/>
              </a:rPr>
              <a:t>nd</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3" name="Straight Arrow Connector 12"/>
          <p:cNvCxnSpPr/>
          <p:nvPr/>
        </p:nvCxnSpPr>
        <p:spPr>
          <a:xfrm flipV="1">
            <a:off x="4040088" y="4271963"/>
            <a:ext cx="932794" cy="2238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143" y="790700"/>
            <a:ext cx="5982682" cy="5486400"/>
          </a:xfrm>
          <a:prstGeom prst="rect">
            <a:avLst/>
          </a:prstGeom>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171</a:t>
            </a:fld>
            <a:endParaRPr lang="en-US" dirty="0">
              <a:solidFill>
                <a:prstClr val="black"/>
              </a:solidFill>
            </a:endParaRPr>
          </a:p>
        </p:txBody>
      </p:sp>
      <p:sp>
        <p:nvSpPr>
          <p:cNvPr id="15" name="TextBox 14"/>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390642536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8" y="790700"/>
            <a:ext cx="5982682" cy="5486400"/>
          </a:xfrm>
          <a:prstGeom prst="rect">
            <a:avLst/>
          </a:prstGeom>
        </p:spPr>
      </p:pic>
      <p:cxnSp>
        <p:nvCxnSpPr>
          <p:cNvPr id="8" name="Straight Arrow Connector 7"/>
          <p:cNvCxnSpPr/>
          <p:nvPr/>
        </p:nvCxnSpPr>
        <p:spPr>
          <a:xfrm flipH="1">
            <a:off x="3182648" y="218881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09507" y="1994533"/>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4713012" y="2850716"/>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4040088" y="3044907"/>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33543" y="4800600"/>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a:t>
            </a:r>
            <a:r>
              <a:rPr lang="en-US" baseline="30000" dirty="0" smtClean="0">
                <a:latin typeface="Arial" panose="020B0604020202020204" pitchFamily="34" charset="0"/>
                <a:cs typeface="Arial" panose="020B0604020202020204" pitchFamily="34" charset="0"/>
              </a:rPr>
              <a:t>nd</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3" name="Straight Arrow Connector 12"/>
          <p:cNvCxnSpPr/>
          <p:nvPr/>
        </p:nvCxnSpPr>
        <p:spPr>
          <a:xfrm flipV="1">
            <a:off x="4040088" y="4271963"/>
            <a:ext cx="932794" cy="2238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291230"/>
            <a:ext cx="10675379"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Result after FSME from ISS (no adaptive)</a:t>
            </a:r>
          </a:p>
        </p:txBody>
      </p:sp>
      <p:sp>
        <p:nvSpPr>
          <p:cNvPr id="16" name="TextBox 15"/>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32700954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147" y="269557"/>
            <a:ext cx="5779535"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Input data</a:t>
            </a:r>
          </a:p>
        </p:txBody>
      </p:sp>
      <p:sp>
        <p:nvSpPr>
          <p:cNvPr id="8" name="TextBox 7"/>
          <p:cNvSpPr txBox="1"/>
          <p:nvPr/>
        </p:nvSpPr>
        <p:spPr>
          <a:xfrm>
            <a:off x="6602280" y="300335"/>
            <a:ext cx="5078677"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Prediction from SRME</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49" y="790700"/>
            <a:ext cx="5982682" cy="5486400"/>
          </a:xfrm>
          <a:prstGeom prst="rect">
            <a:avLst/>
          </a:prstGeom>
        </p:spPr>
      </p:pic>
      <p:cxnSp>
        <p:nvCxnSpPr>
          <p:cNvPr id="6" name="Straight Arrow Connector 5"/>
          <p:cNvCxnSpPr/>
          <p:nvPr/>
        </p:nvCxnSpPr>
        <p:spPr>
          <a:xfrm flipH="1">
            <a:off x="3182648" y="218881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09507" y="1994533"/>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cxnSp>
        <p:nvCxnSpPr>
          <p:cNvPr id="10" name="Straight Arrow Connector 9"/>
          <p:cNvCxnSpPr/>
          <p:nvPr/>
        </p:nvCxnSpPr>
        <p:spPr>
          <a:xfrm flipH="1">
            <a:off x="4040088" y="3044907"/>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33543" y="4800600"/>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a:t>
            </a:r>
            <a:r>
              <a:rPr lang="en-US" baseline="30000" dirty="0" smtClean="0">
                <a:latin typeface="Arial" panose="020B0604020202020204" pitchFamily="34" charset="0"/>
                <a:cs typeface="Arial" panose="020B0604020202020204" pitchFamily="34" charset="0"/>
              </a:rPr>
              <a:t>nd</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4040088" y="4271963"/>
            <a:ext cx="932794" cy="2238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143" y="796770"/>
            <a:ext cx="5982682" cy="5486400"/>
          </a:xfrm>
          <a:prstGeom prst="rect">
            <a:avLst/>
          </a:prstGeom>
        </p:spPr>
      </p:pic>
      <p:sp>
        <p:nvSpPr>
          <p:cNvPr id="16" name="TextBox 15"/>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206548591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5" y="790700"/>
            <a:ext cx="5982682" cy="5486400"/>
          </a:xfrm>
          <a:prstGeom prst="rect">
            <a:avLst/>
          </a:prstGeom>
        </p:spPr>
      </p:pic>
      <p:sp>
        <p:nvSpPr>
          <p:cNvPr id="3" name="TextBox 2"/>
          <p:cNvSpPr txBox="1"/>
          <p:nvPr/>
        </p:nvSpPr>
        <p:spPr>
          <a:xfrm>
            <a:off x="0" y="273702"/>
            <a:ext cx="8339188"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Result after SRME (no adaptive)</a:t>
            </a:r>
          </a:p>
        </p:txBody>
      </p:sp>
      <p:sp>
        <p:nvSpPr>
          <p:cNvPr id="4" name="TextBox 3"/>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20223808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 y="1097280"/>
            <a:ext cx="5982682" cy="5455920"/>
          </a:xfrm>
          <a:prstGeom prst="rect">
            <a:avLst/>
          </a:prstGeom>
        </p:spPr>
      </p:pic>
      <p:sp>
        <p:nvSpPr>
          <p:cNvPr id="6" name="TextBox 5"/>
          <p:cNvSpPr txBox="1"/>
          <p:nvPr/>
        </p:nvSpPr>
        <p:spPr>
          <a:xfrm>
            <a:off x="1650570" y="6248400"/>
            <a:ext cx="8887685" cy="523220"/>
          </a:xfrm>
          <a:prstGeom prst="rect">
            <a:avLst/>
          </a:prstGeom>
          <a:noFill/>
        </p:spPr>
        <p:txBody>
          <a:bodyPr wrap="square" rtlCol="0">
            <a:spAutoFit/>
          </a:bodyPr>
          <a:lstStyle/>
          <a:p>
            <a:pPr algn="ctr"/>
            <a:r>
              <a:rPr lang="en-US" sz="2800" dirty="0" smtClean="0">
                <a:solidFill>
                  <a:srgbClr val="FF0000"/>
                </a:solidFill>
                <a:latin typeface="Arial" panose="020B0604020202020204" pitchFamily="34" charset="0"/>
                <a:cs typeface="Arial" panose="020B0604020202020204" pitchFamily="34" charset="0"/>
              </a:rPr>
              <a:t>Red: Data</a:t>
            </a:r>
            <a:r>
              <a:rPr lang="en-US" sz="2800" dirty="0" smtClean="0">
                <a:latin typeface="Arial" panose="020B0604020202020204" pitchFamily="34" charset="0"/>
                <a:cs typeface="Arial" panose="020B0604020202020204" pitchFamily="34" charset="0"/>
              </a:rPr>
              <a:t>; </a:t>
            </a:r>
            <a:r>
              <a:rPr lang="en-US" sz="2800" dirty="0" smtClean="0">
                <a:solidFill>
                  <a:srgbClr val="0000FF"/>
                </a:solidFill>
                <a:latin typeface="Arial" panose="020B0604020202020204" pitchFamily="34" charset="0"/>
                <a:cs typeface="Arial" panose="020B0604020202020204" pitchFamily="34" charset="0"/>
              </a:rPr>
              <a:t>Blue: Prediction</a:t>
            </a:r>
            <a:endParaRPr lang="en-US" sz="2800" dirty="0">
              <a:solidFill>
                <a:srgbClr val="0000FF"/>
              </a:solidFill>
              <a:latin typeface="Arial" panose="020B0604020202020204" pitchFamily="34" charset="0"/>
              <a:cs typeface="Arial" panose="020B0604020202020204" pitchFamily="34" charset="0"/>
            </a:endParaRPr>
          </a:p>
        </p:txBody>
      </p:sp>
      <p:cxnSp>
        <p:nvCxnSpPr>
          <p:cNvPr id="9" name="Straight Arrow Connector 8"/>
          <p:cNvCxnSpPr/>
          <p:nvPr/>
        </p:nvCxnSpPr>
        <p:spPr>
          <a:xfrm flipH="1">
            <a:off x="3182648" y="218881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09507" y="1994533"/>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4001997" y="4758809"/>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3329073" y="4953000"/>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9442"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ISS FSME prediction (</a:t>
            </a:r>
            <a:r>
              <a:rPr lang="en-US" sz="2000" dirty="0" smtClean="0">
                <a:solidFill>
                  <a:srgbClr val="0000FF"/>
                </a:solidFill>
              </a:rPr>
              <a:t>blue</a:t>
            </a:r>
            <a:r>
              <a:rPr lang="en-US" sz="2000" dirty="0" smtClean="0"/>
              <a:t>)</a:t>
            </a:r>
            <a:endParaRPr lang="en-US" sz="2000" dirty="0"/>
          </a:p>
        </p:txBody>
      </p:sp>
      <p:sp>
        <p:nvSpPr>
          <p:cNvPr id="19" name="TextBox 18"/>
          <p:cNvSpPr txBox="1"/>
          <p:nvPr/>
        </p:nvSpPr>
        <p:spPr>
          <a:xfrm>
            <a:off x="6552286"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SRME prediction (</a:t>
            </a:r>
            <a:r>
              <a:rPr lang="en-US" sz="2000" dirty="0" smtClean="0">
                <a:solidFill>
                  <a:srgbClr val="0000FF"/>
                </a:solidFill>
              </a:rPr>
              <a:t>blue</a:t>
            </a:r>
            <a:r>
              <a:rPr lang="en-US" sz="2000" dirty="0" smtClean="0"/>
              <a:t>)</a:t>
            </a:r>
            <a:endParaRPr lang="en-US" sz="20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143" y="1097280"/>
            <a:ext cx="5982682" cy="5455920"/>
          </a:xfrm>
          <a:prstGeom prst="rect">
            <a:avLst/>
          </a:prstGeom>
        </p:spPr>
      </p:pic>
      <p:sp>
        <p:nvSpPr>
          <p:cNvPr id="14" name="TextBox 13"/>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72022109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1" y="1097280"/>
            <a:ext cx="5982682" cy="5455920"/>
          </a:xfrm>
          <a:prstGeom prst="rect">
            <a:avLst/>
          </a:prstGeom>
        </p:spPr>
      </p:pic>
      <p:sp>
        <p:nvSpPr>
          <p:cNvPr id="10" name="TextBox 9"/>
          <p:cNvSpPr txBox="1"/>
          <p:nvPr/>
        </p:nvSpPr>
        <p:spPr>
          <a:xfrm>
            <a:off x="1650570" y="6248400"/>
            <a:ext cx="8887685" cy="523220"/>
          </a:xfrm>
          <a:prstGeom prst="rect">
            <a:avLst/>
          </a:prstGeom>
          <a:noFill/>
        </p:spPr>
        <p:txBody>
          <a:bodyPr wrap="square" rtlCol="0">
            <a:spAutoFit/>
          </a:bodyPr>
          <a:lstStyle/>
          <a:p>
            <a:pPr algn="ctr"/>
            <a:r>
              <a:rPr lang="en-US" sz="2800" dirty="0" smtClean="0">
                <a:solidFill>
                  <a:srgbClr val="FF0000"/>
                </a:solidFill>
                <a:latin typeface="Arial" panose="020B0604020202020204" pitchFamily="34" charset="0"/>
                <a:cs typeface="Arial" panose="020B0604020202020204" pitchFamily="34" charset="0"/>
              </a:rPr>
              <a:t>Red: Data</a:t>
            </a:r>
            <a:r>
              <a:rPr lang="en-US" sz="2800" dirty="0" smtClean="0">
                <a:latin typeface="Arial" panose="020B0604020202020204" pitchFamily="34" charset="0"/>
                <a:cs typeface="Arial" panose="020B0604020202020204" pitchFamily="34" charset="0"/>
              </a:rPr>
              <a:t>; </a:t>
            </a:r>
            <a:r>
              <a:rPr lang="en-US" sz="2800" dirty="0" smtClean="0">
                <a:solidFill>
                  <a:srgbClr val="0000FF"/>
                </a:solidFill>
                <a:latin typeface="Arial" panose="020B0604020202020204" pitchFamily="34" charset="0"/>
                <a:cs typeface="Arial" panose="020B0604020202020204" pitchFamily="34" charset="0"/>
              </a:rPr>
              <a:t>Blue: Prediction</a:t>
            </a:r>
            <a:endParaRPr lang="en-US" sz="2800" dirty="0">
              <a:solidFill>
                <a:srgbClr val="0000FF"/>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3271956" y="2518824"/>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98814" y="2324546"/>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4001997" y="4758809"/>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H="1">
            <a:off x="3329073" y="4953000"/>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9442"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ISS FSME prediction (</a:t>
            </a:r>
            <a:r>
              <a:rPr lang="en-US" sz="2000" dirty="0" smtClean="0">
                <a:solidFill>
                  <a:srgbClr val="0000FF"/>
                </a:solidFill>
              </a:rPr>
              <a:t>blue</a:t>
            </a:r>
            <a:r>
              <a:rPr lang="en-US" sz="2000" dirty="0" smtClean="0"/>
              <a:t>)</a:t>
            </a:r>
            <a:endParaRPr lang="en-US" sz="2000" dirty="0"/>
          </a:p>
        </p:txBody>
      </p:sp>
      <p:sp>
        <p:nvSpPr>
          <p:cNvPr id="20" name="TextBox 19"/>
          <p:cNvSpPr txBox="1"/>
          <p:nvPr/>
        </p:nvSpPr>
        <p:spPr>
          <a:xfrm>
            <a:off x="6552286"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SRME prediction (</a:t>
            </a:r>
            <a:r>
              <a:rPr lang="en-US" sz="2000" dirty="0" smtClean="0">
                <a:solidFill>
                  <a:srgbClr val="0000FF"/>
                </a:solidFill>
              </a:rPr>
              <a:t>blue</a:t>
            </a:r>
            <a:r>
              <a:rPr lang="en-US" sz="2000" dirty="0" smtClean="0"/>
              <a:t>)</a:t>
            </a:r>
            <a:endParaRPr lang="en-US" sz="2000"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143" y="1097280"/>
            <a:ext cx="5982682" cy="5455920"/>
          </a:xfrm>
          <a:prstGeom prst="rect">
            <a:avLst/>
          </a:prstGeom>
        </p:spPr>
      </p:pic>
      <p:sp>
        <p:nvSpPr>
          <p:cNvPr id="12" name="TextBox 11"/>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265958859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1" y="1090550"/>
            <a:ext cx="5982682" cy="5455920"/>
          </a:xfrm>
          <a:prstGeom prst="rect">
            <a:avLst/>
          </a:prstGeom>
        </p:spPr>
      </p:pic>
      <p:sp>
        <p:nvSpPr>
          <p:cNvPr id="6" name="TextBox 5"/>
          <p:cNvSpPr txBox="1"/>
          <p:nvPr/>
        </p:nvSpPr>
        <p:spPr>
          <a:xfrm>
            <a:off x="1650570" y="6248400"/>
            <a:ext cx="8887685" cy="523220"/>
          </a:xfrm>
          <a:prstGeom prst="rect">
            <a:avLst/>
          </a:prstGeom>
          <a:noFill/>
        </p:spPr>
        <p:txBody>
          <a:bodyPr wrap="square" rtlCol="0">
            <a:spAutoFit/>
          </a:bodyPr>
          <a:lstStyle/>
          <a:p>
            <a:pPr algn="ctr"/>
            <a:r>
              <a:rPr lang="en-US" sz="2800" dirty="0" smtClean="0">
                <a:solidFill>
                  <a:srgbClr val="FF0000"/>
                </a:solidFill>
                <a:latin typeface="Arial" panose="020B0604020202020204" pitchFamily="34" charset="0"/>
                <a:cs typeface="Arial" panose="020B0604020202020204" pitchFamily="34" charset="0"/>
              </a:rPr>
              <a:t>Red: Data</a:t>
            </a:r>
            <a:r>
              <a:rPr lang="en-US" sz="2800" dirty="0" smtClean="0">
                <a:latin typeface="Arial" panose="020B0604020202020204" pitchFamily="34" charset="0"/>
                <a:cs typeface="Arial" panose="020B0604020202020204" pitchFamily="34" charset="0"/>
              </a:rPr>
              <a:t>; </a:t>
            </a:r>
            <a:r>
              <a:rPr lang="en-US" sz="2800" dirty="0" smtClean="0">
                <a:solidFill>
                  <a:srgbClr val="0000FF"/>
                </a:solidFill>
                <a:latin typeface="Arial" panose="020B0604020202020204" pitchFamily="34" charset="0"/>
                <a:cs typeface="Arial" panose="020B0604020202020204" pitchFamily="34" charset="0"/>
              </a:rPr>
              <a:t>Blue: Prediction</a:t>
            </a:r>
            <a:endParaRPr lang="en-US" sz="2800" dirty="0">
              <a:solidFill>
                <a:srgbClr val="0000FF"/>
              </a:solidFill>
              <a:latin typeface="Arial" panose="020B0604020202020204" pitchFamily="34" charset="0"/>
              <a:cs typeface="Arial" panose="020B0604020202020204" pitchFamily="34" charset="0"/>
            </a:endParaRPr>
          </a:p>
        </p:txBody>
      </p:sp>
      <p:cxnSp>
        <p:nvCxnSpPr>
          <p:cNvPr id="9" name="Straight Arrow Connector 8"/>
          <p:cNvCxnSpPr/>
          <p:nvPr/>
        </p:nvCxnSpPr>
        <p:spPr>
          <a:xfrm flipH="1">
            <a:off x="3409144" y="2569811"/>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36003" y="2375533"/>
            <a:ext cx="172675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rimary</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4001997" y="3624319"/>
            <a:ext cx="253933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-order FSM</a:t>
            </a:r>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3329073" y="3818510"/>
            <a:ext cx="711015"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442"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ISS FSME prediction (</a:t>
            </a:r>
            <a:r>
              <a:rPr lang="en-US" sz="2000" dirty="0" smtClean="0">
                <a:solidFill>
                  <a:srgbClr val="0000FF"/>
                </a:solidFill>
              </a:rPr>
              <a:t>blue</a:t>
            </a:r>
            <a:r>
              <a:rPr lang="en-US" sz="2000" dirty="0" smtClean="0"/>
              <a:t>)</a:t>
            </a:r>
            <a:endParaRPr lang="en-US" sz="2000" dirty="0"/>
          </a:p>
        </p:txBody>
      </p:sp>
      <p:sp>
        <p:nvSpPr>
          <p:cNvPr id="18" name="TextBox 17"/>
          <p:cNvSpPr txBox="1"/>
          <p:nvPr/>
        </p:nvSpPr>
        <p:spPr>
          <a:xfrm>
            <a:off x="6552286" y="381000"/>
            <a:ext cx="5357411" cy="400110"/>
          </a:xfrm>
          <a:prstGeom prst="rect">
            <a:avLst/>
          </a:prstGeom>
          <a:noFill/>
        </p:spPr>
        <p:txBody>
          <a:bodyPr wrap="square" rtlCol="0">
            <a:spAutoFit/>
          </a:bodyPr>
          <a:lstStyle/>
          <a:p>
            <a:pPr algn="ctr"/>
            <a:r>
              <a:rPr lang="en-US" sz="2000" dirty="0" smtClean="0"/>
              <a:t>input data (</a:t>
            </a:r>
            <a:r>
              <a:rPr lang="en-US" sz="2000" dirty="0" smtClean="0">
                <a:solidFill>
                  <a:srgbClr val="FF0000"/>
                </a:solidFill>
              </a:rPr>
              <a:t>red</a:t>
            </a:r>
            <a:r>
              <a:rPr lang="en-US" sz="2000" dirty="0" smtClean="0"/>
              <a:t>) vs SRME prediction (</a:t>
            </a:r>
            <a:r>
              <a:rPr lang="en-US" sz="2000" dirty="0" smtClean="0">
                <a:solidFill>
                  <a:srgbClr val="0000FF"/>
                </a:solidFill>
              </a:rPr>
              <a:t>blue</a:t>
            </a:r>
            <a:r>
              <a:rPr lang="en-US" sz="2000" dirty="0" smtClean="0"/>
              <a:t>)</a:t>
            </a:r>
            <a:endParaRPr lang="en-US" sz="20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986" y="1097280"/>
            <a:ext cx="5982682" cy="5455920"/>
          </a:xfrm>
          <a:prstGeom prst="rect">
            <a:avLst/>
          </a:prstGeom>
        </p:spPr>
      </p:pic>
      <p:sp>
        <p:nvSpPr>
          <p:cNvPr id="14" name="TextBox 13"/>
          <p:cNvSpPr txBox="1"/>
          <p:nvPr/>
        </p:nvSpPr>
        <p:spPr>
          <a:xfrm>
            <a:off x="506706" y="6467018"/>
            <a:ext cx="5195506" cy="369332"/>
          </a:xfrm>
          <a:prstGeom prst="rect">
            <a:avLst/>
          </a:prstGeom>
          <a:noFill/>
        </p:spPr>
        <p:txBody>
          <a:bodyPr wrap="square" rtlCol="0">
            <a:spAutoFit/>
          </a:bodyPr>
          <a:lstStyle/>
          <a:p>
            <a:r>
              <a:rPr lang="en-US" dirty="0" smtClean="0"/>
              <a:t>Chao Ma and A. Weglein, Nov. 2017</a:t>
            </a:r>
            <a:endParaRPr lang="en-US" dirty="0"/>
          </a:p>
        </p:txBody>
      </p:sp>
    </p:spTree>
    <p:extLst>
      <p:ext uri="{BB962C8B-B14F-4D97-AF65-F5344CB8AC3E}">
        <p14:creationId xmlns:p14="http://schemas.microsoft.com/office/powerpoint/2010/main" val="67198716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637" y="1066802"/>
            <a:ext cx="11127332"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We are soliciting field data examples where FS multiples interfere with other events (including target or reservoir primaries )</a:t>
            </a:r>
          </a:p>
          <a:p>
            <a:endParaRPr lang="en-US" sz="2800" dirty="0"/>
          </a:p>
          <a:p>
            <a:pPr marL="457200" indent="-457200">
              <a:buFont typeface="Arial" panose="020B0604020202020204" pitchFamily="34" charset="0"/>
              <a:buChar char="•"/>
            </a:pPr>
            <a:r>
              <a:rPr lang="en-US" sz="2800" dirty="0"/>
              <a:t>W</a:t>
            </a:r>
            <a:r>
              <a:rPr lang="en-US" sz="2800" dirty="0" smtClean="0"/>
              <a:t>e will return to this when we discuss the new opportunity from M-OSRP</a:t>
            </a:r>
            <a:endParaRPr lang="en-US" sz="2800" dirty="0"/>
          </a:p>
        </p:txBody>
      </p:sp>
      <p:sp>
        <p:nvSpPr>
          <p:cNvPr id="3" name="Slide Number Placeholder 2"/>
          <p:cNvSpPr>
            <a:spLocks noGrp="1"/>
          </p:cNvSpPr>
          <p:nvPr>
            <p:ph type="sldNum" sz="quarter" idx="12"/>
          </p:nvPr>
        </p:nvSpPr>
        <p:spPr/>
        <p:txBody>
          <a:bodyPr/>
          <a:lstStyle/>
          <a:p>
            <a:fld id="{EC3277FA-E73F-4102-A46F-C78B8C27A809}" type="slidenum">
              <a:rPr lang="en-US" smtClean="0"/>
              <a:pPr/>
              <a:t>178</a:t>
            </a:fld>
            <a:endParaRPr lang="en-US" dirty="0"/>
          </a:p>
        </p:txBody>
      </p:sp>
    </p:spTree>
    <p:extLst>
      <p:ext uri="{BB962C8B-B14F-4D97-AF65-F5344CB8AC3E}">
        <p14:creationId xmlns:p14="http://schemas.microsoft.com/office/powerpoint/2010/main" val="31155176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179</a:t>
            </a:fld>
            <a:endParaRPr lang="en-US" dirty="0">
              <a:solidFill>
                <a:prstClr val="black"/>
              </a:solidFill>
            </a:endParaRPr>
          </a:p>
        </p:txBody>
      </p:sp>
      <p:sp>
        <p:nvSpPr>
          <p:cNvPr id="3" name="TextBox 2"/>
          <p:cNvSpPr txBox="1"/>
          <p:nvPr/>
        </p:nvSpPr>
        <p:spPr>
          <a:xfrm>
            <a:off x="1141412" y="152400"/>
            <a:ext cx="10134600" cy="1015663"/>
          </a:xfrm>
          <a:prstGeom prst="rect">
            <a:avLst/>
          </a:prstGeom>
          <a:noFill/>
        </p:spPr>
        <p:txBody>
          <a:bodyPr wrap="square" rtlCol="0">
            <a:spAutoFit/>
          </a:bodyPr>
          <a:lstStyle/>
          <a:p>
            <a:pPr algn="ctr"/>
            <a:r>
              <a:rPr lang="en-US" sz="6000" u="sng" dirty="0" smtClean="0">
                <a:solidFill>
                  <a:srgbClr val="0000FF"/>
                </a:solidFill>
              </a:rPr>
              <a:t>Internal multiple attenuation</a:t>
            </a:r>
            <a:endParaRPr lang="en-US" sz="6000" u="sng" dirty="0">
              <a:solidFill>
                <a:srgbClr val="0000FF"/>
              </a:solidFill>
            </a:endParaRPr>
          </a:p>
        </p:txBody>
      </p:sp>
      <p:sp>
        <p:nvSpPr>
          <p:cNvPr id="4" name="TextBox 3"/>
          <p:cNvSpPr txBox="1"/>
          <p:nvPr/>
        </p:nvSpPr>
        <p:spPr>
          <a:xfrm>
            <a:off x="684212" y="1371600"/>
            <a:ext cx="11049000" cy="369332"/>
          </a:xfrm>
          <a:prstGeom prst="rect">
            <a:avLst/>
          </a:prstGeom>
          <a:noFill/>
        </p:spPr>
        <p:txBody>
          <a:bodyPr wrap="square" rtlCol="0">
            <a:spAutoFit/>
          </a:bodyPr>
          <a:lstStyle/>
          <a:p>
            <a:r>
              <a:rPr lang="en-US" dirty="0" smtClean="0"/>
              <a:t>ISS internal multiple attenuation algorithm</a:t>
            </a: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88" y="2057400"/>
            <a:ext cx="901065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0412" y="4648200"/>
            <a:ext cx="10972800" cy="2031325"/>
          </a:xfrm>
          <a:prstGeom prst="rect">
            <a:avLst/>
          </a:prstGeom>
          <a:noFill/>
        </p:spPr>
        <p:txBody>
          <a:bodyPr wrap="square" rtlCol="0">
            <a:spAutoFit/>
          </a:bodyPr>
          <a:lstStyle/>
          <a:p>
            <a:pPr marL="285750" indent="-285750">
              <a:buFont typeface="Arial" panose="020B0604020202020204" pitchFamily="34" charset="0"/>
              <a:buChar char="•"/>
            </a:pPr>
            <a:r>
              <a:rPr lang="pt-BR" dirty="0"/>
              <a:t>Fernanda V. Araújo, Arthur B. Weglein, Paulo Marcus Carvalho, and R. H. Stolt (1994) </a:t>
            </a:r>
            <a:r>
              <a:rPr lang="en-US" dirty="0"/>
              <a:t> SEG Technical Program Expanded Abstracts 1994: pp. 1039-1041</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Arthur B. Weglein, Fernanda </a:t>
            </a:r>
            <a:r>
              <a:rPr lang="en-US" dirty="0" err="1"/>
              <a:t>Araújo</a:t>
            </a:r>
            <a:r>
              <a:rPr lang="en-US" dirty="0"/>
              <a:t> </a:t>
            </a:r>
            <a:r>
              <a:rPr lang="en-US" dirty="0" err="1"/>
              <a:t>Gasparotto</a:t>
            </a:r>
            <a:r>
              <a:rPr lang="en-US" dirty="0"/>
              <a:t>, Paulo M. Carvalho, and Robert H. Stolt (1997</a:t>
            </a:r>
            <a:r>
              <a:rPr lang="en-US" dirty="0" smtClean="0"/>
              <a:t>).</a:t>
            </a:r>
            <a:r>
              <a:rPr lang="en-US" dirty="0"/>
              <a:t> GEOPHYSICS, 62(6), 1975-1989</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de-DE" dirty="0"/>
              <a:t>Ken Matson and Arthur B. Weglein (1996</a:t>
            </a:r>
            <a:r>
              <a:rPr lang="de-DE" dirty="0" smtClean="0"/>
              <a:t>)</a:t>
            </a:r>
            <a:r>
              <a:rPr lang="en-US" dirty="0"/>
              <a:t> SEG Technical Program Expanded Abstracts 1996: pp. 1526-1530.</a:t>
            </a:r>
          </a:p>
        </p:txBody>
      </p:sp>
    </p:spTree>
    <p:extLst>
      <p:ext uri="{BB962C8B-B14F-4D97-AF65-F5344CB8AC3E}">
        <p14:creationId xmlns:p14="http://schemas.microsoft.com/office/powerpoint/2010/main" val="210354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30" y="1524004"/>
            <a:ext cx="9344766" cy="2246769"/>
          </a:xfrm>
          <a:prstGeom prst="rect">
            <a:avLst/>
          </a:prstGeom>
          <a:noFill/>
        </p:spPr>
        <p:txBody>
          <a:bodyPr wrap="square" rtlCol="0">
            <a:spAutoFit/>
          </a:bodyPr>
          <a:lstStyle/>
          <a:p>
            <a:pPr marL="285750" indent="-285750">
              <a:buFont typeface="Wingdings" panose="05000000000000000000" pitchFamily="2" charset="2"/>
              <a:buChar char="q"/>
            </a:pPr>
            <a:r>
              <a:rPr lang="en-US" sz="2800" dirty="0">
                <a:solidFill>
                  <a:prstClr val="black"/>
                </a:solidFill>
              </a:rPr>
              <a:t> M-OSRP takes ownership and responsibility for the entire processing chain.</a:t>
            </a:r>
          </a:p>
          <a:p>
            <a:pPr marL="285750" indent="-285750">
              <a:buFont typeface="Wingdings" panose="05000000000000000000" pitchFamily="2" charset="2"/>
              <a:buChar char="q"/>
            </a:pPr>
            <a:endParaRPr lang="en-US" sz="2800" dirty="0">
              <a:solidFill>
                <a:prstClr val="black"/>
              </a:solidFill>
            </a:endParaRPr>
          </a:p>
          <a:p>
            <a:pPr marL="285750" indent="-285750">
              <a:buFont typeface="Wingdings" panose="05000000000000000000" pitchFamily="2" charset="2"/>
              <a:buChar char="q"/>
            </a:pPr>
            <a:r>
              <a:rPr lang="en-US" sz="2800" dirty="0">
                <a:solidFill>
                  <a:prstClr val="black"/>
                </a:solidFill>
              </a:rPr>
              <a:t> One way to understand the projects within the M-OSRP is to consider the processing chain.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4657911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1293993" y="1066300"/>
            <a:ext cx="9502581" cy="5755422"/>
          </a:xfrm>
          <a:prstGeom prst="rect">
            <a:avLst/>
          </a:prstGeom>
          <a:noFill/>
        </p:spPr>
        <p:txBody>
          <a:bodyPr wrap="square" rtlCol="0">
            <a:spAutoFit/>
          </a:bodyPr>
          <a:lstStyle/>
          <a:p>
            <a:pPr algn="ctr" defTabSz="457200"/>
            <a:r>
              <a:rPr lang="en-US" sz="2800" b="1" dirty="0">
                <a:solidFill>
                  <a:prstClr val="black"/>
                </a:solidFill>
              </a:rPr>
              <a:t>services </a:t>
            </a:r>
            <a:r>
              <a:rPr lang="en-US" sz="2800" b="1" dirty="0" smtClean="0">
                <a:solidFill>
                  <a:prstClr val="black"/>
                </a:solidFill>
              </a:rPr>
              <a:t>companies</a:t>
            </a:r>
            <a:endParaRPr lang="en-US" sz="2800" dirty="0" smtClean="0">
              <a:solidFill>
                <a:prstClr val="black"/>
              </a:solidFill>
            </a:endParaRPr>
          </a:p>
          <a:p>
            <a:pPr marL="342900" indent="-342900" defTabSz="457200">
              <a:buFont typeface="Wingdings" charset="2"/>
              <a:buChar char="Ø"/>
            </a:pPr>
            <a:r>
              <a:rPr lang="en-US" sz="2400" dirty="0" smtClean="0">
                <a:solidFill>
                  <a:prstClr val="black"/>
                </a:solidFill>
              </a:rPr>
              <a:t>Dragoset</a:t>
            </a:r>
            <a:r>
              <a:rPr lang="en-US" sz="2400" dirty="0">
                <a:solidFill>
                  <a:prstClr val="black"/>
                </a:solidFill>
              </a:rPr>
              <a:t>,2013 (Schlumberger)</a:t>
            </a:r>
          </a:p>
          <a:p>
            <a:pPr marL="342900" indent="-342900" defTabSz="457200">
              <a:buFont typeface="Wingdings" charset="2"/>
              <a:buChar char="Ø"/>
            </a:pPr>
            <a:r>
              <a:rPr lang="en-US" sz="2400" dirty="0" err="1">
                <a:solidFill>
                  <a:prstClr val="black"/>
                </a:solidFill>
              </a:rPr>
              <a:t>Frederico</a:t>
            </a:r>
            <a:r>
              <a:rPr lang="en-US" sz="2400" dirty="0">
                <a:solidFill>
                  <a:prstClr val="black"/>
                </a:solidFill>
              </a:rPr>
              <a:t> Xavier de </a:t>
            </a:r>
            <a:r>
              <a:rPr lang="en-US" sz="2400" dirty="0" err="1">
                <a:solidFill>
                  <a:prstClr val="black"/>
                </a:solidFill>
              </a:rPr>
              <a:t>Melo</a:t>
            </a:r>
            <a:r>
              <a:rPr lang="en-US" sz="2400" dirty="0">
                <a:solidFill>
                  <a:prstClr val="black"/>
                </a:solidFill>
              </a:rPr>
              <a:t> et al.,2013 (Schlumberger)</a:t>
            </a:r>
          </a:p>
          <a:p>
            <a:pPr marL="342900" indent="-342900" defTabSz="457200">
              <a:buFont typeface="Wingdings" charset="2"/>
              <a:buChar char="Ø"/>
            </a:pPr>
            <a:r>
              <a:rPr lang="en-US" sz="2400" dirty="0">
                <a:solidFill>
                  <a:prstClr val="black"/>
                </a:solidFill>
              </a:rPr>
              <a:t>Griffiths et al., 2013 (CGG)</a:t>
            </a:r>
          </a:p>
          <a:p>
            <a:pPr marL="342900" indent="-342900" defTabSz="457200">
              <a:buFont typeface="Wingdings" charset="2"/>
              <a:buChar char="Ø"/>
            </a:pPr>
            <a:r>
              <a:rPr lang="en-US" sz="2400" dirty="0" err="1">
                <a:solidFill>
                  <a:prstClr val="black"/>
                </a:solidFill>
              </a:rPr>
              <a:t>Hegge</a:t>
            </a:r>
            <a:r>
              <a:rPr lang="en-US" sz="2400" dirty="0">
                <a:solidFill>
                  <a:prstClr val="black"/>
                </a:solidFill>
              </a:rPr>
              <a:t> et al.,2013(PGS)</a:t>
            </a:r>
          </a:p>
          <a:p>
            <a:pPr marL="342900" indent="-342900" defTabSz="457200">
              <a:buFont typeface="Wingdings" charset="2"/>
              <a:buChar char="Ø"/>
            </a:pPr>
            <a:r>
              <a:rPr lang="en-US" sz="2400" dirty="0">
                <a:solidFill>
                  <a:prstClr val="black"/>
                </a:solidFill>
              </a:rPr>
              <a:t>Hung and Wang, 2014 (CGG</a:t>
            </a:r>
            <a:r>
              <a:rPr lang="en-US" sz="2400" dirty="0" smtClean="0">
                <a:solidFill>
                  <a:prstClr val="black"/>
                </a:solidFill>
              </a:rPr>
              <a:t>)</a:t>
            </a:r>
          </a:p>
          <a:p>
            <a:pPr marL="342900" indent="-342900" defTabSz="457200">
              <a:buFont typeface="Wingdings" charset="2"/>
              <a:buChar char="Ø"/>
            </a:pPr>
            <a:endParaRPr lang="en-US" sz="2400" dirty="0">
              <a:solidFill>
                <a:prstClr val="black"/>
              </a:solidFill>
            </a:endParaRPr>
          </a:p>
          <a:p>
            <a:pPr algn="ctr" defTabSz="457200"/>
            <a:r>
              <a:rPr lang="en-US" sz="2800" b="1" dirty="0">
                <a:solidFill>
                  <a:prstClr val="black"/>
                </a:solidFill>
              </a:rPr>
              <a:t>petroleum </a:t>
            </a:r>
            <a:r>
              <a:rPr lang="en-US" sz="2800" b="1" dirty="0" smtClean="0">
                <a:solidFill>
                  <a:prstClr val="black"/>
                </a:solidFill>
              </a:rPr>
              <a:t>companies</a:t>
            </a:r>
            <a:endParaRPr lang="en-US" sz="2800" dirty="0" smtClean="0">
              <a:solidFill>
                <a:prstClr val="black"/>
              </a:solidFill>
            </a:endParaRPr>
          </a:p>
          <a:p>
            <a:pPr marL="342900" indent="-342900" defTabSz="457200">
              <a:buFont typeface="Wingdings" charset="2"/>
              <a:buChar char="Ø"/>
            </a:pPr>
            <a:r>
              <a:rPr lang="en-US" sz="2400" dirty="0" smtClean="0">
                <a:solidFill>
                  <a:prstClr val="black"/>
                </a:solidFill>
              </a:rPr>
              <a:t>Matson et al., 2000 (ARCO)   </a:t>
            </a:r>
            <a:r>
              <a:rPr lang="en-US" sz="2400" b="1" dirty="0" smtClean="0">
                <a:solidFill>
                  <a:srgbClr val="FF0000"/>
                </a:solidFill>
              </a:rPr>
              <a:t>(first marine field data test)</a:t>
            </a:r>
          </a:p>
          <a:p>
            <a:pPr marL="342900" indent="-342900" defTabSz="457200">
              <a:buFont typeface="Wingdings" charset="2"/>
              <a:buChar char="Ø"/>
            </a:pPr>
            <a:r>
              <a:rPr lang="en-US" sz="2400" dirty="0" smtClean="0">
                <a:solidFill>
                  <a:prstClr val="black"/>
                </a:solidFill>
              </a:rPr>
              <a:t>Yi </a:t>
            </a:r>
            <a:r>
              <a:rPr lang="en-US" sz="2400" dirty="0" err="1" smtClean="0">
                <a:solidFill>
                  <a:prstClr val="black"/>
                </a:solidFill>
              </a:rPr>
              <a:t>Luo</a:t>
            </a:r>
            <a:r>
              <a:rPr lang="en-US" sz="2400" dirty="0" smtClean="0">
                <a:solidFill>
                  <a:prstClr val="black"/>
                </a:solidFill>
              </a:rPr>
              <a:t> </a:t>
            </a:r>
            <a:r>
              <a:rPr lang="en-US" sz="2400" dirty="0">
                <a:solidFill>
                  <a:prstClr val="black"/>
                </a:solidFill>
              </a:rPr>
              <a:t>et al., 2010 (</a:t>
            </a:r>
            <a:r>
              <a:rPr lang="en-US" sz="2400" dirty="0" smtClean="0">
                <a:solidFill>
                  <a:prstClr val="black"/>
                </a:solidFill>
              </a:rPr>
              <a:t>Aramco)   </a:t>
            </a:r>
            <a:r>
              <a:rPr lang="en-US" sz="2400" b="1" dirty="0" smtClean="0">
                <a:solidFill>
                  <a:srgbClr val="FF0000"/>
                </a:solidFill>
              </a:rPr>
              <a:t>(first on-shore field data test)</a:t>
            </a:r>
          </a:p>
          <a:p>
            <a:pPr marL="342900" indent="-342900" defTabSz="457200">
              <a:buFont typeface="Wingdings" charset="2"/>
              <a:buChar char="Ø"/>
            </a:pPr>
            <a:r>
              <a:rPr lang="en-US" sz="2400" dirty="0" err="1" smtClean="0">
                <a:solidFill>
                  <a:prstClr val="black"/>
                </a:solidFill>
              </a:rPr>
              <a:t>Qiang</a:t>
            </a:r>
            <a:r>
              <a:rPr lang="en-US" sz="2400" dirty="0" smtClean="0">
                <a:solidFill>
                  <a:prstClr val="black"/>
                </a:solidFill>
              </a:rPr>
              <a:t> Fu et al., 2010 (Aramco/UH )</a:t>
            </a:r>
          </a:p>
          <a:p>
            <a:pPr marL="342900" indent="-342900" defTabSz="457200">
              <a:buFont typeface="Wingdings" charset="2"/>
              <a:buChar char="Ø"/>
            </a:pPr>
            <a:r>
              <a:rPr lang="en-US" sz="2400" dirty="0" err="1">
                <a:solidFill>
                  <a:prstClr val="black"/>
                </a:solidFill>
              </a:rPr>
              <a:t>Degang</a:t>
            </a:r>
            <a:r>
              <a:rPr lang="en-US" sz="2400" dirty="0">
                <a:solidFill>
                  <a:prstClr val="black"/>
                </a:solidFill>
              </a:rPr>
              <a:t> Jin et al., 2013 (CNPC</a:t>
            </a:r>
            <a:r>
              <a:rPr lang="en-US" sz="2400" dirty="0" smtClean="0">
                <a:solidFill>
                  <a:prstClr val="black"/>
                </a:solidFill>
              </a:rPr>
              <a:t>)</a:t>
            </a:r>
          </a:p>
          <a:p>
            <a:pPr marL="342900" indent="-342900" defTabSz="457200">
              <a:buFont typeface="Wingdings" charset="2"/>
              <a:buChar char="Ø"/>
            </a:pPr>
            <a:r>
              <a:rPr lang="en-US" sz="2400" dirty="0" smtClean="0">
                <a:solidFill>
                  <a:prstClr val="black"/>
                </a:solidFill>
              </a:rPr>
              <a:t>Ferreira et al., 2013(</a:t>
            </a:r>
            <a:r>
              <a:rPr lang="en-US" sz="2400" dirty="0" err="1" smtClean="0">
                <a:solidFill>
                  <a:prstClr val="black"/>
                </a:solidFill>
              </a:rPr>
              <a:t>Petrobras</a:t>
            </a:r>
            <a:r>
              <a:rPr lang="en-US" sz="2400" dirty="0" smtClean="0">
                <a:solidFill>
                  <a:prstClr val="black"/>
                </a:solidFill>
              </a:rPr>
              <a:t>)</a:t>
            </a:r>
          </a:p>
          <a:p>
            <a:pPr marL="342900" indent="-342900" defTabSz="457200">
              <a:buFont typeface="Wingdings" charset="2"/>
              <a:buChar char="Ø"/>
            </a:pPr>
            <a:r>
              <a:rPr lang="en-US" sz="2400" dirty="0" err="1" smtClean="0">
                <a:solidFill>
                  <a:prstClr val="black"/>
                </a:solidFill>
              </a:rPr>
              <a:t>Goodway</a:t>
            </a:r>
            <a:r>
              <a:rPr lang="en-US" sz="2400" dirty="0" smtClean="0">
                <a:solidFill>
                  <a:prstClr val="black"/>
                </a:solidFill>
              </a:rPr>
              <a:t> (Apache) and </a:t>
            </a:r>
            <a:r>
              <a:rPr lang="en-US" sz="2400" dirty="0" err="1" smtClean="0">
                <a:solidFill>
                  <a:prstClr val="black"/>
                </a:solidFill>
              </a:rPr>
              <a:t>Mackidd</a:t>
            </a:r>
            <a:r>
              <a:rPr lang="en-US" sz="2400" dirty="0" smtClean="0">
                <a:solidFill>
                  <a:prstClr val="black"/>
                </a:solidFill>
              </a:rPr>
              <a:t> (</a:t>
            </a:r>
            <a:r>
              <a:rPr lang="en-US" sz="2400" dirty="0" err="1" smtClean="0">
                <a:solidFill>
                  <a:prstClr val="black"/>
                </a:solidFill>
              </a:rPr>
              <a:t>Encana</a:t>
            </a:r>
            <a:r>
              <a:rPr lang="en-US" sz="2400" dirty="0" smtClean="0">
                <a:solidFill>
                  <a:prstClr val="black"/>
                </a:solidFill>
              </a:rPr>
              <a:t>), 2013</a:t>
            </a:r>
          </a:p>
          <a:p>
            <a:pPr marL="342900" indent="-342900" defTabSz="457200">
              <a:buFont typeface="Wingdings" charset="2"/>
              <a:buChar char="Ø"/>
            </a:pPr>
            <a:r>
              <a:rPr lang="en-US" sz="2400" dirty="0" err="1" smtClean="0">
                <a:solidFill>
                  <a:prstClr val="black"/>
                </a:solidFill>
              </a:rPr>
              <a:t>Kelamis</a:t>
            </a:r>
            <a:r>
              <a:rPr lang="en-US" sz="2400" dirty="0" smtClean="0">
                <a:solidFill>
                  <a:prstClr val="black"/>
                </a:solidFill>
              </a:rPr>
              <a:t> et al.,2013 (Aramco)</a:t>
            </a:r>
          </a:p>
        </p:txBody>
      </p:sp>
      <p:sp>
        <p:nvSpPr>
          <p:cNvPr id="4" name="TextBox 3"/>
          <p:cNvSpPr txBox="1"/>
          <p:nvPr/>
        </p:nvSpPr>
        <p:spPr>
          <a:xfrm>
            <a:off x="1675182" y="25955"/>
            <a:ext cx="8761950" cy="954107"/>
          </a:xfrm>
          <a:prstGeom prst="rect">
            <a:avLst/>
          </a:prstGeom>
          <a:noFill/>
        </p:spPr>
        <p:txBody>
          <a:bodyPr wrap="none" rtlCol="0">
            <a:spAutoFit/>
          </a:bodyPr>
          <a:lstStyle/>
          <a:p>
            <a:pPr algn="ctr" defTabSz="457200"/>
            <a:r>
              <a:rPr lang="en-US" sz="2800" b="1" dirty="0" smtClean="0">
                <a:solidFill>
                  <a:prstClr val="black"/>
                </a:solidFill>
              </a:rPr>
              <a:t>Partial list of those applying </a:t>
            </a:r>
          </a:p>
          <a:p>
            <a:pPr algn="ctr" defTabSz="457200"/>
            <a:r>
              <a:rPr lang="en-US" sz="2800" b="1" dirty="0" smtClean="0">
                <a:solidFill>
                  <a:prstClr val="black"/>
                </a:solidFill>
              </a:rPr>
              <a:t>ISS internal multiple </a:t>
            </a:r>
            <a:r>
              <a:rPr lang="en-US" sz="2800" b="1" dirty="0" smtClean="0">
                <a:solidFill>
                  <a:srgbClr val="FF0000"/>
                </a:solidFill>
              </a:rPr>
              <a:t>attenuation</a:t>
            </a:r>
            <a:r>
              <a:rPr lang="en-US" sz="2800" b="1" dirty="0" smtClean="0">
                <a:solidFill>
                  <a:prstClr val="black"/>
                </a:solidFill>
              </a:rPr>
              <a:t> algorithm from M-OSRP </a:t>
            </a:r>
            <a:endParaRPr lang="en-US" sz="2800" b="1" dirty="0">
              <a:solidFill>
                <a:prstClr val="black"/>
              </a:solidFil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180</a:t>
            </a:fld>
            <a:endParaRPr lang="en-US" dirty="0">
              <a:solidFill>
                <a:prstClr val="black"/>
              </a:solidFill>
            </a:endParaRPr>
          </a:p>
        </p:txBody>
      </p:sp>
    </p:spTree>
    <p:extLst>
      <p:ext uri="{BB962C8B-B14F-4D97-AF65-F5344CB8AC3E}">
        <p14:creationId xmlns:p14="http://schemas.microsoft.com/office/powerpoint/2010/main" val="164906517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a:solidFill>
                  <a:srgbClr val="000000"/>
                </a:solidFill>
              </a:rPr>
              <a:t>ISS </a:t>
            </a:r>
            <a:r>
              <a:rPr lang="en-US" sz="2400" b="1" dirty="0" smtClean="0">
                <a:solidFill>
                  <a:srgbClr val="000000"/>
                </a:solidFill>
              </a:rPr>
              <a:t>free surface multiple </a:t>
            </a:r>
            <a:r>
              <a:rPr lang="en-US" sz="2400" b="1" dirty="0">
                <a:solidFill>
                  <a:srgbClr val="000000"/>
                </a:solidFill>
              </a:rPr>
              <a:t>elimination from M-OSRP  </a:t>
            </a:r>
          </a:p>
          <a:p>
            <a:pPr algn="ctr" defTabSz="800100">
              <a:lnSpc>
                <a:spcPct val="90000"/>
              </a:lnSpc>
              <a:spcBef>
                <a:spcPct val="0"/>
              </a:spcBef>
              <a:spcAft>
                <a:spcPct val="35000"/>
              </a:spcAft>
            </a:pPr>
            <a:r>
              <a:rPr lang="en-US" sz="2400" b="1" i="1" u="sng" dirty="0" smtClean="0">
                <a:solidFill>
                  <a:srgbClr val="000000"/>
                </a:solidFill>
              </a:rPr>
              <a:t>Matson </a:t>
            </a:r>
            <a:r>
              <a:rPr lang="en-US" sz="2400" b="1" i="1" u="sng" dirty="0">
                <a:solidFill>
                  <a:srgbClr val="000000"/>
                </a:solidFill>
              </a:rPr>
              <a:t>et al. (2000),Weglein et al.(2003</a:t>
            </a:r>
            <a:r>
              <a:rPr lang="en-US" sz="2400" b="1" i="1" u="sng" dirty="0" smtClean="0">
                <a:solidFill>
                  <a:srgbClr val="000000"/>
                </a:solidFill>
              </a:rPr>
              <a:t>)</a:t>
            </a:r>
            <a:endParaRPr lang="en-US" sz="2400" b="1" dirty="0">
              <a:solidFill>
                <a:srgbClr val="000000"/>
              </a:solidFill>
            </a:endParaRPr>
          </a:p>
        </p:txBody>
      </p:sp>
      <p:pic>
        <p:nvPicPr>
          <p:cNvPr id="2" name="Picture 1"/>
          <p:cNvPicPr>
            <a:picLocks noChangeAspect="1"/>
          </p:cNvPicPr>
          <p:nvPr/>
        </p:nvPicPr>
        <p:blipFill>
          <a:blip r:embed="rId3"/>
          <a:stretch>
            <a:fillRect/>
          </a:stretch>
        </p:blipFill>
        <p:spPr>
          <a:xfrm>
            <a:off x="37272" y="1340768"/>
            <a:ext cx="7199582" cy="3384376"/>
          </a:xfrm>
          <a:prstGeom prst="rect">
            <a:avLst/>
          </a:prstGeom>
        </p:spPr>
      </p:pic>
      <p:pic>
        <p:nvPicPr>
          <p:cNvPr id="7" name="Picture 6"/>
          <p:cNvPicPr>
            <a:picLocks noChangeAspect="1"/>
          </p:cNvPicPr>
          <p:nvPr/>
        </p:nvPicPr>
        <p:blipFill>
          <a:blip r:embed="rId4"/>
          <a:stretch>
            <a:fillRect/>
          </a:stretch>
        </p:blipFill>
        <p:spPr>
          <a:xfrm>
            <a:off x="7054272" y="1916843"/>
            <a:ext cx="4926008" cy="2336743"/>
          </a:xfrm>
          <a:prstGeom prst="rect">
            <a:avLst/>
          </a:prstGeom>
        </p:spPr>
      </p:pic>
      <p:sp>
        <p:nvSpPr>
          <p:cNvPr id="8" name="Rectangle 7"/>
          <p:cNvSpPr/>
          <p:nvPr/>
        </p:nvSpPr>
        <p:spPr>
          <a:xfrm>
            <a:off x="623231" y="4725155"/>
            <a:ext cx="6527025" cy="830997"/>
          </a:xfrm>
          <a:prstGeom prst="rect">
            <a:avLst/>
          </a:prstGeom>
        </p:spPr>
        <p:txBody>
          <a:bodyPr wrap="square">
            <a:spAutoFit/>
          </a:bodyPr>
          <a:lstStyle/>
          <a:p>
            <a:pPr defTabSz="457200"/>
            <a:r>
              <a:rPr lang="en-US" sz="1600" dirty="0">
                <a:solidFill>
                  <a:prstClr val="black"/>
                </a:solidFill>
              </a:rPr>
              <a:t>The left panel is a stack of a field data set from the Gulf of Mexico. The right panel </a:t>
            </a:r>
            <a:r>
              <a:rPr lang="en-US" sz="1600" dirty="0" smtClean="0">
                <a:solidFill>
                  <a:prstClr val="black"/>
                </a:solidFill>
              </a:rPr>
              <a:t>is the </a:t>
            </a:r>
            <a:r>
              <a:rPr lang="en-US" sz="1600" dirty="0">
                <a:solidFill>
                  <a:prstClr val="black"/>
                </a:solidFill>
              </a:rPr>
              <a:t>result of inverse-scattering free-surface multiple removal. Data are courtesy of </a:t>
            </a:r>
            <a:r>
              <a:rPr lang="en-US" sz="1600" dirty="0" err="1" smtClean="0">
                <a:solidFill>
                  <a:prstClr val="black"/>
                </a:solidFill>
              </a:rPr>
              <a:t>WesternGeco</a:t>
            </a:r>
            <a:r>
              <a:rPr lang="en-US" sz="1600" dirty="0" smtClean="0">
                <a:solidFill>
                  <a:prstClr val="black"/>
                </a:solidFill>
              </a:rPr>
              <a:t>. </a:t>
            </a:r>
            <a:r>
              <a:rPr lang="en-US" sz="1600" i="1" u="sng" dirty="0" smtClean="0">
                <a:solidFill>
                  <a:prstClr val="black"/>
                </a:solidFill>
              </a:rPr>
              <a:t>Matson et al. (2000),Weglein </a:t>
            </a:r>
            <a:r>
              <a:rPr lang="en-US" sz="1600" i="1" u="sng" dirty="0">
                <a:solidFill>
                  <a:prstClr val="black"/>
                </a:solidFill>
              </a:rPr>
              <a:t>et al.(2003)</a:t>
            </a:r>
            <a:endParaRPr lang="en-US" sz="1600" i="1" u="sng" baseline="-25000" dirty="0">
              <a:solidFill>
                <a:prstClr val="white"/>
              </a:solidFill>
            </a:endParaRPr>
          </a:p>
        </p:txBody>
      </p:sp>
      <p:sp>
        <p:nvSpPr>
          <p:cNvPr id="9" name="Rectangle 8"/>
          <p:cNvSpPr/>
          <p:nvPr/>
        </p:nvSpPr>
        <p:spPr>
          <a:xfrm>
            <a:off x="7150255" y="4725154"/>
            <a:ext cx="4703298" cy="830997"/>
          </a:xfrm>
          <a:prstGeom prst="rect">
            <a:avLst/>
          </a:prstGeom>
        </p:spPr>
        <p:txBody>
          <a:bodyPr wrap="square">
            <a:spAutoFit/>
          </a:bodyPr>
          <a:lstStyle/>
          <a:p>
            <a:pPr defTabSz="457200"/>
            <a:r>
              <a:rPr lang="en-US" sz="1600" dirty="0">
                <a:solidFill>
                  <a:prstClr val="black"/>
                </a:solidFill>
              </a:rPr>
              <a:t>A cartoon illustrating the events that are used by the algorithm to predict free-</a:t>
            </a:r>
            <a:r>
              <a:rPr lang="en-US" sz="1600" dirty="0" smtClean="0">
                <a:solidFill>
                  <a:prstClr val="black"/>
                </a:solidFill>
              </a:rPr>
              <a:t>surface multiples. </a:t>
            </a:r>
            <a:r>
              <a:rPr lang="en-US" sz="1600" i="1" u="sng" dirty="0">
                <a:solidFill>
                  <a:prstClr val="black"/>
                </a:solidFill>
              </a:rPr>
              <a:t>Weglein et al.</a:t>
            </a:r>
            <a:r>
              <a:rPr lang="en-US" sz="1600" u="sng" dirty="0">
                <a:solidFill>
                  <a:prstClr val="black"/>
                </a:solidFill>
              </a:rPr>
              <a:t>(2003</a:t>
            </a:r>
            <a:r>
              <a:rPr lang="en-US" sz="1600" u="sng" dirty="0" smtClean="0">
                <a:solidFill>
                  <a:prstClr val="black"/>
                </a:solidFill>
              </a:rPr>
              <a:t>)</a:t>
            </a:r>
            <a:endParaRPr lang="en-US" sz="1600" i="1" u="sng" baseline="-25000" dirty="0">
              <a:solidFill>
                <a:prstClr val="white"/>
              </a:solidFill>
            </a:endParaRPr>
          </a:p>
        </p:txBody>
      </p:sp>
      <p:cxnSp>
        <p:nvCxnSpPr>
          <p:cNvPr id="11" name="Straight Arrow Connector 10"/>
          <p:cNvCxnSpPr/>
          <p:nvPr/>
        </p:nvCxnSpPr>
        <p:spPr>
          <a:xfrm flipH="1">
            <a:off x="1583086" y="3284984"/>
            <a:ext cx="863871" cy="21602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063015" y="3429000"/>
            <a:ext cx="479928" cy="57606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C3277FA-E73F-4102-A46F-C78B8C27A809}" type="slidenum">
              <a:rPr lang="en-US" smtClean="0"/>
              <a:pPr/>
              <a:t>181</a:t>
            </a:fld>
            <a:endParaRPr lang="en-US" dirty="0"/>
          </a:p>
        </p:txBody>
      </p:sp>
    </p:spTree>
    <p:extLst>
      <p:ext uri="{BB962C8B-B14F-4D97-AF65-F5344CB8AC3E}">
        <p14:creationId xmlns:p14="http://schemas.microsoft.com/office/powerpoint/2010/main" val="183913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6" name="Picture 5"/>
          <p:cNvPicPr>
            <a:picLocks noChangeAspect="1"/>
          </p:cNvPicPr>
          <p:nvPr/>
        </p:nvPicPr>
        <p:blipFill>
          <a:blip r:embed="rId3"/>
          <a:stretch>
            <a:fillRect/>
          </a:stretch>
        </p:blipFill>
        <p:spPr>
          <a:xfrm>
            <a:off x="143303" y="1089587"/>
            <a:ext cx="6814982" cy="3816424"/>
          </a:xfrm>
          <a:prstGeom prst="rect">
            <a:avLst/>
          </a:prstGeom>
        </p:spPr>
      </p:pic>
      <p:sp>
        <p:nvSpPr>
          <p:cNvPr id="4" name="Rectangle 3"/>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a:solidFill>
                  <a:srgbClr val="000000"/>
                </a:solidFill>
              </a:rPr>
              <a:t>ISS internal multiple attenuation from M-OSRP </a:t>
            </a:r>
          </a:p>
          <a:p>
            <a:pPr algn="ctr" defTabSz="800100">
              <a:lnSpc>
                <a:spcPct val="90000"/>
              </a:lnSpc>
              <a:spcBef>
                <a:spcPct val="0"/>
              </a:spcBef>
              <a:spcAft>
                <a:spcPct val="35000"/>
              </a:spcAft>
            </a:pPr>
            <a:r>
              <a:rPr lang="en-US" sz="2400" b="1" i="1" u="sng" dirty="0">
                <a:solidFill>
                  <a:srgbClr val="000000"/>
                </a:solidFill>
              </a:rPr>
              <a:t>Matson et al. (2000),Weglein et al.(2003)</a:t>
            </a:r>
            <a:endParaRPr lang="en-US" sz="2400" b="1" dirty="0">
              <a:solidFill>
                <a:srgbClr val="000000"/>
              </a:solidFill>
            </a:endParaRPr>
          </a:p>
        </p:txBody>
      </p:sp>
      <p:pic>
        <p:nvPicPr>
          <p:cNvPr id="2" name="Picture 1"/>
          <p:cNvPicPr>
            <a:picLocks noChangeAspect="1"/>
          </p:cNvPicPr>
          <p:nvPr/>
        </p:nvPicPr>
        <p:blipFill>
          <a:blip r:embed="rId4"/>
          <a:stretch>
            <a:fillRect/>
          </a:stretch>
        </p:blipFill>
        <p:spPr>
          <a:xfrm>
            <a:off x="6836805" y="2097699"/>
            <a:ext cx="5352029" cy="2376264"/>
          </a:xfrm>
          <a:prstGeom prst="rect">
            <a:avLst/>
          </a:prstGeom>
        </p:spPr>
      </p:pic>
      <p:sp>
        <p:nvSpPr>
          <p:cNvPr id="7" name="Rectangle 6"/>
          <p:cNvSpPr/>
          <p:nvPr/>
        </p:nvSpPr>
        <p:spPr>
          <a:xfrm>
            <a:off x="719215" y="4761998"/>
            <a:ext cx="6094413" cy="830997"/>
          </a:xfrm>
          <a:prstGeom prst="rect">
            <a:avLst/>
          </a:prstGeom>
        </p:spPr>
        <p:txBody>
          <a:bodyPr>
            <a:spAutoFit/>
          </a:bodyPr>
          <a:lstStyle/>
          <a:p>
            <a:pPr defTabSz="457200"/>
            <a:r>
              <a:rPr lang="en-US" sz="1600" dirty="0" smtClean="0">
                <a:solidFill>
                  <a:prstClr val="black"/>
                </a:solidFill>
              </a:rPr>
              <a:t>An example of inverse-scattering internal multiple attenuation from the Gulf of Mexico. Data are courtesy of </a:t>
            </a:r>
            <a:r>
              <a:rPr lang="en-US" sz="1600" dirty="0" err="1" smtClean="0">
                <a:solidFill>
                  <a:prstClr val="black"/>
                </a:solidFill>
              </a:rPr>
              <a:t>WesternGeco</a:t>
            </a:r>
            <a:r>
              <a:rPr lang="en-US" sz="1600" dirty="0" smtClean="0">
                <a:solidFill>
                  <a:prstClr val="black"/>
                </a:solidFill>
              </a:rPr>
              <a:t>. </a:t>
            </a:r>
            <a:r>
              <a:rPr lang="en-US" sz="1600" i="1" u="sng" dirty="0">
                <a:solidFill>
                  <a:prstClr val="black"/>
                </a:solidFill>
              </a:rPr>
              <a:t>Matson et al. (2000),Weglein et al.(2003)</a:t>
            </a:r>
            <a:endParaRPr lang="en-US" sz="1600" i="1" u="sng" baseline="-25000" dirty="0">
              <a:solidFill>
                <a:prstClr val="white"/>
              </a:solidFill>
            </a:endParaRPr>
          </a:p>
        </p:txBody>
      </p:sp>
      <p:sp>
        <p:nvSpPr>
          <p:cNvPr id="8" name="Rectangle 7"/>
          <p:cNvSpPr/>
          <p:nvPr/>
        </p:nvSpPr>
        <p:spPr>
          <a:xfrm>
            <a:off x="6862298" y="4762004"/>
            <a:ext cx="5326527" cy="830997"/>
          </a:xfrm>
          <a:prstGeom prst="rect">
            <a:avLst/>
          </a:prstGeom>
        </p:spPr>
        <p:txBody>
          <a:bodyPr wrap="square">
            <a:spAutoFit/>
          </a:bodyPr>
          <a:lstStyle/>
          <a:p>
            <a:pPr defTabSz="457200"/>
            <a:r>
              <a:rPr lang="en-US" sz="1600" dirty="0">
                <a:solidFill>
                  <a:prstClr val="black"/>
                </a:solidFill>
              </a:rPr>
              <a:t>A cartoon illustrating the events that are used by the algorithm to predict a </a:t>
            </a:r>
            <a:r>
              <a:rPr lang="en-US" sz="1600" dirty="0" smtClean="0">
                <a:solidFill>
                  <a:prstClr val="black"/>
                </a:solidFill>
              </a:rPr>
              <a:t>subsalt internal </a:t>
            </a:r>
            <a:r>
              <a:rPr lang="en-US" sz="1600" dirty="0">
                <a:solidFill>
                  <a:prstClr val="black"/>
                </a:solidFill>
              </a:rPr>
              <a:t>multiple</a:t>
            </a:r>
            <a:r>
              <a:rPr lang="en-US" sz="1600" dirty="0" smtClean="0">
                <a:solidFill>
                  <a:prstClr val="black"/>
                </a:solidFill>
              </a:rPr>
              <a:t>.</a:t>
            </a:r>
            <a:r>
              <a:rPr lang="en-US" sz="1600" i="1" u="sng" dirty="0">
                <a:solidFill>
                  <a:prstClr val="black"/>
                </a:solidFill>
              </a:rPr>
              <a:t> Weglein et al.</a:t>
            </a:r>
            <a:r>
              <a:rPr lang="en-US" sz="1600" u="sng" dirty="0">
                <a:solidFill>
                  <a:prstClr val="black"/>
                </a:solidFill>
              </a:rPr>
              <a:t>(2003</a:t>
            </a:r>
            <a:r>
              <a:rPr lang="en-US" sz="1600" u="sng" dirty="0" smtClean="0">
                <a:solidFill>
                  <a:prstClr val="black"/>
                </a:solidFill>
              </a:rPr>
              <a:t>)</a:t>
            </a:r>
            <a:endParaRPr lang="en-US" sz="1600" i="1" u="sng" baseline="-25000" dirty="0">
              <a:solidFill>
                <a:prstClr val="white"/>
              </a:solidFill>
            </a:endParaRPr>
          </a:p>
        </p:txBody>
      </p:sp>
      <p:cxnSp>
        <p:nvCxnSpPr>
          <p:cNvPr id="10" name="Straight Arrow Connector 9"/>
          <p:cNvCxnSpPr/>
          <p:nvPr/>
        </p:nvCxnSpPr>
        <p:spPr>
          <a:xfrm flipV="1">
            <a:off x="1199145" y="3465851"/>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159003" y="3393843"/>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118861" y="3465851"/>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982732" y="3465851"/>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942586" y="3465851"/>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902444" y="3465851"/>
            <a:ext cx="191971" cy="3600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103159" y="5842124"/>
            <a:ext cx="10078495" cy="646331"/>
          </a:xfrm>
          <a:prstGeom prst="rect">
            <a:avLst/>
          </a:prstGeom>
        </p:spPr>
        <p:txBody>
          <a:bodyPr wrap="square">
            <a:spAutoFit/>
          </a:bodyPr>
          <a:lstStyle/>
          <a:p>
            <a:pPr defTabSz="457200"/>
            <a:r>
              <a:rPr lang="en-US" dirty="0" smtClean="0">
                <a:solidFill>
                  <a:prstClr val="black"/>
                </a:solidFill>
              </a:rPr>
              <a:t>“</a:t>
            </a:r>
            <a:r>
              <a:rPr lang="en-US" dirty="0">
                <a:solidFill>
                  <a:prstClr val="black"/>
                </a:solidFill>
              </a:rPr>
              <a:t>The encouraging results from </a:t>
            </a:r>
            <a:r>
              <a:rPr lang="en-US" dirty="0" smtClean="0">
                <a:solidFill>
                  <a:prstClr val="black"/>
                </a:solidFill>
              </a:rPr>
              <a:t>the internal </a:t>
            </a:r>
            <a:r>
              <a:rPr lang="en-US" dirty="0">
                <a:solidFill>
                  <a:prstClr val="black"/>
                </a:solidFill>
              </a:rPr>
              <a:t>multiple attenuation algorithm were run in </a:t>
            </a:r>
            <a:r>
              <a:rPr lang="en-US" dirty="0" smtClean="0">
                <a:solidFill>
                  <a:prstClr val="black"/>
                </a:solidFill>
              </a:rPr>
              <a:t>a </a:t>
            </a:r>
            <a:r>
              <a:rPr lang="en-US" dirty="0">
                <a:solidFill>
                  <a:prstClr val="black"/>
                </a:solidFill>
              </a:rPr>
              <a:t>reasonable time frame</a:t>
            </a:r>
            <a:r>
              <a:rPr lang="en-US" dirty="0" smtClean="0">
                <a:solidFill>
                  <a:prstClr val="black"/>
                </a:solidFill>
              </a:rPr>
              <a:t>.”</a:t>
            </a:r>
            <a:r>
              <a:rPr lang="en-US" dirty="0">
                <a:solidFill>
                  <a:prstClr val="black"/>
                </a:solidFill>
              </a:rPr>
              <a:t> </a:t>
            </a:r>
            <a:r>
              <a:rPr lang="en-US" dirty="0" smtClean="0">
                <a:solidFill>
                  <a:prstClr val="black"/>
                </a:solidFill>
              </a:rPr>
              <a:t>-</a:t>
            </a:r>
            <a:r>
              <a:rPr lang="en-US" i="1" u="sng" dirty="0">
                <a:solidFill>
                  <a:prstClr val="black"/>
                </a:solidFill>
              </a:rPr>
              <a:t>Matson et al. (2000)</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182</a:t>
            </a:fld>
            <a:endParaRPr lang="en-US" dirty="0"/>
          </a:p>
        </p:txBody>
      </p:sp>
    </p:spTree>
    <p:extLst>
      <p:ext uri="{BB962C8B-B14F-4D97-AF65-F5344CB8AC3E}">
        <p14:creationId xmlns:p14="http://schemas.microsoft.com/office/powerpoint/2010/main" val="51571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7" name="Content Placeholder 6" descr="f4n.png"/>
          <p:cNvPicPr>
            <a:picLocks noGrp="1" noChangeAspect="1"/>
          </p:cNvPicPr>
          <p:nvPr>
            <p:ph idx="1"/>
          </p:nvPr>
        </p:nvPicPr>
        <p:blipFill>
          <a:blip r:embed="rId2" cstate="print"/>
          <a:stretch>
            <a:fillRect/>
          </a:stretch>
        </p:blipFill>
        <p:spPr>
          <a:xfrm>
            <a:off x="611559" y="2091266"/>
            <a:ext cx="10969943" cy="3666067"/>
          </a:xfrm>
        </p:spPr>
      </p:pic>
      <p:pic>
        <p:nvPicPr>
          <p:cNvPr id="8" name="Picture 7" descr="frame.png"/>
          <p:cNvPicPr>
            <a:picLocks noChangeAspect="1"/>
          </p:cNvPicPr>
          <p:nvPr/>
        </p:nvPicPr>
        <p:blipFill>
          <a:blip r:embed="rId3" cstate="print">
            <a:clrChange>
              <a:clrFrom>
                <a:srgbClr val="FFFFFF"/>
              </a:clrFrom>
              <a:clrTo>
                <a:srgbClr val="FFFFFF">
                  <a:alpha val="0"/>
                </a:srgbClr>
              </a:clrTo>
            </a:clrChange>
          </a:blip>
          <a:stretch>
            <a:fillRect/>
          </a:stretch>
        </p:blipFill>
        <p:spPr>
          <a:xfrm>
            <a:off x="-84983" y="1709093"/>
            <a:ext cx="11784697" cy="4146507"/>
          </a:xfrm>
          <a:prstGeom prst="rect">
            <a:avLst/>
          </a:prstGeom>
          <a:noFill/>
          <a:ln>
            <a:noFill/>
          </a:ln>
        </p:spPr>
      </p:pic>
      <p:sp>
        <p:nvSpPr>
          <p:cNvPr id="9" name="TextBox 8"/>
          <p:cNvSpPr txBox="1"/>
          <p:nvPr/>
        </p:nvSpPr>
        <p:spPr>
          <a:xfrm>
            <a:off x="2459531" y="1160474"/>
            <a:ext cx="7719589" cy="523220"/>
          </a:xfrm>
          <a:prstGeom prst="rect">
            <a:avLst/>
          </a:prstGeom>
          <a:noFill/>
        </p:spPr>
        <p:txBody>
          <a:bodyPr wrap="square" rtlCol="0">
            <a:spAutoFit/>
          </a:bodyPr>
          <a:lstStyle/>
          <a:p>
            <a:pPr algn="ctr" defTabSz="457200"/>
            <a:r>
              <a:rPr lang="en-US" sz="2800" dirty="0" smtClean="0">
                <a:solidFill>
                  <a:prstClr val="black"/>
                </a:solidFill>
              </a:rPr>
              <a:t>Stack section from a land data set from Saudi Arabia</a:t>
            </a:r>
            <a:endParaRPr lang="en-US" sz="2800" dirty="0">
              <a:solidFill>
                <a:prstClr val="black"/>
              </a:solidFill>
            </a:endParaRPr>
          </a:p>
        </p:txBody>
      </p:sp>
      <p:sp>
        <p:nvSpPr>
          <p:cNvPr id="11" name="Rectangle 10"/>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smtClean="0">
                <a:solidFill>
                  <a:srgbClr val="000000"/>
                </a:solidFill>
              </a:rPr>
              <a:t>On-shore ISS internal multiple </a:t>
            </a:r>
            <a:r>
              <a:rPr lang="en-US" sz="2400" b="1" dirty="0">
                <a:solidFill>
                  <a:srgbClr val="000000"/>
                </a:solidFill>
              </a:rPr>
              <a:t>algorithm from M-OSRP </a:t>
            </a:r>
          </a:p>
          <a:p>
            <a:pPr algn="ctr" defTabSz="800100">
              <a:lnSpc>
                <a:spcPct val="90000"/>
              </a:lnSpc>
              <a:spcBef>
                <a:spcPct val="0"/>
              </a:spcBef>
              <a:spcAft>
                <a:spcPct val="35000"/>
              </a:spcAft>
            </a:pPr>
            <a:r>
              <a:rPr lang="en-US" sz="2400" b="1" i="1" u="sng" dirty="0" smtClean="0">
                <a:solidFill>
                  <a:srgbClr val="000000"/>
                </a:solidFill>
              </a:rPr>
              <a:t>Yi </a:t>
            </a:r>
            <a:r>
              <a:rPr lang="en-US" sz="2400" b="1" i="1" u="sng" dirty="0" err="1" smtClean="0">
                <a:solidFill>
                  <a:srgbClr val="000000"/>
                </a:solidFill>
              </a:rPr>
              <a:t>Luo</a:t>
            </a:r>
            <a:r>
              <a:rPr lang="en-US" sz="2400" b="1" i="1" u="sng" dirty="0" smtClean="0">
                <a:solidFill>
                  <a:srgbClr val="000000"/>
                </a:solidFill>
              </a:rPr>
              <a:t> et al.,(Aramco)</a:t>
            </a:r>
            <a:r>
              <a:rPr lang="en-US" sz="2400" u="sng" dirty="0">
                <a:solidFill>
                  <a:srgbClr val="000000"/>
                </a:solidFill>
              </a:rPr>
              <a:t> </a:t>
            </a:r>
            <a:r>
              <a:rPr lang="en-US" sz="2400" b="1" i="1" u="sng" dirty="0" err="1">
                <a:solidFill>
                  <a:srgbClr val="000000"/>
                </a:solidFill>
              </a:rPr>
              <a:t>Qiang</a:t>
            </a:r>
            <a:r>
              <a:rPr lang="en-US" sz="2400" b="1" i="1" u="sng" dirty="0">
                <a:solidFill>
                  <a:srgbClr val="000000"/>
                </a:solidFill>
              </a:rPr>
              <a:t> Fu et al.</a:t>
            </a:r>
            <a:r>
              <a:rPr lang="en-US" sz="2400" b="1" i="1" u="sng" dirty="0" smtClean="0">
                <a:solidFill>
                  <a:srgbClr val="000000"/>
                </a:solidFill>
              </a:rPr>
              <a:t>, </a:t>
            </a:r>
            <a:r>
              <a:rPr lang="en-US" sz="2400" b="1" i="1" u="sng" dirty="0">
                <a:solidFill>
                  <a:srgbClr val="000000"/>
                </a:solidFill>
              </a:rPr>
              <a:t>(Aramco/UH </a:t>
            </a:r>
            <a:r>
              <a:rPr lang="en-US" sz="2400" b="1" i="1" u="sng" dirty="0" smtClean="0">
                <a:solidFill>
                  <a:srgbClr val="000000"/>
                </a:solidFill>
              </a:rPr>
              <a:t>)</a:t>
            </a:r>
            <a:endParaRPr lang="en-US" sz="2400" b="1" i="1" u="sng" dirty="0">
              <a:solidFill>
                <a:srgbClr val="000000"/>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183</a:t>
            </a:fld>
            <a:endParaRPr lang="en-US" dirty="0"/>
          </a:p>
        </p:txBody>
      </p:sp>
    </p:spTree>
    <p:extLst>
      <p:ext uri="{BB962C8B-B14F-4D97-AF65-F5344CB8AC3E}">
        <p14:creationId xmlns:p14="http://schemas.microsoft.com/office/powerpoint/2010/main" val="124269870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5n.png"/>
          <p:cNvPicPr>
            <a:picLocks noGrp="1" noChangeAspect="1"/>
          </p:cNvPicPr>
          <p:nvPr>
            <p:ph idx="1"/>
          </p:nvPr>
        </p:nvPicPr>
        <p:blipFill>
          <a:blip r:embed="rId2" cstate="print"/>
          <a:stretch>
            <a:fillRect/>
          </a:stretch>
        </p:blipFill>
        <p:spPr>
          <a:xfrm>
            <a:off x="611559" y="2089891"/>
            <a:ext cx="10969943" cy="3668820"/>
          </a:xfrm>
        </p:spPr>
      </p:pic>
      <p:pic>
        <p:nvPicPr>
          <p:cNvPr id="6" name="Picture 5" descr="frame.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03734" y="1695024"/>
            <a:ext cx="11784697" cy="4146507"/>
          </a:xfrm>
          <a:prstGeom prst="rect">
            <a:avLst/>
          </a:prstGeom>
          <a:noFill/>
          <a:ln>
            <a:noFill/>
          </a:ln>
        </p:spPr>
      </p:pic>
      <p:sp>
        <p:nvSpPr>
          <p:cNvPr id="7" name="TextBox 6"/>
          <p:cNvSpPr txBox="1"/>
          <p:nvPr/>
        </p:nvSpPr>
        <p:spPr>
          <a:xfrm>
            <a:off x="2517572" y="1128264"/>
            <a:ext cx="7719589" cy="523220"/>
          </a:xfrm>
          <a:prstGeom prst="rect">
            <a:avLst/>
          </a:prstGeom>
          <a:noFill/>
        </p:spPr>
        <p:txBody>
          <a:bodyPr wrap="square" rtlCol="0">
            <a:spAutoFit/>
          </a:bodyPr>
          <a:lstStyle/>
          <a:p>
            <a:pPr algn="ctr" defTabSz="457200"/>
            <a:r>
              <a:rPr lang="en-US" sz="2800" dirty="0" smtClean="0">
                <a:solidFill>
                  <a:prstClr val="black"/>
                </a:solidFill>
              </a:rPr>
              <a:t>Same data after ISS internal multiple attenuation</a:t>
            </a:r>
            <a:endParaRPr lang="en-US" sz="2800" dirty="0">
              <a:solidFill>
                <a:prstClr val="black"/>
              </a:solidFill>
            </a:endParaRPr>
          </a:p>
        </p:txBody>
      </p:sp>
      <p:sp>
        <p:nvSpPr>
          <p:cNvPr id="11" name="Rectangle 10"/>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smtClean="0">
                <a:solidFill>
                  <a:srgbClr val="000000"/>
                </a:solidFill>
              </a:rPr>
              <a:t>On-shore ISS internal multiple </a:t>
            </a:r>
            <a:r>
              <a:rPr lang="en-US" sz="2400" b="1" dirty="0">
                <a:solidFill>
                  <a:srgbClr val="000000"/>
                </a:solidFill>
              </a:rPr>
              <a:t>algorithm from M-OSRP </a:t>
            </a:r>
          </a:p>
          <a:p>
            <a:pPr algn="ctr" defTabSz="800100">
              <a:lnSpc>
                <a:spcPct val="90000"/>
              </a:lnSpc>
              <a:spcBef>
                <a:spcPct val="0"/>
              </a:spcBef>
              <a:spcAft>
                <a:spcPct val="35000"/>
              </a:spcAft>
            </a:pPr>
            <a:r>
              <a:rPr lang="en-US" sz="2400" b="1" i="1" u="sng" dirty="0" smtClean="0">
                <a:solidFill>
                  <a:srgbClr val="000000"/>
                </a:solidFill>
              </a:rPr>
              <a:t>Yi </a:t>
            </a:r>
            <a:r>
              <a:rPr lang="en-US" sz="2400" b="1" i="1" u="sng" dirty="0" err="1" smtClean="0">
                <a:solidFill>
                  <a:srgbClr val="000000"/>
                </a:solidFill>
              </a:rPr>
              <a:t>Luo</a:t>
            </a:r>
            <a:r>
              <a:rPr lang="en-US" sz="2400" b="1" i="1" u="sng" dirty="0" smtClean="0">
                <a:solidFill>
                  <a:srgbClr val="000000"/>
                </a:solidFill>
              </a:rPr>
              <a:t> et al.,(Aramco)</a:t>
            </a:r>
            <a:r>
              <a:rPr lang="en-US" sz="2400" u="sng" dirty="0">
                <a:solidFill>
                  <a:srgbClr val="000000"/>
                </a:solidFill>
              </a:rPr>
              <a:t> </a:t>
            </a:r>
            <a:r>
              <a:rPr lang="en-US" sz="2400" b="1" i="1" u="sng" dirty="0" err="1">
                <a:solidFill>
                  <a:srgbClr val="000000"/>
                </a:solidFill>
              </a:rPr>
              <a:t>Qiang</a:t>
            </a:r>
            <a:r>
              <a:rPr lang="en-US" sz="2400" b="1" i="1" u="sng" dirty="0">
                <a:solidFill>
                  <a:srgbClr val="000000"/>
                </a:solidFill>
              </a:rPr>
              <a:t> Fu et al.</a:t>
            </a:r>
            <a:r>
              <a:rPr lang="en-US" sz="2400" b="1" i="1" u="sng" dirty="0" smtClean="0">
                <a:solidFill>
                  <a:srgbClr val="000000"/>
                </a:solidFill>
              </a:rPr>
              <a:t>, </a:t>
            </a:r>
            <a:r>
              <a:rPr lang="en-US" sz="2400" b="1" i="1" u="sng" dirty="0">
                <a:solidFill>
                  <a:srgbClr val="000000"/>
                </a:solidFill>
              </a:rPr>
              <a:t>(Aramco/UH </a:t>
            </a:r>
            <a:r>
              <a:rPr lang="en-US" sz="2400" b="1" i="1" u="sng" dirty="0" smtClean="0">
                <a:solidFill>
                  <a:srgbClr val="000000"/>
                </a:solidFill>
              </a:rPr>
              <a:t>)</a:t>
            </a:r>
            <a:endParaRPr lang="en-US" sz="2400" b="1" i="1" u="sng" dirty="0">
              <a:solidFill>
                <a:srgbClr val="000000"/>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184</a:t>
            </a:fld>
            <a:endParaRPr lang="en-US" dirty="0"/>
          </a:p>
        </p:txBody>
      </p:sp>
    </p:spTree>
    <p:extLst>
      <p:ext uri="{BB962C8B-B14F-4D97-AF65-F5344CB8AC3E}">
        <p14:creationId xmlns:p14="http://schemas.microsoft.com/office/powerpoint/2010/main" val="299849787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6n.png"/>
          <p:cNvPicPr>
            <a:picLocks noGrp="1" noChangeAspect="1"/>
          </p:cNvPicPr>
          <p:nvPr>
            <p:ph idx="1"/>
          </p:nvPr>
        </p:nvPicPr>
        <p:blipFill>
          <a:blip r:embed="rId2" cstate="print"/>
          <a:stretch>
            <a:fillRect/>
          </a:stretch>
        </p:blipFill>
        <p:spPr>
          <a:xfrm>
            <a:off x="611559" y="2099227"/>
            <a:ext cx="10969943" cy="3650159"/>
          </a:xfrm>
        </p:spPr>
      </p:pic>
      <p:pic>
        <p:nvPicPr>
          <p:cNvPr id="8" name="Picture 7" descr="frame.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03734" y="1695024"/>
            <a:ext cx="11784697" cy="4146507"/>
          </a:xfrm>
          <a:prstGeom prst="rect">
            <a:avLst/>
          </a:prstGeom>
          <a:noFill/>
          <a:ln>
            <a:noFill/>
          </a:ln>
        </p:spPr>
      </p:pic>
      <p:sp>
        <p:nvSpPr>
          <p:cNvPr id="9" name="TextBox 8"/>
          <p:cNvSpPr txBox="1"/>
          <p:nvPr/>
        </p:nvSpPr>
        <p:spPr>
          <a:xfrm>
            <a:off x="2466787" y="1146406"/>
            <a:ext cx="7719589" cy="523220"/>
          </a:xfrm>
          <a:prstGeom prst="rect">
            <a:avLst/>
          </a:prstGeom>
          <a:noFill/>
        </p:spPr>
        <p:txBody>
          <a:bodyPr wrap="square" rtlCol="0">
            <a:spAutoFit/>
          </a:bodyPr>
          <a:lstStyle/>
          <a:p>
            <a:pPr algn="ctr" defTabSz="457200"/>
            <a:r>
              <a:rPr lang="en-US" sz="2800" dirty="0" smtClean="0">
                <a:solidFill>
                  <a:prstClr val="black"/>
                </a:solidFill>
              </a:rPr>
              <a:t>ISS algorithm estimated internal multiples </a:t>
            </a:r>
            <a:endParaRPr lang="en-US" sz="2800" dirty="0">
              <a:solidFill>
                <a:prstClr val="black"/>
              </a:solidFill>
            </a:endParaRPr>
          </a:p>
        </p:txBody>
      </p:sp>
      <p:sp>
        <p:nvSpPr>
          <p:cNvPr id="16" name="Rectangle 15"/>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smtClean="0">
                <a:solidFill>
                  <a:srgbClr val="000000"/>
                </a:solidFill>
              </a:rPr>
              <a:t>On-shore ISS internal multiple </a:t>
            </a:r>
            <a:r>
              <a:rPr lang="en-US" sz="2400" b="1" dirty="0">
                <a:solidFill>
                  <a:srgbClr val="000000"/>
                </a:solidFill>
              </a:rPr>
              <a:t>algorithm from M-OSRP </a:t>
            </a:r>
          </a:p>
          <a:p>
            <a:pPr algn="ctr" defTabSz="800100">
              <a:lnSpc>
                <a:spcPct val="90000"/>
              </a:lnSpc>
              <a:spcBef>
                <a:spcPct val="0"/>
              </a:spcBef>
              <a:spcAft>
                <a:spcPct val="35000"/>
              </a:spcAft>
            </a:pPr>
            <a:r>
              <a:rPr lang="en-US" sz="2400" b="1" i="1" u="sng" dirty="0" smtClean="0">
                <a:solidFill>
                  <a:srgbClr val="000000"/>
                </a:solidFill>
              </a:rPr>
              <a:t>Yi </a:t>
            </a:r>
            <a:r>
              <a:rPr lang="en-US" sz="2400" b="1" i="1" u="sng" dirty="0" err="1" smtClean="0">
                <a:solidFill>
                  <a:srgbClr val="000000"/>
                </a:solidFill>
              </a:rPr>
              <a:t>Luo</a:t>
            </a:r>
            <a:r>
              <a:rPr lang="en-US" sz="2400" b="1" i="1" u="sng" dirty="0" smtClean="0">
                <a:solidFill>
                  <a:srgbClr val="000000"/>
                </a:solidFill>
              </a:rPr>
              <a:t> et al.,(Aramco)</a:t>
            </a:r>
            <a:r>
              <a:rPr lang="en-US" sz="2400" u="sng" dirty="0">
                <a:solidFill>
                  <a:srgbClr val="000000"/>
                </a:solidFill>
              </a:rPr>
              <a:t> </a:t>
            </a:r>
            <a:r>
              <a:rPr lang="en-US" sz="2400" b="1" i="1" u="sng" dirty="0" err="1">
                <a:solidFill>
                  <a:srgbClr val="000000"/>
                </a:solidFill>
              </a:rPr>
              <a:t>Qiang</a:t>
            </a:r>
            <a:r>
              <a:rPr lang="en-US" sz="2400" b="1" i="1" u="sng" dirty="0">
                <a:solidFill>
                  <a:srgbClr val="000000"/>
                </a:solidFill>
              </a:rPr>
              <a:t> Fu et al.</a:t>
            </a:r>
            <a:r>
              <a:rPr lang="en-US" sz="2400" b="1" i="1" u="sng" dirty="0" smtClean="0">
                <a:solidFill>
                  <a:srgbClr val="000000"/>
                </a:solidFill>
              </a:rPr>
              <a:t>, </a:t>
            </a:r>
            <a:r>
              <a:rPr lang="en-US" sz="2400" b="1" i="1" u="sng" dirty="0">
                <a:solidFill>
                  <a:srgbClr val="000000"/>
                </a:solidFill>
              </a:rPr>
              <a:t>(Aramco/UH </a:t>
            </a:r>
            <a:r>
              <a:rPr lang="en-US" sz="2400" b="1" i="1" u="sng" dirty="0" smtClean="0">
                <a:solidFill>
                  <a:srgbClr val="000000"/>
                </a:solidFill>
              </a:rPr>
              <a:t>)</a:t>
            </a:r>
            <a:endParaRPr lang="en-US" sz="2400" b="1" i="1" u="sng" dirty="0">
              <a:solidFill>
                <a:srgbClr val="000000"/>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185</a:t>
            </a:fld>
            <a:endParaRPr lang="en-US" dirty="0"/>
          </a:p>
        </p:txBody>
      </p:sp>
    </p:spTree>
    <p:extLst>
      <p:ext uri="{BB962C8B-B14F-4D97-AF65-F5344CB8AC3E}">
        <p14:creationId xmlns:p14="http://schemas.microsoft.com/office/powerpoint/2010/main" val="9006389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239291" y="16171"/>
            <a:ext cx="11710251" cy="886397"/>
          </a:xfrm>
          <a:prstGeom prst="rect">
            <a:avLst/>
          </a:prstGeom>
        </p:spPr>
        <p:txBody>
          <a:bodyPr wrap="square">
            <a:spAutoFit/>
          </a:bodyPr>
          <a:lstStyle/>
          <a:p>
            <a:pPr algn="ctr" defTabSz="800100">
              <a:lnSpc>
                <a:spcPct val="90000"/>
              </a:lnSpc>
              <a:spcBef>
                <a:spcPct val="0"/>
              </a:spcBef>
              <a:spcAft>
                <a:spcPct val="35000"/>
              </a:spcAft>
            </a:pPr>
            <a:r>
              <a:rPr lang="en-US" sz="2400" b="1" dirty="0" smtClean="0">
                <a:solidFill>
                  <a:srgbClr val="000000"/>
                </a:solidFill>
              </a:rPr>
              <a:t>On-shore ISS internal multiple </a:t>
            </a:r>
            <a:r>
              <a:rPr lang="en-US" sz="2400" b="1" dirty="0">
                <a:solidFill>
                  <a:srgbClr val="000000"/>
                </a:solidFill>
              </a:rPr>
              <a:t>algorithm from M-OSRP </a:t>
            </a:r>
          </a:p>
          <a:p>
            <a:pPr algn="ctr" defTabSz="800100">
              <a:lnSpc>
                <a:spcPct val="90000"/>
              </a:lnSpc>
              <a:spcBef>
                <a:spcPct val="0"/>
              </a:spcBef>
              <a:spcAft>
                <a:spcPct val="35000"/>
              </a:spcAft>
            </a:pPr>
            <a:r>
              <a:rPr lang="en-US" sz="2400" b="1" i="1" u="sng" dirty="0" smtClean="0">
                <a:solidFill>
                  <a:srgbClr val="000000"/>
                </a:solidFill>
              </a:rPr>
              <a:t>Yi </a:t>
            </a:r>
            <a:r>
              <a:rPr lang="en-US" sz="2400" b="1" i="1" u="sng" dirty="0" err="1" smtClean="0">
                <a:solidFill>
                  <a:srgbClr val="000000"/>
                </a:solidFill>
              </a:rPr>
              <a:t>Luo</a:t>
            </a:r>
            <a:r>
              <a:rPr lang="en-US" sz="2400" b="1" i="1" u="sng" dirty="0" smtClean="0">
                <a:solidFill>
                  <a:srgbClr val="000000"/>
                </a:solidFill>
              </a:rPr>
              <a:t> et al.,(Aramco)</a:t>
            </a:r>
            <a:r>
              <a:rPr lang="en-US" sz="2400" u="sng" dirty="0">
                <a:solidFill>
                  <a:srgbClr val="000000"/>
                </a:solidFill>
              </a:rPr>
              <a:t> </a:t>
            </a:r>
            <a:r>
              <a:rPr lang="en-US" sz="2400" b="1" i="1" u="sng" dirty="0" err="1">
                <a:solidFill>
                  <a:srgbClr val="000000"/>
                </a:solidFill>
              </a:rPr>
              <a:t>Qiang</a:t>
            </a:r>
            <a:r>
              <a:rPr lang="en-US" sz="2400" b="1" i="1" u="sng" dirty="0">
                <a:solidFill>
                  <a:srgbClr val="000000"/>
                </a:solidFill>
              </a:rPr>
              <a:t> Fu et al.</a:t>
            </a:r>
            <a:r>
              <a:rPr lang="en-US" sz="2400" b="1" i="1" u="sng" dirty="0" smtClean="0">
                <a:solidFill>
                  <a:srgbClr val="000000"/>
                </a:solidFill>
              </a:rPr>
              <a:t>, </a:t>
            </a:r>
            <a:r>
              <a:rPr lang="en-US" sz="2400" b="1" i="1" u="sng" dirty="0">
                <a:solidFill>
                  <a:srgbClr val="000000"/>
                </a:solidFill>
              </a:rPr>
              <a:t>(Aramco/UH </a:t>
            </a:r>
            <a:r>
              <a:rPr lang="en-US" sz="2400" b="1" i="1" u="sng" dirty="0" smtClean="0">
                <a:solidFill>
                  <a:srgbClr val="000000"/>
                </a:solidFill>
              </a:rPr>
              <a:t>)</a:t>
            </a:r>
            <a:endParaRPr lang="en-US" sz="2400" b="1" i="1" u="sng" dirty="0">
              <a:solidFill>
                <a:srgbClr val="000000"/>
              </a:solidFill>
            </a:endParaRPr>
          </a:p>
        </p:txBody>
      </p:sp>
      <p:sp>
        <p:nvSpPr>
          <p:cNvPr id="5" name="TextBox 4"/>
          <p:cNvSpPr txBox="1"/>
          <p:nvPr/>
        </p:nvSpPr>
        <p:spPr>
          <a:xfrm>
            <a:off x="663211" y="1884667"/>
            <a:ext cx="10631943" cy="3970318"/>
          </a:xfrm>
          <a:prstGeom prst="rect">
            <a:avLst/>
          </a:prstGeom>
          <a:noFill/>
        </p:spPr>
        <p:txBody>
          <a:bodyPr wrap="square" rtlCol="0">
            <a:spAutoFit/>
          </a:bodyPr>
          <a:lstStyle/>
          <a:p>
            <a:pPr defTabSz="457200"/>
            <a:r>
              <a:rPr lang="en-US" sz="2800" dirty="0" smtClean="0">
                <a:solidFill>
                  <a:prstClr val="black"/>
                </a:solidFill>
              </a:rPr>
              <a:t>“ISS internal multiple algorithm performance was demonstrated with complex synthetic and challenging land field datasets with encouraging results, where other internal multiple suppression methods were unable to demonstrate similar effectiveness.”</a:t>
            </a:r>
          </a:p>
          <a:p>
            <a:pPr defTabSz="457200"/>
            <a:endParaRPr lang="en-US" sz="2800" dirty="0" smtClean="0">
              <a:solidFill>
                <a:prstClr val="black"/>
              </a:solidFill>
            </a:endParaRPr>
          </a:p>
          <a:p>
            <a:pPr defTabSz="457200"/>
            <a:r>
              <a:rPr lang="en-US" sz="2800" dirty="0" smtClean="0">
                <a:solidFill>
                  <a:prstClr val="black"/>
                </a:solidFill>
              </a:rPr>
              <a:t>-Yi </a:t>
            </a:r>
            <a:r>
              <a:rPr lang="en-US" sz="2800" dirty="0" err="1" smtClean="0">
                <a:solidFill>
                  <a:prstClr val="black"/>
                </a:solidFill>
              </a:rPr>
              <a:t>Luo</a:t>
            </a:r>
            <a:r>
              <a:rPr lang="en-US" sz="2800" dirty="0" smtClean="0">
                <a:solidFill>
                  <a:prstClr val="black"/>
                </a:solidFill>
              </a:rPr>
              <a:t>, </a:t>
            </a:r>
            <a:r>
              <a:rPr lang="en-US" sz="2800" dirty="0" err="1" smtClean="0">
                <a:solidFill>
                  <a:prstClr val="black"/>
                </a:solidFill>
              </a:rPr>
              <a:t>Panos</a:t>
            </a:r>
            <a:r>
              <a:rPr lang="en-US" sz="2800" dirty="0" smtClean="0">
                <a:solidFill>
                  <a:prstClr val="black"/>
                </a:solidFill>
              </a:rPr>
              <a:t> G. </a:t>
            </a:r>
            <a:r>
              <a:rPr lang="en-US" sz="2800" dirty="0" err="1" smtClean="0">
                <a:solidFill>
                  <a:prstClr val="black"/>
                </a:solidFill>
              </a:rPr>
              <a:t>Kelamis</a:t>
            </a:r>
            <a:r>
              <a:rPr lang="en-US" sz="2800" dirty="0" smtClean="0">
                <a:solidFill>
                  <a:prstClr val="black"/>
                </a:solidFill>
              </a:rPr>
              <a:t>, </a:t>
            </a:r>
            <a:r>
              <a:rPr lang="en-US" sz="2800" dirty="0" err="1" smtClean="0">
                <a:solidFill>
                  <a:prstClr val="black"/>
                </a:solidFill>
              </a:rPr>
              <a:t>Qiang</a:t>
            </a:r>
            <a:r>
              <a:rPr lang="en-US" sz="2800" dirty="0" smtClean="0">
                <a:solidFill>
                  <a:prstClr val="black"/>
                </a:solidFill>
              </a:rPr>
              <a:t> Fu, </a:t>
            </a:r>
            <a:r>
              <a:rPr lang="en-US" sz="2800" dirty="0" err="1" smtClean="0">
                <a:solidFill>
                  <a:prstClr val="black"/>
                </a:solidFill>
              </a:rPr>
              <a:t>Shoudong</a:t>
            </a:r>
            <a:r>
              <a:rPr lang="en-US" sz="2800" dirty="0" smtClean="0">
                <a:solidFill>
                  <a:prstClr val="black"/>
                </a:solidFill>
              </a:rPr>
              <a:t> </a:t>
            </a:r>
            <a:r>
              <a:rPr lang="en-US" sz="2800" dirty="0" err="1" smtClean="0">
                <a:solidFill>
                  <a:prstClr val="black"/>
                </a:solidFill>
              </a:rPr>
              <a:t>Huo</a:t>
            </a:r>
            <a:r>
              <a:rPr lang="en-US" sz="2800" dirty="0" smtClean="0">
                <a:solidFill>
                  <a:prstClr val="black"/>
                </a:solidFill>
              </a:rPr>
              <a:t>, and </a:t>
            </a:r>
            <a:r>
              <a:rPr lang="en-US" sz="2800" dirty="0" err="1" smtClean="0">
                <a:solidFill>
                  <a:prstClr val="black"/>
                </a:solidFill>
              </a:rPr>
              <a:t>Ghada</a:t>
            </a:r>
            <a:r>
              <a:rPr lang="en-US" sz="2800" dirty="0" smtClean="0">
                <a:solidFill>
                  <a:prstClr val="black"/>
                </a:solidFill>
              </a:rPr>
              <a:t> </a:t>
            </a:r>
            <a:r>
              <a:rPr lang="en-US" sz="2800" dirty="0" err="1" smtClean="0">
                <a:solidFill>
                  <a:prstClr val="black"/>
                </a:solidFill>
              </a:rPr>
              <a:t>Sindi</a:t>
            </a:r>
            <a:r>
              <a:rPr lang="en-US" sz="2800" dirty="0" smtClean="0">
                <a:solidFill>
                  <a:prstClr val="black"/>
                </a:solidFill>
              </a:rPr>
              <a:t>, Saudi Aramco; Shih-Ying Hsu and Arthur B. Weglein, U. of Houston, ”The inverse scattering series approach toward the elimination of land internal multiples.” Aug 2011, TLE</a:t>
            </a: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186</a:t>
            </a:fld>
            <a:endParaRPr lang="en-US" dirty="0">
              <a:solidFill>
                <a:prstClr val="black"/>
              </a:solidFill>
            </a:endParaRPr>
          </a:p>
        </p:txBody>
      </p:sp>
    </p:spTree>
    <p:extLst>
      <p:ext uri="{BB962C8B-B14F-4D97-AF65-F5344CB8AC3E}">
        <p14:creationId xmlns:p14="http://schemas.microsoft.com/office/powerpoint/2010/main" val="5765046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4"/>
          <p:cNvSpPr>
            <a:spLocks noChangeArrowheads="1"/>
          </p:cNvSpPr>
          <p:nvPr/>
        </p:nvSpPr>
        <p:spPr bwMode="auto">
          <a:xfrm>
            <a:off x="4508" y="1600200"/>
            <a:ext cx="12188825" cy="2308324"/>
          </a:xfrm>
          <a:prstGeom prst="rect">
            <a:avLst/>
          </a:prstGeom>
          <a:noFill/>
          <a:ln w="9525">
            <a:noFill/>
            <a:miter lim="800000"/>
            <a:headEnd/>
            <a:tailEnd/>
          </a:ln>
        </p:spPr>
        <p:txBody>
          <a:bodyPr wrap="none" anchor="ctr">
            <a:prstTxWarp prst="textNoShape">
              <a:avLst/>
            </a:prstTxWarp>
          </a:bodyPr>
          <a:lstStyle/>
          <a:p>
            <a:pPr algn="ctr" defTabSz="457200"/>
            <a:r>
              <a:rPr lang="en-US" sz="2800" dirty="0">
                <a:solidFill>
                  <a:prstClr val="black"/>
                </a:solidFill>
              </a:rPr>
              <a:t>The first multi-dimensional internal-multiple-elimination method: </a:t>
            </a:r>
            <a:endParaRPr lang="en-US" sz="2800" dirty="0" smtClean="0">
              <a:solidFill>
                <a:prstClr val="black"/>
              </a:solidFill>
            </a:endParaRPr>
          </a:p>
          <a:p>
            <a:pPr algn="ctr" defTabSz="457200"/>
            <a:r>
              <a:rPr lang="en-US" sz="2800" dirty="0" smtClean="0">
                <a:solidFill>
                  <a:prstClr val="black"/>
                </a:solidFill>
              </a:rPr>
              <a:t>A </a:t>
            </a:r>
            <a:r>
              <a:rPr lang="en-US" sz="2800" dirty="0">
                <a:solidFill>
                  <a:prstClr val="black"/>
                </a:solidFill>
              </a:rPr>
              <a:t>new toolbox option </a:t>
            </a:r>
            <a:r>
              <a:rPr lang="en-US" sz="2800" dirty="0" smtClean="0">
                <a:solidFill>
                  <a:prstClr val="black"/>
                </a:solidFill>
              </a:rPr>
              <a:t>for </a:t>
            </a:r>
            <a:r>
              <a:rPr lang="en-US" sz="2800" dirty="0">
                <a:solidFill>
                  <a:prstClr val="black"/>
                </a:solidFill>
              </a:rPr>
              <a:t>removing internal multiples that </a:t>
            </a:r>
            <a:endParaRPr lang="en-US" sz="2800" dirty="0" smtClean="0">
              <a:solidFill>
                <a:prstClr val="black"/>
              </a:solidFill>
            </a:endParaRPr>
          </a:p>
          <a:p>
            <a:pPr algn="ctr" defTabSz="457200"/>
            <a:r>
              <a:rPr lang="en-US" sz="2800" dirty="0" smtClean="0">
                <a:solidFill>
                  <a:prstClr val="black"/>
                </a:solidFill>
              </a:rPr>
              <a:t>interfere </a:t>
            </a:r>
            <a:r>
              <a:rPr lang="en-US" sz="2800" dirty="0">
                <a:solidFill>
                  <a:prstClr val="black"/>
                </a:solidFill>
              </a:rPr>
              <a:t>with primaries, </a:t>
            </a:r>
            <a:r>
              <a:rPr lang="en-US" sz="2800" dirty="0" smtClean="0">
                <a:solidFill>
                  <a:prstClr val="black"/>
                </a:solidFill>
              </a:rPr>
              <a:t>without </a:t>
            </a:r>
            <a:r>
              <a:rPr lang="en-US" sz="2800" dirty="0">
                <a:solidFill>
                  <a:prstClr val="black"/>
                </a:solidFill>
              </a:rPr>
              <a:t>damaging the primary, </a:t>
            </a:r>
            <a:endParaRPr lang="en-US" sz="2800" dirty="0" smtClean="0">
              <a:solidFill>
                <a:prstClr val="black"/>
              </a:solidFill>
            </a:endParaRPr>
          </a:p>
          <a:p>
            <a:pPr algn="ctr" defTabSz="457200"/>
            <a:r>
              <a:rPr lang="en-US" sz="2800" dirty="0" smtClean="0">
                <a:solidFill>
                  <a:prstClr val="black"/>
                </a:solidFill>
              </a:rPr>
              <a:t>and </a:t>
            </a:r>
            <a:r>
              <a:rPr lang="en-US" sz="2800" dirty="0">
                <a:solidFill>
                  <a:prstClr val="black"/>
                </a:solidFill>
              </a:rPr>
              <a:t>without any knowledge of, and need for, subsurface </a:t>
            </a:r>
            <a:r>
              <a:rPr lang="en-US" sz="2800" dirty="0" smtClean="0">
                <a:solidFill>
                  <a:prstClr val="black"/>
                </a:solidFill>
              </a:rPr>
              <a:t>information</a:t>
            </a:r>
            <a:endParaRPr lang="en-US" sz="2800" dirty="0">
              <a:solidFill>
                <a:prstClr val="black"/>
              </a:solidFill>
            </a:endParaRPr>
          </a:p>
        </p:txBody>
      </p:sp>
      <p:sp>
        <p:nvSpPr>
          <p:cNvPr id="4" name="Rectangle 3"/>
          <p:cNvSpPr/>
          <p:nvPr/>
        </p:nvSpPr>
        <p:spPr>
          <a:xfrm>
            <a:off x="3277460" y="4114800"/>
            <a:ext cx="4773103" cy="400110"/>
          </a:xfrm>
          <a:prstGeom prst="rect">
            <a:avLst/>
          </a:prstGeom>
        </p:spPr>
        <p:txBody>
          <a:bodyPr wrap="none">
            <a:spAutoFit/>
          </a:bodyPr>
          <a:lstStyle/>
          <a:p>
            <a:pPr algn="ctr" defTabSz="457200"/>
            <a:r>
              <a:rPr lang="en-US" altLang="zh-CN" sz="2000" dirty="0">
                <a:solidFill>
                  <a:prstClr val="black"/>
                </a:solidFill>
              </a:rPr>
              <a:t>Yanglei Zou, Chao Ma and Arthur B. Weglein</a:t>
            </a:r>
          </a:p>
        </p:txBody>
      </p:sp>
      <p:sp>
        <p:nvSpPr>
          <p:cNvPr id="5" name="TextBox 4"/>
          <p:cNvSpPr txBox="1"/>
          <p:nvPr/>
        </p:nvSpPr>
        <p:spPr>
          <a:xfrm>
            <a:off x="1141412" y="152400"/>
            <a:ext cx="10134600" cy="1015663"/>
          </a:xfrm>
          <a:prstGeom prst="rect">
            <a:avLst/>
          </a:prstGeom>
          <a:noFill/>
        </p:spPr>
        <p:txBody>
          <a:bodyPr wrap="square" rtlCol="0">
            <a:spAutoFit/>
          </a:bodyPr>
          <a:lstStyle/>
          <a:p>
            <a:pPr algn="ctr"/>
            <a:r>
              <a:rPr lang="en-US" sz="6000" u="sng" dirty="0" smtClean="0">
                <a:solidFill>
                  <a:srgbClr val="0000FF"/>
                </a:solidFill>
              </a:rPr>
              <a:t>Internal multiple elimination</a:t>
            </a:r>
            <a:endParaRPr lang="en-US" sz="6000" u="sng" dirty="0">
              <a:solidFill>
                <a:srgbClr val="0000FF"/>
              </a:solidFill>
            </a:endParaRP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187</a:t>
            </a:fld>
            <a:endParaRPr lang="en-US" dirty="0">
              <a:solidFill>
                <a:prstClr val="black"/>
              </a:solidFill>
            </a:endParaRPr>
          </a:p>
        </p:txBody>
      </p:sp>
    </p:spTree>
    <p:extLst>
      <p:ext uri="{BB962C8B-B14F-4D97-AF65-F5344CB8AC3E}">
        <p14:creationId xmlns:p14="http://schemas.microsoft.com/office/powerpoint/2010/main" val="383304116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188</a:t>
            </a:fld>
            <a:endParaRPr lang="en-US" dirty="0">
              <a:solidFill>
                <a:prstClr val="black"/>
              </a:solidFill>
            </a:endParaRPr>
          </a:p>
        </p:txBody>
      </p:sp>
      <p:sp>
        <p:nvSpPr>
          <p:cNvPr id="3" name="TextBox 2"/>
          <p:cNvSpPr txBox="1"/>
          <p:nvPr/>
        </p:nvSpPr>
        <p:spPr>
          <a:xfrm>
            <a:off x="608012" y="685800"/>
            <a:ext cx="10896600" cy="5355312"/>
          </a:xfrm>
          <a:prstGeom prst="rect">
            <a:avLst/>
          </a:prstGeom>
          <a:noFill/>
        </p:spPr>
        <p:txBody>
          <a:bodyPr wrap="square" rtlCol="0">
            <a:spAutoFit/>
          </a:bodyPr>
          <a:lstStyle/>
          <a:p>
            <a:pPr marL="285750" indent="-285750">
              <a:buFont typeface="Wingdings" charset="2"/>
              <a:buChar char="Ø"/>
            </a:pPr>
            <a:r>
              <a:rPr lang="en-US" dirty="0" smtClean="0"/>
              <a:t>References</a:t>
            </a:r>
          </a:p>
          <a:p>
            <a:pPr marL="742950" lvl="1" indent="-285750">
              <a:buFont typeface="Wingdings" charset="2"/>
              <a:buChar char="Ø"/>
            </a:pPr>
            <a:r>
              <a:rPr lang="en-US" dirty="0"/>
              <a:t>Adriana Citlali </a:t>
            </a:r>
            <a:r>
              <a:rPr lang="en-US" dirty="0" err="1"/>
              <a:t>Ramírez</a:t>
            </a:r>
            <a:r>
              <a:rPr lang="en-US" dirty="0"/>
              <a:t> and Arthur B. Weglein (2005</a:t>
            </a:r>
            <a:r>
              <a:rPr lang="en-US" dirty="0" smtClean="0"/>
              <a:t>)</a:t>
            </a:r>
            <a:r>
              <a:rPr lang="en-US" dirty="0"/>
              <a:t> SEG Technical Program Expanded Abstracts 2005: pp. 2115-2118.</a:t>
            </a:r>
            <a:endParaRPr lang="en-US" dirty="0" smtClean="0"/>
          </a:p>
          <a:p>
            <a:pPr marL="742950" lvl="1" indent="-285750">
              <a:buFont typeface="Wingdings" charset="2"/>
              <a:buChar char="Ø"/>
            </a:pPr>
            <a:r>
              <a:rPr lang="en-US" dirty="0" err="1" smtClean="0"/>
              <a:t>Wilberth</a:t>
            </a:r>
            <a:r>
              <a:rPr lang="en-US" dirty="0" smtClean="0"/>
              <a:t> </a:t>
            </a:r>
            <a:r>
              <a:rPr lang="en-US" dirty="0"/>
              <a:t>Herrera and Arthur B. Weglein (2013</a:t>
            </a:r>
            <a:r>
              <a:rPr lang="en-US" dirty="0" smtClean="0"/>
              <a:t>)</a:t>
            </a:r>
            <a:r>
              <a:rPr lang="en-US" dirty="0"/>
              <a:t> SEG Technical Program Expanded Abstracts 2013: pp. 4131-4135</a:t>
            </a:r>
            <a:r>
              <a:rPr lang="en-US" dirty="0" smtClean="0"/>
              <a:t>.</a:t>
            </a:r>
          </a:p>
          <a:p>
            <a:pPr marL="742950" lvl="1" indent="-285750">
              <a:buFont typeface="Wingdings" charset="2"/>
              <a:buChar char="Ø"/>
            </a:pPr>
            <a:r>
              <a:rPr lang="en-US" dirty="0" err="1" smtClean="0"/>
              <a:t>Yanglei</a:t>
            </a:r>
            <a:r>
              <a:rPr lang="en-US" dirty="0" smtClean="0"/>
              <a:t> </a:t>
            </a:r>
            <a:r>
              <a:rPr lang="en-US" dirty="0"/>
              <a:t>Zou, Chao Ma, and Arthur Weglein. The first inverse-scattering-series internal multiple elimination method for a multidimensional subsurface. SEG Technical Program Expanded Abstracts 2016</a:t>
            </a:r>
          </a:p>
          <a:p>
            <a:pPr marL="742950" lvl="1" indent="-285750">
              <a:buFont typeface="Wingdings" charset="2"/>
              <a:buChar char="Ø"/>
            </a:pPr>
            <a:r>
              <a:rPr lang="en-US" dirty="0"/>
              <a:t>Yanglei Zou and Arthur B. Weglein. An internal-multiple elimination algorithm for all reflectors for ID Earth part I: Strengths and limitations. Sep 2014. Journal of Seismic Exploration</a:t>
            </a:r>
          </a:p>
          <a:p>
            <a:pPr marL="742950" lvl="1" indent="-285750">
              <a:buFont typeface="Wingdings" charset="2"/>
              <a:buChar char="Ø"/>
            </a:pPr>
            <a:r>
              <a:rPr lang="en-US" dirty="0"/>
              <a:t>Yanglei Zou and Arthur B. Weglein. An internal-multiple elimination algorithm for all first-order internal multiples for a 1D earth SEG Technical Program Expanded Abstracts 2015</a:t>
            </a:r>
          </a:p>
          <a:p>
            <a:pPr marL="742950" lvl="1" indent="-285750">
              <a:buFont typeface="Wingdings" charset="2"/>
              <a:buChar char="Ø"/>
            </a:pPr>
            <a:r>
              <a:rPr lang="en-US" dirty="0"/>
              <a:t>Yanglei Zou and Arthur B. Weglein. A new method to eliminate first order internal multiples for a normal incidence plane wave on a 1D earth. SEG Technical Program Expanded Abstracts </a:t>
            </a:r>
            <a:r>
              <a:rPr lang="en-US" dirty="0" smtClean="0"/>
              <a:t>2013</a:t>
            </a:r>
          </a:p>
          <a:p>
            <a:pPr marL="742950" lvl="1" indent="-285750">
              <a:buFont typeface="Wingdings" charset="2"/>
              <a:buChar char="Ø"/>
            </a:pPr>
            <a:r>
              <a:rPr lang="en-US" dirty="0" err="1"/>
              <a:t>ChaoMa</a:t>
            </a:r>
            <a:r>
              <a:rPr lang="en-US" dirty="0"/>
              <a:t>* and Arthur </a:t>
            </a:r>
            <a:r>
              <a:rPr lang="en-US" dirty="0" err="1"/>
              <a:t>B.Weglein</a:t>
            </a:r>
            <a:r>
              <a:rPr lang="en-US" dirty="0"/>
              <a:t> (2014</a:t>
            </a:r>
            <a:r>
              <a:rPr lang="en-US" dirty="0" smtClean="0"/>
              <a:t>)</a:t>
            </a:r>
            <a:r>
              <a:rPr lang="en-US" dirty="0"/>
              <a:t> SEG Technical Program Expanded Abstracts 2014: pp. 4124-4129.</a:t>
            </a:r>
          </a:p>
          <a:p>
            <a:pPr marL="742950" lvl="1" indent="-285750">
              <a:buFont typeface="Wingdings" charset="2"/>
              <a:buChar char="Ø"/>
            </a:pPr>
            <a:r>
              <a:rPr lang="en-US" dirty="0"/>
              <a:t>Hong Liang, Chao Ma, and Arthur B. Weglein (2013</a:t>
            </a:r>
            <a:r>
              <a:rPr lang="en-US" dirty="0" smtClean="0"/>
              <a:t>)</a:t>
            </a:r>
            <a:r>
              <a:rPr lang="en-US" dirty="0"/>
              <a:t> SEG Technical Program Expanded Abstracts 2013: pp. 4178-4183</a:t>
            </a:r>
            <a:r>
              <a:rPr lang="en-US" dirty="0" smtClean="0"/>
              <a:t>.</a:t>
            </a:r>
          </a:p>
          <a:p>
            <a:pPr marL="742950" lvl="1" indent="-285750">
              <a:buFont typeface="Wingdings" charset="2"/>
              <a:buChar char="Ø"/>
            </a:pPr>
            <a:r>
              <a:rPr lang="en-US" dirty="0"/>
              <a:t>Chao Ma* and Arthur B. Weglein (2015</a:t>
            </a:r>
            <a:r>
              <a:rPr lang="en-US" dirty="0" smtClean="0"/>
              <a:t>)</a:t>
            </a:r>
            <a:r>
              <a:rPr lang="en-US" dirty="0"/>
              <a:t> SEG Technical Program Expanded Abstracts 2015: pp. </a:t>
            </a:r>
            <a:r>
              <a:rPr lang="en-US" dirty="0" smtClean="0"/>
              <a:t>4402-4407.</a:t>
            </a:r>
          </a:p>
          <a:p>
            <a:pPr marL="285750" indent="-285750">
              <a:buFont typeface="Wingdings" charset="2"/>
              <a:buChar char="Ø"/>
            </a:pPr>
            <a:r>
              <a:rPr lang="en-US" dirty="0" smtClean="0"/>
              <a:t>Video</a:t>
            </a:r>
          </a:p>
          <a:p>
            <a:pPr marL="742950" lvl="1" indent="-285750">
              <a:buFont typeface="Wingdings" charset="2"/>
              <a:buChar char="Ø"/>
            </a:pPr>
            <a:r>
              <a:rPr lang="en-US" dirty="0"/>
              <a:t>https://</a:t>
            </a:r>
            <a:r>
              <a:rPr lang="en-US" dirty="0" err="1"/>
              <a:t>www.youtube.com</a:t>
            </a:r>
            <a:r>
              <a:rPr lang="en-US" dirty="0"/>
              <a:t>/</a:t>
            </a:r>
            <a:r>
              <a:rPr lang="en-US" dirty="0" err="1"/>
              <a:t>watch?v</a:t>
            </a:r>
            <a:r>
              <a:rPr lang="en-US" dirty="0"/>
              <a:t>=US7n2DbS-Tg</a:t>
            </a:r>
            <a:endParaRPr lang="en-US" dirty="0" smtClean="0"/>
          </a:p>
        </p:txBody>
      </p:sp>
    </p:spTree>
    <p:extLst>
      <p:ext uri="{BB962C8B-B14F-4D97-AF65-F5344CB8AC3E}">
        <p14:creationId xmlns:p14="http://schemas.microsoft.com/office/powerpoint/2010/main" val="19830554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88825" cy="175259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srgbClr val="000000"/>
                </a:solidFill>
              </a:rPr>
              <a:t>The three-pronged strategy </a:t>
            </a:r>
            <a:r>
              <a:rPr lang="en-US" sz="2800" b="1" dirty="0" smtClean="0">
                <a:solidFill>
                  <a:srgbClr val="000000"/>
                </a:solidFill>
              </a:rPr>
              <a:t>for removing of internal </a:t>
            </a:r>
            <a:r>
              <a:rPr lang="en-US" sz="2800" b="1" dirty="0">
                <a:solidFill>
                  <a:srgbClr val="000000"/>
                </a:solidFill>
              </a:rPr>
              <a:t>multiples </a:t>
            </a:r>
            <a:endParaRPr lang="en-US" sz="2800" b="1" dirty="0" smtClean="0">
              <a:solidFill>
                <a:srgbClr val="000000"/>
              </a:solidFill>
            </a:endParaRPr>
          </a:p>
          <a:p>
            <a:pPr algn="ctr" defTabSz="457200"/>
            <a:r>
              <a:rPr lang="en-US" sz="2800" b="1" dirty="0" smtClean="0">
                <a:solidFill>
                  <a:srgbClr val="FF0000"/>
                </a:solidFill>
              </a:rPr>
              <a:t>proximal </a:t>
            </a:r>
            <a:r>
              <a:rPr lang="en-US" sz="2800" b="1" dirty="0">
                <a:solidFill>
                  <a:srgbClr val="FF0000"/>
                </a:solidFill>
              </a:rPr>
              <a:t>to or interfering </a:t>
            </a:r>
            <a:r>
              <a:rPr lang="en-US" sz="2800" b="1" dirty="0">
                <a:solidFill>
                  <a:prstClr val="black"/>
                </a:solidFill>
              </a:rPr>
              <a:t>with</a:t>
            </a:r>
            <a:r>
              <a:rPr lang="en-US" sz="2800" b="1" dirty="0">
                <a:solidFill>
                  <a:srgbClr val="000000"/>
                </a:solidFill>
              </a:rPr>
              <a:t> </a:t>
            </a:r>
            <a:r>
              <a:rPr lang="en-US" sz="2800" b="1" dirty="0" smtClean="0">
                <a:solidFill>
                  <a:srgbClr val="000000"/>
                </a:solidFill>
              </a:rPr>
              <a:t>primaries without damaging the primaries</a:t>
            </a:r>
          </a:p>
          <a:p>
            <a:pPr algn="ctr" defTabSz="457200"/>
            <a:r>
              <a:rPr lang="en-US" sz="2400" i="1" dirty="0" smtClean="0">
                <a:solidFill>
                  <a:schemeClr val="tx1"/>
                </a:solidFill>
              </a:rPr>
              <a:t>Arthur </a:t>
            </a:r>
            <a:r>
              <a:rPr lang="en-US" sz="2400" i="1" dirty="0">
                <a:solidFill>
                  <a:schemeClr val="tx1"/>
                </a:solidFill>
              </a:rPr>
              <a:t>B. Weglein, Shih-Ying Hsu, Paolo </a:t>
            </a:r>
            <a:r>
              <a:rPr lang="en-US" sz="2400" i="1" dirty="0" err="1">
                <a:solidFill>
                  <a:schemeClr val="tx1"/>
                </a:solidFill>
              </a:rPr>
              <a:t>Terenghi</a:t>
            </a:r>
            <a:r>
              <a:rPr lang="en-US" sz="2400" i="1" dirty="0">
                <a:solidFill>
                  <a:schemeClr val="tx1"/>
                </a:solidFill>
              </a:rPr>
              <a:t>, </a:t>
            </a:r>
            <a:r>
              <a:rPr lang="en-US" sz="2400" i="1" dirty="0" err="1">
                <a:solidFill>
                  <a:schemeClr val="tx1"/>
                </a:solidFill>
              </a:rPr>
              <a:t>Xu</a:t>
            </a:r>
            <a:r>
              <a:rPr lang="en-US" sz="2400" i="1" dirty="0">
                <a:solidFill>
                  <a:schemeClr val="tx1"/>
                </a:solidFill>
              </a:rPr>
              <a:t> Li, and Robert H. </a:t>
            </a:r>
            <a:r>
              <a:rPr lang="en-US" sz="2400" i="1" dirty="0" err="1" smtClean="0">
                <a:solidFill>
                  <a:schemeClr val="tx1"/>
                </a:solidFill>
              </a:rPr>
              <a:t>Stolt</a:t>
            </a:r>
            <a:r>
              <a:rPr lang="en-US" sz="2400" i="1" dirty="0" smtClean="0">
                <a:solidFill>
                  <a:schemeClr val="tx1"/>
                </a:solidFill>
              </a:rPr>
              <a:t>. </a:t>
            </a:r>
            <a:r>
              <a:rPr lang="en-US" sz="2400" i="1" dirty="0">
                <a:solidFill>
                  <a:schemeClr val="tx1"/>
                </a:solidFill>
              </a:rPr>
              <a:t>”Multiple attenuation: Recent advances and the road ahead (2011</a:t>
            </a:r>
            <a:r>
              <a:rPr lang="en-US" sz="2400" i="1" dirty="0" smtClean="0">
                <a:solidFill>
                  <a:schemeClr val="tx1"/>
                </a:solidFill>
              </a:rPr>
              <a:t>)</a:t>
            </a:r>
            <a:endParaRPr lang="en-US" sz="2400" i="1" dirty="0">
              <a:solidFill>
                <a:prstClr val="white"/>
              </a:solidFill>
            </a:endParaRPr>
          </a:p>
        </p:txBody>
      </p:sp>
      <p:sp>
        <p:nvSpPr>
          <p:cNvPr id="3" name="Rectangle 2"/>
          <p:cNvSpPr/>
          <p:nvPr/>
        </p:nvSpPr>
        <p:spPr>
          <a:xfrm>
            <a:off x="1007172" y="1772816"/>
            <a:ext cx="10366452" cy="3416320"/>
          </a:xfrm>
          <a:prstGeom prst="rect">
            <a:avLst/>
          </a:prstGeom>
        </p:spPr>
        <p:txBody>
          <a:bodyPr wrap="square">
            <a:spAutoFit/>
          </a:bodyPr>
          <a:lstStyle/>
          <a:p>
            <a:pPr marL="342900" indent="-342900" defTabSz="457200">
              <a:buFont typeface="Wingdings" charset="2"/>
              <a:buChar char="Ø"/>
            </a:pPr>
            <a:r>
              <a:rPr lang="en-US" sz="2800" dirty="0" smtClean="0">
                <a:solidFill>
                  <a:prstClr val="black"/>
                </a:solidFill>
              </a:rPr>
              <a:t>Pre</a:t>
            </a:r>
            <a:r>
              <a:rPr lang="en-US" sz="2800" dirty="0">
                <a:solidFill>
                  <a:prstClr val="black"/>
                </a:solidFill>
              </a:rPr>
              <a:t>-requisites for on-shore application</a:t>
            </a:r>
            <a:r>
              <a:rPr lang="en-US" sz="2800" dirty="0" smtClean="0">
                <a:solidFill>
                  <a:prstClr val="black"/>
                </a:solidFill>
              </a:rPr>
              <a:t>;</a:t>
            </a:r>
          </a:p>
          <a:p>
            <a:pPr defTabSz="457200"/>
            <a:endParaRPr lang="en-US" sz="2800" dirty="0">
              <a:solidFill>
                <a:prstClr val="black"/>
              </a:solidFill>
            </a:endParaRPr>
          </a:p>
          <a:p>
            <a:pPr marL="342900" indent="-342900" defTabSz="457200">
              <a:buFont typeface="Wingdings" charset="2"/>
              <a:buChar char="Ø"/>
            </a:pPr>
            <a:r>
              <a:rPr lang="en-US" sz="2800" dirty="0" smtClean="0">
                <a:solidFill>
                  <a:prstClr val="black"/>
                </a:solidFill>
              </a:rPr>
              <a:t>Beyond ISS internal multiple attenuation;</a:t>
            </a:r>
          </a:p>
          <a:p>
            <a:pPr marL="914400" lvl="1" indent="-457200" defTabSz="457200">
              <a:buFont typeface="Arial"/>
              <a:buChar char="•"/>
            </a:pPr>
            <a:r>
              <a:rPr lang="en-US" sz="2800" b="1" dirty="0" smtClean="0">
                <a:solidFill>
                  <a:srgbClr val="FF0000"/>
                </a:solidFill>
              </a:rPr>
              <a:t>Internal </a:t>
            </a:r>
            <a:r>
              <a:rPr lang="en-US" sz="2800" b="1" dirty="0">
                <a:solidFill>
                  <a:srgbClr val="FF0000"/>
                </a:solidFill>
              </a:rPr>
              <a:t>multiple </a:t>
            </a:r>
            <a:r>
              <a:rPr lang="en-US" sz="2800" b="1" dirty="0" smtClean="0">
                <a:solidFill>
                  <a:srgbClr val="FF0000"/>
                </a:solidFill>
              </a:rPr>
              <a:t>elimination</a:t>
            </a:r>
            <a:endParaRPr lang="en-US" sz="2800" b="1" dirty="0">
              <a:solidFill>
                <a:prstClr val="black"/>
              </a:solidFill>
            </a:endParaRPr>
          </a:p>
          <a:p>
            <a:pPr marL="914400" lvl="1" indent="-457200" defTabSz="457200">
              <a:buFont typeface="Arial"/>
              <a:buChar char="•"/>
            </a:pPr>
            <a:r>
              <a:rPr lang="en-US" sz="2400" dirty="0" smtClean="0">
                <a:solidFill>
                  <a:prstClr val="black"/>
                </a:solidFill>
              </a:rPr>
              <a:t>ISS </a:t>
            </a:r>
            <a:r>
              <a:rPr lang="en-US" sz="2400" dirty="0">
                <a:solidFill>
                  <a:prstClr val="black"/>
                </a:solidFill>
              </a:rPr>
              <a:t>data-comprehensive internal multiple attenuation algorithm to accommodate primaries and internal multiples in the input data</a:t>
            </a:r>
          </a:p>
          <a:p>
            <a:pPr marL="450850" lvl="1" defTabSz="457200"/>
            <a:endParaRPr lang="en-US" sz="2800" dirty="0">
              <a:solidFill>
                <a:prstClr val="black"/>
              </a:solidFill>
            </a:endParaRPr>
          </a:p>
          <a:p>
            <a:pPr marL="342900" indent="-342900" defTabSz="457200">
              <a:buFont typeface="Wingdings" charset="2"/>
              <a:buChar char="Ø"/>
            </a:pPr>
            <a:r>
              <a:rPr lang="en-US" sz="2800" dirty="0" smtClean="0">
                <a:solidFill>
                  <a:prstClr val="black"/>
                </a:solidFill>
              </a:rPr>
              <a:t>New </a:t>
            </a:r>
            <a:r>
              <a:rPr lang="en-US" sz="2800" dirty="0">
                <a:solidFill>
                  <a:prstClr val="black"/>
                </a:solidFill>
              </a:rPr>
              <a:t>adaptive subtraction criteria.</a:t>
            </a:r>
          </a:p>
        </p:txBody>
      </p:sp>
      <p:sp>
        <p:nvSpPr>
          <p:cNvPr id="2" name="Slide Number Placeholder 1"/>
          <p:cNvSpPr>
            <a:spLocks noGrp="1"/>
          </p:cNvSpPr>
          <p:nvPr>
            <p:ph type="sldNum" sz="quarter" idx="12"/>
          </p:nvPr>
        </p:nvSpPr>
        <p:spPr/>
        <p:txBody>
          <a:bodyPr/>
          <a:lstStyle/>
          <a:p>
            <a:fld id="{EC3277FA-E73F-4102-A46F-C78B8C27A809}" type="slidenum">
              <a:rPr lang="en-US" smtClean="0"/>
              <a:pPr/>
              <a:t>189</a:t>
            </a:fld>
            <a:endParaRPr lang="en-US" dirty="0"/>
          </a:p>
        </p:txBody>
      </p:sp>
    </p:spTree>
    <p:extLst>
      <p:ext uri="{BB962C8B-B14F-4D97-AF65-F5344CB8AC3E}">
        <p14:creationId xmlns:p14="http://schemas.microsoft.com/office/powerpoint/2010/main" val="2684268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19</a:t>
            </a:fld>
            <a:endParaRPr lang="en-US" dirty="0">
              <a:solidFill>
                <a:prstClr val="black"/>
              </a:solidFill>
            </a:endParaRPr>
          </a:p>
        </p:txBody>
      </p:sp>
      <p:sp>
        <p:nvSpPr>
          <p:cNvPr id="4" name="TextBox 3"/>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15621881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4"/>
          <p:cNvSpPr>
            <a:spLocks noChangeArrowheads="1"/>
          </p:cNvSpPr>
          <p:nvPr/>
        </p:nvSpPr>
        <p:spPr bwMode="auto">
          <a:xfrm>
            <a:off x="595538" y="1371600"/>
            <a:ext cx="10972800" cy="2743200"/>
          </a:xfrm>
          <a:prstGeom prst="rect">
            <a:avLst/>
          </a:prstGeom>
          <a:noFill/>
          <a:ln w="9525">
            <a:noFill/>
            <a:miter lim="800000"/>
            <a:headEnd/>
            <a:tailEnd/>
          </a:ln>
        </p:spPr>
        <p:txBody>
          <a:bodyPr wrap="none" anchor="ctr">
            <a:prstTxWarp prst="textNoShape">
              <a:avLst/>
            </a:prstTxWarp>
          </a:bodyPr>
          <a:lstStyle/>
          <a:p>
            <a:pPr algn="ctr" defTabSz="457200"/>
            <a:r>
              <a:rPr lang="en-US" sz="3200" dirty="0">
                <a:solidFill>
                  <a:prstClr val="black"/>
                </a:solidFill>
              </a:rPr>
              <a:t>The first multi-dimensional internal-multiple-elimination method: </a:t>
            </a:r>
            <a:endParaRPr lang="en-US" sz="3200" dirty="0" smtClean="0">
              <a:solidFill>
                <a:prstClr val="black"/>
              </a:solidFill>
            </a:endParaRPr>
          </a:p>
          <a:p>
            <a:pPr algn="ctr" defTabSz="457200"/>
            <a:r>
              <a:rPr lang="en-US" sz="3200" dirty="0" smtClean="0">
                <a:solidFill>
                  <a:prstClr val="black"/>
                </a:solidFill>
              </a:rPr>
              <a:t>A </a:t>
            </a:r>
            <a:r>
              <a:rPr lang="en-US" sz="3200" dirty="0">
                <a:solidFill>
                  <a:prstClr val="black"/>
                </a:solidFill>
              </a:rPr>
              <a:t>new toolbox option </a:t>
            </a:r>
            <a:r>
              <a:rPr lang="en-US" sz="3200" dirty="0" smtClean="0">
                <a:solidFill>
                  <a:prstClr val="black"/>
                </a:solidFill>
              </a:rPr>
              <a:t>for </a:t>
            </a:r>
            <a:r>
              <a:rPr lang="en-US" sz="3200" dirty="0">
                <a:solidFill>
                  <a:prstClr val="black"/>
                </a:solidFill>
              </a:rPr>
              <a:t>removing internal multiples that </a:t>
            </a:r>
            <a:endParaRPr lang="en-US" sz="3200" dirty="0" smtClean="0">
              <a:solidFill>
                <a:prstClr val="black"/>
              </a:solidFill>
            </a:endParaRPr>
          </a:p>
          <a:p>
            <a:pPr algn="ctr" defTabSz="457200"/>
            <a:r>
              <a:rPr lang="en-US" sz="3200" dirty="0" smtClean="0">
                <a:solidFill>
                  <a:prstClr val="black"/>
                </a:solidFill>
              </a:rPr>
              <a:t>interfere </a:t>
            </a:r>
            <a:r>
              <a:rPr lang="en-US" sz="3200" dirty="0">
                <a:solidFill>
                  <a:prstClr val="black"/>
                </a:solidFill>
              </a:rPr>
              <a:t>with primaries, </a:t>
            </a:r>
            <a:r>
              <a:rPr lang="en-US" sz="3200" dirty="0" smtClean="0">
                <a:solidFill>
                  <a:prstClr val="black"/>
                </a:solidFill>
              </a:rPr>
              <a:t>without </a:t>
            </a:r>
            <a:r>
              <a:rPr lang="en-US" sz="3200" dirty="0">
                <a:solidFill>
                  <a:prstClr val="black"/>
                </a:solidFill>
              </a:rPr>
              <a:t>damaging the primary, </a:t>
            </a:r>
            <a:endParaRPr lang="en-US" sz="3200" dirty="0" smtClean="0">
              <a:solidFill>
                <a:prstClr val="black"/>
              </a:solidFill>
            </a:endParaRPr>
          </a:p>
          <a:p>
            <a:pPr algn="ctr" defTabSz="457200"/>
            <a:r>
              <a:rPr lang="en-US" sz="3200" dirty="0" smtClean="0">
                <a:solidFill>
                  <a:prstClr val="black"/>
                </a:solidFill>
              </a:rPr>
              <a:t>and </a:t>
            </a:r>
            <a:r>
              <a:rPr lang="en-US" sz="3200" dirty="0">
                <a:solidFill>
                  <a:prstClr val="black"/>
                </a:solidFill>
              </a:rPr>
              <a:t>without any knowledge of, and need for, subsurface </a:t>
            </a:r>
            <a:r>
              <a:rPr lang="en-US" sz="3200" dirty="0" smtClean="0">
                <a:solidFill>
                  <a:prstClr val="black"/>
                </a:solidFill>
              </a:rPr>
              <a:t>information</a:t>
            </a:r>
            <a:endParaRPr lang="en-US" sz="3200" dirty="0">
              <a:solidFill>
                <a:prstClr val="black"/>
              </a:solidFill>
            </a:endParaRPr>
          </a:p>
        </p:txBody>
      </p:sp>
      <p:sp>
        <p:nvSpPr>
          <p:cNvPr id="4" name="Rectangle 3"/>
          <p:cNvSpPr/>
          <p:nvPr/>
        </p:nvSpPr>
        <p:spPr>
          <a:xfrm>
            <a:off x="3114769" y="4470918"/>
            <a:ext cx="5684056" cy="461665"/>
          </a:xfrm>
          <a:prstGeom prst="rect">
            <a:avLst/>
          </a:prstGeom>
        </p:spPr>
        <p:txBody>
          <a:bodyPr wrap="none">
            <a:spAutoFit/>
          </a:bodyPr>
          <a:lstStyle/>
          <a:p>
            <a:pPr algn="ctr" defTabSz="457200"/>
            <a:r>
              <a:rPr lang="en-US" altLang="zh-CN" sz="2400" dirty="0">
                <a:solidFill>
                  <a:prstClr val="black"/>
                </a:solidFill>
              </a:rPr>
              <a:t>Yanglei Zou, Chao Ma and Arthur B. Weglein</a:t>
            </a: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190</a:t>
            </a:fld>
            <a:endParaRPr lang="en-US" dirty="0">
              <a:solidFill>
                <a:prstClr val="black"/>
              </a:solidFill>
            </a:endParaRPr>
          </a:p>
        </p:txBody>
      </p:sp>
    </p:spTree>
    <p:extLst>
      <p:ext uri="{BB962C8B-B14F-4D97-AF65-F5344CB8AC3E}">
        <p14:creationId xmlns:p14="http://schemas.microsoft.com/office/powerpoint/2010/main" val="94217252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矩形 52"/>
          <p:cNvSpPr/>
          <p:nvPr/>
        </p:nvSpPr>
        <p:spPr>
          <a:xfrm>
            <a:off x="57904" y="1151375"/>
            <a:ext cx="12130920" cy="3724096"/>
          </a:xfrm>
          <a:prstGeom prst="rect">
            <a:avLst/>
          </a:prstGeom>
        </p:spPr>
        <p:txBody>
          <a:bodyPr wrap="square">
            <a:spAutoFit/>
          </a:bodyPr>
          <a:lstStyle/>
          <a:p>
            <a:pPr marL="342900" indent="-342900" defTabSz="457200">
              <a:buFont typeface="Wingdings" charset="2"/>
              <a:buChar char="Ø"/>
            </a:pPr>
            <a:r>
              <a:rPr lang="en-US" sz="2400" b="1" dirty="0" smtClean="0">
                <a:solidFill>
                  <a:prstClr val="black"/>
                </a:solidFill>
              </a:rPr>
              <a:t>When primaries and internal multiples are </a:t>
            </a:r>
            <a:r>
              <a:rPr lang="en-US" sz="2400" b="1" dirty="0" smtClean="0">
                <a:solidFill>
                  <a:srgbClr val="FF0000"/>
                </a:solidFill>
              </a:rPr>
              <a:t>separated</a:t>
            </a:r>
            <a:r>
              <a:rPr lang="en-US" sz="2400" b="1" dirty="0" smtClean="0">
                <a:solidFill>
                  <a:prstClr val="black"/>
                </a:solidFill>
              </a:rPr>
              <a:t>:                                        </a:t>
            </a:r>
          </a:p>
          <a:p>
            <a:pPr defTabSz="457200"/>
            <a:r>
              <a:rPr lang="en-US" sz="2400" b="1" dirty="0">
                <a:solidFill>
                  <a:prstClr val="black"/>
                </a:solidFill>
              </a:rPr>
              <a:t>	</a:t>
            </a:r>
            <a:r>
              <a:rPr lang="en-US" sz="2400" dirty="0" smtClean="0">
                <a:solidFill>
                  <a:prstClr val="black"/>
                </a:solidFill>
              </a:rPr>
              <a:t>ISS Internal-multiple attenuation + adaptive subtraction</a:t>
            </a:r>
          </a:p>
          <a:p>
            <a:pPr defTabSz="457200"/>
            <a:endParaRPr lang="en-US" sz="2000" dirty="0" smtClean="0">
              <a:solidFill>
                <a:prstClr val="black"/>
              </a:solidFill>
            </a:endParaRPr>
          </a:p>
          <a:p>
            <a:pPr defTabSz="457200"/>
            <a:endParaRPr lang="en-US" sz="2000" dirty="0">
              <a:solidFill>
                <a:prstClr val="black"/>
              </a:solidFill>
            </a:endParaRPr>
          </a:p>
          <a:p>
            <a:pPr defTabSz="457200"/>
            <a:endParaRPr lang="en-US" sz="2000" dirty="0" smtClean="0">
              <a:solidFill>
                <a:prstClr val="black"/>
              </a:solidFill>
            </a:endParaRPr>
          </a:p>
          <a:p>
            <a:pPr defTabSz="457200"/>
            <a:endParaRPr lang="en-US" sz="2000" dirty="0" smtClean="0">
              <a:solidFill>
                <a:prstClr val="black"/>
              </a:solidFill>
            </a:endParaRPr>
          </a:p>
          <a:p>
            <a:pPr defTabSz="457200"/>
            <a:endParaRPr lang="en-US" sz="2000" dirty="0">
              <a:solidFill>
                <a:prstClr val="black"/>
              </a:solidFill>
            </a:endParaRPr>
          </a:p>
          <a:p>
            <a:pPr defTabSz="457200"/>
            <a:endParaRPr lang="en-US" sz="2000" dirty="0">
              <a:solidFill>
                <a:prstClr val="black"/>
              </a:solidFill>
            </a:endParaRPr>
          </a:p>
          <a:p>
            <a:pPr defTabSz="457200"/>
            <a:endParaRPr lang="en-US" sz="2000" dirty="0" smtClean="0">
              <a:solidFill>
                <a:prstClr val="black"/>
              </a:solidFill>
            </a:endParaRPr>
          </a:p>
          <a:p>
            <a:pPr marL="342900" indent="-342900" defTabSz="457200">
              <a:buFont typeface="Wingdings" charset="2"/>
              <a:buChar char="Ø"/>
            </a:pPr>
            <a:r>
              <a:rPr lang="en-US" sz="2400" b="1" dirty="0" smtClean="0">
                <a:solidFill>
                  <a:srgbClr val="000000"/>
                </a:solidFill>
              </a:rPr>
              <a:t>When internal multiples </a:t>
            </a:r>
            <a:r>
              <a:rPr lang="en-US" sz="2400" b="1" dirty="0">
                <a:solidFill>
                  <a:srgbClr val="000000"/>
                </a:solidFill>
              </a:rPr>
              <a:t>are </a:t>
            </a:r>
            <a:r>
              <a:rPr lang="en-US" sz="2400" b="1" dirty="0">
                <a:solidFill>
                  <a:srgbClr val="FF0000"/>
                </a:solidFill>
              </a:rPr>
              <a:t>proximal </a:t>
            </a:r>
            <a:r>
              <a:rPr lang="en-US" sz="2400" b="1" dirty="0" smtClean="0">
                <a:solidFill>
                  <a:srgbClr val="FF0000"/>
                </a:solidFill>
              </a:rPr>
              <a:t>to or interfering </a:t>
            </a:r>
            <a:r>
              <a:rPr lang="en-US" sz="2400" b="1" dirty="0">
                <a:solidFill>
                  <a:srgbClr val="FF0000"/>
                </a:solidFill>
              </a:rPr>
              <a:t>with</a:t>
            </a:r>
            <a:r>
              <a:rPr lang="en-US" sz="2400" b="1" dirty="0">
                <a:solidFill>
                  <a:srgbClr val="000000"/>
                </a:solidFill>
              </a:rPr>
              <a:t> </a:t>
            </a:r>
            <a:r>
              <a:rPr lang="en-US" sz="2400" b="1" dirty="0" smtClean="0">
                <a:solidFill>
                  <a:srgbClr val="000000"/>
                </a:solidFill>
              </a:rPr>
              <a:t>primaries:    </a:t>
            </a:r>
          </a:p>
          <a:p>
            <a:pPr defTabSz="457200"/>
            <a:r>
              <a:rPr lang="en-US" sz="2400" dirty="0">
                <a:solidFill>
                  <a:prstClr val="black"/>
                </a:solidFill>
              </a:rPr>
              <a:t>	</a:t>
            </a:r>
            <a:r>
              <a:rPr lang="en-US" sz="2400" dirty="0" smtClean="0">
                <a:solidFill>
                  <a:prstClr val="black"/>
                </a:solidFill>
              </a:rPr>
              <a:t>internal</a:t>
            </a:r>
            <a:r>
              <a:rPr lang="en-US" sz="2400" dirty="0">
                <a:solidFill>
                  <a:prstClr val="black"/>
                </a:solidFill>
              </a:rPr>
              <a:t>-</a:t>
            </a:r>
            <a:r>
              <a:rPr lang="en-US" sz="2400" dirty="0" smtClean="0">
                <a:solidFill>
                  <a:prstClr val="black"/>
                </a:solidFill>
              </a:rPr>
              <a:t>multiple </a:t>
            </a:r>
            <a:r>
              <a:rPr lang="en-US" sz="2400" b="1" dirty="0" smtClean="0">
                <a:solidFill>
                  <a:srgbClr val="FF0000"/>
                </a:solidFill>
              </a:rPr>
              <a:t>elimination</a:t>
            </a:r>
            <a:r>
              <a:rPr lang="en-US" sz="2400" dirty="0">
                <a:solidFill>
                  <a:prstClr val="black"/>
                </a:solidFill>
              </a:rPr>
              <a:t> </a:t>
            </a:r>
            <a:r>
              <a:rPr lang="en-US" sz="2400" dirty="0" smtClean="0">
                <a:solidFill>
                  <a:prstClr val="black"/>
                </a:solidFill>
              </a:rPr>
              <a:t>algorithm is needed (</a:t>
            </a:r>
            <a:r>
              <a:rPr lang="en-US" sz="2400" dirty="0">
                <a:solidFill>
                  <a:srgbClr val="000000"/>
                </a:solidFill>
              </a:rPr>
              <a:t>three-pronged strategy </a:t>
            </a:r>
            <a:r>
              <a:rPr lang="en-US" sz="2400" i="1" u="sng" dirty="0">
                <a:solidFill>
                  <a:prstClr val="black"/>
                </a:solidFill>
              </a:rPr>
              <a:t>Weglein</a:t>
            </a:r>
            <a:r>
              <a:rPr lang="en-US" sz="2400" u="sng" dirty="0">
                <a:solidFill>
                  <a:prstClr val="black"/>
                </a:solidFill>
              </a:rPr>
              <a:t>(2014)</a:t>
            </a:r>
            <a:r>
              <a:rPr lang="en-US" sz="2000" dirty="0" smtClean="0">
                <a:solidFill>
                  <a:prstClr val="black"/>
                </a:solidFill>
              </a:rPr>
              <a:t>)</a:t>
            </a:r>
            <a:endParaRPr lang="en-US" sz="2000" dirty="0">
              <a:solidFill>
                <a:prstClr val="black"/>
              </a:solidFill>
            </a:endParaRPr>
          </a:p>
        </p:txBody>
      </p:sp>
      <p:sp>
        <p:nvSpPr>
          <p:cNvPr id="25" name="Title 1"/>
          <p:cNvSpPr>
            <a:spLocks noGrp="1"/>
          </p:cNvSpPr>
          <p:nvPr>
            <p:ph type="title"/>
          </p:nvPr>
        </p:nvSpPr>
        <p:spPr>
          <a:xfrm>
            <a:off x="1199152" y="3748"/>
            <a:ext cx="9759523" cy="778099"/>
          </a:xfrm>
        </p:spPr>
        <p:txBody>
          <a:bodyPr>
            <a:normAutofit/>
          </a:bodyPr>
          <a:lstStyle/>
          <a:p>
            <a:pPr algn="ctr"/>
            <a:r>
              <a:rPr lang="en-US" sz="2800" b="1" dirty="0" smtClean="0">
                <a:solidFill>
                  <a:srgbClr val="000000"/>
                </a:solidFill>
              </a:rPr>
              <a:t>ISS internal multiple </a:t>
            </a:r>
            <a:r>
              <a:rPr lang="en-US" sz="2800" b="1" dirty="0">
                <a:solidFill>
                  <a:srgbClr val="000000"/>
                </a:solidFill>
              </a:rPr>
              <a:t>elimination from M-OSRP </a:t>
            </a:r>
          </a:p>
        </p:txBody>
      </p:sp>
      <p:sp>
        <p:nvSpPr>
          <p:cNvPr id="2" name="Rounded Rectangle 1"/>
          <p:cNvSpPr/>
          <p:nvPr/>
        </p:nvSpPr>
        <p:spPr>
          <a:xfrm>
            <a:off x="1559882" y="1977576"/>
            <a:ext cx="2611890" cy="1306287"/>
          </a:xfrm>
          <a:prstGeom prst="round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Arc 2"/>
          <p:cNvSpPr/>
          <p:nvPr/>
        </p:nvSpPr>
        <p:spPr>
          <a:xfrm>
            <a:off x="-1033869" y="2213430"/>
            <a:ext cx="5151226" cy="1070428"/>
          </a:xfrm>
          <a:prstGeom prst="arc">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9" name="Arc 8"/>
          <p:cNvSpPr/>
          <p:nvPr/>
        </p:nvSpPr>
        <p:spPr>
          <a:xfrm>
            <a:off x="-1015733" y="2467438"/>
            <a:ext cx="5151226" cy="1524001"/>
          </a:xfrm>
          <a:prstGeom prst="arc">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cxnSp>
        <p:nvCxnSpPr>
          <p:cNvPr id="6" name="Straight Arrow Connector 5"/>
          <p:cNvCxnSpPr>
            <a:endCxn id="2" idx="3"/>
          </p:cNvCxnSpPr>
          <p:nvPr/>
        </p:nvCxnSpPr>
        <p:spPr>
          <a:xfrm flipH="1">
            <a:off x="4171771" y="2467434"/>
            <a:ext cx="888768" cy="163287"/>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171771" y="3048004"/>
            <a:ext cx="888768" cy="16328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18150" y="2169058"/>
            <a:ext cx="1413913" cy="461665"/>
          </a:xfrm>
          <a:prstGeom prst="rect">
            <a:avLst/>
          </a:prstGeom>
          <a:noFill/>
        </p:spPr>
        <p:txBody>
          <a:bodyPr wrap="none" rtlCol="0">
            <a:spAutoFit/>
          </a:bodyPr>
          <a:lstStyle/>
          <a:p>
            <a:pPr defTabSz="457200"/>
            <a:r>
              <a:rPr lang="en-US" sz="2400" b="1" dirty="0" smtClean="0">
                <a:solidFill>
                  <a:srgbClr val="FF0000"/>
                </a:solidFill>
              </a:rPr>
              <a:t>a primary</a:t>
            </a:r>
            <a:endParaRPr lang="en-US" sz="2400" b="1" dirty="0">
              <a:solidFill>
                <a:srgbClr val="FF0000"/>
              </a:solidFill>
            </a:endParaRPr>
          </a:p>
        </p:txBody>
      </p:sp>
      <p:sp>
        <p:nvSpPr>
          <p:cNvPr id="17" name="TextBox 16"/>
          <p:cNvSpPr txBox="1"/>
          <p:nvPr/>
        </p:nvSpPr>
        <p:spPr>
          <a:xfrm>
            <a:off x="5118143" y="2817175"/>
            <a:ext cx="2707536" cy="461665"/>
          </a:xfrm>
          <a:prstGeom prst="rect">
            <a:avLst/>
          </a:prstGeom>
          <a:noFill/>
        </p:spPr>
        <p:txBody>
          <a:bodyPr wrap="none" rtlCol="0">
            <a:spAutoFit/>
          </a:bodyPr>
          <a:lstStyle/>
          <a:p>
            <a:pPr defTabSz="457200"/>
            <a:r>
              <a:rPr lang="en-US" sz="2400" b="1" dirty="0" smtClean="0">
                <a:solidFill>
                  <a:prstClr val="black"/>
                </a:solidFill>
              </a:rPr>
              <a:t>an internal multiple</a:t>
            </a:r>
            <a:endParaRPr lang="en-US" sz="2400" b="1" dirty="0">
              <a:solidFill>
                <a:prstClr val="black"/>
              </a:solidFill>
            </a:endParaRPr>
          </a:p>
        </p:txBody>
      </p:sp>
      <p:sp>
        <p:nvSpPr>
          <p:cNvPr id="24" name="Rounded Rectangle 23"/>
          <p:cNvSpPr/>
          <p:nvPr/>
        </p:nvSpPr>
        <p:spPr>
          <a:xfrm>
            <a:off x="1617484" y="5232411"/>
            <a:ext cx="2611890" cy="1306287"/>
          </a:xfrm>
          <a:prstGeom prst="round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Arc 25"/>
          <p:cNvSpPr/>
          <p:nvPr/>
        </p:nvSpPr>
        <p:spPr>
          <a:xfrm>
            <a:off x="-976264" y="5468263"/>
            <a:ext cx="5205640" cy="2151744"/>
          </a:xfrm>
          <a:prstGeom prst="arc">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cxnSp>
        <p:nvCxnSpPr>
          <p:cNvPr id="27" name="Straight Arrow Connector 26"/>
          <p:cNvCxnSpPr/>
          <p:nvPr/>
        </p:nvCxnSpPr>
        <p:spPr>
          <a:xfrm flipH="1">
            <a:off x="3014125" y="5232411"/>
            <a:ext cx="1611107" cy="34387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180841" y="5816190"/>
            <a:ext cx="888768" cy="16328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625232" y="5001582"/>
            <a:ext cx="1413913" cy="461665"/>
          </a:xfrm>
          <a:prstGeom prst="rect">
            <a:avLst/>
          </a:prstGeom>
          <a:noFill/>
        </p:spPr>
        <p:txBody>
          <a:bodyPr wrap="none" rtlCol="0">
            <a:spAutoFit/>
          </a:bodyPr>
          <a:lstStyle/>
          <a:p>
            <a:pPr defTabSz="457200"/>
            <a:r>
              <a:rPr lang="en-US" sz="2400" b="1" dirty="0" smtClean="0">
                <a:solidFill>
                  <a:srgbClr val="FF0000"/>
                </a:solidFill>
              </a:rPr>
              <a:t>a primary</a:t>
            </a:r>
            <a:endParaRPr lang="en-US" sz="2400" b="1" dirty="0">
              <a:solidFill>
                <a:srgbClr val="FF0000"/>
              </a:solidFill>
            </a:endParaRPr>
          </a:p>
        </p:txBody>
      </p:sp>
      <p:sp>
        <p:nvSpPr>
          <p:cNvPr id="30" name="TextBox 29"/>
          <p:cNvSpPr txBox="1"/>
          <p:nvPr/>
        </p:nvSpPr>
        <p:spPr>
          <a:xfrm>
            <a:off x="5069609" y="5601693"/>
            <a:ext cx="2707536" cy="461665"/>
          </a:xfrm>
          <a:prstGeom prst="rect">
            <a:avLst/>
          </a:prstGeom>
          <a:noFill/>
        </p:spPr>
        <p:txBody>
          <a:bodyPr wrap="none" rtlCol="0">
            <a:spAutoFit/>
          </a:bodyPr>
          <a:lstStyle/>
          <a:p>
            <a:pPr defTabSz="457200"/>
            <a:r>
              <a:rPr lang="en-US" sz="2400" b="1" dirty="0" smtClean="0">
                <a:solidFill>
                  <a:prstClr val="black"/>
                </a:solidFill>
              </a:rPr>
              <a:t>an internal multiple</a:t>
            </a:r>
            <a:endParaRPr lang="en-US" sz="2400" b="1" dirty="0">
              <a:solidFill>
                <a:prstClr val="black"/>
              </a:solidFill>
            </a:endParaRPr>
          </a:p>
        </p:txBody>
      </p:sp>
      <p:sp>
        <p:nvSpPr>
          <p:cNvPr id="31" name="Arc 30"/>
          <p:cNvSpPr/>
          <p:nvPr/>
        </p:nvSpPr>
        <p:spPr>
          <a:xfrm>
            <a:off x="-1033869" y="5722263"/>
            <a:ext cx="5263244" cy="816428"/>
          </a:xfrm>
          <a:prstGeom prst="arc">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pPr/>
              <a:t>191</a:t>
            </a:fld>
            <a:endParaRPr lang="en-US" dirty="0"/>
          </a:p>
        </p:txBody>
      </p:sp>
    </p:spTree>
    <p:extLst>
      <p:ext uri="{BB962C8B-B14F-4D97-AF65-F5344CB8AC3E}">
        <p14:creationId xmlns:p14="http://schemas.microsoft.com/office/powerpoint/2010/main" val="3929326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815208" y="260648"/>
            <a:ext cx="10470525" cy="523220"/>
          </a:xfrm>
          <a:prstGeom prst="rect">
            <a:avLst/>
          </a:prstGeom>
          <a:noFill/>
        </p:spPr>
        <p:txBody>
          <a:bodyPr wrap="square" rtlCol="0">
            <a:spAutoFit/>
          </a:bodyPr>
          <a:lstStyle/>
          <a:p>
            <a:pPr algn="ctr" defTabSz="457200"/>
            <a:r>
              <a:rPr lang="en-US" altLang="zh-CN" sz="2800" b="1" dirty="0" smtClean="0">
                <a:solidFill>
                  <a:srgbClr val="000000"/>
                </a:solidFill>
              </a:rPr>
              <a:t>ISS</a:t>
            </a:r>
            <a:r>
              <a:rPr lang="zh-CN" altLang="en-US" sz="2800" b="1" dirty="0" smtClean="0">
                <a:solidFill>
                  <a:srgbClr val="000000"/>
                </a:solidFill>
              </a:rPr>
              <a:t> </a:t>
            </a:r>
            <a:r>
              <a:rPr lang="en-US" altLang="zh-CN" sz="2800" b="1" dirty="0" smtClean="0">
                <a:solidFill>
                  <a:srgbClr val="000000"/>
                </a:solidFill>
              </a:rPr>
              <a:t>internal</a:t>
            </a:r>
            <a:r>
              <a:rPr lang="zh-CN" altLang="en-US" sz="2800" b="1" dirty="0" smtClean="0">
                <a:solidFill>
                  <a:srgbClr val="000000"/>
                </a:solidFill>
              </a:rPr>
              <a:t> </a:t>
            </a:r>
            <a:r>
              <a:rPr lang="en-US" altLang="zh-CN" sz="2800" b="1" dirty="0" smtClean="0">
                <a:solidFill>
                  <a:srgbClr val="000000"/>
                </a:solidFill>
              </a:rPr>
              <a:t>multiple</a:t>
            </a:r>
            <a:r>
              <a:rPr lang="zh-CN" altLang="en-US" sz="2800" b="1" dirty="0" smtClean="0">
                <a:solidFill>
                  <a:srgbClr val="000000"/>
                </a:solidFill>
              </a:rPr>
              <a:t> </a:t>
            </a:r>
            <a:r>
              <a:rPr lang="en-US" altLang="zh-CN" sz="2800" b="1" dirty="0">
                <a:solidFill>
                  <a:srgbClr val="000000"/>
                </a:solidFill>
              </a:rPr>
              <a:t>elimination subseries </a:t>
            </a:r>
            <a:r>
              <a:rPr lang="zh-CN" altLang="en-US" sz="2800" b="1" dirty="0" smtClean="0">
                <a:solidFill>
                  <a:srgbClr val="000000"/>
                </a:solidFill>
              </a:rPr>
              <a:t> </a:t>
            </a:r>
            <a:endParaRPr lang="en-US" sz="2800" b="1" dirty="0">
              <a:solidFill>
                <a:srgbClr val="000000"/>
              </a:solidFill>
            </a:endParaRPr>
          </a:p>
        </p:txBody>
      </p:sp>
      <p:sp>
        <p:nvSpPr>
          <p:cNvPr id="3" name="TextBox 2"/>
          <p:cNvSpPr txBox="1"/>
          <p:nvPr/>
        </p:nvSpPr>
        <p:spPr>
          <a:xfrm>
            <a:off x="673601" y="1259947"/>
            <a:ext cx="10573005" cy="1661993"/>
          </a:xfrm>
          <a:prstGeom prst="rect">
            <a:avLst/>
          </a:prstGeom>
          <a:noFill/>
        </p:spPr>
        <p:txBody>
          <a:bodyPr wrap="square" rtlCol="0">
            <a:spAutoFit/>
          </a:bodyPr>
          <a:lstStyle/>
          <a:p>
            <a:pPr marL="285750" indent="-285750" defTabSz="457200">
              <a:buFont typeface="Arial" charset="0"/>
              <a:buChar char="•"/>
            </a:pPr>
            <a:r>
              <a:rPr lang="en-US" altLang="zh-CN" sz="2400" dirty="0" smtClean="0">
                <a:solidFill>
                  <a:prstClr val="black"/>
                </a:solidFill>
              </a:rPr>
              <a:t>The</a:t>
            </a:r>
            <a:r>
              <a:rPr lang="zh-CN" altLang="en-US" sz="2400" dirty="0" smtClean="0">
                <a:solidFill>
                  <a:prstClr val="black"/>
                </a:solidFill>
              </a:rPr>
              <a:t> </a:t>
            </a:r>
            <a:r>
              <a:rPr lang="en-US" altLang="zh-CN" sz="2400" dirty="0" smtClean="0">
                <a:solidFill>
                  <a:prstClr val="black"/>
                </a:solidFill>
              </a:rPr>
              <a:t>ISS</a:t>
            </a:r>
            <a:r>
              <a:rPr lang="zh-CN" altLang="en-US" sz="2400" dirty="0" smtClean="0">
                <a:solidFill>
                  <a:prstClr val="black"/>
                </a:solidFill>
              </a:rPr>
              <a:t> </a:t>
            </a:r>
            <a:r>
              <a:rPr lang="en-US" altLang="zh-CN" sz="2400" dirty="0" smtClean="0">
                <a:solidFill>
                  <a:prstClr val="black"/>
                </a:solidFill>
              </a:rPr>
              <a:t>has</a:t>
            </a:r>
            <a:r>
              <a:rPr lang="zh-CN" altLang="en-US" sz="2400" dirty="0" smtClean="0">
                <a:solidFill>
                  <a:prstClr val="black"/>
                </a:solidFill>
              </a:rPr>
              <a:t> </a:t>
            </a:r>
            <a:r>
              <a:rPr lang="en-US" altLang="zh-CN" sz="2400" dirty="0" smtClean="0">
                <a:solidFill>
                  <a:prstClr val="black"/>
                </a:solidFill>
              </a:rPr>
              <a:t>a</a:t>
            </a:r>
            <a:r>
              <a:rPr lang="zh-CN" altLang="en-US" sz="2400" dirty="0" smtClean="0">
                <a:solidFill>
                  <a:prstClr val="black"/>
                </a:solidFill>
              </a:rPr>
              <a:t> </a:t>
            </a:r>
            <a:r>
              <a:rPr lang="en-US" altLang="zh-CN" sz="2400" dirty="0" smtClean="0">
                <a:solidFill>
                  <a:prstClr val="black"/>
                </a:solidFill>
              </a:rPr>
              <a:t>promise</a:t>
            </a:r>
            <a:r>
              <a:rPr lang="zh-CN" altLang="en-US" sz="2400" dirty="0" smtClean="0">
                <a:solidFill>
                  <a:prstClr val="black"/>
                </a:solidFill>
              </a:rPr>
              <a:t> </a:t>
            </a:r>
            <a:r>
              <a:rPr lang="en-US" altLang="zh-CN" sz="2400" dirty="0" smtClean="0">
                <a:solidFill>
                  <a:prstClr val="black"/>
                </a:solidFill>
              </a:rPr>
              <a:t>of</a:t>
            </a:r>
            <a:r>
              <a:rPr lang="zh-CN" altLang="en-US" sz="2400" dirty="0" smtClean="0">
                <a:solidFill>
                  <a:prstClr val="black"/>
                </a:solidFill>
              </a:rPr>
              <a:t> </a:t>
            </a:r>
            <a:r>
              <a:rPr lang="en-US" altLang="zh-CN" sz="2400" dirty="0" smtClean="0">
                <a:solidFill>
                  <a:prstClr val="black"/>
                </a:solidFill>
              </a:rPr>
              <a:t>achieving</a:t>
            </a:r>
            <a:r>
              <a:rPr lang="zh-CN" altLang="en-US" sz="2400" dirty="0" smtClean="0">
                <a:solidFill>
                  <a:prstClr val="black"/>
                </a:solidFill>
              </a:rPr>
              <a:t> </a:t>
            </a:r>
            <a:r>
              <a:rPr lang="en-US" altLang="zh-CN" sz="2400" dirty="0" smtClean="0">
                <a:solidFill>
                  <a:prstClr val="black"/>
                </a:solidFill>
              </a:rPr>
              <a:t>all seismic</a:t>
            </a:r>
            <a:r>
              <a:rPr lang="zh-CN" altLang="en-US" sz="2400" dirty="0" smtClean="0">
                <a:solidFill>
                  <a:prstClr val="black"/>
                </a:solidFill>
              </a:rPr>
              <a:t> </a:t>
            </a:r>
            <a:r>
              <a:rPr lang="en-US" altLang="zh-CN" sz="2400" dirty="0" smtClean="0">
                <a:solidFill>
                  <a:prstClr val="black"/>
                </a:solidFill>
              </a:rPr>
              <a:t>data</a:t>
            </a:r>
            <a:r>
              <a:rPr lang="zh-CN" altLang="en-US" sz="2400" dirty="0" smtClean="0">
                <a:solidFill>
                  <a:prstClr val="black"/>
                </a:solidFill>
              </a:rPr>
              <a:t> </a:t>
            </a:r>
            <a:r>
              <a:rPr lang="en-US" altLang="zh-CN" sz="2400" dirty="0" smtClean="0">
                <a:solidFill>
                  <a:prstClr val="black"/>
                </a:solidFill>
              </a:rPr>
              <a:t>processing</a:t>
            </a:r>
            <a:r>
              <a:rPr lang="zh-CN" altLang="en-US" sz="2400" dirty="0" smtClean="0">
                <a:solidFill>
                  <a:prstClr val="black"/>
                </a:solidFill>
              </a:rPr>
              <a:t> </a:t>
            </a:r>
            <a:r>
              <a:rPr lang="en-US" altLang="zh-CN" sz="2400" dirty="0" smtClean="0">
                <a:solidFill>
                  <a:prstClr val="black"/>
                </a:solidFill>
              </a:rPr>
              <a:t>tasks</a:t>
            </a:r>
            <a:r>
              <a:rPr lang="zh-CN" altLang="en-US" sz="2400" dirty="0" smtClean="0">
                <a:solidFill>
                  <a:prstClr val="black"/>
                </a:solidFill>
              </a:rPr>
              <a:t> </a:t>
            </a:r>
            <a:r>
              <a:rPr lang="en-US" altLang="zh-CN" sz="2400" b="1" dirty="0" smtClean="0">
                <a:solidFill>
                  <a:srgbClr val="FF0000"/>
                </a:solidFill>
              </a:rPr>
              <a:t>directly and without</a:t>
            </a:r>
            <a:r>
              <a:rPr lang="zh-CN" altLang="en-US" sz="2400" b="1" dirty="0" smtClean="0">
                <a:solidFill>
                  <a:srgbClr val="FF0000"/>
                </a:solidFill>
              </a:rPr>
              <a:t> </a:t>
            </a:r>
            <a:r>
              <a:rPr lang="en-US" altLang="zh-CN" sz="2400" b="1" dirty="0" smtClean="0">
                <a:solidFill>
                  <a:srgbClr val="FF0000"/>
                </a:solidFill>
              </a:rPr>
              <a:t>any</a:t>
            </a:r>
            <a:r>
              <a:rPr lang="zh-CN" altLang="en-US" sz="2400" b="1" dirty="0" smtClean="0">
                <a:solidFill>
                  <a:srgbClr val="FF0000"/>
                </a:solidFill>
              </a:rPr>
              <a:t> </a:t>
            </a:r>
            <a:r>
              <a:rPr lang="en-US" altLang="zh-CN" sz="2400" b="1" dirty="0" smtClean="0">
                <a:solidFill>
                  <a:srgbClr val="FF0000"/>
                </a:solidFill>
              </a:rPr>
              <a:t>subsurface</a:t>
            </a:r>
            <a:r>
              <a:rPr lang="zh-CN" altLang="en-US" sz="2400" b="1" dirty="0" smtClean="0">
                <a:solidFill>
                  <a:srgbClr val="FF0000"/>
                </a:solidFill>
              </a:rPr>
              <a:t> </a:t>
            </a:r>
            <a:r>
              <a:rPr lang="en-US" altLang="zh-CN" sz="2400" b="1" dirty="0" smtClean="0">
                <a:solidFill>
                  <a:srgbClr val="FF0000"/>
                </a:solidFill>
              </a:rPr>
              <a:t>information.</a:t>
            </a:r>
          </a:p>
          <a:p>
            <a:pPr marL="800100" lvl="1" indent="-342900" defTabSz="457200">
              <a:buFont typeface="+mj-lt"/>
              <a:buAutoNum type="arabicPeriod"/>
            </a:pPr>
            <a:endParaRPr lang="en-US" dirty="0">
              <a:solidFill>
                <a:prstClr val="black"/>
              </a:solidFill>
            </a:endParaRPr>
          </a:p>
          <a:p>
            <a:pPr marL="342900" indent="-342900" defTabSz="457200">
              <a:buFont typeface="Arial" charset="0"/>
              <a:buChar char="•"/>
            </a:pPr>
            <a:endParaRPr lang="en-US" dirty="0">
              <a:solidFill>
                <a:prstClr val="black"/>
              </a:solidFill>
            </a:endParaRPr>
          </a:p>
          <a:p>
            <a:pPr marL="285750" indent="-285750" defTabSz="457200">
              <a:buFont typeface="Arial" charset="0"/>
              <a:buChar char="•"/>
            </a:pPr>
            <a:endParaRPr lang="en-US" dirty="0">
              <a:solidFill>
                <a:prstClr val="black"/>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192</a:t>
            </a:fld>
            <a:endParaRPr lang="en-US" dirty="0">
              <a:solidFill>
                <a:prstClr val="black"/>
              </a:solidFill>
            </a:endParaRPr>
          </a:p>
        </p:txBody>
      </p:sp>
    </p:spTree>
    <p:extLst>
      <p:ext uri="{BB962C8B-B14F-4D97-AF65-F5344CB8AC3E}">
        <p14:creationId xmlns:p14="http://schemas.microsoft.com/office/powerpoint/2010/main" val="141766437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673601" y="1259943"/>
            <a:ext cx="10573005" cy="2677656"/>
          </a:xfrm>
          <a:prstGeom prst="rect">
            <a:avLst/>
          </a:prstGeom>
          <a:noFill/>
        </p:spPr>
        <p:txBody>
          <a:bodyPr wrap="square" rtlCol="0">
            <a:spAutoFit/>
          </a:bodyPr>
          <a:lstStyle/>
          <a:p>
            <a:pPr marL="285750" indent="-285750" defTabSz="457200">
              <a:buFont typeface="Arial" charset="0"/>
              <a:buChar char="•"/>
            </a:pPr>
            <a:r>
              <a:rPr lang="en-US" altLang="zh-CN" sz="2400" dirty="0" smtClean="0">
                <a:solidFill>
                  <a:prstClr val="black"/>
                </a:solidFill>
              </a:rPr>
              <a:t>The</a:t>
            </a:r>
            <a:r>
              <a:rPr lang="zh-CN" altLang="en-US" sz="2400" dirty="0" smtClean="0">
                <a:solidFill>
                  <a:prstClr val="black"/>
                </a:solidFill>
              </a:rPr>
              <a:t> </a:t>
            </a:r>
            <a:r>
              <a:rPr lang="en-US" altLang="zh-CN" sz="2400" dirty="0" smtClean="0">
                <a:solidFill>
                  <a:prstClr val="black"/>
                </a:solidFill>
              </a:rPr>
              <a:t>ISS</a:t>
            </a:r>
            <a:r>
              <a:rPr lang="zh-CN" altLang="en-US" sz="2400" dirty="0" smtClean="0">
                <a:solidFill>
                  <a:prstClr val="black"/>
                </a:solidFill>
              </a:rPr>
              <a:t> </a:t>
            </a:r>
            <a:r>
              <a:rPr lang="en-US" altLang="zh-CN" sz="2400" dirty="0" smtClean="0">
                <a:solidFill>
                  <a:prstClr val="black"/>
                </a:solidFill>
              </a:rPr>
              <a:t>has</a:t>
            </a:r>
            <a:r>
              <a:rPr lang="zh-CN" altLang="en-US" sz="2400" dirty="0" smtClean="0">
                <a:solidFill>
                  <a:prstClr val="black"/>
                </a:solidFill>
              </a:rPr>
              <a:t> </a:t>
            </a:r>
            <a:r>
              <a:rPr lang="en-US" altLang="zh-CN" sz="2400" dirty="0" smtClean="0">
                <a:solidFill>
                  <a:prstClr val="black"/>
                </a:solidFill>
              </a:rPr>
              <a:t>a</a:t>
            </a:r>
            <a:r>
              <a:rPr lang="zh-CN" altLang="en-US" sz="2400" dirty="0" smtClean="0">
                <a:solidFill>
                  <a:prstClr val="black"/>
                </a:solidFill>
              </a:rPr>
              <a:t> </a:t>
            </a:r>
            <a:r>
              <a:rPr lang="en-US" altLang="zh-CN" sz="2400" dirty="0" smtClean="0">
                <a:solidFill>
                  <a:prstClr val="black"/>
                </a:solidFill>
              </a:rPr>
              <a:t>promise</a:t>
            </a:r>
            <a:r>
              <a:rPr lang="zh-CN" altLang="en-US" sz="2400" dirty="0" smtClean="0">
                <a:solidFill>
                  <a:prstClr val="black"/>
                </a:solidFill>
              </a:rPr>
              <a:t> </a:t>
            </a:r>
            <a:r>
              <a:rPr lang="en-US" altLang="zh-CN" sz="2400" dirty="0" smtClean="0">
                <a:solidFill>
                  <a:prstClr val="black"/>
                </a:solidFill>
              </a:rPr>
              <a:t>of</a:t>
            </a:r>
            <a:r>
              <a:rPr lang="zh-CN" altLang="en-US" sz="2400" dirty="0" smtClean="0">
                <a:solidFill>
                  <a:prstClr val="black"/>
                </a:solidFill>
              </a:rPr>
              <a:t> </a:t>
            </a:r>
            <a:r>
              <a:rPr lang="en-US" altLang="zh-CN" sz="2400" dirty="0" smtClean="0">
                <a:solidFill>
                  <a:prstClr val="black"/>
                </a:solidFill>
              </a:rPr>
              <a:t>achieving</a:t>
            </a:r>
            <a:r>
              <a:rPr lang="zh-CN" altLang="en-US" sz="2400" dirty="0" smtClean="0">
                <a:solidFill>
                  <a:prstClr val="black"/>
                </a:solidFill>
              </a:rPr>
              <a:t> </a:t>
            </a:r>
            <a:r>
              <a:rPr lang="en-US" altLang="zh-CN" sz="2400" dirty="0" smtClean="0">
                <a:solidFill>
                  <a:prstClr val="black"/>
                </a:solidFill>
              </a:rPr>
              <a:t>seismic</a:t>
            </a:r>
            <a:r>
              <a:rPr lang="zh-CN" altLang="en-US" sz="2400" dirty="0" smtClean="0">
                <a:solidFill>
                  <a:prstClr val="black"/>
                </a:solidFill>
              </a:rPr>
              <a:t> </a:t>
            </a:r>
            <a:r>
              <a:rPr lang="en-US" altLang="zh-CN" sz="2400" dirty="0" smtClean="0">
                <a:solidFill>
                  <a:prstClr val="black"/>
                </a:solidFill>
              </a:rPr>
              <a:t>data</a:t>
            </a:r>
            <a:r>
              <a:rPr lang="zh-CN" altLang="en-US" sz="2400" dirty="0" smtClean="0">
                <a:solidFill>
                  <a:prstClr val="black"/>
                </a:solidFill>
              </a:rPr>
              <a:t> </a:t>
            </a:r>
            <a:r>
              <a:rPr lang="en-US" altLang="zh-CN" sz="2400" dirty="0" smtClean="0">
                <a:solidFill>
                  <a:prstClr val="black"/>
                </a:solidFill>
              </a:rPr>
              <a:t>processing</a:t>
            </a:r>
            <a:r>
              <a:rPr lang="zh-CN" altLang="en-US" sz="2400" dirty="0" smtClean="0">
                <a:solidFill>
                  <a:prstClr val="black"/>
                </a:solidFill>
              </a:rPr>
              <a:t> </a:t>
            </a:r>
            <a:r>
              <a:rPr lang="en-US" altLang="zh-CN" sz="2400" dirty="0" smtClean="0">
                <a:solidFill>
                  <a:prstClr val="black"/>
                </a:solidFill>
              </a:rPr>
              <a:t>tasks</a:t>
            </a:r>
            <a:r>
              <a:rPr lang="zh-CN" altLang="en-US" sz="2400" dirty="0" smtClean="0">
                <a:solidFill>
                  <a:prstClr val="black"/>
                </a:solidFill>
              </a:rPr>
              <a:t> </a:t>
            </a:r>
            <a:r>
              <a:rPr lang="en-US" altLang="zh-CN" sz="2400" dirty="0" smtClean="0">
                <a:solidFill>
                  <a:prstClr val="black"/>
                </a:solidFill>
              </a:rPr>
              <a:t>without</a:t>
            </a:r>
            <a:r>
              <a:rPr lang="zh-CN" altLang="en-US" sz="2400" dirty="0" smtClean="0">
                <a:solidFill>
                  <a:prstClr val="black"/>
                </a:solidFill>
              </a:rPr>
              <a:t> </a:t>
            </a:r>
            <a:r>
              <a:rPr lang="en-US" altLang="zh-CN" sz="2400" dirty="0" smtClean="0">
                <a:solidFill>
                  <a:prstClr val="black"/>
                </a:solidFill>
              </a:rPr>
              <a:t>any</a:t>
            </a:r>
            <a:r>
              <a:rPr lang="zh-CN" altLang="en-US" sz="2400" dirty="0" smtClean="0">
                <a:solidFill>
                  <a:prstClr val="black"/>
                </a:solidFill>
              </a:rPr>
              <a:t> </a:t>
            </a:r>
            <a:r>
              <a:rPr lang="en-US" altLang="zh-CN" sz="2400" dirty="0" smtClean="0">
                <a:solidFill>
                  <a:prstClr val="black"/>
                </a:solidFill>
              </a:rPr>
              <a:t>subsurface</a:t>
            </a:r>
            <a:r>
              <a:rPr lang="zh-CN" altLang="en-US" sz="2400" dirty="0" smtClean="0">
                <a:solidFill>
                  <a:prstClr val="black"/>
                </a:solidFill>
              </a:rPr>
              <a:t> </a:t>
            </a:r>
            <a:r>
              <a:rPr lang="en-US" altLang="zh-CN" sz="2400" dirty="0" smtClean="0">
                <a:solidFill>
                  <a:prstClr val="black"/>
                </a:solidFill>
              </a:rPr>
              <a:t>information.</a:t>
            </a:r>
          </a:p>
          <a:p>
            <a:pPr marL="285750" indent="-285750" defTabSz="457200">
              <a:buFont typeface="Arial" charset="0"/>
              <a:buChar char="•"/>
            </a:pPr>
            <a:endParaRPr lang="en-US" dirty="0">
              <a:solidFill>
                <a:prstClr val="black"/>
              </a:solidFill>
            </a:endParaRPr>
          </a:p>
          <a:p>
            <a:pPr marL="285750" indent="-285750" defTabSz="457200">
              <a:buFont typeface="Arial" charset="0"/>
              <a:buChar char="•"/>
            </a:pPr>
            <a:r>
              <a:rPr lang="en-US" altLang="zh-CN" sz="2400" b="1" dirty="0" smtClean="0">
                <a:solidFill>
                  <a:srgbClr val="FF0000"/>
                </a:solidFill>
              </a:rPr>
              <a:t>Distinct</a:t>
            </a:r>
            <a:r>
              <a:rPr lang="zh-CN" altLang="en-US" sz="2400" b="1" dirty="0" smtClean="0">
                <a:solidFill>
                  <a:srgbClr val="FF0000"/>
                </a:solidFill>
              </a:rPr>
              <a:t> </a:t>
            </a:r>
            <a:r>
              <a:rPr lang="en-US" altLang="zh-CN" sz="2400" b="1" dirty="0" smtClean="0">
                <a:solidFill>
                  <a:srgbClr val="FF0000"/>
                </a:solidFill>
              </a:rPr>
              <a:t>subseries</a:t>
            </a:r>
            <a:r>
              <a:rPr lang="zh-CN" altLang="en-US" sz="2400" b="1" dirty="0" smtClean="0">
                <a:solidFill>
                  <a:srgbClr val="FF0000"/>
                </a:solidFill>
              </a:rPr>
              <a:t> </a:t>
            </a:r>
            <a:r>
              <a:rPr lang="en-US" altLang="zh-CN" sz="2400" dirty="0" smtClean="0">
                <a:solidFill>
                  <a:prstClr val="black"/>
                </a:solidFill>
              </a:rPr>
              <a:t>can</a:t>
            </a:r>
            <a:r>
              <a:rPr lang="zh-CN" altLang="en-US" sz="2400" dirty="0" smtClean="0">
                <a:solidFill>
                  <a:prstClr val="black"/>
                </a:solidFill>
              </a:rPr>
              <a:t> </a:t>
            </a:r>
            <a:r>
              <a:rPr lang="en-US" altLang="zh-CN" sz="2400" dirty="0" smtClean="0">
                <a:solidFill>
                  <a:prstClr val="black"/>
                </a:solidFill>
              </a:rPr>
              <a:t>be</a:t>
            </a:r>
            <a:r>
              <a:rPr lang="zh-CN" altLang="en-US" sz="2400" dirty="0" smtClean="0">
                <a:solidFill>
                  <a:prstClr val="black"/>
                </a:solidFill>
              </a:rPr>
              <a:t> </a:t>
            </a:r>
            <a:r>
              <a:rPr lang="en-US" altLang="zh-CN" sz="2400" dirty="0" smtClean="0">
                <a:solidFill>
                  <a:prstClr val="black"/>
                </a:solidFill>
              </a:rPr>
              <a:t>isolated</a:t>
            </a:r>
            <a:r>
              <a:rPr lang="zh-CN" altLang="en-US" sz="2400" dirty="0" smtClean="0">
                <a:solidFill>
                  <a:prstClr val="black"/>
                </a:solidFill>
              </a:rPr>
              <a:t> </a:t>
            </a:r>
            <a:r>
              <a:rPr lang="en-US" altLang="zh-CN" sz="2400" dirty="0" smtClean="0">
                <a:solidFill>
                  <a:prstClr val="black"/>
                </a:solidFill>
              </a:rPr>
              <a:t>from the</a:t>
            </a:r>
            <a:r>
              <a:rPr lang="zh-CN" altLang="en-US" sz="2400" dirty="0">
                <a:solidFill>
                  <a:prstClr val="black"/>
                </a:solidFill>
              </a:rPr>
              <a:t> </a:t>
            </a:r>
            <a:r>
              <a:rPr lang="en-US" altLang="zh-CN" sz="2400" dirty="0" smtClean="0">
                <a:solidFill>
                  <a:prstClr val="black"/>
                </a:solidFill>
              </a:rPr>
              <a:t>overall</a:t>
            </a:r>
            <a:r>
              <a:rPr lang="zh-CN" altLang="en-US" sz="2400" dirty="0" smtClean="0">
                <a:solidFill>
                  <a:prstClr val="black"/>
                </a:solidFill>
              </a:rPr>
              <a:t> </a:t>
            </a:r>
            <a:r>
              <a:rPr lang="en-US" altLang="zh-CN" sz="2400" dirty="0" smtClean="0">
                <a:solidFill>
                  <a:prstClr val="black"/>
                </a:solidFill>
              </a:rPr>
              <a:t>series</a:t>
            </a:r>
            <a:r>
              <a:rPr lang="zh-CN" altLang="en-US" sz="2400" dirty="0" smtClean="0">
                <a:solidFill>
                  <a:prstClr val="black"/>
                </a:solidFill>
              </a:rPr>
              <a:t> </a:t>
            </a:r>
            <a:r>
              <a:rPr lang="en-US" altLang="zh-CN" sz="2400" dirty="0" smtClean="0">
                <a:solidFill>
                  <a:prstClr val="black"/>
                </a:solidFill>
              </a:rPr>
              <a:t>to</a:t>
            </a:r>
            <a:r>
              <a:rPr lang="zh-CN" altLang="en-US" sz="2400" dirty="0" smtClean="0">
                <a:solidFill>
                  <a:prstClr val="black"/>
                </a:solidFill>
              </a:rPr>
              <a:t> </a:t>
            </a:r>
            <a:r>
              <a:rPr lang="en-US" altLang="zh-CN" sz="2400" dirty="0" smtClean="0">
                <a:solidFill>
                  <a:prstClr val="black"/>
                </a:solidFill>
              </a:rPr>
              <a:t>achieving</a:t>
            </a:r>
            <a:r>
              <a:rPr lang="zh-CN" altLang="en-US" sz="2400" dirty="0" smtClean="0">
                <a:solidFill>
                  <a:prstClr val="black"/>
                </a:solidFill>
              </a:rPr>
              <a:t> </a:t>
            </a:r>
            <a:r>
              <a:rPr lang="en-US" altLang="zh-CN" sz="2400" dirty="0" smtClean="0">
                <a:solidFill>
                  <a:prstClr val="black"/>
                </a:solidFill>
              </a:rPr>
              <a:t>different</a:t>
            </a:r>
            <a:r>
              <a:rPr lang="zh-CN" altLang="en-US" sz="2400" dirty="0" smtClean="0">
                <a:solidFill>
                  <a:prstClr val="black"/>
                </a:solidFill>
              </a:rPr>
              <a:t> </a:t>
            </a:r>
            <a:r>
              <a:rPr lang="en-US" altLang="zh-CN" sz="2400" dirty="0" smtClean="0">
                <a:solidFill>
                  <a:prstClr val="black"/>
                </a:solidFill>
              </a:rPr>
              <a:t>seismic</a:t>
            </a:r>
            <a:r>
              <a:rPr lang="zh-CN" altLang="en-US" sz="2400" dirty="0" smtClean="0">
                <a:solidFill>
                  <a:prstClr val="black"/>
                </a:solidFill>
              </a:rPr>
              <a:t> </a:t>
            </a:r>
            <a:r>
              <a:rPr lang="en-US" altLang="zh-CN" sz="2400" dirty="0" smtClean="0">
                <a:solidFill>
                  <a:prstClr val="black"/>
                </a:solidFill>
              </a:rPr>
              <a:t>data</a:t>
            </a:r>
            <a:r>
              <a:rPr lang="zh-CN" altLang="en-US" sz="2400" dirty="0" smtClean="0">
                <a:solidFill>
                  <a:prstClr val="black"/>
                </a:solidFill>
              </a:rPr>
              <a:t> </a:t>
            </a:r>
            <a:r>
              <a:rPr lang="en-US" altLang="zh-CN" sz="2400" dirty="0" smtClean="0">
                <a:solidFill>
                  <a:prstClr val="black"/>
                </a:solidFill>
              </a:rPr>
              <a:t>processing</a:t>
            </a:r>
            <a:r>
              <a:rPr lang="zh-CN" altLang="en-US" sz="2400" dirty="0" smtClean="0">
                <a:solidFill>
                  <a:prstClr val="black"/>
                </a:solidFill>
              </a:rPr>
              <a:t> </a:t>
            </a:r>
            <a:r>
              <a:rPr lang="en-US" altLang="zh-CN" sz="2400" dirty="0" smtClean="0">
                <a:solidFill>
                  <a:prstClr val="black"/>
                </a:solidFill>
              </a:rPr>
              <a:t>tasks.</a:t>
            </a:r>
            <a:r>
              <a:rPr lang="zh-CN" altLang="en-US" sz="2400" dirty="0" smtClean="0">
                <a:solidFill>
                  <a:prstClr val="black"/>
                </a:solidFill>
              </a:rPr>
              <a:t> </a:t>
            </a:r>
            <a:endParaRPr lang="en-US" altLang="zh-CN" sz="2400" dirty="0" smtClean="0">
              <a:solidFill>
                <a:prstClr val="black"/>
              </a:solidFill>
            </a:endParaRPr>
          </a:p>
          <a:p>
            <a:pPr marL="800100" lvl="1" indent="-342900" defTabSz="457200">
              <a:buFont typeface="+mj-lt"/>
              <a:buAutoNum type="arabicPeriod"/>
            </a:pPr>
            <a:endParaRPr lang="en-US" dirty="0">
              <a:solidFill>
                <a:prstClr val="black"/>
              </a:solidFill>
            </a:endParaRPr>
          </a:p>
          <a:p>
            <a:pPr marL="342900" indent="-342900" defTabSz="457200">
              <a:buFont typeface="Arial" charset="0"/>
              <a:buChar char="•"/>
            </a:pPr>
            <a:endParaRPr lang="en-US" dirty="0">
              <a:solidFill>
                <a:prstClr val="black"/>
              </a:solidFill>
            </a:endParaRPr>
          </a:p>
          <a:p>
            <a:pPr marL="285750" indent="-285750" defTabSz="457200">
              <a:buFont typeface="Arial" charset="0"/>
              <a:buChar char="•"/>
            </a:pPr>
            <a:endParaRPr lang="en-US" dirty="0">
              <a:solidFill>
                <a:prstClr val="black"/>
              </a:solidFill>
            </a:endParaRPr>
          </a:p>
        </p:txBody>
      </p:sp>
      <p:sp>
        <p:nvSpPr>
          <p:cNvPr id="4" name="TextBox 3"/>
          <p:cNvSpPr txBox="1"/>
          <p:nvPr/>
        </p:nvSpPr>
        <p:spPr>
          <a:xfrm>
            <a:off x="815208" y="260648"/>
            <a:ext cx="10470525" cy="523220"/>
          </a:xfrm>
          <a:prstGeom prst="rect">
            <a:avLst/>
          </a:prstGeom>
          <a:noFill/>
        </p:spPr>
        <p:txBody>
          <a:bodyPr wrap="square" rtlCol="0">
            <a:spAutoFit/>
          </a:bodyPr>
          <a:lstStyle/>
          <a:p>
            <a:pPr algn="ctr" defTabSz="457200"/>
            <a:r>
              <a:rPr lang="en-US" altLang="zh-CN" sz="2800" b="1" dirty="0" smtClean="0">
                <a:solidFill>
                  <a:srgbClr val="000000"/>
                </a:solidFill>
              </a:rPr>
              <a:t>ISS</a:t>
            </a:r>
            <a:r>
              <a:rPr lang="zh-CN" altLang="en-US" sz="2800" b="1" dirty="0" smtClean="0">
                <a:solidFill>
                  <a:srgbClr val="000000"/>
                </a:solidFill>
              </a:rPr>
              <a:t> </a:t>
            </a:r>
            <a:r>
              <a:rPr lang="en-US" altLang="zh-CN" sz="2800" b="1" dirty="0" smtClean="0">
                <a:solidFill>
                  <a:srgbClr val="000000"/>
                </a:solidFill>
              </a:rPr>
              <a:t>internal</a:t>
            </a:r>
            <a:r>
              <a:rPr lang="zh-CN" altLang="en-US" sz="2800" b="1" dirty="0" smtClean="0">
                <a:solidFill>
                  <a:srgbClr val="000000"/>
                </a:solidFill>
              </a:rPr>
              <a:t> </a:t>
            </a:r>
            <a:r>
              <a:rPr lang="en-US" altLang="zh-CN" sz="2800" b="1" dirty="0" smtClean="0">
                <a:solidFill>
                  <a:srgbClr val="000000"/>
                </a:solidFill>
              </a:rPr>
              <a:t>multiple</a:t>
            </a:r>
            <a:r>
              <a:rPr lang="zh-CN" altLang="en-US" sz="2800" b="1" dirty="0" smtClean="0">
                <a:solidFill>
                  <a:srgbClr val="000000"/>
                </a:solidFill>
              </a:rPr>
              <a:t> </a:t>
            </a:r>
            <a:r>
              <a:rPr lang="en-US" altLang="zh-CN" sz="2800" b="1" dirty="0">
                <a:solidFill>
                  <a:srgbClr val="000000"/>
                </a:solidFill>
              </a:rPr>
              <a:t>elimination subseries </a:t>
            </a:r>
            <a:endParaRPr lang="en-US" sz="2800" b="1" dirty="0">
              <a:solidFill>
                <a:srgbClr val="000000"/>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193</a:t>
            </a:fld>
            <a:endParaRPr lang="en-US" dirty="0">
              <a:solidFill>
                <a:prstClr val="black"/>
              </a:solidFill>
            </a:endParaRPr>
          </a:p>
        </p:txBody>
      </p:sp>
    </p:spTree>
    <p:extLst>
      <p:ext uri="{BB962C8B-B14F-4D97-AF65-F5344CB8AC3E}">
        <p14:creationId xmlns:p14="http://schemas.microsoft.com/office/powerpoint/2010/main" val="10988490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188825" cy="98005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673601" y="1259947"/>
            <a:ext cx="10573005" cy="5632311"/>
          </a:xfrm>
          <a:prstGeom prst="rect">
            <a:avLst/>
          </a:prstGeom>
          <a:noFill/>
        </p:spPr>
        <p:txBody>
          <a:bodyPr wrap="square" rtlCol="0">
            <a:spAutoFit/>
          </a:bodyPr>
          <a:lstStyle/>
          <a:p>
            <a:pPr marL="285750" indent="-285750" defTabSz="457200">
              <a:buFont typeface="Arial" charset="0"/>
              <a:buChar char="•"/>
            </a:pPr>
            <a:r>
              <a:rPr lang="en-US" altLang="zh-CN" sz="2400" dirty="0" smtClean="0">
                <a:solidFill>
                  <a:prstClr val="black"/>
                </a:solidFill>
              </a:rPr>
              <a:t>The</a:t>
            </a:r>
            <a:r>
              <a:rPr lang="zh-CN" altLang="en-US" sz="2400" dirty="0" smtClean="0">
                <a:solidFill>
                  <a:prstClr val="black"/>
                </a:solidFill>
              </a:rPr>
              <a:t> </a:t>
            </a:r>
            <a:r>
              <a:rPr lang="en-US" altLang="zh-CN" sz="2400" dirty="0" smtClean="0">
                <a:solidFill>
                  <a:prstClr val="black"/>
                </a:solidFill>
              </a:rPr>
              <a:t>ISS</a:t>
            </a:r>
            <a:r>
              <a:rPr lang="zh-CN" altLang="en-US" sz="2400" dirty="0" smtClean="0">
                <a:solidFill>
                  <a:prstClr val="black"/>
                </a:solidFill>
              </a:rPr>
              <a:t> </a:t>
            </a:r>
            <a:r>
              <a:rPr lang="en-US" altLang="zh-CN" sz="2400" dirty="0" smtClean="0">
                <a:solidFill>
                  <a:prstClr val="black"/>
                </a:solidFill>
              </a:rPr>
              <a:t>has</a:t>
            </a:r>
            <a:r>
              <a:rPr lang="zh-CN" altLang="en-US" sz="2400" dirty="0" smtClean="0">
                <a:solidFill>
                  <a:prstClr val="black"/>
                </a:solidFill>
              </a:rPr>
              <a:t> </a:t>
            </a:r>
            <a:r>
              <a:rPr lang="en-US" altLang="zh-CN" sz="2400" dirty="0" smtClean="0">
                <a:solidFill>
                  <a:prstClr val="black"/>
                </a:solidFill>
              </a:rPr>
              <a:t>a</a:t>
            </a:r>
            <a:r>
              <a:rPr lang="zh-CN" altLang="en-US" sz="2400" dirty="0" smtClean="0">
                <a:solidFill>
                  <a:prstClr val="black"/>
                </a:solidFill>
              </a:rPr>
              <a:t> </a:t>
            </a:r>
            <a:r>
              <a:rPr lang="en-US" altLang="zh-CN" sz="2400" dirty="0" smtClean="0">
                <a:solidFill>
                  <a:prstClr val="black"/>
                </a:solidFill>
              </a:rPr>
              <a:t>promise</a:t>
            </a:r>
            <a:r>
              <a:rPr lang="zh-CN" altLang="en-US" sz="2400" dirty="0" smtClean="0">
                <a:solidFill>
                  <a:prstClr val="black"/>
                </a:solidFill>
              </a:rPr>
              <a:t> </a:t>
            </a:r>
            <a:r>
              <a:rPr lang="en-US" altLang="zh-CN" sz="2400" dirty="0" smtClean="0">
                <a:solidFill>
                  <a:prstClr val="black"/>
                </a:solidFill>
              </a:rPr>
              <a:t>of</a:t>
            </a:r>
            <a:r>
              <a:rPr lang="zh-CN" altLang="en-US" sz="2400" dirty="0" smtClean="0">
                <a:solidFill>
                  <a:prstClr val="black"/>
                </a:solidFill>
              </a:rPr>
              <a:t> </a:t>
            </a:r>
            <a:r>
              <a:rPr lang="en-US" altLang="zh-CN" sz="2400" dirty="0" smtClean="0">
                <a:solidFill>
                  <a:prstClr val="black"/>
                </a:solidFill>
              </a:rPr>
              <a:t>achieving</a:t>
            </a:r>
            <a:r>
              <a:rPr lang="zh-CN" altLang="en-US" sz="2400" dirty="0" smtClean="0">
                <a:solidFill>
                  <a:prstClr val="black"/>
                </a:solidFill>
              </a:rPr>
              <a:t> </a:t>
            </a:r>
            <a:r>
              <a:rPr lang="en-US" altLang="zh-CN" sz="2400" dirty="0" smtClean="0">
                <a:solidFill>
                  <a:prstClr val="black"/>
                </a:solidFill>
              </a:rPr>
              <a:t>seismic</a:t>
            </a:r>
            <a:r>
              <a:rPr lang="zh-CN" altLang="en-US" sz="2400" dirty="0" smtClean="0">
                <a:solidFill>
                  <a:prstClr val="black"/>
                </a:solidFill>
              </a:rPr>
              <a:t> </a:t>
            </a:r>
            <a:r>
              <a:rPr lang="en-US" altLang="zh-CN" sz="2400" dirty="0" smtClean="0">
                <a:solidFill>
                  <a:prstClr val="black"/>
                </a:solidFill>
              </a:rPr>
              <a:t>data</a:t>
            </a:r>
            <a:r>
              <a:rPr lang="zh-CN" altLang="en-US" sz="2400" dirty="0" smtClean="0">
                <a:solidFill>
                  <a:prstClr val="black"/>
                </a:solidFill>
              </a:rPr>
              <a:t> </a:t>
            </a:r>
            <a:r>
              <a:rPr lang="en-US" altLang="zh-CN" sz="2400" dirty="0" smtClean="0">
                <a:solidFill>
                  <a:prstClr val="black"/>
                </a:solidFill>
              </a:rPr>
              <a:t>processing</a:t>
            </a:r>
            <a:r>
              <a:rPr lang="zh-CN" altLang="en-US" sz="2400" dirty="0" smtClean="0">
                <a:solidFill>
                  <a:prstClr val="black"/>
                </a:solidFill>
              </a:rPr>
              <a:t> </a:t>
            </a:r>
            <a:r>
              <a:rPr lang="en-US" altLang="zh-CN" sz="2400" dirty="0" smtClean="0">
                <a:solidFill>
                  <a:prstClr val="black"/>
                </a:solidFill>
              </a:rPr>
              <a:t>tasks</a:t>
            </a:r>
            <a:r>
              <a:rPr lang="zh-CN" altLang="en-US" sz="2400" dirty="0" smtClean="0">
                <a:solidFill>
                  <a:prstClr val="black"/>
                </a:solidFill>
              </a:rPr>
              <a:t> </a:t>
            </a:r>
            <a:r>
              <a:rPr lang="en-US" altLang="zh-CN" sz="2400" dirty="0" smtClean="0">
                <a:solidFill>
                  <a:prstClr val="black"/>
                </a:solidFill>
              </a:rPr>
              <a:t>without</a:t>
            </a:r>
            <a:r>
              <a:rPr lang="zh-CN" altLang="en-US" sz="2400" dirty="0" smtClean="0">
                <a:solidFill>
                  <a:prstClr val="black"/>
                </a:solidFill>
              </a:rPr>
              <a:t> </a:t>
            </a:r>
            <a:r>
              <a:rPr lang="en-US" altLang="zh-CN" sz="2400" dirty="0" smtClean="0">
                <a:solidFill>
                  <a:prstClr val="black"/>
                </a:solidFill>
              </a:rPr>
              <a:t>any</a:t>
            </a:r>
            <a:r>
              <a:rPr lang="zh-CN" altLang="en-US" sz="2400" dirty="0" smtClean="0">
                <a:solidFill>
                  <a:prstClr val="black"/>
                </a:solidFill>
              </a:rPr>
              <a:t> </a:t>
            </a:r>
            <a:r>
              <a:rPr lang="en-US" altLang="zh-CN" sz="2400" dirty="0" smtClean="0">
                <a:solidFill>
                  <a:prstClr val="black"/>
                </a:solidFill>
              </a:rPr>
              <a:t>subsurface</a:t>
            </a:r>
            <a:r>
              <a:rPr lang="zh-CN" altLang="en-US" sz="2400" dirty="0" smtClean="0">
                <a:solidFill>
                  <a:prstClr val="black"/>
                </a:solidFill>
              </a:rPr>
              <a:t> </a:t>
            </a:r>
            <a:r>
              <a:rPr lang="en-US" altLang="zh-CN" sz="2400" dirty="0" smtClean="0">
                <a:solidFill>
                  <a:prstClr val="black"/>
                </a:solidFill>
              </a:rPr>
              <a:t>information.</a:t>
            </a:r>
          </a:p>
          <a:p>
            <a:pPr marL="285750" indent="-285750" defTabSz="457200">
              <a:buFont typeface="Arial" charset="0"/>
              <a:buChar char="•"/>
            </a:pPr>
            <a:endParaRPr lang="en-US" dirty="0">
              <a:solidFill>
                <a:prstClr val="black"/>
              </a:solidFill>
            </a:endParaRPr>
          </a:p>
          <a:p>
            <a:pPr marL="285750" indent="-285750" defTabSz="457200">
              <a:buFont typeface="Arial" charset="0"/>
              <a:buChar char="•"/>
            </a:pPr>
            <a:r>
              <a:rPr lang="en-US" altLang="zh-CN" sz="2400" dirty="0" smtClean="0">
                <a:solidFill>
                  <a:prstClr val="black"/>
                </a:solidFill>
              </a:rPr>
              <a:t>Distinct</a:t>
            </a:r>
            <a:r>
              <a:rPr lang="zh-CN" altLang="en-US" sz="2400" dirty="0" smtClean="0">
                <a:solidFill>
                  <a:prstClr val="black"/>
                </a:solidFill>
              </a:rPr>
              <a:t> </a:t>
            </a:r>
            <a:r>
              <a:rPr lang="en-US" altLang="zh-CN" sz="2400" dirty="0" smtClean="0">
                <a:solidFill>
                  <a:prstClr val="black"/>
                </a:solidFill>
              </a:rPr>
              <a:t>subseries</a:t>
            </a:r>
            <a:r>
              <a:rPr lang="zh-CN" altLang="en-US" sz="2400" dirty="0" smtClean="0">
                <a:solidFill>
                  <a:prstClr val="black"/>
                </a:solidFill>
              </a:rPr>
              <a:t> </a:t>
            </a:r>
            <a:r>
              <a:rPr lang="en-US" altLang="zh-CN" sz="2400" dirty="0" smtClean="0">
                <a:solidFill>
                  <a:prstClr val="black"/>
                </a:solidFill>
              </a:rPr>
              <a:t>can</a:t>
            </a:r>
            <a:r>
              <a:rPr lang="zh-CN" altLang="en-US" sz="2400" dirty="0" smtClean="0">
                <a:solidFill>
                  <a:prstClr val="black"/>
                </a:solidFill>
              </a:rPr>
              <a:t> </a:t>
            </a:r>
            <a:r>
              <a:rPr lang="en-US" altLang="zh-CN" sz="2400" dirty="0" smtClean="0">
                <a:solidFill>
                  <a:prstClr val="black"/>
                </a:solidFill>
              </a:rPr>
              <a:t>be</a:t>
            </a:r>
            <a:r>
              <a:rPr lang="zh-CN" altLang="en-US" sz="2400" dirty="0" smtClean="0">
                <a:solidFill>
                  <a:prstClr val="black"/>
                </a:solidFill>
              </a:rPr>
              <a:t> </a:t>
            </a:r>
            <a:r>
              <a:rPr lang="en-US" altLang="zh-CN" sz="2400" dirty="0" smtClean="0">
                <a:solidFill>
                  <a:prstClr val="black"/>
                </a:solidFill>
              </a:rPr>
              <a:t>isolated</a:t>
            </a:r>
            <a:r>
              <a:rPr lang="zh-CN" altLang="en-US" sz="2400" dirty="0" smtClean="0">
                <a:solidFill>
                  <a:prstClr val="black"/>
                </a:solidFill>
              </a:rPr>
              <a:t> </a:t>
            </a:r>
            <a:r>
              <a:rPr lang="en-US" altLang="zh-CN" sz="2400" dirty="0" smtClean="0">
                <a:solidFill>
                  <a:prstClr val="black"/>
                </a:solidFill>
              </a:rPr>
              <a:t>from the</a:t>
            </a:r>
            <a:r>
              <a:rPr lang="zh-CN" altLang="en-US" sz="2400" dirty="0">
                <a:solidFill>
                  <a:prstClr val="black"/>
                </a:solidFill>
              </a:rPr>
              <a:t> </a:t>
            </a:r>
            <a:r>
              <a:rPr lang="en-US" altLang="zh-CN" sz="2400" dirty="0" smtClean="0">
                <a:solidFill>
                  <a:prstClr val="black"/>
                </a:solidFill>
              </a:rPr>
              <a:t>overall</a:t>
            </a:r>
            <a:r>
              <a:rPr lang="zh-CN" altLang="en-US" sz="2400" dirty="0" smtClean="0">
                <a:solidFill>
                  <a:prstClr val="black"/>
                </a:solidFill>
              </a:rPr>
              <a:t> </a:t>
            </a:r>
            <a:r>
              <a:rPr lang="en-US" altLang="zh-CN" sz="2400" dirty="0" smtClean="0">
                <a:solidFill>
                  <a:prstClr val="black"/>
                </a:solidFill>
              </a:rPr>
              <a:t>series</a:t>
            </a:r>
            <a:r>
              <a:rPr lang="zh-CN" altLang="en-US" sz="2400" dirty="0" smtClean="0">
                <a:solidFill>
                  <a:prstClr val="black"/>
                </a:solidFill>
              </a:rPr>
              <a:t> </a:t>
            </a:r>
            <a:r>
              <a:rPr lang="en-US" altLang="zh-CN" sz="2400" dirty="0" smtClean="0">
                <a:solidFill>
                  <a:prstClr val="black"/>
                </a:solidFill>
              </a:rPr>
              <a:t>to</a:t>
            </a:r>
            <a:r>
              <a:rPr lang="zh-CN" altLang="en-US" sz="2400" dirty="0" smtClean="0">
                <a:solidFill>
                  <a:prstClr val="black"/>
                </a:solidFill>
              </a:rPr>
              <a:t> </a:t>
            </a:r>
            <a:r>
              <a:rPr lang="en-US" altLang="zh-CN" sz="2400" dirty="0" smtClean="0">
                <a:solidFill>
                  <a:prstClr val="black"/>
                </a:solidFill>
              </a:rPr>
              <a:t>achieving</a:t>
            </a:r>
            <a:r>
              <a:rPr lang="zh-CN" altLang="en-US" sz="2400" dirty="0" smtClean="0">
                <a:solidFill>
                  <a:prstClr val="black"/>
                </a:solidFill>
              </a:rPr>
              <a:t> </a:t>
            </a:r>
            <a:r>
              <a:rPr lang="en-US" altLang="zh-CN" sz="2400" dirty="0" smtClean="0">
                <a:solidFill>
                  <a:prstClr val="black"/>
                </a:solidFill>
              </a:rPr>
              <a:t>different</a:t>
            </a:r>
            <a:r>
              <a:rPr lang="zh-CN" altLang="en-US" sz="2400" dirty="0" smtClean="0">
                <a:solidFill>
                  <a:prstClr val="black"/>
                </a:solidFill>
              </a:rPr>
              <a:t> </a:t>
            </a:r>
            <a:r>
              <a:rPr lang="en-US" altLang="zh-CN" sz="2400" dirty="0" smtClean="0">
                <a:solidFill>
                  <a:prstClr val="black"/>
                </a:solidFill>
              </a:rPr>
              <a:t>seismic</a:t>
            </a:r>
            <a:r>
              <a:rPr lang="zh-CN" altLang="en-US" sz="2400" dirty="0" smtClean="0">
                <a:solidFill>
                  <a:prstClr val="black"/>
                </a:solidFill>
              </a:rPr>
              <a:t> </a:t>
            </a:r>
            <a:r>
              <a:rPr lang="en-US" altLang="zh-CN" sz="2400" dirty="0" smtClean="0">
                <a:solidFill>
                  <a:prstClr val="black"/>
                </a:solidFill>
              </a:rPr>
              <a:t>data</a:t>
            </a:r>
            <a:r>
              <a:rPr lang="zh-CN" altLang="en-US" sz="2400" dirty="0" smtClean="0">
                <a:solidFill>
                  <a:prstClr val="black"/>
                </a:solidFill>
              </a:rPr>
              <a:t> </a:t>
            </a:r>
            <a:r>
              <a:rPr lang="en-US" altLang="zh-CN" sz="2400" dirty="0" smtClean="0">
                <a:solidFill>
                  <a:prstClr val="black"/>
                </a:solidFill>
              </a:rPr>
              <a:t>processing</a:t>
            </a:r>
            <a:r>
              <a:rPr lang="zh-CN" altLang="en-US" sz="2400" dirty="0" smtClean="0">
                <a:solidFill>
                  <a:prstClr val="black"/>
                </a:solidFill>
              </a:rPr>
              <a:t> </a:t>
            </a:r>
            <a:r>
              <a:rPr lang="en-US" altLang="zh-CN" sz="2400" dirty="0" smtClean="0">
                <a:solidFill>
                  <a:prstClr val="black"/>
                </a:solidFill>
              </a:rPr>
              <a:t>tasks.</a:t>
            </a:r>
            <a:r>
              <a:rPr lang="zh-CN" altLang="en-US" sz="2400" dirty="0" smtClean="0">
                <a:solidFill>
                  <a:prstClr val="black"/>
                </a:solidFill>
              </a:rPr>
              <a:t> </a:t>
            </a:r>
            <a:endParaRPr lang="en-US" altLang="zh-CN" sz="2400" dirty="0" smtClean="0">
              <a:solidFill>
                <a:prstClr val="black"/>
              </a:solidFill>
            </a:endParaRPr>
          </a:p>
          <a:p>
            <a:pPr marL="285750" indent="-285750" defTabSz="457200">
              <a:buFont typeface="Arial" charset="0"/>
              <a:buChar char="•"/>
            </a:pPr>
            <a:endParaRPr lang="en-US" altLang="zh-CN" sz="2400" dirty="0">
              <a:solidFill>
                <a:prstClr val="black"/>
              </a:solidFill>
            </a:endParaRPr>
          </a:p>
          <a:p>
            <a:pPr marL="285750" indent="-285750" defTabSz="457200">
              <a:buFont typeface="Arial" charset="0"/>
              <a:buChar char="•"/>
            </a:pPr>
            <a:r>
              <a:rPr lang="en-US" altLang="zh-CN" sz="2400" dirty="0" smtClean="0">
                <a:solidFill>
                  <a:prstClr val="black"/>
                </a:solidFill>
              </a:rPr>
              <a:t>Subseries</a:t>
            </a:r>
            <a:r>
              <a:rPr lang="zh-CN" altLang="en-US" sz="2400" dirty="0" smtClean="0">
                <a:solidFill>
                  <a:prstClr val="black"/>
                </a:solidFill>
              </a:rPr>
              <a:t> </a:t>
            </a:r>
            <a:r>
              <a:rPr lang="en-US" altLang="zh-CN" sz="2400" dirty="0" smtClean="0">
                <a:solidFill>
                  <a:prstClr val="black"/>
                </a:solidFill>
              </a:rPr>
              <a:t>associated</a:t>
            </a:r>
            <a:r>
              <a:rPr lang="zh-CN" altLang="en-US" sz="2400" dirty="0" smtClean="0">
                <a:solidFill>
                  <a:prstClr val="black"/>
                </a:solidFill>
              </a:rPr>
              <a:t> </a:t>
            </a:r>
            <a:r>
              <a:rPr lang="en-US" altLang="zh-CN" sz="2400" dirty="0" smtClean="0">
                <a:solidFill>
                  <a:prstClr val="black"/>
                </a:solidFill>
              </a:rPr>
              <a:t>with</a:t>
            </a:r>
            <a:r>
              <a:rPr lang="zh-CN" altLang="en-US" sz="2400" dirty="0" smtClean="0">
                <a:solidFill>
                  <a:prstClr val="black"/>
                </a:solidFill>
              </a:rPr>
              <a:t> </a:t>
            </a:r>
            <a:r>
              <a:rPr lang="en-US" altLang="zh-CN" sz="2400" dirty="0" smtClean="0">
                <a:solidFill>
                  <a:prstClr val="black"/>
                </a:solidFill>
              </a:rPr>
              <a:t>removing</a:t>
            </a:r>
            <a:r>
              <a:rPr lang="zh-CN" altLang="en-US" sz="2400" dirty="0" smtClean="0">
                <a:solidFill>
                  <a:prstClr val="black"/>
                </a:solidFill>
              </a:rPr>
              <a:t> </a:t>
            </a:r>
            <a:r>
              <a:rPr lang="en-US" altLang="zh-CN" sz="2400" dirty="0" smtClean="0">
                <a:solidFill>
                  <a:prstClr val="black"/>
                </a:solidFill>
              </a:rPr>
              <a:t>multiples</a:t>
            </a:r>
            <a:r>
              <a:rPr lang="zh-CN" altLang="en-US" sz="2400" dirty="0" smtClean="0">
                <a:solidFill>
                  <a:prstClr val="black"/>
                </a:solidFill>
              </a:rPr>
              <a:t> </a:t>
            </a:r>
            <a:r>
              <a:rPr lang="en-US" altLang="zh-CN" sz="2400" dirty="0" smtClean="0">
                <a:solidFill>
                  <a:prstClr val="black"/>
                </a:solidFill>
              </a:rPr>
              <a:t>are:</a:t>
            </a:r>
          </a:p>
          <a:p>
            <a:pPr marL="800100" lvl="1" indent="-342900" defTabSz="457200">
              <a:buFont typeface="Arial"/>
              <a:buChar char="•"/>
            </a:pPr>
            <a:r>
              <a:rPr lang="en-US" altLang="zh-CN" sz="2400" dirty="0" smtClean="0">
                <a:solidFill>
                  <a:srgbClr val="FF0000"/>
                </a:solidFill>
              </a:rPr>
              <a:t>ISS</a:t>
            </a:r>
            <a:r>
              <a:rPr lang="zh-CN" altLang="en-US" sz="2400" dirty="0" smtClean="0">
                <a:solidFill>
                  <a:srgbClr val="FF0000"/>
                </a:solidFill>
              </a:rPr>
              <a:t> </a:t>
            </a:r>
            <a:r>
              <a:rPr lang="en-US" altLang="zh-CN" sz="2400" dirty="0" smtClean="0">
                <a:solidFill>
                  <a:srgbClr val="FF0000"/>
                </a:solidFill>
              </a:rPr>
              <a:t>free</a:t>
            </a:r>
            <a:r>
              <a:rPr lang="zh-CN" altLang="en-US" sz="2400" dirty="0" smtClean="0">
                <a:solidFill>
                  <a:srgbClr val="FF0000"/>
                </a:solidFill>
              </a:rPr>
              <a:t> </a:t>
            </a:r>
            <a:r>
              <a:rPr lang="en-US" altLang="zh-CN" sz="2400" dirty="0" smtClean="0">
                <a:solidFill>
                  <a:srgbClr val="FF0000"/>
                </a:solidFill>
              </a:rPr>
              <a:t>surface</a:t>
            </a:r>
            <a:r>
              <a:rPr lang="zh-CN" altLang="en-US" sz="2400" dirty="0" smtClean="0">
                <a:solidFill>
                  <a:srgbClr val="FF0000"/>
                </a:solidFill>
              </a:rPr>
              <a:t> </a:t>
            </a:r>
            <a:r>
              <a:rPr lang="en-US" altLang="zh-CN" sz="2400" dirty="0" smtClean="0">
                <a:solidFill>
                  <a:srgbClr val="FF0000"/>
                </a:solidFill>
              </a:rPr>
              <a:t>multiple </a:t>
            </a:r>
            <a:r>
              <a:rPr lang="en-US" altLang="zh-CN" sz="2400" b="1" dirty="0" smtClean="0">
                <a:solidFill>
                  <a:srgbClr val="FF0000"/>
                </a:solidFill>
              </a:rPr>
              <a:t>elimination</a:t>
            </a:r>
            <a:r>
              <a:rPr lang="zh-CN" altLang="en-US" sz="2400" dirty="0" smtClean="0">
                <a:solidFill>
                  <a:srgbClr val="FF0000"/>
                </a:solidFill>
              </a:rPr>
              <a:t> </a:t>
            </a:r>
            <a:r>
              <a:rPr lang="en-US" altLang="zh-CN" sz="2400" dirty="0" smtClean="0">
                <a:solidFill>
                  <a:srgbClr val="FF0000"/>
                </a:solidFill>
              </a:rPr>
              <a:t>subseries</a:t>
            </a:r>
          </a:p>
          <a:p>
            <a:pPr marL="800100" lvl="1" indent="-342900" defTabSz="457200">
              <a:buFont typeface="Arial"/>
              <a:buChar char="•"/>
            </a:pPr>
            <a:endParaRPr lang="en-US" altLang="zh-CN" sz="2000" dirty="0">
              <a:solidFill>
                <a:prstClr val="black"/>
              </a:solidFill>
            </a:endParaRPr>
          </a:p>
          <a:p>
            <a:pPr marL="800100" lvl="1" indent="-342900" defTabSz="457200">
              <a:buFont typeface="Arial"/>
              <a:buChar char="•"/>
            </a:pPr>
            <a:r>
              <a:rPr lang="en-US" altLang="zh-CN" sz="2400" dirty="0" smtClean="0">
                <a:solidFill>
                  <a:srgbClr val="FF0000"/>
                </a:solidFill>
              </a:rPr>
              <a:t>ISS</a:t>
            </a:r>
            <a:r>
              <a:rPr lang="zh-CN" altLang="en-US" sz="2400" dirty="0" smtClean="0">
                <a:solidFill>
                  <a:srgbClr val="FF0000"/>
                </a:solidFill>
              </a:rPr>
              <a:t> </a:t>
            </a:r>
            <a:r>
              <a:rPr lang="en-US" altLang="zh-CN" sz="2400" dirty="0" smtClean="0">
                <a:solidFill>
                  <a:srgbClr val="FF0000"/>
                </a:solidFill>
              </a:rPr>
              <a:t>internal</a:t>
            </a:r>
            <a:r>
              <a:rPr lang="zh-CN" altLang="en-US" sz="2400" dirty="0" smtClean="0">
                <a:solidFill>
                  <a:srgbClr val="FF0000"/>
                </a:solidFill>
              </a:rPr>
              <a:t> </a:t>
            </a:r>
            <a:r>
              <a:rPr lang="en-US" altLang="zh-CN" sz="2400" dirty="0" smtClean="0">
                <a:solidFill>
                  <a:srgbClr val="FF0000"/>
                </a:solidFill>
              </a:rPr>
              <a:t>multiple</a:t>
            </a:r>
            <a:r>
              <a:rPr lang="zh-CN" altLang="en-US" sz="2400" dirty="0" smtClean="0">
                <a:solidFill>
                  <a:srgbClr val="FF0000"/>
                </a:solidFill>
              </a:rPr>
              <a:t> </a:t>
            </a:r>
            <a:r>
              <a:rPr lang="en-US" altLang="zh-CN" sz="2400" b="1" dirty="0" smtClean="0">
                <a:solidFill>
                  <a:srgbClr val="FF0000"/>
                </a:solidFill>
              </a:rPr>
              <a:t>elimination</a:t>
            </a:r>
            <a:r>
              <a:rPr lang="zh-CN" altLang="en-US" sz="2400" dirty="0" smtClean="0">
                <a:solidFill>
                  <a:srgbClr val="FF0000"/>
                </a:solidFill>
              </a:rPr>
              <a:t> </a:t>
            </a:r>
            <a:r>
              <a:rPr lang="en-US" altLang="zh-CN" sz="2400" dirty="0" smtClean="0">
                <a:solidFill>
                  <a:srgbClr val="FF0000"/>
                </a:solidFill>
              </a:rPr>
              <a:t>subseries</a:t>
            </a:r>
          </a:p>
          <a:p>
            <a:pPr marL="1200150" lvl="2" indent="-285750" defTabSz="457200">
              <a:buFont typeface="Arial"/>
              <a:buChar char="•"/>
            </a:pPr>
            <a:endParaRPr lang="en-US" altLang="zh-CN" dirty="0">
              <a:solidFill>
                <a:prstClr val="black"/>
              </a:solidFill>
            </a:endParaRPr>
          </a:p>
          <a:p>
            <a:pPr marL="1257300" lvl="2" indent="-342900" defTabSz="457200">
              <a:buFont typeface="Courier New" charset="0"/>
              <a:buChar char="o"/>
            </a:pPr>
            <a:endParaRPr lang="en-US" altLang="zh-CN" dirty="0" smtClean="0">
              <a:solidFill>
                <a:prstClr val="black"/>
              </a:solidFill>
            </a:endParaRPr>
          </a:p>
          <a:p>
            <a:pPr defTabSz="457200"/>
            <a:r>
              <a:rPr lang="en-US" sz="2000" i="1" dirty="0" smtClean="0">
                <a:solidFill>
                  <a:prstClr val="black"/>
                </a:solidFill>
              </a:rPr>
              <a:t>(For </a:t>
            </a:r>
            <a:r>
              <a:rPr lang="en-US" sz="2000" i="1" dirty="0">
                <a:solidFill>
                  <a:prstClr val="black"/>
                </a:solidFill>
              </a:rPr>
              <a:t>ISS methods, we assume </a:t>
            </a:r>
            <a:r>
              <a:rPr lang="en-US" sz="2000" i="1" dirty="0" smtClean="0">
                <a:solidFill>
                  <a:prstClr val="black"/>
                </a:solidFill>
              </a:rPr>
              <a:t>we know all the </a:t>
            </a:r>
            <a:r>
              <a:rPr lang="en-US" sz="2000" i="1" dirty="0">
                <a:solidFill>
                  <a:prstClr val="black"/>
                </a:solidFill>
              </a:rPr>
              <a:t>information above cable and </a:t>
            </a:r>
            <a:r>
              <a:rPr lang="en-US" sz="2000" i="1" dirty="0" smtClean="0">
                <a:solidFill>
                  <a:prstClr val="black"/>
                </a:solidFill>
              </a:rPr>
              <a:t>do </a:t>
            </a:r>
            <a:r>
              <a:rPr lang="en-US" sz="2000" i="1" dirty="0">
                <a:solidFill>
                  <a:prstClr val="black"/>
                </a:solidFill>
              </a:rPr>
              <a:t>not know </a:t>
            </a:r>
            <a:r>
              <a:rPr lang="en-US" sz="2000" i="1" dirty="0" smtClean="0">
                <a:solidFill>
                  <a:prstClr val="black"/>
                </a:solidFill>
              </a:rPr>
              <a:t>any </a:t>
            </a:r>
            <a:r>
              <a:rPr lang="en-US" sz="2000" i="1" dirty="0">
                <a:solidFill>
                  <a:prstClr val="black"/>
                </a:solidFill>
              </a:rPr>
              <a:t>information below the cable. </a:t>
            </a:r>
            <a:r>
              <a:rPr lang="en-US" sz="2000" i="1" dirty="0" smtClean="0">
                <a:solidFill>
                  <a:prstClr val="black"/>
                </a:solidFill>
              </a:rPr>
              <a:t>)</a:t>
            </a:r>
            <a:endParaRPr lang="en-US" altLang="zh-CN" sz="2000" i="1" dirty="0" smtClean="0">
              <a:solidFill>
                <a:prstClr val="black"/>
              </a:solidFill>
            </a:endParaRPr>
          </a:p>
          <a:p>
            <a:pPr marL="800100" lvl="1" indent="-342900" defTabSz="457200">
              <a:buFont typeface="Arial"/>
              <a:buChar char="•"/>
            </a:pPr>
            <a:endParaRPr lang="en-US" dirty="0">
              <a:solidFill>
                <a:prstClr val="black"/>
              </a:solidFill>
            </a:endParaRPr>
          </a:p>
          <a:p>
            <a:pPr marL="342900" indent="-342900" defTabSz="457200">
              <a:buFont typeface="Arial" charset="0"/>
              <a:buChar char="•"/>
            </a:pPr>
            <a:endParaRPr lang="en-US" dirty="0">
              <a:solidFill>
                <a:prstClr val="black"/>
              </a:solidFill>
            </a:endParaRPr>
          </a:p>
          <a:p>
            <a:pPr marL="285750" indent="-285750" defTabSz="457200">
              <a:buFont typeface="Arial" charset="0"/>
              <a:buChar char="•"/>
            </a:pPr>
            <a:endParaRPr lang="en-US" dirty="0">
              <a:solidFill>
                <a:prstClr val="black"/>
              </a:solidFill>
            </a:endParaRPr>
          </a:p>
        </p:txBody>
      </p:sp>
      <p:sp>
        <p:nvSpPr>
          <p:cNvPr id="4" name="TextBox 3"/>
          <p:cNvSpPr txBox="1"/>
          <p:nvPr/>
        </p:nvSpPr>
        <p:spPr>
          <a:xfrm>
            <a:off x="815208" y="260648"/>
            <a:ext cx="10470525" cy="523220"/>
          </a:xfrm>
          <a:prstGeom prst="rect">
            <a:avLst/>
          </a:prstGeom>
          <a:noFill/>
        </p:spPr>
        <p:txBody>
          <a:bodyPr wrap="square" rtlCol="0">
            <a:spAutoFit/>
          </a:bodyPr>
          <a:lstStyle/>
          <a:p>
            <a:pPr algn="ctr" defTabSz="457200"/>
            <a:r>
              <a:rPr lang="en-US" altLang="zh-CN" sz="2800" b="1" dirty="0" smtClean="0">
                <a:solidFill>
                  <a:srgbClr val="000000"/>
                </a:solidFill>
              </a:rPr>
              <a:t>ISS</a:t>
            </a:r>
            <a:r>
              <a:rPr lang="zh-CN" altLang="en-US" sz="2800" b="1" dirty="0" smtClean="0">
                <a:solidFill>
                  <a:srgbClr val="000000"/>
                </a:solidFill>
              </a:rPr>
              <a:t> </a:t>
            </a:r>
            <a:r>
              <a:rPr lang="en-US" altLang="zh-CN" sz="2800" b="1" dirty="0" smtClean="0">
                <a:solidFill>
                  <a:srgbClr val="000000"/>
                </a:solidFill>
              </a:rPr>
              <a:t>internal</a:t>
            </a:r>
            <a:r>
              <a:rPr lang="zh-CN" altLang="en-US" sz="2800" b="1" dirty="0" smtClean="0">
                <a:solidFill>
                  <a:srgbClr val="000000"/>
                </a:solidFill>
              </a:rPr>
              <a:t> </a:t>
            </a:r>
            <a:r>
              <a:rPr lang="en-US" altLang="zh-CN" sz="2800" b="1" dirty="0" smtClean="0">
                <a:solidFill>
                  <a:srgbClr val="000000"/>
                </a:solidFill>
              </a:rPr>
              <a:t>multiple</a:t>
            </a:r>
            <a:r>
              <a:rPr lang="zh-CN" altLang="en-US" sz="2800" b="1" dirty="0" smtClean="0">
                <a:solidFill>
                  <a:srgbClr val="000000"/>
                </a:solidFill>
              </a:rPr>
              <a:t> </a:t>
            </a:r>
            <a:r>
              <a:rPr lang="en-US" altLang="zh-CN" sz="2800" b="1" dirty="0" smtClean="0">
                <a:solidFill>
                  <a:srgbClr val="000000"/>
                </a:solidFill>
              </a:rPr>
              <a:t>elimination subseries </a:t>
            </a:r>
            <a:endParaRPr lang="en-US" sz="2800" b="1" dirty="0">
              <a:solidFill>
                <a:srgbClr val="000000"/>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194</a:t>
            </a:fld>
            <a:endParaRPr lang="en-US" dirty="0">
              <a:solidFill>
                <a:prstClr val="black"/>
              </a:solidFill>
            </a:endParaRPr>
          </a:p>
        </p:txBody>
      </p:sp>
    </p:spTree>
    <p:extLst>
      <p:ext uri="{BB962C8B-B14F-4D97-AF65-F5344CB8AC3E}">
        <p14:creationId xmlns:p14="http://schemas.microsoft.com/office/powerpoint/2010/main" val="364501380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
            <a:ext cx="12188825" cy="98005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TextBox 15"/>
          <p:cNvSpPr txBox="1"/>
          <p:nvPr/>
        </p:nvSpPr>
        <p:spPr>
          <a:xfrm>
            <a:off x="239291" y="12"/>
            <a:ext cx="11757567" cy="830997"/>
          </a:xfrm>
          <a:prstGeom prst="rect">
            <a:avLst/>
          </a:prstGeom>
          <a:noFill/>
        </p:spPr>
        <p:txBody>
          <a:bodyPr wrap="square" rtlCol="0">
            <a:spAutoFit/>
          </a:bodyPr>
          <a:lstStyle/>
          <a:p>
            <a:pPr algn="ctr" defTabSz="457200"/>
            <a:r>
              <a:rPr lang="en-US" altLang="zh-CN" sz="2400" b="1" dirty="0" smtClean="0">
                <a:solidFill>
                  <a:srgbClr val="000000"/>
                </a:solidFill>
              </a:rPr>
              <a:t>multi-dimensional ISS</a:t>
            </a:r>
            <a:r>
              <a:rPr lang="zh-CN" altLang="en-US" sz="2400" b="1" dirty="0" smtClean="0">
                <a:solidFill>
                  <a:srgbClr val="000000"/>
                </a:solidFill>
              </a:rPr>
              <a:t> </a:t>
            </a:r>
            <a:r>
              <a:rPr lang="en-US" altLang="zh-CN" sz="2400" b="1" dirty="0" smtClean="0">
                <a:solidFill>
                  <a:srgbClr val="000000"/>
                </a:solidFill>
              </a:rPr>
              <a:t>internal</a:t>
            </a:r>
            <a:r>
              <a:rPr lang="zh-CN" altLang="en-US" sz="2400" b="1" dirty="0" smtClean="0">
                <a:solidFill>
                  <a:srgbClr val="000000"/>
                </a:solidFill>
              </a:rPr>
              <a:t> </a:t>
            </a:r>
            <a:r>
              <a:rPr lang="en-US" altLang="zh-CN" sz="2400" b="1" dirty="0" smtClean="0">
                <a:solidFill>
                  <a:srgbClr val="000000"/>
                </a:solidFill>
              </a:rPr>
              <a:t>multiple</a:t>
            </a:r>
            <a:r>
              <a:rPr lang="zh-CN" altLang="en-US" sz="2400" b="1" dirty="0" smtClean="0">
                <a:solidFill>
                  <a:srgbClr val="000000"/>
                </a:solidFill>
              </a:rPr>
              <a:t> </a:t>
            </a:r>
            <a:r>
              <a:rPr lang="en-US" altLang="zh-CN" sz="2400" b="1" dirty="0" smtClean="0">
                <a:solidFill>
                  <a:srgbClr val="000000"/>
                </a:solidFill>
              </a:rPr>
              <a:t>elimination</a:t>
            </a:r>
          </a:p>
          <a:p>
            <a:pPr algn="ctr" defTabSz="457200"/>
            <a:r>
              <a:rPr lang="en-US" sz="2400" b="1" dirty="0" smtClean="0">
                <a:solidFill>
                  <a:srgbClr val="000000"/>
                </a:solidFill>
              </a:rPr>
              <a:t>for internal multiples generated from </a:t>
            </a:r>
            <a:r>
              <a:rPr lang="en-US" sz="2400" b="1" dirty="0" smtClean="0">
                <a:solidFill>
                  <a:srgbClr val="FF0000"/>
                </a:solidFill>
              </a:rPr>
              <a:t>all</a:t>
            </a:r>
            <a:r>
              <a:rPr lang="en-US" sz="2400" b="1" dirty="0" smtClean="0">
                <a:solidFill>
                  <a:srgbClr val="000000"/>
                </a:solidFill>
              </a:rPr>
              <a:t> reflectors</a:t>
            </a:r>
            <a:endParaRPr lang="en-US" sz="2400" b="1" dirty="0">
              <a:solidFill>
                <a:srgbClr val="000000"/>
              </a:solidFill>
            </a:endParaRPr>
          </a:p>
        </p:txBody>
      </p:sp>
      <p:sp>
        <p:nvSpPr>
          <p:cNvPr id="4" name="Rectangle 3"/>
          <p:cNvSpPr/>
          <p:nvPr/>
        </p:nvSpPr>
        <p:spPr>
          <a:xfrm>
            <a:off x="239290" y="3932888"/>
            <a:ext cx="12224530" cy="369332"/>
          </a:xfrm>
          <a:prstGeom prst="rect">
            <a:avLst/>
          </a:prstGeom>
        </p:spPr>
        <p:txBody>
          <a:bodyPr wrap="square">
            <a:spAutoFit/>
          </a:bodyPr>
          <a:lstStyle/>
          <a:p>
            <a:pPr defTabSz="457200"/>
            <a:r>
              <a:rPr lang="en-US" altLang="zh-CN" dirty="0" smtClean="0">
                <a:solidFill>
                  <a:srgbClr val="434342"/>
                </a:solidFill>
              </a:rPr>
              <a:t> </a:t>
            </a:r>
            <a:endParaRPr lang="en-US" dirty="0">
              <a:solidFill>
                <a:prstClr val="black"/>
              </a:solidFill>
            </a:endParaRPr>
          </a:p>
        </p:txBody>
      </p:sp>
      <p:pic>
        <p:nvPicPr>
          <p:cNvPr id="5" name="Picture 4"/>
          <p:cNvPicPr>
            <a:picLocks noChangeAspect="1"/>
          </p:cNvPicPr>
          <p:nvPr/>
        </p:nvPicPr>
        <p:blipFill>
          <a:blip r:embed="rId3"/>
          <a:stretch>
            <a:fillRect/>
          </a:stretch>
        </p:blipFill>
        <p:spPr>
          <a:xfrm>
            <a:off x="2439024" y="2579729"/>
            <a:ext cx="3875698" cy="568739"/>
          </a:xfrm>
          <a:prstGeom prst="rect">
            <a:avLst/>
          </a:prstGeom>
        </p:spPr>
      </p:pic>
      <p:pic>
        <p:nvPicPr>
          <p:cNvPr id="15" name="Picture 14"/>
          <p:cNvPicPr>
            <a:picLocks noChangeAspect="1"/>
          </p:cNvPicPr>
          <p:nvPr/>
        </p:nvPicPr>
        <p:blipFill>
          <a:blip r:embed="rId4"/>
          <a:stretch>
            <a:fillRect/>
          </a:stretch>
        </p:blipFill>
        <p:spPr>
          <a:xfrm>
            <a:off x="1485262" y="2634794"/>
            <a:ext cx="8951559" cy="1266463"/>
          </a:xfrm>
          <a:prstGeom prst="rect">
            <a:avLst/>
          </a:prstGeom>
        </p:spPr>
      </p:pic>
      <p:pic>
        <p:nvPicPr>
          <p:cNvPr id="13" name="Picture 12"/>
          <p:cNvPicPr>
            <a:picLocks noChangeAspect="1"/>
          </p:cNvPicPr>
          <p:nvPr/>
        </p:nvPicPr>
        <p:blipFill>
          <a:blip r:embed="rId5"/>
          <a:stretch>
            <a:fillRect/>
          </a:stretch>
        </p:blipFill>
        <p:spPr>
          <a:xfrm>
            <a:off x="1549560" y="3985913"/>
            <a:ext cx="8804303" cy="1077152"/>
          </a:xfrm>
          <a:prstGeom prst="rect">
            <a:avLst/>
          </a:prstGeom>
        </p:spPr>
      </p:pic>
      <p:pic>
        <p:nvPicPr>
          <p:cNvPr id="14" name="Picture 13"/>
          <p:cNvPicPr>
            <a:picLocks noChangeAspect="1"/>
          </p:cNvPicPr>
          <p:nvPr/>
        </p:nvPicPr>
        <p:blipFill>
          <a:blip r:embed="rId6"/>
          <a:stretch>
            <a:fillRect/>
          </a:stretch>
        </p:blipFill>
        <p:spPr>
          <a:xfrm>
            <a:off x="1485271" y="4854159"/>
            <a:ext cx="6860694" cy="1040663"/>
          </a:xfrm>
          <a:prstGeom prst="rect">
            <a:avLst/>
          </a:prstGeom>
        </p:spPr>
      </p:pic>
      <p:pic>
        <p:nvPicPr>
          <p:cNvPr id="17" name="Picture 16"/>
          <p:cNvPicPr>
            <a:picLocks noChangeAspect="1"/>
          </p:cNvPicPr>
          <p:nvPr/>
        </p:nvPicPr>
        <p:blipFill>
          <a:blip r:embed="rId7"/>
          <a:stretch>
            <a:fillRect/>
          </a:stretch>
        </p:blipFill>
        <p:spPr>
          <a:xfrm>
            <a:off x="1877074" y="5783671"/>
            <a:ext cx="4437651" cy="1029887"/>
          </a:xfrm>
          <a:prstGeom prst="rect">
            <a:avLst/>
          </a:prstGeom>
        </p:spPr>
      </p:pic>
      <p:sp>
        <p:nvSpPr>
          <p:cNvPr id="19" name="Rectangle 18"/>
          <p:cNvSpPr/>
          <p:nvPr/>
        </p:nvSpPr>
        <p:spPr>
          <a:xfrm>
            <a:off x="205296" y="1161185"/>
            <a:ext cx="11983529" cy="1200329"/>
          </a:xfrm>
          <a:prstGeom prst="rect">
            <a:avLst/>
          </a:prstGeom>
        </p:spPr>
        <p:txBody>
          <a:bodyPr wrap="square">
            <a:spAutoFit/>
          </a:bodyPr>
          <a:lstStyle/>
          <a:p>
            <a:pPr marL="285750" indent="-285750" defTabSz="457200">
              <a:buFont typeface="Wingdings" charset="2"/>
              <a:buChar char="Ø"/>
            </a:pPr>
            <a:r>
              <a:rPr lang="en-US" altLang="zh-CN" sz="2400" b="1" dirty="0" smtClean="0">
                <a:solidFill>
                  <a:srgbClr val="0000FF"/>
                </a:solidFill>
              </a:rPr>
              <a:t>proposed the first ISS internal multiple elimination algorithm for all reflectors, first for 1D and 1D with offset then for multi-dimensional subsurface</a:t>
            </a:r>
          </a:p>
          <a:p>
            <a:pPr defTabSz="457200"/>
            <a:r>
              <a:rPr lang="en-US" sz="2400" b="1" i="1" dirty="0">
                <a:solidFill>
                  <a:srgbClr val="0000FF"/>
                </a:solidFill>
              </a:rPr>
              <a:t>		</a:t>
            </a:r>
            <a:r>
              <a:rPr lang="en-US" sz="2400" b="1" i="1" dirty="0" smtClean="0">
                <a:solidFill>
                  <a:srgbClr val="0000FF"/>
                </a:solidFill>
              </a:rPr>
              <a:t>Zou et al.(2015) Zou and Ma (2017)</a:t>
            </a:r>
          </a:p>
        </p:txBody>
      </p:sp>
      <p:sp>
        <p:nvSpPr>
          <p:cNvPr id="20" name="TextBox 19"/>
          <p:cNvSpPr txBox="1"/>
          <p:nvPr/>
        </p:nvSpPr>
        <p:spPr>
          <a:xfrm>
            <a:off x="2796587" y="2361509"/>
            <a:ext cx="4735399" cy="400110"/>
          </a:xfrm>
          <a:prstGeom prst="rect">
            <a:avLst/>
          </a:prstGeom>
          <a:noFill/>
        </p:spPr>
        <p:txBody>
          <a:bodyPr wrap="none" rtlCol="0">
            <a:spAutoFit/>
          </a:bodyPr>
          <a:lstStyle/>
          <a:p>
            <a:pPr defTabSz="457200"/>
            <a:r>
              <a:rPr lang="en-US" sz="2000" b="1" i="1" dirty="0" smtClean="0">
                <a:solidFill>
                  <a:prstClr val="black"/>
                </a:solidFill>
              </a:rPr>
              <a:t>ISS internal multiple </a:t>
            </a:r>
            <a:r>
              <a:rPr lang="en-US" sz="2000" b="1" i="1" dirty="0" smtClean="0">
                <a:solidFill>
                  <a:srgbClr val="FF0000"/>
                </a:solidFill>
              </a:rPr>
              <a:t>attenuation</a:t>
            </a:r>
            <a:r>
              <a:rPr lang="en-US" sz="2000" b="1" i="1" dirty="0" smtClean="0">
                <a:solidFill>
                  <a:prstClr val="black"/>
                </a:solidFill>
              </a:rPr>
              <a:t> algorithm</a:t>
            </a:r>
            <a:endParaRPr lang="en-US" sz="2000" b="1" i="1" dirty="0">
              <a:solidFill>
                <a:prstClr val="black"/>
              </a:solidFill>
            </a:endParaRPr>
          </a:p>
        </p:txBody>
      </p:sp>
      <p:sp>
        <p:nvSpPr>
          <p:cNvPr id="21" name="TextBox 20"/>
          <p:cNvSpPr txBox="1"/>
          <p:nvPr/>
        </p:nvSpPr>
        <p:spPr>
          <a:xfrm>
            <a:off x="2796581" y="3698257"/>
            <a:ext cx="4687694" cy="400110"/>
          </a:xfrm>
          <a:prstGeom prst="rect">
            <a:avLst/>
          </a:prstGeom>
          <a:noFill/>
        </p:spPr>
        <p:txBody>
          <a:bodyPr wrap="none" rtlCol="0">
            <a:spAutoFit/>
          </a:bodyPr>
          <a:lstStyle/>
          <a:p>
            <a:pPr defTabSz="457200"/>
            <a:r>
              <a:rPr lang="en-US" sz="2000" b="1" i="1" dirty="0" smtClean="0">
                <a:solidFill>
                  <a:prstClr val="black"/>
                </a:solidFill>
              </a:rPr>
              <a:t>ISS internal multiple </a:t>
            </a:r>
            <a:r>
              <a:rPr lang="en-US" sz="2000" b="1" i="1" dirty="0" smtClean="0">
                <a:solidFill>
                  <a:srgbClr val="FF0000"/>
                </a:solidFill>
              </a:rPr>
              <a:t>elimination</a:t>
            </a:r>
            <a:r>
              <a:rPr lang="en-US" sz="2000" b="1" i="1" dirty="0" smtClean="0">
                <a:solidFill>
                  <a:prstClr val="black"/>
                </a:solidFill>
              </a:rPr>
              <a:t> algorithm</a:t>
            </a:r>
            <a:endParaRPr lang="en-US" sz="2000" b="1" i="1" dirty="0">
              <a:solidFill>
                <a:prstClr val="black"/>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195</a:t>
            </a:fld>
            <a:endParaRPr lang="en-US" dirty="0"/>
          </a:p>
        </p:txBody>
      </p:sp>
    </p:spTree>
    <p:extLst>
      <p:ext uri="{BB962C8B-B14F-4D97-AF65-F5344CB8AC3E}">
        <p14:creationId xmlns:p14="http://schemas.microsoft.com/office/powerpoint/2010/main" val="422289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2412" y="1295400"/>
            <a:ext cx="8239342" cy="4968552"/>
          </a:xfrm>
          <a:prstGeom prst="rect">
            <a:avLst/>
          </a:prstGeom>
        </p:spPr>
      </p:pic>
      <p:sp>
        <p:nvSpPr>
          <p:cNvPr id="2" name="Slide Number Placeholder 1"/>
          <p:cNvSpPr>
            <a:spLocks noGrp="1"/>
          </p:cNvSpPr>
          <p:nvPr>
            <p:ph type="sldNum" sz="quarter" idx="12"/>
          </p:nvPr>
        </p:nvSpPr>
        <p:spPr/>
        <p:txBody>
          <a:bodyPr/>
          <a:lstStyle/>
          <a:p>
            <a:fld id="{0C913308-F349-4B6D-A68A-DD1791B4A57B}" type="slidenum">
              <a:rPr lang="zh-CN" altLang="en-US" smtClean="0"/>
              <a:t>196</a:t>
            </a:fld>
            <a:endParaRPr lang="zh-CN" altLang="en-US"/>
          </a:p>
        </p:txBody>
      </p:sp>
      <p:sp>
        <p:nvSpPr>
          <p:cNvPr id="10" name="TextBox 9"/>
          <p:cNvSpPr txBox="1"/>
          <p:nvPr/>
        </p:nvSpPr>
        <p:spPr>
          <a:xfrm>
            <a:off x="239287" y="3"/>
            <a:ext cx="11757567" cy="830997"/>
          </a:xfrm>
          <a:prstGeom prst="rect">
            <a:avLst/>
          </a:prstGeom>
          <a:noFill/>
        </p:spPr>
        <p:txBody>
          <a:bodyPr wrap="square" rtlCol="0">
            <a:spAutoFit/>
          </a:bodyPr>
          <a:lstStyle/>
          <a:p>
            <a:pPr algn="ctr"/>
            <a:r>
              <a:rPr lang="en-US" altLang="zh-CN" sz="2400" b="1" dirty="0" smtClean="0">
                <a:solidFill>
                  <a:srgbClr val="FF0000"/>
                </a:solidFill>
              </a:rPr>
              <a:t>Multi-Dimensional ISS</a:t>
            </a:r>
            <a:r>
              <a:rPr lang="zh-CN" altLang="en-US" sz="2400" b="1" dirty="0" smtClean="0">
                <a:solidFill>
                  <a:srgbClr val="FF0000"/>
                </a:solidFill>
              </a:rPr>
              <a:t> </a:t>
            </a:r>
            <a:r>
              <a:rPr lang="en-US" altLang="zh-CN" sz="2400" b="1" dirty="0" smtClean="0">
                <a:solidFill>
                  <a:srgbClr val="FF0000"/>
                </a:solidFill>
              </a:rPr>
              <a:t>internal</a:t>
            </a:r>
            <a:r>
              <a:rPr lang="zh-CN" altLang="en-US" sz="2400" b="1" dirty="0" smtClean="0">
                <a:solidFill>
                  <a:srgbClr val="FF0000"/>
                </a:solidFill>
              </a:rPr>
              <a:t> </a:t>
            </a:r>
            <a:r>
              <a:rPr lang="en-US" altLang="zh-CN" sz="2400" b="1" dirty="0" smtClean="0">
                <a:solidFill>
                  <a:srgbClr val="FF0000"/>
                </a:solidFill>
              </a:rPr>
              <a:t>multiple</a:t>
            </a:r>
            <a:r>
              <a:rPr lang="zh-CN" altLang="en-US" sz="2400" b="1" dirty="0" smtClean="0">
                <a:solidFill>
                  <a:srgbClr val="FF0000"/>
                </a:solidFill>
              </a:rPr>
              <a:t> </a:t>
            </a:r>
            <a:r>
              <a:rPr lang="en-US" altLang="zh-CN" sz="2400" b="1" dirty="0" smtClean="0">
                <a:solidFill>
                  <a:srgbClr val="FF0000"/>
                </a:solidFill>
              </a:rPr>
              <a:t>elimination</a:t>
            </a:r>
          </a:p>
          <a:p>
            <a:pPr algn="ctr"/>
            <a:r>
              <a:rPr lang="en-US" sz="2400" b="1" dirty="0" smtClean="0">
                <a:solidFill>
                  <a:srgbClr val="FF0000"/>
                </a:solidFill>
              </a:rPr>
              <a:t>for internal multiples generated from all reflectors</a:t>
            </a:r>
            <a:endParaRPr lang="en-US" sz="2400" b="1" dirty="0">
              <a:solidFill>
                <a:srgbClr val="FF0000"/>
              </a:solidFill>
            </a:endParaRPr>
          </a:p>
        </p:txBody>
      </p:sp>
      <p:cxnSp>
        <p:nvCxnSpPr>
          <p:cNvPr id="11" name="Straight Connector 10"/>
          <p:cNvCxnSpPr/>
          <p:nvPr/>
        </p:nvCxnSpPr>
        <p:spPr>
          <a:xfrm>
            <a:off x="0" y="908720"/>
            <a:ext cx="1218882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09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pic>
        <p:nvPicPr>
          <p:cNvPr id="6" name="Picture 5"/>
          <p:cNvPicPr>
            <a:picLocks noChangeAspect="1"/>
          </p:cNvPicPr>
          <p:nvPr/>
        </p:nvPicPr>
        <p:blipFill>
          <a:blip r:embed="rId2"/>
          <a:stretch>
            <a:fillRect/>
          </a:stretch>
        </p:blipFill>
        <p:spPr>
          <a:xfrm>
            <a:off x="0" y="850916"/>
            <a:ext cx="12087251" cy="5892800"/>
          </a:xfrm>
          <a:prstGeom prst="rect">
            <a:avLst/>
          </a:prstGeom>
        </p:spPr>
      </p:pic>
      <p:sp>
        <p:nvSpPr>
          <p:cNvPr id="7" name="TextBox 6"/>
          <p:cNvSpPr txBox="1"/>
          <p:nvPr/>
        </p:nvSpPr>
        <p:spPr>
          <a:xfrm>
            <a:off x="3406814" y="908720"/>
            <a:ext cx="5499959" cy="369332"/>
          </a:xfrm>
          <a:prstGeom prst="rect">
            <a:avLst/>
          </a:prstGeom>
          <a:noFill/>
        </p:spPr>
        <p:txBody>
          <a:bodyPr wrap="square" rtlCol="0">
            <a:spAutoFit/>
          </a:bodyPr>
          <a:lstStyle/>
          <a:p>
            <a:pPr algn="ctr" defTabSz="457200"/>
            <a:r>
              <a:rPr lang="en-US" dirty="0" smtClean="0">
                <a:solidFill>
                  <a:prstClr val="black"/>
                </a:solidFill>
              </a:rPr>
              <a:t>127 sources,127 receivers, 2seconds </a:t>
            </a:r>
            <a:endParaRPr lang="en-US" dirty="0">
              <a:solidFill>
                <a:prstClr val="black"/>
              </a:solidFill>
            </a:endParaRPr>
          </a:p>
        </p:txBody>
      </p:sp>
      <p:sp>
        <p:nvSpPr>
          <p:cNvPr id="8" name="TextBox 7"/>
          <p:cNvSpPr txBox="1"/>
          <p:nvPr/>
        </p:nvSpPr>
        <p:spPr>
          <a:xfrm>
            <a:off x="5306920" y="1770595"/>
            <a:ext cx="1231812" cy="369332"/>
          </a:xfrm>
          <a:prstGeom prst="rect">
            <a:avLst/>
          </a:prstGeom>
          <a:noFill/>
        </p:spPr>
        <p:txBody>
          <a:bodyPr wrap="none" rtlCol="0">
            <a:spAutoFit/>
          </a:bodyPr>
          <a:lstStyle/>
          <a:p>
            <a:pPr defTabSz="457200"/>
            <a:r>
              <a:rPr lang="en-US" dirty="0" smtClean="0">
                <a:solidFill>
                  <a:prstClr val="white"/>
                </a:solidFill>
              </a:rPr>
              <a:t>v=1500m/s</a:t>
            </a:r>
            <a:endParaRPr lang="en-US" dirty="0">
              <a:solidFill>
                <a:prstClr val="white"/>
              </a:solidFill>
            </a:endParaRPr>
          </a:p>
        </p:txBody>
      </p:sp>
      <p:sp>
        <p:nvSpPr>
          <p:cNvPr id="9" name="TextBox 8"/>
          <p:cNvSpPr txBox="1"/>
          <p:nvPr/>
        </p:nvSpPr>
        <p:spPr>
          <a:xfrm>
            <a:off x="5306920" y="2470988"/>
            <a:ext cx="1231812" cy="369332"/>
          </a:xfrm>
          <a:prstGeom prst="rect">
            <a:avLst/>
          </a:prstGeom>
          <a:noFill/>
        </p:spPr>
        <p:txBody>
          <a:bodyPr wrap="none" rtlCol="0">
            <a:spAutoFit/>
          </a:bodyPr>
          <a:lstStyle/>
          <a:p>
            <a:pPr defTabSz="457200"/>
            <a:r>
              <a:rPr lang="en-US" dirty="0" smtClean="0">
                <a:solidFill>
                  <a:prstClr val="white"/>
                </a:solidFill>
              </a:rPr>
              <a:t>v=3500m/s</a:t>
            </a:r>
            <a:endParaRPr lang="en-US" dirty="0">
              <a:solidFill>
                <a:prstClr val="white"/>
              </a:solidFill>
            </a:endParaRPr>
          </a:p>
        </p:txBody>
      </p:sp>
      <p:sp>
        <p:nvSpPr>
          <p:cNvPr id="10" name="TextBox 9"/>
          <p:cNvSpPr txBox="1"/>
          <p:nvPr/>
        </p:nvSpPr>
        <p:spPr>
          <a:xfrm>
            <a:off x="5298448" y="3551424"/>
            <a:ext cx="1231812" cy="369332"/>
          </a:xfrm>
          <a:prstGeom prst="rect">
            <a:avLst/>
          </a:prstGeom>
          <a:noFill/>
        </p:spPr>
        <p:txBody>
          <a:bodyPr wrap="none" rtlCol="0">
            <a:spAutoFit/>
          </a:bodyPr>
          <a:lstStyle/>
          <a:p>
            <a:pPr defTabSz="457200"/>
            <a:r>
              <a:rPr lang="en-US" dirty="0" smtClean="0">
                <a:solidFill>
                  <a:prstClr val="white"/>
                </a:solidFill>
              </a:rPr>
              <a:t>v=2000m/s</a:t>
            </a:r>
            <a:endParaRPr lang="en-US" dirty="0">
              <a:solidFill>
                <a:prstClr val="white"/>
              </a:solidFill>
            </a:endParaRPr>
          </a:p>
        </p:txBody>
      </p:sp>
      <p:sp>
        <p:nvSpPr>
          <p:cNvPr id="11" name="TextBox 10"/>
          <p:cNvSpPr txBox="1"/>
          <p:nvPr/>
        </p:nvSpPr>
        <p:spPr>
          <a:xfrm>
            <a:off x="2421840" y="3502580"/>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2" name="TextBox 11"/>
          <p:cNvSpPr txBox="1"/>
          <p:nvPr/>
        </p:nvSpPr>
        <p:spPr>
          <a:xfrm>
            <a:off x="8517948" y="3317915"/>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3" name="TextBox 12"/>
          <p:cNvSpPr txBox="1"/>
          <p:nvPr/>
        </p:nvSpPr>
        <p:spPr>
          <a:xfrm>
            <a:off x="5306920" y="4534172"/>
            <a:ext cx="1231812" cy="369332"/>
          </a:xfrm>
          <a:prstGeom prst="rect">
            <a:avLst/>
          </a:prstGeom>
          <a:noFill/>
        </p:spPr>
        <p:txBody>
          <a:bodyPr wrap="none" rtlCol="0">
            <a:spAutoFit/>
          </a:bodyPr>
          <a:lstStyle/>
          <a:p>
            <a:pPr defTabSz="457200"/>
            <a:r>
              <a:rPr lang="en-US" dirty="0" smtClean="0">
                <a:solidFill>
                  <a:prstClr val="white"/>
                </a:solidFill>
              </a:rPr>
              <a:t>v=2100m/s</a:t>
            </a:r>
            <a:endParaRPr lang="en-US" dirty="0">
              <a:solidFill>
                <a:prstClr val="white"/>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197</a:t>
            </a:fld>
            <a:endParaRPr lang="en-US" dirty="0"/>
          </a:p>
        </p:txBody>
      </p:sp>
    </p:spTree>
    <p:extLst>
      <p:ext uri="{BB962C8B-B14F-4D97-AF65-F5344CB8AC3E}">
        <p14:creationId xmlns:p14="http://schemas.microsoft.com/office/powerpoint/2010/main" val="15807491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50916"/>
            <a:ext cx="12087251" cy="5892800"/>
          </a:xfrm>
          <a:prstGeom prst="rect">
            <a:avLst/>
          </a:prstGeom>
        </p:spPr>
      </p:pic>
      <p:sp>
        <p:nvSpPr>
          <p:cNvPr id="8" name="TextBox 7"/>
          <p:cNvSpPr txBox="1"/>
          <p:nvPr/>
        </p:nvSpPr>
        <p:spPr>
          <a:xfrm>
            <a:off x="5306920" y="1770595"/>
            <a:ext cx="1231812" cy="369332"/>
          </a:xfrm>
          <a:prstGeom prst="rect">
            <a:avLst/>
          </a:prstGeom>
          <a:noFill/>
        </p:spPr>
        <p:txBody>
          <a:bodyPr wrap="none" rtlCol="0">
            <a:spAutoFit/>
          </a:bodyPr>
          <a:lstStyle/>
          <a:p>
            <a:pPr defTabSz="457200"/>
            <a:r>
              <a:rPr lang="en-US" dirty="0" smtClean="0">
                <a:solidFill>
                  <a:prstClr val="white"/>
                </a:solidFill>
              </a:rPr>
              <a:t>v=1500m/s</a:t>
            </a:r>
            <a:endParaRPr lang="en-US" dirty="0">
              <a:solidFill>
                <a:prstClr val="white"/>
              </a:solidFill>
            </a:endParaRPr>
          </a:p>
        </p:txBody>
      </p:sp>
      <p:sp>
        <p:nvSpPr>
          <p:cNvPr id="9" name="TextBox 8"/>
          <p:cNvSpPr txBox="1"/>
          <p:nvPr/>
        </p:nvSpPr>
        <p:spPr>
          <a:xfrm>
            <a:off x="5306920" y="2470988"/>
            <a:ext cx="1231812" cy="369332"/>
          </a:xfrm>
          <a:prstGeom prst="rect">
            <a:avLst/>
          </a:prstGeom>
          <a:noFill/>
        </p:spPr>
        <p:txBody>
          <a:bodyPr wrap="none" rtlCol="0">
            <a:spAutoFit/>
          </a:bodyPr>
          <a:lstStyle/>
          <a:p>
            <a:pPr defTabSz="457200"/>
            <a:r>
              <a:rPr lang="en-US" dirty="0" smtClean="0">
                <a:solidFill>
                  <a:prstClr val="white"/>
                </a:solidFill>
              </a:rPr>
              <a:t>v=3500m/s</a:t>
            </a:r>
            <a:endParaRPr lang="en-US" dirty="0">
              <a:solidFill>
                <a:prstClr val="white"/>
              </a:solidFill>
            </a:endParaRPr>
          </a:p>
        </p:txBody>
      </p:sp>
      <p:sp>
        <p:nvSpPr>
          <p:cNvPr id="10" name="TextBox 9"/>
          <p:cNvSpPr txBox="1"/>
          <p:nvPr/>
        </p:nvSpPr>
        <p:spPr>
          <a:xfrm>
            <a:off x="5298448" y="3551424"/>
            <a:ext cx="1231812" cy="369332"/>
          </a:xfrm>
          <a:prstGeom prst="rect">
            <a:avLst/>
          </a:prstGeom>
          <a:noFill/>
        </p:spPr>
        <p:txBody>
          <a:bodyPr wrap="none" rtlCol="0">
            <a:spAutoFit/>
          </a:bodyPr>
          <a:lstStyle/>
          <a:p>
            <a:pPr defTabSz="457200"/>
            <a:r>
              <a:rPr lang="en-US" dirty="0" smtClean="0">
                <a:solidFill>
                  <a:prstClr val="white"/>
                </a:solidFill>
              </a:rPr>
              <a:t>v=2000m/s</a:t>
            </a:r>
            <a:endParaRPr lang="en-US" dirty="0">
              <a:solidFill>
                <a:prstClr val="white"/>
              </a:solidFill>
            </a:endParaRPr>
          </a:p>
        </p:txBody>
      </p:sp>
      <p:sp>
        <p:nvSpPr>
          <p:cNvPr id="11" name="TextBox 10"/>
          <p:cNvSpPr txBox="1"/>
          <p:nvPr/>
        </p:nvSpPr>
        <p:spPr>
          <a:xfrm>
            <a:off x="2421840" y="3502580"/>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2" name="TextBox 11"/>
          <p:cNvSpPr txBox="1"/>
          <p:nvPr/>
        </p:nvSpPr>
        <p:spPr>
          <a:xfrm>
            <a:off x="8517948" y="3317915"/>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3" name="TextBox 12"/>
          <p:cNvSpPr txBox="1"/>
          <p:nvPr/>
        </p:nvSpPr>
        <p:spPr>
          <a:xfrm>
            <a:off x="5306920" y="4534172"/>
            <a:ext cx="1231812" cy="369332"/>
          </a:xfrm>
          <a:prstGeom prst="rect">
            <a:avLst/>
          </a:prstGeom>
          <a:noFill/>
        </p:spPr>
        <p:txBody>
          <a:bodyPr wrap="none" rtlCol="0">
            <a:spAutoFit/>
          </a:bodyPr>
          <a:lstStyle/>
          <a:p>
            <a:pPr defTabSz="457200"/>
            <a:r>
              <a:rPr lang="en-US" dirty="0" smtClean="0">
                <a:solidFill>
                  <a:prstClr val="white"/>
                </a:solidFill>
              </a:rPr>
              <a:t>v=2100m/s</a:t>
            </a:r>
            <a:endParaRPr lang="en-US" dirty="0">
              <a:solidFill>
                <a:prstClr val="white"/>
              </a:solidFill>
            </a:endParaRPr>
          </a:p>
        </p:txBody>
      </p:sp>
      <p:sp>
        <p:nvSpPr>
          <p:cNvPr id="4" name="Isosceles Triangle 3"/>
          <p:cNvSpPr/>
          <p:nvPr/>
        </p:nvSpPr>
        <p:spPr>
          <a:xfrm rot="10800000">
            <a:off x="4232083" y="1043125"/>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0800000">
            <a:off x="4590698" y="104002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Isosceles Triangle 14"/>
          <p:cNvSpPr/>
          <p:nvPr/>
        </p:nvSpPr>
        <p:spPr>
          <a:xfrm rot="10800000">
            <a:off x="4936180" y="1052986"/>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0800000">
            <a:off x="5281666" y="1052986"/>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7" name="Isosceles Triangle 16"/>
          <p:cNvSpPr/>
          <p:nvPr/>
        </p:nvSpPr>
        <p:spPr>
          <a:xfrm rot="10800000">
            <a:off x="5640280" y="104989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8" name="Isosceles Triangle 17"/>
          <p:cNvSpPr/>
          <p:nvPr/>
        </p:nvSpPr>
        <p:spPr>
          <a:xfrm rot="10800000">
            <a:off x="5985762" y="106284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Isosceles Triangle 18"/>
          <p:cNvSpPr/>
          <p:nvPr/>
        </p:nvSpPr>
        <p:spPr>
          <a:xfrm rot="10800000">
            <a:off x="6352663" y="1052986"/>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Isosceles Triangle 19"/>
          <p:cNvSpPr/>
          <p:nvPr/>
        </p:nvSpPr>
        <p:spPr>
          <a:xfrm rot="10800000">
            <a:off x="6711277" y="104989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Isosceles Triangle 20"/>
          <p:cNvSpPr/>
          <p:nvPr/>
        </p:nvSpPr>
        <p:spPr>
          <a:xfrm rot="10800000">
            <a:off x="7056759" y="106284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Isosceles Triangle 21"/>
          <p:cNvSpPr/>
          <p:nvPr/>
        </p:nvSpPr>
        <p:spPr>
          <a:xfrm rot="10800000">
            <a:off x="7402245" y="106284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Isosceles Triangle 22"/>
          <p:cNvSpPr/>
          <p:nvPr/>
        </p:nvSpPr>
        <p:spPr>
          <a:xfrm rot="10800000">
            <a:off x="7760860" y="1059753"/>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Isosceles Triangle 23"/>
          <p:cNvSpPr/>
          <p:nvPr/>
        </p:nvSpPr>
        <p:spPr>
          <a:xfrm rot="10800000">
            <a:off x="8106342" y="10727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198</a:t>
            </a:fld>
            <a:endParaRPr lang="en-US" dirty="0"/>
          </a:p>
        </p:txBody>
      </p:sp>
    </p:spTree>
    <p:extLst>
      <p:ext uri="{BB962C8B-B14F-4D97-AF65-F5344CB8AC3E}">
        <p14:creationId xmlns:p14="http://schemas.microsoft.com/office/powerpoint/2010/main" val="335161238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50916"/>
            <a:ext cx="12087251" cy="5892800"/>
          </a:xfrm>
          <a:prstGeom prst="rect">
            <a:avLst/>
          </a:prstGeom>
        </p:spPr>
      </p:pic>
      <p:sp>
        <p:nvSpPr>
          <p:cNvPr id="8" name="TextBox 7"/>
          <p:cNvSpPr txBox="1"/>
          <p:nvPr/>
        </p:nvSpPr>
        <p:spPr>
          <a:xfrm>
            <a:off x="5306920" y="1770595"/>
            <a:ext cx="1231812" cy="369332"/>
          </a:xfrm>
          <a:prstGeom prst="rect">
            <a:avLst/>
          </a:prstGeom>
          <a:noFill/>
        </p:spPr>
        <p:txBody>
          <a:bodyPr wrap="none" rtlCol="0">
            <a:spAutoFit/>
          </a:bodyPr>
          <a:lstStyle/>
          <a:p>
            <a:pPr defTabSz="457200"/>
            <a:r>
              <a:rPr lang="en-US" dirty="0" smtClean="0">
                <a:solidFill>
                  <a:prstClr val="white"/>
                </a:solidFill>
              </a:rPr>
              <a:t>v=1500m/s</a:t>
            </a:r>
            <a:endParaRPr lang="en-US" dirty="0">
              <a:solidFill>
                <a:prstClr val="white"/>
              </a:solidFill>
            </a:endParaRPr>
          </a:p>
        </p:txBody>
      </p:sp>
      <p:sp>
        <p:nvSpPr>
          <p:cNvPr id="9" name="TextBox 8"/>
          <p:cNvSpPr txBox="1"/>
          <p:nvPr/>
        </p:nvSpPr>
        <p:spPr>
          <a:xfrm>
            <a:off x="5306920" y="2470988"/>
            <a:ext cx="1231812" cy="369332"/>
          </a:xfrm>
          <a:prstGeom prst="rect">
            <a:avLst/>
          </a:prstGeom>
          <a:noFill/>
        </p:spPr>
        <p:txBody>
          <a:bodyPr wrap="none" rtlCol="0">
            <a:spAutoFit/>
          </a:bodyPr>
          <a:lstStyle/>
          <a:p>
            <a:pPr defTabSz="457200"/>
            <a:r>
              <a:rPr lang="en-US" dirty="0" smtClean="0">
                <a:solidFill>
                  <a:prstClr val="white"/>
                </a:solidFill>
              </a:rPr>
              <a:t>v=3500m/s</a:t>
            </a:r>
            <a:endParaRPr lang="en-US" dirty="0">
              <a:solidFill>
                <a:prstClr val="white"/>
              </a:solidFill>
            </a:endParaRPr>
          </a:p>
        </p:txBody>
      </p:sp>
      <p:sp>
        <p:nvSpPr>
          <p:cNvPr id="10" name="TextBox 9"/>
          <p:cNvSpPr txBox="1"/>
          <p:nvPr/>
        </p:nvSpPr>
        <p:spPr>
          <a:xfrm>
            <a:off x="5298448" y="3551424"/>
            <a:ext cx="1231812" cy="369332"/>
          </a:xfrm>
          <a:prstGeom prst="rect">
            <a:avLst/>
          </a:prstGeom>
          <a:noFill/>
        </p:spPr>
        <p:txBody>
          <a:bodyPr wrap="none" rtlCol="0">
            <a:spAutoFit/>
          </a:bodyPr>
          <a:lstStyle/>
          <a:p>
            <a:pPr defTabSz="457200"/>
            <a:r>
              <a:rPr lang="en-US" dirty="0" smtClean="0">
                <a:solidFill>
                  <a:prstClr val="white"/>
                </a:solidFill>
              </a:rPr>
              <a:t>v=2000m/s</a:t>
            </a:r>
            <a:endParaRPr lang="en-US" dirty="0">
              <a:solidFill>
                <a:prstClr val="white"/>
              </a:solidFill>
            </a:endParaRPr>
          </a:p>
        </p:txBody>
      </p:sp>
      <p:sp>
        <p:nvSpPr>
          <p:cNvPr id="11" name="TextBox 10"/>
          <p:cNvSpPr txBox="1"/>
          <p:nvPr/>
        </p:nvSpPr>
        <p:spPr>
          <a:xfrm>
            <a:off x="2421840" y="3502580"/>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2" name="TextBox 11"/>
          <p:cNvSpPr txBox="1"/>
          <p:nvPr/>
        </p:nvSpPr>
        <p:spPr>
          <a:xfrm>
            <a:off x="8517948" y="3317915"/>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3" name="TextBox 12"/>
          <p:cNvSpPr txBox="1"/>
          <p:nvPr/>
        </p:nvSpPr>
        <p:spPr>
          <a:xfrm>
            <a:off x="5306920" y="4534172"/>
            <a:ext cx="1231812" cy="369332"/>
          </a:xfrm>
          <a:prstGeom prst="rect">
            <a:avLst/>
          </a:prstGeom>
          <a:noFill/>
        </p:spPr>
        <p:txBody>
          <a:bodyPr wrap="none" rtlCol="0">
            <a:spAutoFit/>
          </a:bodyPr>
          <a:lstStyle/>
          <a:p>
            <a:pPr defTabSz="457200"/>
            <a:r>
              <a:rPr lang="en-US" dirty="0" smtClean="0">
                <a:solidFill>
                  <a:prstClr val="white"/>
                </a:solidFill>
              </a:rPr>
              <a:t>v=2100m/s</a:t>
            </a:r>
            <a:endParaRPr lang="en-US" dirty="0">
              <a:solidFill>
                <a:prstClr val="white"/>
              </a:solidFill>
            </a:endParaRPr>
          </a:p>
        </p:txBody>
      </p:sp>
      <p:cxnSp>
        <p:nvCxnSpPr>
          <p:cNvPr id="3" name="Straight Arrow Connector 2"/>
          <p:cNvCxnSpPr/>
          <p:nvPr/>
        </p:nvCxnSpPr>
        <p:spPr>
          <a:xfrm>
            <a:off x="4733029" y="1282849"/>
            <a:ext cx="1278260" cy="273412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011288" y="1282849"/>
            <a:ext cx="1364630" cy="273412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199</a:t>
            </a:fld>
            <a:endParaRPr lang="en-US" dirty="0"/>
          </a:p>
        </p:txBody>
      </p:sp>
    </p:spTree>
    <p:extLst>
      <p:ext uri="{BB962C8B-B14F-4D97-AF65-F5344CB8AC3E}">
        <p14:creationId xmlns:p14="http://schemas.microsoft.com/office/powerpoint/2010/main" val="4283989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b="1" u="sng" dirty="0">
                <a:solidFill>
                  <a:srgbClr val="FF0000"/>
                </a:solidFill>
              </a:rPr>
              <a:t>Executive Summary</a:t>
            </a:r>
            <a:r>
              <a:rPr lang="en-US" sz="3200" dirty="0">
                <a:solidFill>
                  <a:prstClr val="black"/>
                </a:solidFill>
              </a:rPr>
              <a:t>: </a:t>
            </a:r>
          </a:p>
          <a:p>
            <a:pPr algn="ctr"/>
            <a:r>
              <a:rPr lang="en-US" sz="3200" u="sng" dirty="0">
                <a:solidFill>
                  <a:prstClr val="black"/>
                </a:solidFill>
              </a:rPr>
              <a:t>Program objectives</a:t>
            </a:r>
            <a:r>
              <a:rPr lang="en-US" sz="3200" dirty="0">
                <a:solidFill>
                  <a:prstClr val="black"/>
                </a:solidFill>
              </a:rPr>
              <a:t>, </a:t>
            </a:r>
            <a:r>
              <a:rPr lang="en-US" sz="3200" u="sng" dirty="0">
                <a:solidFill>
                  <a:prstClr val="black"/>
                </a:solidFill>
              </a:rPr>
              <a:t>projects within the program </a:t>
            </a:r>
            <a:r>
              <a:rPr lang="en-US" sz="3200" dirty="0">
                <a:solidFill>
                  <a:prstClr val="black"/>
                </a:solidFill>
              </a:rPr>
              <a:t>and </a:t>
            </a:r>
            <a:r>
              <a:rPr lang="en-US" sz="3200" u="sng" dirty="0">
                <a:solidFill>
                  <a:prstClr val="black"/>
                </a:solidFill>
              </a:rPr>
              <a:t>goals/deliverables within the projects</a:t>
            </a:r>
            <a:r>
              <a:rPr lang="en-US" sz="3200" dirty="0">
                <a:solidFill>
                  <a:prstClr val="black"/>
                </a:solidFill>
              </a:rPr>
              <a:t>, </a:t>
            </a:r>
            <a:r>
              <a:rPr lang="en-US" sz="3200" u="sng" dirty="0">
                <a:solidFill>
                  <a:prstClr val="black"/>
                </a:solidFill>
              </a:rPr>
              <a:t>progress</a:t>
            </a:r>
            <a:r>
              <a:rPr lang="en-US" sz="3200" dirty="0">
                <a:solidFill>
                  <a:prstClr val="black"/>
                </a:solidFill>
              </a:rPr>
              <a:t>, </a:t>
            </a:r>
            <a:r>
              <a:rPr lang="en-US" sz="3200" u="sng" dirty="0">
                <a:solidFill>
                  <a:prstClr val="black"/>
                </a:solidFill>
              </a:rPr>
              <a:t>plans</a:t>
            </a:r>
            <a:r>
              <a:rPr lang="en-US" sz="3200" dirty="0">
                <a:solidFill>
                  <a:prstClr val="black"/>
                </a:solidFill>
              </a:rPr>
              <a:t> </a:t>
            </a:r>
            <a:r>
              <a:rPr lang="en-US" sz="3200" u="sng" dirty="0">
                <a:solidFill>
                  <a:prstClr val="black"/>
                </a:solidFill>
              </a:rPr>
              <a:t>and new opportunities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9320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98138" y="4929977"/>
            <a:ext cx="1255472" cy="584775"/>
          </a:xfrm>
          <a:prstGeom prst="rect">
            <a:avLst/>
          </a:prstGeom>
        </p:spPr>
        <p:txBody>
          <a:bodyPr wrap="none">
            <a:spAutoFit/>
          </a:bodyPr>
          <a:lstStyle/>
          <a:p>
            <a:pPr algn="ctr"/>
            <a:r>
              <a:rPr lang="en-US" sz="3200" dirty="0">
                <a:solidFill>
                  <a:srgbClr val="0000FF"/>
                </a:solidFill>
                <a:latin typeface="Arial"/>
                <a:cs typeface="Arial"/>
              </a:rPr>
              <a:t>Direct</a:t>
            </a:r>
          </a:p>
        </p:txBody>
      </p:sp>
      <p:grpSp>
        <p:nvGrpSpPr>
          <p:cNvPr id="14" name="Group 13"/>
          <p:cNvGrpSpPr/>
          <p:nvPr/>
        </p:nvGrpSpPr>
        <p:grpSpPr>
          <a:xfrm>
            <a:off x="3038987" y="1785015"/>
            <a:ext cx="5949385" cy="3572985"/>
            <a:chOff x="2279833" y="1884218"/>
            <a:chExt cx="4463201" cy="3572985"/>
          </a:xfrm>
        </p:grpSpPr>
        <p:sp>
          <p:nvSpPr>
            <p:cNvPr id="6" name="TextBox 5"/>
            <p:cNvSpPr txBox="1"/>
            <p:nvPr/>
          </p:nvSpPr>
          <p:spPr>
            <a:xfrm>
              <a:off x="2279833" y="1884218"/>
              <a:ext cx="4036291" cy="1569660"/>
            </a:xfrm>
            <a:prstGeom prst="rect">
              <a:avLst/>
            </a:prstGeom>
            <a:noFill/>
          </p:spPr>
          <p:txBody>
            <a:bodyPr wrap="square" rtlCol="0">
              <a:spAutoFit/>
            </a:bodyPr>
            <a:lstStyle/>
            <a:p>
              <a:pPr marL="457200" indent="-457200" algn="ctr">
                <a:buFont typeface="Arial"/>
                <a:buChar char="•"/>
              </a:pPr>
              <a:r>
                <a:rPr lang="en-US" altLang="zh-CN" sz="3200" dirty="0">
                  <a:solidFill>
                    <a:prstClr val="black"/>
                  </a:solidFill>
                  <a:latin typeface="Arial"/>
                  <a:cs typeface="Arial"/>
                </a:rPr>
                <a:t>Modeling</a:t>
              </a:r>
              <a:endParaRPr lang="en-US" sz="3200" dirty="0">
                <a:solidFill>
                  <a:prstClr val="black"/>
                </a:solidFill>
                <a:latin typeface="Arial"/>
                <a:cs typeface="Arial"/>
              </a:endParaRPr>
            </a:p>
            <a:p>
              <a:pPr marL="457200" indent="-457200" algn="ctr">
                <a:buFont typeface="Arial"/>
                <a:buChar char="•"/>
              </a:pPr>
              <a:endParaRPr lang="en-US" sz="3200" dirty="0">
                <a:solidFill>
                  <a:prstClr val="black"/>
                </a:solidFill>
                <a:latin typeface="Arial"/>
                <a:cs typeface="Arial"/>
              </a:endParaRPr>
            </a:p>
            <a:p>
              <a:pPr marL="457200" indent="-457200" algn="ctr">
                <a:buFont typeface="Arial"/>
                <a:buChar char="•"/>
              </a:pPr>
              <a:r>
                <a:rPr lang="en-US" sz="3200" dirty="0">
                  <a:solidFill>
                    <a:prstClr val="black"/>
                  </a:solidFill>
                  <a:latin typeface="Arial"/>
                  <a:cs typeface="Arial"/>
                </a:rPr>
                <a:t>Inversion</a:t>
              </a:r>
            </a:p>
          </p:txBody>
        </p:sp>
        <p:cxnSp>
          <p:nvCxnSpPr>
            <p:cNvPr id="8" name="Straight Arrow Connector 7"/>
            <p:cNvCxnSpPr/>
            <p:nvPr/>
          </p:nvCxnSpPr>
          <p:spPr>
            <a:xfrm flipH="1">
              <a:off x="2743201" y="3740727"/>
              <a:ext cx="1339273"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821384" y="3740727"/>
              <a:ext cx="1348508" cy="73890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96749" y="4872428"/>
              <a:ext cx="1146285" cy="584775"/>
            </a:xfrm>
            <a:prstGeom prst="rect">
              <a:avLst/>
            </a:prstGeom>
          </p:spPr>
          <p:txBody>
            <a:bodyPr wrap="none">
              <a:spAutoFit/>
            </a:bodyPr>
            <a:lstStyle/>
            <a:p>
              <a:pPr algn="ctr"/>
              <a:r>
                <a:rPr lang="en-US" sz="3200" dirty="0">
                  <a:solidFill>
                    <a:srgbClr val="0000FF"/>
                  </a:solidFill>
                  <a:latin typeface="Arial"/>
                  <a:cs typeface="Arial"/>
                </a:rPr>
                <a:t>Indirect</a:t>
              </a:r>
            </a:p>
          </p:txBody>
        </p:sp>
      </p:grpSp>
      <p:sp>
        <p:nvSpPr>
          <p:cNvPr id="3" name="TextBox 2"/>
          <p:cNvSpPr txBox="1"/>
          <p:nvPr/>
        </p:nvSpPr>
        <p:spPr>
          <a:xfrm>
            <a:off x="1446212" y="304808"/>
            <a:ext cx="9525000" cy="769441"/>
          </a:xfrm>
          <a:prstGeom prst="rect">
            <a:avLst/>
          </a:prstGeom>
          <a:noFill/>
        </p:spPr>
        <p:txBody>
          <a:bodyPr wrap="square" rtlCol="0">
            <a:spAutoFit/>
          </a:bodyPr>
          <a:lstStyle/>
          <a:p>
            <a:pPr algn="ctr"/>
            <a:r>
              <a:rPr lang="en-US" sz="4400" dirty="0">
                <a:solidFill>
                  <a:srgbClr val="0000FF"/>
                </a:solidFill>
              </a:rPr>
              <a:t>Seismic processing methods</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5534664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50916"/>
            <a:ext cx="12087251" cy="5892800"/>
          </a:xfrm>
          <a:prstGeom prst="rect">
            <a:avLst/>
          </a:prstGeom>
        </p:spPr>
      </p:pic>
      <p:sp>
        <p:nvSpPr>
          <p:cNvPr id="8" name="TextBox 7"/>
          <p:cNvSpPr txBox="1"/>
          <p:nvPr/>
        </p:nvSpPr>
        <p:spPr>
          <a:xfrm>
            <a:off x="5306920" y="1770595"/>
            <a:ext cx="1231812" cy="369332"/>
          </a:xfrm>
          <a:prstGeom prst="rect">
            <a:avLst/>
          </a:prstGeom>
          <a:noFill/>
        </p:spPr>
        <p:txBody>
          <a:bodyPr wrap="none" rtlCol="0">
            <a:spAutoFit/>
          </a:bodyPr>
          <a:lstStyle/>
          <a:p>
            <a:pPr defTabSz="457200"/>
            <a:r>
              <a:rPr lang="en-US" dirty="0" smtClean="0">
                <a:solidFill>
                  <a:prstClr val="white"/>
                </a:solidFill>
              </a:rPr>
              <a:t>v=1500m/s</a:t>
            </a:r>
            <a:endParaRPr lang="en-US" dirty="0">
              <a:solidFill>
                <a:prstClr val="white"/>
              </a:solidFill>
            </a:endParaRPr>
          </a:p>
        </p:txBody>
      </p:sp>
      <p:sp>
        <p:nvSpPr>
          <p:cNvPr id="9" name="TextBox 8"/>
          <p:cNvSpPr txBox="1"/>
          <p:nvPr/>
        </p:nvSpPr>
        <p:spPr>
          <a:xfrm>
            <a:off x="5306920" y="2470988"/>
            <a:ext cx="1231812" cy="369332"/>
          </a:xfrm>
          <a:prstGeom prst="rect">
            <a:avLst/>
          </a:prstGeom>
          <a:noFill/>
        </p:spPr>
        <p:txBody>
          <a:bodyPr wrap="none" rtlCol="0">
            <a:spAutoFit/>
          </a:bodyPr>
          <a:lstStyle/>
          <a:p>
            <a:pPr defTabSz="457200"/>
            <a:r>
              <a:rPr lang="en-US" dirty="0" smtClean="0">
                <a:solidFill>
                  <a:prstClr val="white"/>
                </a:solidFill>
              </a:rPr>
              <a:t>v=3500m/s</a:t>
            </a:r>
            <a:endParaRPr lang="en-US" dirty="0">
              <a:solidFill>
                <a:prstClr val="white"/>
              </a:solidFill>
            </a:endParaRPr>
          </a:p>
        </p:txBody>
      </p:sp>
      <p:sp>
        <p:nvSpPr>
          <p:cNvPr id="10" name="TextBox 9"/>
          <p:cNvSpPr txBox="1"/>
          <p:nvPr/>
        </p:nvSpPr>
        <p:spPr>
          <a:xfrm>
            <a:off x="5298448" y="3551424"/>
            <a:ext cx="1231812" cy="369332"/>
          </a:xfrm>
          <a:prstGeom prst="rect">
            <a:avLst/>
          </a:prstGeom>
          <a:noFill/>
        </p:spPr>
        <p:txBody>
          <a:bodyPr wrap="none" rtlCol="0">
            <a:spAutoFit/>
          </a:bodyPr>
          <a:lstStyle/>
          <a:p>
            <a:pPr defTabSz="457200"/>
            <a:r>
              <a:rPr lang="en-US" dirty="0" smtClean="0">
                <a:solidFill>
                  <a:prstClr val="white"/>
                </a:solidFill>
              </a:rPr>
              <a:t>v=2000m/s</a:t>
            </a:r>
            <a:endParaRPr lang="en-US" dirty="0">
              <a:solidFill>
                <a:prstClr val="white"/>
              </a:solidFill>
            </a:endParaRPr>
          </a:p>
        </p:txBody>
      </p:sp>
      <p:sp>
        <p:nvSpPr>
          <p:cNvPr id="11" name="TextBox 10"/>
          <p:cNvSpPr txBox="1"/>
          <p:nvPr/>
        </p:nvSpPr>
        <p:spPr>
          <a:xfrm>
            <a:off x="2421840" y="3502580"/>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2" name="TextBox 11"/>
          <p:cNvSpPr txBox="1"/>
          <p:nvPr/>
        </p:nvSpPr>
        <p:spPr>
          <a:xfrm>
            <a:off x="8517948" y="3317915"/>
            <a:ext cx="1231812" cy="369332"/>
          </a:xfrm>
          <a:prstGeom prst="rect">
            <a:avLst/>
          </a:prstGeom>
          <a:noFill/>
        </p:spPr>
        <p:txBody>
          <a:bodyPr wrap="none" rtlCol="0">
            <a:spAutoFit/>
          </a:bodyPr>
          <a:lstStyle/>
          <a:p>
            <a:pPr defTabSz="457200"/>
            <a:r>
              <a:rPr lang="en-US" dirty="0" smtClean="0">
                <a:solidFill>
                  <a:prstClr val="white"/>
                </a:solidFill>
              </a:rPr>
              <a:t>v=2500m/s</a:t>
            </a:r>
            <a:endParaRPr lang="en-US" dirty="0">
              <a:solidFill>
                <a:prstClr val="white"/>
              </a:solidFill>
            </a:endParaRPr>
          </a:p>
        </p:txBody>
      </p:sp>
      <p:sp>
        <p:nvSpPr>
          <p:cNvPr id="13" name="TextBox 12"/>
          <p:cNvSpPr txBox="1"/>
          <p:nvPr/>
        </p:nvSpPr>
        <p:spPr>
          <a:xfrm>
            <a:off x="5306920" y="4534172"/>
            <a:ext cx="1231812" cy="369332"/>
          </a:xfrm>
          <a:prstGeom prst="rect">
            <a:avLst/>
          </a:prstGeom>
          <a:noFill/>
        </p:spPr>
        <p:txBody>
          <a:bodyPr wrap="none" rtlCol="0">
            <a:spAutoFit/>
          </a:bodyPr>
          <a:lstStyle/>
          <a:p>
            <a:pPr defTabSz="457200"/>
            <a:r>
              <a:rPr lang="en-US" dirty="0" smtClean="0">
                <a:solidFill>
                  <a:prstClr val="white"/>
                </a:solidFill>
              </a:rPr>
              <a:t>v=2100m/s</a:t>
            </a:r>
            <a:endParaRPr lang="en-US" dirty="0">
              <a:solidFill>
                <a:prstClr val="white"/>
              </a:solidFill>
            </a:endParaRPr>
          </a:p>
        </p:txBody>
      </p:sp>
      <p:cxnSp>
        <p:nvCxnSpPr>
          <p:cNvPr id="3" name="Straight Arrow Connector 2"/>
          <p:cNvCxnSpPr/>
          <p:nvPr/>
        </p:nvCxnSpPr>
        <p:spPr>
          <a:xfrm>
            <a:off x="4733030" y="1282843"/>
            <a:ext cx="1122797" cy="221974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615865" y="1282845"/>
            <a:ext cx="760047" cy="218747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855820" y="2319475"/>
            <a:ext cx="345475" cy="115084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201302" y="2319486"/>
            <a:ext cx="414571" cy="115083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200</a:t>
            </a:fld>
            <a:endParaRPr lang="en-US" dirty="0"/>
          </a:p>
        </p:txBody>
      </p:sp>
    </p:spTree>
    <p:extLst>
      <p:ext uri="{BB962C8B-B14F-4D97-AF65-F5344CB8AC3E}">
        <p14:creationId xmlns:p14="http://schemas.microsoft.com/office/powerpoint/2010/main" val="267832648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46772" y="1327766"/>
            <a:ext cx="4567773" cy="461665"/>
          </a:xfrm>
          <a:prstGeom prst="rect">
            <a:avLst/>
          </a:prstGeom>
        </p:spPr>
        <p:txBody>
          <a:bodyPr wrap="square">
            <a:spAutoFit/>
          </a:bodyPr>
          <a:lstStyle/>
          <a:p>
            <a:pPr algn="ctr" defTabSz="457200"/>
            <a:r>
              <a:rPr lang="en-US" altLang="zh-CN" sz="2400" b="1" dirty="0" smtClean="0">
                <a:solidFill>
                  <a:prstClr val="black"/>
                </a:solidFill>
              </a:rPr>
              <a:t>data (0-offset traces)</a:t>
            </a:r>
          </a:p>
        </p:txBody>
      </p:sp>
      <p:pic>
        <p:nvPicPr>
          <p:cNvPr id="4" name="Picture 3"/>
          <p:cNvPicPr>
            <a:picLocks noChangeAspect="1"/>
          </p:cNvPicPr>
          <p:nvPr/>
        </p:nvPicPr>
        <p:blipFill>
          <a:blip r:embed="rId2"/>
          <a:stretch>
            <a:fillRect/>
          </a:stretch>
        </p:blipFill>
        <p:spPr>
          <a:xfrm>
            <a:off x="328211" y="2073282"/>
            <a:ext cx="5373255" cy="2772953"/>
          </a:xfrm>
          <a:prstGeom prst="rect">
            <a:avLst/>
          </a:prstGeom>
        </p:spPr>
      </p:pic>
      <p:sp>
        <p:nvSpPr>
          <p:cNvPr id="6" name="Isosceles Triangle 5"/>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Isosceles Triangle 6"/>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Isosceles Triangle 7"/>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8" name="Picture 17"/>
          <p:cNvPicPr preferRelativeResize="0">
            <a:picLocks/>
          </p:cNvPicPr>
          <p:nvPr/>
        </p:nvPicPr>
        <p:blipFill>
          <a:blip r:embed="rId3"/>
          <a:stretch>
            <a:fillRect/>
          </a:stretch>
        </p:blipFill>
        <p:spPr>
          <a:xfrm>
            <a:off x="5484971" y="1920240"/>
            <a:ext cx="6338189" cy="3063240"/>
          </a:xfrm>
          <a:prstGeom prst="rect">
            <a:avLst/>
          </a:prstGeom>
        </p:spPr>
      </p:pic>
      <p:sp>
        <p:nvSpPr>
          <p:cNvPr id="19" name="Rectangle 18"/>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sp>
        <p:nvSpPr>
          <p:cNvPr id="16" name="Rectangle 15"/>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201</a:t>
            </a:fld>
            <a:endParaRPr lang="en-US" dirty="0"/>
          </a:p>
        </p:txBody>
      </p:sp>
    </p:spTree>
    <p:extLst>
      <p:ext uri="{BB962C8B-B14F-4D97-AF65-F5344CB8AC3E}">
        <p14:creationId xmlns:p14="http://schemas.microsoft.com/office/powerpoint/2010/main" val="215271089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stretch>
            <a:fillRect/>
          </a:stretch>
        </p:blipFill>
        <p:spPr>
          <a:xfrm>
            <a:off x="5484971" y="1920240"/>
            <a:ext cx="6338189" cy="3063240"/>
          </a:xfrm>
          <a:prstGeom prst="rect">
            <a:avLst/>
          </a:prstGeom>
        </p:spPr>
      </p:pic>
      <p:sp>
        <p:nvSpPr>
          <p:cNvPr id="3" name="Rectangle 2"/>
          <p:cNvSpPr/>
          <p:nvPr/>
        </p:nvSpPr>
        <p:spPr>
          <a:xfrm>
            <a:off x="6546772" y="1327766"/>
            <a:ext cx="4567773" cy="461665"/>
          </a:xfrm>
          <a:prstGeom prst="rect">
            <a:avLst/>
          </a:prstGeom>
        </p:spPr>
        <p:txBody>
          <a:bodyPr wrap="square">
            <a:spAutoFit/>
          </a:bodyPr>
          <a:lstStyle/>
          <a:p>
            <a:pPr algn="ctr" defTabSz="457200"/>
            <a:r>
              <a:rPr lang="en-US" altLang="zh-CN" sz="2400" b="1" dirty="0" smtClean="0">
                <a:solidFill>
                  <a:prstClr val="black"/>
                </a:solidFill>
              </a:rPr>
              <a:t>data (0-offset traces)</a:t>
            </a:r>
          </a:p>
        </p:txBody>
      </p:sp>
      <p:pic>
        <p:nvPicPr>
          <p:cNvPr id="4" name="Picture 3"/>
          <p:cNvPicPr>
            <a:picLocks noChangeAspect="1"/>
          </p:cNvPicPr>
          <p:nvPr/>
        </p:nvPicPr>
        <p:blipFill>
          <a:blip r:embed="rId3"/>
          <a:stretch>
            <a:fillRect/>
          </a:stretch>
        </p:blipFill>
        <p:spPr>
          <a:xfrm>
            <a:off x="328211" y="2073282"/>
            <a:ext cx="5373255" cy="2772953"/>
          </a:xfrm>
          <a:prstGeom prst="rect">
            <a:avLst/>
          </a:prstGeom>
        </p:spPr>
      </p:pic>
      <p:sp>
        <p:nvSpPr>
          <p:cNvPr id="6" name="Isosceles Triangle 5"/>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Isosceles Triangle 6"/>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Isosceles Triangle 7"/>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cxnSp>
        <p:nvCxnSpPr>
          <p:cNvPr id="19" name="Straight Arrow Connector 18"/>
          <p:cNvCxnSpPr/>
          <p:nvPr/>
        </p:nvCxnSpPr>
        <p:spPr>
          <a:xfrm flipV="1">
            <a:off x="7726169" y="3356992"/>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254990" y="3573016"/>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5" name="Slide Number Placeholder 4"/>
          <p:cNvSpPr>
            <a:spLocks noGrp="1"/>
          </p:cNvSpPr>
          <p:nvPr>
            <p:ph type="sldNum" sz="quarter" idx="12"/>
          </p:nvPr>
        </p:nvSpPr>
        <p:spPr/>
        <p:txBody>
          <a:bodyPr/>
          <a:lstStyle/>
          <a:p>
            <a:fld id="{EC3277FA-E73F-4102-A46F-C78B8C27A809}" type="slidenum">
              <a:rPr lang="en-US" smtClean="0"/>
              <a:pPr/>
              <a:t>202</a:t>
            </a:fld>
            <a:endParaRPr lang="en-US" dirty="0"/>
          </a:p>
        </p:txBody>
      </p:sp>
    </p:spTree>
    <p:extLst>
      <p:ext uri="{BB962C8B-B14F-4D97-AF65-F5344CB8AC3E}">
        <p14:creationId xmlns:p14="http://schemas.microsoft.com/office/powerpoint/2010/main" val="407322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stretch>
            <a:fillRect/>
          </a:stretch>
        </p:blipFill>
        <p:spPr>
          <a:xfrm>
            <a:off x="5484971" y="1920240"/>
            <a:ext cx="6338189" cy="3063240"/>
          </a:xfrm>
          <a:prstGeom prst="rect">
            <a:avLst/>
          </a:prstGeom>
        </p:spPr>
      </p:pic>
      <p:sp>
        <p:nvSpPr>
          <p:cNvPr id="3" name="Rectangle 2"/>
          <p:cNvSpPr/>
          <p:nvPr/>
        </p:nvSpPr>
        <p:spPr>
          <a:xfrm>
            <a:off x="6546772" y="1327766"/>
            <a:ext cx="4567773" cy="461665"/>
          </a:xfrm>
          <a:prstGeom prst="rect">
            <a:avLst/>
          </a:prstGeom>
        </p:spPr>
        <p:txBody>
          <a:bodyPr wrap="square">
            <a:spAutoFit/>
          </a:bodyPr>
          <a:lstStyle/>
          <a:p>
            <a:pPr algn="ctr" defTabSz="457200"/>
            <a:r>
              <a:rPr lang="en-US" altLang="zh-CN" sz="2400" b="1" dirty="0" smtClean="0">
                <a:solidFill>
                  <a:prstClr val="black"/>
                </a:solidFill>
              </a:rPr>
              <a:t>data (0-offset traces)</a:t>
            </a:r>
          </a:p>
        </p:txBody>
      </p:sp>
      <p:pic>
        <p:nvPicPr>
          <p:cNvPr id="4" name="Picture 3"/>
          <p:cNvPicPr>
            <a:picLocks noChangeAspect="1"/>
          </p:cNvPicPr>
          <p:nvPr/>
        </p:nvPicPr>
        <p:blipFill>
          <a:blip r:embed="rId3"/>
          <a:stretch>
            <a:fillRect/>
          </a:stretch>
        </p:blipFill>
        <p:spPr>
          <a:xfrm>
            <a:off x="328211" y="2073282"/>
            <a:ext cx="5373255" cy="2772953"/>
          </a:xfrm>
          <a:prstGeom prst="rect">
            <a:avLst/>
          </a:prstGeom>
        </p:spPr>
      </p:pic>
      <p:sp>
        <p:nvSpPr>
          <p:cNvPr id="6" name="Isosceles Triangle 5"/>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Isosceles Triangle 6"/>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Isosceles Triangle 7"/>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cxnSp>
        <p:nvCxnSpPr>
          <p:cNvPr id="19" name="Straight Arrow Connector 18"/>
          <p:cNvCxnSpPr/>
          <p:nvPr/>
        </p:nvCxnSpPr>
        <p:spPr>
          <a:xfrm flipV="1">
            <a:off x="7726169" y="3356992"/>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254990" y="3573016"/>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cxnSp>
        <p:nvCxnSpPr>
          <p:cNvPr id="22" name="Straight Arrow Connector 21"/>
          <p:cNvCxnSpPr/>
          <p:nvPr/>
        </p:nvCxnSpPr>
        <p:spPr>
          <a:xfrm>
            <a:off x="2586888" y="2194560"/>
            <a:ext cx="463042" cy="13716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062447" y="2148840"/>
            <a:ext cx="638368" cy="13716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EC3277FA-E73F-4102-A46F-C78B8C27A809}" type="slidenum">
              <a:rPr lang="en-US" smtClean="0"/>
              <a:pPr/>
              <a:t>203</a:t>
            </a:fld>
            <a:endParaRPr lang="en-US" dirty="0"/>
          </a:p>
        </p:txBody>
      </p:sp>
    </p:spTree>
    <p:extLst>
      <p:ext uri="{BB962C8B-B14F-4D97-AF65-F5344CB8AC3E}">
        <p14:creationId xmlns:p14="http://schemas.microsoft.com/office/powerpoint/2010/main" val="2755684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stretch>
            <a:fillRect/>
          </a:stretch>
        </p:blipFill>
        <p:spPr>
          <a:xfrm>
            <a:off x="5484971" y="1920240"/>
            <a:ext cx="6338189" cy="3063240"/>
          </a:xfrm>
          <a:prstGeom prst="rect">
            <a:avLst/>
          </a:prstGeom>
        </p:spPr>
      </p:pic>
      <p:sp>
        <p:nvSpPr>
          <p:cNvPr id="3" name="Rectangle 2"/>
          <p:cNvSpPr/>
          <p:nvPr/>
        </p:nvSpPr>
        <p:spPr>
          <a:xfrm>
            <a:off x="6546772" y="1327766"/>
            <a:ext cx="4567773" cy="461665"/>
          </a:xfrm>
          <a:prstGeom prst="rect">
            <a:avLst/>
          </a:prstGeom>
        </p:spPr>
        <p:txBody>
          <a:bodyPr wrap="square">
            <a:spAutoFit/>
          </a:bodyPr>
          <a:lstStyle/>
          <a:p>
            <a:pPr algn="ctr" defTabSz="457200"/>
            <a:r>
              <a:rPr lang="en-US" altLang="zh-CN" sz="2400" b="1" dirty="0" smtClean="0">
                <a:solidFill>
                  <a:prstClr val="black"/>
                </a:solidFill>
              </a:rPr>
              <a:t>data (0-offset traces)</a:t>
            </a:r>
          </a:p>
        </p:txBody>
      </p:sp>
      <p:pic>
        <p:nvPicPr>
          <p:cNvPr id="4" name="Picture 3"/>
          <p:cNvPicPr>
            <a:picLocks noChangeAspect="1"/>
          </p:cNvPicPr>
          <p:nvPr/>
        </p:nvPicPr>
        <p:blipFill>
          <a:blip r:embed="rId3"/>
          <a:stretch>
            <a:fillRect/>
          </a:stretch>
        </p:blipFill>
        <p:spPr>
          <a:xfrm>
            <a:off x="328211" y="2073282"/>
            <a:ext cx="5373255" cy="2772953"/>
          </a:xfrm>
          <a:prstGeom prst="rect">
            <a:avLst/>
          </a:prstGeom>
        </p:spPr>
      </p:pic>
      <p:sp>
        <p:nvSpPr>
          <p:cNvPr id="6" name="Isosceles Triangle 5"/>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Isosceles Triangle 6"/>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Isosceles Triangle 7"/>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cxnSp>
        <p:nvCxnSpPr>
          <p:cNvPr id="19" name="Straight Arrow Connector 18"/>
          <p:cNvCxnSpPr/>
          <p:nvPr/>
        </p:nvCxnSpPr>
        <p:spPr>
          <a:xfrm flipV="1">
            <a:off x="7726169" y="3356992"/>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254990" y="3573016"/>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cxnSp>
        <p:nvCxnSpPr>
          <p:cNvPr id="24" name="Straight Arrow Connector 23"/>
          <p:cNvCxnSpPr/>
          <p:nvPr/>
        </p:nvCxnSpPr>
        <p:spPr>
          <a:xfrm>
            <a:off x="2084261" y="2177524"/>
            <a:ext cx="727200" cy="117947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342819" y="2177524"/>
            <a:ext cx="639139" cy="103110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811461" y="2673848"/>
            <a:ext cx="345475" cy="68314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156937" y="2673858"/>
            <a:ext cx="185878" cy="53476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EC3277FA-E73F-4102-A46F-C78B8C27A809}" type="slidenum">
              <a:rPr lang="en-US" smtClean="0"/>
              <a:pPr/>
              <a:t>204</a:t>
            </a:fld>
            <a:endParaRPr lang="en-US" dirty="0"/>
          </a:p>
        </p:txBody>
      </p:sp>
    </p:spTree>
    <p:extLst>
      <p:ext uri="{BB962C8B-B14F-4D97-AF65-F5344CB8AC3E}">
        <p14:creationId xmlns:p14="http://schemas.microsoft.com/office/powerpoint/2010/main" val="277773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211" y="2073282"/>
            <a:ext cx="5373255" cy="2772953"/>
          </a:xfrm>
          <a:prstGeom prst="rect">
            <a:avLst/>
          </a:prstGeom>
        </p:spPr>
      </p:pic>
      <p:sp>
        <p:nvSpPr>
          <p:cNvPr id="5" name="Rectangle 4"/>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pic>
        <p:nvPicPr>
          <p:cNvPr id="6" name="Picture 5"/>
          <p:cNvPicPr preferRelativeResize="0">
            <a:picLocks/>
          </p:cNvPicPr>
          <p:nvPr/>
        </p:nvPicPr>
        <p:blipFill>
          <a:blip r:embed="rId3"/>
          <a:stretch>
            <a:fillRect/>
          </a:stretch>
        </p:blipFill>
        <p:spPr>
          <a:xfrm>
            <a:off x="5484971" y="1920673"/>
            <a:ext cx="6338189" cy="3063240"/>
          </a:xfrm>
          <a:prstGeom prst="rect">
            <a:avLst/>
          </a:prstGeom>
        </p:spPr>
      </p:pic>
      <p:sp>
        <p:nvSpPr>
          <p:cNvPr id="7" name="Rectangle 6"/>
          <p:cNvSpPr/>
          <p:nvPr/>
        </p:nvSpPr>
        <p:spPr>
          <a:xfrm>
            <a:off x="6309168" y="1057619"/>
            <a:ext cx="4862741" cy="1015663"/>
          </a:xfrm>
          <a:prstGeom prst="rect">
            <a:avLst/>
          </a:prstGeom>
        </p:spPr>
        <p:txBody>
          <a:bodyPr wrap="none">
            <a:spAutoFit/>
          </a:bodyPr>
          <a:lstStyle/>
          <a:p>
            <a:pPr algn="ctr" defTabSz="457200"/>
            <a:r>
              <a:rPr lang="en-US" altLang="zh-CN" sz="2000" b="1" dirty="0" smtClean="0">
                <a:solidFill>
                  <a:prstClr val="black"/>
                </a:solidFill>
              </a:rPr>
              <a:t>after internal multiple </a:t>
            </a:r>
            <a:r>
              <a:rPr lang="en-US" altLang="zh-CN" sz="2000" b="1" dirty="0" smtClean="0">
                <a:solidFill>
                  <a:srgbClr val="FF0000"/>
                </a:solidFill>
              </a:rPr>
              <a:t>attenuation</a:t>
            </a:r>
          </a:p>
          <a:p>
            <a:pPr algn="ctr" defTabSz="457200"/>
            <a:r>
              <a:rPr lang="en-US" altLang="zh-CN" sz="2000" b="1" dirty="0" smtClean="0">
                <a:solidFill>
                  <a:prstClr val="black"/>
                </a:solidFill>
              </a:rPr>
              <a:t>+ </a:t>
            </a:r>
            <a:r>
              <a:rPr lang="en-US" altLang="zh-CN" sz="2000" b="1" dirty="0" smtClean="0">
                <a:solidFill>
                  <a:srgbClr val="FF0000"/>
                </a:solidFill>
              </a:rPr>
              <a:t>energy minimization</a:t>
            </a:r>
            <a:r>
              <a:rPr lang="en-US" altLang="zh-CN" sz="2000" b="1" dirty="0" smtClean="0">
                <a:solidFill>
                  <a:prstClr val="black"/>
                </a:solidFill>
              </a:rPr>
              <a:t> </a:t>
            </a:r>
            <a:r>
              <a:rPr lang="en-US" altLang="zh-CN" sz="2000" b="1" dirty="0" smtClean="0">
                <a:solidFill>
                  <a:srgbClr val="FF0000"/>
                </a:solidFill>
              </a:rPr>
              <a:t>adaptive subtraction </a:t>
            </a:r>
          </a:p>
          <a:p>
            <a:pPr algn="ctr" defTabSz="457200"/>
            <a:r>
              <a:rPr lang="en-US" altLang="zh-CN" sz="2000" b="1" dirty="0" smtClean="0">
                <a:solidFill>
                  <a:prstClr val="black"/>
                </a:solidFill>
              </a:rPr>
              <a:t>(0-offset traces)</a:t>
            </a:r>
          </a:p>
        </p:txBody>
      </p:sp>
      <p:sp>
        <p:nvSpPr>
          <p:cNvPr id="8" name="Isosceles Triangle 7"/>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Isosceles Triangle 8"/>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8" name="Straight Arrow Connector 17"/>
          <p:cNvCxnSpPr/>
          <p:nvPr/>
        </p:nvCxnSpPr>
        <p:spPr>
          <a:xfrm flipV="1">
            <a:off x="7726169" y="3356992"/>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254990" y="3573016"/>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205</a:t>
            </a:fld>
            <a:endParaRPr lang="en-US" dirty="0"/>
          </a:p>
        </p:txBody>
      </p:sp>
    </p:spTree>
    <p:extLst>
      <p:ext uri="{BB962C8B-B14F-4D97-AF65-F5344CB8AC3E}">
        <p14:creationId xmlns:p14="http://schemas.microsoft.com/office/powerpoint/2010/main" val="262856920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8211" y="2073282"/>
            <a:ext cx="5373255" cy="2772953"/>
          </a:xfrm>
          <a:prstGeom prst="rect">
            <a:avLst/>
          </a:prstGeom>
        </p:spPr>
      </p:pic>
      <p:sp>
        <p:nvSpPr>
          <p:cNvPr id="5" name="Rectangle 4"/>
          <p:cNvSpPr/>
          <p:nvPr/>
        </p:nvSpPr>
        <p:spPr>
          <a:xfrm>
            <a:off x="686814" y="1228186"/>
            <a:ext cx="4567773" cy="461665"/>
          </a:xfrm>
          <a:prstGeom prst="rect">
            <a:avLst/>
          </a:prstGeom>
        </p:spPr>
        <p:txBody>
          <a:bodyPr wrap="square">
            <a:spAutoFit/>
          </a:bodyPr>
          <a:lstStyle/>
          <a:p>
            <a:pPr algn="ctr" defTabSz="457200"/>
            <a:r>
              <a:rPr lang="en-US" altLang="zh-CN" sz="2400" b="1" dirty="0">
                <a:solidFill>
                  <a:prstClr val="black"/>
                </a:solidFill>
              </a:rPr>
              <a:t>m</a:t>
            </a:r>
            <a:r>
              <a:rPr lang="en-US" altLang="zh-CN" sz="2400" b="1" dirty="0" smtClean="0">
                <a:solidFill>
                  <a:prstClr val="black"/>
                </a:solidFill>
              </a:rPr>
              <a:t>odel</a:t>
            </a:r>
          </a:p>
        </p:txBody>
      </p:sp>
      <p:sp>
        <p:nvSpPr>
          <p:cNvPr id="7" name="Rectangle 6"/>
          <p:cNvSpPr/>
          <p:nvPr/>
        </p:nvSpPr>
        <p:spPr>
          <a:xfrm>
            <a:off x="6808531" y="1228176"/>
            <a:ext cx="3864007" cy="707886"/>
          </a:xfrm>
          <a:prstGeom prst="rect">
            <a:avLst/>
          </a:prstGeom>
        </p:spPr>
        <p:txBody>
          <a:bodyPr wrap="none">
            <a:spAutoFit/>
          </a:bodyPr>
          <a:lstStyle/>
          <a:p>
            <a:pPr algn="ctr" defTabSz="457200"/>
            <a:r>
              <a:rPr lang="en-US" altLang="zh-CN" sz="2000" b="1" dirty="0" smtClean="0">
                <a:solidFill>
                  <a:prstClr val="black"/>
                </a:solidFill>
              </a:rPr>
              <a:t>after internal multiple </a:t>
            </a:r>
            <a:r>
              <a:rPr lang="en-US" altLang="zh-CN" sz="2000" b="1" dirty="0" smtClean="0">
                <a:solidFill>
                  <a:srgbClr val="FF0000"/>
                </a:solidFill>
              </a:rPr>
              <a:t>elimination</a:t>
            </a:r>
            <a:r>
              <a:rPr lang="en-US" altLang="zh-CN" sz="2000" b="1" dirty="0" smtClean="0">
                <a:solidFill>
                  <a:prstClr val="black"/>
                </a:solidFill>
              </a:rPr>
              <a:t> </a:t>
            </a:r>
          </a:p>
          <a:p>
            <a:pPr algn="ctr" defTabSz="457200"/>
            <a:r>
              <a:rPr lang="en-US" altLang="zh-CN" sz="2000" b="1" dirty="0" smtClean="0">
                <a:solidFill>
                  <a:prstClr val="black"/>
                </a:solidFill>
              </a:rPr>
              <a:t>(0-offset traces)</a:t>
            </a:r>
          </a:p>
        </p:txBody>
      </p:sp>
      <p:pic>
        <p:nvPicPr>
          <p:cNvPr id="8" name="Picture 7"/>
          <p:cNvPicPr preferRelativeResize="0">
            <a:picLocks/>
          </p:cNvPicPr>
          <p:nvPr/>
        </p:nvPicPr>
        <p:blipFill>
          <a:blip r:embed="rId4"/>
          <a:stretch>
            <a:fillRect/>
          </a:stretch>
        </p:blipFill>
        <p:spPr>
          <a:xfrm>
            <a:off x="5484971" y="1920240"/>
            <a:ext cx="6338189" cy="3063240"/>
          </a:xfrm>
          <a:prstGeom prst="rect">
            <a:avLst/>
          </a:prstGeom>
        </p:spPr>
      </p:pic>
      <p:sp>
        <p:nvSpPr>
          <p:cNvPr id="9" name="Isosceles Triangle 8"/>
          <p:cNvSpPr/>
          <p:nvPr/>
        </p:nvSpPr>
        <p:spPr>
          <a:xfrm rot="10800000">
            <a:off x="1934617" y="1911309"/>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Isosceles Triangle 9"/>
          <p:cNvSpPr/>
          <p:nvPr/>
        </p:nvSpPr>
        <p:spPr>
          <a:xfrm rot="10800000">
            <a:off x="2293232" y="1908210"/>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0800000">
            <a:off x="2638718"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0800000">
            <a:off x="2984200"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0800000">
            <a:off x="3342815" y="1918074"/>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0800000">
            <a:off x="3688297" y="1931032"/>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Isosceles Triangle 14"/>
          <p:cNvSpPr/>
          <p:nvPr/>
        </p:nvSpPr>
        <p:spPr>
          <a:xfrm rot="10800000">
            <a:off x="4055197" y="1921168"/>
            <a:ext cx="293654" cy="194369"/>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9" name="Straight Arrow Connector 18"/>
          <p:cNvCxnSpPr/>
          <p:nvPr/>
        </p:nvCxnSpPr>
        <p:spPr>
          <a:xfrm flipV="1">
            <a:off x="7726169" y="3356992"/>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254990" y="3573016"/>
            <a:ext cx="767885" cy="57606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endParaRPr lang="en-US" sz="2400" b="1" dirty="0">
              <a:solidFill>
                <a:srgbClr val="000000"/>
              </a:solidFill>
            </a:endParaRPr>
          </a:p>
          <a:p>
            <a:pPr algn="ctr" defTabSz="457200"/>
            <a:r>
              <a:rPr lang="en-US" sz="2400" b="1" dirty="0">
                <a:solidFill>
                  <a:srgbClr val="000000"/>
                </a:solidFill>
              </a:rPr>
              <a:t>( numerical test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206</a:t>
            </a:fld>
            <a:endParaRPr lang="en-US" dirty="0"/>
          </a:p>
        </p:txBody>
      </p:sp>
    </p:spTree>
    <p:extLst>
      <p:ext uri="{BB962C8B-B14F-4D97-AF65-F5344CB8AC3E}">
        <p14:creationId xmlns:p14="http://schemas.microsoft.com/office/powerpoint/2010/main" val="393849320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270" y="1340777"/>
            <a:ext cx="11326307" cy="4708981"/>
          </a:xfrm>
          <a:prstGeom prst="rect">
            <a:avLst/>
          </a:prstGeom>
        </p:spPr>
        <p:txBody>
          <a:bodyPr wrap="square">
            <a:spAutoFit/>
          </a:bodyPr>
          <a:lstStyle/>
          <a:p>
            <a:pPr marL="342900" indent="-342900" defTabSz="457200">
              <a:buFont typeface="Wingdings" charset="2"/>
              <a:buChar char="Ø"/>
            </a:pPr>
            <a:r>
              <a:rPr lang="en-US" sz="2400" dirty="0">
                <a:solidFill>
                  <a:prstClr val="black"/>
                </a:solidFill>
              </a:rPr>
              <a:t>The ISS internal-</a:t>
            </a:r>
            <a:r>
              <a:rPr lang="en-US" sz="2400" dirty="0" smtClean="0">
                <a:solidFill>
                  <a:prstClr val="black"/>
                </a:solidFill>
              </a:rPr>
              <a:t>multiple</a:t>
            </a:r>
            <a:r>
              <a:rPr lang="en-US" sz="2400" dirty="0">
                <a:solidFill>
                  <a:prstClr val="black"/>
                </a:solidFill>
              </a:rPr>
              <a:t> </a:t>
            </a:r>
            <a:r>
              <a:rPr lang="en-US" sz="2400" dirty="0" smtClean="0">
                <a:solidFill>
                  <a:prstClr val="black"/>
                </a:solidFill>
              </a:rPr>
              <a:t>attenuation and elimination algorithms are compute</a:t>
            </a:r>
            <a:r>
              <a:rPr lang="en-US" sz="2400" dirty="0">
                <a:solidFill>
                  <a:prstClr val="black"/>
                </a:solidFill>
              </a:rPr>
              <a:t>-</a:t>
            </a:r>
            <a:r>
              <a:rPr lang="en-US" sz="2400" dirty="0" smtClean="0">
                <a:solidFill>
                  <a:prstClr val="black"/>
                </a:solidFill>
              </a:rPr>
              <a:t>intensive.</a:t>
            </a:r>
          </a:p>
          <a:p>
            <a:pPr marL="285750" indent="-285750" defTabSz="457200">
              <a:buFont typeface="Arial"/>
              <a:buChar char="•"/>
            </a:pPr>
            <a:endParaRPr lang="en-US" sz="2400" dirty="0">
              <a:solidFill>
                <a:prstClr val="black"/>
              </a:solidFill>
            </a:endParaRPr>
          </a:p>
          <a:p>
            <a:pPr marL="285750" indent="-285750" defTabSz="457200">
              <a:buFont typeface="Arial"/>
              <a:buChar char="•"/>
            </a:pPr>
            <a:endParaRPr lang="en-US" sz="2400" dirty="0" smtClean="0">
              <a:solidFill>
                <a:prstClr val="black"/>
              </a:solidFill>
            </a:endParaRPr>
          </a:p>
          <a:p>
            <a:pPr marL="342900" indent="-342900" defTabSz="457200">
              <a:buFont typeface="Wingdings" charset="2"/>
              <a:buChar char="Ø"/>
            </a:pPr>
            <a:r>
              <a:rPr lang="en-US" sz="2400" dirty="0">
                <a:solidFill>
                  <a:prstClr val="black"/>
                </a:solidFill>
              </a:rPr>
              <a:t>The ISS internal-multiple elimination algorithm needs </a:t>
            </a:r>
            <a:r>
              <a:rPr lang="en-US" sz="2400" dirty="0" smtClean="0">
                <a:solidFill>
                  <a:prstClr val="black"/>
                </a:solidFill>
              </a:rPr>
              <a:t>more </a:t>
            </a:r>
            <a:r>
              <a:rPr lang="en-US" sz="2400" dirty="0">
                <a:solidFill>
                  <a:prstClr val="black"/>
                </a:solidFill>
              </a:rPr>
              <a:t>compute power than the ISS internal-multiple attenuation algorithm. (</a:t>
            </a:r>
            <a:r>
              <a:rPr lang="en-US" sz="2400" dirty="0" err="1">
                <a:solidFill>
                  <a:prstClr val="black"/>
                </a:solidFill>
              </a:rPr>
              <a:t>Perrone</a:t>
            </a:r>
            <a:r>
              <a:rPr lang="en-US" sz="2400" dirty="0">
                <a:solidFill>
                  <a:prstClr val="black"/>
                </a:solidFill>
              </a:rPr>
              <a:t> 2007, Fu et al. 2014) </a:t>
            </a:r>
          </a:p>
          <a:p>
            <a:pPr marL="285750" indent="-285750" defTabSz="457200">
              <a:buFont typeface="Arial"/>
              <a:buChar char="•"/>
            </a:pPr>
            <a:endParaRPr lang="en-US" sz="2400" dirty="0" smtClean="0">
              <a:solidFill>
                <a:prstClr val="black"/>
              </a:solidFill>
            </a:endParaRPr>
          </a:p>
          <a:p>
            <a:pPr defTabSz="457200"/>
            <a:endParaRPr lang="en-US" sz="2400" dirty="0" smtClean="0">
              <a:solidFill>
                <a:prstClr val="black"/>
              </a:solidFill>
            </a:endParaRPr>
          </a:p>
          <a:p>
            <a:pPr marL="342900" indent="-342900" defTabSz="457200">
              <a:buFont typeface="Wingdings" charset="2"/>
              <a:buChar char="Ø"/>
            </a:pPr>
            <a:r>
              <a:rPr lang="en-US" sz="2400" dirty="0" smtClean="0">
                <a:solidFill>
                  <a:prstClr val="black"/>
                </a:solidFill>
              </a:rPr>
              <a:t>In our 2D numerical example, we use a 2D data with 127 shot gathers with each shot gather containing 127 traces and each trace containing 1000 time samples. It takes an 8-core workstation about 1 day to finish computing the elimination algorithm. </a:t>
            </a:r>
          </a:p>
          <a:p>
            <a:pPr defTabSz="457200"/>
            <a:endParaRPr lang="en-US" dirty="0" smtClean="0">
              <a:solidFill>
                <a:prstClr val="black"/>
              </a:solidFill>
            </a:endParaRPr>
          </a:p>
          <a:p>
            <a:pPr defTabSz="457200"/>
            <a:endParaRPr lang="en-US" dirty="0">
              <a:solidFill>
                <a:prstClr val="black"/>
              </a:solidFill>
            </a:endParaRPr>
          </a:p>
        </p:txBody>
      </p:sp>
      <p:sp>
        <p:nvSpPr>
          <p:cNvPr id="7" name="Rectangle 6"/>
          <p:cNvSpPr/>
          <p:nvPr/>
        </p:nvSpPr>
        <p:spPr>
          <a:xfrm>
            <a:off x="0" y="1"/>
            <a:ext cx="12188825" cy="85091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zh-CN" sz="2400" b="1" dirty="0">
                <a:solidFill>
                  <a:srgbClr val="000000"/>
                </a:solidFill>
              </a:rPr>
              <a:t>Multi-Dimensional ISS</a:t>
            </a:r>
            <a:r>
              <a:rPr lang="zh-CN" altLang="en-US" sz="2400" b="1" dirty="0">
                <a:solidFill>
                  <a:srgbClr val="000000"/>
                </a:solidFill>
              </a:rPr>
              <a:t> </a:t>
            </a:r>
            <a:r>
              <a:rPr lang="en-US" altLang="zh-CN" sz="2400" b="1" dirty="0">
                <a:solidFill>
                  <a:srgbClr val="000000"/>
                </a:solidFill>
              </a:rPr>
              <a:t>internal</a:t>
            </a:r>
            <a:r>
              <a:rPr lang="zh-CN" altLang="en-US" sz="2400" b="1" dirty="0">
                <a:solidFill>
                  <a:srgbClr val="000000"/>
                </a:solidFill>
              </a:rPr>
              <a:t> </a:t>
            </a:r>
            <a:r>
              <a:rPr lang="en-US" altLang="zh-CN" sz="2400" b="1" dirty="0">
                <a:solidFill>
                  <a:srgbClr val="000000"/>
                </a:solidFill>
              </a:rPr>
              <a:t>multiple</a:t>
            </a:r>
            <a:r>
              <a:rPr lang="zh-CN" altLang="en-US" sz="2400" b="1" dirty="0">
                <a:solidFill>
                  <a:srgbClr val="000000"/>
                </a:solidFill>
              </a:rPr>
              <a:t> </a:t>
            </a:r>
            <a:r>
              <a:rPr lang="en-US" altLang="zh-CN" sz="2400" b="1" dirty="0">
                <a:solidFill>
                  <a:srgbClr val="000000"/>
                </a:solidFill>
              </a:rPr>
              <a:t>elimination</a:t>
            </a:r>
          </a:p>
          <a:p>
            <a:pPr algn="ctr" defTabSz="457200"/>
            <a:r>
              <a:rPr lang="en-US" sz="2400" b="1" dirty="0">
                <a:solidFill>
                  <a:srgbClr val="000000"/>
                </a:solidFill>
              </a:rPr>
              <a:t>( computational requirements)</a:t>
            </a:r>
          </a:p>
        </p:txBody>
      </p:sp>
      <p:sp>
        <p:nvSpPr>
          <p:cNvPr id="3" name="Slide Number Placeholder 2"/>
          <p:cNvSpPr>
            <a:spLocks noGrp="1"/>
          </p:cNvSpPr>
          <p:nvPr>
            <p:ph type="sldNum" sz="quarter" idx="12"/>
          </p:nvPr>
        </p:nvSpPr>
        <p:spPr/>
        <p:txBody>
          <a:bodyPr/>
          <a:lstStyle/>
          <a:p>
            <a:fld id="{EC3277FA-E73F-4102-A46F-C78B8C27A809}" type="slidenum">
              <a:rPr lang="en-US" smtClean="0"/>
              <a:pPr/>
              <a:t>207</a:t>
            </a:fld>
            <a:endParaRPr lang="en-US" dirty="0"/>
          </a:p>
        </p:txBody>
      </p:sp>
    </p:spTree>
    <p:extLst>
      <p:ext uri="{BB962C8B-B14F-4D97-AF65-F5344CB8AC3E}">
        <p14:creationId xmlns:p14="http://schemas.microsoft.com/office/powerpoint/2010/main" val="59161838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508" y="49986"/>
            <a:ext cx="10902725" cy="769441"/>
          </a:xfrm>
          <a:prstGeom prst="rect">
            <a:avLst/>
          </a:prstGeom>
        </p:spPr>
        <p:txBody>
          <a:bodyPr wrap="square">
            <a:spAutoFit/>
          </a:bodyPr>
          <a:lstStyle/>
          <a:p>
            <a:pPr defTabSz="457200"/>
            <a:r>
              <a:rPr lang="en-US" sz="4400" dirty="0" smtClean="0">
                <a:solidFill>
                  <a:srgbClr val="3333FF"/>
                </a:solidFill>
              </a:rPr>
              <a:t>Data comprehensive IMA/IME</a:t>
            </a:r>
          </a:p>
        </p:txBody>
      </p:sp>
      <p:sp>
        <p:nvSpPr>
          <p:cNvPr id="5" name="TextBox 4"/>
          <p:cNvSpPr txBox="1"/>
          <p:nvPr/>
        </p:nvSpPr>
        <p:spPr>
          <a:xfrm>
            <a:off x="306417" y="1219200"/>
            <a:ext cx="11048906" cy="5262979"/>
          </a:xfrm>
          <a:prstGeom prst="rect">
            <a:avLst/>
          </a:prstGeom>
          <a:noFill/>
        </p:spPr>
        <p:txBody>
          <a:bodyPr wrap="square" rtlCol="0">
            <a:spAutoFit/>
          </a:bodyPr>
          <a:lstStyle/>
          <a:p>
            <a:pPr marL="457200" indent="-457200" defTabSz="457200">
              <a:buFont typeface="Arial" panose="020B0604020202020204" pitchFamily="34" charset="0"/>
              <a:buChar char="•"/>
            </a:pPr>
            <a:r>
              <a:rPr lang="en-US" sz="2800" dirty="0" smtClean="0">
                <a:solidFill>
                  <a:prstClr val="black"/>
                </a:solidFill>
              </a:rPr>
              <a:t>b</a:t>
            </a:r>
            <a:r>
              <a:rPr lang="en-US" sz="2800" baseline="-25000" dirty="0" smtClean="0">
                <a:solidFill>
                  <a:prstClr val="black"/>
                </a:solidFill>
              </a:rPr>
              <a:t>1</a:t>
            </a:r>
            <a:r>
              <a:rPr lang="en-US" sz="2800" dirty="0" smtClean="0">
                <a:solidFill>
                  <a:prstClr val="black"/>
                </a:solidFill>
              </a:rPr>
              <a:t>, the input to the ISS IMA, contains primaries and internal multiples;</a:t>
            </a:r>
          </a:p>
          <a:p>
            <a:pPr marL="457200" indent="-457200" defTabSz="457200">
              <a:buFont typeface="Arial" panose="020B0604020202020204" pitchFamily="34" charset="0"/>
              <a:buChar char="•"/>
            </a:pPr>
            <a:r>
              <a:rPr lang="en-US" sz="2800" dirty="0"/>
              <a:t>The primaries in the </a:t>
            </a:r>
            <a:r>
              <a:rPr lang="en-US" sz="2800" dirty="0" smtClean="0"/>
              <a:t>input data </a:t>
            </a:r>
            <a:r>
              <a:rPr lang="en-US" sz="2800" dirty="0"/>
              <a:t>predict </a:t>
            </a:r>
            <a:r>
              <a:rPr lang="en-US" sz="2800" dirty="0" smtClean="0"/>
              <a:t>first-order internal multiples from </a:t>
            </a:r>
            <a:r>
              <a:rPr lang="en-US" sz="2800" dirty="0"/>
              <a:t>all reflectors at once with accurate </a:t>
            </a:r>
            <a:r>
              <a:rPr lang="en-US" sz="2800" dirty="0" smtClean="0"/>
              <a:t>time and </a:t>
            </a:r>
            <a:r>
              <a:rPr lang="en-US" sz="2800" dirty="0"/>
              <a:t>approximate amplitude and without subsurface </a:t>
            </a:r>
            <a:r>
              <a:rPr lang="en-US" sz="2800" dirty="0" smtClean="0"/>
              <a:t>information</a:t>
            </a:r>
          </a:p>
          <a:p>
            <a:pPr marL="457200" indent="-457200" defTabSz="457200">
              <a:buFont typeface="Arial" panose="020B0604020202020204" pitchFamily="34" charset="0"/>
              <a:buChar char="•"/>
            </a:pPr>
            <a:r>
              <a:rPr lang="en-US" sz="2800" dirty="0" smtClean="0"/>
              <a:t>The internal multiples in the input data will</a:t>
            </a:r>
          </a:p>
          <a:p>
            <a:pPr marL="971550" lvl="1" indent="-514350" defTabSz="457200">
              <a:buFont typeface="+mj-lt"/>
              <a:buAutoNum type="arabicParenR"/>
            </a:pPr>
            <a:r>
              <a:rPr lang="en-US" sz="2800" dirty="0" smtClean="0"/>
              <a:t>Predict higher-order internal multiples, contributing to the removal of higher-order internal multiples</a:t>
            </a:r>
          </a:p>
          <a:p>
            <a:pPr marL="971550" lvl="1" indent="-514350" defTabSz="457200">
              <a:buFont typeface="+mj-lt"/>
              <a:buAutoNum type="arabicParenR"/>
            </a:pPr>
            <a:r>
              <a:rPr lang="en-US" sz="2800" dirty="0" smtClean="0"/>
              <a:t>Predict False/spurious events under certain circumstances</a:t>
            </a:r>
          </a:p>
          <a:p>
            <a:pPr marL="971550" lvl="1" indent="-514350" defTabSz="457200">
              <a:buFont typeface="+mj-lt"/>
              <a:buAutoNum type="arabicParenR"/>
            </a:pPr>
            <a:endParaRPr lang="en-US" sz="2800" dirty="0"/>
          </a:p>
          <a:p>
            <a:pPr marL="457200" indent="-457200" defTabSz="457200">
              <a:buFont typeface="Arial" panose="020B0604020202020204" pitchFamily="34" charset="0"/>
              <a:buChar char="•"/>
            </a:pPr>
            <a:r>
              <a:rPr lang="en-US" sz="2800" dirty="0" smtClean="0"/>
              <a:t>Higher-order ISS terms exist to address the false events (Chao Ma et al, 2012, Hong Liang et al, 2012)</a:t>
            </a:r>
            <a:r>
              <a:rPr lang="en-US" sz="2800" dirty="0"/>
              <a:t/>
            </a:r>
            <a:br>
              <a:rPr lang="en-US" sz="2800" dirty="0"/>
            </a:br>
            <a:endParaRPr lang="en-US" sz="2800" dirty="0" smtClean="0">
              <a:solidFill>
                <a:prstClr val="black"/>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208</a:t>
            </a:fld>
            <a:endParaRPr lang="en-US" dirty="0">
              <a:solidFill>
                <a:prstClr val="black"/>
              </a:solidFill>
            </a:endParaRPr>
          </a:p>
        </p:txBody>
      </p:sp>
    </p:spTree>
    <p:extLst>
      <p:ext uri="{BB962C8B-B14F-4D97-AF65-F5344CB8AC3E}">
        <p14:creationId xmlns:p14="http://schemas.microsoft.com/office/powerpoint/2010/main" val="67531817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505" y="363536"/>
            <a:ext cx="10902725" cy="646331"/>
          </a:xfrm>
          <a:prstGeom prst="rect">
            <a:avLst/>
          </a:prstGeom>
        </p:spPr>
        <p:txBody>
          <a:bodyPr wrap="square">
            <a:spAutoFit/>
          </a:bodyPr>
          <a:lstStyle/>
          <a:p>
            <a:pPr defTabSz="457200"/>
            <a:r>
              <a:rPr lang="en-US" sz="3600" dirty="0" smtClean="0">
                <a:solidFill>
                  <a:srgbClr val="3333FF"/>
                </a:solidFill>
              </a:rPr>
              <a:t>Summary on the ISS data-comprehensive IMA algorithm</a:t>
            </a:r>
          </a:p>
        </p:txBody>
      </p:sp>
      <p:sp>
        <p:nvSpPr>
          <p:cNvPr id="4" name="TextBox 3"/>
          <p:cNvSpPr txBox="1"/>
          <p:nvPr/>
        </p:nvSpPr>
        <p:spPr>
          <a:xfrm>
            <a:off x="548641" y="1869398"/>
            <a:ext cx="10802202" cy="3108543"/>
          </a:xfrm>
          <a:prstGeom prst="rect">
            <a:avLst/>
          </a:prstGeom>
          <a:noFill/>
        </p:spPr>
        <p:txBody>
          <a:bodyPr wrap="square" rtlCol="0">
            <a:spAutoFit/>
          </a:bodyPr>
          <a:lstStyle/>
          <a:p>
            <a:pPr marL="457200" indent="-457200" defTabSz="457200">
              <a:buFont typeface="Arial" panose="020B0604020202020204" pitchFamily="34" charset="0"/>
              <a:buChar char="•"/>
            </a:pPr>
            <a:r>
              <a:rPr lang="en-US" sz="2800" dirty="0" smtClean="0">
                <a:solidFill>
                  <a:prstClr val="black"/>
                </a:solidFill>
              </a:rPr>
              <a:t>We proposed an </a:t>
            </a:r>
            <a:r>
              <a:rPr lang="en-US" sz="2800" u="sng" dirty="0" smtClean="0">
                <a:solidFill>
                  <a:srgbClr val="C00000"/>
                </a:solidFill>
              </a:rPr>
              <a:t>ISS data-comprehensive IMA </a:t>
            </a:r>
            <a:r>
              <a:rPr lang="en-US" sz="2800" dirty="0" smtClean="0">
                <a:solidFill>
                  <a:prstClr val="black"/>
                </a:solidFill>
              </a:rPr>
              <a:t>algorithm by including higher-order ISS terms to address the false events that could be generated by the ISS IMA;</a:t>
            </a:r>
          </a:p>
          <a:p>
            <a:pPr marL="457200" indent="-457200" defTabSz="457200">
              <a:buFont typeface="Arial" panose="020B0604020202020204" pitchFamily="34" charset="0"/>
              <a:buChar char="•"/>
            </a:pPr>
            <a:endParaRPr lang="en-US" sz="2800" dirty="0">
              <a:solidFill>
                <a:prstClr val="black"/>
              </a:solidFill>
            </a:endParaRPr>
          </a:p>
          <a:p>
            <a:pPr marL="457200" indent="-457200" defTabSz="457200">
              <a:buFont typeface="Arial" panose="020B0604020202020204" pitchFamily="34" charset="0"/>
              <a:buChar char="•"/>
            </a:pPr>
            <a:r>
              <a:rPr lang="en-US" sz="2800" dirty="0" smtClean="0">
                <a:solidFill>
                  <a:prstClr val="black"/>
                </a:solidFill>
              </a:rPr>
              <a:t>There is </a:t>
            </a:r>
            <a:r>
              <a:rPr lang="en-US" sz="2800" u="sng" dirty="0" smtClean="0">
                <a:solidFill>
                  <a:srgbClr val="C00000"/>
                </a:solidFill>
              </a:rPr>
              <a:t>a high likelihood </a:t>
            </a:r>
            <a:r>
              <a:rPr lang="en-US" sz="2800" dirty="0" smtClean="0">
                <a:solidFill>
                  <a:prstClr val="black"/>
                </a:solidFill>
              </a:rPr>
              <a:t>that the ISS data-comprehensive IMA is needed </a:t>
            </a:r>
            <a:r>
              <a:rPr lang="en-US" sz="2800" u="sng" dirty="0" smtClean="0">
                <a:solidFill>
                  <a:srgbClr val="C00000"/>
                </a:solidFill>
              </a:rPr>
              <a:t>when there is a large amount of internal multiple generators </a:t>
            </a:r>
            <a:r>
              <a:rPr lang="en-US" sz="2800" dirty="0" smtClean="0">
                <a:solidFill>
                  <a:prstClr val="black"/>
                </a:solidFill>
              </a:rPr>
              <a:t>and false events are significant;</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209</a:t>
            </a:fld>
            <a:endParaRPr lang="en-US" dirty="0">
              <a:solidFill>
                <a:prstClr val="black"/>
              </a:solidFill>
            </a:endParaRPr>
          </a:p>
        </p:txBody>
      </p:sp>
    </p:spTree>
    <p:extLst>
      <p:ext uri="{BB962C8B-B14F-4D97-AF65-F5344CB8AC3E}">
        <p14:creationId xmlns:p14="http://schemas.microsoft.com/office/powerpoint/2010/main" val="2529092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4" name="Rectangle 3"/>
          <p:cNvSpPr/>
          <p:nvPr/>
        </p:nvSpPr>
        <p:spPr>
          <a:xfrm>
            <a:off x="690815" y="1784156"/>
            <a:ext cx="1255472" cy="584775"/>
          </a:xfrm>
          <a:prstGeom prst="rect">
            <a:avLst/>
          </a:prstGeom>
        </p:spPr>
        <p:txBody>
          <a:bodyPr wrap="none">
            <a:spAutoFit/>
          </a:bodyPr>
          <a:lstStyle/>
          <a:p>
            <a:pPr algn="ctr"/>
            <a:r>
              <a:rPr lang="en-US" sz="3200" dirty="0">
                <a:solidFill>
                  <a:srgbClr val="0000FF"/>
                </a:solidFill>
                <a:latin typeface="Arial"/>
                <a:cs typeface="Arial"/>
              </a:rPr>
              <a:t>Direct</a:t>
            </a:r>
          </a:p>
        </p:txBody>
      </p:sp>
      <p:graphicFrame>
        <p:nvGraphicFramePr>
          <p:cNvPr id="5" name="Object 4"/>
          <p:cNvGraphicFramePr>
            <a:graphicFrameLocks noChangeAspect="1"/>
          </p:cNvGraphicFramePr>
          <p:nvPr>
            <p:extLst>
              <p:ext uri="{D42A27DB-BD31-4B8C-83A1-F6EECF244321}">
                <p14:modId xmlns:p14="http://schemas.microsoft.com/office/powerpoint/2010/main" val="1761919753"/>
              </p:ext>
            </p:extLst>
          </p:nvPr>
        </p:nvGraphicFramePr>
        <p:xfrm>
          <a:off x="3789963" y="1754135"/>
          <a:ext cx="4926317" cy="2057400"/>
        </p:xfrm>
        <a:graphic>
          <a:graphicData uri="http://schemas.openxmlformats.org/presentationml/2006/ole">
            <mc:AlternateContent xmlns:mc="http://schemas.openxmlformats.org/markup-compatibility/2006">
              <mc:Choice xmlns:v="urn:schemas-microsoft-com:vml" Requires="v">
                <p:oleObj spid="_x0000_s71770" name="Equation" r:id="rId3" imgW="1231900" imgH="685800" progId="Equation.DSMT4">
                  <p:embed/>
                </p:oleObj>
              </mc:Choice>
              <mc:Fallback>
                <p:oleObj name="Equation" r:id="rId3" imgW="1231900" imgH="685800" progId="Equation.DSMT4">
                  <p:embed/>
                  <p:pic>
                    <p:nvPicPr>
                      <p:cNvPr id="0" name=""/>
                      <p:cNvPicPr/>
                      <p:nvPr/>
                    </p:nvPicPr>
                    <p:blipFill>
                      <a:blip r:embed="rId4"/>
                      <a:stretch>
                        <a:fillRect/>
                      </a:stretch>
                    </p:blipFill>
                    <p:spPr>
                      <a:xfrm>
                        <a:off x="3789963" y="1754135"/>
                        <a:ext cx="4926317" cy="2057400"/>
                      </a:xfrm>
                      <a:prstGeom prst="rect">
                        <a:avLst/>
                      </a:prstGeom>
                    </p:spPr>
                  </p:pic>
                </p:oleObj>
              </mc:Fallback>
            </mc:AlternateContent>
          </a:graphicData>
        </a:graphic>
      </p:graphicFrame>
      <p:sp>
        <p:nvSpPr>
          <p:cNvPr id="6" name="Rectangle 5"/>
          <p:cNvSpPr/>
          <p:nvPr/>
        </p:nvSpPr>
        <p:spPr>
          <a:xfrm>
            <a:off x="699013" y="4081673"/>
            <a:ext cx="1527982" cy="584775"/>
          </a:xfrm>
          <a:prstGeom prst="rect">
            <a:avLst/>
          </a:prstGeom>
        </p:spPr>
        <p:txBody>
          <a:bodyPr wrap="none">
            <a:spAutoFit/>
          </a:bodyPr>
          <a:lstStyle/>
          <a:p>
            <a:pPr algn="ctr"/>
            <a:r>
              <a:rPr lang="en-US" sz="3200" dirty="0">
                <a:solidFill>
                  <a:srgbClr val="0000FF"/>
                </a:solidFill>
                <a:latin typeface="Arial"/>
                <a:cs typeface="Arial"/>
              </a:rPr>
              <a:t>Indirect</a:t>
            </a:r>
          </a:p>
        </p:txBody>
      </p:sp>
      <p:sp>
        <p:nvSpPr>
          <p:cNvPr id="8" name="Rectangle 7"/>
          <p:cNvSpPr/>
          <p:nvPr/>
        </p:nvSpPr>
        <p:spPr>
          <a:xfrm>
            <a:off x="4434903" y="4081666"/>
            <a:ext cx="4277132" cy="523220"/>
          </a:xfrm>
          <a:prstGeom prst="rect">
            <a:avLst/>
          </a:prstGeom>
        </p:spPr>
        <p:txBody>
          <a:bodyPr wrap="none">
            <a:spAutoFit/>
          </a:bodyPr>
          <a:lstStyle/>
          <a:p>
            <a:pPr algn="ctr"/>
            <a:r>
              <a:rPr lang="en-US" sz="2800" dirty="0">
                <a:solidFill>
                  <a:prstClr val="black"/>
                </a:solidFill>
                <a:latin typeface="Arial"/>
                <a:cs typeface="Arial"/>
              </a:rPr>
              <a:t>Search for x such that      </a:t>
            </a:r>
          </a:p>
        </p:txBody>
      </p:sp>
      <p:graphicFrame>
        <p:nvGraphicFramePr>
          <p:cNvPr id="9" name="Object 8"/>
          <p:cNvGraphicFramePr>
            <a:graphicFrameLocks noChangeAspect="1"/>
          </p:cNvGraphicFramePr>
          <p:nvPr>
            <p:extLst>
              <p:ext uri="{D42A27DB-BD31-4B8C-83A1-F6EECF244321}">
                <p14:modId xmlns:p14="http://schemas.microsoft.com/office/powerpoint/2010/main" val="1018129371"/>
              </p:ext>
            </p:extLst>
          </p:nvPr>
        </p:nvGraphicFramePr>
        <p:xfrm>
          <a:off x="3993010" y="4833481"/>
          <a:ext cx="3605861" cy="685800"/>
        </p:xfrm>
        <a:graphic>
          <a:graphicData uri="http://schemas.openxmlformats.org/presentationml/2006/ole">
            <mc:AlternateContent xmlns:mc="http://schemas.openxmlformats.org/markup-compatibility/2006">
              <mc:Choice xmlns:v="urn:schemas-microsoft-com:vml" Requires="v">
                <p:oleObj spid="_x0000_s71771" name="Equation" r:id="rId5" imgW="901700" imgH="228600" progId="Equation.DSMT4">
                  <p:embed/>
                </p:oleObj>
              </mc:Choice>
              <mc:Fallback>
                <p:oleObj name="Equation" r:id="rId5" imgW="901700" imgH="228600" progId="Equation.DSMT4">
                  <p:embed/>
                  <p:pic>
                    <p:nvPicPr>
                      <p:cNvPr id="0" name=""/>
                      <p:cNvPicPr/>
                      <p:nvPr/>
                    </p:nvPicPr>
                    <p:blipFill>
                      <a:blip r:embed="rId6"/>
                      <a:stretch>
                        <a:fillRect/>
                      </a:stretch>
                    </p:blipFill>
                    <p:spPr>
                      <a:xfrm>
                        <a:off x="3993010" y="4833481"/>
                        <a:ext cx="3605861" cy="685800"/>
                      </a:xfrm>
                      <a:prstGeom prst="rect">
                        <a:avLst/>
                      </a:prstGeom>
                    </p:spPr>
                  </p:pic>
                </p:oleObj>
              </mc:Fallback>
            </mc:AlternateContent>
          </a:graphicData>
        </a:graphic>
      </p:graphicFrame>
      <p:sp>
        <p:nvSpPr>
          <p:cNvPr id="10" name="Rectangle 9"/>
          <p:cNvSpPr/>
          <p:nvPr/>
        </p:nvSpPr>
        <p:spPr>
          <a:xfrm>
            <a:off x="8323160" y="4873165"/>
            <a:ext cx="2303836" cy="523220"/>
          </a:xfrm>
          <a:prstGeom prst="rect">
            <a:avLst/>
          </a:prstGeom>
        </p:spPr>
        <p:txBody>
          <a:bodyPr wrap="none">
            <a:spAutoFit/>
          </a:bodyPr>
          <a:lstStyle/>
          <a:p>
            <a:pPr algn="ctr"/>
            <a:r>
              <a:rPr lang="en-US" sz="2800" dirty="0">
                <a:solidFill>
                  <a:prstClr val="black"/>
                </a:solidFill>
                <a:latin typeface="Arial"/>
                <a:cs typeface="Arial"/>
              </a:rPr>
              <a:t>is a minimum</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21</a:t>
            </a:fld>
            <a:endParaRPr lang="en-US" dirty="0"/>
          </a:p>
        </p:txBody>
      </p:sp>
    </p:spTree>
    <p:extLst>
      <p:ext uri="{BB962C8B-B14F-4D97-AF65-F5344CB8AC3E}">
        <p14:creationId xmlns:p14="http://schemas.microsoft.com/office/powerpoint/2010/main" val="23757359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9505" y="363538"/>
            <a:ext cx="10902725" cy="646331"/>
          </a:xfrm>
          <a:prstGeom prst="rect">
            <a:avLst/>
          </a:prstGeom>
        </p:spPr>
        <p:txBody>
          <a:bodyPr wrap="square">
            <a:spAutoFit/>
          </a:bodyPr>
          <a:lstStyle/>
          <a:p>
            <a:pPr defTabSz="457200"/>
            <a:r>
              <a:rPr lang="en-US" sz="3600" dirty="0" smtClean="0">
                <a:solidFill>
                  <a:srgbClr val="3333FF"/>
                </a:solidFill>
              </a:rPr>
              <a:t>Summary</a:t>
            </a:r>
          </a:p>
        </p:txBody>
      </p:sp>
      <p:sp>
        <p:nvSpPr>
          <p:cNvPr id="5" name="TextBox 4"/>
          <p:cNvSpPr txBox="1"/>
          <p:nvPr/>
        </p:nvSpPr>
        <p:spPr>
          <a:xfrm>
            <a:off x="553013" y="1546577"/>
            <a:ext cx="10797833" cy="4154984"/>
          </a:xfrm>
          <a:prstGeom prst="rect">
            <a:avLst/>
          </a:prstGeom>
          <a:noFill/>
        </p:spPr>
        <p:txBody>
          <a:bodyPr wrap="square" rtlCol="0">
            <a:spAutoFit/>
          </a:bodyPr>
          <a:lstStyle/>
          <a:p>
            <a:pPr marL="342900" indent="-342900" defTabSz="457200">
              <a:buFont typeface="+mj-lt"/>
              <a:buAutoNum type="arabicPeriod"/>
            </a:pPr>
            <a:r>
              <a:rPr lang="en-US" sz="2400" dirty="0" smtClean="0">
                <a:solidFill>
                  <a:prstClr val="black"/>
                </a:solidFill>
              </a:rPr>
              <a:t>Projects within M-OSRP;</a:t>
            </a:r>
          </a:p>
          <a:p>
            <a:pPr marL="342900" indent="-342900" defTabSz="457200">
              <a:buFont typeface="+mj-lt"/>
              <a:buAutoNum type="arabicPeriod"/>
            </a:pPr>
            <a:endParaRPr lang="en-US" sz="2400" dirty="0">
              <a:solidFill>
                <a:prstClr val="black"/>
              </a:solidFill>
            </a:endParaRPr>
          </a:p>
          <a:p>
            <a:pPr marL="342900" indent="-342900" defTabSz="457200">
              <a:buFont typeface="+mj-lt"/>
              <a:buAutoNum type="arabicPeriod"/>
            </a:pPr>
            <a:r>
              <a:rPr lang="en-US" sz="2400" dirty="0" smtClean="0">
                <a:solidFill>
                  <a:prstClr val="black"/>
                </a:solidFill>
              </a:rPr>
              <a:t>New capabilities in internal multiple removal toolbox</a:t>
            </a:r>
          </a:p>
          <a:p>
            <a:pPr marL="342900" indent="-342900" defTabSz="457200">
              <a:buFont typeface="+mj-lt"/>
              <a:buAutoNum type="arabicPeriod"/>
            </a:pPr>
            <a:endParaRPr lang="en-US" sz="2400" dirty="0">
              <a:solidFill>
                <a:prstClr val="black"/>
              </a:solidFill>
            </a:endParaRPr>
          </a:p>
          <a:p>
            <a:pPr marL="914400" lvl="1" indent="-457200" defTabSz="457200">
              <a:buFont typeface="+mj-lt"/>
              <a:buAutoNum type="arabicParenR"/>
            </a:pPr>
            <a:r>
              <a:rPr lang="en-US" sz="2400" dirty="0">
                <a:solidFill>
                  <a:prstClr val="black"/>
                </a:solidFill>
              </a:rPr>
              <a:t>A</a:t>
            </a:r>
            <a:r>
              <a:rPr lang="en-US" sz="2400" dirty="0" smtClean="0">
                <a:solidFill>
                  <a:prstClr val="black"/>
                </a:solidFill>
              </a:rPr>
              <a:t>n ISS </a:t>
            </a:r>
            <a:r>
              <a:rPr lang="en-US" sz="2400" u="sng" dirty="0" smtClean="0">
                <a:solidFill>
                  <a:srgbClr val="FF0000"/>
                </a:solidFill>
              </a:rPr>
              <a:t>IME</a:t>
            </a:r>
            <a:r>
              <a:rPr lang="en-US" sz="2400" dirty="0" smtClean="0">
                <a:solidFill>
                  <a:prstClr val="black"/>
                </a:solidFill>
              </a:rPr>
              <a:t> algorithm</a:t>
            </a:r>
          </a:p>
          <a:p>
            <a:pPr marL="1200150" lvl="2" indent="-285750" defTabSz="457200">
              <a:buFont typeface="Arial" panose="020B0604020202020204" pitchFamily="34" charset="0"/>
              <a:buChar char="•"/>
            </a:pPr>
            <a:r>
              <a:rPr lang="en-US" sz="2400" dirty="0" smtClean="0">
                <a:solidFill>
                  <a:prstClr val="black"/>
                </a:solidFill>
              </a:rPr>
              <a:t>Removing internal multiples that interfere with primaries, without damaging primaries</a:t>
            </a:r>
          </a:p>
          <a:p>
            <a:pPr marL="800100" lvl="1" indent="-342900" defTabSz="457200">
              <a:buFont typeface="+mj-lt"/>
              <a:buAutoNum type="arabicParenR"/>
            </a:pPr>
            <a:endParaRPr lang="en-US" sz="2400" dirty="0">
              <a:solidFill>
                <a:prstClr val="black"/>
              </a:solidFill>
            </a:endParaRPr>
          </a:p>
          <a:p>
            <a:pPr marL="914400" lvl="1" indent="-457200" defTabSz="457200">
              <a:buFont typeface="+mj-lt"/>
              <a:buAutoNum type="arabicParenR"/>
            </a:pPr>
            <a:r>
              <a:rPr lang="en-US" sz="2400" dirty="0" smtClean="0">
                <a:solidFill>
                  <a:prstClr val="black"/>
                </a:solidFill>
              </a:rPr>
              <a:t>An ISS </a:t>
            </a:r>
            <a:r>
              <a:rPr lang="en-US" sz="2400" u="sng" dirty="0">
                <a:solidFill>
                  <a:srgbClr val="FF0000"/>
                </a:solidFill>
              </a:rPr>
              <a:t>d</a:t>
            </a:r>
            <a:r>
              <a:rPr lang="en-US" sz="2400" u="sng" dirty="0" smtClean="0">
                <a:solidFill>
                  <a:srgbClr val="FF0000"/>
                </a:solidFill>
              </a:rPr>
              <a:t>ata-comprehensive</a:t>
            </a:r>
            <a:r>
              <a:rPr lang="en-US" sz="2400" dirty="0" smtClean="0">
                <a:solidFill>
                  <a:prstClr val="black"/>
                </a:solidFill>
              </a:rPr>
              <a:t> IMA algorithm</a:t>
            </a:r>
          </a:p>
          <a:p>
            <a:pPr marL="1200150" lvl="2" indent="-285750" defTabSz="457200">
              <a:buFont typeface="Arial" panose="020B0604020202020204" pitchFamily="34" charset="0"/>
              <a:buChar char="•"/>
            </a:pPr>
            <a:r>
              <a:rPr lang="en-US" sz="2400" dirty="0" smtClean="0">
                <a:solidFill>
                  <a:prstClr val="black"/>
                </a:solidFill>
              </a:rPr>
              <a:t>Removing false events generated by ISS IMA when there is a large number of internal multiple generators</a:t>
            </a: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210</a:t>
            </a:fld>
            <a:endParaRPr lang="en-US" dirty="0">
              <a:solidFill>
                <a:prstClr val="black"/>
              </a:solidFill>
            </a:endParaRPr>
          </a:p>
        </p:txBody>
      </p:sp>
    </p:spTree>
    <p:extLst>
      <p:ext uri="{BB962C8B-B14F-4D97-AF65-F5344CB8AC3E}">
        <p14:creationId xmlns:p14="http://schemas.microsoft.com/office/powerpoint/2010/main" val="333162906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505" y="363536"/>
            <a:ext cx="10902725" cy="646331"/>
          </a:xfrm>
          <a:prstGeom prst="rect">
            <a:avLst/>
          </a:prstGeom>
        </p:spPr>
        <p:txBody>
          <a:bodyPr wrap="square">
            <a:spAutoFit/>
          </a:bodyPr>
          <a:lstStyle/>
          <a:p>
            <a:pPr defTabSz="457200"/>
            <a:r>
              <a:rPr lang="en-US" sz="3600" dirty="0" smtClean="0">
                <a:solidFill>
                  <a:srgbClr val="3333FF"/>
                </a:solidFill>
              </a:rPr>
              <a:t>Summary</a:t>
            </a:r>
          </a:p>
        </p:txBody>
      </p:sp>
      <p:grpSp>
        <p:nvGrpSpPr>
          <p:cNvPr id="9" name="Group 8"/>
          <p:cNvGrpSpPr/>
          <p:nvPr/>
        </p:nvGrpSpPr>
        <p:grpSpPr>
          <a:xfrm>
            <a:off x="2701037" y="2076738"/>
            <a:ext cx="6496246" cy="4450570"/>
            <a:chOff x="2572380" y="1527079"/>
            <a:chExt cx="6497939" cy="4450570"/>
          </a:xfrm>
        </p:grpSpPr>
        <p:sp>
          <p:nvSpPr>
            <p:cNvPr id="42" name="Oval 41"/>
            <p:cNvSpPr/>
            <p:nvPr/>
          </p:nvSpPr>
          <p:spPr>
            <a:xfrm>
              <a:off x="2999370" y="2689222"/>
              <a:ext cx="351692" cy="4001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dirty="0" smtClean="0">
                  <a:solidFill>
                    <a:prstClr val="white"/>
                  </a:solidFill>
                </a:rPr>
                <a:t>1</a:t>
              </a:r>
              <a:endParaRPr lang="en-US" dirty="0">
                <a:solidFill>
                  <a:prstClr val="white"/>
                </a:solidFill>
              </a:endParaRPr>
            </a:p>
          </p:txBody>
        </p:sp>
        <p:grpSp>
          <p:nvGrpSpPr>
            <p:cNvPr id="4" name="Group 3"/>
            <p:cNvGrpSpPr/>
            <p:nvPr/>
          </p:nvGrpSpPr>
          <p:grpSpPr>
            <a:xfrm>
              <a:off x="4066170" y="1527079"/>
              <a:ext cx="2017797" cy="646465"/>
              <a:chOff x="3913727" y="2052818"/>
              <a:chExt cx="2017797" cy="646465"/>
            </a:xfrm>
          </p:grpSpPr>
          <p:graphicFrame>
            <p:nvGraphicFramePr>
              <p:cNvPr id="5" name="Object 4"/>
              <p:cNvGraphicFramePr>
                <a:graphicFrameLocks noChangeAspect="1"/>
              </p:cNvGraphicFramePr>
              <p:nvPr>
                <p:extLst>
                  <p:ext uri="{D42A27DB-BD31-4B8C-83A1-F6EECF244321}">
                    <p14:modId xmlns:p14="http://schemas.microsoft.com/office/powerpoint/2010/main" val="647478389"/>
                  </p:ext>
                </p:extLst>
              </p:nvPr>
            </p:nvGraphicFramePr>
            <p:xfrm>
              <a:off x="4279857" y="2162452"/>
              <a:ext cx="1152525" cy="501650"/>
            </p:xfrm>
            <a:graphic>
              <a:graphicData uri="http://schemas.openxmlformats.org/presentationml/2006/ole">
                <mc:AlternateContent xmlns:mc="http://schemas.openxmlformats.org/markup-compatibility/2006">
                  <mc:Choice xmlns:v="urn:schemas-microsoft-com:vml" Requires="v">
                    <p:oleObj spid="_x0000_s23806" name="Equation" r:id="rId4" imgW="698500" imgH="304800" progId="Equation.DSMT4">
                      <p:embed/>
                    </p:oleObj>
                  </mc:Choice>
                  <mc:Fallback>
                    <p:oleObj name="Equation" r:id="rId4" imgW="698500" imgH="304800" progId="Equation.DSMT4">
                      <p:embed/>
                      <p:pic>
                        <p:nvPicPr>
                          <p:cNvPr id="0" name=""/>
                          <p:cNvPicPr>
                            <a:picLocks noChangeAspect="1" noChangeArrowheads="1"/>
                          </p:cNvPicPr>
                          <p:nvPr/>
                        </p:nvPicPr>
                        <p:blipFill>
                          <a:blip r:embed="rId5"/>
                          <a:srcRect/>
                          <a:stretch>
                            <a:fillRect/>
                          </a:stretch>
                        </p:blipFill>
                        <p:spPr bwMode="auto">
                          <a:xfrm>
                            <a:off x="4279857" y="2162452"/>
                            <a:ext cx="11525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Diamond 5"/>
              <p:cNvSpPr/>
              <p:nvPr/>
            </p:nvSpPr>
            <p:spPr>
              <a:xfrm>
                <a:off x="3913727" y="2052818"/>
                <a:ext cx="2017797" cy="646465"/>
              </a:xfrm>
              <a:prstGeom prst="diamond">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7" name="TextBox 6"/>
            <p:cNvSpPr txBox="1"/>
            <p:nvPr/>
          </p:nvSpPr>
          <p:spPr>
            <a:xfrm>
              <a:off x="2999369" y="1657354"/>
              <a:ext cx="1066800" cy="461665"/>
            </a:xfrm>
            <a:prstGeom prst="rect">
              <a:avLst/>
            </a:prstGeom>
            <a:noFill/>
          </p:spPr>
          <p:txBody>
            <a:bodyPr wrap="square" rtlCol="0">
              <a:spAutoFit/>
            </a:bodyPr>
            <a:lstStyle/>
            <a:p>
              <a:pPr algn="ctr" defTabSz="457200"/>
              <a:r>
                <a:rPr lang="en-US" sz="2400" b="1" dirty="0" smtClean="0">
                  <a:solidFill>
                    <a:srgbClr val="C00000"/>
                  </a:solidFill>
                </a:rPr>
                <a:t>INPUT  </a:t>
              </a:r>
            </a:p>
          </p:txBody>
        </p:sp>
        <p:cxnSp>
          <p:nvCxnSpPr>
            <p:cNvPr id="8" name="Straight Arrow Connector 7"/>
            <p:cNvCxnSpPr>
              <a:stCxn id="6" idx="2"/>
            </p:cNvCxnSpPr>
            <p:nvPr/>
          </p:nvCxnSpPr>
          <p:spPr>
            <a:xfrm flipH="1">
              <a:off x="5067319" y="2173544"/>
              <a:ext cx="7750" cy="3296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Parallelogram 10"/>
            <p:cNvSpPr/>
            <p:nvPr/>
          </p:nvSpPr>
          <p:spPr>
            <a:xfrm>
              <a:off x="3654680" y="2536278"/>
              <a:ext cx="2886419" cy="407624"/>
            </a:xfrm>
            <a:prstGeom prst="parallelogram">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smtClean="0">
                  <a:solidFill>
                    <a:prstClr val="black"/>
                  </a:solidFill>
                </a:rPr>
                <a:t>ISS IMA</a:t>
              </a:r>
              <a:endParaRPr lang="en-US" sz="2800" dirty="0">
                <a:solidFill>
                  <a:prstClr val="black"/>
                </a:solidFill>
              </a:endParaRPr>
            </a:p>
          </p:txBody>
        </p:sp>
        <p:cxnSp>
          <p:nvCxnSpPr>
            <p:cNvPr id="12" name="Straight Arrow Connector 11"/>
            <p:cNvCxnSpPr/>
            <p:nvPr/>
          </p:nvCxnSpPr>
          <p:spPr>
            <a:xfrm>
              <a:off x="5063446" y="2960901"/>
              <a:ext cx="7749" cy="31595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050669" y="3276853"/>
              <a:ext cx="2017797" cy="646465"/>
              <a:chOff x="3913727" y="2052818"/>
              <a:chExt cx="2017797" cy="646465"/>
            </a:xfrm>
          </p:grpSpPr>
          <p:graphicFrame>
            <p:nvGraphicFramePr>
              <p:cNvPr id="15" name="Object 14"/>
              <p:cNvGraphicFramePr>
                <a:graphicFrameLocks noChangeAspect="1"/>
              </p:cNvGraphicFramePr>
              <p:nvPr>
                <p:extLst>
                  <p:ext uri="{D42A27DB-BD31-4B8C-83A1-F6EECF244321}">
                    <p14:modId xmlns:p14="http://schemas.microsoft.com/office/powerpoint/2010/main" val="948776857"/>
                  </p:ext>
                </p:extLst>
              </p:nvPr>
            </p:nvGraphicFramePr>
            <p:xfrm>
              <a:off x="4277896" y="2162103"/>
              <a:ext cx="1154112" cy="504825"/>
            </p:xfrm>
            <a:graphic>
              <a:graphicData uri="http://schemas.openxmlformats.org/presentationml/2006/ole">
                <mc:AlternateContent xmlns:mc="http://schemas.openxmlformats.org/markup-compatibility/2006">
                  <mc:Choice xmlns:v="urn:schemas-microsoft-com:vml" Requires="v">
                    <p:oleObj spid="_x0000_s23807" name="Equation" r:id="rId6" imgW="698500" imgH="304800" progId="Equation.DSMT4">
                      <p:embed/>
                    </p:oleObj>
                  </mc:Choice>
                  <mc:Fallback>
                    <p:oleObj name="Equation" r:id="rId6" imgW="698500" imgH="304800" progId="Equation.DSMT4">
                      <p:embed/>
                      <p:pic>
                        <p:nvPicPr>
                          <p:cNvPr id="0" name=""/>
                          <p:cNvPicPr>
                            <a:picLocks noChangeAspect="1" noChangeArrowheads="1"/>
                          </p:cNvPicPr>
                          <p:nvPr/>
                        </p:nvPicPr>
                        <p:blipFill>
                          <a:blip r:embed="rId7"/>
                          <a:srcRect/>
                          <a:stretch>
                            <a:fillRect/>
                          </a:stretch>
                        </p:blipFill>
                        <p:spPr bwMode="auto">
                          <a:xfrm>
                            <a:off x="4277896" y="2162103"/>
                            <a:ext cx="11541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Diamond 15"/>
              <p:cNvSpPr/>
              <p:nvPr/>
            </p:nvSpPr>
            <p:spPr>
              <a:xfrm>
                <a:off x="3913727" y="2052818"/>
                <a:ext cx="2017797" cy="646465"/>
              </a:xfrm>
              <a:prstGeom prst="diamond">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cxnSp>
          <p:nvCxnSpPr>
            <p:cNvPr id="17" name="Straight Arrow Connector 16"/>
            <p:cNvCxnSpPr>
              <a:stCxn id="16" idx="2"/>
              <a:endCxn id="32" idx="0"/>
            </p:cNvCxnSpPr>
            <p:nvPr/>
          </p:nvCxnSpPr>
          <p:spPr>
            <a:xfrm>
              <a:off x="5059568" y="3923318"/>
              <a:ext cx="15501" cy="7347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flipV="1">
              <a:off x="6083967" y="1850311"/>
              <a:ext cx="699912"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783879" y="1850311"/>
              <a:ext cx="0" cy="227292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055693" y="4123238"/>
              <a:ext cx="170881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Parallelogram 31"/>
            <p:cNvSpPr/>
            <p:nvPr/>
          </p:nvSpPr>
          <p:spPr>
            <a:xfrm>
              <a:off x="3631859" y="4658058"/>
              <a:ext cx="2886419" cy="407624"/>
            </a:xfrm>
            <a:prstGeom prst="parallelogram">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smtClean="0">
                  <a:solidFill>
                    <a:prstClr val="black"/>
                  </a:solidFill>
                </a:rPr>
                <a:t>ISS </a:t>
              </a:r>
              <a:r>
                <a:rPr lang="en-US" sz="2800" dirty="0" smtClean="0">
                  <a:solidFill>
                    <a:srgbClr val="FF0000"/>
                  </a:solidFill>
                </a:rPr>
                <a:t>IME</a:t>
              </a:r>
              <a:endParaRPr lang="en-US" sz="2800" dirty="0">
                <a:solidFill>
                  <a:srgbClr val="FF0000"/>
                </a:solidFill>
              </a:endParaRPr>
            </a:p>
          </p:txBody>
        </p:sp>
        <p:cxnSp>
          <p:nvCxnSpPr>
            <p:cNvPr id="35" name="Straight Arrow Connector 34"/>
            <p:cNvCxnSpPr>
              <a:stCxn id="32" idx="4"/>
            </p:cNvCxnSpPr>
            <p:nvPr/>
          </p:nvCxnSpPr>
          <p:spPr>
            <a:xfrm flipH="1">
              <a:off x="5073132" y="5065682"/>
              <a:ext cx="1937" cy="26550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060356" y="5331184"/>
              <a:ext cx="2017797" cy="646465"/>
              <a:chOff x="3913727" y="2052818"/>
              <a:chExt cx="2017797" cy="646465"/>
            </a:xfrm>
          </p:grpSpPr>
          <p:graphicFrame>
            <p:nvGraphicFramePr>
              <p:cNvPr id="38" name="Object 37"/>
              <p:cNvGraphicFramePr>
                <a:graphicFrameLocks noChangeAspect="1"/>
              </p:cNvGraphicFramePr>
              <p:nvPr>
                <p:extLst>
                  <p:ext uri="{D42A27DB-BD31-4B8C-83A1-F6EECF244321}">
                    <p14:modId xmlns:p14="http://schemas.microsoft.com/office/powerpoint/2010/main" val="957904381"/>
                  </p:ext>
                </p:extLst>
              </p:nvPr>
            </p:nvGraphicFramePr>
            <p:xfrm>
              <a:off x="4249159" y="2161997"/>
              <a:ext cx="1214437" cy="501650"/>
            </p:xfrm>
            <a:graphic>
              <a:graphicData uri="http://schemas.openxmlformats.org/presentationml/2006/ole">
                <mc:AlternateContent xmlns:mc="http://schemas.openxmlformats.org/markup-compatibility/2006">
                  <mc:Choice xmlns:v="urn:schemas-microsoft-com:vml" Requires="v">
                    <p:oleObj spid="_x0000_s23808" name="Equation" r:id="rId8" imgW="736600" imgH="304800" progId="Equation.DSMT4">
                      <p:embed/>
                    </p:oleObj>
                  </mc:Choice>
                  <mc:Fallback>
                    <p:oleObj name="Equation" r:id="rId8" imgW="736600" imgH="304800" progId="Equation.DSMT4">
                      <p:embed/>
                      <p:pic>
                        <p:nvPicPr>
                          <p:cNvPr id="0" name=""/>
                          <p:cNvPicPr>
                            <a:picLocks noChangeAspect="1" noChangeArrowheads="1"/>
                          </p:cNvPicPr>
                          <p:nvPr/>
                        </p:nvPicPr>
                        <p:blipFill>
                          <a:blip r:embed="rId9"/>
                          <a:srcRect/>
                          <a:stretch>
                            <a:fillRect/>
                          </a:stretch>
                        </p:blipFill>
                        <p:spPr bwMode="auto">
                          <a:xfrm>
                            <a:off x="4249159" y="2161997"/>
                            <a:ext cx="12144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Diamond 38"/>
              <p:cNvSpPr/>
              <p:nvPr/>
            </p:nvSpPr>
            <p:spPr>
              <a:xfrm>
                <a:off x="3913727" y="2052818"/>
                <a:ext cx="2017797" cy="646465"/>
              </a:xfrm>
              <a:prstGeom prst="diamond">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40" name="TextBox 39"/>
            <p:cNvSpPr txBox="1"/>
            <p:nvPr/>
          </p:nvSpPr>
          <p:spPr>
            <a:xfrm>
              <a:off x="2572380" y="5413451"/>
              <a:ext cx="1478289" cy="461665"/>
            </a:xfrm>
            <a:prstGeom prst="rect">
              <a:avLst/>
            </a:prstGeom>
            <a:noFill/>
          </p:spPr>
          <p:txBody>
            <a:bodyPr wrap="square" rtlCol="0">
              <a:spAutoFit/>
            </a:bodyPr>
            <a:lstStyle/>
            <a:p>
              <a:pPr algn="ctr" defTabSz="457200"/>
              <a:r>
                <a:rPr lang="en-US" sz="2400" b="1" dirty="0" smtClean="0">
                  <a:solidFill>
                    <a:srgbClr val="C00000"/>
                  </a:solidFill>
                </a:rPr>
                <a:t>OUTPUT</a:t>
              </a:r>
            </a:p>
          </p:txBody>
        </p:sp>
        <p:sp>
          <p:nvSpPr>
            <p:cNvPr id="44" name="Oval 43"/>
            <p:cNvSpPr/>
            <p:nvPr/>
          </p:nvSpPr>
          <p:spPr>
            <a:xfrm>
              <a:off x="5353182" y="4118985"/>
              <a:ext cx="351692" cy="4001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dirty="0" smtClean="0">
                  <a:solidFill>
                    <a:prstClr val="white"/>
                  </a:solidFill>
                </a:rPr>
                <a:t>2</a:t>
              </a:r>
              <a:endParaRPr lang="en-US" dirty="0">
                <a:solidFill>
                  <a:prstClr val="white"/>
                </a:solidFill>
              </a:endParaRPr>
            </a:p>
          </p:txBody>
        </p:sp>
        <p:sp>
          <p:nvSpPr>
            <p:cNvPr id="45" name="Oval 44"/>
            <p:cNvSpPr/>
            <p:nvPr/>
          </p:nvSpPr>
          <p:spPr>
            <a:xfrm>
              <a:off x="6541099" y="4685712"/>
              <a:ext cx="351692" cy="4001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dirty="0" smtClean="0">
                  <a:solidFill>
                    <a:prstClr val="white"/>
                  </a:solidFill>
                </a:rPr>
                <a:t>3</a:t>
              </a:r>
              <a:endParaRPr lang="en-US" dirty="0">
                <a:solidFill>
                  <a:prstClr val="white"/>
                </a:solidFill>
              </a:endParaRPr>
            </a:p>
          </p:txBody>
        </p:sp>
        <p:sp>
          <p:nvSpPr>
            <p:cNvPr id="46" name="TextBox 45"/>
            <p:cNvSpPr txBox="1"/>
            <p:nvPr/>
          </p:nvSpPr>
          <p:spPr>
            <a:xfrm>
              <a:off x="5704873" y="4118986"/>
              <a:ext cx="2119257" cy="369332"/>
            </a:xfrm>
            <a:prstGeom prst="rect">
              <a:avLst/>
            </a:prstGeom>
            <a:noFill/>
          </p:spPr>
          <p:txBody>
            <a:bodyPr wrap="square" rtlCol="0">
              <a:spAutoFit/>
            </a:bodyPr>
            <a:lstStyle/>
            <a:p>
              <a:pPr defTabSz="457200"/>
              <a:r>
                <a:rPr lang="en-US" dirty="0" smtClean="0">
                  <a:solidFill>
                    <a:prstClr val="black"/>
                  </a:solidFill>
                </a:rPr>
                <a:t>Data-comprehensive</a:t>
              </a:r>
            </a:p>
          </p:txBody>
        </p:sp>
        <p:sp>
          <p:nvSpPr>
            <p:cNvPr id="47" name="TextBox 46"/>
            <p:cNvSpPr txBox="1"/>
            <p:nvPr/>
          </p:nvSpPr>
          <p:spPr>
            <a:xfrm>
              <a:off x="6951062" y="4677204"/>
              <a:ext cx="2119257" cy="369332"/>
            </a:xfrm>
            <a:prstGeom prst="rect">
              <a:avLst/>
            </a:prstGeom>
            <a:noFill/>
          </p:spPr>
          <p:txBody>
            <a:bodyPr wrap="square" rtlCol="0">
              <a:spAutoFit/>
            </a:bodyPr>
            <a:lstStyle/>
            <a:p>
              <a:pPr defTabSz="457200"/>
              <a:r>
                <a:rPr lang="en-US" dirty="0" smtClean="0">
                  <a:solidFill>
                    <a:prstClr val="black"/>
                  </a:solidFill>
                </a:rPr>
                <a:t>Elimination</a:t>
              </a:r>
            </a:p>
          </p:txBody>
        </p:sp>
      </p:grpSp>
      <p:sp>
        <p:nvSpPr>
          <p:cNvPr id="10" name="TextBox 9"/>
          <p:cNvSpPr txBox="1"/>
          <p:nvPr/>
        </p:nvSpPr>
        <p:spPr>
          <a:xfrm>
            <a:off x="717170" y="1211105"/>
            <a:ext cx="7724195" cy="369332"/>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rPr>
              <a:t>Combines the </a:t>
            </a:r>
            <a:r>
              <a:rPr lang="en-US" dirty="0" smtClean="0">
                <a:solidFill>
                  <a:srgbClr val="FF0000"/>
                </a:solidFill>
              </a:rPr>
              <a:t>ISS IME</a:t>
            </a:r>
            <a:r>
              <a:rPr lang="en-US" dirty="0" smtClean="0">
                <a:solidFill>
                  <a:prstClr val="black"/>
                </a:solidFill>
              </a:rPr>
              <a:t> and the</a:t>
            </a:r>
            <a:r>
              <a:rPr lang="zh-CN" altLang="en-US" dirty="0" smtClean="0">
                <a:solidFill>
                  <a:prstClr val="black"/>
                </a:solidFill>
              </a:rPr>
              <a:t> </a:t>
            </a:r>
            <a:r>
              <a:rPr lang="en-US" altLang="zh-CN" dirty="0" smtClean="0">
                <a:solidFill>
                  <a:srgbClr val="FF0000"/>
                </a:solidFill>
              </a:rPr>
              <a:t>ISS</a:t>
            </a:r>
            <a:r>
              <a:rPr lang="zh-CN" altLang="en-US" dirty="0" smtClean="0">
                <a:solidFill>
                  <a:srgbClr val="FF0000"/>
                </a:solidFill>
              </a:rPr>
              <a:t> </a:t>
            </a:r>
            <a:r>
              <a:rPr lang="en-US" dirty="0" smtClean="0">
                <a:solidFill>
                  <a:srgbClr val="FF0000"/>
                </a:solidFill>
              </a:rPr>
              <a:t>data-comprehensive</a:t>
            </a:r>
            <a:r>
              <a:rPr lang="zh-CN" altLang="en-US" dirty="0" smtClean="0">
                <a:solidFill>
                  <a:srgbClr val="FF0000"/>
                </a:solidFill>
              </a:rPr>
              <a:t> </a:t>
            </a:r>
            <a:r>
              <a:rPr lang="en-US" altLang="zh-CN" dirty="0" smtClean="0">
                <a:solidFill>
                  <a:srgbClr val="FF0000"/>
                </a:solidFill>
              </a:rPr>
              <a:t>IMA</a:t>
            </a:r>
            <a:endParaRPr lang="en-US" dirty="0" smtClean="0">
              <a:solidFill>
                <a:srgbClr val="FF0000"/>
              </a:solidFill>
            </a:endParaRPr>
          </a:p>
        </p:txBody>
      </p:sp>
      <p:sp>
        <p:nvSpPr>
          <p:cNvPr id="13" name="Slide Number Placeholder 12"/>
          <p:cNvSpPr>
            <a:spLocks noGrp="1"/>
          </p:cNvSpPr>
          <p:nvPr>
            <p:ph type="sldNum" sz="quarter" idx="12"/>
          </p:nvPr>
        </p:nvSpPr>
        <p:spPr/>
        <p:txBody>
          <a:bodyPr/>
          <a:lstStyle/>
          <a:p>
            <a:fld id="{EC3277FA-E73F-4102-A46F-C78B8C27A809}"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val="43224925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505" y="363538"/>
            <a:ext cx="10902725" cy="646331"/>
          </a:xfrm>
          <a:prstGeom prst="rect">
            <a:avLst/>
          </a:prstGeom>
        </p:spPr>
        <p:txBody>
          <a:bodyPr wrap="square">
            <a:spAutoFit/>
          </a:bodyPr>
          <a:lstStyle/>
          <a:p>
            <a:pPr defTabSz="457200"/>
            <a:r>
              <a:rPr lang="en-US" sz="3600" dirty="0" smtClean="0">
                <a:solidFill>
                  <a:srgbClr val="3333FF"/>
                </a:solidFill>
              </a:rPr>
              <a:t>Summary</a:t>
            </a:r>
          </a:p>
        </p:txBody>
      </p:sp>
      <p:sp>
        <p:nvSpPr>
          <p:cNvPr id="4" name="TextBox 3"/>
          <p:cNvSpPr txBox="1"/>
          <p:nvPr/>
        </p:nvSpPr>
        <p:spPr>
          <a:xfrm>
            <a:off x="769057" y="1320805"/>
            <a:ext cx="10795817" cy="5262979"/>
          </a:xfrm>
          <a:prstGeom prst="rect">
            <a:avLst/>
          </a:prstGeom>
          <a:noFill/>
        </p:spPr>
        <p:txBody>
          <a:bodyPr wrap="square" rtlCol="0">
            <a:spAutoFit/>
          </a:bodyPr>
          <a:lstStyle/>
          <a:p>
            <a:pPr marL="457200" indent="-457200" defTabSz="457200">
              <a:buFont typeface="+mj-lt"/>
              <a:buAutoNum type="arabicPeriod" startAt="3"/>
            </a:pPr>
            <a:r>
              <a:rPr lang="en-US" sz="2400" dirty="0">
                <a:solidFill>
                  <a:prstClr val="black"/>
                </a:solidFill>
              </a:rPr>
              <a:t> </a:t>
            </a:r>
            <a:endParaRPr lang="en-US" sz="2400" dirty="0" smtClean="0">
              <a:solidFill>
                <a:prstClr val="black"/>
              </a:solidFill>
            </a:endParaRPr>
          </a:p>
          <a:p>
            <a:pPr marL="914400" lvl="1" indent="-457200" defTabSz="457200">
              <a:buFont typeface="+mj-lt"/>
              <a:buAutoNum type="arabicParenR"/>
            </a:pPr>
            <a:r>
              <a:rPr lang="en-US" sz="2400" dirty="0" smtClean="0">
                <a:solidFill>
                  <a:prstClr val="black"/>
                </a:solidFill>
              </a:rPr>
              <a:t>There are times that </a:t>
            </a:r>
            <a:r>
              <a:rPr lang="en-US" sz="2400" u="sng" dirty="0" smtClean="0">
                <a:solidFill>
                  <a:srgbClr val="FF0000"/>
                </a:solidFill>
              </a:rPr>
              <a:t>the new capability (ISS IME + data-comprehensive) is needed</a:t>
            </a:r>
          </a:p>
          <a:p>
            <a:pPr marL="285750" indent="-285750" defTabSz="457200">
              <a:buFont typeface="Arial" panose="020B0604020202020204" pitchFamily="34" charset="0"/>
              <a:buChar char="•"/>
            </a:pPr>
            <a:endParaRPr lang="en-US" sz="2400" dirty="0" smtClean="0">
              <a:solidFill>
                <a:prstClr val="black"/>
              </a:solidFill>
            </a:endParaRPr>
          </a:p>
          <a:p>
            <a:pPr marL="1200150" lvl="2" indent="-285750" defTabSz="457200">
              <a:buFont typeface="Arial" panose="020B0604020202020204" pitchFamily="34" charset="0"/>
              <a:buChar char="•"/>
            </a:pPr>
            <a:r>
              <a:rPr lang="en-US" sz="2400" dirty="0" smtClean="0">
                <a:solidFill>
                  <a:prstClr val="black"/>
                </a:solidFill>
              </a:rPr>
              <a:t>Primaries and internal multiples interfere each other &amp;  large amount of internal multiple generators, the likelihood of false events being significant is big</a:t>
            </a:r>
          </a:p>
          <a:p>
            <a:pPr marL="1200150" lvl="2" indent="-285750" defTabSz="457200">
              <a:buFont typeface="Arial" panose="020B0604020202020204" pitchFamily="34" charset="0"/>
              <a:buChar char="•"/>
            </a:pPr>
            <a:endParaRPr lang="en-US" sz="2400" dirty="0" smtClean="0">
              <a:solidFill>
                <a:prstClr val="black"/>
              </a:solidFill>
            </a:endParaRPr>
          </a:p>
          <a:p>
            <a:pPr marL="914400" lvl="1" indent="-457200" defTabSz="457200">
              <a:buFont typeface="+mj-lt"/>
              <a:buAutoNum type="arabicParenR" startAt="2"/>
            </a:pPr>
            <a:r>
              <a:rPr lang="en-US" sz="2400" dirty="0" smtClean="0">
                <a:solidFill>
                  <a:prstClr val="black"/>
                </a:solidFill>
              </a:rPr>
              <a:t>There are times that the </a:t>
            </a:r>
            <a:r>
              <a:rPr lang="en-US" sz="2400" u="sng" dirty="0" smtClean="0">
                <a:solidFill>
                  <a:srgbClr val="FF0000"/>
                </a:solidFill>
              </a:rPr>
              <a:t>current capability (ISS IMA) is enough</a:t>
            </a:r>
          </a:p>
          <a:p>
            <a:pPr marL="285750" indent="-285750" defTabSz="457200">
              <a:buFont typeface="Arial" panose="020B0604020202020204" pitchFamily="34" charset="0"/>
              <a:buChar char="•"/>
            </a:pPr>
            <a:endParaRPr lang="en-US" sz="2400" dirty="0">
              <a:solidFill>
                <a:prstClr val="black"/>
              </a:solidFill>
            </a:endParaRPr>
          </a:p>
          <a:p>
            <a:pPr marL="1200150" lvl="2" indent="-285750" defTabSz="457200">
              <a:buFont typeface="Arial" panose="020B0604020202020204" pitchFamily="34" charset="0"/>
              <a:buChar char="•"/>
            </a:pPr>
            <a:r>
              <a:rPr lang="en-US" sz="2400" dirty="0" smtClean="0">
                <a:solidFill>
                  <a:prstClr val="black"/>
                </a:solidFill>
              </a:rPr>
              <a:t>Primaries and internal multiples are isolated </a:t>
            </a:r>
            <a:endParaRPr lang="en-US" sz="2400" dirty="0">
              <a:solidFill>
                <a:prstClr val="black"/>
              </a:solidFill>
            </a:endParaRPr>
          </a:p>
          <a:p>
            <a:pPr marL="1200150" lvl="2" indent="-285750" defTabSz="457200">
              <a:buFont typeface="Arial" panose="020B0604020202020204" pitchFamily="34" charset="0"/>
              <a:buChar char="•"/>
            </a:pPr>
            <a:r>
              <a:rPr lang="en-US" sz="2400" dirty="0" smtClean="0">
                <a:solidFill>
                  <a:prstClr val="black"/>
                </a:solidFill>
              </a:rPr>
              <a:t>Only a few internal multiple generators, the likelihood of false events being significant is small</a:t>
            </a:r>
          </a:p>
          <a:p>
            <a:pPr lvl="1" defTabSz="457200"/>
            <a:endParaRPr lang="en-US" sz="2400" dirty="0" smtClean="0">
              <a:solidFill>
                <a:prstClr val="black"/>
              </a:solidFil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212</a:t>
            </a:fld>
            <a:endParaRPr lang="en-US" dirty="0">
              <a:solidFill>
                <a:prstClr val="black"/>
              </a:solidFill>
            </a:endParaRPr>
          </a:p>
        </p:txBody>
      </p:sp>
    </p:spTree>
    <p:extLst>
      <p:ext uri="{BB962C8B-B14F-4D97-AF65-F5344CB8AC3E}">
        <p14:creationId xmlns:p14="http://schemas.microsoft.com/office/powerpoint/2010/main" val="427877920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06"/>
            <a:ext cx="10969943" cy="769441"/>
          </a:xfrm>
          <a:prstGeom prst="rect">
            <a:avLst/>
          </a:prstGeom>
          <a:noFill/>
        </p:spPr>
        <p:txBody>
          <a:bodyPr wrap="square" rtlCol="0">
            <a:spAutoFit/>
          </a:bodyPr>
          <a:lstStyle/>
          <a:p>
            <a:pPr algn="ctr"/>
            <a:r>
              <a:rPr lang="en-US" sz="4400" dirty="0" smtClean="0">
                <a:solidFill>
                  <a:srgbClr val="0000FF"/>
                </a:solidFill>
              </a:rPr>
              <a:t>M-OSRP Projects</a:t>
            </a:r>
            <a:endParaRPr lang="en-US" sz="4400" dirty="0">
              <a:solidFill>
                <a:srgbClr val="0000FF"/>
              </a:solidFill>
            </a:endParaRPr>
          </a:p>
        </p:txBody>
      </p:sp>
      <p:sp>
        <p:nvSpPr>
          <p:cNvPr id="3" name="TextBox 2"/>
          <p:cNvSpPr txBox="1"/>
          <p:nvPr/>
        </p:nvSpPr>
        <p:spPr>
          <a:xfrm>
            <a:off x="1015735" y="1905000"/>
            <a:ext cx="10258928"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smtClean="0"/>
              <a:t>Pre</a:t>
            </a:r>
            <a:r>
              <a:rPr lang="en-US" sz="2800" dirty="0" smtClean="0"/>
              <a:t>processing (</a:t>
            </a:r>
            <a:r>
              <a:rPr lang="en-US" sz="2800" dirty="0" err="1" smtClean="0"/>
              <a:t>deghosting</a:t>
            </a:r>
            <a:r>
              <a:rPr lang="en-US" sz="2800" dirty="0" smtClean="0"/>
              <a:t>, ground roll removal)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Multiple </a:t>
            </a:r>
            <a:r>
              <a:rPr lang="en-US" sz="2800" u="sng" dirty="0" smtClean="0"/>
              <a:t>elimination</a:t>
            </a:r>
          </a:p>
          <a:p>
            <a:pPr marL="285750" indent="-285750">
              <a:buFont typeface="Arial" panose="020B0604020202020204" pitchFamily="34" charset="0"/>
              <a:buChar char="•"/>
            </a:pPr>
            <a:endParaRPr lang="en-US" sz="2800" b="1" u="sng" dirty="0"/>
          </a:p>
          <a:p>
            <a:pPr marL="285750" indent="-285750">
              <a:buFont typeface="Arial" panose="020B0604020202020204" pitchFamily="34" charset="0"/>
              <a:buChar char="•"/>
            </a:pPr>
            <a:r>
              <a:rPr lang="en-US" sz="2800" b="1" dirty="0" smtClean="0">
                <a:solidFill>
                  <a:srgbClr val="FF0000"/>
                </a:solidFill>
              </a:rPr>
              <a:t>Stolt-extended Claerbout III depth imaging for heterogeneous media with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ISS depth imaging without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ISS direct Q compensation without knowing or needing Q</a:t>
            </a:r>
            <a:endParaRPr lang="en-US" sz="2800" dirty="0"/>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213</a:t>
            </a:fld>
            <a:endParaRPr lang="en-US" dirty="0">
              <a:solidFill>
                <a:prstClr val="black"/>
              </a:solidFill>
            </a:endParaRPr>
          </a:p>
        </p:txBody>
      </p:sp>
    </p:spTree>
    <p:extLst>
      <p:ext uri="{BB962C8B-B14F-4D97-AF65-F5344CB8AC3E}">
        <p14:creationId xmlns:p14="http://schemas.microsoft.com/office/powerpoint/2010/main" val="389538368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214</a:t>
            </a:fld>
            <a:endParaRPr lang="en-US" dirty="0">
              <a:solidFill>
                <a:prstClr val="black"/>
              </a:solidFill>
            </a:endParaRPr>
          </a:p>
        </p:txBody>
      </p:sp>
      <p:sp>
        <p:nvSpPr>
          <p:cNvPr id="11" name="Rectangle 10"/>
          <p:cNvSpPr/>
          <p:nvPr/>
        </p:nvSpPr>
        <p:spPr>
          <a:xfrm>
            <a:off x="129958" y="4369853"/>
            <a:ext cx="2556726" cy="461665"/>
          </a:xfrm>
          <a:prstGeom prst="rect">
            <a:avLst/>
          </a:prstGeom>
        </p:spPr>
        <p:txBody>
          <a:bodyPr wrap="none">
            <a:spAutoFit/>
          </a:bodyPr>
          <a:lstStyle/>
          <a:p>
            <a:r>
              <a:rPr lang="en-US" sz="2400" b="1" dirty="0" smtClean="0">
                <a:solidFill>
                  <a:srgbClr val="FF0000"/>
                </a:solidFill>
              </a:rPr>
              <a:t>Stolt-extended CIII</a:t>
            </a:r>
            <a:endParaRPr lang="en-US" sz="2400" dirty="0">
              <a:solidFill>
                <a:srgbClr val="FF0000"/>
              </a:solidFill>
            </a:endParaRPr>
          </a:p>
        </p:txBody>
      </p:sp>
      <p:sp>
        <p:nvSpPr>
          <p:cNvPr id="15" name="Oval 14"/>
          <p:cNvSpPr/>
          <p:nvPr/>
        </p:nvSpPr>
        <p:spPr>
          <a:xfrm>
            <a:off x="2081374" y="4807674"/>
            <a:ext cx="1764102" cy="7703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315227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215</a:t>
            </a:fld>
            <a:endParaRPr lang="en-US" dirty="0">
              <a:solidFill>
                <a:prstClr val="black"/>
              </a:solidFill>
            </a:endParaRPr>
          </a:p>
        </p:txBody>
      </p:sp>
      <p:sp>
        <p:nvSpPr>
          <p:cNvPr id="3" name="TextBox 2"/>
          <p:cNvSpPr txBox="1"/>
          <p:nvPr/>
        </p:nvSpPr>
        <p:spPr>
          <a:xfrm>
            <a:off x="455612" y="1219200"/>
            <a:ext cx="11495455" cy="3016210"/>
          </a:xfrm>
          <a:prstGeom prst="rect">
            <a:avLst/>
          </a:prstGeom>
          <a:noFill/>
        </p:spPr>
        <p:txBody>
          <a:bodyPr wrap="none" rtlCol="0">
            <a:spAutoFit/>
          </a:bodyPr>
          <a:lstStyle/>
          <a:p>
            <a:r>
              <a:rPr lang="en-US" sz="3200" dirty="0" smtClean="0"/>
              <a:t>Migration</a:t>
            </a:r>
          </a:p>
          <a:p>
            <a:endParaRPr lang="en-US" dirty="0" smtClean="0"/>
          </a:p>
          <a:p>
            <a:r>
              <a:rPr lang="en-US" sz="2800" dirty="0" smtClean="0"/>
              <a:t>Goals:</a:t>
            </a:r>
          </a:p>
          <a:p>
            <a:endParaRPr lang="en-US" sz="2800" dirty="0" smtClean="0"/>
          </a:p>
          <a:p>
            <a:pPr marL="342900" indent="-342900">
              <a:buFont typeface="Wingdings" charset="2"/>
              <a:buChar char="Ø"/>
            </a:pPr>
            <a:r>
              <a:rPr lang="en-US" sz="2800" dirty="0" smtClean="0"/>
              <a:t>to locate and delineate structure, targets and reservoirs</a:t>
            </a:r>
          </a:p>
          <a:p>
            <a:pPr marL="342900" indent="-342900">
              <a:buFont typeface="Wingdings" charset="2"/>
              <a:buChar char="Ø"/>
            </a:pPr>
            <a:endParaRPr lang="en-US" sz="2800" dirty="0" smtClean="0"/>
          </a:p>
          <a:p>
            <a:pPr marL="342900" indent="-342900">
              <a:buFont typeface="Wingdings" charset="2"/>
              <a:buChar char="Ø"/>
            </a:pPr>
            <a:r>
              <a:rPr lang="en-US" sz="2800" dirty="0" smtClean="0"/>
              <a:t>with interest in resolution, illumination and subsequent amplitude analysis</a:t>
            </a:r>
            <a:endParaRPr lang="en-US" sz="2800" dirty="0"/>
          </a:p>
        </p:txBody>
      </p:sp>
    </p:spTree>
    <p:extLst>
      <p:ext uri="{BB962C8B-B14F-4D97-AF65-F5344CB8AC3E}">
        <p14:creationId xmlns:p14="http://schemas.microsoft.com/office/powerpoint/2010/main" val="20048296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8608321" y="6356520"/>
            <a:ext cx="2742120" cy="364680"/>
          </a:xfrm>
          <a:prstGeom prst="rect">
            <a:avLst/>
          </a:prstGeom>
        </p:spPr>
        <p:txBody>
          <a:bodyPr anchor="ctr"/>
          <a:lstStyle/>
          <a:p>
            <a:pPr algn="r">
              <a:lnSpc>
                <a:spcPct val="100000"/>
              </a:lnSpc>
            </a:pPr>
            <a:fld id="{F92709C2-AA52-4DD1-BACB-92A2305A9B04}" type="slidenum">
              <a:rPr lang="en-US" sz="2000" b="1">
                <a:solidFill>
                  <a:srgbClr val="000000"/>
                </a:solidFill>
                <a:latin typeface="Calibri"/>
              </a:rPr>
              <a:t>216</a:t>
            </a:fld>
            <a:endParaRPr/>
          </a:p>
        </p:txBody>
      </p:sp>
      <p:sp>
        <p:nvSpPr>
          <p:cNvPr id="211" name="CustomShape 2"/>
          <p:cNvSpPr/>
          <p:nvPr/>
        </p:nvSpPr>
        <p:spPr>
          <a:xfrm>
            <a:off x="590760" y="1143000"/>
            <a:ext cx="11142000" cy="4350960"/>
          </a:xfrm>
          <a:prstGeom prst="rect">
            <a:avLst/>
          </a:prstGeom>
          <a:noFill/>
          <a:ln>
            <a:noFill/>
          </a:ln>
        </p:spPr>
        <p:txBody>
          <a:bodyPr lIns="90000" tIns="45000" rIns="90000" bIns="45000"/>
          <a:lstStyle/>
          <a:p>
            <a:pPr>
              <a:lnSpc>
                <a:spcPct val="90000"/>
              </a:lnSpc>
              <a:buFont typeface="Arial"/>
              <a:buChar char="•"/>
            </a:pPr>
            <a:r>
              <a:rPr lang="en-US" sz="3600">
                <a:solidFill>
                  <a:srgbClr val="000000"/>
                </a:solidFill>
                <a:latin typeface="Calibri"/>
              </a:rPr>
              <a:t>There is an industry wide interest in acquiring lower frequency seismic data. </a:t>
            </a:r>
            <a:endParaRPr/>
          </a:p>
          <a:p>
            <a:pPr>
              <a:lnSpc>
                <a:spcPct val="90000"/>
              </a:lnSpc>
            </a:pPr>
            <a:endParaRPr/>
          </a:p>
          <a:p>
            <a:pPr>
              <a:lnSpc>
                <a:spcPct val="90000"/>
              </a:lnSpc>
              <a:buFont typeface="Arial"/>
              <a:buChar char="•"/>
            </a:pPr>
            <a:r>
              <a:rPr lang="en-US" sz="3600">
                <a:solidFill>
                  <a:srgbClr val="000000"/>
                </a:solidFill>
                <a:latin typeface="Calibri"/>
              </a:rPr>
              <a:t>There is also an interest in assuring that the broadband data provides added value in processing and interpretation, to better resolve and illuminate structure and to provide improved amplitude analysis at the target and at the reservoir. </a:t>
            </a:r>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216</a:t>
            </a:fld>
            <a:endParaRPr lang="en-US" dirty="0">
              <a:solidFill>
                <a:prstClr val="black"/>
              </a:solidFill>
            </a:endParaRPr>
          </a:p>
        </p:txBody>
      </p:sp>
    </p:spTree>
    <p:extLst>
      <p:ext uri="{BB962C8B-B14F-4D97-AF65-F5344CB8AC3E}">
        <p14:creationId xmlns:p14="http://schemas.microsoft.com/office/powerpoint/2010/main" val="21343800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217</a:t>
            </a:fld>
            <a:endParaRPr/>
          </a:p>
        </p:txBody>
      </p:sp>
      <p:sp>
        <p:nvSpPr>
          <p:cNvPr id="213" name="CustomShape 2"/>
          <p:cNvSpPr/>
          <p:nvPr/>
        </p:nvSpPr>
        <p:spPr>
          <a:xfrm>
            <a:off x="628562" y="1295280"/>
            <a:ext cx="10570680" cy="4350960"/>
          </a:xfrm>
          <a:prstGeom prst="rect">
            <a:avLst/>
          </a:prstGeom>
          <a:noFill/>
          <a:ln>
            <a:noFill/>
          </a:ln>
        </p:spPr>
        <p:txBody>
          <a:bodyPr lIns="90000" tIns="45000" rIns="90000" bIns="45000"/>
          <a:lstStyle/>
          <a:p>
            <a:pPr>
              <a:lnSpc>
                <a:spcPct val="90000"/>
              </a:lnSpc>
              <a:buFont typeface="Arial"/>
              <a:buChar char="•"/>
            </a:pPr>
            <a:r>
              <a:rPr lang="en-US" sz="3600" dirty="0">
                <a:solidFill>
                  <a:srgbClr val="000000"/>
                </a:solidFill>
                <a:latin typeface="Calibri"/>
              </a:rPr>
              <a:t>There are industry reports that when comparing the new and more expensively acquired broad- band lower frequency data with conventional recorded data, taken over a same region, that these two datasets have the expected difference in frequency spectrum and appearance, but they provide less </a:t>
            </a:r>
            <a:r>
              <a:rPr lang="en-US" sz="3600" dirty="0" smtClean="0">
                <a:solidFill>
                  <a:srgbClr val="000000"/>
                </a:solidFill>
                <a:latin typeface="Calibri"/>
              </a:rPr>
              <a:t>than</a:t>
            </a:r>
            <a:r>
              <a:rPr lang="zh-CN" altLang="en-US" sz="3600" dirty="0" smtClean="0">
                <a:solidFill>
                  <a:srgbClr val="000000"/>
                </a:solidFill>
                <a:latin typeface="Calibri"/>
              </a:rPr>
              <a:t> </a:t>
            </a:r>
            <a:r>
              <a:rPr lang="en-US" altLang="zh-CN" sz="3600" dirty="0" smtClean="0">
                <a:solidFill>
                  <a:srgbClr val="000000"/>
                </a:solidFill>
                <a:latin typeface="Calibri"/>
              </a:rPr>
              <a:t>the</a:t>
            </a:r>
            <a:r>
              <a:rPr lang="zh-CN" altLang="en-US" sz="3600" dirty="0" smtClean="0">
                <a:solidFill>
                  <a:srgbClr val="000000"/>
                </a:solidFill>
                <a:latin typeface="Calibri"/>
              </a:rPr>
              <a:t> </a:t>
            </a:r>
            <a:r>
              <a:rPr lang="en-US" altLang="zh-CN" sz="3600" dirty="0" smtClean="0">
                <a:solidFill>
                  <a:srgbClr val="000000"/>
                </a:solidFill>
                <a:latin typeface="Calibri"/>
              </a:rPr>
              <a:t>h</a:t>
            </a:r>
            <a:r>
              <a:rPr lang="en-US" sz="3600" dirty="0" smtClean="0">
                <a:solidFill>
                  <a:srgbClr val="000000"/>
                </a:solidFill>
                <a:latin typeface="Calibri"/>
              </a:rPr>
              <a:t>oped</a:t>
            </a:r>
            <a:r>
              <a:rPr lang="zh-CN" altLang="en-US" sz="3600" dirty="0" smtClean="0">
                <a:solidFill>
                  <a:srgbClr val="000000"/>
                </a:solidFill>
                <a:latin typeface="Calibri"/>
              </a:rPr>
              <a:t> </a:t>
            </a:r>
            <a:r>
              <a:rPr lang="en-US" altLang="zh-CN" sz="3600" dirty="0" smtClean="0">
                <a:solidFill>
                  <a:srgbClr val="000000"/>
                </a:solidFill>
                <a:latin typeface="Calibri"/>
              </a:rPr>
              <a:t>for</a:t>
            </a:r>
            <a:r>
              <a:rPr lang="zh-CN" altLang="en-US" sz="3600" dirty="0" smtClean="0">
                <a:solidFill>
                  <a:srgbClr val="000000"/>
                </a:solidFill>
                <a:latin typeface="Calibri"/>
              </a:rPr>
              <a:t> </a:t>
            </a:r>
            <a:r>
              <a:rPr lang="en-US" sz="3600" dirty="0" smtClean="0">
                <a:solidFill>
                  <a:srgbClr val="000000"/>
                </a:solidFill>
                <a:latin typeface="Calibri"/>
              </a:rPr>
              <a:t>difference </a:t>
            </a:r>
            <a:r>
              <a:rPr lang="en-US" sz="3600" dirty="0">
                <a:solidFill>
                  <a:srgbClr val="000000"/>
                </a:solidFill>
                <a:latin typeface="Calibri"/>
              </a:rPr>
              <a:t>in structural improvement or added benefit for amplitude analysis at the target and reservoir. </a:t>
            </a:r>
            <a:endParaRPr dirty="0"/>
          </a:p>
          <a:p>
            <a:pPr>
              <a:lnSpc>
                <a:spcPct val="90000"/>
              </a:lnSpc>
            </a:pPr>
            <a:endParaRPr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217</a:t>
            </a:fld>
            <a:endParaRPr lang="en-US" dirty="0">
              <a:solidFill>
                <a:prstClr val="black"/>
              </a:solidFill>
            </a:endParaRPr>
          </a:p>
        </p:txBody>
      </p:sp>
    </p:spTree>
    <p:extLst>
      <p:ext uri="{BB962C8B-B14F-4D97-AF65-F5344CB8AC3E}">
        <p14:creationId xmlns:p14="http://schemas.microsoft.com/office/powerpoint/2010/main" val="32739304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8608321" y="6356520"/>
            <a:ext cx="2742120" cy="364680"/>
          </a:xfrm>
          <a:prstGeom prst="rect">
            <a:avLst/>
          </a:prstGeom>
        </p:spPr>
        <p:txBody>
          <a:bodyPr anchor="ctr"/>
          <a:lstStyle/>
          <a:p>
            <a:pPr algn="r">
              <a:lnSpc>
                <a:spcPct val="100000"/>
              </a:lnSpc>
            </a:pPr>
            <a:fld id="{B6E2AA92-6132-4F7D-87DE-917A76F5B7C1}" type="slidenum">
              <a:rPr lang="en-US" sz="2000" b="1">
                <a:solidFill>
                  <a:srgbClr val="000000"/>
                </a:solidFill>
                <a:latin typeface="Calibri"/>
              </a:rPr>
              <a:t>218</a:t>
            </a:fld>
            <a:endParaRPr/>
          </a:p>
        </p:txBody>
      </p:sp>
      <p:sp>
        <p:nvSpPr>
          <p:cNvPr id="215" name="CustomShape 2"/>
          <p:cNvSpPr/>
          <p:nvPr/>
        </p:nvSpPr>
        <p:spPr>
          <a:xfrm>
            <a:off x="836641" y="1371600"/>
            <a:ext cx="10515240" cy="2558520"/>
          </a:xfrm>
          <a:prstGeom prst="rect">
            <a:avLst/>
          </a:prstGeom>
          <a:noFill/>
          <a:ln>
            <a:noFill/>
          </a:ln>
        </p:spPr>
        <p:txBody>
          <a:bodyPr lIns="90000" tIns="45000" rIns="90000" bIns="45000"/>
          <a:lstStyle/>
          <a:p>
            <a:pPr>
              <a:lnSpc>
                <a:spcPct val="100000"/>
              </a:lnSpc>
              <a:buFont typeface="Arial"/>
              <a:buChar char="•"/>
            </a:pPr>
            <a:r>
              <a:rPr lang="en-US" sz="3600">
                <a:solidFill>
                  <a:srgbClr val="000000"/>
                </a:solidFill>
                <a:latin typeface="Calibri"/>
              </a:rPr>
              <a:t>The methods that take recorded data and determine structure and perform amplitude analysis are migration and migration-inversion, respectively. </a:t>
            </a:r>
            <a:endParaRPr/>
          </a:p>
          <a:p>
            <a:pPr>
              <a:lnSpc>
                <a:spcPct val="100000"/>
              </a:lnSpc>
            </a:pPr>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218</a:t>
            </a:fld>
            <a:endParaRPr lang="en-US" dirty="0">
              <a:solidFill>
                <a:prstClr val="black"/>
              </a:solidFill>
            </a:endParaRPr>
          </a:p>
        </p:txBody>
      </p:sp>
    </p:spTree>
    <p:extLst>
      <p:ext uri="{BB962C8B-B14F-4D97-AF65-F5344CB8AC3E}">
        <p14:creationId xmlns:p14="http://schemas.microsoft.com/office/powerpoint/2010/main" val="8496268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Shape 1"/>
          <p:cNvSpPr txBox="1"/>
          <p:nvPr/>
        </p:nvSpPr>
        <p:spPr>
          <a:xfrm>
            <a:off x="8608321" y="6356520"/>
            <a:ext cx="2742120" cy="364680"/>
          </a:xfrm>
          <a:prstGeom prst="rect">
            <a:avLst/>
          </a:prstGeom>
        </p:spPr>
        <p:txBody>
          <a:bodyPr anchor="ctr"/>
          <a:lstStyle/>
          <a:p>
            <a:pPr algn="r">
              <a:lnSpc>
                <a:spcPct val="100000"/>
              </a:lnSpc>
            </a:pPr>
            <a:fld id="{33104E6D-9B4A-4E54-B03F-8150E27C189A}" type="slidenum">
              <a:rPr lang="en-US" sz="2000" b="1">
                <a:solidFill>
                  <a:srgbClr val="000000"/>
                </a:solidFill>
                <a:latin typeface="Calibri"/>
              </a:rPr>
              <a:t>219</a:t>
            </a:fld>
            <a:endParaRPr/>
          </a:p>
        </p:txBody>
      </p:sp>
      <p:sp>
        <p:nvSpPr>
          <p:cNvPr id="217" name="CustomShape 2"/>
          <p:cNvSpPr/>
          <p:nvPr/>
        </p:nvSpPr>
        <p:spPr>
          <a:xfrm>
            <a:off x="628560" y="1143000"/>
            <a:ext cx="10342079" cy="5033520"/>
          </a:xfrm>
          <a:prstGeom prst="rect">
            <a:avLst/>
          </a:prstGeom>
          <a:noFill/>
          <a:ln>
            <a:noFill/>
          </a:ln>
        </p:spPr>
        <p:txBody>
          <a:bodyPr/>
          <a:lstStyle/>
          <a:p>
            <a:pPr>
              <a:lnSpc>
                <a:spcPct val="90000"/>
              </a:lnSpc>
              <a:buFont typeface="Arial"/>
              <a:buChar char="•"/>
            </a:pPr>
            <a:r>
              <a:rPr lang="en-US" sz="3200" dirty="0">
                <a:solidFill>
                  <a:srgbClr val="000000"/>
                </a:solidFill>
                <a:latin typeface="Calibri"/>
              </a:rPr>
              <a:t>There are four objectives of this </a:t>
            </a:r>
            <a:r>
              <a:rPr lang="en-US" sz="3200" dirty="0" smtClean="0">
                <a:solidFill>
                  <a:srgbClr val="000000"/>
                </a:solidFill>
                <a:latin typeface="Calibri"/>
              </a:rPr>
              <a:t>presentation: </a:t>
            </a:r>
          </a:p>
          <a:p>
            <a:pPr>
              <a:lnSpc>
                <a:spcPct val="90000"/>
              </a:lnSpc>
              <a:buFont typeface="Arial"/>
              <a:buChar char="•"/>
            </a:pPr>
            <a:endParaRPr dirty="0"/>
          </a:p>
          <a:p>
            <a:pPr>
              <a:lnSpc>
                <a:spcPct val="100000"/>
              </a:lnSpc>
            </a:pPr>
            <a:r>
              <a:rPr lang="en-US" sz="2800" dirty="0">
                <a:solidFill>
                  <a:srgbClr val="000000"/>
                </a:solidFill>
                <a:latin typeface="Calibri"/>
              </a:rPr>
              <a:t>(1) to demonstrate that all current migration and migration inversion methods make high frequency asymptotic assumptions, that consequently do not provide for equal effectiveness at all recorded frequencies, at the target and reservoir. The consequence is that in the process of migration, they lose or discount the information in the newly acquired lowest frequency components in the broad band data</a:t>
            </a:r>
            <a:endParaRPr dirty="0"/>
          </a:p>
          <a:p>
            <a:pPr>
              <a:lnSpc>
                <a:spcPct val="90000"/>
              </a:lnSpc>
            </a:pPr>
            <a:endParaRPr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219</a:t>
            </a:fld>
            <a:endParaRPr lang="en-US" dirty="0">
              <a:solidFill>
                <a:prstClr val="black"/>
              </a:solidFill>
            </a:endParaRPr>
          </a:p>
        </p:txBody>
      </p:sp>
    </p:spTree>
    <p:extLst>
      <p:ext uri="{BB962C8B-B14F-4D97-AF65-F5344CB8AC3E}">
        <p14:creationId xmlns:p14="http://schemas.microsoft.com/office/powerpoint/2010/main" val="39041455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1295404"/>
            <a:ext cx="10969943"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rPr>
              <a:t>Direct inverse methods solve the problem of interest; </a:t>
            </a:r>
          </a:p>
          <a:p>
            <a:pPr marL="285750" indent="-285750">
              <a:buFont typeface="Arial" panose="020B0604020202020204" pitchFamily="34" charset="0"/>
              <a:buChar char="•"/>
            </a:pPr>
            <a:r>
              <a:rPr lang="en-US" sz="2000" dirty="0">
                <a:solidFill>
                  <a:prstClr val="black"/>
                </a:solidFill>
              </a:rPr>
              <a:t>In addition, they communicate whether the problem of interest is the problem that we (the seismic industry) need to be interested in. </a:t>
            </a:r>
          </a:p>
          <a:p>
            <a:pPr marL="285750" indent="-285750">
              <a:buFont typeface="Arial" panose="020B0604020202020204" pitchFamily="34" charset="0"/>
              <a:buChar char="•"/>
            </a:pPr>
            <a:r>
              <a:rPr lang="en-US" sz="2000" dirty="0">
                <a:solidFill>
                  <a:prstClr val="black"/>
                </a:solidFill>
              </a:rPr>
              <a:t>When a direct solution does not result in an improved drill success rate, we know that the problem we have chosen to solve is not the right problem — because the solution is direct and cannot be the issue.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On the other hand, with an indirect method, if the result is not an improved drill success rate, then the issue can be either the chosen problem, or the particular choice within the plethora of indirect solution methods, or both.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‘Solve the right problem’, only a direct inverse method can help to determine and decide.</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The inverse scattering series (ISS) is the only direct inversion method for a multidimensional subsurface. </a:t>
            </a:r>
          </a:p>
        </p:txBody>
      </p:sp>
      <p:sp>
        <p:nvSpPr>
          <p:cNvPr id="3" name="TextBox 2"/>
          <p:cNvSpPr txBox="1"/>
          <p:nvPr/>
        </p:nvSpPr>
        <p:spPr>
          <a:xfrm>
            <a:off x="406294" y="228610"/>
            <a:ext cx="10969943" cy="769441"/>
          </a:xfrm>
          <a:prstGeom prst="rect">
            <a:avLst/>
          </a:prstGeom>
          <a:noFill/>
        </p:spPr>
        <p:txBody>
          <a:bodyPr wrap="square" rtlCol="0">
            <a:spAutoFit/>
          </a:bodyPr>
          <a:lstStyle/>
          <a:p>
            <a:pPr algn="ctr"/>
            <a:r>
              <a:rPr lang="en-US" sz="4400" dirty="0">
                <a:solidFill>
                  <a:srgbClr val="0000FF"/>
                </a:solidFill>
              </a:rPr>
              <a:t>Direct and Indirect</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2237596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628560" y="1143000"/>
            <a:ext cx="10342079" cy="5033520"/>
          </a:xfrm>
          <a:prstGeom prst="rect">
            <a:avLst/>
          </a:prstGeom>
          <a:noFill/>
          <a:ln>
            <a:noFill/>
          </a:ln>
        </p:spPr>
        <p:txBody>
          <a:bodyPr/>
          <a:lstStyle/>
          <a:p>
            <a:pPr>
              <a:lnSpc>
                <a:spcPct val="100000"/>
              </a:lnSpc>
            </a:pPr>
            <a:r>
              <a:rPr lang="en-US" sz="2800" dirty="0" smtClean="0">
                <a:solidFill>
                  <a:srgbClr val="000000"/>
                </a:solidFill>
                <a:latin typeface="Calibri"/>
              </a:rPr>
              <a:t>(</a:t>
            </a:r>
            <a:r>
              <a:rPr lang="en-US" sz="2800" dirty="0">
                <a:solidFill>
                  <a:srgbClr val="000000"/>
                </a:solidFill>
                <a:latin typeface="Calibri"/>
              </a:rPr>
              <a:t>2) we address that problem, with the first migration method, for heterogeneous media, that will be equally effective at all frequencies at the target and reservoir, and will allow the broad band lower frequency data to provide improved structure </a:t>
            </a:r>
            <a:r>
              <a:rPr lang="en-US" altLang="zh-CN" sz="2800" dirty="0" smtClean="0">
                <a:solidFill>
                  <a:srgbClr val="000000"/>
                </a:solidFill>
                <a:latin typeface="Calibri"/>
              </a:rPr>
              <a:t>and</a:t>
            </a:r>
            <a:r>
              <a:rPr lang="zh-CN" altLang="en-US" sz="2800" dirty="0" smtClean="0">
                <a:solidFill>
                  <a:srgbClr val="000000"/>
                </a:solidFill>
                <a:latin typeface="Calibri"/>
              </a:rPr>
              <a:t> </a:t>
            </a:r>
            <a:r>
              <a:rPr lang="en-US" altLang="zh-CN" sz="2800" dirty="0" smtClean="0">
                <a:solidFill>
                  <a:srgbClr val="000000"/>
                </a:solidFill>
                <a:latin typeface="Calibri"/>
              </a:rPr>
              <a:t>illumination</a:t>
            </a:r>
            <a:r>
              <a:rPr lang="zh-CN" altLang="en-US" sz="2800" dirty="0" smtClean="0">
                <a:solidFill>
                  <a:srgbClr val="000000"/>
                </a:solidFill>
                <a:latin typeface="Calibri"/>
              </a:rPr>
              <a:t> </a:t>
            </a:r>
            <a:r>
              <a:rPr lang="en-US" sz="2800" dirty="0" smtClean="0">
                <a:solidFill>
                  <a:srgbClr val="000000"/>
                </a:solidFill>
                <a:latin typeface="Calibri"/>
              </a:rPr>
              <a:t>and </a:t>
            </a:r>
            <a:r>
              <a:rPr lang="en-US" sz="2800" dirty="0">
                <a:solidFill>
                  <a:srgbClr val="000000"/>
                </a:solidFill>
                <a:latin typeface="Calibri"/>
              </a:rPr>
              <a:t>more effective amplitude analysis. </a:t>
            </a:r>
            <a:endParaRPr dirty="0"/>
          </a:p>
          <a:p>
            <a:pPr>
              <a:lnSpc>
                <a:spcPct val="90000"/>
              </a:lnSpc>
            </a:pPr>
            <a:endParaRPr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220</a:t>
            </a:fld>
            <a:endParaRPr lang="en-US" dirty="0">
              <a:solidFill>
                <a:prstClr val="black"/>
              </a:solidFill>
            </a:endParaRPr>
          </a:p>
        </p:txBody>
      </p:sp>
    </p:spTree>
    <p:extLst>
      <p:ext uri="{BB962C8B-B14F-4D97-AF65-F5344CB8AC3E}">
        <p14:creationId xmlns:p14="http://schemas.microsoft.com/office/powerpoint/2010/main" val="146336683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8608321" y="6356520"/>
            <a:ext cx="2742120" cy="364680"/>
          </a:xfrm>
          <a:prstGeom prst="rect">
            <a:avLst/>
          </a:prstGeom>
        </p:spPr>
        <p:txBody>
          <a:bodyPr anchor="ctr"/>
          <a:lstStyle/>
          <a:p>
            <a:pPr algn="r">
              <a:lnSpc>
                <a:spcPct val="100000"/>
              </a:lnSpc>
            </a:pPr>
            <a:fld id="{14D28E88-0EBB-4DB2-A0A5-8C2B4F025F10}" type="slidenum">
              <a:rPr lang="en-US" sz="2000" b="1">
                <a:solidFill>
                  <a:srgbClr val="000000"/>
                </a:solidFill>
                <a:latin typeface="Calibri"/>
              </a:rPr>
              <a:t>221</a:t>
            </a:fld>
            <a:endParaRPr/>
          </a:p>
        </p:txBody>
      </p:sp>
      <p:sp>
        <p:nvSpPr>
          <p:cNvPr id="219" name="CustomShape 2"/>
          <p:cNvSpPr/>
          <p:nvPr/>
        </p:nvSpPr>
        <p:spPr>
          <a:xfrm>
            <a:off x="628560" y="1143000"/>
            <a:ext cx="10342079" cy="5033520"/>
          </a:xfrm>
          <a:prstGeom prst="rect">
            <a:avLst/>
          </a:prstGeom>
          <a:noFill/>
          <a:ln>
            <a:noFill/>
          </a:ln>
        </p:spPr>
        <p:txBody>
          <a:bodyPr/>
          <a:lstStyle/>
          <a:p>
            <a:pPr>
              <a:lnSpc>
                <a:spcPct val="90000"/>
              </a:lnSpc>
              <a:buFont typeface="Arial"/>
              <a:buChar char="•"/>
            </a:pPr>
            <a:endParaRPr dirty="0"/>
          </a:p>
          <a:p>
            <a:pPr>
              <a:lnSpc>
                <a:spcPct val="100000"/>
              </a:lnSpc>
            </a:pPr>
            <a:r>
              <a:rPr lang="en-US" sz="2800" dirty="0">
                <a:solidFill>
                  <a:srgbClr val="000000"/>
                </a:solidFill>
                <a:latin typeface="Calibri"/>
              </a:rPr>
              <a:t>(3) we quantify the difference in reflector and wedge resolution between the new imaging method and the industry standard </a:t>
            </a:r>
            <a:r>
              <a:rPr lang="en-US" sz="2800" dirty="0" smtClean="0">
                <a:solidFill>
                  <a:srgbClr val="000000"/>
                </a:solidFill>
                <a:latin typeface="Calibri"/>
              </a:rPr>
              <a:t>RTM</a:t>
            </a:r>
            <a:endParaRPr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221</a:t>
            </a:fld>
            <a:endParaRPr lang="en-US" dirty="0">
              <a:solidFill>
                <a:prstClr val="black"/>
              </a:solidFill>
            </a:endParaRPr>
          </a:p>
        </p:txBody>
      </p:sp>
    </p:spTree>
    <p:extLst>
      <p:ext uri="{BB962C8B-B14F-4D97-AF65-F5344CB8AC3E}">
        <p14:creationId xmlns:p14="http://schemas.microsoft.com/office/powerpoint/2010/main" val="9000721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628560" y="1143000"/>
            <a:ext cx="10342079" cy="5033520"/>
          </a:xfrm>
          <a:prstGeom prst="rect">
            <a:avLst/>
          </a:prstGeom>
          <a:noFill/>
          <a:ln>
            <a:noFill/>
          </a:ln>
        </p:spPr>
        <p:txBody>
          <a:bodyPr/>
          <a:lstStyle/>
          <a:p>
            <a:pPr>
              <a:lnSpc>
                <a:spcPct val="90000"/>
              </a:lnSpc>
              <a:buFont typeface="Arial"/>
              <a:buChar char="•"/>
            </a:pPr>
            <a:endParaRPr dirty="0"/>
          </a:p>
          <a:p>
            <a:pPr>
              <a:lnSpc>
                <a:spcPct val="100000"/>
              </a:lnSpc>
            </a:pPr>
            <a:r>
              <a:rPr lang="en-US" sz="2800" dirty="0" smtClean="0">
                <a:solidFill>
                  <a:srgbClr val="000000"/>
                </a:solidFill>
                <a:latin typeface="Calibri"/>
              </a:rPr>
              <a:t>(</a:t>
            </a:r>
            <a:r>
              <a:rPr lang="en-US" sz="2800" dirty="0">
                <a:solidFill>
                  <a:srgbClr val="000000"/>
                </a:solidFill>
                <a:latin typeface="Calibri"/>
              </a:rPr>
              <a:t>4) we describe and illustrate a new methodology that (in practice) will assure that the </a:t>
            </a:r>
            <a:r>
              <a:rPr lang="en-US" altLang="zh-CN" sz="2800" dirty="0" smtClean="0">
                <a:solidFill>
                  <a:srgbClr val="000000"/>
                </a:solidFill>
                <a:latin typeface="Calibri"/>
              </a:rPr>
              <a:t>output</a:t>
            </a:r>
            <a:r>
              <a:rPr lang="zh-CN" altLang="en-US" sz="2800" dirty="0" smtClean="0">
                <a:solidFill>
                  <a:srgbClr val="000000"/>
                </a:solidFill>
                <a:latin typeface="Calibri"/>
              </a:rPr>
              <a:t> </a:t>
            </a:r>
            <a:r>
              <a:rPr lang="en-US" altLang="zh-CN" sz="2800" dirty="0" smtClean="0">
                <a:solidFill>
                  <a:srgbClr val="000000"/>
                </a:solidFill>
                <a:latin typeface="Calibri"/>
              </a:rPr>
              <a:t>of</a:t>
            </a:r>
            <a:r>
              <a:rPr lang="zh-CN" altLang="en-US" sz="2800" dirty="0" smtClean="0">
                <a:solidFill>
                  <a:srgbClr val="000000"/>
                </a:solidFill>
                <a:latin typeface="Calibri"/>
              </a:rPr>
              <a:t> </a:t>
            </a:r>
            <a:r>
              <a:rPr lang="en-US" altLang="zh-CN" sz="2800" dirty="0" smtClean="0">
                <a:solidFill>
                  <a:srgbClr val="000000"/>
                </a:solidFill>
                <a:latin typeface="Calibri"/>
              </a:rPr>
              <a:t>the</a:t>
            </a:r>
            <a:r>
              <a:rPr lang="zh-CN" altLang="en-US" sz="2800" dirty="0" smtClean="0">
                <a:solidFill>
                  <a:srgbClr val="000000"/>
                </a:solidFill>
                <a:latin typeface="Calibri"/>
              </a:rPr>
              <a:t> </a:t>
            </a:r>
            <a:r>
              <a:rPr lang="en-US" sz="2800" dirty="0" smtClean="0">
                <a:solidFill>
                  <a:srgbClr val="000000"/>
                </a:solidFill>
                <a:latin typeface="Calibri"/>
              </a:rPr>
              <a:t>new </a:t>
            </a:r>
            <a:r>
              <a:rPr lang="en-US" sz="2800" dirty="0">
                <a:solidFill>
                  <a:srgbClr val="000000"/>
                </a:solidFill>
                <a:latin typeface="Calibri"/>
              </a:rPr>
              <a:t>migration method </a:t>
            </a:r>
            <a:r>
              <a:rPr lang="en-US" sz="2800" dirty="0" smtClean="0">
                <a:solidFill>
                  <a:srgbClr val="000000"/>
                </a:solidFill>
                <a:latin typeface="Calibri"/>
              </a:rPr>
              <a:t>beneath </a:t>
            </a:r>
            <a:r>
              <a:rPr lang="en-US" sz="2800" dirty="0">
                <a:solidFill>
                  <a:srgbClr val="000000"/>
                </a:solidFill>
                <a:latin typeface="Calibri"/>
              </a:rPr>
              <a:t>a heterogeneous overburden is equally effective at all frequencies </a:t>
            </a:r>
            <a:endParaRPr dirty="0"/>
          </a:p>
          <a:p>
            <a:pPr>
              <a:lnSpc>
                <a:spcPct val="90000"/>
              </a:lnSpc>
            </a:pPr>
            <a:endParaRPr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222</a:t>
            </a:fld>
            <a:endParaRPr lang="en-US" dirty="0">
              <a:solidFill>
                <a:prstClr val="black"/>
              </a:solidFill>
            </a:endParaRPr>
          </a:p>
        </p:txBody>
      </p:sp>
    </p:spTree>
    <p:extLst>
      <p:ext uri="{BB962C8B-B14F-4D97-AF65-F5344CB8AC3E}">
        <p14:creationId xmlns:p14="http://schemas.microsoft.com/office/powerpoint/2010/main" val="417083979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223</a:t>
            </a:fld>
            <a:endParaRPr dirty="0"/>
          </a:p>
        </p:txBody>
      </p:sp>
      <p:sp>
        <p:nvSpPr>
          <p:cNvPr id="3" name="Rectangle 2"/>
          <p:cNvSpPr/>
          <p:nvPr/>
        </p:nvSpPr>
        <p:spPr>
          <a:xfrm>
            <a:off x="379412" y="381000"/>
            <a:ext cx="10668000" cy="1200329"/>
          </a:xfrm>
          <a:prstGeom prst="rect">
            <a:avLst/>
          </a:prstGeom>
        </p:spPr>
        <p:txBody>
          <a:bodyPr wrap="square">
            <a:spAutoFit/>
          </a:bodyPr>
          <a:lstStyle/>
          <a:p>
            <a:r>
              <a:rPr lang="en-US" sz="3600" b="0" strike="noStrike" spc="-1" dirty="0" smtClean="0">
                <a:solidFill>
                  <a:srgbClr val="0000FF"/>
                </a:solidFill>
                <a:cs typeface="Arial" panose="020B0604020202020204" pitchFamily="34" charset="0"/>
              </a:rPr>
              <a:t>The first migration method that is equally effective at the target and reservoir </a:t>
            </a:r>
            <a:endParaRPr lang="en-US" sz="3600" b="0" strike="noStrike" spc="-1" dirty="0">
              <a:solidFill>
                <a:srgbClr val="0000FF"/>
              </a:solidFill>
              <a:cs typeface="Arial" panose="020B0604020202020204" pitchFamily="34" charset="0"/>
            </a:endParaRPr>
          </a:p>
        </p:txBody>
      </p:sp>
      <p:sp>
        <p:nvSpPr>
          <p:cNvPr id="4" name="Rectangle 3"/>
          <p:cNvSpPr/>
          <p:nvPr/>
        </p:nvSpPr>
        <p:spPr>
          <a:xfrm>
            <a:off x="303212" y="1828800"/>
            <a:ext cx="11279188" cy="4955203"/>
          </a:xfrm>
          <a:prstGeom prst="rect">
            <a:avLst/>
          </a:prstGeom>
        </p:spPr>
        <p:txBody>
          <a:bodyPr wrap="square">
            <a:spAutoFit/>
          </a:bodyPr>
          <a:lstStyle/>
          <a:p>
            <a:r>
              <a:rPr lang="en-US" sz="2000" i="1" strike="noStrike" spc="-1" dirty="0" smtClean="0">
                <a:latin typeface="Calibri Light"/>
                <a:cs typeface="Calibri Light"/>
              </a:rPr>
              <a:t>References:</a:t>
            </a:r>
          </a:p>
          <a:p>
            <a:endParaRPr lang="en-US" sz="2000" i="1" spc="-1" dirty="0" smtClean="0">
              <a:latin typeface="Calibri Light"/>
              <a:cs typeface="Calibri Light"/>
            </a:endParaRPr>
          </a:p>
          <a:p>
            <a:pPr marL="285750" indent="-285750">
              <a:buFont typeface="Arial"/>
              <a:buChar char="•"/>
            </a:pPr>
            <a:r>
              <a:rPr lang="en-US" sz="2000" i="1" spc="-1" dirty="0" smtClean="0">
                <a:latin typeface="Calibri Light"/>
                <a:cs typeface="Calibri Light"/>
              </a:rPr>
              <a:t>Arthur </a:t>
            </a:r>
            <a:r>
              <a:rPr lang="en-US" sz="2000" i="1" spc="-1" dirty="0">
                <a:latin typeface="Calibri Light"/>
                <a:cs typeface="Calibri Light"/>
              </a:rPr>
              <a:t>Weglein, James </a:t>
            </a:r>
            <a:r>
              <a:rPr lang="en-US" sz="2000" i="1" spc="-1" dirty="0" err="1">
                <a:latin typeface="Calibri Light"/>
                <a:cs typeface="Calibri Light"/>
              </a:rPr>
              <a:t>Mayhan</a:t>
            </a:r>
            <a:r>
              <a:rPr lang="en-US" sz="2000" i="1" spc="-1" dirty="0">
                <a:latin typeface="Calibri Light"/>
                <a:cs typeface="Calibri Light"/>
              </a:rPr>
              <a:t>, Yanglei Zou, </a:t>
            </a:r>
            <a:r>
              <a:rPr lang="en-US" sz="2000" i="1" spc="-1" dirty="0" err="1">
                <a:latin typeface="Calibri Light"/>
                <a:cs typeface="Calibri Light"/>
              </a:rPr>
              <a:t>Qiang</a:t>
            </a:r>
            <a:r>
              <a:rPr lang="en-US" sz="2000" i="1" spc="-1" dirty="0">
                <a:latin typeface="Calibri Light"/>
                <a:cs typeface="Calibri Light"/>
              </a:rPr>
              <a:t> Fu, Fang Liu, Jing Wu, Chao Ma, </a:t>
            </a:r>
            <a:r>
              <a:rPr lang="en-US" sz="2000" i="1" spc="-1" dirty="0" err="1">
                <a:latin typeface="Calibri Light"/>
                <a:cs typeface="Calibri Light"/>
              </a:rPr>
              <a:t>Xinglu</a:t>
            </a:r>
            <a:r>
              <a:rPr lang="en-US" sz="2000" i="1" spc="-1" dirty="0">
                <a:latin typeface="Calibri Light"/>
                <a:cs typeface="Calibri Light"/>
              </a:rPr>
              <a:t> Lin, Robert </a:t>
            </a:r>
            <a:r>
              <a:rPr lang="en-US" sz="2000" i="1" spc="-1" dirty="0" err="1">
                <a:latin typeface="Calibri Light"/>
                <a:cs typeface="Calibri Light"/>
              </a:rPr>
              <a:t>Stolt</a:t>
            </a:r>
            <a:r>
              <a:rPr lang="en-US" sz="2000" i="1" spc="-1" dirty="0">
                <a:latin typeface="Calibri Light"/>
                <a:cs typeface="Calibri Light"/>
              </a:rPr>
              <a:t>, </a:t>
            </a:r>
            <a:r>
              <a:rPr lang="en-US" sz="2000" i="1" dirty="0">
                <a:latin typeface="Calibri Light"/>
                <a:cs typeface="Calibri Light"/>
              </a:rPr>
              <a:t>The first migration method that is equally effective for all acquired frequencies for imaging and inverting at the target and reservoir</a:t>
            </a:r>
            <a:r>
              <a:rPr lang="en-US" sz="2000" i="1" spc="-1" dirty="0">
                <a:latin typeface="Calibri Light"/>
                <a:cs typeface="Calibri Light"/>
              </a:rPr>
              <a:t> SEG  Expanded Abstracts 2016</a:t>
            </a:r>
          </a:p>
          <a:p>
            <a:pPr marL="285750" indent="-285750">
              <a:buFont typeface="Arial"/>
              <a:buChar char="•"/>
            </a:pPr>
            <a:endParaRPr lang="en-US" sz="2000" i="1" strike="noStrike" spc="-1" dirty="0" smtClean="0">
              <a:latin typeface="Calibri Light"/>
              <a:cs typeface="Calibri Light"/>
            </a:endParaRPr>
          </a:p>
          <a:p>
            <a:pPr marL="285750" indent="-285750">
              <a:buFont typeface="Arial"/>
              <a:buChar char="•"/>
            </a:pPr>
            <a:r>
              <a:rPr lang="en-US" sz="2000" i="1" dirty="0">
                <a:solidFill>
                  <a:srgbClr val="000000"/>
                </a:solidFill>
                <a:latin typeface="Calibri Light"/>
                <a:cs typeface="Calibri Light"/>
              </a:rPr>
              <a:t>Weglein, Arthur B. "Multiples: Signal or noise?." Geophysics 81.4 (2016</a:t>
            </a:r>
            <a:r>
              <a:rPr lang="en-US" sz="2000" i="1" dirty="0" smtClean="0">
                <a:solidFill>
                  <a:srgbClr val="000000"/>
                </a:solidFill>
                <a:latin typeface="Calibri Light"/>
                <a:cs typeface="Calibri Light"/>
              </a:rPr>
              <a:t>)</a:t>
            </a:r>
            <a:endParaRPr lang="en-US" sz="2000" i="1" dirty="0">
              <a:solidFill>
                <a:srgbClr val="000000"/>
              </a:solidFill>
              <a:latin typeface="Calibri Light"/>
              <a:cs typeface="Calibri Light"/>
            </a:endParaRPr>
          </a:p>
          <a:p>
            <a:pPr marL="285750" indent="-285750">
              <a:buFont typeface="Arial"/>
              <a:buChar char="•"/>
            </a:pPr>
            <a:endParaRPr lang="en-US" sz="2000" i="1" strike="noStrike" spc="-1" dirty="0" smtClean="0">
              <a:latin typeface="Calibri Light"/>
              <a:cs typeface="Calibri Light"/>
            </a:endParaRPr>
          </a:p>
          <a:p>
            <a:pPr marL="285750" indent="-285750">
              <a:buFont typeface="Arial"/>
              <a:buChar char="•"/>
            </a:pPr>
            <a:r>
              <a:rPr lang="en-US" sz="2000" i="1" strike="noStrike" spc="-1" dirty="0" smtClean="0">
                <a:latin typeface="Calibri Light"/>
                <a:cs typeface="Calibri Light"/>
              </a:rPr>
              <a:t>Yanglei Zou, </a:t>
            </a:r>
            <a:r>
              <a:rPr lang="en-US" sz="2000" i="1" strike="noStrike" spc="-1" dirty="0" err="1" smtClean="0">
                <a:latin typeface="Calibri Light"/>
                <a:cs typeface="Calibri Light"/>
              </a:rPr>
              <a:t>Qiang</a:t>
            </a:r>
            <a:r>
              <a:rPr lang="en-US" sz="2000" i="1" strike="noStrike" spc="-1" dirty="0" smtClean="0">
                <a:latin typeface="Calibri Light"/>
                <a:cs typeface="Calibri Light"/>
              </a:rPr>
              <a:t> Fu, Arthur Weglein, </a:t>
            </a:r>
            <a:r>
              <a:rPr lang="en-US" sz="2000" i="1" dirty="0">
                <a:latin typeface="Calibri Light"/>
                <a:cs typeface="Calibri Light"/>
              </a:rPr>
              <a:t>A wedge resolution comparison between RTM and the first migration method that is equally effective at all frequencies at the target: Tests and analysis with both conventional and broadband </a:t>
            </a:r>
            <a:r>
              <a:rPr lang="en-US" sz="2000" i="1" dirty="0" smtClean="0">
                <a:latin typeface="Calibri Light"/>
                <a:cs typeface="Calibri Light"/>
              </a:rPr>
              <a:t>data </a:t>
            </a:r>
            <a:r>
              <a:rPr lang="en-US" sz="2000" i="1" strike="noStrike" spc="-1" dirty="0" smtClean="0">
                <a:latin typeface="Calibri Light"/>
                <a:cs typeface="Calibri Light"/>
              </a:rPr>
              <a:t>SEG  Expanded Abstracts 2017</a:t>
            </a:r>
          </a:p>
          <a:p>
            <a:pPr marL="285750" indent="-285750">
              <a:buFont typeface="Arial"/>
              <a:buChar char="•"/>
            </a:pPr>
            <a:endParaRPr lang="en-US" sz="2000" i="1" strike="noStrike" spc="-1" dirty="0" smtClean="0">
              <a:latin typeface="Calibri Light"/>
              <a:cs typeface="Calibri Light"/>
            </a:endParaRPr>
          </a:p>
          <a:p>
            <a:pPr marL="285750" indent="-285750">
              <a:buFont typeface="Arial"/>
              <a:buChar char="•"/>
            </a:pPr>
            <a:r>
              <a:rPr lang="en-US" sz="2000" i="1" dirty="0" err="1">
                <a:latin typeface="Calibri Light"/>
                <a:cs typeface="Calibri Light"/>
              </a:rPr>
              <a:t>Qiang</a:t>
            </a:r>
            <a:r>
              <a:rPr lang="en-US" sz="2000" i="1" dirty="0">
                <a:latin typeface="Calibri Light"/>
                <a:cs typeface="Calibri Light"/>
              </a:rPr>
              <a:t> Fu, Yanglei Zou, and Arthur B. </a:t>
            </a:r>
            <a:r>
              <a:rPr lang="en-US" sz="2000" i="1" dirty="0" smtClean="0">
                <a:latin typeface="Calibri Light"/>
                <a:cs typeface="Calibri Light"/>
              </a:rPr>
              <a:t>Weglein</a:t>
            </a:r>
            <a:r>
              <a:rPr lang="en-US" sz="2000" i="1" spc="-1" dirty="0" smtClean="0">
                <a:latin typeface="Calibri Light"/>
                <a:cs typeface="Calibri Light"/>
              </a:rPr>
              <a:t>, </a:t>
            </a:r>
            <a:r>
              <a:rPr lang="en-US" sz="2000" i="1" dirty="0" smtClean="0">
                <a:latin typeface="Calibri Light"/>
                <a:cs typeface="Calibri Light"/>
              </a:rPr>
              <a:t>An </a:t>
            </a:r>
            <a:r>
              <a:rPr lang="en-US" sz="2000" i="1" dirty="0">
                <a:latin typeface="Calibri Light"/>
                <a:cs typeface="Calibri Light"/>
              </a:rPr>
              <a:t>initial study to quantify the resolution difference between an industry leading-edge </a:t>
            </a:r>
            <a:r>
              <a:rPr lang="en-US" sz="2000" i="1" dirty="0" err="1">
                <a:latin typeface="Calibri Light"/>
                <a:cs typeface="Calibri Light"/>
              </a:rPr>
              <a:t>migration</a:t>
            </a:r>
            <a:r>
              <a:rPr lang="en-US" sz="2000" i="1" dirty="0" err="1" smtClean="0">
                <a:latin typeface="Calibri Light"/>
                <a:cs typeface="Calibri Light"/>
              </a:rPr>
              <a:t>,RTM</a:t>
            </a:r>
            <a:r>
              <a:rPr lang="en-US" sz="2000" i="1" dirty="0">
                <a:latin typeface="Calibri Light"/>
                <a:cs typeface="Calibri Light"/>
              </a:rPr>
              <a:t>, and the first migration method that is equally effective at all frequencies at the </a:t>
            </a:r>
            <a:r>
              <a:rPr lang="en-US" sz="2000" i="1" dirty="0" smtClean="0">
                <a:latin typeface="Calibri Light"/>
                <a:cs typeface="Calibri Light"/>
              </a:rPr>
              <a:t>target, M-OSRP Annual Report 2017</a:t>
            </a:r>
            <a:endParaRPr lang="en-US" sz="2000" i="1" dirty="0">
              <a:latin typeface="Calibri Light"/>
              <a:cs typeface="Calibri Light"/>
            </a:endParaRPr>
          </a:p>
          <a:p>
            <a:endParaRPr lang="en-US" sz="1600" b="0" strike="noStrike" spc="-1" dirty="0" smtClean="0">
              <a:latin typeface="Aria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223</a:t>
            </a:fld>
            <a:endParaRPr lang="en-US" dirty="0">
              <a:solidFill>
                <a:prstClr val="black"/>
              </a:solidFill>
            </a:endParaRPr>
          </a:p>
        </p:txBody>
      </p:sp>
    </p:spTree>
    <p:extLst>
      <p:ext uri="{BB962C8B-B14F-4D97-AF65-F5344CB8AC3E}">
        <p14:creationId xmlns:p14="http://schemas.microsoft.com/office/powerpoint/2010/main" val="24830702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extShape 1"/>
          <p:cNvSpPr txBox="1"/>
          <p:nvPr/>
        </p:nvSpPr>
        <p:spPr>
          <a:xfrm>
            <a:off x="8608321" y="6356520"/>
            <a:ext cx="2742120" cy="364680"/>
          </a:xfrm>
          <a:prstGeom prst="rect">
            <a:avLst/>
          </a:prstGeom>
        </p:spPr>
        <p:txBody>
          <a:bodyPr anchor="ctr"/>
          <a:lstStyle/>
          <a:p>
            <a:pPr algn="r">
              <a:lnSpc>
                <a:spcPct val="100000"/>
              </a:lnSpc>
            </a:pPr>
            <a:fld id="{BC9183DB-85B2-4597-B311-F62B3FD01C55}" type="slidenum">
              <a:rPr lang="en-US" sz="2000" b="1">
                <a:solidFill>
                  <a:srgbClr val="000000"/>
                </a:solidFill>
                <a:latin typeface="Calibri"/>
              </a:rPr>
              <a:t>224</a:t>
            </a:fld>
            <a:endParaRPr/>
          </a:p>
        </p:txBody>
      </p:sp>
      <p:sp>
        <p:nvSpPr>
          <p:cNvPr id="221" name="CustomShape 2"/>
          <p:cNvSpPr/>
          <p:nvPr/>
        </p:nvSpPr>
        <p:spPr>
          <a:xfrm>
            <a:off x="760323" y="1828800"/>
            <a:ext cx="10438919" cy="4350960"/>
          </a:xfrm>
          <a:prstGeom prst="rect">
            <a:avLst/>
          </a:prstGeom>
          <a:noFill/>
          <a:ln>
            <a:noFill/>
          </a:ln>
        </p:spPr>
        <p:txBody>
          <a:bodyPr/>
          <a:lstStyle/>
          <a:p>
            <a:pPr>
              <a:lnSpc>
                <a:spcPct val="90000"/>
              </a:lnSpc>
              <a:buFont typeface="Arial"/>
              <a:buChar char="•"/>
            </a:pPr>
            <a:r>
              <a:rPr lang="en-US" sz="2800">
                <a:solidFill>
                  <a:srgbClr val="000000"/>
                </a:solidFill>
                <a:latin typeface="Calibri"/>
              </a:rPr>
              <a:t>Migration methods that use wave theory for seismic imaging have two components: (1) a wave propagation model, and (2) an imaging condition. </a:t>
            </a:r>
            <a:endParaRPr/>
          </a:p>
          <a:p>
            <a:pPr>
              <a:lnSpc>
                <a:spcPct val="90000"/>
              </a:lnSpc>
            </a:pPr>
            <a:endParaRPr/>
          </a:p>
          <a:p>
            <a:pPr>
              <a:lnSpc>
                <a:spcPct val="90000"/>
              </a:lnSpc>
              <a:buFont typeface="Arial"/>
              <a:buChar char="•"/>
            </a:pPr>
            <a:r>
              <a:rPr lang="en-US" sz="2800">
                <a:solidFill>
                  <a:srgbClr val="000000"/>
                </a:solidFill>
                <a:latin typeface="Calibri"/>
              </a:rPr>
              <a:t>We will examine each of these two components in this paper. After a brief general introduction, the focus will be on the specific topic of this paper: the frequency fidelity of migration algorithms, and the impact on resolution. </a:t>
            </a:r>
            <a:endParaRPr/>
          </a:p>
        </p:txBody>
      </p:sp>
      <p:sp>
        <p:nvSpPr>
          <p:cNvPr id="2" name="TextBox 1"/>
          <p:cNvSpPr txBox="1"/>
          <p:nvPr/>
        </p:nvSpPr>
        <p:spPr>
          <a:xfrm>
            <a:off x="760323" y="457200"/>
            <a:ext cx="10438919" cy="830997"/>
          </a:xfrm>
          <a:prstGeom prst="rect">
            <a:avLst/>
          </a:prstGeom>
          <a:noFill/>
        </p:spPr>
        <p:txBody>
          <a:bodyPr wrap="square" rtlCol="0">
            <a:spAutoFit/>
          </a:bodyPr>
          <a:lstStyle/>
          <a:p>
            <a:r>
              <a:rPr lang="en-US" altLang="zh-CN" sz="4800" dirty="0" smtClean="0"/>
              <a:t>Wave</a:t>
            </a:r>
            <a:r>
              <a:rPr lang="zh-CN" altLang="en-US" sz="4800" dirty="0" smtClean="0"/>
              <a:t> </a:t>
            </a:r>
            <a:r>
              <a:rPr lang="en-US" altLang="zh-CN" sz="4800" dirty="0"/>
              <a:t>T</a:t>
            </a:r>
            <a:r>
              <a:rPr lang="en-US" altLang="zh-CN" sz="4800" dirty="0" smtClean="0"/>
              <a:t>heory</a:t>
            </a:r>
            <a:r>
              <a:rPr lang="zh-CN" altLang="en-US" sz="4800" dirty="0" smtClean="0"/>
              <a:t> </a:t>
            </a:r>
            <a:r>
              <a:rPr lang="en-US" altLang="zh-CN" sz="4800" dirty="0" smtClean="0"/>
              <a:t>Seismic</a:t>
            </a:r>
            <a:r>
              <a:rPr lang="zh-CN" altLang="en-US" sz="4800" dirty="0" smtClean="0"/>
              <a:t> </a:t>
            </a:r>
            <a:r>
              <a:rPr lang="en-US" altLang="zh-CN" sz="4800" dirty="0" smtClean="0"/>
              <a:t>Migration</a:t>
            </a:r>
            <a:endParaRPr lang="en-US" sz="4800" dirty="0"/>
          </a:p>
        </p:txBody>
      </p:sp>
    </p:spTree>
    <p:extLst>
      <p:ext uri="{BB962C8B-B14F-4D97-AF65-F5344CB8AC3E}">
        <p14:creationId xmlns:p14="http://schemas.microsoft.com/office/powerpoint/2010/main" val="20103730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1"/>
          <p:cNvSpPr txBox="1"/>
          <p:nvPr/>
        </p:nvSpPr>
        <p:spPr>
          <a:xfrm>
            <a:off x="8608321" y="6356520"/>
            <a:ext cx="2742120" cy="364680"/>
          </a:xfrm>
          <a:prstGeom prst="rect">
            <a:avLst/>
          </a:prstGeom>
        </p:spPr>
        <p:txBody>
          <a:bodyPr anchor="ctr"/>
          <a:lstStyle/>
          <a:p>
            <a:pPr algn="r">
              <a:lnSpc>
                <a:spcPct val="100000"/>
              </a:lnSpc>
            </a:pPr>
            <a:fld id="{303C7C37-036F-46CD-97CE-FD5D89EF36F9}" type="slidenum">
              <a:rPr lang="en-US" sz="2000" b="1">
                <a:solidFill>
                  <a:srgbClr val="000000"/>
                </a:solidFill>
                <a:latin typeface="Calibri"/>
              </a:rPr>
              <a:t>225</a:t>
            </a:fld>
            <a:endParaRPr/>
          </a:p>
        </p:txBody>
      </p:sp>
      <p:sp>
        <p:nvSpPr>
          <p:cNvPr id="223" name="CustomShape 2"/>
          <p:cNvSpPr/>
          <p:nvPr/>
        </p:nvSpPr>
        <p:spPr>
          <a:xfrm>
            <a:off x="912960" y="1066680"/>
            <a:ext cx="10037520" cy="5334120"/>
          </a:xfrm>
          <a:prstGeom prst="rect">
            <a:avLst/>
          </a:prstGeom>
          <a:noFill/>
          <a:ln>
            <a:noFill/>
          </a:ln>
        </p:spPr>
        <p:txBody>
          <a:bodyPr lIns="90000" tIns="45000" rIns="90000" bIns="45000"/>
          <a:lstStyle/>
          <a:p>
            <a:pPr>
              <a:lnSpc>
                <a:spcPct val="90000"/>
              </a:lnSpc>
              <a:buFont typeface="Arial"/>
              <a:buChar char="•"/>
            </a:pPr>
            <a:r>
              <a:rPr lang="en-US" sz="2800" dirty="0">
                <a:solidFill>
                  <a:srgbClr val="000000"/>
                </a:solidFill>
                <a:latin typeface="Calibri"/>
              </a:rPr>
              <a:t>That analysis leads to a new and first migration that is equally effective at the target and/or the reservoir. A paper, Weglein (2016), provides a detailed development of this new migration method. In that paper, the new migration method is used to provide a definitive response to the role of primaries and multiples in seismic processing. </a:t>
            </a:r>
            <a:endParaRPr dirty="0"/>
          </a:p>
          <a:p>
            <a:pPr>
              <a:lnSpc>
                <a:spcPct val="90000"/>
              </a:lnSpc>
            </a:pPr>
            <a:endParaRPr dirty="0"/>
          </a:p>
          <a:p>
            <a:pPr>
              <a:lnSpc>
                <a:spcPct val="90000"/>
              </a:lnSpc>
              <a:buFont typeface="Arial"/>
              <a:buChar char="•"/>
            </a:pPr>
            <a:r>
              <a:rPr lang="en-US" sz="2000" i="1" dirty="0">
                <a:solidFill>
                  <a:srgbClr val="000000"/>
                </a:solidFill>
                <a:latin typeface="Calibri Light"/>
                <a:cs typeface="Calibri Light"/>
              </a:rPr>
              <a:t>Weglein, Arthur B. "Multiples: Signal or noise?." Geophysics 81.4 (2016): V283-V302</a:t>
            </a:r>
            <a:r>
              <a:rPr lang="en-US" sz="2000" i="1" dirty="0" smtClean="0">
                <a:solidFill>
                  <a:srgbClr val="000000"/>
                </a:solidFill>
                <a:latin typeface="Calibri Light"/>
                <a:cs typeface="Calibri Light"/>
              </a:rPr>
              <a:t>.</a:t>
            </a:r>
          </a:p>
          <a:p>
            <a:pPr>
              <a:lnSpc>
                <a:spcPct val="90000"/>
              </a:lnSpc>
              <a:buFont typeface="Arial"/>
              <a:buChar char="•"/>
            </a:pPr>
            <a:endParaRPr lang="en-US" sz="2000" i="1" dirty="0" smtClean="0">
              <a:solidFill>
                <a:srgbClr val="000000"/>
              </a:solidFill>
              <a:latin typeface="Calibri Light"/>
              <a:cs typeface="Calibri Light"/>
            </a:endParaRPr>
          </a:p>
          <a:p>
            <a:pPr>
              <a:lnSpc>
                <a:spcPct val="90000"/>
              </a:lnSpc>
              <a:buFont typeface="Arial"/>
              <a:buChar char="•"/>
            </a:pPr>
            <a:r>
              <a:rPr lang="en-US" sz="2000" i="1" spc="-1" dirty="0">
                <a:latin typeface="Calibri Light"/>
                <a:cs typeface="Calibri Light"/>
              </a:rPr>
              <a:t>Arthur Weglein, James </a:t>
            </a:r>
            <a:r>
              <a:rPr lang="en-US" sz="2000" i="1" spc="-1" dirty="0" err="1">
                <a:latin typeface="Calibri Light"/>
                <a:cs typeface="Calibri Light"/>
              </a:rPr>
              <a:t>Mayhan</a:t>
            </a:r>
            <a:r>
              <a:rPr lang="en-US" sz="2000" i="1" spc="-1" dirty="0">
                <a:latin typeface="Calibri Light"/>
                <a:cs typeface="Calibri Light"/>
              </a:rPr>
              <a:t>, Yanglei Zou, </a:t>
            </a:r>
            <a:r>
              <a:rPr lang="en-US" sz="2000" i="1" spc="-1" dirty="0" err="1">
                <a:latin typeface="Calibri Light"/>
                <a:cs typeface="Calibri Light"/>
              </a:rPr>
              <a:t>Qiang</a:t>
            </a:r>
            <a:r>
              <a:rPr lang="en-US" sz="2000" i="1" spc="-1" dirty="0">
                <a:latin typeface="Calibri Light"/>
                <a:cs typeface="Calibri Light"/>
              </a:rPr>
              <a:t> Fu, Fang Liu, Jing Wu, Chao Ma, </a:t>
            </a:r>
            <a:r>
              <a:rPr lang="en-US" sz="2000" i="1" spc="-1" dirty="0" err="1">
                <a:latin typeface="Calibri Light"/>
                <a:cs typeface="Calibri Light"/>
              </a:rPr>
              <a:t>Xinglu</a:t>
            </a:r>
            <a:r>
              <a:rPr lang="en-US" sz="2000" i="1" spc="-1" dirty="0">
                <a:latin typeface="Calibri Light"/>
                <a:cs typeface="Calibri Light"/>
              </a:rPr>
              <a:t> Lin, Robert </a:t>
            </a:r>
            <a:r>
              <a:rPr lang="en-US" sz="2000" i="1" spc="-1" dirty="0" err="1">
                <a:latin typeface="Calibri Light"/>
                <a:cs typeface="Calibri Light"/>
              </a:rPr>
              <a:t>Stolt</a:t>
            </a:r>
            <a:r>
              <a:rPr lang="en-US" sz="2000" i="1" spc="-1" dirty="0" smtClean="0">
                <a:latin typeface="Calibri Light"/>
                <a:cs typeface="Calibri Light"/>
              </a:rPr>
              <a:t>, </a:t>
            </a:r>
            <a:r>
              <a:rPr lang="en-US" sz="2000" i="1" dirty="0">
                <a:latin typeface="Calibri Light"/>
                <a:cs typeface="Calibri Light"/>
              </a:rPr>
              <a:t>The first migration method that is equally effective for all acquired frequencies for imaging and inverting at the target and reservoir</a:t>
            </a:r>
            <a:r>
              <a:rPr lang="en-US" sz="2000" i="1" spc="-1" dirty="0" smtClean="0">
                <a:latin typeface="Calibri Light"/>
                <a:cs typeface="Calibri Light"/>
              </a:rPr>
              <a:t> </a:t>
            </a:r>
            <a:r>
              <a:rPr lang="en-US" sz="2000" i="1" spc="-1" dirty="0">
                <a:latin typeface="Calibri Light"/>
                <a:cs typeface="Calibri Light"/>
              </a:rPr>
              <a:t>SEG  Expanded Abstracts </a:t>
            </a:r>
            <a:r>
              <a:rPr lang="en-US" sz="2000" i="1" spc="-1" dirty="0" smtClean="0">
                <a:latin typeface="Calibri Light"/>
                <a:cs typeface="Calibri Light"/>
              </a:rPr>
              <a:t>2016</a:t>
            </a:r>
            <a:endParaRPr lang="en-US" sz="2000" i="1" spc="-1" dirty="0">
              <a:latin typeface="Calibri Light"/>
              <a:cs typeface="Calibri Light"/>
            </a:endParaRPr>
          </a:p>
          <a:p>
            <a:pPr>
              <a:lnSpc>
                <a:spcPct val="90000"/>
              </a:lnSpc>
              <a:buFont typeface="Arial"/>
              <a:buChar char="•"/>
            </a:pPr>
            <a:endParaRPr lang="en-US" sz="2000" i="1" spc="-1" dirty="0" smtClean="0">
              <a:latin typeface="Calibri Light"/>
              <a:cs typeface="Calibri Light"/>
            </a:endParaRPr>
          </a:p>
          <a:p>
            <a:pPr>
              <a:lnSpc>
                <a:spcPct val="90000"/>
              </a:lnSpc>
              <a:buFont typeface="Arial"/>
              <a:buChar char="•"/>
            </a:pPr>
            <a:r>
              <a:rPr lang="en-US" sz="2000" i="1" spc="-1" dirty="0" smtClean="0">
                <a:latin typeface="Calibri Light"/>
                <a:cs typeface="Calibri Light"/>
              </a:rPr>
              <a:t>Fang Liu and </a:t>
            </a:r>
            <a:r>
              <a:rPr lang="en-US" sz="2000" i="1" spc="-1" dirty="0">
                <a:latin typeface="Calibri Light"/>
                <a:cs typeface="Calibri Light"/>
              </a:rPr>
              <a:t>Arthur </a:t>
            </a:r>
            <a:r>
              <a:rPr lang="en-US" sz="2000" i="1" spc="-1" dirty="0" smtClean="0">
                <a:latin typeface="Calibri Light"/>
                <a:cs typeface="Calibri Light"/>
              </a:rPr>
              <a:t>Weglein, The first wave equation migration RTM with data consisting of primaries and internal multiples: theory and 1D examples. Journal of seismic exploration 23</a:t>
            </a:r>
            <a:endParaRPr lang="en-US" sz="2000" i="1" dirty="0" smtClean="0">
              <a:solidFill>
                <a:srgbClr val="000000"/>
              </a:solidFill>
              <a:latin typeface="Calibri Light"/>
              <a:cs typeface="Calibri Light"/>
            </a:endParaRPr>
          </a:p>
          <a:p>
            <a:pPr>
              <a:lnSpc>
                <a:spcPct val="90000"/>
              </a:lnSpc>
              <a:buFont typeface="Arial"/>
              <a:buChar char="•"/>
            </a:pPr>
            <a:endParaRPr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225</a:t>
            </a:fld>
            <a:endParaRPr lang="en-US" dirty="0">
              <a:solidFill>
                <a:prstClr val="black"/>
              </a:solidFill>
            </a:endParaRPr>
          </a:p>
        </p:txBody>
      </p:sp>
    </p:spTree>
    <p:extLst>
      <p:ext uri="{BB962C8B-B14F-4D97-AF65-F5344CB8AC3E}">
        <p14:creationId xmlns:p14="http://schemas.microsoft.com/office/powerpoint/2010/main" val="6994414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xtShape 1"/>
          <p:cNvSpPr txBox="1"/>
          <p:nvPr/>
        </p:nvSpPr>
        <p:spPr>
          <a:xfrm>
            <a:off x="8608321" y="6356520"/>
            <a:ext cx="2742120" cy="364680"/>
          </a:xfrm>
          <a:prstGeom prst="rect">
            <a:avLst/>
          </a:prstGeom>
        </p:spPr>
        <p:txBody>
          <a:bodyPr anchor="ctr"/>
          <a:lstStyle/>
          <a:p>
            <a:pPr algn="r">
              <a:lnSpc>
                <a:spcPct val="100000"/>
              </a:lnSpc>
            </a:pPr>
            <a:fld id="{AEB41C8F-0A96-4576-A510-ABD35E91C1A4}" type="slidenum">
              <a:rPr lang="en-US" sz="2000" b="1">
                <a:solidFill>
                  <a:srgbClr val="000000"/>
                </a:solidFill>
                <a:latin typeface="Calibri"/>
              </a:rPr>
              <a:t>226</a:t>
            </a:fld>
            <a:endParaRPr/>
          </a:p>
        </p:txBody>
      </p:sp>
      <p:sp>
        <p:nvSpPr>
          <p:cNvPr id="225" name="CustomShape 2"/>
          <p:cNvSpPr/>
          <p:nvPr/>
        </p:nvSpPr>
        <p:spPr>
          <a:xfrm>
            <a:off x="628562" y="1825560"/>
            <a:ext cx="10723320" cy="4350960"/>
          </a:xfrm>
          <a:prstGeom prst="rect">
            <a:avLst/>
          </a:prstGeom>
          <a:noFill/>
          <a:ln>
            <a:noFill/>
          </a:ln>
        </p:spPr>
        <p:txBody>
          <a:bodyPr lIns="90000" tIns="45000" rIns="90000" bIns="45000"/>
          <a:lstStyle/>
          <a:p>
            <a:pPr>
              <a:lnSpc>
                <a:spcPct val="90000"/>
              </a:lnSpc>
              <a:buFont typeface="Arial"/>
              <a:buChar char="•"/>
            </a:pPr>
            <a:r>
              <a:rPr lang="en-US" sz="2800" dirty="0" smtClean="0">
                <a:solidFill>
                  <a:srgbClr val="000000"/>
                </a:solidFill>
                <a:latin typeface="Calibri"/>
              </a:rPr>
              <a:t>These references describe </a:t>
            </a:r>
            <a:r>
              <a:rPr lang="en-US" sz="2800" dirty="0">
                <a:solidFill>
                  <a:srgbClr val="000000"/>
                </a:solidFill>
                <a:latin typeface="Calibri"/>
              </a:rPr>
              <a:t>(1) the frequency fidelity properties of all current and the new migration method and (2) the conclusion on the role of primaries and multiples in migration.</a:t>
            </a:r>
            <a:endParaRPr dirty="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226</a:t>
            </a:fld>
            <a:endParaRPr lang="en-US" dirty="0">
              <a:solidFill>
                <a:prstClr val="black"/>
              </a:solidFill>
            </a:endParaRPr>
          </a:p>
        </p:txBody>
      </p:sp>
    </p:spTree>
    <p:extLst>
      <p:ext uri="{BB962C8B-B14F-4D97-AF65-F5344CB8AC3E}">
        <p14:creationId xmlns:p14="http://schemas.microsoft.com/office/powerpoint/2010/main" val="29751157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719281" y="548640"/>
            <a:ext cx="9214200" cy="1004760"/>
          </a:xfrm>
          <a:prstGeom prst="rect">
            <a:avLst/>
          </a:prstGeom>
          <a:noFill/>
          <a:ln>
            <a:noFill/>
          </a:ln>
        </p:spPr>
        <p:txBody>
          <a:bodyPr lIns="90000" tIns="45000" rIns="90000" bIns="45000"/>
          <a:lstStyle/>
          <a:p>
            <a:pPr>
              <a:lnSpc>
                <a:spcPct val="100000"/>
              </a:lnSpc>
            </a:pPr>
            <a:r>
              <a:rPr lang="en-US" sz="6000">
                <a:solidFill>
                  <a:srgbClr val="000000"/>
                </a:solidFill>
                <a:latin typeface="Calibri"/>
              </a:rPr>
              <a:t>Migration</a:t>
            </a:r>
            <a:endParaRPr/>
          </a:p>
        </p:txBody>
      </p:sp>
      <p:sp>
        <p:nvSpPr>
          <p:cNvPr id="229" name="CustomShape 2"/>
          <p:cNvSpPr/>
          <p:nvPr/>
        </p:nvSpPr>
        <p:spPr>
          <a:xfrm>
            <a:off x="719280" y="2394720"/>
            <a:ext cx="10078200" cy="1309320"/>
          </a:xfrm>
          <a:prstGeom prst="rect">
            <a:avLst/>
          </a:prstGeom>
          <a:noFill/>
          <a:ln>
            <a:noFill/>
          </a:ln>
        </p:spPr>
        <p:txBody>
          <a:bodyPr lIns="90000" tIns="45000" rIns="90000" bIns="45000"/>
          <a:lstStyle/>
          <a:p>
            <a:pPr>
              <a:lnSpc>
                <a:spcPct val="100000"/>
              </a:lnSpc>
            </a:pPr>
            <a:r>
              <a:rPr lang="en-US" sz="4000">
                <a:solidFill>
                  <a:srgbClr val="000000"/>
                </a:solidFill>
                <a:latin typeface="Calibri"/>
              </a:rPr>
              <a:t>was originally (and remains today) only meaningful for primaries</a:t>
            </a:r>
            <a:endParaRPr/>
          </a:p>
        </p:txBody>
      </p:sp>
      <p:sp>
        <p:nvSpPr>
          <p:cNvPr id="230" name="TextShape 3"/>
          <p:cNvSpPr txBox="1"/>
          <p:nvPr/>
        </p:nvSpPr>
        <p:spPr>
          <a:xfrm>
            <a:off x="8608321" y="6356520"/>
            <a:ext cx="2742120" cy="364680"/>
          </a:xfrm>
          <a:prstGeom prst="rect">
            <a:avLst/>
          </a:prstGeom>
        </p:spPr>
        <p:txBody>
          <a:bodyPr anchor="ctr"/>
          <a:lstStyle/>
          <a:p>
            <a:pPr algn="r">
              <a:lnSpc>
                <a:spcPct val="100000"/>
              </a:lnSpc>
            </a:pPr>
            <a:fld id="{B461F6CC-6741-456D-AC19-DA490E96085B}" type="slidenum">
              <a:rPr lang="en-US" sz="2000" b="1">
                <a:solidFill>
                  <a:srgbClr val="000000"/>
                </a:solidFill>
                <a:latin typeface="Calibri"/>
              </a:rPr>
              <a:t>227</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227</a:t>
            </a:fld>
            <a:endParaRPr lang="en-US" dirty="0">
              <a:solidFill>
                <a:prstClr val="black"/>
              </a:solidFill>
            </a:endParaRPr>
          </a:p>
        </p:txBody>
      </p:sp>
    </p:spTree>
    <p:extLst>
      <p:ext uri="{BB962C8B-B14F-4D97-AF65-F5344CB8AC3E}">
        <p14:creationId xmlns:p14="http://schemas.microsoft.com/office/powerpoint/2010/main" val="13542013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Shape 1"/>
          <p:cNvSpPr txBox="1"/>
          <p:nvPr/>
        </p:nvSpPr>
        <p:spPr>
          <a:xfrm>
            <a:off x="838081" y="788400"/>
            <a:ext cx="10512360" cy="5388480"/>
          </a:xfrm>
          <a:prstGeom prst="rect">
            <a:avLst/>
          </a:prstGeom>
        </p:spPr>
        <p:txBody>
          <a:bodyPr/>
          <a:lstStyle/>
          <a:p>
            <a:pPr>
              <a:lnSpc>
                <a:spcPct val="90000"/>
              </a:lnSpc>
              <a:buFont typeface="Arial"/>
              <a:buChar char="•"/>
            </a:pPr>
            <a:r>
              <a:rPr lang="en-US" sz="2800" dirty="0">
                <a:solidFill>
                  <a:srgbClr val="000000"/>
                </a:solidFill>
                <a:latin typeface="Calibri"/>
              </a:rPr>
              <a:t>The original purpose of migration was to map an event on a time section in (</a:t>
            </a:r>
            <a:r>
              <a:rPr lang="en-US" sz="2800" dirty="0" err="1">
                <a:solidFill>
                  <a:srgbClr val="000000"/>
                </a:solidFill>
                <a:latin typeface="Calibri"/>
              </a:rPr>
              <a:t>x,t</a:t>
            </a:r>
            <a:r>
              <a:rPr lang="en-US" sz="2800" dirty="0">
                <a:solidFill>
                  <a:srgbClr val="000000"/>
                </a:solidFill>
                <a:latin typeface="Calibri"/>
              </a:rPr>
              <a:t>) to a point on a structure map. That is, to a point on a reflector in </a:t>
            </a:r>
            <a:r>
              <a:rPr lang="en-US" sz="2800" dirty="0" err="1">
                <a:solidFill>
                  <a:srgbClr val="000000"/>
                </a:solidFill>
                <a:latin typeface="Calibri"/>
              </a:rPr>
              <a:t>x,z</a:t>
            </a:r>
            <a:r>
              <a:rPr lang="en-US" sz="2800" dirty="0">
                <a:solidFill>
                  <a:srgbClr val="000000"/>
                </a:solidFill>
                <a:latin typeface="Calibri"/>
              </a:rPr>
              <a:t>
That concept only has meaning for primaries.</a:t>
            </a:r>
            <a:endParaRPr dirty="0"/>
          </a:p>
          <a:p>
            <a:pPr>
              <a:lnSpc>
                <a:spcPct val="90000"/>
              </a:lnSpc>
              <a:buFont typeface="Arial"/>
              <a:buChar char="•"/>
            </a:pPr>
            <a:r>
              <a:rPr lang="en-US" sz="2800" dirty="0">
                <a:solidFill>
                  <a:srgbClr val="000000"/>
                </a:solidFill>
                <a:latin typeface="Calibri"/>
              </a:rPr>
              <a:t>We </a:t>
            </a:r>
            <a:r>
              <a:rPr lang="en-US" altLang="zh-CN" sz="2800" dirty="0" smtClean="0">
                <a:solidFill>
                  <a:srgbClr val="000000"/>
                </a:solidFill>
                <a:latin typeface="Calibri"/>
              </a:rPr>
              <a:t>have</a:t>
            </a:r>
            <a:r>
              <a:rPr lang="zh-CN" altLang="en-US" sz="2800" dirty="0" smtClean="0">
                <a:solidFill>
                  <a:srgbClr val="000000"/>
                </a:solidFill>
                <a:latin typeface="Calibri"/>
              </a:rPr>
              <a:t> </a:t>
            </a:r>
            <a:r>
              <a:rPr lang="en-US" sz="2800" dirty="0" smtClean="0">
                <a:solidFill>
                  <a:srgbClr val="000000"/>
                </a:solidFill>
                <a:latin typeface="Calibri"/>
              </a:rPr>
              <a:t>show</a:t>
            </a:r>
            <a:r>
              <a:rPr lang="en-US" altLang="zh-CN" sz="2800" dirty="0" smtClean="0">
                <a:solidFill>
                  <a:srgbClr val="000000"/>
                </a:solidFill>
                <a:latin typeface="Calibri"/>
              </a:rPr>
              <a:t>n</a:t>
            </a:r>
            <a:r>
              <a:rPr lang="zh-CN" altLang="en-US" sz="2800" dirty="0" smtClean="0">
                <a:solidFill>
                  <a:srgbClr val="000000"/>
                </a:solidFill>
                <a:latin typeface="Calibri"/>
              </a:rPr>
              <a:t> </a:t>
            </a:r>
            <a:r>
              <a:rPr lang="en-US" altLang="zh-CN" sz="2800" dirty="0" smtClean="0">
                <a:solidFill>
                  <a:srgbClr val="000000"/>
                </a:solidFill>
                <a:latin typeface="Calibri"/>
              </a:rPr>
              <a:t>(Weglein,</a:t>
            </a:r>
            <a:r>
              <a:rPr lang="zh-CN" altLang="en-US" sz="2800" dirty="0" smtClean="0">
                <a:solidFill>
                  <a:srgbClr val="000000"/>
                </a:solidFill>
                <a:latin typeface="Calibri"/>
              </a:rPr>
              <a:t> </a:t>
            </a:r>
            <a:r>
              <a:rPr lang="en-US" altLang="zh-CN" sz="2800" dirty="0" smtClean="0">
                <a:solidFill>
                  <a:srgbClr val="000000"/>
                </a:solidFill>
                <a:latin typeface="Calibri"/>
              </a:rPr>
              <a:t>2015,</a:t>
            </a:r>
            <a:r>
              <a:rPr lang="zh-CN" altLang="en-US" sz="2800" dirty="0" smtClean="0">
                <a:solidFill>
                  <a:srgbClr val="000000"/>
                </a:solidFill>
                <a:latin typeface="Calibri"/>
              </a:rPr>
              <a:t> </a:t>
            </a:r>
            <a:r>
              <a:rPr lang="en-US" altLang="zh-CN" sz="2800" dirty="0" smtClean="0">
                <a:solidFill>
                  <a:srgbClr val="000000"/>
                </a:solidFill>
                <a:latin typeface="Calibri"/>
              </a:rPr>
              <a:t>Geophysics;</a:t>
            </a:r>
            <a:r>
              <a:rPr lang="zh-CN" altLang="en-US" sz="2800" dirty="0" smtClean="0">
                <a:solidFill>
                  <a:srgbClr val="000000"/>
                </a:solidFill>
                <a:latin typeface="Calibri"/>
              </a:rPr>
              <a:t> </a:t>
            </a:r>
            <a:r>
              <a:rPr lang="en-US" altLang="zh-CN" sz="2800" dirty="0" smtClean="0">
                <a:solidFill>
                  <a:srgbClr val="000000"/>
                </a:solidFill>
                <a:latin typeface="Calibri"/>
              </a:rPr>
              <a:t>Weglein</a:t>
            </a:r>
            <a:r>
              <a:rPr lang="zh-CN" altLang="en-US" sz="2800" dirty="0" smtClean="0">
                <a:solidFill>
                  <a:srgbClr val="000000"/>
                </a:solidFill>
                <a:latin typeface="Calibri"/>
              </a:rPr>
              <a:t> </a:t>
            </a:r>
            <a:r>
              <a:rPr lang="en-US" altLang="zh-CN" sz="2800" dirty="0" smtClean="0">
                <a:solidFill>
                  <a:srgbClr val="000000"/>
                </a:solidFill>
                <a:latin typeface="Calibri"/>
              </a:rPr>
              <a:t>et</a:t>
            </a:r>
            <a:r>
              <a:rPr lang="zh-CN" altLang="en-US" sz="2800" dirty="0" smtClean="0">
                <a:solidFill>
                  <a:srgbClr val="000000"/>
                </a:solidFill>
                <a:latin typeface="Calibri"/>
              </a:rPr>
              <a:t> </a:t>
            </a:r>
            <a:r>
              <a:rPr lang="en-US" altLang="zh-CN" sz="2800" dirty="0" smtClean="0">
                <a:solidFill>
                  <a:srgbClr val="000000"/>
                </a:solidFill>
                <a:latin typeface="Calibri"/>
              </a:rPr>
              <a:t>al,</a:t>
            </a:r>
            <a:r>
              <a:rPr lang="zh-CN" altLang="en-US" sz="2800" dirty="0" smtClean="0">
                <a:solidFill>
                  <a:srgbClr val="000000"/>
                </a:solidFill>
                <a:latin typeface="Calibri"/>
              </a:rPr>
              <a:t> </a:t>
            </a:r>
            <a:r>
              <a:rPr lang="en-US" altLang="zh-CN" sz="2800" dirty="0" smtClean="0">
                <a:solidFill>
                  <a:srgbClr val="000000"/>
                </a:solidFill>
                <a:latin typeface="Calibri"/>
              </a:rPr>
              <a:t>2016,</a:t>
            </a:r>
            <a:r>
              <a:rPr lang="zh-CN" altLang="en-US" sz="2800" dirty="0" smtClean="0">
                <a:solidFill>
                  <a:srgbClr val="000000"/>
                </a:solidFill>
                <a:latin typeface="Calibri"/>
              </a:rPr>
              <a:t> </a:t>
            </a:r>
            <a:r>
              <a:rPr lang="en-US" altLang="zh-CN" sz="2800" dirty="0" smtClean="0">
                <a:solidFill>
                  <a:srgbClr val="000000"/>
                </a:solidFill>
                <a:latin typeface="Calibri"/>
              </a:rPr>
              <a:t>SEG</a:t>
            </a:r>
            <a:r>
              <a:rPr lang="zh-CN" altLang="en-US" sz="2800" dirty="0" smtClean="0">
                <a:solidFill>
                  <a:srgbClr val="000000"/>
                </a:solidFill>
                <a:latin typeface="Calibri"/>
              </a:rPr>
              <a:t> </a:t>
            </a:r>
            <a:r>
              <a:rPr lang="en-US" altLang="zh-CN" sz="2800" dirty="0" smtClean="0">
                <a:solidFill>
                  <a:srgbClr val="000000"/>
                </a:solidFill>
                <a:latin typeface="Calibri"/>
              </a:rPr>
              <a:t>Abstract)</a:t>
            </a:r>
            <a:r>
              <a:rPr lang="en-US" sz="2800" dirty="0" smtClean="0">
                <a:solidFill>
                  <a:srgbClr val="000000"/>
                </a:solidFill>
                <a:latin typeface="Calibri"/>
              </a:rPr>
              <a:t> </a:t>
            </a:r>
            <a:r>
              <a:rPr lang="en-US" sz="2800" dirty="0">
                <a:solidFill>
                  <a:srgbClr val="000000"/>
                </a:solidFill>
                <a:latin typeface="Calibri"/>
              </a:rPr>
              <a:t>that that remains the meaning of migration today.</a:t>
            </a:r>
            <a:endParaRPr dirty="0"/>
          </a:p>
        </p:txBody>
      </p:sp>
      <p:sp>
        <p:nvSpPr>
          <p:cNvPr id="4" name="TextShape 1"/>
          <p:cNvSpPr txBox="1"/>
          <p:nvPr/>
        </p:nvSpPr>
        <p:spPr>
          <a:xfrm>
            <a:off x="8760719" y="65089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228</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228</a:t>
            </a:fld>
            <a:endParaRPr lang="en-US" dirty="0">
              <a:solidFill>
                <a:prstClr val="black"/>
              </a:solidFill>
            </a:endParaRPr>
          </a:p>
        </p:txBody>
      </p:sp>
    </p:spTree>
    <p:extLst>
      <p:ext uri="{BB962C8B-B14F-4D97-AF65-F5344CB8AC3E}">
        <p14:creationId xmlns:p14="http://schemas.microsoft.com/office/powerpoint/2010/main" val="35694051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614522" y="1907640"/>
            <a:ext cx="10764720" cy="228492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Wave theory methods used to migrate seismic data have two components</a:t>
            </a:r>
            <a:endParaRPr/>
          </a:p>
          <a:p>
            <a:pPr lvl="1">
              <a:lnSpc>
                <a:spcPct val="100000"/>
              </a:lnSpc>
              <a:buFont typeface="Calibri Light"/>
              <a:buAutoNum type="arabicPeriod"/>
            </a:pPr>
            <a:r>
              <a:rPr lang="en-US" sz="3600">
                <a:solidFill>
                  <a:srgbClr val="000000"/>
                </a:solidFill>
                <a:latin typeface="Calibri"/>
              </a:rPr>
              <a:t> A wave propagation component</a:t>
            </a:r>
            <a:endParaRPr/>
          </a:p>
          <a:p>
            <a:pPr lvl="1">
              <a:lnSpc>
                <a:spcPct val="100000"/>
              </a:lnSpc>
              <a:buFont typeface="Calibri Light"/>
              <a:buAutoNum type="arabicPeriod"/>
            </a:pPr>
            <a:r>
              <a:rPr lang="en-US" sz="3600">
                <a:solidFill>
                  <a:srgbClr val="000000"/>
                </a:solidFill>
                <a:latin typeface="Calibri"/>
              </a:rPr>
              <a:t> An imaging condition</a:t>
            </a:r>
            <a:endParaRPr/>
          </a:p>
        </p:txBody>
      </p:sp>
      <p:sp>
        <p:nvSpPr>
          <p:cNvPr id="4"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229</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229</a:t>
            </a:fld>
            <a:endParaRPr lang="en-US" dirty="0">
              <a:solidFill>
                <a:prstClr val="black"/>
              </a:solidFill>
            </a:endParaRPr>
          </a:p>
        </p:txBody>
      </p:sp>
    </p:spTree>
    <p:extLst>
      <p:ext uri="{BB962C8B-B14F-4D97-AF65-F5344CB8AC3E}">
        <p14:creationId xmlns:p14="http://schemas.microsoft.com/office/powerpoint/2010/main" val="3997661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Indicators of “indirect”</a:t>
            </a:r>
          </a:p>
        </p:txBody>
      </p:sp>
      <p:sp>
        <p:nvSpPr>
          <p:cNvPr id="4" name="Content Placeholder 3"/>
          <p:cNvSpPr>
            <a:spLocks noGrp="1"/>
          </p:cNvSpPr>
          <p:nvPr>
            <p:ph idx="1"/>
          </p:nvPr>
        </p:nvSpPr>
        <p:spPr/>
        <p:txBody>
          <a:bodyPr>
            <a:normAutofit/>
          </a:bodyPr>
          <a:lstStyle/>
          <a:p>
            <a:r>
              <a:rPr lang="en-US" dirty="0"/>
              <a:t>model matching</a:t>
            </a:r>
          </a:p>
          <a:p>
            <a:r>
              <a:rPr lang="en-US" dirty="0"/>
              <a:t>objective/cost functions</a:t>
            </a:r>
          </a:p>
          <a:p>
            <a:r>
              <a:rPr lang="en-US" dirty="0"/>
              <a:t>search algorithm</a:t>
            </a:r>
          </a:p>
          <a:p>
            <a:r>
              <a:rPr lang="en-US" dirty="0"/>
              <a:t>iterative linear “inversion”</a:t>
            </a:r>
          </a:p>
          <a:p>
            <a:r>
              <a:rPr lang="en-US" dirty="0"/>
              <a:t>necessary and not sufficient conditions, e.g., CIG flatness</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23</a:t>
            </a:fld>
            <a:endParaRPr lang="en-US" dirty="0"/>
          </a:p>
        </p:txBody>
      </p:sp>
    </p:spTree>
    <p:extLst>
      <p:ext uri="{BB962C8B-B14F-4D97-AF65-F5344CB8AC3E}">
        <p14:creationId xmlns:p14="http://schemas.microsoft.com/office/powerpoint/2010/main" val="197513082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719281" y="548640"/>
            <a:ext cx="9214200" cy="1004760"/>
          </a:xfrm>
          <a:prstGeom prst="rect">
            <a:avLst/>
          </a:prstGeom>
          <a:noFill/>
          <a:ln>
            <a:noFill/>
          </a:ln>
        </p:spPr>
        <p:txBody>
          <a:bodyPr lIns="90000" tIns="45000" rIns="90000" bIns="45000"/>
          <a:lstStyle/>
          <a:p>
            <a:pPr>
              <a:lnSpc>
                <a:spcPct val="100000"/>
              </a:lnSpc>
            </a:pPr>
            <a:r>
              <a:rPr lang="en-US" sz="4800">
                <a:solidFill>
                  <a:srgbClr val="000000"/>
                </a:solidFill>
                <a:latin typeface="Calibri"/>
              </a:rPr>
              <a:t>Imaging principles</a:t>
            </a:r>
            <a:endParaRPr/>
          </a:p>
        </p:txBody>
      </p:sp>
      <p:sp>
        <p:nvSpPr>
          <p:cNvPr id="236" name="CustomShape 2"/>
          <p:cNvSpPr/>
          <p:nvPr/>
        </p:nvSpPr>
        <p:spPr>
          <a:xfrm>
            <a:off x="719280" y="2394720"/>
            <a:ext cx="10078200" cy="3989160"/>
          </a:xfrm>
          <a:prstGeom prst="rect">
            <a:avLst/>
          </a:prstGeom>
          <a:noFill/>
          <a:ln>
            <a:noFill/>
          </a:ln>
        </p:spPr>
        <p:txBody>
          <a:bodyPr lIns="90000" tIns="45000" rIns="90000" bIns="45000"/>
          <a:lstStyle/>
          <a:p>
            <a:pPr>
              <a:lnSpc>
                <a:spcPct val="100000"/>
              </a:lnSpc>
            </a:pPr>
            <a:r>
              <a:rPr lang="en-US" sz="3200" dirty="0">
                <a:solidFill>
                  <a:srgbClr val="000000"/>
                </a:solidFill>
                <a:latin typeface="Calibri"/>
              </a:rPr>
              <a:t>For one way propagating waves, Jon </a:t>
            </a:r>
            <a:r>
              <a:rPr lang="en-US" sz="3200" dirty="0" err="1">
                <a:solidFill>
                  <a:srgbClr val="000000"/>
                </a:solidFill>
                <a:latin typeface="Calibri"/>
              </a:rPr>
              <a:t>Claerbout</a:t>
            </a:r>
            <a:r>
              <a:rPr lang="en-US" sz="3200" dirty="0">
                <a:solidFill>
                  <a:srgbClr val="000000"/>
                </a:solidFill>
                <a:latin typeface="Calibri"/>
              </a:rPr>
              <a:t> (1971) introduced three  imaging principles</a:t>
            </a:r>
            <a:endParaRPr dirty="0"/>
          </a:p>
          <a:p>
            <a:pPr>
              <a:lnSpc>
                <a:spcPct val="100000"/>
              </a:lnSpc>
            </a:pPr>
            <a:r>
              <a:rPr lang="en-US" sz="3200" dirty="0">
                <a:solidFill>
                  <a:srgbClr val="000000"/>
                </a:solidFill>
                <a:latin typeface="Calibri"/>
              </a:rPr>
              <a:t>(1) the exploding </a:t>
            </a:r>
            <a:r>
              <a:rPr lang="en-US" sz="3200" dirty="0" smtClean="0">
                <a:solidFill>
                  <a:srgbClr val="000000"/>
                </a:solidFill>
                <a:latin typeface="Calibri"/>
              </a:rPr>
              <a:t>reflector model</a:t>
            </a:r>
            <a:endParaRPr dirty="0"/>
          </a:p>
          <a:p>
            <a:pPr>
              <a:lnSpc>
                <a:spcPct val="100000"/>
              </a:lnSpc>
            </a:pPr>
            <a:r>
              <a:rPr lang="en-US" sz="3200" dirty="0">
                <a:solidFill>
                  <a:srgbClr val="000000"/>
                </a:solidFill>
                <a:latin typeface="Calibri"/>
              </a:rPr>
              <a:t>(2) time and space coincidence of up and down going waves, and </a:t>
            </a:r>
            <a:endParaRPr dirty="0"/>
          </a:p>
          <a:p>
            <a:pPr>
              <a:lnSpc>
                <a:spcPct val="100000"/>
              </a:lnSpc>
            </a:pPr>
            <a:r>
              <a:rPr lang="en-US" sz="3200" dirty="0">
                <a:solidFill>
                  <a:srgbClr val="000000"/>
                </a:solidFill>
                <a:latin typeface="Calibri"/>
              </a:rPr>
              <a:t>(3) predicting a source and receiver experiment at a coincident-source-and-receiver subsurface point, and asking for time equals zero</a:t>
            </a:r>
            <a:endParaRPr dirty="0"/>
          </a:p>
        </p:txBody>
      </p:sp>
      <p:sp>
        <p:nvSpPr>
          <p:cNvPr id="237" name="TextShape 3"/>
          <p:cNvSpPr txBox="1"/>
          <p:nvPr/>
        </p:nvSpPr>
        <p:spPr>
          <a:xfrm>
            <a:off x="8608321" y="6356520"/>
            <a:ext cx="2742120" cy="364680"/>
          </a:xfrm>
          <a:prstGeom prst="rect">
            <a:avLst/>
          </a:prstGeom>
        </p:spPr>
        <p:txBody>
          <a:bodyPr anchor="ctr"/>
          <a:lstStyle/>
          <a:p>
            <a:pPr algn="r">
              <a:lnSpc>
                <a:spcPct val="100000"/>
              </a:lnSpc>
            </a:pPr>
            <a:fld id="{844685F9-3BCD-46E6-BC3B-470F47342074}" type="slidenum">
              <a:rPr lang="en-US" sz="2000" b="1">
                <a:solidFill>
                  <a:srgbClr val="000000"/>
                </a:solidFill>
                <a:latin typeface="Calibri"/>
              </a:rPr>
              <a:t>230</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230</a:t>
            </a:fld>
            <a:endParaRPr lang="en-US" dirty="0">
              <a:solidFill>
                <a:prstClr val="black"/>
              </a:solidFill>
            </a:endParaRPr>
          </a:p>
        </p:txBody>
      </p:sp>
    </p:spTree>
    <p:extLst>
      <p:ext uri="{BB962C8B-B14F-4D97-AF65-F5344CB8AC3E}">
        <p14:creationId xmlns:p14="http://schemas.microsoft.com/office/powerpoint/2010/main" val="21729753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150811" y="1371600"/>
            <a:ext cx="6140161" cy="516960"/>
          </a:xfrm>
          <a:prstGeom prst="rect">
            <a:avLst/>
          </a:prstGeom>
          <a:noFill/>
          <a:ln>
            <a:noFill/>
          </a:ln>
        </p:spPr>
        <p:txBody>
          <a:bodyPr wrap="none" lIns="90000" tIns="45000" rIns="90000" bIns="45000"/>
          <a:lstStyle/>
          <a:p>
            <a:pPr>
              <a:lnSpc>
                <a:spcPct val="100000"/>
              </a:lnSpc>
            </a:pPr>
            <a:r>
              <a:rPr lang="en-US" sz="2800" b="1" dirty="0">
                <a:solidFill>
                  <a:srgbClr val="000000"/>
                </a:solidFill>
                <a:latin typeface="Calibri"/>
              </a:rPr>
              <a:t> Source and receiver at depth</a:t>
            </a:r>
            <a:endParaRPr dirty="0"/>
          </a:p>
        </p:txBody>
      </p:sp>
      <p:sp>
        <p:nvSpPr>
          <p:cNvPr id="239" name="CustomShape 2"/>
          <p:cNvSpPr/>
          <p:nvPr/>
        </p:nvSpPr>
        <p:spPr>
          <a:xfrm>
            <a:off x="1121042" y="2681640"/>
            <a:ext cx="8298360" cy="871560"/>
          </a:xfrm>
          <a:prstGeom prst="rect">
            <a:avLst/>
          </a:prstGeom>
          <a:noFill/>
          <a:ln>
            <a:noFill/>
          </a:ln>
        </p:spPr>
        <p:txBody>
          <a:bodyPr lIns="90000" tIns="45000" rIns="90000" bIns="45000"/>
          <a:lstStyle/>
          <a:p>
            <a:pPr>
              <a:lnSpc>
                <a:spcPct val="100000"/>
              </a:lnSpc>
            </a:pPr>
            <a:r>
              <a:rPr lang="en-US" sz="2400" dirty="0">
                <a:solidFill>
                  <a:srgbClr val="000000"/>
                </a:solidFill>
                <a:latin typeface="Calibri"/>
              </a:rPr>
              <a:t>Set </a:t>
            </a:r>
            <a:r>
              <a:rPr lang="en-US" sz="2400" dirty="0" err="1">
                <a:solidFill>
                  <a:srgbClr val="000000"/>
                </a:solidFill>
                <a:latin typeface="Calibri"/>
              </a:rPr>
              <a:t>x</a:t>
            </a:r>
            <a:r>
              <a:rPr lang="en-US" sz="2400" baseline="-25000" dirty="0" err="1">
                <a:solidFill>
                  <a:srgbClr val="000000"/>
                </a:solidFill>
                <a:latin typeface="Calibri"/>
              </a:rPr>
              <a:t>g</a:t>
            </a:r>
            <a:r>
              <a:rPr lang="en-US" sz="2400" dirty="0">
                <a:solidFill>
                  <a:srgbClr val="000000"/>
                </a:solidFill>
                <a:latin typeface="Calibri"/>
              </a:rPr>
              <a:t>=</a:t>
            </a:r>
            <a:r>
              <a:rPr lang="en-US" sz="2400" dirty="0" err="1">
                <a:solidFill>
                  <a:srgbClr val="000000"/>
                </a:solidFill>
                <a:latin typeface="Calibri"/>
              </a:rPr>
              <a:t>x</a:t>
            </a:r>
            <a:r>
              <a:rPr lang="en-US" sz="2400" baseline="-25000" dirty="0" err="1">
                <a:solidFill>
                  <a:srgbClr val="000000"/>
                </a:solidFill>
                <a:latin typeface="Calibri"/>
              </a:rPr>
              <a:t>s</a:t>
            </a:r>
            <a:r>
              <a:rPr lang="en-US" sz="2400" dirty="0">
                <a:solidFill>
                  <a:srgbClr val="000000"/>
                </a:solidFill>
                <a:latin typeface="Calibri"/>
              </a:rPr>
              <a:t>=x (</a:t>
            </a:r>
            <a:r>
              <a:rPr lang="en-US" sz="2400" dirty="0" err="1">
                <a:solidFill>
                  <a:srgbClr val="000000"/>
                </a:solidFill>
                <a:latin typeface="Calibri"/>
              </a:rPr>
              <a:t>x</a:t>
            </a:r>
            <a:r>
              <a:rPr lang="en-US" sz="2400" baseline="-25000" dirty="0" err="1">
                <a:solidFill>
                  <a:srgbClr val="000000"/>
                </a:solidFill>
                <a:latin typeface="Calibri"/>
              </a:rPr>
              <a:t>m</a:t>
            </a:r>
            <a:r>
              <a:rPr lang="en-US" sz="2400" dirty="0">
                <a:solidFill>
                  <a:srgbClr val="000000"/>
                </a:solidFill>
                <a:latin typeface="Calibri"/>
              </a:rPr>
              <a:t>=x; </a:t>
            </a:r>
            <a:r>
              <a:rPr lang="en-US" sz="2400" b="1" dirty="0" err="1">
                <a:solidFill>
                  <a:srgbClr val="FF0000"/>
                </a:solidFill>
                <a:latin typeface="Calibri"/>
              </a:rPr>
              <a:t>x</a:t>
            </a:r>
            <a:r>
              <a:rPr lang="en-US" sz="2400" b="1" baseline="-25000" dirty="0" err="1">
                <a:solidFill>
                  <a:srgbClr val="FF0000"/>
                </a:solidFill>
                <a:latin typeface="Calibri"/>
              </a:rPr>
              <a:t>h</a:t>
            </a:r>
            <a:r>
              <a:rPr lang="en-US" sz="2400" b="1" dirty="0">
                <a:solidFill>
                  <a:srgbClr val="FF0000"/>
                </a:solidFill>
                <a:latin typeface="Calibri"/>
              </a:rPr>
              <a:t>=0</a:t>
            </a:r>
            <a:r>
              <a:rPr lang="en-US" sz="2400" dirty="0">
                <a:solidFill>
                  <a:srgbClr val="000000"/>
                </a:solidFill>
                <a:latin typeface="Calibri"/>
              </a:rPr>
              <a:t> ) original Stolt migration (Claerbout III)</a:t>
            </a:r>
            <a:endParaRPr dirty="0"/>
          </a:p>
        </p:txBody>
      </p:sp>
      <p:sp>
        <p:nvSpPr>
          <p:cNvPr id="240" name="CustomShape 3"/>
          <p:cNvSpPr/>
          <p:nvPr/>
        </p:nvSpPr>
        <p:spPr>
          <a:xfrm>
            <a:off x="1030679" y="4591800"/>
            <a:ext cx="11293200" cy="505800"/>
          </a:xfrm>
          <a:prstGeom prst="rect">
            <a:avLst/>
          </a:prstGeom>
          <a:noFill/>
          <a:ln>
            <a:noFill/>
          </a:ln>
        </p:spPr>
        <p:txBody>
          <a:bodyPr lIns="90000" tIns="45000" rIns="90000" bIns="45000"/>
          <a:lstStyle/>
          <a:p>
            <a:pPr>
              <a:lnSpc>
                <a:spcPct val="100000"/>
              </a:lnSpc>
            </a:pPr>
            <a:r>
              <a:rPr lang="en-US" sz="2400">
                <a:solidFill>
                  <a:srgbClr val="000000"/>
                </a:solidFill>
                <a:latin typeface="Calibri"/>
              </a:rPr>
              <a:t>angle average plane wave reflection coefficient by summing over k</a:t>
            </a:r>
            <a:r>
              <a:rPr lang="en-US" sz="2400" baseline="-25000">
                <a:solidFill>
                  <a:srgbClr val="000000"/>
                </a:solidFill>
                <a:latin typeface="Calibri"/>
              </a:rPr>
              <a:t>h</a:t>
            </a:r>
            <a:endParaRPr/>
          </a:p>
        </p:txBody>
      </p:sp>
      <p:sp>
        <p:nvSpPr>
          <p:cNvPr id="241" name="CustomShape 4"/>
          <p:cNvSpPr/>
          <p:nvPr/>
        </p:nvSpPr>
        <p:spPr>
          <a:xfrm>
            <a:off x="975961" y="3436560"/>
            <a:ext cx="10236240" cy="1758240"/>
          </a:xfrm>
          <a:prstGeom prst="rect">
            <a:avLst/>
          </a:prstGeom>
          <a:noFill/>
          <a:ln w="31680">
            <a:solidFill>
              <a:srgbClr val="FF0000"/>
            </a:solidFill>
            <a:miter/>
          </a:ln>
        </p:spPr>
      </p:sp>
      <p:sp>
        <p:nvSpPr>
          <p:cNvPr id="242" name="CustomShape 5"/>
          <p:cNvSpPr/>
          <p:nvPr/>
        </p:nvSpPr>
        <p:spPr>
          <a:xfrm>
            <a:off x="150812" y="457200"/>
            <a:ext cx="11387280" cy="699840"/>
          </a:xfrm>
          <a:prstGeom prst="rect">
            <a:avLst/>
          </a:prstGeom>
          <a:noFill/>
          <a:ln>
            <a:noFill/>
          </a:ln>
        </p:spPr>
        <p:txBody>
          <a:bodyPr wrap="none" lIns="90000" tIns="45000" rIns="90000" bIns="45000"/>
          <a:lstStyle/>
          <a:p>
            <a:pPr>
              <a:lnSpc>
                <a:spcPct val="100000"/>
              </a:lnSpc>
            </a:pPr>
            <a:r>
              <a:rPr lang="en-US" sz="4000" dirty="0">
                <a:solidFill>
                  <a:srgbClr val="000000"/>
                </a:solidFill>
                <a:latin typeface="Calibri"/>
              </a:rPr>
              <a:t>2D Claerbout III in the Fourier domain (Stolt migration</a:t>
            </a:r>
            <a:r>
              <a:rPr lang="en-US" sz="4000" dirty="0" smtClean="0">
                <a:solidFill>
                  <a:srgbClr val="000000"/>
                </a:solidFill>
                <a:latin typeface="Calibri"/>
              </a:rPr>
              <a:t>)</a:t>
            </a:r>
            <a:endParaRPr dirty="0"/>
          </a:p>
        </p:txBody>
      </p:sp>
      <p:pic>
        <p:nvPicPr>
          <p:cNvPr id="244" name="Picture 243"/>
          <p:cNvPicPr/>
          <p:nvPr/>
        </p:nvPicPr>
        <p:blipFill>
          <a:blip r:embed="rId2"/>
          <a:stretch>
            <a:fillRect/>
          </a:stretch>
        </p:blipFill>
        <p:spPr>
          <a:xfrm>
            <a:off x="1143000" y="3467160"/>
            <a:ext cx="2832120" cy="1015920"/>
          </a:xfrm>
          <a:prstGeom prst="rect">
            <a:avLst/>
          </a:prstGeom>
          <a:ln>
            <a:noFill/>
          </a:ln>
        </p:spPr>
      </p:pic>
      <p:sp>
        <p:nvSpPr>
          <p:cNvPr id="9"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231</a:t>
            </a:fld>
            <a:endParaRPr/>
          </a:p>
        </p:txBody>
      </p:sp>
      <p:sp>
        <p:nvSpPr>
          <p:cNvPr id="2" name="TextBox 1"/>
          <p:cNvSpPr txBox="1"/>
          <p:nvPr/>
        </p:nvSpPr>
        <p:spPr>
          <a:xfrm>
            <a:off x="1065212" y="2088180"/>
            <a:ext cx="3122612" cy="523220"/>
          </a:xfrm>
          <a:prstGeom prst="rect">
            <a:avLst/>
          </a:prstGeom>
          <a:noFill/>
        </p:spPr>
        <p:txBody>
          <a:bodyPr wrap="square" rtlCol="0">
            <a:spAutoFit/>
          </a:bodyPr>
          <a:lstStyle/>
          <a:p>
            <a:r>
              <a:rPr lang="en-US" altLang="zh-CN" sz="2800" dirty="0" smtClean="0"/>
              <a:t>D(</a:t>
            </a:r>
            <a:r>
              <a:rPr lang="en-US" altLang="zh-CN" sz="2800" dirty="0" err="1" smtClean="0"/>
              <a:t>x</a:t>
            </a:r>
            <a:r>
              <a:rPr lang="en-US" altLang="zh-CN" sz="2800" baseline="-25000" dirty="0" err="1" smtClean="0"/>
              <a:t>m</a:t>
            </a:r>
            <a:r>
              <a:rPr lang="en-US" altLang="zh-CN" sz="2800" dirty="0" err="1" smtClean="0"/>
              <a:t>,z,x</a:t>
            </a:r>
            <a:r>
              <a:rPr lang="en-US" altLang="zh-CN" sz="2800" baseline="-25000" dirty="0" err="1" smtClean="0"/>
              <a:t>h</a:t>
            </a:r>
            <a:r>
              <a:rPr lang="en-US" altLang="zh-CN" sz="2800" dirty="0" err="1" smtClean="0"/>
              <a:t>,z,</a:t>
            </a:r>
            <a:r>
              <a:rPr lang="en-US" altLang="zh-CN" sz="2800" b="1" dirty="0" err="1" smtClean="0">
                <a:solidFill>
                  <a:srgbClr val="FF0000"/>
                </a:solidFill>
              </a:rPr>
              <a:t>t</a:t>
            </a:r>
            <a:r>
              <a:rPr lang="en-US" altLang="zh-CN" sz="2800" b="1" dirty="0" smtClean="0">
                <a:solidFill>
                  <a:srgbClr val="FF0000"/>
                </a:solidFill>
              </a:rPr>
              <a:t>=0</a:t>
            </a:r>
            <a:r>
              <a:rPr lang="en-US" altLang="zh-CN" sz="2800" dirty="0" smtClean="0"/>
              <a:t>)</a:t>
            </a:r>
            <a:endParaRPr lang="en-US" sz="2800" dirty="0"/>
          </a:p>
        </p:txBody>
      </p:sp>
      <p:sp>
        <p:nvSpPr>
          <p:cNvPr id="4" name="Slide Number Placeholder 3"/>
          <p:cNvSpPr>
            <a:spLocks noGrp="1"/>
          </p:cNvSpPr>
          <p:nvPr>
            <p:ph type="sldNum" sz="quarter" idx="12"/>
          </p:nvPr>
        </p:nvSpPr>
        <p:spPr/>
        <p:txBody>
          <a:bodyPr/>
          <a:lstStyle/>
          <a:p>
            <a:fld id="{EC3277FA-E73F-4102-A46F-C78B8C27A809}" type="slidenum">
              <a:rPr lang="en-US" smtClean="0"/>
              <a:pPr/>
              <a:t>231</a:t>
            </a:fld>
            <a:endParaRPr lang="en-US" dirty="0"/>
          </a:p>
        </p:txBody>
      </p:sp>
    </p:spTree>
    <p:extLst>
      <p:ext uri="{BB962C8B-B14F-4D97-AF65-F5344CB8AC3E}">
        <p14:creationId xmlns:p14="http://schemas.microsoft.com/office/powerpoint/2010/main" val="29790035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367922" y="882720"/>
            <a:ext cx="11820600" cy="2106720"/>
          </a:xfrm>
          <a:prstGeom prst="rect">
            <a:avLst/>
          </a:prstGeom>
          <a:noFill/>
          <a:ln>
            <a:noFill/>
          </a:ln>
        </p:spPr>
        <p:txBody>
          <a:bodyPr lIns="90000" tIns="45000" rIns="90000" bIns="45000"/>
          <a:lstStyle/>
          <a:p>
            <a:pPr>
              <a:lnSpc>
                <a:spcPct val="100000"/>
              </a:lnSpc>
              <a:buFont typeface="Arial"/>
              <a:buChar char="•"/>
            </a:pPr>
            <a:r>
              <a:rPr lang="en-US" sz="3200" b="1" dirty="0">
                <a:solidFill>
                  <a:srgbClr val="000000"/>
                </a:solidFill>
                <a:latin typeface="Calibri"/>
              </a:rPr>
              <a:t>Stolt extended (Claerbout III)</a:t>
            </a:r>
            <a:r>
              <a:rPr lang="en-US" sz="3200" dirty="0">
                <a:solidFill>
                  <a:srgbClr val="000000"/>
                </a:solidFill>
                <a:latin typeface="Calibri"/>
              </a:rPr>
              <a:t> migration retains </a:t>
            </a:r>
            <a:r>
              <a:rPr lang="en-US" sz="3200" dirty="0" err="1">
                <a:solidFill>
                  <a:srgbClr val="000000"/>
                </a:solidFill>
                <a:latin typeface="Calibri"/>
              </a:rPr>
              <a:t>k</a:t>
            </a:r>
            <a:r>
              <a:rPr lang="en-US" sz="3200" baseline="-25000" dirty="0" err="1">
                <a:solidFill>
                  <a:srgbClr val="000000"/>
                </a:solidFill>
                <a:latin typeface="Calibri"/>
              </a:rPr>
              <a:t>h</a:t>
            </a:r>
            <a:r>
              <a:rPr lang="en-US" sz="3200" baseline="-25000" dirty="0">
                <a:solidFill>
                  <a:srgbClr val="000000"/>
                </a:solidFill>
                <a:latin typeface="Calibri"/>
              </a:rPr>
              <a:t> </a:t>
            </a:r>
            <a:r>
              <a:rPr lang="en-US" sz="3200" dirty="0">
                <a:solidFill>
                  <a:srgbClr val="000000"/>
                </a:solidFill>
                <a:latin typeface="Calibri"/>
              </a:rPr>
              <a:t>information at depth z, D(</a:t>
            </a:r>
            <a:r>
              <a:rPr lang="en-US" sz="3200" dirty="0" err="1">
                <a:solidFill>
                  <a:srgbClr val="000000"/>
                </a:solidFill>
                <a:latin typeface="Calibri"/>
              </a:rPr>
              <a:t>km,kh,kz</a:t>
            </a:r>
            <a:r>
              <a:rPr lang="en-US" sz="3200" dirty="0">
                <a:solidFill>
                  <a:srgbClr val="000000"/>
                </a:solidFill>
                <a:latin typeface="Calibri"/>
              </a:rPr>
              <a:t>) and that provides the plane wave reflection coefficient at a specular reflector</a:t>
            </a:r>
            <a:endParaRPr dirty="0"/>
          </a:p>
        </p:txBody>
      </p:sp>
      <p:sp>
        <p:nvSpPr>
          <p:cNvPr id="246" name="TextShape 2"/>
          <p:cNvSpPr txBox="1"/>
          <p:nvPr/>
        </p:nvSpPr>
        <p:spPr>
          <a:xfrm>
            <a:off x="8608321" y="6356520"/>
            <a:ext cx="2742120" cy="364680"/>
          </a:xfrm>
          <a:prstGeom prst="rect">
            <a:avLst/>
          </a:prstGeom>
        </p:spPr>
        <p:txBody>
          <a:bodyPr anchor="ctr"/>
          <a:lstStyle/>
          <a:p>
            <a:pPr algn="r">
              <a:lnSpc>
                <a:spcPct val="100000"/>
              </a:lnSpc>
            </a:pPr>
            <a:fld id="{4DAB9653-5A17-4A47-83AF-0B79383D241F}" type="slidenum">
              <a:rPr lang="en-US" sz="2000" b="1">
                <a:solidFill>
                  <a:srgbClr val="000000"/>
                </a:solidFill>
                <a:latin typeface="Calibri"/>
              </a:rPr>
              <a:t>232</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232</a:t>
            </a:fld>
            <a:endParaRPr lang="en-US" dirty="0">
              <a:solidFill>
                <a:prstClr val="black"/>
              </a:solidFill>
            </a:endParaRPr>
          </a:p>
        </p:txBody>
      </p:sp>
    </p:spTree>
    <p:extLst>
      <p:ext uri="{BB962C8B-B14F-4D97-AF65-F5344CB8AC3E}">
        <p14:creationId xmlns:p14="http://schemas.microsoft.com/office/powerpoint/2010/main" val="33812149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367922" y="882720"/>
            <a:ext cx="11727000" cy="5458680"/>
          </a:xfrm>
          <a:prstGeom prst="rect">
            <a:avLst/>
          </a:prstGeom>
          <a:noFill/>
          <a:ln>
            <a:noFill/>
          </a:ln>
        </p:spPr>
        <p:txBody>
          <a:bodyPr lIns="90000" tIns="45000" rIns="90000" bIns="45000"/>
          <a:lstStyle/>
          <a:p>
            <a:pPr>
              <a:lnSpc>
                <a:spcPct val="100000"/>
              </a:lnSpc>
              <a:buFont typeface="Arial"/>
              <a:buChar char="•"/>
            </a:pPr>
            <a:r>
              <a:rPr lang="en-US" sz="3200" dirty="0">
                <a:solidFill>
                  <a:srgbClr val="000000"/>
                </a:solidFill>
                <a:latin typeface="Calibri"/>
              </a:rPr>
              <a:t>Stolt extended (Claerbout III) migration retains </a:t>
            </a:r>
            <a:r>
              <a:rPr lang="en-US" sz="3200" dirty="0" err="1">
                <a:solidFill>
                  <a:srgbClr val="000000"/>
                </a:solidFill>
                <a:latin typeface="Calibri"/>
              </a:rPr>
              <a:t>k</a:t>
            </a:r>
            <a:r>
              <a:rPr lang="en-US" sz="3200" baseline="-25000" dirty="0" err="1">
                <a:solidFill>
                  <a:srgbClr val="000000"/>
                </a:solidFill>
                <a:latin typeface="Calibri"/>
              </a:rPr>
              <a:t>h</a:t>
            </a:r>
            <a:r>
              <a:rPr lang="en-US" sz="3200" baseline="-25000" dirty="0">
                <a:solidFill>
                  <a:srgbClr val="000000"/>
                </a:solidFill>
                <a:latin typeface="Calibri"/>
              </a:rPr>
              <a:t> </a:t>
            </a:r>
            <a:r>
              <a:rPr lang="en-US" sz="3200" dirty="0">
                <a:solidFill>
                  <a:srgbClr val="000000"/>
                </a:solidFill>
                <a:latin typeface="Calibri"/>
              </a:rPr>
              <a:t>information at depth z, D(</a:t>
            </a:r>
            <a:r>
              <a:rPr lang="en-US" sz="3200" dirty="0" err="1">
                <a:solidFill>
                  <a:srgbClr val="000000"/>
                </a:solidFill>
                <a:latin typeface="Calibri"/>
              </a:rPr>
              <a:t>km,kh,kz</a:t>
            </a:r>
            <a:r>
              <a:rPr lang="en-US" sz="3200" dirty="0">
                <a:solidFill>
                  <a:srgbClr val="000000"/>
                </a:solidFill>
                <a:latin typeface="Calibri"/>
              </a:rPr>
              <a:t>) and that provides the plane wave reflection coefficient at a specular reflector</a:t>
            </a:r>
            <a:endParaRPr dirty="0"/>
          </a:p>
          <a:p>
            <a:pPr>
              <a:lnSpc>
                <a:spcPct val="100000"/>
              </a:lnSpc>
            </a:pPr>
            <a:endParaRPr dirty="0"/>
          </a:p>
          <a:p>
            <a:pPr>
              <a:lnSpc>
                <a:spcPct val="100000"/>
              </a:lnSpc>
              <a:buFont typeface="Arial"/>
              <a:buChar char="•"/>
            </a:pPr>
            <a:r>
              <a:rPr lang="en-US" sz="3200" dirty="0">
                <a:solidFill>
                  <a:srgbClr val="000000"/>
                </a:solidFill>
                <a:latin typeface="Calibri"/>
              </a:rPr>
              <a:t>Stolt and collaborators further extended Claerbout III to provide a point reflectivity model that automatically images specular and non-specular reflections.</a:t>
            </a:r>
            <a:endParaRPr dirty="0"/>
          </a:p>
          <a:p>
            <a:pPr>
              <a:lnSpc>
                <a:spcPct val="100000"/>
              </a:lnSpc>
            </a:pPr>
            <a:endParaRPr dirty="0"/>
          </a:p>
          <a:p>
            <a:pPr>
              <a:lnSpc>
                <a:spcPct val="100000"/>
              </a:lnSpc>
              <a:buFont typeface="Arial"/>
              <a:buChar char="•"/>
            </a:pPr>
            <a:r>
              <a:rPr lang="en-US" sz="2400" i="1" dirty="0">
                <a:solidFill>
                  <a:srgbClr val="000000"/>
                </a:solidFill>
                <a:latin typeface="Calibri"/>
              </a:rPr>
              <a:t>R. H. Stolt and A. B. Weglein, ‘Seismic Imaging and Inversion: Application of Linear Inverse Theory’, Chapter 8, (2012), Cambridge University Press (volume 1)</a:t>
            </a:r>
            <a:endParaRPr dirty="0"/>
          </a:p>
        </p:txBody>
      </p:sp>
      <p:sp>
        <p:nvSpPr>
          <p:cNvPr id="248" name="CustomShape 2"/>
          <p:cNvSpPr/>
          <p:nvPr/>
        </p:nvSpPr>
        <p:spPr>
          <a:xfrm>
            <a:off x="303212" y="2728080"/>
            <a:ext cx="11649868" cy="3075480"/>
          </a:xfrm>
          <a:prstGeom prst="rect">
            <a:avLst/>
          </a:prstGeom>
          <a:noFill/>
          <a:ln w="31680">
            <a:solidFill>
              <a:srgbClr val="FF0000"/>
            </a:solidFill>
            <a:miter/>
          </a:ln>
        </p:spPr>
      </p:sp>
      <p:sp>
        <p:nvSpPr>
          <p:cNvPr id="249" name="TextShape 3"/>
          <p:cNvSpPr txBox="1"/>
          <p:nvPr/>
        </p:nvSpPr>
        <p:spPr>
          <a:xfrm>
            <a:off x="8608321" y="6356520"/>
            <a:ext cx="2742120" cy="364680"/>
          </a:xfrm>
          <a:prstGeom prst="rect">
            <a:avLst/>
          </a:prstGeom>
        </p:spPr>
        <p:txBody>
          <a:bodyPr anchor="ctr"/>
          <a:lstStyle/>
          <a:p>
            <a:pPr algn="r">
              <a:lnSpc>
                <a:spcPct val="100000"/>
              </a:lnSpc>
            </a:pPr>
            <a:fld id="{2443DDAC-8603-4346-A221-4B3B93E40E14}" type="slidenum">
              <a:rPr lang="en-US" sz="2000" b="1">
                <a:solidFill>
                  <a:srgbClr val="000000"/>
                </a:solidFill>
                <a:latin typeface="Calibri"/>
              </a:rPr>
              <a:t>233</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233</a:t>
            </a:fld>
            <a:endParaRPr lang="en-US" dirty="0">
              <a:solidFill>
                <a:prstClr val="black"/>
              </a:solidFill>
            </a:endParaRPr>
          </a:p>
        </p:txBody>
      </p:sp>
    </p:spTree>
    <p:extLst>
      <p:ext uri="{BB962C8B-B14F-4D97-AF65-F5344CB8AC3E}">
        <p14:creationId xmlns:p14="http://schemas.microsoft.com/office/powerpoint/2010/main" val="6605907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367920" y="882720"/>
            <a:ext cx="11445480" cy="6493680"/>
          </a:xfrm>
          <a:prstGeom prst="rect">
            <a:avLst/>
          </a:prstGeom>
          <a:noFill/>
          <a:ln>
            <a:noFill/>
          </a:ln>
        </p:spPr>
        <p:txBody>
          <a:bodyPr lIns="90000" tIns="45000" rIns="90000" bIns="45000"/>
          <a:lstStyle/>
          <a:p>
            <a:pPr>
              <a:lnSpc>
                <a:spcPct val="100000"/>
              </a:lnSpc>
              <a:buFont typeface="Arial"/>
              <a:buChar char="•"/>
            </a:pPr>
            <a:r>
              <a:rPr lang="en-US" sz="3200" dirty="0">
                <a:solidFill>
                  <a:srgbClr val="000000"/>
                </a:solidFill>
                <a:latin typeface="Calibri"/>
              </a:rPr>
              <a:t>Stolt extended (Claerbout III) migration retains </a:t>
            </a:r>
            <a:r>
              <a:rPr lang="en-US" sz="3200" dirty="0" err="1">
                <a:solidFill>
                  <a:srgbClr val="000000"/>
                </a:solidFill>
                <a:latin typeface="Calibri"/>
              </a:rPr>
              <a:t>k</a:t>
            </a:r>
            <a:r>
              <a:rPr lang="en-US" sz="3200" baseline="-25000" dirty="0" err="1">
                <a:solidFill>
                  <a:srgbClr val="000000"/>
                </a:solidFill>
                <a:latin typeface="Calibri"/>
              </a:rPr>
              <a:t>h</a:t>
            </a:r>
            <a:r>
              <a:rPr lang="en-US" sz="3200" baseline="-25000" dirty="0">
                <a:solidFill>
                  <a:srgbClr val="000000"/>
                </a:solidFill>
                <a:latin typeface="Calibri"/>
              </a:rPr>
              <a:t> </a:t>
            </a:r>
            <a:r>
              <a:rPr lang="en-US" sz="3200" dirty="0">
                <a:solidFill>
                  <a:srgbClr val="000000"/>
                </a:solidFill>
                <a:latin typeface="Calibri"/>
              </a:rPr>
              <a:t>information at depth z, D(</a:t>
            </a:r>
            <a:r>
              <a:rPr lang="en-US" sz="3200" dirty="0" err="1">
                <a:solidFill>
                  <a:srgbClr val="000000"/>
                </a:solidFill>
                <a:latin typeface="Calibri"/>
              </a:rPr>
              <a:t>km,kh,kz</a:t>
            </a:r>
            <a:r>
              <a:rPr lang="en-US" sz="3200" dirty="0">
                <a:solidFill>
                  <a:srgbClr val="000000"/>
                </a:solidFill>
                <a:latin typeface="Calibri"/>
              </a:rPr>
              <a:t>) and that provides the plane wave reflection coefficient at a specular reflector</a:t>
            </a:r>
            <a:endParaRPr dirty="0"/>
          </a:p>
          <a:p>
            <a:pPr>
              <a:lnSpc>
                <a:spcPct val="100000"/>
              </a:lnSpc>
            </a:pPr>
            <a:endParaRPr dirty="0"/>
          </a:p>
          <a:p>
            <a:pPr>
              <a:lnSpc>
                <a:spcPct val="100000"/>
              </a:lnSpc>
              <a:buFont typeface="Arial"/>
              <a:buChar char="•"/>
            </a:pPr>
            <a:r>
              <a:rPr lang="en-US" sz="3200" dirty="0">
                <a:solidFill>
                  <a:srgbClr val="000000"/>
                </a:solidFill>
                <a:latin typeface="Calibri"/>
              </a:rPr>
              <a:t>Stolt and collaborators further extended Claerbout III to provide a point reflectivity model that automatically images specular and non-specular reflections.</a:t>
            </a:r>
            <a:endParaRPr dirty="0"/>
          </a:p>
          <a:p>
            <a:pPr>
              <a:lnSpc>
                <a:spcPct val="100000"/>
              </a:lnSpc>
            </a:pPr>
            <a:endParaRPr dirty="0"/>
          </a:p>
          <a:p>
            <a:pPr>
              <a:lnSpc>
                <a:spcPct val="100000"/>
              </a:lnSpc>
              <a:buFont typeface="Arial"/>
              <a:buChar char="•"/>
            </a:pPr>
            <a:r>
              <a:rPr lang="en-US" sz="3200" u="sng" dirty="0">
                <a:solidFill>
                  <a:srgbClr val="000000"/>
                </a:solidFill>
                <a:latin typeface="Calibri"/>
              </a:rPr>
              <a:t>The latter is only possible for extensions/generalizations of </a:t>
            </a:r>
            <a:r>
              <a:rPr lang="en-US" sz="3200" u="sng" dirty="0" err="1">
                <a:solidFill>
                  <a:srgbClr val="000000"/>
                </a:solidFill>
                <a:latin typeface="Calibri"/>
              </a:rPr>
              <a:t>Claerbout</a:t>
            </a:r>
            <a:r>
              <a:rPr lang="en-US" sz="3200" u="sng" dirty="0">
                <a:solidFill>
                  <a:srgbClr val="000000"/>
                </a:solidFill>
                <a:latin typeface="Calibri"/>
              </a:rPr>
              <a:t> III(not for </a:t>
            </a:r>
            <a:r>
              <a:rPr lang="en-US" sz="3200" u="sng" dirty="0" err="1">
                <a:solidFill>
                  <a:srgbClr val="000000"/>
                </a:solidFill>
                <a:latin typeface="Calibri"/>
              </a:rPr>
              <a:t>Claerbout</a:t>
            </a:r>
            <a:r>
              <a:rPr lang="en-US" sz="3200" u="sng" dirty="0">
                <a:solidFill>
                  <a:srgbClr val="000000"/>
                </a:solidFill>
                <a:latin typeface="Calibri"/>
              </a:rPr>
              <a:t> II) </a:t>
            </a:r>
            <a:endParaRPr dirty="0"/>
          </a:p>
        </p:txBody>
      </p:sp>
      <p:sp>
        <p:nvSpPr>
          <p:cNvPr id="251" name="CustomShape 2"/>
          <p:cNvSpPr/>
          <p:nvPr/>
        </p:nvSpPr>
        <p:spPr>
          <a:xfrm>
            <a:off x="353972" y="4419600"/>
            <a:ext cx="10236240" cy="1386360"/>
          </a:xfrm>
          <a:prstGeom prst="rect">
            <a:avLst/>
          </a:prstGeom>
          <a:noFill/>
          <a:ln w="31680">
            <a:solidFill>
              <a:srgbClr val="FF0000"/>
            </a:solidFill>
            <a:miter/>
          </a:ln>
        </p:spPr>
      </p:sp>
      <p:sp>
        <p:nvSpPr>
          <p:cNvPr id="252" name="TextShape 3"/>
          <p:cNvSpPr txBox="1"/>
          <p:nvPr/>
        </p:nvSpPr>
        <p:spPr>
          <a:xfrm>
            <a:off x="8608321" y="6356520"/>
            <a:ext cx="2742120" cy="364680"/>
          </a:xfrm>
          <a:prstGeom prst="rect">
            <a:avLst/>
          </a:prstGeom>
        </p:spPr>
        <p:txBody>
          <a:bodyPr anchor="ctr"/>
          <a:lstStyle/>
          <a:p>
            <a:pPr algn="r">
              <a:lnSpc>
                <a:spcPct val="100000"/>
              </a:lnSpc>
            </a:pPr>
            <a:fld id="{03BA9BE8-E583-473C-9223-1BDF42429F5B}" type="slidenum">
              <a:rPr lang="en-US" sz="2000" b="1">
                <a:solidFill>
                  <a:srgbClr val="000000"/>
                </a:solidFill>
                <a:latin typeface="Calibri"/>
              </a:rPr>
              <a:t>234</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234</a:t>
            </a:fld>
            <a:endParaRPr lang="en-US" dirty="0">
              <a:solidFill>
                <a:prstClr val="black"/>
              </a:solidFill>
            </a:endParaRPr>
          </a:p>
        </p:txBody>
      </p:sp>
    </p:spTree>
    <p:extLst>
      <p:ext uri="{BB962C8B-B14F-4D97-AF65-F5344CB8AC3E}">
        <p14:creationId xmlns:p14="http://schemas.microsoft.com/office/powerpoint/2010/main" val="9094996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950399" y="1202400"/>
            <a:ext cx="8924401" cy="63900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Claerbout II imaging (A typical form) </a:t>
            </a:r>
            <a:endParaRPr/>
          </a:p>
        </p:txBody>
      </p:sp>
      <p:sp>
        <p:nvSpPr>
          <p:cNvPr id="254" name="TextShape 2"/>
          <p:cNvSpPr txBox="1"/>
          <p:nvPr/>
        </p:nvSpPr>
        <p:spPr>
          <a:xfrm>
            <a:off x="8608321" y="6356520"/>
            <a:ext cx="2742120" cy="364680"/>
          </a:xfrm>
          <a:prstGeom prst="rect">
            <a:avLst/>
          </a:prstGeom>
        </p:spPr>
        <p:txBody>
          <a:bodyPr anchor="ctr"/>
          <a:lstStyle/>
          <a:p>
            <a:pPr algn="r">
              <a:lnSpc>
                <a:spcPct val="100000"/>
              </a:lnSpc>
            </a:pPr>
            <a:fld id="{3807787A-FA6F-4716-B923-C6C97377DE53}" type="slidenum">
              <a:rPr lang="en-US" sz="2000" b="1">
                <a:solidFill>
                  <a:srgbClr val="000000"/>
                </a:solidFill>
                <a:latin typeface="Calibri"/>
              </a:rPr>
              <a:t>235</a:t>
            </a:fld>
            <a:endParaRPr/>
          </a:p>
        </p:txBody>
      </p:sp>
      <p:sp>
        <p:nvSpPr>
          <p:cNvPr id="255" name="CustomShape 3"/>
          <p:cNvSpPr/>
          <p:nvPr/>
        </p:nvSpPr>
        <p:spPr>
          <a:xfrm>
            <a:off x="1371242" y="3487320"/>
            <a:ext cx="6866639" cy="1186920"/>
          </a:xfrm>
          <a:prstGeom prst="rect">
            <a:avLst/>
          </a:prstGeom>
          <a:noFill/>
          <a:ln>
            <a:noFill/>
          </a:ln>
        </p:spPr>
        <p:txBody>
          <a:bodyPr lIns="90000" tIns="45000" rIns="90000" bIns="45000"/>
          <a:lstStyle/>
          <a:p>
            <a:pPr>
              <a:lnSpc>
                <a:spcPct val="100000"/>
              </a:lnSpc>
            </a:pPr>
            <a:r>
              <a:rPr lang="en-US" sz="2400">
                <a:solidFill>
                  <a:srgbClr val="000000"/>
                </a:solidFill>
                <a:latin typeface="Calibri"/>
              </a:rPr>
              <a:t>Where R is the reflection data (for a shot record), run backwards, and S is the source wavefield.</a:t>
            </a:r>
            <a:endParaRPr/>
          </a:p>
        </p:txBody>
      </p:sp>
      <p:pic>
        <p:nvPicPr>
          <p:cNvPr id="256" name="Picture 255"/>
          <p:cNvPicPr/>
          <p:nvPr/>
        </p:nvPicPr>
        <p:blipFill>
          <a:blip r:embed="rId2"/>
          <a:stretch>
            <a:fillRect/>
          </a:stretch>
        </p:blipFill>
        <p:spPr>
          <a:xfrm>
            <a:off x="1066680" y="2057400"/>
            <a:ext cx="5778360" cy="1028880"/>
          </a:xfrm>
          <a:prstGeom prst="rect">
            <a:avLst/>
          </a:prstGeom>
          <a:ln>
            <a:noFill/>
          </a:ln>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235</a:t>
            </a:fld>
            <a:endParaRPr lang="en-US" dirty="0">
              <a:solidFill>
                <a:prstClr val="black"/>
              </a:solidFill>
            </a:endParaRPr>
          </a:p>
        </p:txBody>
      </p:sp>
    </p:spTree>
    <p:extLst>
      <p:ext uri="{BB962C8B-B14F-4D97-AF65-F5344CB8AC3E}">
        <p14:creationId xmlns:p14="http://schemas.microsoft.com/office/powerpoint/2010/main" val="29172269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stomShape 1"/>
          <p:cNvSpPr/>
          <p:nvPr/>
        </p:nvSpPr>
        <p:spPr>
          <a:xfrm>
            <a:off x="950400" y="1202400"/>
            <a:ext cx="6441120" cy="63900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Claerbout II imaging</a:t>
            </a:r>
            <a:endParaRPr/>
          </a:p>
        </p:txBody>
      </p:sp>
      <p:sp>
        <p:nvSpPr>
          <p:cNvPr id="258" name="CustomShape 2"/>
          <p:cNvSpPr/>
          <p:nvPr/>
        </p:nvSpPr>
        <p:spPr>
          <a:xfrm>
            <a:off x="1090082" y="3085200"/>
            <a:ext cx="8029081" cy="63900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Claerbout III imaging</a:t>
            </a:r>
            <a:endParaRPr/>
          </a:p>
        </p:txBody>
      </p:sp>
      <p:sp>
        <p:nvSpPr>
          <p:cNvPr id="259" name="TextShape 3"/>
          <p:cNvSpPr txBox="1"/>
          <p:nvPr/>
        </p:nvSpPr>
        <p:spPr>
          <a:xfrm>
            <a:off x="8608321" y="6356520"/>
            <a:ext cx="2742120" cy="364680"/>
          </a:xfrm>
          <a:prstGeom prst="rect">
            <a:avLst/>
          </a:prstGeom>
        </p:spPr>
        <p:txBody>
          <a:bodyPr anchor="ctr"/>
          <a:lstStyle/>
          <a:p>
            <a:pPr algn="r">
              <a:lnSpc>
                <a:spcPct val="100000"/>
              </a:lnSpc>
            </a:pPr>
            <a:fld id="{51D64FC6-2511-460E-BBFF-2CEEAD8E6244}" type="slidenum">
              <a:rPr lang="en-US" sz="2000" b="1">
                <a:solidFill>
                  <a:srgbClr val="000000"/>
                </a:solidFill>
                <a:latin typeface="Calibri"/>
              </a:rPr>
              <a:t>236</a:t>
            </a:fld>
            <a:endParaRPr/>
          </a:p>
        </p:txBody>
      </p:sp>
      <p:pic>
        <p:nvPicPr>
          <p:cNvPr id="260" name="Picture 259"/>
          <p:cNvPicPr/>
          <p:nvPr/>
        </p:nvPicPr>
        <p:blipFill>
          <a:blip r:embed="rId2"/>
          <a:stretch>
            <a:fillRect/>
          </a:stretch>
        </p:blipFill>
        <p:spPr>
          <a:xfrm>
            <a:off x="1066680" y="2057400"/>
            <a:ext cx="5778360" cy="1028880"/>
          </a:xfrm>
          <a:prstGeom prst="rect">
            <a:avLst/>
          </a:prstGeom>
          <a:ln>
            <a:noFill/>
          </a:ln>
        </p:spPr>
      </p:pic>
      <p:pic>
        <p:nvPicPr>
          <p:cNvPr id="261" name="Picture 260"/>
          <p:cNvPicPr/>
          <p:nvPr/>
        </p:nvPicPr>
        <p:blipFill>
          <a:blip r:embed="rId3"/>
          <a:stretch>
            <a:fillRect/>
          </a:stretch>
        </p:blipFill>
        <p:spPr>
          <a:xfrm>
            <a:off x="939961" y="3733920"/>
            <a:ext cx="10109160" cy="1790640"/>
          </a:xfrm>
          <a:prstGeom prst="rect">
            <a:avLst/>
          </a:prstGeom>
          <a:ln>
            <a:noFill/>
          </a:ln>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236</a:t>
            </a:fld>
            <a:endParaRPr lang="en-US" dirty="0">
              <a:solidFill>
                <a:prstClr val="black"/>
              </a:solidFill>
            </a:endParaRPr>
          </a:p>
        </p:txBody>
      </p:sp>
    </p:spTree>
    <p:extLst>
      <p:ext uri="{BB962C8B-B14F-4D97-AF65-F5344CB8AC3E}">
        <p14:creationId xmlns:p14="http://schemas.microsoft.com/office/powerpoint/2010/main" val="22880974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stomShape 1"/>
          <p:cNvSpPr/>
          <p:nvPr/>
        </p:nvSpPr>
        <p:spPr>
          <a:xfrm>
            <a:off x="791281" y="2244600"/>
            <a:ext cx="10559160" cy="118764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Let’s examine Claerbout II and III where only the imaging condition is the issue</a:t>
            </a:r>
            <a:endParaRPr/>
          </a:p>
        </p:txBody>
      </p:sp>
      <p:sp>
        <p:nvSpPr>
          <p:cNvPr id="263" name="TextShape 2"/>
          <p:cNvSpPr txBox="1"/>
          <p:nvPr/>
        </p:nvSpPr>
        <p:spPr>
          <a:xfrm>
            <a:off x="8608321" y="6356520"/>
            <a:ext cx="2742120" cy="364680"/>
          </a:xfrm>
          <a:prstGeom prst="rect">
            <a:avLst/>
          </a:prstGeom>
        </p:spPr>
        <p:txBody>
          <a:bodyPr anchor="ctr"/>
          <a:lstStyle/>
          <a:p>
            <a:pPr algn="r">
              <a:lnSpc>
                <a:spcPct val="100000"/>
              </a:lnSpc>
            </a:pPr>
            <a:fld id="{AE3FD33C-A2BA-48F9-BE2A-42310FF83848}" type="slidenum">
              <a:rPr lang="en-US" sz="2000" b="1">
                <a:solidFill>
                  <a:srgbClr val="000000"/>
                </a:solidFill>
                <a:latin typeface="Calibri"/>
              </a:rPr>
              <a:t>237</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237</a:t>
            </a:fld>
            <a:endParaRPr lang="en-US" dirty="0">
              <a:solidFill>
                <a:prstClr val="black"/>
              </a:solidFill>
            </a:endParaRPr>
          </a:p>
        </p:txBody>
      </p:sp>
    </p:spTree>
    <p:extLst>
      <p:ext uri="{BB962C8B-B14F-4D97-AF65-F5344CB8AC3E}">
        <p14:creationId xmlns:p14="http://schemas.microsoft.com/office/powerpoint/2010/main" val="34824782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2"/>
          <p:cNvPicPr/>
          <p:nvPr/>
        </p:nvPicPr>
        <p:blipFill>
          <a:blip r:embed="rId3"/>
          <a:stretch>
            <a:fillRect/>
          </a:stretch>
        </p:blipFill>
        <p:spPr>
          <a:xfrm>
            <a:off x="2853720" y="1762560"/>
            <a:ext cx="6358680" cy="3691440"/>
          </a:xfrm>
          <a:prstGeom prst="rect">
            <a:avLst/>
          </a:prstGeom>
          <a:ln>
            <a:noFill/>
          </a:ln>
        </p:spPr>
      </p:pic>
      <p:sp>
        <p:nvSpPr>
          <p:cNvPr id="265" name="CustomShape 1"/>
          <p:cNvSpPr/>
          <p:nvPr/>
        </p:nvSpPr>
        <p:spPr>
          <a:xfrm>
            <a:off x="5998320" y="5497920"/>
            <a:ext cx="349920" cy="364680"/>
          </a:xfrm>
          <a:prstGeom prst="rect">
            <a:avLst/>
          </a:prstGeom>
          <a:noFill/>
          <a:ln>
            <a:noFill/>
          </a:ln>
        </p:spPr>
        <p:txBody>
          <a:bodyPr lIns="90000" tIns="45000" rIns="90000" bIns="45000"/>
          <a:lstStyle/>
          <a:p>
            <a:pPr>
              <a:lnSpc>
                <a:spcPct val="100000"/>
              </a:lnSpc>
            </a:pPr>
            <a:r>
              <a:rPr lang="en-US">
                <a:solidFill>
                  <a:srgbClr val="000000"/>
                </a:solidFill>
                <a:latin typeface="Calibri"/>
              </a:rPr>
              <a:t>X</a:t>
            </a:r>
            <a:endParaRPr/>
          </a:p>
        </p:txBody>
      </p:sp>
      <p:sp>
        <p:nvSpPr>
          <p:cNvPr id="266" name="CustomShape 2"/>
          <p:cNvSpPr/>
          <p:nvPr/>
        </p:nvSpPr>
        <p:spPr>
          <a:xfrm>
            <a:off x="2451240" y="3648240"/>
            <a:ext cx="336600" cy="364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Z</a:t>
            </a:r>
            <a:endParaRPr/>
          </a:p>
        </p:txBody>
      </p:sp>
      <p:sp>
        <p:nvSpPr>
          <p:cNvPr id="267" name="CustomShape 3"/>
          <p:cNvSpPr/>
          <p:nvPr/>
        </p:nvSpPr>
        <p:spPr>
          <a:xfrm>
            <a:off x="239401" y="188640"/>
            <a:ext cx="11613960" cy="1552680"/>
          </a:xfrm>
          <a:prstGeom prst="rect">
            <a:avLst/>
          </a:prstGeom>
          <a:noFill/>
          <a:ln>
            <a:noFill/>
          </a:ln>
        </p:spPr>
        <p:txBody>
          <a:bodyPr lIns="90000" tIns="45000" rIns="90000" bIns="45000"/>
          <a:lstStyle/>
          <a:p>
            <a:pPr algn="ctr">
              <a:lnSpc>
                <a:spcPct val="100000"/>
              </a:lnSpc>
            </a:pPr>
            <a:r>
              <a:rPr lang="en-US" sz="2400" b="1">
                <a:solidFill>
                  <a:srgbClr val="000000"/>
                </a:solidFill>
                <a:latin typeface="Calibri"/>
              </a:rPr>
              <a:t>A numerical example of Claerbout II imaging </a:t>
            </a:r>
            <a:endParaRPr/>
          </a:p>
          <a:p>
            <a:pPr algn="ctr">
              <a:lnSpc>
                <a:spcPct val="100000"/>
              </a:lnSpc>
            </a:pPr>
            <a:r>
              <a:rPr lang="en-US" sz="2400" b="1">
                <a:solidFill>
                  <a:srgbClr val="000000"/>
                </a:solidFill>
                <a:latin typeface="Calibri"/>
              </a:rPr>
              <a:t>(current leading edge RTM) for a single reflector with a homogeneous velocity model </a:t>
            </a:r>
            <a:endParaRPr/>
          </a:p>
          <a:p>
            <a:pPr algn="ctr">
              <a:lnSpc>
                <a:spcPct val="100000"/>
              </a:lnSpc>
            </a:pPr>
            <a:r>
              <a:rPr lang="en-US" sz="2400" b="1">
                <a:solidFill>
                  <a:srgbClr val="000000"/>
                </a:solidFill>
                <a:latin typeface="Calibri"/>
              </a:rPr>
              <a:t>(one shot gather)</a:t>
            </a:r>
            <a:endParaRPr/>
          </a:p>
        </p:txBody>
      </p:sp>
      <p:sp>
        <p:nvSpPr>
          <p:cNvPr id="268" name="CustomShape 4"/>
          <p:cNvSpPr/>
          <p:nvPr/>
        </p:nvSpPr>
        <p:spPr>
          <a:xfrm>
            <a:off x="4232160" y="6228360"/>
            <a:ext cx="4125960" cy="364680"/>
          </a:xfrm>
          <a:prstGeom prst="rect">
            <a:avLst/>
          </a:prstGeom>
          <a:noFill/>
          <a:ln>
            <a:noFill/>
          </a:ln>
        </p:spPr>
        <p:txBody>
          <a:bodyPr lIns="90000" tIns="45000" rIns="90000" bIns="45000"/>
          <a:lstStyle/>
          <a:p>
            <a:pPr algn="ctr">
              <a:lnSpc>
                <a:spcPct val="100000"/>
              </a:lnSpc>
            </a:pPr>
            <a:r>
              <a:rPr lang="en-US">
                <a:solidFill>
                  <a:srgbClr val="000000"/>
                </a:solidFill>
                <a:latin typeface="Arial"/>
              </a:rPr>
              <a:t>Yanglei Zou and Weglein, 2014</a:t>
            </a:r>
            <a:endParaRPr/>
          </a:p>
        </p:txBody>
      </p:sp>
      <p:sp>
        <p:nvSpPr>
          <p:cNvPr id="269" name="TextShape 5"/>
          <p:cNvSpPr txBox="1"/>
          <p:nvPr/>
        </p:nvSpPr>
        <p:spPr>
          <a:xfrm>
            <a:off x="8608321" y="6356520"/>
            <a:ext cx="2742120" cy="364680"/>
          </a:xfrm>
          <a:prstGeom prst="rect">
            <a:avLst/>
          </a:prstGeom>
        </p:spPr>
        <p:txBody>
          <a:bodyPr anchor="ctr"/>
          <a:lstStyle/>
          <a:p>
            <a:pPr algn="r">
              <a:lnSpc>
                <a:spcPct val="100000"/>
              </a:lnSpc>
            </a:pPr>
            <a:fld id="{15DB6252-AF85-41BC-ACD8-9ED2D09FA795}" type="slidenum">
              <a:rPr lang="en-US" sz="2000" b="1">
                <a:solidFill>
                  <a:srgbClr val="000000"/>
                </a:solidFill>
                <a:latin typeface="Calibri"/>
              </a:rPr>
              <a:t>238</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238</a:t>
            </a:fld>
            <a:endParaRPr lang="en-US" dirty="0">
              <a:solidFill>
                <a:prstClr val="black"/>
              </a:solidFill>
            </a:endParaRPr>
          </a:p>
        </p:txBody>
      </p:sp>
    </p:spTree>
    <p:extLst>
      <p:ext uri="{BB962C8B-B14F-4D97-AF65-F5344CB8AC3E}">
        <p14:creationId xmlns:p14="http://schemas.microsoft.com/office/powerpoint/2010/main" val="9452862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Shape 1"/>
          <p:cNvSpPr txBox="1"/>
          <p:nvPr/>
        </p:nvSpPr>
        <p:spPr>
          <a:xfrm>
            <a:off x="765000" y="1747800"/>
            <a:ext cx="10512360" cy="1325160"/>
          </a:xfrm>
          <a:prstGeom prst="rect">
            <a:avLst/>
          </a:prstGeom>
        </p:spPr>
        <p:txBody>
          <a:bodyPr anchor="ctr"/>
          <a:lstStyle/>
          <a:p>
            <a:pPr>
              <a:lnSpc>
                <a:spcPct val="90000"/>
              </a:lnSpc>
            </a:pPr>
            <a:r>
              <a:rPr lang="en-US" sz="4400">
                <a:solidFill>
                  <a:srgbClr val="000000"/>
                </a:solidFill>
                <a:latin typeface="Calibri Light"/>
              </a:rPr>
              <a:t>How do you know if a migration method has made a high frequency approximation?</a:t>
            </a:r>
            <a:endParaRPr/>
          </a:p>
        </p:txBody>
      </p:sp>
      <p:sp>
        <p:nvSpPr>
          <p:cNvPr id="4"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239</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239</a:t>
            </a:fld>
            <a:endParaRPr lang="en-US" dirty="0">
              <a:solidFill>
                <a:prstClr val="black"/>
              </a:solidFill>
            </a:endParaRPr>
          </a:p>
        </p:txBody>
      </p:sp>
    </p:spTree>
    <p:extLst>
      <p:ext uri="{BB962C8B-B14F-4D97-AF65-F5344CB8AC3E}">
        <p14:creationId xmlns:p14="http://schemas.microsoft.com/office/powerpoint/2010/main" val="42407510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itle 2"/>
          <p:cNvSpPr txBox="1">
            <a:spLocks/>
          </p:cNvSpPr>
          <p:nvPr/>
        </p:nvSpPr>
        <p:spPr>
          <a:xfrm>
            <a:off x="443013" y="2429309"/>
            <a:ext cx="11540795" cy="1327788"/>
          </a:xfrm>
          <a:prstGeom prst="rect">
            <a:avLst/>
          </a:prstGeom>
        </p:spPr>
        <p:txBody>
          <a:bodyPr vert="horz" lIns="91440" tIns="45720" rIns="91440" bIns="45720" rtlCol="0" anchor="ctr">
            <a:noAutofit/>
          </a:bodyPr>
          <a:lstStyle>
            <a:lvl1pPr algn="l" defTabSz="914400" rtl="0" eaLnBrk="1" latinLnBrk="0" hangingPunct="1">
              <a:lnSpc>
                <a:spcPct val="15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dirty="0">
                <a:solidFill>
                  <a:prstClr val="black"/>
                </a:solidFill>
                <a:latin typeface="Arial"/>
                <a:cs typeface="Arial"/>
              </a:rPr>
              <a:t>There is</a:t>
            </a:r>
            <a:r>
              <a:rPr lang="zh-CN" altLang="en-US" dirty="0">
                <a:solidFill>
                  <a:prstClr val="black"/>
                </a:solidFill>
                <a:latin typeface="Arial"/>
                <a:cs typeface="Arial"/>
              </a:rPr>
              <a:t> </a:t>
            </a:r>
            <a:r>
              <a:rPr lang="en-US" altLang="zh-CN" dirty="0">
                <a:solidFill>
                  <a:prstClr val="black"/>
                </a:solidFill>
                <a:latin typeface="Arial"/>
                <a:cs typeface="Arial"/>
              </a:rPr>
              <a:t>a</a:t>
            </a:r>
            <a:r>
              <a:rPr lang="en-US" dirty="0">
                <a:solidFill>
                  <a:prstClr val="black"/>
                </a:solidFill>
                <a:latin typeface="Arial"/>
                <a:cs typeface="Arial"/>
              </a:rPr>
              <a:t> role for direct and indirect methods in practical real world application.</a:t>
            </a:r>
          </a:p>
        </p:txBody>
      </p:sp>
      <p:sp>
        <p:nvSpPr>
          <p:cNvPr id="3" name="Slide Number Placeholder 2"/>
          <p:cNvSpPr>
            <a:spLocks noGrp="1"/>
          </p:cNvSpPr>
          <p:nvPr>
            <p:ph type="sldNum" sz="quarter" idx="12"/>
          </p:nvPr>
        </p:nvSpPr>
        <p:spPr/>
        <p:txBody>
          <a:bodyPr/>
          <a:lstStyle/>
          <a:p>
            <a:fld id="{EC3277FA-E73F-4102-A46F-C78B8C27A809}" type="slidenum">
              <a:rPr lang="en-US" smtClean="0"/>
              <a:pPr/>
              <a:t>24</a:t>
            </a:fld>
            <a:endParaRPr lang="en-US" dirty="0"/>
          </a:p>
        </p:txBody>
      </p:sp>
    </p:spTree>
    <p:extLst>
      <p:ext uri="{BB962C8B-B14F-4D97-AF65-F5344CB8AC3E}">
        <p14:creationId xmlns:p14="http://schemas.microsoft.com/office/powerpoint/2010/main" val="41446473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684361" y="1145160"/>
            <a:ext cx="10512360" cy="4350960"/>
          </a:xfrm>
          <a:prstGeom prst="rect">
            <a:avLst/>
          </a:prstGeom>
          <a:noFill/>
          <a:ln>
            <a:noFill/>
          </a:ln>
        </p:spPr>
        <p:txBody>
          <a:bodyPr/>
          <a:lstStyle/>
          <a:p>
            <a:pPr>
              <a:lnSpc>
                <a:spcPct val="120000"/>
              </a:lnSpc>
              <a:buFont typeface="Wingdings" charset="2"/>
              <a:buChar char=""/>
            </a:pPr>
            <a:r>
              <a:rPr lang="en-US" sz="2800">
                <a:solidFill>
                  <a:srgbClr val="000000"/>
                </a:solidFill>
                <a:latin typeface="Arial"/>
              </a:rPr>
              <a:t>(1) If there is a travel time curve of candidate images within the method, it is a high frequency ‘ray theory’ approximation/ assumption.</a:t>
            </a:r>
            <a:endParaRPr/>
          </a:p>
          <a:p>
            <a:pPr>
              <a:lnSpc>
                <a:spcPct val="90000"/>
              </a:lnSpc>
            </a:pPr>
            <a:endParaRPr/>
          </a:p>
          <a:p>
            <a:pPr>
              <a:lnSpc>
                <a:spcPct val="90000"/>
              </a:lnSpc>
            </a:pPr>
            <a:endParaRPr/>
          </a:p>
        </p:txBody>
      </p:sp>
      <p:sp>
        <p:nvSpPr>
          <p:cNvPr id="298" name="CustomShape 2"/>
          <p:cNvSpPr/>
          <p:nvPr/>
        </p:nvSpPr>
        <p:spPr>
          <a:xfrm rot="10800000">
            <a:off x="375840" y="2292120"/>
            <a:ext cx="5184000" cy="2962800"/>
          </a:xfrm>
          <a:prstGeom prst="blockArc">
            <a:avLst>
              <a:gd name="adj1" fmla="val 10677687"/>
              <a:gd name="adj2" fmla="val 105617"/>
              <a:gd name="adj3" fmla="val 0"/>
            </a:avLst>
          </a:prstGeom>
          <a:gradFill>
            <a:gsLst>
              <a:gs pos="0">
                <a:srgbClr val="71A6DA"/>
              </a:gs>
              <a:gs pos="100000">
                <a:srgbClr val="549ADA"/>
              </a:gs>
            </a:gsLst>
            <a:lin ang="16200000"/>
          </a:gradFill>
          <a:ln w="57240">
            <a:solidFill>
              <a:srgbClr val="0000FF"/>
            </a:solidFill>
            <a:miter/>
          </a:ln>
        </p:spPr>
      </p:sp>
      <p:sp>
        <p:nvSpPr>
          <p:cNvPr id="299" name="CustomShape 3"/>
          <p:cNvSpPr/>
          <p:nvPr/>
        </p:nvSpPr>
        <p:spPr>
          <a:xfrm>
            <a:off x="1306440" y="3604320"/>
            <a:ext cx="1100160" cy="1587240"/>
          </a:xfrm>
          <a:prstGeom prst="straightConnector1">
            <a:avLst/>
          </a:prstGeom>
          <a:noFill/>
          <a:ln w="38160">
            <a:solidFill>
              <a:srgbClr val="000000"/>
            </a:solidFill>
            <a:miter/>
            <a:tailEnd type="arrow" w="med" len="med"/>
          </a:ln>
        </p:spPr>
      </p:sp>
      <p:sp>
        <p:nvSpPr>
          <p:cNvPr id="300" name="CustomShape 4"/>
          <p:cNvSpPr/>
          <p:nvPr/>
        </p:nvSpPr>
        <p:spPr>
          <a:xfrm flipV="1">
            <a:off x="2432161" y="3603960"/>
            <a:ext cx="2598121" cy="1570320"/>
          </a:xfrm>
          <a:prstGeom prst="straightConnector1">
            <a:avLst/>
          </a:prstGeom>
          <a:noFill/>
          <a:ln w="38160">
            <a:solidFill>
              <a:srgbClr val="000000"/>
            </a:solidFill>
            <a:miter/>
            <a:tailEnd type="arrow" w="med" len="med"/>
          </a:ln>
        </p:spPr>
      </p:sp>
      <p:sp>
        <p:nvSpPr>
          <p:cNvPr id="301" name="CustomShape 5"/>
          <p:cNvSpPr/>
          <p:nvPr/>
        </p:nvSpPr>
        <p:spPr>
          <a:xfrm>
            <a:off x="6089040" y="3235680"/>
            <a:ext cx="1311480" cy="456120"/>
          </a:xfrm>
          <a:prstGeom prst="rect">
            <a:avLst/>
          </a:prstGeom>
          <a:noFill/>
          <a:ln>
            <a:noFill/>
          </a:ln>
        </p:spPr>
        <p:txBody>
          <a:bodyPr lIns="90000" tIns="45000" rIns="90000" bIns="45000"/>
          <a:lstStyle/>
          <a:p>
            <a:pPr>
              <a:lnSpc>
                <a:spcPct val="100000"/>
              </a:lnSpc>
            </a:pPr>
            <a:r>
              <a:rPr lang="en-US" sz="2400">
                <a:solidFill>
                  <a:srgbClr val="000000"/>
                </a:solidFill>
                <a:latin typeface="Calibri"/>
              </a:rPr>
              <a:t>where,</a:t>
            </a:r>
            <a:endParaRPr/>
          </a:p>
        </p:txBody>
      </p:sp>
      <p:pic>
        <p:nvPicPr>
          <p:cNvPr id="303" name="Picture 302"/>
          <p:cNvPicPr/>
          <p:nvPr/>
        </p:nvPicPr>
        <p:blipFill>
          <a:blip r:embed="rId2"/>
          <a:stretch>
            <a:fillRect/>
          </a:stretch>
        </p:blipFill>
        <p:spPr>
          <a:xfrm>
            <a:off x="736562" y="3022560"/>
            <a:ext cx="927000" cy="558720"/>
          </a:xfrm>
          <a:prstGeom prst="rect">
            <a:avLst/>
          </a:prstGeom>
          <a:ln>
            <a:noFill/>
          </a:ln>
        </p:spPr>
      </p:pic>
      <p:pic>
        <p:nvPicPr>
          <p:cNvPr id="304" name="Picture 303"/>
          <p:cNvPicPr/>
          <p:nvPr/>
        </p:nvPicPr>
        <p:blipFill>
          <a:blip r:embed="rId3"/>
          <a:stretch>
            <a:fillRect/>
          </a:stretch>
        </p:blipFill>
        <p:spPr>
          <a:xfrm>
            <a:off x="4305242" y="2984400"/>
            <a:ext cx="977760" cy="622440"/>
          </a:xfrm>
          <a:prstGeom prst="rect">
            <a:avLst/>
          </a:prstGeom>
          <a:ln>
            <a:noFill/>
          </a:ln>
        </p:spPr>
      </p:pic>
      <p:pic>
        <p:nvPicPr>
          <p:cNvPr id="305" name="Picture 304"/>
          <p:cNvPicPr/>
          <p:nvPr/>
        </p:nvPicPr>
        <p:blipFill>
          <a:blip r:embed="rId4"/>
          <a:stretch>
            <a:fillRect/>
          </a:stretch>
        </p:blipFill>
        <p:spPr>
          <a:xfrm>
            <a:off x="2031842" y="5283360"/>
            <a:ext cx="825480" cy="469800"/>
          </a:xfrm>
          <a:prstGeom prst="rect">
            <a:avLst/>
          </a:prstGeom>
          <a:ln>
            <a:noFill/>
          </a:ln>
        </p:spPr>
      </p:pic>
      <p:pic>
        <p:nvPicPr>
          <p:cNvPr id="306" name="Picture 305"/>
          <p:cNvPicPr/>
          <p:nvPr/>
        </p:nvPicPr>
        <p:blipFill>
          <a:blip r:embed="rId5"/>
          <a:stretch>
            <a:fillRect/>
          </a:stretch>
        </p:blipFill>
        <p:spPr>
          <a:xfrm>
            <a:off x="6070682" y="3670200"/>
            <a:ext cx="5727600" cy="1511280"/>
          </a:xfrm>
          <a:prstGeom prst="rect">
            <a:avLst/>
          </a:prstGeom>
          <a:ln>
            <a:noFill/>
          </a:ln>
        </p:spPr>
      </p:pic>
      <p:pic>
        <p:nvPicPr>
          <p:cNvPr id="307" name="Picture 306"/>
          <p:cNvPicPr/>
          <p:nvPr/>
        </p:nvPicPr>
        <p:blipFill>
          <a:blip r:embed="rId6"/>
          <a:stretch>
            <a:fillRect/>
          </a:stretch>
        </p:blipFill>
        <p:spPr>
          <a:xfrm>
            <a:off x="6070682" y="2641680"/>
            <a:ext cx="1244520" cy="457200"/>
          </a:xfrm>
          <a:prstGeom prst="rect">
            <a:avLst/>
          </a:prstGeom>
          <a:ln>
            <a:noFill/>
          </a:ln>
        </p:spPr>
      </p:pic>
      <p:sp>
        <p:nvSpPr>
          <p:cNvPr id="308" name="CustomShape 7"/>
          <p:cNvSpPr/>
          <p:nvPr/>
        </p:nvSpPr>
        <p:spPr>
          <a:xfrm>
            <a:off x="717122" y="136440"/>
            <a:ext cx="10621440" cy="1065240"/>
          </a:xfrm>
          <a:prstGeom prst="rect">
            <a:avLst/>
          </a:prstGeom>
          <a:noFill/>
          <a:ln>
            <a:noFill/>
          </a:ln>
        </p:spPr>
        <p:txBody>
          <a:bodyPr lIns="90000" tIns="45000" rIns="90000" bIns="45000"/>
          <a:lstStyle/>
          <a:p>
            <a:pPr>
              <a:lnSpc>
                <a:spcPct val="100000"/>
              </a:lnSpc>
            </a:pPr>
            <a:r>
              <a:rPr lang="en-US" sz="3200">
                <a:solidFill>
                  <a:srgbClr val="000000"/>
                </a:solidFill>
                <a:latin typeface="Calibri"/>
              </a:rPr>
              <a:t>Ray theory is a high frequency approximation to wave theory </a:t>
            </a:r>
            <a:endParaRPr/>
          </a:p>
        </p:txBody>
      </p:sp>
      <p:sp>
        <p:nvSpPr>
          <p:cNvPr id="14"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240</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240</a:t>
            </a:fld>
            <a:endParaRPr lang="en-US" dirty="0">
              <a:solidFill>
                <a:prstClr val="black"/>
              </a:solidFill>
            </a:endParaRPr>
          </a:p>
        </p:txBody>
      </p:sp>
    </p:spTree>
    <p:extLst>
      <p:ext uri="{BB962C8B-B14F-4D97-AF65-F5344CB8AC3E}">
        <p14:creationId xmlns:p14="http://schemas.microsoft.com/office/powerpoint/2010/main" val="24556501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2"/>
          <p:cNvSpPr/>
          <p:nvPr/>
        </p:nvSpPr>
        <p:spPr>
          <a:xfrm>
            <a:off x="303213" y="1295400"/>
            <a:ext cx="3657601" cy="1143000"/>
          </a:xfrm>
          <a:prstGeom prst="rect">
            <a:avLst/>
          </a:prstGeom>
          <a:noFill/>
          <a:ln>
            <a:noFill/>
          </a:ln>
        </p:spPr>
        <p:txBody>
          <a:bodyPr lIns="90000" tIns="45000" rIns="90000" bIns="45000"/>
          <a:lstStyle/>
          <a:p>
            <a:pPr algn="ctr"/>
            <a:r>
              <a:rPr lang="en-US" sz="2400" dirty="0">
                <a:solidFill>
                  <a:srgbClr val="000000"/>
                </a:solidFill>
              </a:rPr>
              <a:t>Claerbout </a:t>
            </a:r>
            <a:r>
              <a:rPr lang="en-US" sz="2400" dirty="0" smtClean="0">
                <a:solidFill>
                  <a:srgbClr val="000000"/>
                </a:solidFill>
              </a:rPr>
              <a:t>III</a:t>
            </a:r>
            <a:r>
              <a:rPr lang="en-US" sz="2400" dirty="0" smtClean="0"/>
              <a:t> </a:t>
            </a:r>
            <a:r>
              <a:rPr lang="en-US" sz="2400" dirty="0" smtClean="0">
                <a:solidFill>
                  <a:srgbClr val="000000"/>
                </a:solidFill>
                <a:ea typeface="SimSun"/>
              </a:rPr>
              <a:t>Stolt migration </a:t>
            </a:r>
          </a:p>
          <a:p>
            <a:pPr algn="ctr">
              <a:lnSpc>
                <a:spcPct val="100000"/>
              </a:lnSpc>
            </a:pPr>
            <a:r>
              <a:rPr lang="en-US" sz="2400" dirty="0" smtClean="0">
                <a:solidFill>
                  <a:srgbClr val="000000"/>
                </a:solidFill>
                <a:ea typeface="SimSun"/>
              </a:rPr>
              <a:t>(one </a:t>
            </a:r>
            <a:r>
              <a:rPr lang="en-US" sz="2400" dirty="0">
                <a:solidFill>
                  <a:srgbClr val="000000"/>
                </a:solidFill>
                <a:ea typeface="SimSun"/>
              </a:rPr>
              <a:t>source one </a:t>
            </a:r>
            <a:r>
              <a:rPr lang="en-US" sz="2400" dirty="0" smtClean="0">
                <a:solidFill>
                  <a:srgbClr val="000000"/>
                </a:solidFill>
                <a:ea typeface="SimSun"/>
              </a:rPr>
              <a:t>receiver)</a:t>
            </a:r>
            <a:endParaRPr sz="2400" dirty="0"/>
          </a:p>
        </p:txBody>
      </p:sp>
      <p:sp>
        <p:nvSpPr>
          <p:cNvPr id="311" name="CustomShape 3"/>
          <p:cNvSpPr/>
          <p:nvPr/>
        </p:nvSpPr>
        <p:spPr>
          <a:xfrm>
            <a:off x="5346184" y="1756440"/>
            <a:ext cx="1633320" cy="516960"/>
          </a:xfrm>
          <a:prstGeom prst="rect">
            <a:avLst/>
          </a:prstGeom>
          <a:noFill/>
          <a:ln>
            <a:noFill/>
          </a:ln>
        </p:spPr>
        <p:txBody>
          <a:bodyPr wrap="none" lIns="90000" tIns="45000" rIns="90000" bIns="45000"/>
          <a:lstStyle/>
          <a:p>
            <a:pPr>
              <a:lnSpc>
                <a:spcPct val="100000"/>
              </a:lnSpc>
            </a:pPr>
            <a:endParaRPr dirty="0"/>
          </a:p>
        </p:txBody>
      </p:sp>
      <p:pic>
        <p:nvPicPr>
          <p:cNvPr id="312" name="Picture 7"/>
          <p:cNvPicPr/>
          <p:nvPr/>
        </p:nvPicPr>
        <p:blipFill>
          <a:blip r:embed="rId2"/>
          <a:stretch>
            <a:fillRect/>
          </a:stretch>
        </p:blipFill>
        <p:spPr>
          <a:xfrm>
            <a:off x="4007706" y="2280240"/>
            <a:ext cx="3884760" cy="2971440"/>
          </a:xfrm>
          <a:prstGeom prst="rect">
            <a:avLst/>
          </a:prstGeom>
          <a:ln>
            <a:noFill/>
          </a:ln>
        </p:spPr>
      </p:pic>
      <p:sp>
        <p:nvSpPr>
          <p:cNvPr id="313" name="CustomShape 4"/>
          <p:cNvSpPr/>
          <p:nvPr/>
        </p:nvSpPr>
        <p:spPr>
          <a:xfrm>
            <a:off x="5951706" y="2375280"/>
            <a:ext cx="269281" cy="309240"/>
          </a:xfrm>
          <a:prstGeom prst="irregularSeal1">
            <a:avLst/>
          </a:prstGeom>
          <a:solidFill>
            <a:srgbClr val="FF0000"/>
          </a:solidFill>
          <a:ln w="6480">
            <a:solidFill>
              <a:srgbClr val="5B9BD5"/>
            </a:solidFill>
            <a:miter/>
          </a:ln>
        </p:spPr>
      </p:sp>
      <p:sp>
        <p:nvSpPr>
          <p:cNvPr id="314" name="CustomShape 5"/>
          <p:cNvSpPr/>
          <p:nvPr/>
        </p:nvSpPr>
        <p:spPr>
          <a:xfrm rot="10800000">
            <a:off x="5536265" y="2434680"/>
            <a:ext cx="240840" cy="201240"/>
          </a:xfrm>
          <a:prstGeom prst="triangle">
            <a:avLst>
              <a:gd name="adj" fmla="val 50000"/>
            </a:avLst>
          </a:prstGeom>
          <a:solidFill>
            <a:srgbClr val="FF0000"/>
          </a:solidFill>
          <a:ln w="6480">
            <a:solidFill>
              <a:srgbClr val="5B9BD5"/>
            </a:solidFill>
            <a:miter/>
          </a:ln>
        </p:spPr>
      </p:sp>
      <p:sp>
        <p:nvSpPr>
          <p:cNvPr id="315" name="CustomShape 6"/>
          <p:cNvSpPr/>
          <p:nvPr/>
        </p:nvSpPr>
        <p:spPr>
          <a:xfrm>
            <a:off x="3983584" y="3579840"/>
            <a:ext cx="353520" cy="364680"/>
          </a:xfrm>
          <a:prstGeom prst="rect">
            <a:avLst/>
          </a:prstGeom>
          <a:noFill/>
          <a:ln>
            <a:noFill/>
          </a:ln>
        </p:spPr>
        <p:txBody>
          <a:bodyPr lIns="90000" tIns="45000" rIns="90000" bIns="45000"/>
          <a:lstStyle/>
          <a:p>
            <a:pPr algn="ctr">
              <a:lnSpc>
                <a:spcPct val="100000"/>
              </a:lnSpc>
            </a:pPr>
            <a:r>
              <a:rPr lang="en-US" dirty="0">
                <a:solidFill>
                  <a:srgbClr val="000000"/>
                </a:solidFill>
                <a:latin typeface="Arial"/>
                <a:ea typeface="SimSun"/>
              </a:rPr>
              <a:t>z</a:t>
            </a:r>
            <a:endParaRPr dirty="0"/>
          </a:p>
        </p:txBody>
      </p:sp>
      <p:sp>
        <p:nvSpPr>
          <p:cNvPr id="316" name="CustomShape 7"/>
          <p:cNvSpPr/>
          <p:nvPr/>
        </p:nvSpPr>
        <p:spPr>
          <a:xfrm>
            <a:off x="5927224" y="5085360"/>
            <a:ext cx="295560" cy="364680"/>
          </a:xfrm>
          <a:prstGeom prst="rect">
            <a:avLst/>
          </a:prstGeom>
          <a:noFill/>
          <a:ln>
            <a:noFill/>
          </a:ln>
        </p:spPr>
        <p:txBody>
          <a:bodyPr wrap="none" lIns="90000" tIns="45000" rIns="90000" bIns="45000"/>
          <a:lstStyle/>
          <a:p>
            <a:pPr algn="ctr">
              <a:lnSpc>
                <a:spcPct val="100000"/>
              </a:lnSpc>
            </a:pPr>
            <a:r>
              <a:rPr lang="en-US" dirty="0">
                <a:solidFill>
                  <a:srgbClr val="000000"/>
                </a:solidFill>
                <a:latin typeface="Arial"/>
                <a:ea typeface="SimSun"/>
              </a:rPr>
              <a:t>x</a:t>
            </a:r>
            <a:endParaRPr dirty="0"/>
          </a:p>
        </p:txBody>
      </p:sp>
      <p:pic>
        <p:nvPicPr>
          <p:cNvPr id="317" name="Picture 1"/>
          <p:cNvPicPr/>
          <p:nvPr/>
        </p:nvPicPr>
        <p:blipFill>
          <a:blip r:embed="rId3"/>
          <a:stretch>
            <a:fillRect/>
          </a:stretch>
        </p:blipFill>
        <p:spPr>
          <a:xfrm>
            <a:off x="74613" y="2309760"/>
            <a:ext cx="3944161" cy="2946600"/>
          </a:xfrm>
          <a:prstGeom prst="rect">
            <a:avLst/>
          </a:prstGeom>
          <a:ln>
            <a:noFill/>
          </a:ln>
        </p:spPr>
      </p:pic>
      <p:sp>
        <p:nvSpPr>
          <p:cNvPr id="318" name="CustomShape 8"/>
          <p:cNvSpPr/>
          <p:nvPr/>
        </p:nvSpPr>
        <p:spPr>
          <a:xfrm>
            <a:off x="1276291" y="1146960"/>
            <a:ext cx="2140560" cy="456120"/>
          </a:xfrm>
          <a:prstGeom prst="rect">
            <a:avLst/>
          </a:prstGeom>
          <a:noFill/>
          <a:ln>
            <a:noFill/>
          </a:ln>
        </p:spPr>
        <p:txBody>
          <a:bodyPr lIns="90000" tIns="45000" rIns="90000" bIns="45000"/>
          <a:lstStyle/>
          <a:p>
            <a:pPr>
              <a:lnSpc>
                <a:spcPct val="100000"/>
              </a:lnSpc>
            </a:pPr>
            <a:endParaRPr dirty="0"/>
          </a:p>
        </p:txBody>
      </p:sp>
      <p:sp>
        <p:nvSpPr>
          <p:cNvPr id="319" name="CustomShape 9"/>
          <p:cNvSpPr/>
          <p:nvPr/>
        </p:nvSpPr>
        <p:spPr>
          <a:xfrm>
            <a:off x="4113215" y="1295400"/>
            <a:ext cx="3733799" cy="838200"/>
          </a:xfrm>
          <a:prstGeom prst="rect">
            <a:avLst/>
          </a:prstGeom>
          <a:noFill/>
          <a:ln>
            <a:noFill/>
          </a:ln>
        </p:spPr>
        <p:txBody>
          <a:bodyPr lIns="90000" tIns="45000" rIns="90000" bIns="45000"/>
          <a:lstStyle/>
          <a:p>
            <a:pPr algn="ctr"/>
            <a:r>
              <a:rPr lang="en-US" sz="2400" dirty="0">
                <a:solidFill>
                  <a:srgbClr val="000000"/>
                </a:solidFill>
              </a:rPr>
              <a:t>Claerbout </a:t>
            </a:r>
            <a:r>
              <a:rPr lang="en-US" sz="2400" dirty="0" smtClean="0">
                <a:solidFill>
                  <a:srgbClr val="000000"/>
                </a:solidFill>
              </a:rPr>
              <a:t>II </a:t>
            </a:r>
            <a:r>
              <a:rPr lang="en-US" sz="2400" dirty="0">
                <a:solidFill>
                  <a:srgbClr val="000000"/>
                </a:solidFill>
                <a:ea typeface="SimSun"/>
              </a:rPr>
              <a:t>RTM(2D</a:t>
            </a:r>
            <a:r>
              <a:rPr lang="en-US" sz="2400" dirty="0" smtClean="0">
                <a:solidFill>
                  <a:srgbClr val="000000"/>
                </a:solidFill>
                <a:ea typeface="SimSun"/>
              </a:rPr>
              <a:t>)</a:t>
            </a:r>
          </a:p>
          <a:p>
            <a:pPr algn="ctr"/>
            <a:r>
              <a:rPr lang="en-US" sz="2400" dirty="0">
                <a:solidFill>
                  <a:srgbClr val="000000"/>
                </a:solidFill>
                <a:ea typeface="SimSun"/>
              </a:rPr>
              <a:t>(one source one receiver)</a:t>
            </a:r>
            <a:endParaRPr lang="en-US" sz="2400" dirty="0"/>
          </a:p>
          <a:p>
            <a:pPr algn="ctr"/>
            <a:endParaRPr lang="en-US" sz="2400" dirty="0"/>
          </a:p>
          <a:p>
            <a:pPr algn="ctr">
              <a:lnSpc>
                <a:spcPct val="100000"/>
              </a:lnSpc>
            </a:pPr>
            <a:endParaRPr dirty="0"/>
          </a:p>
        </p:txBody>
      </p:sp>
      <p:sp>
        <p:nvSpPr>
          <p:cNvPr id="320" name="CustomShape 10"/>
          <p:cNvSpPr/>
          <p:nvPr/>
        </p:nvSpPr>
        <p:spPr>
          <a:xfrm>
            <a:off x="455612" y="5562600"/>
            <a:ext cx="3298320" cy="638280"/>
          </a:xfrm>
          <a:prstGeom prst="rect">
            <a:avLst/>
          </a:prstGeom>
          <a:noFill/>
          <a:ln>
            <a:noFill/>
          </a:ln>
        </p:spPr>
        <p:txBody>
          <a:bodyPr lIns="90000" tIns="45000" rIns="90000" bIns="45000"/>
          <a:lstStyle/>
          <a:p>
            <a:pPr>
              <a:lnSpc>
                <a:spcPct val="100000"/>
              </a:lnSpc>
            </a:pPr>
            <a:r>
              <a:rPr lang="en-US" dirty="0">
                <a:solidFill>
                  <a:srgbClr val="000000"/>
                </a:solidFill>
                <a:latin typeface="Calibri"/>
              </a:rPr>
              <a:t>No high frequency assumption</a:t>
            </a:r>
            <a:endParaRPr dirty="0"/>
          </a:p>
        </p:txBody>
      </p:sp>
      <p:sp>
        <p:nvSpPr>
          <p:cNvPr id="321" name="CustomShape 11"/>
          <p:cNvSpPr/>
          <p:nvPr/>
        </p:nvSpPr>
        <p:spPr>
          <a:xfrm>
            <a:off x="4494214" y="5638800"/>
            <a:ext cx="2819400" cy="638280"/>
          </a:xfrm>
          <a:prstGeom prst="rect">
            <a:avLst/>
          </a:prstGeom>
          <a:noFill/>
          <a:ln>
            <a:noFill/>
          </a:ln>
        </p:spPr>
        <p:txBody>
          <a:bodyPr lIns="90000" tIns="45000" rIns="90000" bIns="45000"/>
          <a:lstStyle/>
          <a:p>
            <a:pPr>
              <a:lnSpc>
                <a:spcPct val="100000"/>
              </a:lnSpc>
            </a:pPr>
            <a:r>
              <a:rPr lang="en-US" dirty="0">
                <a:solidFill>
                  <a:srgbClr val="000000"/>
                </a:solidFill>
              </a:rPr>
              <a:t>High frequency assumption</a:t>
            </a:r>
            <a:endParaRPr dirty="0"/>
          </a:p>
        </p:txBody>
      </p:sp>
      <p:sp>
        <p:nvSpPr>
          <p:cNvPr id="322" name="CustomShape 12"/>
          <p:cNvSpPr/>
          <p:nvPr/>
        </p:nvSpPr>
        <p:spPr>
          <a:xfrm>
            <a:off x="2029679" y="365400"/>
            <a:ext cx="8331840" cy="942840"/>
          </a:xfrm>
          <a:prstGeom prst="rect">
            <a:avLst/>
          </a:prstGeom>
          <a:noFill/>
          <a:ln>
            <a:noFill/>
          </a:ln>
        </p:spPr>
        <p:txBody>
          <a:bodyPr lIns="90000" tIns="45000" rIns="90000" bIns="45000"/>
          <a:lstStyle/>
          <a:p>
            <a:pPr>
              <a:lnSpc>
                <a:spcPct val="100000"/>
              </a:lnSpc>
            </a:pPr>
            <a:r>
              <a:rPr lang="en-US" sz="2800" b="1">
                <a:solidFill>
                  <a:srgbClr val="000000"/>
                </a:solidFill>
                <a:latin typeface="Calibri"/>
              </a:rPr>
              <a:t>Imaging Conditions and High Frequency Assumptions</a:t>
            </a:r>
            <a:endParaRPr/>
          </a:p>
        </p:txBody>
      </p:sp>
      <p:sp>
        <p:nvSpPr>
          <p:cNvPr id="323" name="TextShape 13"/>
          <p:cNvSpPr txBox="1"/>
          <p:nvPr/>
        </p:nvSpPr>
        <p:spPr>
          <a:xfrm>
            <a:off x="8608321" y="6356520"/>
            <a:ext cx="2742120" cy="364680"/>
          </a:xfrm>
          <a:prstGeom prst="rect">
            <a:avLst/>
          </a:prstGeom>
        </p:spPr>
        <p:txBody>
          <a:bodyPr anchor="ctr"/>
          <a:lstStyle/>
          <a:p>
            <a:pPr algn="r">
              <a:lnSpc>
                <a:spcPct val="100000"/>
              </a:lnSpc>
            </a:pPr>
            <a:fld id="{1D46F016-543E-4C8A-B147-B3E7ED3A63AE}" type="slidenum">
              <a:rPr lang="en-US" sz="2000" b="1">
                <a:solidFill>
                  <a:srgbClr val="000000"/>
                </a:solidFill>
                <a:latin typeface="Calibri"/>
              </a:rPr>
              <a:t>241</a:t>
            </a:fld>
            <a:endParaRPr/>
          </a:p>
        </p:txBody>
      </p:sp>
      <p:sp>
        <p:nvSpPr>
          <p:cNvPr id="17" name="CustomShape 2"/>
          <p:cNvSpPr/>
          <p:nvPr/>
        </p:nvSpPr>
        <p:spPr>
          <a:xfrm>
            <a:off x="8151813" y="1295400"/>
            <a:ext cx="3352800" cy="838200"/>
          </a:xfrm>
          <a:prstGeom prst="rect">
            <a:avLst/>
          </a:prstGeom>
          <a:noFill/>
          <a:ln>
            <a:noFill/>
          </a:ln>
        </p:spPr>
        <p:txBody>
          <a:bodyPr wrap="none" lIns="90000" tIns="45000" rIns="90000" bIns="45000"/>
          <a:lstStyle/>
          <a:p>
            <a:pPr algn="ctr">
              <a:lnSpc>
                <a:spcPct val="100000"/>
              </a:lnSpc>
            </a:pPr>
            <a:r>
              <a:rPr lang="en-US" sz="2400" dirty="0">
                <a:solidFill>
                  <a:srgbClr val="000000"/>
                </a:solidFill>
              </a:rPr>
              <a:t>Kirchhoff migration (2D</a:t>
            </a:r>
            <a:r>
              <a:rPr lang="en-US" sz="2400" dirty="0" smtClean="0">
                <a:solidFill>
                  <a:srgbClr val="000000"/>
                </a:solidFill>
              </a:rPr>
              <a:t>)</a:t>
            </a:r>
          </a:p>
          <a:p>
            <a:pPr algn="ctr"/>
            <a:r>
              <a:rPr lang="en-US" sz="2400" dirty="0">
                <a:solidFill>
                  <a:srgbClr val="000000"/>
                </a:solidFill>
                <a:ea typeface="SimSun"/>
              </a:rPr>
              <a:t>(one source one receiver)</a:t>
            </a:r>
            <a:endParaRPr lang="en-US" sz="2400" dirty="0"/>
          </a:p>
          <a:p>
            <a:pPr algn="ctr">
              <a:lnSpc>
                <a:spcPct val="100000"/>
              </a:lnSpc>
            </a:pPr>
            <a:endParaRPr sz="2400" dirty="0"/>
          </a:p>
        </p:txBody>
      </p:sp>
      <p:grpSp>
        <p:nvGrpSpPr>
          <p:cNvPr id="24" name="Group 23"/>
          <p:cNvGrpSpPr/>
          <p:nvPr/>
        </p:nvGrpSpPr>
        <p:grpSpPr>
          <a:xfrm>
            <a:off x="7770812" y="2286000"/>
            <a:ext cx="3808652" cy="3200400"/>
            <a:chOff x="3276360" y="2090880"/>
            <a:chExt cx="5603760" cy="3422880"/>
          </a:xfrm>
        </p:grpSpPr>
        <p:pic>
          <p:nvPicPr>
            <p:cNvPr id="25" name="Picture 11"/>
            <p:cNvPicPr/>
            <p:nvPr/>
          </p:nvPicPr>
          <p:blipFill>
            <a:blip r:embed="rId4"/>
            <a:stretch>
              <a:fillRect/>
            </a:stretch>
          </p:blipFill>
          <p:spPr>
            <a:xfrm>
              <a:off x="3396600" y="2090880"/>
              <a:ext cx="5483520" cy="3200400"/>
            </a:xfrm>
            <a:prstGeom prst="rect">
              <a:avLst/>
            </a:prstGeom>
            <a:ln>
              <a:noFill/>
            </a:ln>
          </p:spPr>
        </p:pic>
        <p:sp>
          <p:nvSpPr>
            <p:cNvPr id="26" name="CustomShape 3"/>
            <p:cNvSpPr/>
            <p:nvPr/>
          </p:nvSpPr>
          <p:spPr>
            <a:xfrm>
              <a:off x="6091200" y="2198880"/>
              <a:ext cx="380520" cy="331560"/>
            </a:xfrm>
            <a:prstGeom prst="irregularSeal1">
              <a:avLst/>
            </a:prstGeom>
            <a:solidFill>
              <a:srgbClr val="FF0000"/>
            </a:solidFill>
            <a:ln w="6480">
              <a:solidFill>
                <a:srgbClr val="5B9BD5"/>
              </a:solidFill>
              <a:miter/>
            </a:ln>
          </p:spPr>
        </p:sp>
        <p:sp>
          <p:nvSpPr>
            <p:cNvPr id="27" name="CustomShape 4"/>
            <p:cNvSpPr/>
            <p:nvPr/>
          </p:nvSpPr>
          <p:spPr>
            <a:xfrm rot="10800000">
              <a:off x="5507640" y="2262600"/>
              <a:ext cx="338040" cy="215640"/>
            </a:xfrm>
            <a:prstGeom prst="triangle">
              <a:avLst>
                <a:gd name="adj" fmla="val 50000"/>
              </a:avLst>
            </a:prstGeom>
            <a:solidFill>
              <a:srgbClr val="FF0000"/>
            </a:solidFill>
            <a:ln w="6480">
              <a:solidFill>
                <a:srgbClr val="5B9BD5"/>
              </a:solidFill>
              <a:miter/>
            </a:ln>
          </p:spPr>
        </p:sp>
        <p:sp>
          <p:nvSpPr>
            <p:cNvPr id="28" name="CustomShape 5"/>
            <p:cNvSpPr/>
            <p:nvPr/>
          </p:nvSpPr>
          <p:spPr>
            <a:xfrm>
              <a:off x="6048360" y="5149080"/>
              <a:ext cx="295560" cy="364680"/>
            </a:xfrm>
            <a:prstGeom prst="rect">
              <a:avLst/>
            </a:prstGeom>
            <a:noFill/>
            <a:ln>
              <a:noFill/>
            </a:ln>
          </p:spPr>
          <p:txBody>
            <a:bodyPr wrap="none" lIns="90000" tIns="45000" rIns="90000" bIns="45000"/>
            <a:lstStyle/>
            <a:p>
              <a:pPr algn="ctr">
                <a:lnSpc>
                  <a:spcPct val="100000"/>
                </a:lnSpc>
              </a:pPr>
              <a:r>
                <a:rPr lang="en-US">
                  <a:solidFill>
                    <a:srgbClr val="000000"/>
                  </a:solidFill>
                  <a:latin typeface="Arial"/>
                </a:rPr>
                <a:t>x</a:t>
              </a:r>
              <a:endParaRPr/>
            </a:p>
          </p:txBody>
        </p:sp>
        <p:sp>
          <p:nvSpPr>
            <p:cNvPr id="29" name="CustomShape 6"/>
            <p:cNvSpPr/>
            <p:nvPr/>
          </p:nvSpPr>
          <p:spPr>
            <a:xfrm>
              <a:off x="3276360" y="3491640"/>
              <a:ext cx="295560" cy="364680"/>
            </a:xfrm>
            <a:prstGeom prst="rect">
              <a:avLst/>
            </a:prstGeom>
            <a:noFill/>
            <a:ln>
              <a:noFill/>
            </a:ln>
          </p:spPr>
          <p:txBody>
            <a:bodyPr wrap="none" lIns="90000" tIns="45000" rIns="90000" bIns="45000"/>
            <a:lstStyle/>
            <a:p>
              <a:pPr algn="ctr">
                <a:lnSpc>
                  <a:spcPct val="100000"/>
                </a:lnSpc>
              </a:pPr>
              <a:r>
                <a:rPr lang="en-US">
                  <a:solidFill>
                    <a:srgbClr val="000000"/>
                  </a:solidFill>
                  <a:latin typeface="Arial"/>
                </a:rPr>
                <a:t>z</a:t>
              </a:r>
              <a:endParaRPr/>
            </a:p>
          </p:txBody>
        </p:sp>
      </p:grpSp>
      <p:pic>
        <p:nvPicPr>
          <p:cNvPr id="30"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1" y="3276600"/>
            <a:ext cx="303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1014" y="5029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ustomShape 6"/>
          <p:cNvSpPr/>
          <p:nvPr/>
        </p:nvSpPr>
        <p:spPr>
          <a:xfrm>
            <a:off x="1580" y="3581400"/>
            <a:ext cx="353520" cy="364680"/>
          </a:xfrm>
          <a:prstGeom prst="rect">
            <a:avLst/>
          </a:prstGeom>
          <a:noFill/>
          <a:ln>
            <a:noFill/>
          </a:ln>
        </p:spPr>
        <p:txBody>
          <a:bodyPr lIns="90000" tIns="45000" rIns="90000" bIns="45000"/>
          <a:lstStyle/>
          <a:p>
            <a:pPr algn="ctr">
              <a:lnSpc>
                <a:spcPct val="100000"/>
              </a:lnSpc>
            </a:pPr>
            <a:r>
              <a:rPr lang="en-US" dirty="0">
                <a:solidFill>
                  <a:srgbClr val="000000"/>
                </a:solidFill>
                <a:latin typeface="Arial"/>
                <a:ea typeface="SimSun"/>
              </a:rPr>
              <a:t>z</a:t>
            </a:r>
            <a:endParaRPr dirty="0"/>
          </a:p>
        </p:txBody>
      </p:sp>
      <p:sp>
        <p:nvSpPr>
          <p:cNvPr id="33" name="CustomShape 7"/>
          <p:cNvSpPr/>
          <p:nvPr/>
        </p:nvSpPr>
        <p:spPr>
          <a:xfrm>
            <a:off x="1988851" y="4953000"/>
            <a:ext cx="295560" cy="364680"/>
          </a:xfrm>
          <a:prstGeom prst="rect">
            <a:avLst/>
          </a:prstGeom>
          <a:noFill/>
          <a:ln>
            <a:noFill/>
          </a:ln>
        </p:spPr>
        <p:txBody>
          <a:bodyPr wrap="none" lIns="90000" tIns="45000" rIns="90000" bIns="45000"/>
          <a:lstStyle/>
          <a:p>
            <a:pPr algn="ctr">
              <a:lnSpc>
                <a:spcPct val="100000"/>
              </a:lnSpc>
            </a:pPr>
            <a:r>
              <a:rPr lang="en-US" dirty="0">
                <a:solidFill>
                  <a:srgbClr val="000000"/>
                </a:solidFill>
                <a:latin typeface="Arial"/>
                <a:ea typeface="SimSun"/>
              </a:rPr>
              <a:t>x</a:t>
            </a:r>
            <a:endParaRPr dirty="0"/>
          </a:p>
        </p:txBody>
      </p:sp>
      <p:sp>
        <p:nvSpPr>
          <p:cNvPr id="2" name="Rectangle 1"/>
          <p:cNvSpPr/>
          <p:nvPr/>
        </p:nvSpPr>
        <p:spPr>
          <a:xfrm>
            <a:off x="7618412" y="5562602"/>
            <a:ext cx="4341812" cy="923330"/>
          </a:xfrm>
          <a:prstGeom prst="rect">
            <a:avLst/>
          </a:prstGeom>
        </p:spPr>
        <p:txBody>
          <a:bodyPr wrap="square">
            <a:spAutoFit/>
          </a:bodyPr>
          <a:lstStyle/>
          <a:p>
            <a:pPr algn="ctr">
              <a:lnSpc>
                <a:spcPct val="100000"/>
              </a:lnSpc>
            </a:pPr>
            <a:r>
              <a:rPr lang="en-US" dirty="0">
                <a:solidFill>
                  <a:srgbClr val="000000"/>
                </a:solidFill>
              </a:rPr>
              <a:t>High Frequency approximation </a:t>
            </a:r>
            <a:endParaRPr lang="en-US" dirty="0" smtClean="0">
              <a:solidFill>
                <a:srgbClr val="000000"/>
              </a:solidFill>
            </a:endParaRPr>
          </a:p>
          <a:p>
            <a:pPr algn="ctr">
              <a:lnSpc>
                <a:spcPct val="100000"/>
              </a:lnSpc>
            </a:pPr>
            <a:r>
              <a:rPr lang="en-US" dirty="0" smtClean="0">
                <a:solidFill>
                  <a:srgbClr val="000000"/>
                </a:solidFill>
              </a:rPr>
              <a:t>from </a:t>
            </a:r>
            <a:r>
              <a:rPr lang="en-US" dirty="0">
                <a:solidFill>
                  <a:srgbClr val="000000"/>
                </a:solidFill>
              </a:rPr>
              <a:t>a stationary phase </a:t>
            </a:r>
            <a:r>
              <a:rPr lang="en-US" dirty="0" smtClean="0">
                <a:solidFill>
                  <a:srgbClr val="000000"/>
                </a:solidFill>
              </a:rPr>
              <a:t>approximation</a:t>
            </a:r>
          </a:p>
          <a:p>
            <a:pPr algn="ctr">
              <a:lnSpc>
                <a:spcPct val="100000"/>
              </a:lnSpc>
            </a:pPr>
            <a:r>
              <a:rPr lang="en-US" dirty="0" smtClean="0">
                <a:solidFill>
                  <a:srgbClr val="000000"/>
                </a:solidFill>
              </a:rPr>
              <a:t>on </a:t>
            </a:r>
            <a:r>
              <a:rPr lang="en-US" dirty="0" err="1" smtClean="0">
                <a:solidFill>
                  <a:srgbClr val="000000"/>
                </a:solidFill>
              </a:rPr>
              <a:t>Stolt</a:t>
            </a:r>
            <a:r>
              <a:rPr lang="en-US" dirty="0" smtClean="0">
                <a:solidFill>
                  <a:srgbClr val="000000"/>
                </a:solidFill>
              </a:rPr>
              <a:t> CIII</a:t>
            </a:r>
            <a:endParaRPr lang="en-US"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241</a:t>
            </a:fld>
            <a:endParaRPr lang="en-US" dirty="0">
              <a:solidFill>
                <a:prstClr val="black"/>
              </a:solidFill>
            </a:endParaRPr>
          </a:p>
        </p:txBody>
      </p:sp>
    </p:spTree>
    <p:extLst>
      <p:ext uri="{BB962C8B-B14F-4D97-AF65-F5344CB8AC3E}">
        <p14:creationId xmlns:p14="http://schemas.microsoft.com/office/powerpoint/2010/main" val="41326409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Shape 1"/>
          <p:cNvSpPr txBox="1"/>
          <p:nvPr/>
        </p:nvSpPr>
        <p:spPr>
          <a:xfrm>
            <a:off x="838081" y="365040"/>
            <a:ext cx="10512360" cy="1325160"/>
          </a:xfrm>
          <a:prstGeom prst="rect">
            <a:avLst/>
          </a:prstGeom>
        </p:spPr>
        <p:txBody>
          <a:bodyPr anchor="ctr"/>
          <a:lstStyle/>
          <a:p>
            <a:pPr>
              <a:lnSpc>
                <a:spcPct val="90000"/>
              </a:lnSpc>
            </a:pPr>
            <a:r>
              <a:rPr lang="en-US" sz="4400">
                <a:solidFill>
                  <a:srgbClr val="000000"/>
                </a:solidFill>
                <a:latin typeface="Calibri Light"/>
              </a:rPr>
              <a:t>How do you know if a migration method has made a high frequency approximation?</a:t>
            </a:r>
            <a:endParaRPr/>
          </a:p>
        </p:txBody>
      </p:sp>
      <p:sp>
        <p:nvSpPr>
          <p:cNvPr id="325" name="TextShape 2"/>
          <p:cNvSpPr txBox="1"/>
          <p:nvPr/>
        </p:nvSpPr>
        <p:spPr>
          <a:xfrm>
            <a:off x="838081" y="1825560"/>
            <a:ext cx="10512360" cy="4350960"/>
          </a:xfrm>
          <a:prstGeom prst="rect">
            <a:avLst/>
          </a:prstGeom>
        </p:spPr>
        <p:txBody>
          <a:bodyPr/>
          <a:lstStyle/>
          <a:p>
            <a:pPr>
              <a:lnSpc>
                <a:spcPct val="120000"/>
              </a:lnSpc>
            </a:pPr>
            <a:r>
              <a:rPr lang="en-US" sz="2800">
                <a:solidFill>
                  <a:srgbClr val="000000"/>
                </a:solidFill>
                <a:latin typeface="Calibri"/>
              </a:rPr>
              <a:t>(2) A stationary phase of other high frequency approximation is employed within the method.</a:t>
            </a:r>
            <a:endParaRPr/>
          </a:p>
          <a:p>
            <a:pPr>
              <a:lnSpc>
                <a:spcPct val="120000"/>
              </a:lnSpc>
            </a:pPr>
            <a:r>
              <a:rPr lang="en-US" sz="2800">
                <a:solidFill>
                  <a:srgbClr val="000000"/>
                </a:solidFill>
                <a:latin typeface="Calibri"/>
              </a:rPr>
              <a:t>(3) a propagation model that assumes one way wave propagation (for anything other than a homogeneous subsurface) is a high frequency approximation</a:t>
            </a:r>
            <a:endParaRPr/>
          </a:p>
          <a:p>
            <a:pPr lvl="1">
              <a:lnSpc>
                <a:spcPct val="120000"/>
              </a:lnSpc>
              <a:buFont typeface="Arial"/>
              <a:buChar char="•"/>
            </a:pPr>
            <a:r>
              <a:rPr lang="en-US" sz="2400">
                <a:solidFill>
                  <a:srgbClr val="000000"/>
                </a:solidFill>
                <a:latin typeface="Calibri"/>
              </a:rPr>
              <a:t>high frequency approximation can enter migration methods through (1) the imaging condition (all Claerbout II) or (2) through the propagation component (or both), that is, for example, assuming a one way propagation for a slowly varying velocity in Claerbout III</a:t>
            </a:r>
            <a:endParaRPr/>
          </a:p>
          <a:p>
            <a:pPr>
              <a:lnSpc>
                <a:spcPct val="90000"/>
              </a:lnSpc>
            </a:pPr>
            <a:endParaRPr/>
          </a:p>
        </p:txBody>
      </p:sp>
      <p:sp>
        <p:nvSpPr>
          <p:cNvPr id="5"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242</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242</a:t>
            </a:fld>
            <a:endParaRPr lang="en-US" dirty="0">
              <a:solidFill>
                <a:prstClr val="black"/>
              </a:solidFill>
            </a:endParaRPr>
          </a:p>
        </p:txBody>
      </p:sp>
    </p:spTree>
    <p:extLst>
      <p:ext uri="{BB962C8B-B14F-4D97-AF65-F5344CB8AC3E}">
        <p14:creationId xmlns:p14="http://schemas.microsoft.com/office/powerpoint/2010/main" val="11701419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0EC6D26-7366-44E7-9581-8B9275F910BB}"/>
              </a:ext>
            </a:extLst>
          </p:cNvPr>
          <p:cNvSpPr>
            <a:spLocks noGrp="1"/>
          </p:cNvSpPr>
          <p:nvPr>
            <p:ph type="title"/>
          </p:nvPr>
        </p:nvSpPr>
        <p:spPr/>
        <p:txBody>
          <a:bodyPr/>
          <a:lstStyle/>
          <a:p>
            <a:r>
              <a:rPr lang="en-US" dirty="0"/>
              <a:t>Homogeneous medium</a:t>
            </a:r>
          </a:p>
        </p:txBody>
      </p:sp>
      <p:sp>
        <p:nvSpPr>
          <p:cNvPr id="5" name="Content Placeholder 4">
            <a:extLst>
              <a:ext uri="{FF2B5EF4-FFF2-40B4-BE49-F238E27FC236}">
                <a16:creationId xmlns:a16="http://schemas.microsoft.com/office/drawing/2014/main" xmlns="" id="{5443F460-FC08-4E57-80AE-6B243AB1A756}"/>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xmlns="" id="{2ED3C658-99D5-49C0-8082-B5A450C94FF2}"/>
              </a:ext>
            </a:extLst>
          </p:cNvPr>
          <p:cNvSpPr/>
          <p:nvPr/>
        </p:nvSpPr>
        <p:spPr>
          <a:xfrm>
            <a:off x="3684349" y="2341419"/>
            <a:ext cx="4764723" cy="311727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xmlns="" id="{2759DA71-238E-439B-85CF-3C4C5A949100}"/>
              </a:ext>
            </a:extLst>
          </p:cNvPr>
          <p:cNvCxnSpPr>
            <a:cxnSpLocks/>
          </p:cNvCxnSpPr>
          <p:nvPr/>
        </p:nvCxnSpPr>
        <p:spPr>
          <a:xfrm>
            <a:off x="4763640" y="2905125"/>
            <a:ext cx="1840248" cy="1828800"/>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97A2FBF-C8FD-435F-8E4E-A1640FE2F2B7}"/>
              </a:ext>
            </a:extLst>
          </p:cNvPr>
          <p:cNvSpPr txBox="1"/>
          <p:nvPr/>
        </p:nvSpPr>
        <p:spPr>
          <a:xfrm>
            <a:off x="5570674" y="3324226"/>
            <a:ext cx="2837711" cy="646331"/>
          </a:xfrm>
          <a:prstGeom prst="rect">
            <a:avLst/>
          </a:prstGeom>
          <a:noFill/>
        </p:spPr>
        <p:txBody>
          <a:bodyPr wrap="square" rtlCol="0">
            <a:spAutoFit/>
          </a:bodyPr>
          <a:lstStyle/>
          <a:p>
            <a:pPr algn="ctr"/>
            <a:r>
              <a:rPr lang="en-US" dirty="0"/>
              <a:t>Wave propagates in one direction at a given point</a:t>
            </a:r>
          </a:p>
        </p:txBody>
      </p:sp>
      <p:cxnSp>
        <p:nvCxnSpPr>
          <p:cNvPr id="15" name="Straight Arrow Connector 14">
            <a:extLst>
              <a:ext uri="{FF2B5EF4-FFF2-40B4-BE49-F238E27FC236}">
                <a16:creationId xmlns:a16="http://schemas.microsoft.com/office/drawing/2014/main" xmlns="" id="{ECFA3E84-C210-4D9F-9ADD-5C876C100799}"/>
              </a:ext>
            </a:extLst>
          </p:cNvPr>
          <p:cNvCxnSpPr/>
          <p:nvPr/>
        </p:nvCxnSpPr>
        <p:spPr>
          <a:xfrm>
            <a:off x="5763503" y="3898104"/>
            <a:ext cx="142838" cy="142875"/>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sp>
        <p:nvSpPr>
          <p:cNvPr id="16" name="Star: 6 Points 15">
            <a:extLst>
              <a:ext uri="{FF2B5EF4-FFF2-40B4-BE49-F238E27FC236}">
                <a16:creationId xmlns:a16="http://schemas.microsoft.com/office/drawing/2014/main" xmlns="" id="{294EA97F-B39F-448A-B974-B653A5C3B74E}"/>
              </a:ext>
            </a:extLst>
          </p:cNvPr>
          <p:cNvSpPr/>
          <p:nvPr/>
        </p:nvSpPr>
        <p:spPr>
          <a:xfrm>
            <a:off x="4570809" y="2724150"/>
            <a:ext cx="247586" cy="2476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975C5577-EA48-4A6D-B81E-66B796618A4D}"/>
              </a:ext>
            </a:extLst>
          </p:cNvPr>
          <p:cNvSpPr txBox="1"/>
          <p:nvPr/>
        </p:nvSpPr>
        <p:spPr>
          <a:xfrm>
            <a:off x="4201336" y="4802743"/>
            <a:ext cx="3786154" cy="369332"/>
          </a:xfrm>
          <a:prstGeom prst="rect">
            <a:avLst/>
          </a:prstGeom>
          <a:noFill/>
        </p:spPr>
        <p:txBody>
          <a:bodyPr wrap="square" rtlCol="0">
            <a:spAutoFit/>
          </a:bodyPr>
          <a:lstStyle/>
          <a:p>
            <a:pPr algn="ctr"/>
            <a:r>
              <a:rPr lang="en-US" dirty="0"/>
              <a:t>Homogeneous medium</a:t>
            </a:r>
          </a:p>
        </p:txBody>
      </p:sp>
      <p:sp>
        <p:nvSpPr>
          <p:cNvPr id="2" name="TextBox 1"/>
          <p:cNvSpPr txBox="1"/>
          <p:nvPr/>
        </p:nvSpPr>
        <p:spPr>
          <a:xfrm>
            <a:off x="4341812" y="5638800"/>
            <a:ext cx="3276600" cy="369332"/>
          </a:xfrm>
          <a:prstGeom prst="rect">
            <a:avLst/>
          </a:prstGeom>
          <a:noFill/>
        </p:spPr>
        <p:txBody>
          <a:bodyPr wrap="square" rtlCol="0">
            <a:spAutoFit/>
          </a:bodyPr>
          <a:lstStyle/>
          <a:p>
            <a:pPr algn="ctr"/>
            <a:r>
              <a:rPr lang="en-US" dirty="0" smtClean="0"/>
              <a:t>Fig. 1</a:t>
            </a:r>
            <a:endParaRPr lang="en-US" dirty="0"/>
          </a:p>
        </p:txBody>
      </p:sp>
    </p:spTree>
    <p:extLst>
      <p:ext uri="{BB962C8B-B14F-4D97-AF65-F5344CB8AC3E}">
        <p14:creationId xmlns:p14="http://schemas.microsoft.com/office/powerpoint/2010/main" val="12194556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0EC6D26-7366-44E7-9581-8B9275F910BB}"/>
              </a:ext>
            </a:extLst>
          </p:cNvPr>
          <p:cNvSpPr>
            <a:spLocks noGrp="1"/>
          </p:cNvSpPr>
          <p:nvPr>
            <p:ph type="title"/>
          </p:nvPr>
        </p:nvSpPr>
        <p:spPr/>
        <p:txBody>
          <a:bodyPr/>
          <a:lstStyle/>
          <a:p>
            <a:r>
              <a:rPr lang="en-US" dirty="0"/>
              <a:t>Rapidly varying medium (reflector)</a:t>
            </a:r>
          </a:p>
        </p:txBody>
      </p:sp>
      <p:sp>
        <p:nvSpPr>
          <p:cNvPr id="5" name="Content Placeholder 4">
            <a:extLst>
              <a:ext uri="{FF2B5EF4-FFF2-40B4-BE49-F238E27FC236}">
                <a16:creationId xmlns:a16="http://schemas.microsoft.com/office/drawing/2014/main" xmlns="" id="{5443F460-FC08-4E57-80AE-6B243AB1A756}"/>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xmlns="" id="{2ED3C658-99D5-49C0-8082-B5A450C94FF2}"/>
              </a:ext>
            </a:extLst>
          </p:cNvPr>
          <p:cNvSpPr/>
          <p:nvPr/>
        </p:nvSpPr>
        <p:spPr>
          <a:xfrm>
            <a:off x="3684349" y="2341419"/>
            <a:ext cx="4764723" cy="3117273"/>
          </a:xfrm>
          <a:prstGeom prst="rect">
            <a:avLst/>
          </a:prstGeom>
          <a:gradFill>
            <a:gsLst>
              <a:gs pos="50000">
                <a:schemeClr val="bg1">
                  <a:lumMod val="85000"/>
                </a:schemeClr>
              </a:gs>
              <a:gs pos="0">
                <a:schemeClr val="bg1">
                  <a:lumMod val="85000"/>
                </a:schemeClr>
              </a:gs>
              <a:gs pos="50000">
                <a:schemeClr val="bg1"/>
              </a:gs>
              <a:gs pos="100000">
                <a:schemeClr val="bg1">
                  <a:shade val="100000"/>
                  <a:satMod val="115000"/>
                </a:schemeClr>
              </a:gs>
            </a:gsLst>
            <a:lin ang="162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6 Points 6">
            <a:extLst>
              <a:ext uri="{FF2B5EF4-FFF2-40B4-BE49-F238E27FC236}">
                <a16:creationId xmlns:a16="http://schemas.microsoft.com/office/drawing/2014/main" xmlns="" id="{2084B08A-D5C9-4D7E-9C8A-3C357E0FEA48}"/>
              </a:ext>
            </a:extLst>
          </p:cNvPr>
          <p:cNvSpPr/>
          <p:nvPr/>
        </p:nvSpPr>
        <p:spPr>
          <a:xfrm>
            <a:off x="4570809" y="2724150"/>
            <a:ext cx="247586" cy="2476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xmlns="" id="{7903B346-9AC6-4A15-9F4A-45AFA865D863}"/>
              </a:ext>
            </a:extLst>
          </p:cNvPr>
          <p:cNvCxnSpPr>
            <a:cxnSpLocks/>
          </p:cNvCxnSpPr>
          <p:nvPr/>
        </p:nvCxnSpPr>
        <p:spPr>
          <a:xfrm>
            <a:off x="4763640" y="2905125"/>
            <a:ext cx="1840248" cy="1828800"/>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E36DAF3-96C3-44A3-8CA4-665F5B9E00D9}"/>
              </a:ext>
            </a:extLst>
          </p:cNvPr>
          <p:cNvCxnSpPr/>
          <p:nvPr/>
        </p:nvCxnSpPr>
        <p:spPr>
          <a:xfrm>
            <a:off x="5763503" y="3898104"/>
            <a:ext cx="142838" cy="142875"/>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9095BEE0-3921-46E4-87E0-72935579AAE9}"/>
              </a:ext>
            </a:extLst>
          </p:cNvPr>
          <p:cNvCxnSpPr>
            <a:cxnSpLocks/>
          </p:cNvCxnSpPr>
          <p:nvPr/>
        </p:nvCxnSpPr>
        <p:spPr>
          <a:xfrm rot="16200000">
            <a:off x="5737314" y="2928290"/>
            <a:ext cx="989868" cy="983198"/>
          </a:xfrm>
          <a:prstGeom prst="straightConnector1">
            <a:avLst/>
          </a:prstGeom>
          <a:ln w="190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B6CE376A-0C4F-44A3-8D51-DF77FF185E72}"/>
              </a:ext>
            </a:extLst>
          </p:cNvPr>
          <p:cNvSpPr txBox="1"/>
          <p:nvPr/>
        </p:nvSpPr>
        <p:spPr>
          <a:xfrm>
            <a:off x="5118908" y="3318267"/>
            <a:ext cx="2837711" cy="646331"/>
          </a:xfrm>
          <a:prstGeom prst="rect">
            <a:avLst/>
          </a:prstGeom>
          <a:noFill/>
        </p:spPr>
        <p:txBody>
          <a:bodyPr wrap="square" rtlCol="0">
            <a:spAutoFit/>
          </a:bodyPr>
          <a:lstStyle/>
          <a:p>
            <a:pPr algn="ctr"/>
            <a:r>
              <a:rPr lang="en-US" dirty="0"/>
              <a:t>Two-way</a:t>
            </a:r>
          </a:p>
          <a:p>
            <a:pPr algn="ctr"/>
            <a:r>
              <a:rPr lang="en-US" dirty="0"/>
              <a:t>propagation</a:t>
            </a:r>
          </a:p>
        </p:txBody>
      </p:sp>
      <p:cxnSp>
        <p:nvCxnSpPr>
          <p:cNvPr id="11" name="Straight Arrow Connector 10">
            <a:extLst>
              <a:ext uri="{FF2B5EF4-FFF2-40B4-BE49-F238E27FC236}">
                <a16:creationId xmlns:a16="http://schemas.microsoft.com/office/drawing/2014/main" xmlns="" id="{D6F0BF4B-AD6D-4603-BCBC-8B6EB191FEA9}"/>
              </a:ext>
            </a:extLst>
          </p:cNvPr>
          <p:cNvCxnSpPr>
            <a:cxnSpLocks/>
          </p:cNvCxnSpPr>
          <p:nvPr/>
        </p:nvCxnSpPr>
        <p:spPr>
          <a:xfrm rot="16200000">
            <a:off x="5763485" y="3748106"/>
            <a:ext cx="142875" cy="142838"/>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xmlns="" id="{9BDBA266-3456-4391-A5CF-4311B3E6F470}"/>
              </a:ext>
            </a:extLst>
          </p:cNvPr>
          <p:cNvSpPr txBox="1"/>
          <p:nvPr/>
        </p:nvSpPr>
        <p:spPr>
          <a:xfrm>
            <a:off x="4201336" y="4802743"/>
            <a:ext cx="3786154" cy="369332"/>
          </a:xfrm>
          <a:prstGeom prst="rect">
            <a:avLst/>
          </a:prstGeom>
          <a:noFill/>
        </p:spPr>
        <p:txBody>
          <a:bodyPr wrap="square" rtlCol="0">
            <a:spAutoFit/>
          </a:bodyPr>
          <a:lstStyle/>
          <a:p>
            <a:pPr algn="ctr"/>
            <a:r>
              <a:rPr lang="en-US" dirty="0"/>
              <a:t>Rapidly varying medium (reflector)</a:t>
            </a:r>
          </a:p>
        </p:txBody>
      </p:sp>
      <p:sp>
        <p:nvSpPr>
          <p:cNvPr id="14" name="TextBox 13"/>
          <p:cNvSpPr txBox="1"/>
          <p:nvPr/>
        </p:nvSpPr>
        <p:spPr>
          <a:xfrm>
            <a:off x="4341812" y="5638800"/>
            <a:ext cx="3276600" cy="369332"/>
          </a:xfrm>
          <a:prstGeom prst="rect">
            <a:avLst/>
          </a:prstGeom>
          <a:noFill/>
        </p:spPr>
        <p:txBody>
          <a:bodyPr wrap="square" rtlCol="0">
            <a:spAutoFit/>
          </a:bodyPr>
          <a:lstStyle/>
          <a:p>
            <a:pPr algn="ctr"/>
            <a:r>
              <a:rPr lang="en-US" dirty="0" smtClean="0"/>
              <a:t>Fig. 2</a:t>
            </a:r>
            <a:endParaRPr lang="en-US" dirty="0"/>
          </a:p>
        </p:txBody>
      </p:sp>
    </p:spTree>
    <p:extLst>
      <p:ext uri="{BB962C8B-B14F-4D97-AF65-F5344CB8AC3E}">
        <p14:creationId xmlns:p14="http://schemas.microsoft.com/office/powerpoint/2010/main" val="394435365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0EC6D26-7366-44E7-9581-8B9275F910BB}"/>
              </a:ext>
            </a:extLst>
          </p:cNvPr>
          <p:cNvSpPr>
            <a:spLocks noGrp="1"/>
          </p:cNvSpPr>
          <p:nvPr>
            <p:ph type="title"/>
          </p:nvPr>
        </p:nvSpPr>
        <p:spPr/>
        <p:txBody>
          <a:bodyPr/>
          <a:lstStyle/>
          <a:p>
            <a:r>
              <a:rPr lang="en-US" dirty="0"/>
              <a:t>Smoothly varying inhomogeneous medium</a:t>
            </a:r>
          </a:p>
        </p:txBody>
      </p:sp>
      <p:sp>
        <p:nvSpPr>
          <p:cNvPr id="5" name="Content Placeholder 4">
            <a:extLst>
              <a:ext uri="{FF2B5EF4-FFF2-40B4-BE49-F238E27FC236}">
                <a16:creationId xmlns:a16="http://schemas.microsoft.com/office/drawing/2014/main" xmlns="" id="{5443F460-FC08-4E57-80AE-6B243AB1A756}"/>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xmlns="" id="{2ED3C658-99D5-49C0-8082-B5A450C94FF2}"/>
              </a:ext>
            </a:extLst>
          </p:cNvPr>
          <p:cNvSpPr/>
          <p:nvPr/>
        </p:nvSpPr>
        <p:spPr>
          <a:xfrm>
            <a:off x="3684349" y="2341419"/>
            <a:ext cx="4764723" cy="3117273"/>
          </a:xfrm>
          <a:prstGeom prst="rect">
            <a:avLst/>
          </a:prstGeom>
          <a:gradFill flip="none" rotWithShape="1">
            <a:gsLst>
              <a:gs pos="0">
                <a:schemeClr val="tx1">
                  <a:lumMod val="50000"/>
                  <a:lumOff val="50000"/>
                </a:schemeClr>
              </a:gs>
              <a:gs pos="100000">
                <a:schemeClr val="bg1">
                  <a:shade val="100000"/>
                  <a:satMod val="115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6 Points 7">
            <a:extLst>
              <a:ext uri="{FF2B5EF4-FFF2-40B4-BE49-F238E27FC236}">
                <a16:creationId xmlns:a16="http://schemas.microsoft.com/office/drawing/2014/main" xmlns="" id="{88CAF962-C017-4839-A1C3-754ECEAE025F}"/>
              </a:ext>
            </a:extLst>
          </p:cNvPr>
          <p:cNvSpPr/>
          <p:nvPr/>
        </p:nvSpPr>
        <p:spPr>
          <a:xfrm>
            <a:off x="4570809" y="2724150"/>
            <a:ext cx="247586" cy="2476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9FDD83B-464B-49B0-A735-ECBCC2CC3CF7}"/>
              </a:ext>
            </a:extLst>
          </p:cNvPr>
          <p:cNvSpPr txBox="1"/>
          <p:nvPr/>
        </p:nvSpPr>
        <p:spPr>
          <a:xfrm>
            <a:off x="3740445" y="4802743"/>
            <a:ext cx="4639372" cy="369332"/>
          </a:xfrm>
          <a:prstGeom prst="rect">
            <a:avLst/>
          </a:prstGeom>
          <a:noFill/>
        </p:spPr>
        <p:txBody>
          <a:bodyPr wrap="square" rtlCol="0">
            <a:spAutoFit/>
          </a:bodyPr>
          <a:lstStyle/>
          <a:p>
            <a:pPr algn="ctr"/>
            <a:r>
              <a:rPr lang="en-US" dirty="0"/>
              <a:t>Smoothly varying inhomogeneous medium</a:t>
            </a:r>
          </a:p>
        </p:txBody>
      </p:sp>
      <p:cxnSp>
        <p:nvCxnSpPr>
          <p:cNvPr id="3" name="Connector: Elbow 2">
            <a:extLst>
              <a:ext uri="{FF2B5EF4-FFF2-40B4-BE49-F238E27FC236}">
                <a16:creationId xmlns:a16="http://schemas.microsoft.com/office/drawing/2014/main" xmlns="" id="{D0B54D4B-F257-4F20-8182-9545A89679A0}"/>
              </a:ext>
            </a:extLst>
          </p:cNvPr>
          <p:cNvCxnSpPr>
            <a:cxnSpLocks/>
            <a:stCxn id="8" idx="2"/>
          </p:cNvCxnSpPr>
          <p:nvPr/>
        </p:nvCxnSpPr>
        <p:spPr>
          <a:xfrm rot="16200000" flipH="1">
            <a:off x="4735346" y="2931056"/>
            <a:ext cx="1554480" cy="1635969"/>
          </a:xfrm>
          <a:prstGeom prst="curvedConnector2">
            <a:avLst/>
          </a:prstGeom>
          <a:ln w="19050">
            <a:solidFill>
              <a:srgbClr val="00B0F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xmlns="" id="{2D49923D-C9E2-4ACA-A9B7-E35F097EC843}"/>
              </a:ext>
            </a:extLst>
          </p:cNvPr>
          <p:cNvSpPr/>
          <p:nvPr/>
        </p:nvSpPr>
        <p:spPr>
          <a:xfrm rot="16200000" flipH="1">
            <a:off x="7128282" y="-993630"/>
            <a:ext cx="2545082" cy="7423651"/>
          </a:xfrm>
          <a:prstGeom prst="arc">
            <a:avLst>
              <a:gd name="adj1" fmla="val 16400344"/>
              <a:gd name="adj2" fmla="val 17695501"/>
            </a:avLst>
          </a:prstGeom>
          <a:ln w="19050">
            <a:solidFill>
              <a:srgbClr val="00B0F0"/>
            </a:solidFill>
            <a:headEnd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xmlns="" id="{529AA9CB-2901-4542-A777-3FEF03A04F9F}"/>
              </a:ext>
            </a:extLst>
          </p:cNvPr>
          <p:cNvSpPr txBox="1"/>
          <p:nvPr/>
        </p:nvSpPr>
        <p:spPr>
          <a:xfrm>
            <a:off x="3492860" y="4145482"/>
            <a:ext cx="2837711" cy="646331"/>
          </a:xfrm>
          <a:prstGeom prst="rect">
            <a:avLst/>
          </a:prstGeom>
          <a:noFill/>
        </p:spPr>
        <p:txBody>
          <a:bodyPr wrap="square" rtlCol="0">
            <a:spAutoFit/>
          </a:bodyPr>
          <a:lstStyle/>
          <a:p>
            <a:pPr algn="ctr"/>
            <a:r>
              <a:rPr lang="en-US" dirty="0"/>
              <a:t>Two-way</a:t>
            </a:r>
          </a:p>
          <a:p>
            <a:pPr algn="ctr"/>
            <a:r>
              <a:rPr lang="en-US" dirty="0"/>
              <a:t>actual</a:t>
            </a:r>
          </a:p>
        </p:txBody>
      </p:sp>
      <p:cxnSp>
        <p:nvCxnSpPr>
          <p:cNvPr id="23" name="Straight Arrow Connector 22">
            <a:extLst>
              <a:ext uri="{FF2B5EF4-FFF2-40B4-BE49-F238E27FC236}">
                <a16:creationId xmlns:a16="http://schemas.microsoft.com/office/drawing/2014/main" xmlns="" id="{79A2CFA2-7618-4021-A618-5F3C2FFD8740}"/>
              </a:ext>
            </a:extLst>
          </p:cNvPr>
          <p:cNvCxnSpPr/>
          <p:nvPr/>
        </p:nvCxnSpPr>
        <p:spPr>
          <a:xfrm>
            <a:off x="5344512" y="4169092"/>
            <a:ext cx="142838" cy="142875"/>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xmlns="" id="{D28DFBF0-6A10-47A1-8987-13FCBC8E6BAD}"/>
              </a:ext>
            </a:extLst>
          </p:cNvPr>
          <p:cNvCxnSpPr>
            <a:cxnSpLocks/>
          </p:cNvCxnSpPr>
          <p:nvPr/>
        </p:nvCxnSpPr>
        <p:spPr>
          <a:xfrm flipH="1" flipV="1">
            <a:off x="5210723" y="3990738"/>
            <a:ext cx="133790" cy="178595"/>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xmlns="" id="{D0E30924-CF59-415A-A619-AB5570455857}"/>
              </a:ext>
            </a:extLst>
          </p:cNvPr>
          <p:cNvSpPr txBox="1"/>
          <p:nvPr/>
        </p:nvSpPr>
        <p:spPr>
          <a:xfrm>
            <a:off x="5145571" y="2746178"/>
            <a:ext cx="2837711" cy="923330"/>
          </a:xfrm>
          <a:prstGeom prst="rect">
            <a:avLst/>
          </a:prstGeom>
          <a:noFill/>
        </p:spPr>
        <p:txBody>
          <a:bodyPr wrap="square" rtlCol="0">
            <a:spAutoFit/>
          </a:bodyPr>
          <a:lstStyle/>
          <a:p>
            <a:pPr algn="ctr"/>
            <a:r>
              <a:rPr lang="en-US" dirty="0"/>
              <a:t>One-way</a:t>
            </a:r>
          </a:p>
          <a:p>
            <a:pPr algn="ctr"/>
            <a:r>
              <a:rPr lang="en-US" dirty="0"/>
              <a:t>high frequency approximation</a:t>
            </a:r>
          </a:p>
        </p:txBody>
      </p:sp>
      <p:cxnSp>
        <p:nvCxnSpPr>
          <p:cNvPr id="25" name="Straight Arrow Connector 24">
            <a:extLst>
              <a:ext uri="{FF2B5EF4-FFF2-40B4-BE49-F238E27FC236}">
                <a16:creationId xmlns:a16="http://schemas.microsoft.com/office/drawing/2014/main" xmlns="" id="{9833712F-839B-45D0-9DE1-F17306AEB6C3}"/>
              </a:ext>
            </a:extLst>
          </p:cNvPr>
          <p:cNvCxnSpPr>
            <a:cxnSpLocks/>
          </p:cNvCxnSpPr>
          <p:nvPr/>
        </p:nvCxnSpPr>
        <p:spPr>
          <a:xfrm>
            <a:off x="5592097" y="3548436"/>
            <a:ext cx="212832" cy="109165"/>
          </a:xfrm>
          <a:prstGeom prst="straightConnector1">
            <a:avLst/>
          </a:prstGeom>
          <a:ln>
            <a:solidFill>
              <a:srgbClr val="FF0000"/>
            </a:solidFill>
            <a:headEnd type="oval" w="sm" len="sm"/>
            <a:tailEnd type="stealth" w="med" len="lg"/>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341812" y="5638800"/>
            <a:ext cx="3276600" cy="369332"/>
          </a:xfrm>
          <a:prstGeom prst="rect">
            <a:avLst/>
          </a:prstGeom>
          <a:noFill/>
        </p:spPr>
        <p:txBody>
          <a:bodyPr wrap="square" rtlCol="0">
            <a:spAutoFit/>
          </a:bodyPr>
          <a:lstStyle/>
          <a:p>
            <a:pPr algn="ctr"/>
            <a:r>
              <a:rPr lang="en-US" dirty="0" smtClean="0"/>
              <a:t>Fig. 3</a:t>
            </a:r>
            <a:endParaRPr lang="en-US" dirty="0"/>
          </a:p>
        </p:txBody>
      </p:sp>
    </p:spTree>
    <p:extLst>
      <p:ext uri="{BB962C8B-B14F-4D97-AF65-F5344CB8AC3E}">
        <p14:creationId xmlns:p14="http://schemas.microsoft.com/office/powerpoint/2010/main" val="191623233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431643" y="333360"/>
            <a:ext cx="10654199" cy="1431000"/>
          </a:xfrm>
          <a:prstGeom prst="rect">
            <a:avLst/>
          </a:prstGeom>
          <a:noFill/>
          <a:ln>
            <a:noFill/>
          </a:ln>
        </p:spPr>
        <p:txBody>
          <a:bodyPr lIns="90000" tIns="45000" rIns="90000" bIns="45000"/>
          <a:lstStyle/>
          <a:p>
            <a:pPr algn="ctr">
              <a:lnSpc>
                <a:spcPct val="100000"/>
              </a:lnSpc>
            </a:pPr>
            <a:r>
              <a:rPr lang="en-US" sz="4400">
                <a:solidFill>
                  <a:srgbClr val="FF0000"/>
                </a:solidFill>
                <a:latin typeface="Calibri"/>
              </a:rPr>
              <a:t>Claerbout II and III have been extended and generalized</a:t>
            </a:r>
            <a:endParaRPr/>
          </a:p>
        </p:txBody>
      </p:sp>
      <p:sp>
        <p:nvSpPr>
          <p:cNvPr id="338" name="CustomShape 2"/>
          <p:cNvSpPr/>
          <p:nvPr/>
        </p:nvSpPr>
        <p:spPr>
          <a:xfrm>
            <a:off x="393482" y="1989000"/>
            <a:ext cx="11420280" cy="4054320"/>
          </a:xfrm>
          <a:prstGeom prst="rect">
            <a:avLst/>
          </a:prstGeom>
          <a:noFill/>
          <a:ln>
            <a:noFill/>
          </a:ln>
        </p:spPr>
        <p:txBody>
          <a:bodyPr lIns="90000" tIns="45000" rIns="90000" bIns="45000"/>
          <a:lstStyle/>
          <a:p>
            <a:pPr>
              <a:lnSpc>
                <a:spcPct val="100000"/>
              </a:lnSpc>
              <a:buFont typeface="Arial"/>
              <a:buChar char="•"/>
            </a:pPr>
            <a:r>
              <a:rPr lang="en-US" sz="2000" dirty="0">
                <a:solidFill>
                  <a:srgbClr val="000000"/>
                </a:solidFill>
                <a:latin typeface="Calibri"/>
              </a:rPr>
              <a:t>For Claerbout II</a:t>
            </a:r>
            <a:endParaRPr dirty="0"/>
          </a:p>
          <a:p>
            <a:pPr>
              <a:lnSpc>
                <a:spcPct val="100000"/>
              </a:lnSpc>
            </a:pPr>
            <a:endParaRPr dirty="0"/>
          </a:p>
          <a:p>
            <a:pPr>
              <a:lnSpc>
                <a:spcPct val="100000"/>
              </a:lnSpc>
            </a:pPr>
            <a:r>
              <a:rPr lang="en-US" sz="2000" dirty="0">
                <a:solidFill>
                  <a:srgbClr val="000000"/>
                </a:solidFill>
                <a:latin typeface="Calibri"/>
              </a:rPr>
              <a:t>e.g., Yu Zhang, Sheng </a:t>
            </a:r>
            <a:r>
              <a:rPr lang="en-US" sz="2000" dirty="0" err="1">
                <a:solidFill>
                  <a:srgbClr val="000000"/>
                </a:solidFill>
                <a:latin typeface="Calibri"/>
              </a:rPr>
              <a:t>Xu</a:t>
            </a:r>
            <a:r>
              <a:rPr lang="en-US" sz="2000" dirty="0">
                <a:solidFill>
                  <a:srgbClr val="000000"/>
                </a:solidFill>
                <a:latin typeface="Calibri"/>
              </a:rPr>
              <a:t> and Norman </a:t>
            </a:r>
            <a:r>
              <a:rPr lang="en-US" sz="2000" dirty="0" err="1">
                <a:solidFill>
                  <a:srgbClr val="000000"/>
                </a:solidFill>
                <a:latin typeface="Calibri"/>
              </a:rPr>
              <a:t>Bleistein</a:t>
            </a:r>
            <a:r>
              <a:rPr lang="en-US" sz="2000" dirty="0">
                <a:solidFill>
                  <a:srgbClr val="000000"/>
                </a:solidFill>
                <a:latin typeface="Calibri"/>
              </a:rPr>
              <a:t> </a:t>
            </a:r>
            <a:endParaRPr dirty="0"/>
          </a:p>
          <a:p>
            <a:pPr>
              <a:lnSpc>
                <a:spcPct val="100000"/>
              </a:lnSpc>
            </a:pPr>
            <a:endParaRPr dirty="0"/>
          </a:p>
          <a:p>
            <a:pPr>
              <a:lnSpc>
                <a:spcPct val="100000"/>
              </a:lnSpc>
            </a:pPr>
            <a:r>
              <a:rPr lang="en-US" sz="2000" dirty="0">
                <a:solidFill>
                  <a:srgbClr val="000000"/>
                </a:solidFill>
                <a:latin typeface="Calibri"/>
              </a:rPr>
              <a:t>----- introduce </a:t>
            </a:r>
            <a:r>
              <a:rPr lang="en-US" sz="2000" b="1" u="sng" dirty="0">
                <a:solidFill>
                  <a:srgbClr val="000000"/>
                </a:solidFill>
                <a:latin typeface="Calibri"/>
              </a:rPr>
              <a:t>a geometric optics reflection coefficient </a:t>
            </a:r>
            <a:r>
              <a:rPr lang="en-US" sz="2000" dirty="0">
                <a:solidFill>
                  <a:srgbClr val="000000"/>
                </a:solidFill>
                <a:latin typeface="Calibri"/>
              </a:rPr>
              <a:t>model relating the reflection data and the incident source </a:t>
            </a:r>
            <a:r>
              <a:rPr lang="en-US" sz="2000" dirty="0" err="1">
                <a:solidFill>
                  <a:srgbClr val="000000"/>
                </a:solidFill>
                <a:latin typeface="Calibri"/>
              </a:rPr>
              <a:t>wavefield</a:t>
            </a:r>
            <a:r>
              <a:rPr lang="en-US" sz="2000" dirty="0">
                <a:solidFill>
                  <a:srgbClr val="000000"/>
                </a:solidFill>
                <a:latin typeface="Calibri"/>
              </a:rPr>
              <a:t>. </a:t>
            </a:r>
            <a:endParaRPr dirty="0"/>
          </a:p>
          <a:p>
            <a:pPr>
              <a:lnSpc>
                <a:spcPct val="100000"/>
              </a:lnSpc>
            </a:pPr>
            <a:endParaRPr dirty="0"/>
          </a:p>
          <a:p>
            <a:pPr>
              <a:lnSpc>
                <a:spcPct val="100000"/>
              </a:lnSpc>
              <a:buFont typeface="Arial"/>
              <a:buChar char="•"/>
            </a:pPr>
            <a:r>
              <a:rPr lang="en-US" sz="2000" dirty="0">
                <a:solidFill>
                  <a:srgbClr val="000000"/>
                </a:solidFill>
                <a:latin typeface="Calibri"/>
              </a:rPr>
              <a:t>For Claerbout III </a:t>
            </a:r>
            <a:endParaRPr dirty="0"/>
          </a:p>
          <a:p>
            <a:pPr>
              <a:lnSpc>
                <a:spcPct val="100000"/>
              </a:lnSpc>
            </a:pPr>
            <a:r>
              <a:rPr lang="en-US" sz="2000" dirty="0">
                <a:solidFill>
                  <a:srgbClr val="000000"/>
                </a:solidFill>
                <a:latin typeface="Calibri"/>
              </a:rPr>
              <a:t>       </a:t>
            </a:r>
            <a:endParaRPr dirty="0"/>
          </a:p>
          <a:p>
            <a:pPr>
              <a:lnSpc>
                <a:spcPct val="100000"/>
              </a:lnSpc>
            </a:pPr>
            <a:r>
              <a:rPr lang="en-US" sz="2000" dirty="0">
                <a:solidFill>
                  <a:srgbClr val="000000"/>
                </a:solidFill>
                <a:latin typeface="Calibri"/>
              </a:rPr>
              <a:t>        Stolt and collaborators</a:t>
            </a:r>
            <a:endParaRPr dirty="0"/>
          </a:p>
          <a:p>
            <a:pPr>
              <a:lnSpc>
                <a:spcPct val="100000"/>
              </a:lnSpc>
            </a:pPr>
            <a:r>
              <a:rPr lang="en-US" sz="2000" dirty="0">
                <a:solidFill>
                  <a:srgbClr val="000000"/>
                </a:solidFill>
                <a:latin typeface="Calibri"/>
              </a:rPr>
              <a:t>              ----- non-zero offset at t=0 provides amplitude information </a:t>
            </a:r>
            <a:endParaRPr dirty="0"/>
          </a:p>
          <a:p>
            <a:pPr>
              <a:lnSpc>
                <a:spcPct val="100000"/>
              </a:lnSpc>
            </a:pPr>
            <a:r>
              <a:rPr lang="en-US" sz="2000" dirty="0">
                <a:solidFill>
                  <a:srgbClr val="000000"/>
                </a:solidFill>
                <a:latin typeface="Calibri"/>
              </a:rPr>
              <a:t>              ----- outputs </a:t>
            </a:r>
            <a:r>
              <a:rPr lang="en-US" sz="2000" b="1" u="sng" dirty="0">
                <a:solidFill>
                  <a:srgbClr val="000000"/>
                </a:solidFill>
                <a:latin typeface="Calibri"/>
              </a:rPr>
              <a:t>plane wave reflection coefficient </a:t>
            </a:r>
            <a:r>
              <a:rPr lang="en-US" sz="2000" dirty="0">
                <a:solidFill>
                  <a:srgbClr val="000000"/>
                </a:solidFill>
                <a:latin typeface="Calibri"/>
              </a:rPr>
              <a:t>or point </a:t>
            </a:r>
            <a:r>
              <a:rPr lang="en-US" sz="2000" dirty="0" err="1">
                <a:solidFill>
                  <a:srgbClr val="000000"/>
                </a:solidFill>
                <a:latin typeface="Calibri"/>
              </a:rPr>
              <a:t>scatterer</a:t>
            </a:r>
            <a:r>
              <a:rPr lang="en-US" sz="2000" dirty="0">
                <a:solidFill>
                  <a:srgbClr val="000000"/>
                </a:solidFill>
                <a:latin typeface="Calibri"/>
              </a:rPr>
              <a:t>  reflectivity for specular and non-specular reflection</a:t>
            </a:r>
            <a:endParaRPr dirty="0"/>
          </a:p>
        </p:txBody>
      </p:sp>
      <p:sp>
        <p:nvSpPr>
          <p:cNvPr id="339" name="TextShape 3"/>
          <p:cNvSpPr txBox="1"/>
          <p:nvPr/>
        </p:nvSpPr>
        <p:spPr>
          <a:xfrm>
            <a:off x="8608321" y="6356520"/>
            <a:ext cx="2742120" cy="364680"/>
          </a:xfrm>
          <a:prstGeom prst="rect">
            <a:avLst/>
          </a:prstGeom>
        </p:spPr>
        <p:txBody>
          <a:bodyPr anchor="ctr"/>
          <a:lstStyle/>
          <a:p>
            <a:pPr algn="r">
              <a:lnSpc>
                <a:spcPct val="100000"/>
              </a:lnSpc>
            </a:pPr>
            <a:fld id="{7755C7E7-31D6-4EA2-BBFF-0372517B8C73}" type="slidenum">
              <a:rPr lang="en-US" sz="2000" b="1">
                <a:solidFill>
                  <a:srgbClr val="000000"/>
                </a:solidFill>
                <a:latin typeface="Calibri"/>
              </a:rPr>
              <a:t>246</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246</a:t>
            </a:fld>
            <a:endParaRPr lang="en-US" dirty="0">
              <a:solidFill>
                <a:prstClr val="black"/>
              </a:solidFill>
            </a:endParaRPr>
          </a:p>
        </p:txBody>
      </p:sp>
    </p:spTree>
    <p:extLst>
      <p:ext uri="{BB962C8B-B14F-4D97-AF65-F5344CB8AC3E}">
        <p14:creationId xmlns:p14="http://schemas.microsoft.com/office/powerpoint/2010/main" val="1854495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342722" y="211320"/>
            <a:ext cx="11399040" cy="943560"/>
          </a:xfrm>
          <a:prstGeom prst="rect">
            <a:avLst/>
          </a:prstGeom>
          <a:noFill/>
          <a:ln>
            <a:noFill/>
          </a:ln>
        </p:spPr>
        <p:txBody>
          <a:bodyPr lIns="90000" tIns="45000" rIns="90000" bIns="45000"/>
          <a:lstStyle/>
          <a:p>
            <a:pPr algn="ctr">
              <a:lnSpc>
                <a:spcPct val="100000"/>
              </a:lnSpc>
            </a:pPr>
            <a:r>
              <a:rPr lang="en-US" sz="2800" b="1" dirty="0">
                <a:solidFill>
                  <a:srgbClr val="000000"/>
                </a:solidFill>
                <a:latin typeface="Calibri"/>
              </a:rPr>
              <a:t>Benefits of Claerbout III imaging (extended by Stolt and colleagues) for specular and non-specular imaging</a:t>
            </a:r>
            <a:endParaRPr dirty="0"/>
          </a:p>
        </p:txBody>
      </p:sp>
      <p:sp>
        <p:nvSpPr>
          <p:cNvPr id="341" name="Line 2"/>
          <p:cNvSpPr/>
          <p:nvPr/>
        </p:nvSpPr>
        <p:spPr>
          <a:xfrm>
            <a:off x="1752119" y="2536560"/>
            <a:ext cx="2280961" cy="298440"/>
          </a:xfrm>
          <a:prstGeom prst="line">
            <a:avLst/>
          </a:prstGeom>
          <a:ln w="12600">
            <a:solidFill>
              <a:srgbClr val="5B9BD5"/>
            </a:solidFill>
            <a:miter/>
          </a:ln>
        </p:spPr>
      </p:sp>
      <p:sp>
        <p:nvSpPr>
          <p:cNvPr id="342" name="CustomShape 3"/>
          <p:cNvSpPr/>
          <p:nvPr/>
        </p:nvSpPr>
        <p:spPr>
          <a:xfrm>
            <a:off x="2046240" y="1639800"/>
            <a:ext cx="693721" cy="779040"/>
          </a:xfrm>
          <a:prstGeom prst="straightConnector1">
            <a:avLst/>
          </a:prstGeom>
          <a:noFill/>
          <a:ln w="12600">
            <a:solidFill>
              <a:srgbClr val="5B9BD5"/>
            </a:solidFill>
            <a:miter/>
            <a:tailEnd type="arrow" w="med" len="med"/>
          </a:ln>
        </p:spPr>
      </p:sp>
      <p:sp>
        <p:nvSpPr>
          <p:cNvPr id="343" name="Line 4"/>
          <p:cNvSpPr/>
          <p:nvPr/>
        </p:nvSpPr>
        <p:spPr>
          <a:xfrm flipH="1">
            <a:off x="1853640" y="1692000"/>
            <a:ext cx="846360" cy="432000"/>
          </a:xfrm>
          <a:prstGeom prst="line">
            <a:avLst/>
          </a:prstGeom>
          <a:ln w="12600">
            <a:solidFill>
              <a:srgbClr val="5B9BD5"/>
            </a:solidFill>
            <a:miter/>
          </a:ln>
        </p:spPr>
      </p:sp>
      <p:sp>
        <p:nvSpPr>
          <p:cNvPr id="344" name="Line 5"/>
          <p:cNvSpPr/>
          <p:nvPr/>
        </p:nvSpPr>
        <p:spPr>
          <a:xfrm flipH="1">
            <a:off x="1969922" y="1800000"/>
            <a:ext cx="846360" cy="432000"/>
          </a:xfrm>
          <a:prstGeom prst="line">
            <a:avLst/>
          </a:prstGeom>
          <a:ln w="12600">
            <a:solidFill>
              <a:srgbClr val="5B9BD5"/>
            </a:solidFill>
            <a:miter/>
          </a:ln>
        </p:spPr>
      </p:sp>
      <p:sp>
        <p:nvSpPr>
          <p:cNvPr id="345" name="Line 6"/>
          <p:cNvSpPr/>
          <p:nvPr/>
        </p:nvSpPr>
        <p:spPr>
          <a:xfrm flipH="1">
            <a:off x="2065321" y="1923840"/>
            <a:ext cx="846360" cy="430200"/>
          </a:xfrm>
          <a:prstGeom prst="line">
            <a:avLst/>
          </a:prstGeom>
          <a:ln w="12600">
            <a:solidFill>
              <a:srgbClr val="5B9BD5"/>
            </a:solidFill>
            <a:miter/>
          </a:ln>
        </p:spPr>
      </p:sp>
      <p:sp>
        <p:nvSpPr>
          <p:cNvPr id="346" name="CustomShape 7"/>
          <p:cNvSpPr/>
          <p:nvPr/>
        </p:nvSpPr>
        <p:spPr>
          <a:xfrm flipV="1">
            <a:off x="3193200" y="1829160"/>
            <a:ext cx="871560" cy="628200"/>
          </a:xfrm>
          <a:prstGeom prst="straightConnector1">
            <a:avLst/>
          </a:prstGeom>
          <a:noFill/>
          <a:ln w="12600">
            <a:solidFill>
              <a:srgbClr val="5B9BD5"/>
            </a:solidFill>
            <a:miter/>
            <a:tailEnd type="arrow" w="med" len="med"/>
          </a:ln>
        </p:spPr>
      </p:sp>
      <p:sp>
        <p:nvSpPr>
          <p:cNvPr id="347" name="Line 8"/>
          <p:cNvSpPr/>
          <p:nvPr/>
        </p:nvSpPr>
        <p:spPr>
          <a:xfrm>
            <a:off x="3362400" y="1816920"/>
            <a:ext cx="677160" cy="525240"/>
          </a:xfrm>
          <a:prstGeom prst="line">
            <a:avLst/>
          </a:prstGeom>
          <a:ln w="12600">
            <a:solidFill>
              <a:srgbClr val="5B9BD5"/>
            </a:solidFill>
            <a:miter/>
          </a:ln>
        </p:spPr>
      </p:sp>
      <p:sp>
        <p:nvSpPr>
          <p:cNvPr id="348" name="Line 9"/>
          <p:cNvSpPr/>
          <p:nvPr/>
        </p:nvSpPr>
        <p:spPr>
          <a:xfrm>
            <a:off x="3243960" y="1908720"/>
            <a:ext cx="675000" cy="525600"/>
          </a:xfrm>
          <a:prstGeom prst="line">
            <a:avLst/>
          </a:prstGeom>
          <a:ln w="12600">
            <a:solidFill>
              <a:srgbClr val="5B9BD5"/>
            </a:solidFill>
            <a:miter/>
          </a:ln>
        </p:spPr>
      </p:sp>
      <p:sp>
        <p:nvSpPr>
          <p:cNvPr id="349" name="Line 10"/>
          <p:cNvSpPr/>
          <p:nvPr/>
        </p:nvSpPr>
        <p:spPr>
          <a:xfrm>
            <a:off x="3123360" y="1999080"/>
            <a:ext cx="675000" cy="525960"/>
          </a:xfrm>
          <a:prstGeom prst="line">
            <a:avLst/>
          </a:prstGeom>
          <a:ln w="12600">
            <a:solidFill>
              <a:srgbClr val="5B9BD5"/>
            </a:solidFill>
            <a:miter/>
          </a:ln>
        </p:spPr>
      </p:sp>
      <p:sp>
        <p:nvSpPr>
          <p:cNvPr id="350" name="CustomShape 11"/>
          <p:cNvSpPr/>
          <p:nvPr/>
        </p:nvSpPr>
        <p:spPr>
          <a:xfrm>
            <a:off x="5493600" y="1657440"/>
            <a:ext cx="695880" cy="777600"/>
          </a:xfrm>
          <a:prstGeom prst="straightConnector1">
            <a:avLst/>
          </a:prstGeom>
          <a:noFill/>
          <a:ln w="12600">
            <a:solidFill>
              <a:srgbClr val="5B9BD5"/>
            </a:solidFill>
            <a:miter/>
            <a:tailEnd type="arrow" w="med" len="med"/>
          </a:ln>
        </p:spPr>
      </p:sp>
      <p:sp>
        <p:nvSpPr>
          <p:cNvPr id="351" name="Line 12"/>
          <p:cNvSpPr/>
          <p:nvPr/>
        </p:nvSpPr>
        <p:spPr>
          <a:xfrm flipH="1">
            <a:off x="5302800" y="1709640"/>
            <a:ext cx="846360" cy="430200"/>
          </a:xfrm>
          <a:prstGeom prst="line">
            <a:avLst/>
          </a:prstGeom>
          <a:ln w="12600">
            <a:solidFill>
              <a:srgbClr val="5B9BD5"/>
            </a:solidFill>
            <a:miter/>
          </a:ln>
        </p:spPr>
      </p:sp>
      <p:sp>
        <p:nvSpPr>
          <p:cNvPr id="352" name="Line 13"/>
          <p:cNvSpPr/>
          <p:nvPr/>
        </p:nvSpPr>
        <p:spPr>
          <a:xfrm flipH="1">
            <a:off x="5416920" y="1817640"/>
            <a:ext cx="848880" cy="430200"/>
          </a:xfrm>
          <a:prstGeom prst="line">
            <a:avLst/>
          </a:prstGeom>
          <a:ln w="12600">
            <a:solidFill>
              <a:srgbClr val="5B9BD5"/>
            </a:solidFill>
            <a:miter/>
          </a:ln>
        </p:spPr>
      </p:sp>
      <p:sp>
        <p:nvSpPr>
          <p:cNvPr id="353" name="Line 14"/>
          <p:cNvSpPr/>
          <p:nvPr/>
        </p:nvSpPr>
        <p:spPr>
          <a:xfrm flipH="1">
            <a:off x="5514481" y="1939680"/>
            <a:ext cx="846360" cy="432000"/>
          </a:xfrm>
          <a:prstGeom prst="line">
            <a:avLst/>
          </a:prstGeom>
          <a:ln w="12600">
            <a:solidFill>
              <a:srgbClr val="5B9BD5"/>
            </a:solidFill>
            <a:miter/>
          </a:ln>
        </p:spPr>
      </p:sp>
      <p:sp>
        <p:nvSpPr>
          <p:cNvPr id="354" name="CustomShape 15"/>
          <p:cNvSpPr/>
          <p:nvPr/>
        </p:nvSpPr>
        <p:spPr>
          <a:xfrm flipV="1">
            <a:off x="6762960" y="1830960"/>
            <a:ext cx="871560" cy="628200"/>
          </a:xfrm>
          <a:prstGeom prst="straightConnector1">
            <a:avLst/>
          </a:prstGeom>
          <a:noFill/>
          <a:ln w="12600">
            <a:solidFill>
              <a:srgbClr val="5B9BD5"/>
            </a:solidFill>
            <a:miter/>
            <a:tailEnd type="arrow" w="med" len="med"/>
          </a:ln>
        </p:spPr>
      </p:sp>
      <p:sp>
        <p:nvSpPr>
          <p:cNvPr id="355" name="CustomShape 16"/>
          <p:cNvSpPr/>
          <p:nvPr/>
        </p:nvSpPr>
        <p:spPr>
          <a:xfrm>
            <a:off x="6289200" y="1927080"/>
            <a:ext cx="1218600" cy="914040"/>
          </a:xfrm>
          <a:prstGeom prst="arc">
            <a:avLst>
              <a:gd name="adj1" fmla="val 16200000"/>
              <a:gd name="adj2" fmla="val 0"/>
            </a:avLst>
          </a:prstGeom>
          <a:noFill/>
          <a:ln w="12600">
            <a:solidFill>
              <a:srgbClr val="5B9BD5"/>
            </a:solidFill>
            <a:miter/>
          </a:ln>
        </p:spPr>
      </p:sp>
      <p:sp>
        <p:nvSpPr>
          <p:cNvPr id="356" name="CustomShape 17"/>
          <p:cNvSpPr/>
          <p:nvPr/>
        </p:nvSpPr>
        <p:spPr>
          <a:xfrm>
            <a:off x="6149519" y="2019240"/>
            <a:ext cx="1218600" cy="914040"/>
          </a:xfrm>
          <a:prstGeom prst="arc">
            <a:avLst>
              <a:gd name="adj1" fmla="val 16200000"/>
              <a:gd name="adj2" fmla="val 0"/>
            </a:avLst>
          </a:prstGeom>
          <a:noFill/>
          <a:ln w="12600">
            <a:solidFill>
              <a:srgbClr val="5B9BD5"/>
            </a:solidFill>
            <a:miter/>
          </a:ln>
        </p:spPr>
      </p:sp>
      <p:sp>
        <p:nvSpPr>
          <p:cNvPr id="357" name="CustomShape 18"/>
          <p:cNvSpPr/>
          <p:nvPr/>
        </p:nvSpPr>
        <p:spPr>
          <a:xfrm>
            <a:off x="6028920" y="2124000"/>
            <a:ext cx="1218600" cy="914040"/>
          </a:xfrm>
          <a:prstGeom prst="arc">
            <a:avLst>
              <a:gd name="adj1" fmla="val 16200000"/>
              <a:gd name="adj2" fmla="val 0"/>
            </a:avLst>
          </a:prstGeom>
          <a:noFill/>
          <a:ln w="12600">
            <a:solidFill>
              <a:srgbClr val="5B9BD5"/>
            </a:solidFill>
            <a:miter/>
          </a:ln>
        </p:spPr>
      </p:sp>
      <p:sp>
        <p:nvSpPr>
          <p:cNvPr id="358" name="CustomShape 19"/>
          <p:cNvSpPr/>
          <p:nvPr/>
        </p:nvSpPr>
        <p:spPr>
          <a:xfrm rot="19107000">
            <a:off x="4642202" y="2671560"/>
            <a:ext cx="3578040" cy="2614320"/>
          </a:xfrm>
          <a:prstGeom prst="arc">
            <a:avLst>
              <a:gd name="adj1" fmla="val 16200000"/>
              <a:gd name="adj2" fmla="val 11946"/>
            </a:avLst>
          </a:prstGeom>
          <a:noFill/>
          <a:ln w="12600">
            <a:solidFill>
              <a:srgbClr val="5B9BD5"/>
            </a:solidFill>
            <a:miter/>
          </a:ln>
        </p:spPr>
      </p:sp>
      <p:sp>
        <p:nvSpPr>
          <p:cNvPr id="359" name="CustomShape 20"/>
          <p:cNvSpPr/>
          <p:nvPr/>
        </p:nvSpPr>
        <p:spPr>
          <a:xfrm>
            <a:off x="8841239" y="1643040"/>
            <a:ext cx="693721" cy="777600"/>
          </a:xfrm>
          <a:prstGeom prst="straightConnector1">
            <a:avLst/>
          </a:prstGeom>
          <a:noFill/>
          <a:ln w="12600">
            <a:solidFill>
              <a:srgbClr val="5B9BD5"/>
            </a:solidFill>
            <a:miter/>
            <a:tailEnd type="arrow" w="med" len="med"/>
          </a:ln>
        </p:spPr>
      </p:sp>
      <p:sp>
        <p:nvSpPr>
          <p:cNvPr id="360" name="Line 21"/>
          <p:cNvSpPr/>
          <p:nvPr/>
        </p:nvSpPr>
        <p:spPr>
          <a:xfrm flipH="1">
            <a:off x="8648283" y="1695240"/>
            <a:ext cx="846719" cy="432000"/>
          </a:xfrm>
          <a:prstGeom prst="line">
            <a:avLst/>
          </a:prstGeom>
          <a:ln w="12600">
            <a:solidFill>
              <a:srgbClr val="5B9BD5"/>
            </a:solidFill>
            <a:miter/>
          </a:ln>
        </p:spPr>
      </p:sp>
      <p:sp>
        <p:nvSpPr>
          <p:cNvPr id="361" name="Line 22"/>
          <p:cNvSpPr/>
          <p:nvPr/>
        </p:nvSpPr>
        <p:spPr>
          <a:xfrm flipH="1">
            <a:off x="8764921" y="1803240"/>
            <a:ext cx="846360" cy="431640"/>
          </a:xfrm>
          <a:prstGeom prst="line">
            <a:avLst/>
          </a:prstGeom>
          <a:ln w="12600">
            <a:solidFill>
              <a:srgbClr val="5B9BD5"/>
            </a:solidFill>
            <a:miter/>
          </a:ln>
        </p:spPr>
      </p:sp>
      <p:sp>
        <p:nvSpPr>
          <p:cNvPr id="362" name="Line 23"/>
          <p:cNvSpPr/>
          <p:nvPr/>
        </p:nvSpPr>
        <p:spPr>
          <a:xfrm flipH="1">
            <a:off x="8862121" y="1925280"/>
            <a:ext cx="846360" cy="432000"/>
          </a:xfrm>
          <a:prstGeom prst="line">
            <a:avLst/>
          </a:prstGeom>
          <a:ln w="12600">
            <a:solidFill>
              <a:srgbClr val="5B9BD5"/>
            </a:solidFill>
            <a:miter/>
          </a:ln>
        </p:spPr>
      </p:sp>
      <p:sp>
        <p:nvSpPr>
          <p:cNvPr id="363" name="CustomShape 24"/>
          <p:cNvSpPr/>
          <p:nvPr/>
        </p:nvSpPr>
        <p:spPr>
          <a:xfrm flipV="1">
            <a:off x="10108801" y="1816560"/>
            <a:ext cx="873720" cy="628200"/>
          </a:xfrm>
          <a:prstGeom prst="straightConnector1">
            <a:avLst/>
          </a:prstGeom>
          <a:noFill/>
          <a:ln w="12600">
            <a:solidFill>
              <a:srgbClr val="5B9BD5"/>
            </a:solidFill>
            <a:miter/>
            <a:tailEnd type="arrow" w="med" len="med"/>
          </a:ln>
        </p:spPr>
      </p:sp>
      <p:sp>
        <p:nvSpPr>
          <p:cNvPr id="364" name="CustomShape 25"/>
          <p:cNvSpPr/>
          <p:nvPr/>
        </p:nvSpPr>
        <p:spPr>
          <a:xfrm>
            <a:off x="9636840" y="1913040"/>
            <a:ext cx="1218600" cy="914040"/>
          </a:xfrm>
          <a:prstGeom prst="arc">
            <a:avLst>
              <a:gd name="adj1" fmla="val 16200000"/>
              <a:gd name="adj2" fmla="val 0"/>
            </a:avLst>
          </a:prstGeom>
          <a:noFill/>
          <a:ln w="12600">
            <a:solidFill>
              <a:srgbClr val="5B9BD5"/>
            </a:solidFill>
            <a:miter/>
          </a:ln>
        </p:spPr>
      </p:sp>
      <p:sp>
        <p:nvSpPr>
          <p:cNvPr id="365" name="CustomShape 26"/>
          <p:cNvSpPr/>
          <p:nvPr/>
        </p:nvSpPr>
        <p:spPr>
          <a:xfrm>
            <a:off x="9497159" y="2004840"/>
            <a:ext cx="1218600" cy="914040"/>
          </a:xfrm>
          <a:prstGeom prst="arc">
            <a:avLst>
              <a:gd name="adj1" fmla="val 16200000"/>
              <a:gd name="adj2" fmla="val 0"/>
            </a:avLst>
          </a:prstGeom>
          <a:noFill/>
          <a:ln w="12600">
            <a:solidFill>
              <a:srgbClr val="5B9BD5"/>
            </a:solidFill>
            <a:miter/>
          </a:ln>
        </p:spPr>
      </p:sp>
      <p:sp>
        <p:nvSpPr>
          <p:cNvPr id="366" name="CustomShape 27"/>
          <p:cNvSpPr/>
          <p:nvPr/>
        </p:nvSpPr>
        <p:spPr>
          <a:xfrm>
            <a:off x="9376560" y="2111400"/>
            <a:ext cx="1218600" cy="914040"/>
          </a:xfrm>
          <a:prstGeom prst="arc">
            <a:avLst>
              <a:gd name="adj1" fmla="val 16200000"/>
              <a:gd name="adj2" fmla="val 0"/>
            </a:avLst>
          </a:prstGeom>
          <a:noFill/>
          <a:ln w="12600">
            <a:solidFill>
              <a:srgbClr val="5B9BD5"/>
            </a:solidFill>
            <a:miter/>
          </a:ln>
        </p:spPr>
      </p:sp>
      <p:sp>
        <p:nvSpPr>
          <p:cNvPr id="367" name="CustomShape 28"/>
          <p:cNvSpPr/>
          <p:nvPr/>
        </p:nvSpPr>
        <p:spPr>
          <a:xfrm rot="20346600">
            <a:off x="7687442" y="2638080"/>
            <a:ext cx="2156040" cy="1329840"/>
          </a:xfrm>
          <a:prstGeom prst="arc">
            <a:avLst>
              <a:gd name="adj1" fmla="val 16200000"/>
              <a:gd name="adj2" fmla="val 11946"/>
            </a:avLst>
          </a:prstGeom>
          <a:noFill/>
          <a:ln w="12600">
            <a:solidFill>
              <a:srgbClr val="5B9BD5"/>
            </a:solidFill>
            <a:miter/>
          </a:ln>
        </p:spPr>
      </p:sp>
      <p:sp>
        <p:nvSpPr>
          <p:cNvPr id="368" name="CustomShape 29"/>
          <p:cNvSpPr/>
          <p:nvPr/>
        </p:nvSpPr>
        <p:spPr>
          <a:xfrm rot="18889200">
            <a:off x="9030600" y="2929681"/>
            <a:ext cx="1882440" cy="1017360"/>
          </a:xfrm>
          <a:prstGeom prst="arc">
            <a:avLst>
              <a:gd name="adj1" fmla="val 16200000"/>
              <a:gd name="adj2" fmla="val 11946"/>
            </a:avLst>
          </a:prstGeom>
          <a:noFill/>
          <a:ln w="12600">
            <a:solidFill>
              <a:srgbClr val="5B9BD5"/>
            </a:solidFill>
            <a:miter/>
          </a:ln>
        </p:spPr>
      </p:sp>
      <p:sp>
        <p:nvSpPr>
          <p:cNvPr id="369" name="CustomShape 30"/>
          <p:cNvSpPr/>
          <p:nvPr/>
        </p:nvSpPr>
        <p:spPr>
          <a:xfrm>
            <a:off x="2646000" y="1005120"/>
            <a:ext cx="533160" cy="699840"/>
          </a:xfrm>
          <a:prstGeom prst="rect">
            <a:avLst/>
          </a:prstGeom>
          <a:noFill/>
          <a:ln>
            <a:noFill/>
          </a:ln>
        </p:spPr>
        <p:txBody>
          <a:bodyPr wrap="none" lIns="90000" tIns="45000" rIns="90000" bIns="45000"/>
          <a:lstStyle/>
          <a:p>
            <a:pPr algn="ctr">
              <a:lnSpc>
                <a:spcPct val="100000"/>
              </a:lnSpc>
            </a:pPr>
            <a:r>
              <a:rPr lang="en-US" sz="4000" b="1">
                <a:solidFill>
                  <a:srgbClr val="FF0000"/>
                </a:solidFill>
                <a:latin typeface="Calibri"/>
              </a:rPr>
              <a:t>1</a:t>
            </a:r>
            <a:endParaRPr/>
          </a:p>
        </p:txBody>
      </p:sp>
      <p:sp>
        <p:nvSpPr>
          <p:cNvPr id="370" name="CustomShape 31"/>
          <p:cNvSpPr/>
          <p:nvPr/>
        </p:nvSpPr>
        <p:spPr>
          <a:xfrm>
            <a:off x="6238800" y="1001520"/>
            <a:ext cx="533160" cy="699840"/>
          </a:xfrm>
          <a:prstGeom prst="rect">
            <a:avLst/>
          </a:prstGeom>
          <a:noFill/>
          <a:ln>
            <a:noFill/>
          </a:ln>
        </p:spPr>
        <p:txBody>
          <a:bodyPr wrap="none" lIns="90000" tIns="45000" rIns="90000" bIns="45000"/>
          <a:lstStyle/>
          <a:p>
            <a:pPr algn="ctr">
              <a:lnSpc>
                <a:spcPct val="100000"/>
              </a:lnSpc>
            </a:pPr>
            <a:r>
              <a:rPr lang="en-US" sz="4000" b="1">
                <a:solidFill>
                  <a:srgbClr val="FF0000"/>
                </a:solidFill>
                <a:latin typeface="Calibri"/>
              </a:rPr>
              <a:t>2</a:t>
            </a:r>
            <a:endParaRPr/>
          </a:p>
        </p:txBody>
      </p:sp>
      <p:sp>
        <p:nvSpPr>
          <p:cNvPr id="371" name="CustomShape 32"/>
          <p:cNvSpPr/>
          <p:nvPr/>
        </p:nvSpPr>
        <p:spPr>
          <a:xfrm>
            <a:off x="9626400" y="1021320"/>
            <a:ext cx="533160" cy="699840"/>
          </a:xfrm>
          <a:prstGeom prst="rect">
            <a:avLst/>
          </a:prstGeom>
          <a:noFill/>
          <a:ln>
            <a:noFill/>
          </a:ln>
        </p:spPr>
        <p:txBody>
          <a:bodyPr wrap="none" lIns="90000" tIns="45000" rIns="90000" bIns="45000"/>
          <a:lstStyle/>
          <a:p>
            <a:pPr algn="ctr">
              <a:lnSpc>
                <a:spcPct val="100000"/>
              </a:lnSpc>
            </a:pPr>
            <a:r>
              <a:rPr lang="en-US" sz="4000" b="1">
                <a:solidFill>
                  <a:srgbClr val="FF0000"/>
                </a:solidFill>
                <a:latin typeface="Calibri"/>
              </a:rPr>
              <a:t>3</a:t>
            </a:r>
            <a:endParaRPr/>
          </a:p>
        </p:txBody>
      </p:sp>
      <p:sp>
        <p:nvSpPr>
          <p:cNvPr id="372" name="CustomShape 33"/>
          <p:cNvSpPr/>
          <p:nvPr/>
        </p:nvSpPr>
        <p:spPr>
          <a:xfrm>
            <a:off x="769680" y="4017960"/>
            <a:ext cx="8843760" cy="1187640"/>
          </a:xfrm>
          <a:prstGeom prst="rect">
            <a:avLst/>
          </a:prstGeom>
          <a:noFill/>
          <a:ln>
            <a:noFill/>
          </a:ln>
        </p:spPr>
        <p:txBody>
          <a:bodyPr wrap="none" lIns="90000" tIns="45000" rIns="90000" bIns="45000"/>
          <a:lstStyle/>
          <a:p>
            <a:pPr>
              <a:lnSpc>
                <a:spcPct val="100000"/>
              </a:lnSpc>
            </a:pPr>
            <a:r>
              <a:rPr lang="en-US" sz="2400" b="1">
                <a:solidFill>
                  <a:srgbClr val="000000"/>
                </a:solidFill>
                <a:latin typeface="Calibri"/>
              </a:rPr>
              <a:t>1. Specular </a:t>
            </a:r>
            <a:endParaRPr/>
          </a:p>
          <a:p>
            <a:pPr>
              <a:lnSpc>
                <a:spcPct val="100000"/>
              </a:lnSpc>
            </a:pPr>
            <a:r>
              <a:rPr lang="en-US" sz="2400">
                <a:solidFill>
                  <a:srgbClr val="000000"/>
                </a:solidFill>
                <a:latin typeface="Calibri"/>
              </a:rPr>
              <a:t>outputs actual plane wave reflection coefficient data for </a:t>
            </a:r>
            <a:endParaRPr/>
          </a:p>
          <a:p>
            <a:pPr>
              <a:lnSpc>
                <a:spcPct val="100000"/>
              </a:lnSpc>
            </a:pPr>
            <a:r>
              <a:rPr lang="en-US" sz="2400">
                <a:solidFill>
                  <a:srgbClr val="000000"/>
                </a:solidFill>
                <a:latin typeface="Calibri"/>
              </a:rPr>
              <a:t>specular reflection (unique to Claerbout III )</a:t>
            </a:r>
            <a:endParaRPr/>
          </a:p>
        </p:txBody>
      </p:sp>
      <p:sp>
        <p:nvSpPr>
          <p:cNvPr id="373" name="CustomShape 34"/>
          <p:cNvSpPr/>
          <p:nvPr/>
        </p:nvSpPr>
        <p:spPr>
          <a:xfrm>
            <a:off x="1604159" y="5249880"/>
            <a:ext cx="9405721" cy="1187640"/>
          </a:xfrm>
          <a:prstGeom prst="rect">
            <a:avLst/>
          </a:prstGeom>
          <a:noFill/>
          <a:ln>
            <a:noFill/>
          </a:ln>
        </p:spPr>
        <p:txBody>
          <a:bodyPr lIns="90000" tIns="45000" rIns="90000" bIns="45000"/>
          <a:lstStyle/>
          <a:p>
            <a:pPr>
              <a:lnSpc>
                <a:spcPct val="100000"/>
              </a:lnSpc>
            </a:pPr>
            <a:r>
              <a:rPr lang="en-US" sz="2400" b="1">
                <a:solidFill>
                  <a:srgbClr val="000000"/>
                </a:solidFill>
                <a:latin typeface="Calibri"/>
              </a:rPr>
              <a:t>2. Non-Specular reflection</a:t>
            </a:r>
            <a:endParaRPr/>
          </a:p>
          <a:p>
            <a:pPr>
              <a:lnSpc>
                <a:spcPct val="100000"/>
              </a:lnSpc>
            </a:pPr>
            <a:r>
              <a:rPr lang="en-US" sz="2400">
                <a:solidFill>
                  <a:srgbClr val="000000"/>
                </a:solidFill>
                <a:latin typeface="Calibri"/>
              </a:rPr>
              <a:t>a point scatterer model for structure and inversion of non-specular reflections (unique to Claerbout III )</a:t>
            </a:r>
            <a:endParaRPr/>
          </a:p>
        </p:txBody>
      </p:sp>
      <p:sp>
        <p:nvSpPr>
          <p:cNvPr id="374" name="CustomShape 35"/>
          <p:cNvSpPr/>
          <p:nvPr/>
        </p:nvSpPr>
        <p:spPr>
          <a:xfrm>
            <a:off x="1776600" y="3122640"/>
            <a:ext cx="1859040" cy="456120"/>
          </a:xfrm>
          <a:prstGeom prst="rect">
            <a:avLst/>
          </a:prstGeom>
          <a:noFill/>
          <a:ln>
            <a:noFill/>
          </a:ln>
        </p:spPr>
        <p:txBody>
          <a:bodyPr wrap="none" lIns="90000" tIns="45000" rIns="90000" bIns="45000"/>
          <a:lstStyle/>
          <a:p>
            <a:pPr>
              <a:lnSpc>
                <a:spcPct val="100000"/>
              </a:lnSpc>
            </a:pPr>
            <a:r>
              <a:rPr lang="en-US" sz="2400" b="1">
                <a:solidFill>
                  <a:srgbClr val="000000"/>
                </a:solidFill>
                <a:latin typeface="Calibri"/>
              </a:rPr>
              <a:t> specular </a:t>
            </a:r>
            <a:endParaRPr/>
          </a:p>
        </p:txBody>
      </p:sp>
      <p:sp>
        <p:nvSpPr>
          <p:cNvPr id="375" name="CustomShape 36"/>
          <p:cNvSpPr/>
          <p:nvPr/>
        </p:nvSpPr>
        <p:spPr>
          <a:xfrm>
            <a:off x="4971600" y="3125880"/>
            <a:ext cx="2626920" cy="456120"/>
          </a:xfrm>
          <a:prstGeom prst="rect">
            <a:avLst/>
          </a:prstGeom>
          <a:noFill/>
          <a:ln>
            <a:noFill/>
          </a:ln>
        </p:spPr>
        <p:txBody>
          <a:bodyPr wrap="none" lIns="90000" tIns="45000" rIns="90000" bIns="45000"/>
          <a:lstStyle/>
          <a:p>
            <a:pPr>
              <a:lnSpc>
                <a:spcPct val="100000"/>
              </a:lnSpc>
            </a:pPr>
            <a:r>
              <a:rPr lang="en-US" sz="2400" b="1">
                <a:solidFill>
                  <a:srgbClr val="000000"/>
                </a:solidFill>
                <a:latin typeface="Calibri"/>
              </a:rPr>
              <a:t> non-specular </a:t>
            </a:r>
            <a:endParaRPr/>
          </a:p>
        </p:txBody>
      </p:sp>
      <p:sp>
        <p:nvSpPr>
          <p:cNvPr id="376" name="CustomShape 37"/>
          <p:cNvSpPr/>
          <p:nvPr/>
        </p:nvSpPr>
        <p:spPr>
          <a:xfrm>
            <a:off x="8260202" y="3122640"/>
            <a:ext cx="2626920" cy="456120"/>
          </a:xfrm>
          <a:prstGeom prst="rect">
            <a:avLst/>
          </a:prstGeom>
          <a:noFill/>
          <a:ln>
            <a:noFill/>
          </a:ln>
        </p:spPr>
        <p:txBody>
          <a:bodyPr wrap="none" lIns="90000" tIns="45000" rIns="90000" bIns="45000"/>
          <a:lstStyle/>
          <a:p>
            <a:pPr>
              <a:lnSpc>
                <a:spcPct val="100000"/>
              </a:lnSpc>
            </a:pPr>
            <a:r>
              <a:rPr lang="en-US" sz="2400" b="1">
                <a:solidFill>
                  <a:srgbClr val="000000"/>
                </a:solidFill>
                <a:latin typeface="Calibri"/>
              </a:rPr>
              <a:t> non-specular </a:t>
            </a:r>
            <a:endParaRPr/>
          </a:p>
        </p:txBody>
      </p:sp>
      <p:sp>
        <p:nvSpPr>
          <p:cNvPr id="39"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247</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247</a:t>
            </a:fld>
            <a:endParaRPr lang="en-US" dirty="0"/>
          </a:p>
        </p:txBody>
      </p:sp>
    </p:spTree>
    <p:extLst>
      <p:ext uri="{BB962C8B-B14F-4D97-AF65-F5344CB8AC3E}">
        <p14:creationId xmlns:p14="http://schemas.microsoft.com/office/powerpoint/2010/main" val="23664226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999360" y="1520280"/>
            <a:ext cx="10013040" cy="2284200"/>
          </a:xfrm>
          <a:prstGeom prst="rect">
            <a:avLst/>
          </a:prstGeom>
          <a:noFill/>
          <a:ln>
            <a:noFill/>
          </a:ln>
        </p:spPr>
        <p:txBody>
          <a:bodyPr lIns="90000" tIns="45000" rIns="90000" bIns="45000"/>
          <a:lstStyle/>
          <a:p>
            <a:pPr>
              <a:lnSpc>
                <a:spcPct val="100000"/>
              </a:lnSpc>
            </a:pPr>
            <a:r>
              <a:rPr lang="en-US" sz="3600" dirty="0">
                <a:solidFill>
                  <a:srgbClr val="000000"/>
                </a:solidFill>
                <a:latin typeface="Calibri"/>
              </a:rPr>
              <a:t>The fact the Stolt extended CIII to image and invert specular and non-specular reflectors </a:t>
            </a:r>
            <a:r>
              <a:rPr lang="en-US" altLang="zh-CN" sz="3600" dirty="0" smtClean="0">
                <a:solidFill>
                  <a:srgbClr val="000000"/>
                </a:solidFill>
                <a:latin typeface="Calibri"/>
              </a:rPr>
              <a:t>(once</a:t>
            </a:r>
            <a:r>
              <a:rPr lang="zh-CN" altLang="en-US" sz="3600" dirty="0" smtClean="0">
                <a:solidFill>
                  <a:srgbClr val="000000"/>
                </a:solidFill>
                <a:latin typeface="Calibri"/>
              </a:rPr>
              <a:t> </a:t>
            </a:r>
            <a:r>
              <a:rPr lang="en-US" altLang="zh-CN" sz="3600" dirty="0" smtClean="0">
                <a:solidFill>
                  <a:srgbClr val="000000"/>
                </a:solidFill>
                <a:latin typeface="Calibri"/>
              </a:rPr>
              <a:t>again)</a:t>
            </a:r>
            <a:r>
              <a:rPr lang="zh-CN" altLang="en-US" sz="3600" dirty="0" smtClean="0">
                <a:solidFill>
                  <a:srgbClr val="000000"/>
                </a:solidFill>
                <a:latin typeface="Calibri"/>
              </a:rPr>
              <a:t> </a:t>
            </a:r>
            <a:r>
              <a:rPr lang="en-US" sz="3600" dirty="0" smtClean="0">
                <a:solidFill>
                  <a:srgbClr val="000000"/>
                </a:solidFill>
                <a:latin typeface="Calibri"/>
              </a:rPr>
              <a:t>speaks </a:t>
            </a:r>
            <a:r>
              <a:rPr lang="en-US" sz="3600" dirty="0">
                <a:solidFill>
                  <a:srgbClr val="000000"/>
                </a:solidFill>
                <a:latin typeface="Calibri"/>
              </a:rPr>
              <a:t>to its not being a high frequency approximation </a:t>
            </a:r>
            <a:endParaRPr dirty="0"/>
          </a:p>
        </p:txBody>
      </p:sp>
      <p:sp>
        <p:nvSpPr>
          <p:cNvPr id="378" name="TextShape 2"/>
          <p:cNvSpPr txBox="1"/>
          <p:nvPr/>
        </p:nvSpPr>
        <p:spPr>
          <a:xfrm>
            <a:off x="8608321" y="6356520"/>
            <a:ext cx="2742120" cy="364680"/>
          </a:xfrm>
          <a:prstGeom prst="rect">
            <a:avLst/>
          </a:prstGeom>
        </p:spPr>
        <p:txBody>
          <a:bodyPr anchor="ctr"/>
          <a:lstStyle/>
          <a:p>
            <a:pPr algn="r">
              <a:lnSpc>
                <a:spcPct val="100000"/>
              </a:lnSpc>
            </a:pPr>
            <a:fld id="{5C2EDE65-7296-4747-AF0B-4A6FD9D278B4}" type="slidenum">
              <a:rPr lang="en-US" sz="2000" b="1">
                <a:solidFill>
                  <a:srgbClr val="000000"/>
                </a:solidFill>
                <a:latin typeface="Calibri"/>
              </a:rPr>
              <a:t>248</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248</a:t>
            </a:fld>
            <a:endParaRPr lang="en-US" dirty="0">
              <a:solidFill>
                <a:prstClr val="black"/>
              </a:solidFill>
            </a:endParaRPr>
          </a:p>
        </p:txBody>
      </p:sp>
    </p:spTree>
    <p:extLst>
      <p:ext uri="{BB962C8B-B14F-4D97-AF65-F5344CB8AC3E}">
        <p14:creationId xmlns:p14="http://schemas.microsoft.com/office/powerpoint/2010/main" val="36446682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999360" y="1520280"/>
            <a:ext cx="10013040" cy="3381480"/>
          </a:xfrm>
          <a:prstGeom prst="rect">
            <a:avLst/>
          </a:prstGeom>
          <a:noFill/>
          <a:ln>
            <a:noFill/>
          </a:ln>
        </p:spPr>
        <p:txBody>
          <a:bodyPr lIns="90000" tIns="45000" rIns="90000" bIns="45000"/>
          <a:lstStyle/>
          <a:p>
            <a:pPr>
              <a:lnSpc>
                <a:spcPct val="100000"/>
              </a:lnSpc>
            </a:pPr>
            <a:r>
              <a:rPr lang="en-US" sz="3600">
                <a:solidFill>
                  <a:srgbClr val="000000"/>
                </a:solidFill>
                <a:latin typeface="Calibri"/>
              </a:rPr>
              <a:t>All current “RTM” methods (for two way waves) correspond to imaging condition II, and do </a:t>
            </a:r>
            <a:r>
              <a:rPr lang="en-US" sz="3600" b="1" u="sng">
                <a:solidFill>
                  <a:srgbClr val="000000"/>
                </a:solidFill>
                <a:latin typeface="Calibri"/>
              </a:rPr>
              <a:t>not</a:t>
            </a:r>
            <a:r>
              <a:rPr lang="en-US" sz="3600">
                <a:solidFill>
                  <a:srgbClr val="000000"/>
                </a:solidFill>
                <a:latin typeface="Calibri"/>
              </a:rPr>
              <a:t> correspond to (nor do they provide the benefits of) a coincident source and receiver experiment at depth at time equals zero</a:t>
            </a:r>
            <a:endParaRPr/>
          </a:p>
        </p:txBody>
      </p:sp>
      <p:sp>
        <p:nvSpPr>
          <p:cNvPr id="380" name="TextShape 2"/>
          <p:cNvSpPr txBox="1"/>
          <p:nvPr/>
        </p:nvSpPr>
        <p:spPr>
          <a:xfrm>
            <a:off x="8608321" y="6356520"/>
            <a:ext cx="2742120" cy="364680"/>
          </a:xfrm>
          <a:prstGeom prst="rect">
            <a:avLst/>
          </a:prstGeom>
        </p:spPr>
        <p:txBody>
          <a:bodyPr anchor="ctr"/>
          <a:lstStyle/>
          <a:p>
            <a:pPr algn="r">
              <a:lnSpc>
                <a:spcPct val="100000"/>
              </a:lnSpc>
            </a:pPr>
            <a:fld id="{F89FFEB9-AC06-4E50-BB5E-98F7A538B222}" type="slidenum">
              <a:rPr lang="en-US" sz="2000" b="1">
                <a:solidFill>
                  <a:srgbClr val="000000"/>
                </a:solidFill>
                <a:latin typeface="Calibri"/>
              </a:rPr>
              <a:t>249</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249</a:t>
            </a:fld>
            <a:endParaRPr lang="en-US" dirty="0">
              <a:solidFill>
                <a:prstClr val="black"/>
              </a:solidFill>
            </a:endParaRPr>
          </a:p>
        </p:txBody>
      </p:sp>
    </p:spTree>
    <p:extLst>
      <p:ext uri="{BB962C8B-B14F-4D97-AF65-F5344CB8AC3E}">
        <p14:creationId xmlns:p14="http://schemas.microsoft.com/office/powerpoint/2010/main" val="12649700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142" y="518988"/>
            <a:ext cx="10607572" cy="2031325"/>
          </a:xfrm>
          <a:prstGeom prst="rect">
            <a:avLst/>
          </a:prstGeom>
          <a:noFill/>
        </p:spPr>
        <p:txBody>
          <a:bodyPr wrap="square" rtlCol="0">
            <a:spAutoFit/>
          </a:bodyPr>
          <a:lstStyle/>
          <a:p>
            <a:r>
              <a:rPr lang="en-US" sz="3600" dirty="0">
                <a:solidFill>
                  <a:prstClr val="black"/>
                </a:solidFill>
                <a:cs typeface="Arial" panose="020B0604020202020204" pitchFamily="34" charset="0"/>
              </a:rPr>
              <a:t>We now present a single unifying framework and starting point that derives </a:t>
            </a:r>
            <a:r>
              <a:rPr lang="en-US" sz="3600" u="sng" dirty="0">
                <a:solidFill>
                  <a:prstClr val="black"/>
                </a:solidFill>
                <a:cs typeface="Arial" panose="020B0604020202020204" pitchFamily="34" charset="0"/>
              </a:rPr>
              <a:t>all</a:t>
            </a:r>
            <a:r>
              <a:rPr lang="en-US" sz="3600" dirty="0">
                <a:solidFill>
                  <a:prstClr val="black"/>
                </a:solidFill>
                <a:cs typeface="Arial" panose="020B0604020202020204" pitchFamily="34" charset="0"/>
              </a:rPr>
              <a:t> the methods pioneered, developed and delivered by M-OSRP</a:t>
            </a:r>
          </a:p>
          <a:p>
            <a:endParaRPr lang="en-US" dirty="0">
              <a:solidFill>
                <a:srgbClr val="FF0000"/>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06430271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624240" y="1268280"/>
            <a:ext cx="9981360" cy="3929040"/>
          </a:xfrm>
          <a:prstGeom prst="rect">
            <a:avLst/>
          </a:prstGeom>
          <a:noFill/>
          <a:ln>
            <a:noFill/>
          </a:ln>
        </p:spPr>
        <p:txBody>
          <a:bodyPr lIns="90000" tIns="45000" rIns="90000" bIns="45000"/>
          <a:lstStyle/>
          <a:p>
            <a:pPr>
              <a:lnSpc>
                <a:spcPct val="100000"/>
              </a:lnSpc>
              <a:buFont typeface="Arial"/>
              <a:buChar char="•"/>
            </a:pPr>
            <a:r>
              <a:rPr lang="en-US" sz="2800" dirty="0">
                <a:solidFill>
                  <a:srgbClr val="FF0000"/>
                </a:solidFill>
                <a:latin typeface="Calibri"/>
              </a:rPr>
              <a:t>M-OSRP has recently pioneered and developed a new migration method that has </a:t>
            </a:r>
            <a:r>
              <a:rPr lang="en-US" sz="2800" dirty="0" err="1">
                <a:solidFill>
                  <a:srgbClr val="FF0000"/>
                </a:solidFill>
                <a:latin typeface="Calibri"/>
              </a:rPr>
              <a:t>Stolt’s</a:t>
            </a:r>
            <a:r>
              <a:rPr lang="en-US" sz="2800" dirty="0">
                <a:solidFill>
                  <a:srgbClr val="FF0000"/>
                </a:solidFill>
                <a:latin typeface="Calibri"/>
              </a:rPr>
              <a:t> extension of </a:t>
            </a:r>
            <a:r>
              <a:rPr lang="en-US" sz="2800" dirty="0" err="1">
                <a:solidFill>
                  <a:srgbClr val="FF0000"/>
                </a:solidFill>
                <a:latin typeface="Calibri"/>
              </a:rPr>
              <a:t>Claerbout</a:t>
            </a:r>
            <a:r>
              <a:rPr lang="en-US" sz="2800" dirty="0">
                <a:solidFill>
                  <a:srgbClr val="FF0000"/>
                </a:solidFill>
                <a:latin typeface="Calibri"/>
              </a:rPr>
              <a:t> III imaging inside a medium without making a global or local one way </a:t>
            </a:r>
            <a:r>
              <a:rPr lang="en-US" altLang="zh-CN" sz="2800" dirty="0" smtClean="0">
                <a:solidFill>
                  <a:srgbClr val="FF0000"/>
                </a:solidFill>
                <a:latin typeface="Calibri"/>
              </a:rPr>
              <a:t>propagation</a:t>
            </a:r>
            <a:r>
              <a:rPr lang="zh-CN" altLang="en-US" sz="2800" dirty="0" smtClean="0">
                <a:solidFill>
                  <a:srgbClr val="FF0000"/>
                </a:solidFill>
                <a:latin typeface="Calibri"/>
              </a:rPr>
              <a:t> </a:t>
            </a:r>
            <a:r>
              <a:rPr lang="en-US" sz="2800" dirty="0" smtClean="0">
                <a:solidFill>
                  <a:srgbClr val="FF0000"/>
                </a:solidFill>
                <a:latin typeface="Calibri"/>
              </a:rPr>
              <a:t>high </a:t>
            </a:r>
            <a:r>
              <a:rPr lang="en-US" sz="2800" dirty="0">
                <a:solidFill>
                  <a:srgbClr val="FF0000"/>
                </a:solidFill>
                <a:latin typeface="Calibri"/>
              </a:rPr>
              <a:t>frequency </a:t>
            </a:r>
            <a:r>
              <a:rPr lang="en-US" sz="2800" dirty="0" smtClean="0">
                <a:solidFill>
                  <a:srgbClr val="FF0000"/>
                </a:solidFill>
                <a:latin typeface="Calibri"/>
              </a:rPr>
              <a:t>assumption </a:t>
            </a:r>
            <a:r>
              <a:rPr lang="en-US" sz="2800" dirty="0">
                <a:solidFill>
                  <a:srgbClr val="FF0000"/>
                </a:solidFill>
                <a:latin typeface="Calibri"/>
              </a:rPr>
              <a:t>that allows both components of migration to be equally effective at all frequencies </a:t>
            </a:r>
            <a:endParaRPr dirty="0"/>
          </a:p>
          <a:p>
            <a:pPr>
              <a:lnSpc>
                <a:spcPct val="100000"/>
              </a:lnSpc>
            </a:pPr>
            <a:endParaRPr dirty="0"/>
          </a:p>
          <a:p>
            <a:pPr>
              <a:lnSpc>
                <a:spcPct val="100000"/>
              </a:lnSpc>
            </a:pPr>
            <a:endParaRPr dirty="0"/>
          </a:p>
        </p:txBody>
      </p:sp>
      <p:sp>
        <p:nvSpPr>
          <p:cNvPr id="382" name="TextShape 2"/>
          <p:cNvSpPr txBox="1"/>
          <p:nvPr/>
        </p:nvSpPr>
        <p:spPr>
          <a:xfrm>
            <a:off x="8608321" y="6356520"/>
            <a:ext cx="2742120" cy="364680"/>
          </a:xfrm>
          <a:prstGeom prst="rect">
            <a:avLst/>
          </a:prstGeom>
        </p:spPr>
        <p:txBody>
          <a:bodyPr anchor="ctr"/>
          <a:lstStyle/>
          <a:p>
            <a:pPr algn="r">
              <a:lnSpc>
                <a:spcPct val="100000"/>
              </a:lnSpc>
            </a:pPr>
            <a:fld id="{27DBA483-6AB1-42C5-8F8C-B3CE4FABED54}" type="slidenum">
              <a:rPr lang="en-US" sz="2000" b="1">
                <a:solidFill>
                  <a:srgbClr val="000000"/>
                </a:solidFill>
                <a:latin typeface="Calibri"/>
              </a:rPr>
              <a:t>250</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250</a:t>
            </a:fld>
            <a:endParaRPr lang="en-US" dirty="0">
              <a:solidFill>
                <a:prstClr val="black"/>
              </a:solidFill>
            </a:endParaRPr>
          </a:p>
        </p:txBody>
      </p:sp>
    </p:spTree>
    <p:extLst>
      <p:ext uri="{BB962C8B-B14F-4D97-AF65-F5344CB8AC3E}">
        <p14:creationId xmlns:p14="http://schemas.microsoft.com/office/powerpoint/2010/main" val="22666672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CustomShape 1"/>
          <p:cNvSpPr/>
          <p:nvPr/>
        </p:nvSpPr>
        <p:spPr>
          <a:xfrm>
            <a:off x="10605960" y="4005360"/>
            <a:ext cx="941400" cy="936360"/>
          </a:xfrm>
          <a:prstGeom prst="rect">
            <a:avLst/>
          </a:prstGeom>
          <a:solidFill>
            <a:srgbClr val="FFFFFF"/>
          </a:solidFill>
          <a:ln w="12600">
            <a:noFill/>
          </a:ln>
        </p:spPr>
      </p:sp>
      <p:pic>
        <p:nvPicPr>
          <p:cNvPr id="387" name="Picture 2"/>
          <p:cNvPicPr/>
          <p:nvPr/>
        </p:nvPicPr>
        <p:blipFill>
          <a:blip r:embed="rId4"/>
          <a:stretch>
            <a:fillRect/>
          </a:stretch>
        </p:blipFill>
        <p:spPr>
          <a:xfrm>
            <a:off x="150813" y="304800"/>
            <a:ext cx="9112680" cy="4638240"/>
          </a:xfrm>
          <a:prstGeom prst="rect">
            <a:avLst/>
          </a:prstGeom>
          <a:ln>
            <a:noFill/>
          </a:ln>
        </p:spPr>
      </p:pic>
      <p:sp>
        <p:nvSpPr>
          <p:cNvPr id="388" name="CustomShape 2"/>
          <p:cNvSpPr/>
          <p:nvPr/>
        </p:nvSpPr>
        <p:spPr>
          <a:xfrm>
            <a:off x="4409999" y="4473720"/>
            <a:ext cx="5444281" cy="369000"/>
          </a:xfrm>
          <a:prstGeom prst="rect">
            <a:avLst/>
          </a:prstGeom>
          <a:noFill/>
          <a:ln>
            <a:noFill/>
          </a:ln>
        </p:spPr>
      </p:sp>
      <p:sp>
        <p:nvSpPr>
          <p:cNvPr id="389" name="CustomShape 3"/>
          <p:cNvSpPr/>
          <p:nvPr/>
        </p:nvSpPr>
        <p:spPr>
          <a:xfrm>
            <a:off x="8761412" y="3429000"/>
            <a:ext cx="974160" cy="456120"/>
          </a:xfrm>
          <a:prstGeom prst="rect">
            <a:avLst/>
          </a:prstGeom>
          <a:noFill/>
          <a:ln>
            <a:noFill/>
          </a:ln>
        </p:spPr>
        <p:txBody>
          <a:bodyPr lIns="90000" tIns="45000" rIns="90000" bIns="45000"/>
          <a:lstStyle/>
          <a:p>
            <a:pPr>
              <a:lnSpc>
                <a:spcPct val="100000"/>
              </a:lnSpc>
            </a:pPr>
            <a:r>
              <a:rPr lang="en-US" sz="2400" b="1" dirty="0">
                <a:solidFill>
                  <a:srgbClr val="FF0000"/>
                </a:solidFill>
                <a:latin typeface="Calibri"/>
              </a:rPr>
              <a:t>(1)</a:t>
            </a:r>
            <a:endParaRPr dirty="0"/>
          </a:p>
        </p:txBody>
      </p:sp>
      <p:sp>
        <p:nvSpPr>
          <p:cNvPr id="390" name="TextShape 4"/>
          <p:cNvSpPr txBox="1"/>
          <p:nvPr/>
        </p:nvSpPr>
        <p:spPr>
          <a:xfrm>
            <a:off x="8608321" y="6356520"/>
            <a:ext cx="2742120" cy="364680"/>
          </a:xfrm>
          <a:prstGeom prst="rect">
            <a:avLst/>
          </a:prstGeom>
        </p:spPr>
        <p:txBody>
          <a:bodyPr anchor="ctr"/>
          <a:lstStyle/>
          <a:p>
            <a:pPr algn="r">
              <a:lnSpc>
                <a:spcPct val="100000"/>
              </a:lnSpc>
            </a:pPr>
            <a:fld id="{5BB39149-6F8A-45D3-B59F-784AAB087714}" type="slidenum">
              <a:rPr lang="en-US" sz="2000" b="1">
                <a:solidFill>
                  <a:srgbClr val="000000"/>
                </a:solidFill>
                <a:latin typeface="Calibri"/>
              </a:rPr>
              <a:t>251</a:t>
            </a:fld>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89047141"/>
              </p:ext>
            </p:extLst>
          </p:nvPr>
        </p:nvGraphicFramePr>
        <p:xfrm>
          <a:off x="3656011" y="4343400"/>
          <a:ext cx="8382001" cy="685800"/>
        </p:xfrm>
        <a:graphic>
          <a:graphicData uri="http://schemas.openxmlformats.org/presentationml/2006/ole">
            <mc:AlternateContent xmlns:mc="http://schemas.openxmlformats.org/markup-compatibility/2006">
              <mc:Choice xmlns:v="urn:schemas-microsoft-com:vml" Requires="v">
                <p:oleObj spid="_x0000_s78867" name="Equation" r:id="rId5" imgW="3581400" imgH="292100" progId="Equation.DSMT4">
                  <p:embed/>
                </p:oleObj>
              </mc:Choice>
              <mc:Fallback>
                <p:oleObj name="Equation" r:id="rId5" imgW="3581400" imgH="292100" progId="Equation.DSMT4">
                  <p:embed/>
                  <p:pic>
                    <p:nvPicPr>
                      <p:cNvPr id="0" name=""/>
                      <p:cNvPicPr/>
                      <p:nvPr/>
                    </p:nvPicPr>
                    <p:blipFill>
                      <a:blip r:embed="rId6"/>
                      <a:stretch>
                        <a:fillRect/>
                      </a:stretch>
                    </p:blipFill>
                    <p:spPr>
                      <a:xfrm>
                        <a:off x="3656011" y="4343400"/>
                        <a:ext cx="8382001" cy="685800"/>
                      </a:xfrm>
                      <a:prstGeom prst="rect">
                        <a:avLst/>
                      </a:prstGeom>
                    </p:spPr>
                  </p:pic>
                </p:oleObj>
              </mc:Fallback>
            </mc:AlternateContent>
          </a:graphicData>
        </a:graphic>
      </p:graphicFrame>
    </p:spTree>
    <p:extLst>
      <p:ext uri="{BB962C8B-B14F-4D97-AF65-F5344CB8AC3E}">
        <p14:creationId xmlns:p14="http://schemas.microsoft.com/office/powerpoint/2010/main" val="38695024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884160" y="1496880"/>
            <a:ext cx="1707481" cy="456120"/>
          </a:xfrm>
          <a:prstGeom prst="rect">
            <a:avLst/>
          </a:prstGeom>
          <a:noFill/>
          <a:ln>
            <a:noFill/>
          </a:ln>
        </p:spPr>
        <p:txBody>
          <a:bodyPr lIns="90000" tIns="45000" rIns="90000" bIns="45000"/>
          <a:lstStyle/>
          <a:p>
            <a:pPr>
              <a:lnSpc>
                <a:spcPct val="100000"/>
              </a:lnSpc>
            </a:pPr>
            <a:r>
              <a:rPr lang="en-US" sz="2400">
                <a:solidFill>
                  <a:srgbClr val="000000"/>
                </a:solidFill>
                <a:latin typeface="Calibri"/>
              </a:rPr>
              <a:t>where</a:t>
            </a:r>
            <a:endParaRPr/>
          </a:p>
        </p:txBody>
      </p:sp>
      <p:sp>
        <p:nvSpPr>
          <p:cNvPr id="393" name="CustomShape 2"/>
          <p:cNvSpPr/>
          <p:nvPr/>
        </p:nvSpPr>
        <p:spPr>
          <a:xfrm>
            <a:off x="884161" y="3528646"/>
            <a:ext cx="7051680" cy="741240"/>
          </a:xfrm>
          <a:prstGeom prst="rect">
            <a:avLst/>
          </a:prstGeom>
          <a:noFill/>
          <a:ln>
            <a:noFill/>
          </a:ln>
        </p:spPr>
        <p:txBody>
          <a:bodyPr lIns="90000" tIns="45000" rIns="90000" bIns="45000"/>
          <a:lstStyle/>
          <a:p>
            <a:pPr>
              <a:lnSpc>
                <a:spcPct val="100000"/>
              </a:lnSpc>
            </a:pPr>
            <a:r>
              <a:rPr lang="en-US" sz="2000">
                <a:solidFill>
                  <a:srgbClr val="000000"/>
                </a:solidFill>
                <a:latin typeface="Calibri"/>
              </a:rPr>
              <a:t>Where G</a:t>
            </a:r>
            <a:r>
              <a:rPr lang="en-US" sz="2000" baseline="-25000">
                <a:solidFill>
                  <a:srgbClr val="000000"/>
                </a:solidFill>
                <a:latin typeface="Calibri"/>
              </a:rPr>
              <a:t>0 </a:t>
            </a:r>
            <a:r>
              <a:rPr lang="en-US" sz="2000">
                <a:solidFill>
                  <a:srgbClr val="000000"/>
                </a:solidFill>
                <a:latin typeface="Calibri"/>
              </a:rPr>
              <a:t>is </a:t>
            </a:r>
            <a:r>
              <a:rPr lang="en-US" sz="2000" b="1" u="sng">
                <a:solidFill>
                  <a:srgbClr val="FF0000"/>
                </a:solidFill>
                <a:latin typeface="Calibri"/>
              </a:rPr>
              <a:t>any </a:t>
            </a:r>
            <a:r>
              <a:rPr lang="en-US" sz="2000">
                <a:solidFill>
                  <a:srgbClr val="000000"/>
                </a:solidFill>
                <a:latin typeface="Calibri"/>
              </a:rPr>
              <a:t>solution of (3) for         on S and        in V </a:t>
            </a:r>
            <a:endParaRPr/>
          </a:p>
        </p:txBody>
      </p:sp>
      <p:sp>
        <p:nvSpPr>
          <p:cNvPr id="394" name="CustomShape 3"/>
          <p:cNvSpPr/>
          <p:nvPr/>
        </p:nvSpPr>
        <p:spPr>
          <a:xfrm>
            <a:off x="8121240" y="1504929"/>
            <a:ext cx="974160" cy="456120"/>
          </a:xfrm>
          <a:prstGeom prst="rect">
            <a:avLst/>
          </a:prstGeom>
          <a:noFill/>
          <a:ln>
            <a:noFill/>
          </a:ln>
        </p:spPr>
        <p:txBody>
          <a:bodyPr lIns="90000" tIns="45000" rIns="90000" bIns="45000"/>
          <a:lstStyle/>
          <a:p>
            <a:pPr>
              <a:lnSpc>
                <a:spcPct val="100000"/>
              </a:lnSpc>
            </a:pPr>
            <a:r>
              <a:rPr lang="en-US" sz="2400" b="1">
                <a:solidFill>
                  <a:srgbClr val="FF0000"/>
                </a:solidFill>
                <a:latin typeface="Calibri"/>
              </a:rPr>
              <a:t>(2)</a:t>
            </a:r>
            <a:endParaRPr/>
          </a:p>
        </p:txBody>
      </p:sp>
      <p:sp>
        <p:nvSpPr>
          <p:cNvPr id="395" name="CustomShape 4"/>
          <p:cNvSpPr/>
          <p:nvPr/>
        </p:nvSpPr>
        <p:spPr>
          <a:xfrm>
            <a:off x="8121240" y="2590800"/>
            <a:ext cx="974160" cy="456120"/>
          </a:xfrm>
          <a:prstGeom prst="rect">
            <a:avLst/>
          </a:prstGeom>
          <a:noFill/>
          <a:ln>
            <a:noFill/>
          </a:ln>
        </p:spPr>
        <p:txBody>
          <a:bodyPr lIns="90000" tIns="45000" rIns="90000" bIns="45000"/>
          <a:lstStyle/>
          <a:p>
            <a:pPr>
              <a:lnSpc>
                <a:spcPct val="100000"/>
              </a:lnSpc>
            </a:pPr>
            <a:r>
              <a:rPr lang="en-US" sz="2400" b="1">
                <a:solidFill>
                  <a:srgbClr val="FF0000"/>
                </a:solidFill>
                <a:latin typeface="Calibri"/>
              </a:rPr>
              <a:t>(3)</a:t>
            </a:r>
            <a:endParaRPr/>
          </a:p>
        </p:txBody>
      </p:sp>
      <p:sp>
        <p:nvSpPr>
          <p:cNvPr id="396" name="TextShape 5"/>
          <p:cNvSpPr txBox="1"/>
          <p:nvPr/>
        </p:nvSpPr>
        <p:spPr>
          <a:xfrm>
            <a:off x="8608321" y="6356520"/>
            <a:ext cx="2742120" cy="364680"/>
          </a:xfrm>
          <a:prstGeom prst="rect">
            <a:avLst/>
          </a:prstGeom>
        </p:spPr>
        <p:txBody>
          <a:bodyPr anchor="ctr"/>
          <a:lstStyle/>
          <a:p>
            <a:pPr algn="r">
              <a:lnSpc>
                <a:spcPct val="100000"/>
              </a:lnSpc>
            </a:pPr>
            <a:fld id="{C89EFFEA-D300-40AD-AF1E-E788B2DA3DF0}" type="slidenum">
              <a:rPr lang="en-US" sz="2000" b="1">
                <a:solidFill>
                  <a:srgbClr val="000000"/>
                </a:solidFill>
                <a:latin typeface="Calibri"/>
              </a:rPr>
              <a:t>252</a:t>
            </a:fld>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52073866"/>
              </p:ext>
            </p:extLst>
          </p:nvPr>
        </p:nvGraphicFramePr>
        <p:xfrm>
          <a:off x="2244865" y="1193800"/>
          <a:ext cx="5008033" cy="2311400"/>
        </p:xfrm>
        <a:graphic>
          <a:graphicData uri="http://schemas.openxmlformats.org/presentationml/2006/ole">
            <mc:AlternateContent xmlns:mc="http://schemas.openxmlformats.org/markup-compatibility/2006">
              <mc:Choice xmlns:v="urn:schemas-microsoft-com:vml" Requires="v">
                <p:oleObj spid="_x0000_s79925" name="Equation" r:id="rId3" imgW="2146300" imgH="990600" progId="Equation.DSMT4">
                  <p:embed/>
                </p:oleObj>
              </mc:Choice>
              <mc:Fallback>
                <p:oleObj name="Equation" r:id="rId3" imgW="2146300" imgH="990600" progId="Equation.DSMT4">
                  <p:embed/>
                  <p:pic>
                    <p:nvPicPr>
                      <p:cNvPr id="0" name=""/>
                      <p:cNvPicPr/>
                      <p:nvPr/>
                    </p:nvPicPr>
                    <p:blipFill>
                      <a:blip r:embed="rId4"/>
                      <a:stretch>
                        <a:fillRect/>
                      </a:stretch>
                    </p:blipFill>
                    <p:spPr>
                      <a:xfrm>
                        <a:off x="2244865" y="1193800"/>
                        <a:ext cx="5008033" cy="23114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557526053"/>
              </p:ext>
            </p:extLst>
          </p:nvPr>
        </p:nvGraphicFramePr>
        <p:xfrm>
          <a:off x="4546351" y="3505200"/>
          <a:ext cx="405062" cy="381000"/>
        </p:xfrm>
        <a:graphic>
          <a:graphicData uri="http://schemas.openxmlformats.org/presentationml/2006/ole">
            <mc:AlternateContent xmlns:mc="http://schemas.openxmlformats.org/markup-compatibility/2006">
              <mc:Choice xmlns:v="urn:schemas-microsoft-com:vml" Requires="v">
                <p:oleObj spid="_x0000_s79926" name="Equation" r:id="rId5" imgW="152400" imgH="165100" progId="Equation.DSMT4">
                  <p:embed/>
                </p:oleObj>
              </mc:Choice>
              <mc:Fallback>
                <p:oleObj name="Equation" r:id="rId5" imgW="152400" imgH="165100" progId="Equation.DSMT4">
                  <p:embed/>
                  <p:pic>
                    <p:nvPicPr>
                      <p:cNvPr id="0" name=""/>
                      <p:cNvPicPr/>
                      <p:nvPr/>
                    </p:nvPicPr>
                    <p:blipFill>
                      <a:blip r:embed="rId6"/>
                      <a:stretch>
                        <a:fillRect/>
                      </a:stretch>
                    </p:blipFill>
                    <p:spPr>
                      <a:xfrm>
                        <a:off x="4546351" y="3505200"/>
                        <a:ext cx="405062" cy="3810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468110981"/>
              </p:ext>
            </p:extLst>
          </p:nvPr>
        </p:nvGraphicFramePr>
        <p:xfrm>
          <a:off x="5933048" y="3505200"/>
          <a:ext cx="313764" cy="381000"/>
        </p:xfrm>
        <a:graphic>
          <a:graphicData uri="http://schemas.openxmlformats.org/presentationml/2006/ole">
            <mc:AlternateContent xmlns:mc="http://schemas.openxmlformats.org/markup-compatibility/2006">
              <mc:Choice xmlns:v="urn:schemas-microsoft-com:vml" Requires="v">
                <p:oleObj spid="_x0000_s79927" name="Equation" r:id="rId7" imgW="127000" imgH="165100" progId="Equation.DSMT4">
                  <p:embed/>
                </p:oleObj>
              </mc:Choice>
              <mc:Fallback>
                <p:oleObj name="Equation" r:id="rId7" imgW="127000" imgH="165100" progId="Equation.DSMT4">
                  <p:embed/>
                  <p:pic>
                    <p:nvPicPr>
                      <p:cNvPr id="0" name=""/>
                      <p:cNvPicPr/>
                      <p:nvPr/>
                    </p:nvPicPr>
                    <p:blipFill>
                      <a:blip r:embed="rId8"/>
                      <a:stretch>
                        <a:fillRect/>
                      </a:stretch>
                    </p:blipFill>
                    <p:spPr>
                      <a:xfrm>
                        <a:off x="5933048" y="3505200"/>
                        <a:ext cx="313764" cy="381000"/>
                      </a:xfrm>
                      <a:prstGeom prst="rect">
                        <a:avLst/>
                      </a:prstGeom>
                    </p:spPr>
                  </p:pic>
                </p:oleObj>
              </mc:Fallback>
            </mc:AlternateContent>
          </a:graphicData>
        </a:graphic>
      </p:graphicFrame>
    </p:spTree>
    <p:extLst>
      <p:ext uri="{BB962C8B-B14F-4D97-AF65-F5344CB8AC3E}">
        <p14:creationId xmlns:p14="http://schemas.microsoft.com/office/powerpoint/2010/main" val="27328499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icture 2"/>
          <p:cNvPicPr/>
          <p:nvPr/>
        </p:nvPicPr>
        <p:blipFill>
          <a:blip r:embed="rId3"/>
          <a:stretch>
            <a:fillRect/>
          </a:stretch>
        </p:blipFill>
        <p:spPr>
          <a:xfrm>
            <a:off x="1053722" y="1062000"/>
            <a:ext cx="10080719" cy="4733640"/>
          </a:xfrm>
          <a:prstGeom prst="rect">
            <a:avLst/>
          </a:prstGeom>
          <a:ln>
            <a:noFill/>
          </a:ln>
        </p:spPr>
      </p:pic>
      <p:sp>
        <p:nvSpPr>
          <p:cNvPr id="401" name="TextShape 1"/>
          <p:cNvSpPr txBox="1"/>
          <p:nvPr/>
        </p:nvSpPr>
        <p:spPr>
          <a:xfrm>
            <a:off x="8608321" y="6356520"/>
            <a:ext cx="2742120" cy="364680"/>
          </a:xfrm>
          <a:prstGeom prst="rect">
            <a:avLst/>
          </a:prstGeom>
        </p:spPr>
        <p:txBody>
          <a:bodyPr anchor="ctr"/>
          <a:lstStyle/>
          <a:p>
            <a:pPr algn="r">
              <a:lnSpc>
                <a:spcPct val="100000"/>
              </a:lnSpc>
            </a:pPr>
            <a:fld id="{173C26E4-AD9B-458F-8A31-A8EE109DAF40}" type="slidenum">
              <a:rPr lang="en-US" sz="2000" b="1">
                <a:solidFill>
                  <a:srgbClr val="000000"/>
                </a:solidFill>
                <a:latin typeface="Calibri"/>
              </a:rPr>
              <a:t>253</a:t>
            </a:fld>
            <a:endParaRPr/>
          </a:p>
        </p:txBody>
      </p:sp>
    </p:spTree>
    <p:extLst>
      <p:ext uri="{BB962C8B-B14F-4D97-AF65-F5344CB8AC3E}">
        <p14:creationId xmlns:p14="http://schemas.microsoft.com/office/powerpoint/2010/main" val="1741376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2"/>
          <p:cNvPicPr/>
          <p:nvPr/>
        </p:nvPicPr>
        <p:blipFill>
          <a:blip r:embed="rId3"/>
          <a:stretch>
            <a:fillRect/>
          </a:stretch>
        </p:blipFill>
        <p:spPr>
          <a:xfrm>
            <a:off x="742682" y="743040"/>
            <a:ext cx="10702800" cy="5371920"/>
          </a:xfrm>
          <a:prstGeom prst="rect">
            <a:avLst/>
          </a:prstGeom>
          <a:ln>
            <a:noFill/>
          </a:ln>
        </p:spPr>
      </p:pic>
      <p:sp>
        <p:nvSpPr>
          <p:cNvPr id="403" name="TextShape 1"/>
          <p:cNvSpPr txBox="1"/>
          <p:nvPr/>
        </p:nvSpPr>
        <p:spPr>
          <a:xfrm>
            <a:off x="8608321" y="6356520"/>
            <a:ext cx="2742120" cy="364680"/>
          </a:xfrm>
          <a:prstGeom prst="rect">
            <a:avLst/>
          </a:prstGeom>
        </p:spPr>
        <p:txBody>
          <a:bodyPr anchor="ctr"/>
          <a:lstStyle/>
          <a:p>
            <a:pPr algn="r">
              <a:lnSpc>
                <a:spcPct val="100000"/>
              </a:lnSpc>
            </a:pPr>
            <a:fld id="{FE040D49-6C4F-4152-B8DE-8AB3E88865EC}" type="slidenum">
              <a:rPr lang="en-US" sz="2000" b="1">
                <a:solidFill>
                  <a:srgbClr val="000000"/>
                </a:solidFill>
                <a:latin typeface="Calibri"/>
              </a:rPr>
              <a:t>254</a:t>
            </a:fld>
            <a:endParaRPr/>
          </a:p>
        </p:txBody>
      </p:sp>
    </p:spTree>
    <p:extLst>
      <p:ext uri="{BB962C8B-B14F-4D97-AF65-F5344CB8AC3E}">
        <p14:creationId xmlns:p14="http://schemas.microsoft.com/office/powerpoint/2010/main" val="4520020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371602"/>
            <a:ext cx="9420946"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89013" y="762004"/>
            <a:ext cx="8382001" cy="584775"/>
          </a:xfrm>
          <a:prstGeom prst="rect">
            <a:avLst/>
          </a:prstGeom>
          <a:noFill/>
        </p:spPr>
        <p:txBody>
          <a:bodyPr wrap="square" rtlCol="0">
            <a:spAutoFit/>
          </a:bodyPr>
          <a:lstStyle/>
          <a:p>
            <a:r>
              <a:rPr lang="en-US" altLang="zh-CN" sz="3200" dirty="0" smtClean="0"/>
              <a:t>With</a:t>
            </a:r>
            <a:r>
              <a:rPr lang="zh-CN" altLang="en-US" sz="3200" dirty="0" smtClean="0"/>
              <a:t> </a:t>
            </a:r>
            <a:r>
              <a:rPr lang="en-US" altLang="zh-CN" sz="3200" dirty="0" err="1" smtClean="0"/>
              <a:t>S</a:t>
            </a:r>
            <a:r>
              <a:rPr lang="en-US" altLang="zh-CN" sz="3200" baseline="-25000" dirty="0" err="1" smtClean="0"/>
              <a:t>g</a:t>
            </a:r>
            <a:r>
              <a:rPr lang="zh-CN" altLang="en-US" sz="3200" dirty="0" smtClean="0"/>
              <a:t> </a:t>
            </a:r>
            <a:r>
              <a:rPr lang="en-US" altLang="zh-CN" sz="3200" dirty="0" smtClean="0"/>
              <a:t>and</a:t>
            </a:r>
            <a:r>
              <a:rPr lang="zh-CN" altLang="en-US" sz="3200" dirty="0" smtClean="0"/>
              <a:t> </a:t>
            </a:r>
            <a:r>
              <a:rPr lang="en-US" altLang="zh-CN" sz="3200" dirty="0" err="1" smtClean="0"/>
              <a:t>S</a:t>
            </a:r>
            <a:r>
              <a:rPr lang="en-US" altLang="zh-CN" sz="3200" baseline="-25000" dirty="0" err="1" smtClean="0"/>
              <a:t>s</a:t>
            </a:r>
            <a:r>
              <a:rPr lang="zh-CN" altLang="en-US" sz="3200" dirty="0" smtClean="0"/>
              <a:t> </a:t>
            </a:r>
            <a:r>
              <a:rPr lang="en-US" altLang="zh-CN" sz="3200" dirty="0" smtClean="0"/>
              <a:t>on</a:t>
            </a:r>
            <a:r>
              <a:rPr lang="zh-CN" altLang="en-US" sz="3200" dirty="0" smtClean="0"/>
              <a:t> </a:t>
            </a:r>
            <a:r>
              <a:rPr lang="en-US" altLang="zh-CN" sz="3200" dirty="0" smtClean="0"/>
              <a:t>S</a:t>
            </a:r>
            <a:r>
              <a:rPr lang="en-US" altLang="zh-CN" sz="3200" baseline="-25000" dirty="0" smtClean="0"/>
              <a:t>U</a:t>
            </a:r>
            <a:endParaRPr lang="en-US" sz="3200" baseline="-25000"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255</a:t>
            </a:fld>
            <a:endParaRPr lang="en-US" dirty="0">
              <a:solidFill>
                <a:prstClr val="black"/>
              </a:solidFill>
            </a:endParaRPr>
          </a:p>
        </p:txBody>
      </p:sp>
    </p:spTree>
    <p:extLst>
      <p:ext uri="{BB962C8B-B14F-4D97-AF65-F5344CB8AC3E}">
        <p14:creationId xmlns:p14="http://schemas.microsoft.com/office/powerpoint/2010/main" val="85406686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82" name="Object 26"/>
          <p:cNvGraphicFramePr>
            <a:graphicFrameLocks noChangeAspect="1"/>
          </p:cNvGraphicFramePr>
          <p:nvPr/>
        </p:nvGraphicFramePr>
        <p:xfrm>
          <a:off x="1199847" y="1268429"/>
          <a:ext cx="6606512" cy="1685925"/>
        </p:xfrm>
        <a:graphic>
          <a:graphicData uri="http://schemas.openxmlformats.org/presentationml/2006/ole">
            <mc:AlternateContent xmlns:mc="http://schemas.openxmlformats.org/markup-compatibility/2006">
              <mc:Choice xmlns:v="urn:schemas-microsoft-com:vml" Requires="v">
                <p:oleObj spid="_x0000_s80932" name="Equation" r:id="rId4" imgW="2540000" imgH="863600" progId="">
                  <p:embed/>
                </p:oleObj>
              </mc:Choice>
              <mc:Fallback>
                <p:oleObj name="Equation" r:id="rId4" imgW="2540000" imgH="863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9847" y="1268429"/>
                        <a:ext cx="660651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83" name="Object 27"/>
          <p:cNvGraphicFramePr>
            <a:graphicFrameLocks noChangeAspect="1"/>
          </p:cNvGraphicFramePr>
          <p:nvPr/>
        </p:nvGraphicFramePr>
        <p:xfrm>
          <a:off x="1102500" y="3500438"/>
          <a:ext cx="10800655" cy="1389062"/>
        </p:xfrm>
        <a:graphic>
          <a:graphicData uri="http://schemas.openxmlformats.org/presentationml/2006/ole">
            <mc:AlternateContent xmlns:mc="http://schemas.openxmlformats.org/markup-compatibility/2006">
              <mc:Choice xmlns:v="urn:schemas-microsoft-com:vml" Requires="v">
                <p:oleObj spid="_x0000_s80933" name="Equation" r:id="rId6" imgW="4152900" imgH="711200" progId="">
                  <p:embed/>
                </p:oleObj>
              </mc:Choice>
              <mc:Fallback>
                <p:oleObj name="Equation" r:id="rId6" imgW="4152900" imgH="71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500" y="3500438"/>
                        <a:ext cx="10800655"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256</a:t>
            </a:fld>
            <a:endParaRPr lang="en-US" dirty="0">
              <a:solidFill>
                <a:prstClr val="black"/>
              </a:solidFill>
            </a:endParaRPr>
          </a:p>
        </p:txBody>
      </p:sp>
    </p:spTree>
    <p:extLst>
      <p:ext uri="{BB962C8B-B14F-4D97-AF65-F5344CB8AC3E}">
        <p14:creationId xmlns:p14="http://schemas.microsoft.com/office/powerpoint/2010/main" val="20884299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220" y="1262066"/>
            <a:ext cx="10030387"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257</a:t>
            </a:fld>
            <a:endParaRPr lang="en-US" dirty="0">
              <a:solidFill>
                <a:prstClr val="black"/>
              </a:solidFill>
            </a:endParaRPr>
          </a:p>
        </p:txBody>
      </p:sp>
    </p:spTree>
    <p:extLst>
      <p:ext uri="{BB962C8B-B14F-4D97-AF65-F5344CB8AC3E}">
        <p14:creationId xmlns:p14="http://schemas.microsoft.com/office/powerpoint/2010/main" val="3682747442"/>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5" y="628650"/>
            <a:ext cx="10995336"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258</a:t>
            </a:fld>
            <a:endParaRPr lang="en-US" dirty="0">
              <a:solidFill>
                <a:prstClr val="black"/>
              </a:solidFill>
            </a:endParaRPr>
          </a:p>
        </p:txBody>
      </p:sp>
    </p:spTree>
    <p:extLst>
      <p:ext uri="{BB962C8B-B14F-4D97-AF65-F5344CB8AC3E}">
        <p14:creationId xmlns:p14="http://schemas.microsoft.com/office/powerpoint/2010/main" val="338547236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96" y="962025"/>
            <a:ext cx="10220838"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259</a:t>
            </a:fld>
            <a:endParaRPr lang="en-US" dirty="0">
              <a:solidFill>
                <a:prstClr val="black"/>
              </a:solidFill>
            </a:endParaRPr>
          </a:p>
        </p:txBody>
      </p:sp>
      <p:pic>
        <p:nvPicPr>
          <p:cNvPr id="4" name="Picture 3"/>
          <p:cNvPicPr>
            <a:picLocks noChangeAspect="1"/>
          </p:cNvPicPr>
          <p:nvPr/>
        </p:nvPicPr>
        <p:blipFill>
          <a:blip r:embed="rId4"/>
          <a:stretch>
            <a:fillRect/>
          </a:stretch>
        </p:blipFill>
        <p:spPr>
          <a:xfrm>
            <a:off x="531812" y="4343400"/>
            <a:ext cx="11125200" cy="1270000"/>
          </a:xfrm>
          <a:prstGeom prst="rect">
            <a:avLst/>
          </a:prstGeom>
        </p:spPr>
      </p:pic>
      <p:pic>
        <p:nvPicPr>
          <p:cNvPr id="5" name="Picture 4"/>
          <p:cNvPicPr>
            <a:picLocks noChangeAspect="1"/>
          </p:cNvPicPr>
          <p:nvPr/>
        </p:nvPicPr>
        <p:blipFill>
          <a:blip r:embed="rId4"/>
          <a:stretch>
            <a:fillRect/>
          </a:stretch>
        </p:blipFill>
        <p:spPr>
          <a:xfrm>
            <a:off x="9828212" y="3886200"/>
            <a:ext cx="1752600" cy="1270000"/>
          </a:xfrm>
          <a:prstGeom prst="rect">
            <a:avLst/>
          </a:prstGeom>
        </p:spPr>
      </p:pic>
      <p:sp>
        <p:nvSpPr>
          <p:cNvPr id="2" name="Rectangle 1"/>
          <p:cNvSpPr/>
          <p:nvPr/>
        </p:nvSpPr>
        <p:spPr>
          <a:xfrm>
            <a:off x="912812" y="4648200"/>
            <a:ext cx="10439400" cy="2031325"/>
          </a:xfrm>
          <a:prstGeom prst="rect">
            <a:avLst/>
          </a:prstGeom>
        </p:spPr>
        <p:txBody>
          <a:bodyPr wrap="square">
            <a:spAutoFit/>
          </a:bodyPr>
          <a:lstStyle/>
          <a:p>
            <a:pPr marL="285750" indent="-285750">
              <a:buFont typeface="Arial"/>
              <a:buChar char="•"/>
            </a:pPr>
            <a:r>
              <a:rPr lang="en-US" i="1" dirty="0">
                <a:latin typeface="Calibri Light"/>
                <a:cs typeface="Calibri Light"/>
              </a:rPr>
              <a:t>Weglein, A. B., </a:t>
            </a:r>
            <a:r>
              <a:rPr lang="en-US" i="1" dirty="0" err="1">
                <a:latin typeface="Calibri Light"/>
                <a:cs typeface="Calibri Light"/>
              </a:rPr>
              <a:t>Stolt</a:t>
            </a:r>
            <a:r>
              <a:rPr lang="en-US" i="1" dirty="0">
                <a:latin typeface="Calibri Light"/>
                <a:cs typeface="Calibri Light"/>
              </a:rPr>
              <a:t>, R. H. and </a:t>
            </a:r>
            <a:r>
              <a:rPr lang="en-US" i="1" dirty="0" err="1">
                <a:latin typeface="Calibri Light"/>
                <a:cs typeface="Calibri Light"/>
              </a:rPr>
              <a:t>Mayhan</a:t>
            </a:r>
            <a:r>
              <a:rPr lang="en-US" i="1" dirty="0">
                <a:latin typeface="Calibri Light"/>
                <a:cs typeface="Calibri Light"/>
              </a:rPr>
              <a:t>, J . D. , 2011. Reverse—time migration and Green’s theorem: Part I - The evolution of concepts, and setting the stage for the new RTM method. J . Seismic </a:t>
            </a:r>
            <a:r>
              <a:rPr lang="en-US" i="1" dirty="0" err="1">
                <a:latin typeface="Calibri Light"/>
                <a:cs typeface="Calibri Light"/>
              </a:rPr>
              <a:t>Explor</a:t>
            </a:r>
            <a:r>
              <a:rPr lang="en-US" i="1" dirty="0">
                <a:latin typeface="Calibri Light"/>
                <a:cs typeface="Calibri Light"/>
              </a:rPr>
              <a:t>. I, 20: 73-90. </a:t>
            </a:r>
            <a:endParaRPr lang="en-US" i="1" dirty="0" smtClean="0">
              <a:latin typeface="Calibri Light"/>
              <a:cs typeface="Calibri Light"/>
            </a:endParaRPr>
          </a:p>
          <a:p>
            <a:pPr marL="285750" indent="-285750">
              <a:buFont typeface="Arial"/>
              <a:buChar char="•"/>
            </a:pPr>
            <a:r>
              <a:rPr lang="en-US" i="1" dirty="0" smtClean="0">
                <a:latin typeface="Calibri Light"/>
                <a:cs typeface="Calibri Light"/>
              </a:rPr>
              <a:t>Weglein</a:t>
            </a:r>
            <a:r>
              <a:rPr lang="en-US" i="1" dirty="0">
                <a:latin typeface="Calibri Light"/>
                <a:cs typeface="Calibri Light"/>
              </a:rPr>
              <a:t>, A. B. , </a:t>
            </a:r>
            <a:r>
              <a:rPr lang="en-US" i="1" dirty="0" err="1">
                <a:latin typeface="Calibri Light"/>
                <a:cs typeface="Calibri Light"/>
              </a:rPr>
              <a:t>Stolt</a:t>
            </a:r>
            <a:r>
              <a:rPr lang="en-US" i="1" dirty="0">
                <a:latin typeface="Calibri Light"/>
                <a:cs typeface="Calibri Light"/>
              </a:rPr>
              <a:t>, R. H. and </a:t>
            </a:r>
            <a:r>
              <a:rPr lang="en-US" i="1" dirty="0" err="1">
                <a:latin typeface="Calibri Light"/>
                <a:cs typeface="Calibri Light"/>
              </a:rPr>
              <a:t>Mayhan</a:t>
            </a:r>
            <a:r>
              <a:rPr lang="en-US" i="1" dirty="0">
                <a:latin typeface="Calibri Light"/>
                <a:cs typeface="Calibri Light"/>
              </a:rPr>
              <a:t>, J . D., 2011. Reverse time migration and Green’s theorem: Part II — A new and consistent theory that progresses and corrects current RTM concepts and methods. J. Seismic </a:t>
            </a:r>
            <a:r>
              <a:rPr lang="en-US" i="1" dirty="0" err="1">
                <a:latin typeface="Calibri Light"/>
                <a:cs typeface="Calibri Light"/>
              </a:rPr>
              <a:t>Explor</a:t>
            </a:r>
            <a:r>
              <a:rPr lang="en-US" i="1" dirty="0">
                <a:latin typeface="Calibri Light"/>
                <a:cs typeface="Calibri Light"/>
              </a:rPr>
              <a:t>. , 20: 135-159</a:t>
            </a:r>
            <a:r>
              <a:rPr lang="en-US" i="1" dirty="0" smtClean="0">
                <a:latin typeface="Calibri Light"/>
                <a:cs typeface="Calibri Light"/>
              </a:rPr>
              <a:t>.</a:t>
            </a:r>
          </a:p>
          <a:p>
            <a:pPr marL="285750" indent="-285750">
              <a:buFont typeface="Arial"/>
              <a:buChar char="•"/>
            </a:pPr>
            <a:r>
              <a:rPr lang="en-US" i="1" spc="-1" dirty="0">
                <a:latin typeface="Calibri Light"/>
                <a:cs typeface="Calibri Light"/>
              </a:rPr>
              <a:t>Fang Liu and Arthur Weglein, The first wave equation migration RTM with data consisting of primaries and internal multiples: theory and 1D examples. Journal of seismic exploration </a:t>
            </a:r>
            <a:r>
              <a:rPr lang="en-US" i="1" spc="-1" dirty="0" smtClean="0">
                <a:latin typeface="Calibri Light"/>
                <a:cs typeface="Calibri Light"/>
              </a:rPr>
              <a:t>23</a:t>
            </a:r>
            <a:endParaRPr lang="en-US" i="1" dirty="0">
              <a:solidFill>
                <a:srgbClr val="000000"/>
              </a:solidFill>
              <a:latin typeface="Calibri Light"/>
              <a:cs typeface="Calibri Light"/>
            </a:endParaRPr>
          </a:p>
        </p:txBody>
      </p:sp>
    </p:spTree>
    <p:extLst>
      <p:ext uri="{BB962C8B-B14F-4D97-AF65-F5344CB8AC3E}">
        <p14:creationId xmlns:p14="http://schemas.microsoft.com/office/powerpoint/2010/main" val="98120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142" y="518988"/>
            <a:ext cx="10607572" cy="6001643"/>
          </a:xfrm>
          <a:prstGeom prst="rect">
            <a:avLst/>
          </a:prstGeom>
          <a:noFill/>
        </p:spPr>
        <p:txBody>
          <a:bodyPr wrap="square" rtlCol="0">
            <a:spAutoFit/>
          </a:bodyPr>
          <a:lstStyle/>
          <a:p>
            <a:r>
              <a:rPr lang="en-US" sz="2400" dirty="0">
                <a:solidFill>
                  <a:srgbClr val="FF0000"/>
                </a:solidFill>
                <a:cs typeface="Arial" panose="020B0604020202020204" pitchFamily="34" charset="0"/>
              </a:rPr>
              <a:t>INCLUDING:</a:t>
            </a:r>
          </a:p>
          <a:p>
            <a:pPr marL="285750" indent="-285750">
              <a:buFont typeface="Arial" panose="020B0604020202020204" pitchFamily="34" charset="0"/>
              <a:buChar char="•"/>
            </a:pPr>
            <a:r>
              <a:rPr lang="en-US" sz="2400" u="sng" dirty="0">
                <a:solidFill>
                  <a:prstClr val="black"/>
                </a:solidFill>
                <a:cs typeface="Arial" panose="020B0604020202020204" pitchFamily="34" charset="0"/>
              </a:rPr>
              <a:t>Green’s theorem </a:t>
            </a:r>
            <a:r>
              <a:rPr lang="en-US" sz="2400" dirty="0">
                <a:solidFill>
                  <a:prstClr val="black"/>
                </a:solidFill>
                <a:cs typeface="Arial" panose="020B0604020202020204" pitchFamily="34" charset="0"/>
              </a:rPr>
              <a:t>for wave-field </a:t>
            </a:r>
            <a:r>
              <a:rPr lang="en-US" sz="2400" u="sng" dirty="0">
                <a:solidFill>
                  <a:prstClr val="black"/>
                </a:solidFill>
                <a:cs typeface="Arial" panose="020B0604020202020204" pitchFamily="34" charset="0"/>
              </a:rPr>
              <a:t>separation</a:t>
            </a:r>
            <a:r>
              <a:rPr lang="en-US" sz="2400" dirty="0">
                <a:solidFill>
                  <a:prstClr val="black"/>
                </a:solidFill>
                <a:cs typeface="Arial" panose="020B0604020202020204" pitchFamily="34" charset="0"/>
              </a:rPr>
              <a:t> (e.g., </a:t>
            </a:r>
            <a:r>
              <a:rPr lang="en-US" sz="2400" dirty="0" err="1">
                <a:solidFill>
                  <a:prstClr val="black"/>
                </a:solidFill>
                <a:cs typeface="Arial" panose="020B0604020202020204" pitchFamily="34" charset="0"/>
              </a:rPr>
              <a:t>deghosting</a:t>
            </a:r>
            <a:r>
              <a:rPr lang="en-US" sz="2400" dirty="0">
                <a:solidFill>
                  <a:prstClr val="black"/>
                </a:solidFill>
                <a:cs typeface="Arial" panose="020B0604020202020204" pitchFamily="34" charset="0"/>
              </a:rPr>
              <a:t>, reference wave (including ground roll) and reflection data separation in towered streamer, OBS and on-shore application)</a:t>
            </a:r>
          </a:p>
          <a:p>
            <a:pPr marL="285750" indent="-285750">
              <a:buFont typeface="Arial" panose="020B0604020202020204" pitchFamily="34" charset="0"/>
              <a:buChar char="•"/>
            </a:pPr>
            <a:endParaRPr lang="en-US" sz="2400" dirty="0">
              <a:solidFill>
                <a:prstClr val="black"/>
              </a:solidFill>
              <a:cs typeface="Arial" panose="020B0604020202020204" pitchFamily="34" charset="0"/>
            </a:endParaRPr>
          </a:p>
          <a:p>
            <a:pPr marL="285750" indent="-285750">
              <a:buFont typeface="Arial" panose="020B0604020202020204" pitchFamily="34" charset="0"/>
              <a:buChar char="•"/>
            </a:pPr>
            <a:r>
              <a:rPr lang="en-US" sz="2400" u="sng" dirty="0">
                <a:solidFill>
                  <a:prstClr val="black"/>
                </a:solidFill>
                <a:cs typeface="Arial" panose="020B0604020202020204" pitchFamily="34" charset="0"/>
              </a:rPr>
              <a:t>Green’s theorem </a:t>
            </a:r>
            <a:r>
              <a:rPr lang="en-US" sz="2400" dirty="0">
                <a:solidFill>
                  <a:prstClr val="black"/>
                </a:solidFill>
                <a:cs typeface="Arial" panose="020B0604020202020204" pitchFamily="34" charset="0"/>
              </a:rPr>
              <a:t>for </a:t>
            </a:r>
            <a:r>
              <a:rPr lang="en-US" sz="2400" u="sng" dirty="0">
                <a:solidFill>
                  <a:prstClr val="black"/>
                </a:solidFill>
                <a:cs typeface="Arial" panose="020B0604020202020204" pitchFamily="34" charset="0"/>
              </a:rPr>
              <a:t>wave-field prediction </a:t>
            </a:r>
            <a:r>
              <a:rPr lang="en-US" sz="2400" dirty="0">
                <a:solidFill>
                  <a:prstClr val="black"/>
                </a:solidFill>
                <a:cs typeface="Arial" panose="020B0604020202020204" pitchFamily="34" charset="0"/>
              </a:rPr>
              <a:t>inside a volume from surface measurements and medium properties inside the volume (Stolt CIII migration and migration-inversion)</a:t>
            </a:r>
          </a:p>
          <a:p>
            <a:pPr marL="285750" indent="-285750">
              <a:buFont typeface="Arial" panose="020B0604020202020204" pitchFamily="34" charset="0"/>
              <a:buChar char="•"/>
            </a:pPr>
            <a:endParaRPr lang="en-US" sz="2400" dirty="0">
              <a:solidFill>
                <a:prstClr val="black"/>
              </a:solidFill>
              <a:cs typeface="Arial" panose="020B0604020202020204" pitchFamily="34" charset="0"/>
            </a:endParaRPr>
          </a:p>
          <a:p>
            <a:pPr marL="285750" indent="-285750">
              <a:buFont typeface="Arial" panose="020B0604020202020204" pitchFamily="34" charset="0"/>
              <a:buChar char="•"/>
            </a:pPr>
            <a:r>
              <a:rPr lang="en-US" sz="2400" dirty="0">
                <a:solidFill>
                  <a:prstClr val="black"/>
                </a:solidFill>
                <a:cs typeface="Arial" panose="020B0604020202020204" pitchFamily="34" charset="0"/>
              </a:rPr>
              <a:t>The </a:t>
            </a:r>
            <a:r>
              <a:rPr lang="en-US" sz="2400" u="sng" dirty="0">
                <a:solidFill>
                  <a:prstClr val="black"/>
                </a:solidFill>
                <a:cs typeface="Arial" panose="020B0604020202020204" pitchFamily="34" charset="0"/>
              </a:rPr>
              <a:t>Forward and Inverse Scattering Series </a:t>
            </a:r>
            <a:r>
              <a:rPr lang="en-US" sz="2400" dirty="0">
                <a:solidFill>
                  <a:prstClr val="black"/>
                </a:solidFill>
                <a:cs typeface="Arial" panose="020B0604020202020204" pitchFamily="34" charset="0"/>
              </a:rPr>
              <a:t>(ISS) and isolated task subseries that achieve:</a:t>
            </a:r>
          </a:p>
          <a:p>
            <a:pPr marL="742950" lvl="1" indent="-285750">
              <a:buFont typeface="Arial" panose="020B0604020202020204" pitchFamily="34" charset="0"/>
              <a:buChar char="•"/>
            </a:pPr>
            <a:r>
              <a:rPr lang="en-US" sz="2400" dirty="0">
                <a:solidFill>
                  <a:prstClr val="black"/>
                </a:solidFill>
                <a:cs typeface="Arial" panose="020B0604020202020204" pitchFamily="34" charset="0"/>
              </a:rPr>
              <a:t>free surface multiple removal</a:t>
            </a:r>
          </a:p>
          <a:p>
            <a:pPr marL="742950" lvl="1" indent="-285750">
              <a:buFont typeface="Arial" panose="020B0604020202020204" pitchFamily="34" charset="0"/>
              <a:buChar char="•"/>
            </a:pPr>
            <a:r>
              <a:rPr lang="en-US" sz="2400" dirty="0">
                <a:solidFill>
                  <a:prstClr val="black"/>
                </a:solidFill>
                <a:cs typeface="Arial" panose="020B0604020202020204" pitchFamily="34" charset="0"/>
              </a:rPr>
              <a:t>internal multiple attenuation (elimination)</a:t>
            </a:r>
          </a:p>
          <a:p>
            <a:pPr marL="742950" lvl="1" indent="-285750">
              <a:buFont typeface="Arial" panose="020B0604020202020204" pitchFamily="34" charset="0"/>
              <a:buChar char="•"/>
            </a:pPr>
            <a:r>
              <a:rPr lang="en-US" sz="2400" dirty="0">
                <a:solidFill>
                  <a:prstClr val="black"/>
                </a:solidFill>
                <a:cs typeface="Arial" panose="020B0604020202020204" pitchFamily="34" charset="0"/>
              </a:rPr>
              <a:t>Q compensation without Q</a:t>
            </a:r>
          </a:p>
          <a:p>
            <a:pPr marL="742950" lvl="1" indent="-285750">
              <a:buFont typeface="Arial" panose="020B0604020202020204" pitchFamily="34" charset="0"/>
              <a:buChar char="•"/>
            </a:pPr>
            <a:r>
              <a:rPr lang="en-US" sz="2400" dirty="0">
                <a:solidFill>
                  <a:prstClr val="black"/>
                </a:solidFill>
                <a:cs typeface="Arial" panose="020B0604020202020204" pitchFamily="34" charset="0"/>
              </a:rPr>
              <a:t>Depth migration </a:t>
            </a:r>
            <a:r>
              <a:rPr lang="en-US" sz="2400" u="sng" dirty="0">
                <a:solidFill>
                  <a:prstClr val="black"/>
                </a:solidFill>
                <a:cs typeface="Arial" panose="020B0604020202020204" pitchFamily="34" charset="0"/>
              </a:rPr>
              <a:t>without</a:t>
            </a:r>
            <a:r>
              <a:rPr lang="en-US" sz="2400" dirty="0">
                <a:solidFill>
                  <a:prstClr val="black"/>
                </a:solidFill>
                <a:cs typeface="Arial" panose="020B0604020202020204" pitchFamily="34" charset="0"/>
              </a:rPr>
              <a:t> a velocity model</a:t>
            </a:r>
          </a:p>
          <a:p>
            <a:pPr marL="742950" lvl="1" indent="-285750">
              <a:buFont typeface="Arial" panose="020B0604020202020204" pitchFamily="34" charset="0"/>
              <a:buChar char="•"/>
            </a:pPr>
            <a:r>
              <a:rPr lang="en-US" sz="2400" dirty="0">
                <a:solidFill>
                  <a:prstClr val="black"/>
                </a:solidFill>
                <a:cs typeface="Arial" panose="020B0604020202020204" pitchFamily="34" charset="0"/>
              </a:rPr>
              <a:t>Direct non-linear amplitude analysis for parameter estimation</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2434650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940" y="1357316"/>
            <a:ext cx="9420946"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260</a:t>
            </a:fld>
            <a:endParaRPr lang="en-US" dirty="0">
              <a:solidFill>
                <a:prstClr val="black"/>
              </a:solidFill>
            </a:endParaRPr>
          </a:p>
        </p:txBody>
      </p:sp>
    </p:spTree>
    <p:extLst>
      <p:ext uri="{BB962C8B-B14F-4D97-AF65-F5344CB8AC3E}">
        <p14:creationId xmlns:p14="http://schemas.microsoft.com/office/powerpoint/2010/main" val="270762519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96" y="962025"/>
            <a:ext cx="10220838"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4"/>
          <p:cNvCxnSpPr/>
          <p:nvPr/>
        </p:nvCxnSpPr>
        <p:spPr>
          <a:xfrm flipV="1">
            <a:off x="4655457" y="2708291"/>
            <a:ext cx="6238308" cy="730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直接连接符 5"/>
          <p:cNvCxnSpPr/>
          <p:nvPr/>
        </p:nvCxnSpPr>
        <p:spPr>
          <a:xfrm flipV="1">
            <a:off x="4077757" y="3849696"/>
            <a:ext cx="5664840" cy="7143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261</a:t>
            </a:fld>
            <a:endParaRPr lang="en-US" dirty="0">
              <a:solidFill>
                <a:prstClr val="black"/>
              </a:solidFill>
            </a:endParaRPr>
          </a:p>
        </p:txBody>
      </p:sp>
      <p:pic>
        <p:nvPicPr>
          <p:cNvPr id="7" name="Picture 6"/>
          <p:cNvPicPr>
            <a:picLocks noChangeAspect="1"/>
          </p:cNvPicPr>
          <p:nvPr/>
        </p:nvPicPr>
        <p:blipFill>
          <a:blip r:embed="rId4"/>
          <a:stretch>
            <a:fillRect/>
          </a:stretch>
        </p:blipFill>
        <p:spPr>
          <a:xfrm>
            <a:off x="531812" y="4343400"/>
            <a:ext cx="11125200" cy="1270000"/>
          </a:xfrm>
          <a:prstGeom prst="rect">
            <a:avLst/>
          </a:prstGeom>
        </p:spPr>
      </p:pic>
      <p:pic>
        <p:nvPicPr>
          <p:cNvPr id="8" name="Picture 7"/>
          <p:cNvPicPr>
            <a:picLocks noChangeAspect="1"/>
          </p:cNvPicPr>
          <p:nvPr/>
        </p:nvPicPr>
        <p:blipFill>
          <a:blip r:embed="rId4"/>
          <a:stretch>
            <a:fillRect/>
          </a:stretch>
        </p:blipFill>
        <p:spPr>
          <a:xfrm>
            <a:off x="10590212" y="3657600"/>
            <a:ext cx="1219200" cy="1270000"/>
          </a:xfrm>
          <a:prstGeom prst="rect">
            <a:avLst/>
          </a:prstGeom>
        </p:spPr>
      </p:pic>
      <p:sp>
        <p:nvSpPr>
          <p:cNvPr id="6" name="Rectangle 5"/>
          <p:cNvSpPr/>
          <p:nvPr/>
        </p:nvSpPr>
        <p:spPr>
          <a:xfrm>
            <a:off x="912812" y="4648200"/>
            <a:ext cx="10439400" cy="2031325"/>
          </a:xfrm>
          <a:prstGeom prst="rect">
            <a:avLst/>
          </a:prstGeom>
        </p:spPr>
        <p:txBody>
          <a:bodyPr wrap="square">
            <a:spAutoFit/>
          </a:bodyPr>
          <a:lstStyle/>
          <a:p>
            <a:pPr marL="285750" indent="-285750">
              <a:buFont typeface="Arial"/>
              <a:buChar char="•"/>
            </a:pPr>
            <a:r>
              <a:rPr lang="en-US" i="1" dirty="0">
                <a:latin typeface="Calibri Light"/>
                <a:cs typeface="Calibri Light"/>
              </a:rPr>
              <a:t>Weglein, A. B., </a:t>
            </a:r>
            <a:r>
              <a:rPr lang="en-US" i="1" dirty="0" err="1">
                <a:latin typeface="Calibri Light"/>
                <a:cs typeface="Calibri Light"/>
              </a:rPr>
              <a:t>Stolt</a:t>
            </a:r>
            <a:r>
              <a:rPr lang="en-US" i="1" dirty="0">
                <a:latin typeface="Calibri Light"/>
                <a:cs typeface="Calibri Light"/>
              </a:rPr>
              <a:t>, R. H. and </a:t>
            </a:r>
            <a:r>
              <a:rPr lang="en-US" i="1" dirty="0" err="1">
                <a:latin typeface="Calibri Light"/>
                <a:cs typeface="Calibri Light"/>
              </a:rPr>
              <a:t>Mayhan</a:t>
            </a:r>
            <a:r>
              <a:rPr lang="en-US" i="1" dirty="0">
                <a:latin typeface="Calibri Light"/>
                <a:cs typeface="Calibri Light"/>
              </a:rPr>
              <a:t>, J . D. , 2011. Reverse—time migration and Green’s theorem: Part I - The evolution of concepts, and setting the stage for the new RTM method. J . Seismic </a:t>
            </a:r>
            <a:r>
              <a:rPr lang="en-US" i="1" dirty="0" err="1">
                <a:latin typeface="Calibri Light"/>
                <a:cs typeface="Calibri Light"/>
              </a:rPr>
              <a:t>Explor</a:t>
            </a:r>
            <a:r>
              <a:rPr lang="en-US" i="1" dirty="0">
                <a:latin typeface="Calibri Light"/>
                <a:cs typeface="Calibri Light"/>
              </a:rPr>
              <a:t>. I, 20: 73-90. </a:t>
            </a:r>
            <a:endParaRPr lang="en-US" i="1" dirty="0" smtClean="0">
              <a:latin typeface="Calibri Light"/>
              <a:cs typeface="Calibri Light"/>
            </a:endParaRPr>
          </a:p>
          <a:p>
            <a:pPr marL="285750" indent="-285750">
              <a:buFont typeface="Arial"/>
              <a:buChar char="•"/>
            </a:pPr>
            <a:r>
              <a:rPr lang="en-US" i="1" dirty="0" smtClean="0">
                <a:latin typeface="Calibri Light"/>
                <a:cs typeface="Calibri Light"/>
              </a:rPr>
              <a:t>Weglein</a:t>
            </a:r>
            <a:r>
              <a:rPr lang="en-US" i="1" dirty="0">
                <a:latin typeface="Calibri Light"/>
                <a:cs typeface="Calibri Light"/>
              </a:rPr>
              <a:t>, A. B. , </a:t>
            </a:r>
            <a:r>
              <a:rPr lang="en-US" i="1" dirty="0" err="1">
                <a:latin typeface="Calibri Light"/>
                <a:cs typeface="Calibri Light"/>
              </a:rPr>
              <a:t>Stolt</a:t>
            </a:r>
            <a:r>
              <a:rPr lang="en-US" i="1" dirty="0">
                <a:latin typeface="Calibri Light"/>
                <a:cs typeface="Calibri Light"/>
              </a:rPr>
              <a:t>, R. H. and </a:t>
            </a:r>
            <a:r>
              <a:rPr lang="en-US" i="1" dirty="0" err="1">
                <a:latin typeface="Calibri Light"/>
                <a:cs typeface="Calibri Light"/>
              </a:rPr>
              <a:t>Mayhan</a:t>
            </a:r>
            <a:r>
              <a:rPr lang="en-US" i="1" dirty="0">
                <a:latin typeface="Calibri Light"/>
                <a:cs typeface="Calibri Light"/>
              </a:rPr>
              <a:t>, J . D., 2011. Reverse time migration and Green’s theorem: Part II — A new and consistent theory that progresses and corrects current RTM concepts and methods. J. Seismic </a:t>
            </a:r>
            <a:r>
              <a:rPr lang="en-US" i="1" dirty="0" err="1">
                <a:latin typeface="Calibri Light"/>
                <a:cs typeface="Calibri Light"/>
              </a:rPr>
              <a:t>Explor</a:t>
            </a:r>
            <a:r>
              <a:rPr lang="en-US" i="1" dirty="0">
                <a:latin typeface="Calibri Light"/>
                <a:cs typeface="Calibri Light"/>
              </a:rPr>
              <a:t>. , 20: 135-159</a:t>
            </a:r>
            <a:r>
              <a:rPr lang="en-US" i="1" dirty="0" smtClean="0">
                <a:latin typeface="Calibri Light"/>
                <a:cs typeface="Calibri Light"/>
              </a:rPr>
              <a:t>.</a:t>
            </a:r>
          </a:p>
          <a:p>
            <a:pPr marL="285750" indent="-285750">
              <a:buFont typeface="Arial"/>
              <a:buChar char="•"/>
            </a:pPr>
            <a:r>
              <a:rPr lang="en-US" i="1" spc="-1" dirty="0">
                <a:latin typeface="Calibri Light"/>
                <a:cs typeface="Calibri Light"/>
              </a:rPr>
              <a:t>Fang Liu and Arthur Weglein, The first wave equation migration RTM with data consisting of primaries and internal multiples: theory and 1D examples. Journal of seismic exploration </a:t>
            </a:r>
            <a:r>
              <a:rPr lang="en-US" i="1" spc="-1" dirty="0" smtClean="0">
                <a:latin typeface="Calibri Light"/>
                <a:cs typeface="Calibri Light"/>
              </a:rPr>
              <a:t>23</a:t>
            </a:r>
            <a:endParaRPr lang="en-US" i="1" dirty="0">
              <a:solidFill>
                <a:srgbClr val="000000"/>
              </a:solidFill>
              <a:latin typeface="Calibri Light"/>
              <a:cs typeface="Calibri Light"/>
            </a:endParaRPr>
          </a:p>
        </p:txBody>
      </p:sp>
    </p:spTree>
    <p:extLst>
      <p:ext uri="{BB962C8B-B14F-4D97-AF65-F5344CB8AC3E}">
        <p14:creationId xmlns:p14="http://schemas.microsoft.com/office/powerpoint/2010/main" val="334715171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Content Placeholder 4"/>
          <p:cNvPicPr/>
          <p:nvPr/>
        </p:nvPicPr>
        <p:blipFill>
          <a:blip r:embed="rId2"/>
          <a:stretch>
            <a:fillRect/>
          </a:stretch>
        </p:blipFill>
        <p:spPr>
          <a:xfrm>
            <a:off x="1903412" y="1524000"/>
            <a:ext cx="7801200" cy="4389120"/>
          </a:xfrm>
          <a:prstGeom prst="rect">
            <a:avLst/>
          </a:prstGeom>
          <a:ln>
            <a:noFill/>
          </a:ln>
        </p:spPr>
      </p:pic>
      <p:sp>
        <p:nvSpPr>
          <p:cNvPr id="200" name="CustomShape 1"/>
          <p:cNvSpPr/>
          <p:nvPr/>
        </p:nvSpPr>
        <p:spPr>
          <a:xfrm>
            <a:off x="9067827" y="2438400"/>
            <a:ext cx="3274985" cy="639000"/>
          </a:xfrm>
          <a:prstGeom prst="rect">
            <a:avLst/>
          </a:prstGeom>
          <a:noFill/>
          <a:ln>
            <a:noFill/>
          </a:ln>
        </p:spPr>
        <p:txBody>
          <a:bodyPr lIns="90000" tIns="45000" rIns="90000" bIns="45000"/>
          <a:lstStyle/>
          <a:p>
            <a:pPr>
              <a:lnSpc>
                <a:spcPct val="100000"/>
              </a:lnSpc>
            </a:pPr>
            <a:r>
              <a:rPr lang="en-US" dirty="0">
                <a:solidFill>
                  <a:srgbClr val="000000"/>
                </a:solidFill>
                <a:latin typeface="Calibri"/>
              </a:rPr>
              <a:t>Light color – image from above </a:t>
            </a:r>
            <a:endParaRPr dirty="0"/>
          </a:p>
          <a:p>
            <a:pPr>
              <a:lnSpc>
                <a:spcPct val="100000"/>
              </a:lnSpc>
            </a:pPr>
            <a:r>
              <a:rPr lang="en-US" dirty="0">
                <a:solidFill>
                  <a:srgbClr val="000000"/>
                </a:solidFill>
                <a:latin typeface="Calibri"/>
              </a:rPr>
              <a:t>Dark color – image from below </a:t>
            </a:r>
            <a:endParaRPr dirty="0"/>
          </a:p>
        </p:txBody>
      </p:sp>
      <p:sp>
        <p:nvSpPr>
          <p:cNvPr id="201" name="CustomShape 2"/>
          <p:cNvSpPr/>
          <p:nvPr/>
        </p:nvSpPr>
        <p:spPr>
          <a:xfrm>
            <a:off x="5835600" y="5486400"/>
            <a:ext cx="1828080" cy="364680"/>
          </a:xfrm>
          <a:prstGeom prst="rect">
            <a:avLst/>
          </a:prstGeom>
          <a:noFill/>
          <a:ln>
            <a:noFill/>
          </a:ln>
        </p:spPr>
        <p:txBody>
          <a:bodyPr lIns="90000" tIns="45000" rIns="90000" bIns="45000"/>
          <a:lstStyle/>
          <a:p>
            <a:pPr>
              <a:lnSpc>
                <a:spcPct val="100000"/>
              </a:lnSpc>
            </a:pPr>
            <a:r>
              <a:rPr lang="en-US">
                <a:solidFill>
                  <a:srgbClr val="000000"/>
                </a:solidFill>
                <a:latin typeface="Calibri"/>
              </a:rPr>
              <a:t>Qiang Fu</a:t>
            </a:r>
            <a:endParaRPr/>
          </a:p>
        </p:txBody>
      </p:sp>
      <p:sp>
        <p:nvSpPr>
          <p:cNvPr id="203" name="TextShape 4"/>
          <p:cNvSpPr txBox="1"/>
          <p:nvPr/>
        </p:nvSpPr>
        <p:spPr>
          <a:xfrm>
            <a:off x="838081" y="365040"/>
            <a:ext cx="10512360" cy="1325160"/>
          </a:xfrm>
          <a:prstGeom prst="rect">
            <a:avLst/>
          </a:prstGeom>
        </p:spPr>
        <p:txBody>
          <a:bodyPr anchor="ctr"/>
          <a:lstStyle/>
          <a:p>
            <a:pPr>
              <a:lnSpc>
                <a:spcPct val="90000"/>
              </a:lnSpc>
            </a:pPr>
            <a:r>
              <a:rPr lang="en-US" sz="4400" dirty="0">
                <a:solidFill>
                  <a:srgbClr val="000000"/>
                </a:solidFill>
                <a:latin typeface="Calibri Light"/>
              </a:rPr>
              <a:t>The new M-OSRP Claerbout III (Stolt extended) migration for 2 way wave propagation (for heterogeneous media)</a:t>
            </a:r>
            <a:endParaRPr dirty="0"/>
          </a:p>
        </p:txBody>
      </p:sp>
      <p:sp>
        <p:nvSpPr>
          <p:cNvPr id="205" name="CustomShape 6"/>
          <p:cNvSpPr/>
          <p:nvPr/>
        </p:nvSpPr>
        <p:spPr>
          <a:xfrm>
            <a:off x="36102" y="2034400"/>
            <a:ext cx="2553110" cy="3071036"/>
          </a:xfrm>
          <a:prstGeom prst="rect">
            <a:avLst/>
          </a:prstGeom>
          <a:blipFill>
            <a:blip r:embed="rId3"/>
            <a:stretch>
              <a:fillRect/>
            </a:stretch>
          </a:blipFill>
          <a:ln w="15840">
            <a:solidFill>
              <a:srgbClr val="FF0000"/>
            </a:solidFill>
            <a:round/>
          </a:ln>
        </p:spPr>
        <p:txBody>
          <a:bodyPr lIns="90000" tIns="45000" rIns="90000" bIns="45000"/>
          <a:lstStyle/>
          <a:p>
            <a:pPr>
              <a:lnSpc>
                <a:spcPct val="100000"/>
              </a:lnSpc>
            </a:pPr>
            <a:r>
              <a:rPr lang="en-US">
                <a:solidFill>
                  <a:srgbClr val="000000"/>
                </a:solidFill>
                <a:latin typeface="Calibri"/>
              </a:rPr>
              <a:t> </a:t>
            </a:r>
            <a:endParaRPr/>
          </a:p>
        </p:txBody>
      </p:sp>
      <p:sp>
        <p:nvSpPr>
          <p:cNvPr id="206" name="CustomShape 7"/>
          <p:cNvSpPr/>
          <p:nvPr/>
        </p:nvSpPr>
        <p:spPr>
          <a:xfrm>
            <a:off x="9294812" y="3657600"/>
            <a:ext cx="2590800" cy="1186920"/>
          </a:xfrm>
          <a:prstGeom prst="rect">
            <a:avLst/>
          </a:prstGeom>
          <a:noFill/>
          <a:ln>
            <a:noFill/>
          </a:ln>
        </p:spPr>
        <p:txBody>
          <a:bodyPr lIns="90000" tIns="45000" rIns="90000" bIns="45000"/>
          <a:lstStyle/>
          <a:p>
            <a:pPr>
              <a:lnSpc>
                <a:spcPct val="100000"/>
              </a:lnSpc>
              <a:buFont typeface="Arial"/>
              <a:buChar char="•"/>
            </a:pPr>
            <a:r>
              <a:rPr lang="en-US" sz="2400" b="1" dirty="0">
                <a:solidFill>
                  <a:srgbClr val="FF0000"/>
                </a:solidFill>
                <a:latin typeface="Calibri"/>
              </a:rPr>
              <a:t>No “rabbit ears”</a:t>
            </a:r>
            <a:endParaRPr dirty="0"/>
          </a:p>
          <a:p>
            <a:pPr>
              <a:lnSpc>
                <a:spcPct val="100000"/>
              </a:lnSpc>
              <a:buFont typeface="Arial"/>
              <a:buChar char="•"/>
            </a:pPr>
            <a:r>
              <a:rPr lang="en-US" sz="2400" b="1" dirty="0">
                <a:solidFill>
                  <a:srgbClr val="FF0000"/>
                </a:solidFill>
                <a:latin typeface="Calibri"/>
              </a:rPr>
              <a:t>Consistent image </a:t>
            </a:r>
            <a:endParaRPr lang="en-US" sz="2400" b="1" dirty="0" smtClean="0">
              <a:solidFill>
                <a:srgbClr val="FF0000"/>
              </a:solidFill>
              <a:latin typeface="Calibri"/>
            </a:endParaRPr>
          </a:p>
          <a:p>
            <a:pPr>
              <a:lnSpc>
                <a:spcPct val="100000"/>
              </a:lnSpc>
            </a:pPr>
            <a:r>
              <a:rPr lang="en-US" sz="2400" b="1" dirty="0" smtClean="0">
                <a:solidFill>
                  <a:srgbClr val="FF0000"/>
                </a:solidFill>
                <a:latin typeface="Calibri"/>
              </a:rPr>
              <a:t>along </a:t>
            </a:r>
            <a:r>
              <a:rPr lang="en-US" sz="2400" b="1" dirty="0">
                <a:solidFill>
                  <a:srgbClr val="FF0000"/>
                </a:solidFill>
                <a:latin typeface="Calibri"/>
              </a:rPr>
              <a:t>the reflector</a:t>
            </a:r>
            <a:endParaRPr dirty="0"/>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262</a:t>
            </a:fld>
            <a:endParaRPr lang="en-US" dirty="0">
              <a:solidFill>
                <a:prstClr val="black"/>
              </a:solidFill>
            </a:endParaRPr>
          </a:p>
        </p:txBody>
      </p:sp>
      <p:sp>
        <p:nvSpPr>
          <p:cNvPr id="3" name="Rectangle 2"/>
          <p:cNvSpPr/>
          <p:nvPr/>
        </p:nvSpPr>
        <p:spPr>
          <a:xfrm>
            <a:off x="2360612" y="5924947"/>
            <a:ext cx="7543800" cy="923330"/>
          </a:xfrm>
          <a:prstGeom prst="rect">
            <a:avLst/>
          </a:prstGeom>
        </p:spPr>
        <p:txBody>
          <a:bodyPr wrap="square">
            <a:spAutoFit/>
          </a:bodyPr>
          <a:lstStyle/>
          <a:p>
            <a:r>
              <a:rPr lang="en-US" dirty="0" err="1"/>
              <a:t>Qiang</a:t>
            </a:r>
            <a:r>
              <a:rPr lang="en-US" dirty="0"/>
              <a:t> Fu, Arthur B. Weglein and Fang </a:t>
            </a:r>
            <a:r>
              <a:rPr lang="en-US" dirty="0" smtClean="0"/>
              <a:t>Liu, </a:t>
            </a:r>
            <a:r>
              <a:rPr lang="en-US" dirty="0" err="1" smtClean="0"/>
              <a:t>Claerbout</a:t>
            </a:r>
            <a:r>
              <a:rPr lang="en-US" dirty="0" smtClean="0"/>
              <a:t> </a:t>
            </a:r>
            <a:r>
              <a:rPr lang="en-US" dirty="0"/>
              <a:t>imaging condition III in 1.5D medium </a:t>
            </a:r>
            <a:r>
              <a:rPr lang="en-US" dirty="0" smtClean="0"/>
              <a:t>for two</a:t>
            </a:r>
            <a:r>
              <a:rPr lang="en-US" dirty="0"/>
              <a:t>-way propagating wave by using the special Green’s </a:t>
            </a:r>
            <a:r>
              <a:rPr lang="en-US" dirty="0" smtClean="0"/>
              <a:t>function doubly </a:t>
            </a:r>
            <a:r>
              <a:rPr lang="en-US" dirty="0"/>
              <a:t>vanishing at the lower </a:t>
            </a:r>
            <a:r>
              <a:rPr lang="en-US" dirty="0" smtClean="0"/>
              <a:t>boundary M</a:t>
            </a:r>
            <a:r>
              <a:rPr lang="en-US" dirty="0"/>
              <a:t>-OSRP annual report </a:t>
            </a:r>
            <a:r>
              <a:rPr lang="en-US" dirty="0" smtClean="0"/>
              <a:t>2015</a:t>
            </a:r>
            <a:endParaRPr lang="en-US" dirty="0"/>
          </a:p>
        </p:txBody>
      </p:sp>
    </p:spTree>
    <p:extLst>
      <p:ext uri="{BB962C8B-B14F-4D97-AF65-F5344CB8AC3E}">
        <p14:creationId xmlns:p14="http://schemas.microsoft.com/office/powerpoint/2010/main" val="25961356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523604" y="2057400"/>
            <a:ext cx="9141619" cy="1828800"/>
          </a:xfrm>
        </p:spPr>
        <p:txBody>
          <a:bodyPr>
            <a:normAutofit fontScale="90000"/>
          </a:bodyPr>
          <a:lstStyle/>
          <a:p>
            <a:pPr algn="ctr"/>
            <a:r>
              <a:rPr lang="en-US" dirty="0" smtClean="0"/>
              <a:t>The comparison </a:t>
            </a:r>
            <a:r>
              <a:rPr lang="en-US" dirty="0"/>
              <a:t>of structural resolution </a:t>
            </a:r>
            <a:r>
              <a:rPr lang="en-US" dirty="0" smtClean="0"/>
              <a:t>differences with conventional and broadband data between CII and CIII</a:t>
            </a:r>
            <a:endParaRPr lang="en-US" dirty="0"/>
          </a:p>
        </p:txBody>
      </p:sp>
      <p:sp>
        <p:nvSpPr>
          <p:cNvPr id="15" name="Subtitle 14"/>
          <p:cNvSpPr>
            <a:spLocks noGrp="1"/>
          </p:cNvSpPr>
          <p:nvPr>
            <p:ph type="subTitle" idx="1"/>
          </p:nvPr>
        </p:nvSpPr>
        <p:spPr>
          <a:xfrm>
            <a:off x="1523604" y="3886200"/>
            <a:ext cx="9141619" cy="1752600"/>
          </a:xfrm>
        </p:spPr>
        <p:txBody>
          <a:bodyPr/>
          <a:lstStyle/>
          <a:p>
            <a:pPr algn="ctr"/>
            <a:endParaRPr lang="en-US" altLang="zh-CN" sz="2800" dirty="0">
              <a:latin typeface="Tahoma" pitchFamily="34" charset="0"/>
              <a:ea typeface="Arial Unicode MS" pitchFamily="34" charset="-122"/>
              <a:cs typeface="Arial Unicode MS" pitchFamily="34" charset="-122"/>
            </a:endParaRPr>
          </a:p>
          <a:p>
            <a:pPr algn="ctr"/>
            <a:r>
              <a:rPr lang="en-US" altLang="zh-CN" sz="2800" dirty="0">
                <a:latin typeface="Tahoma" pitchFamily="34" charset="0"/>
                <a:ea typeface="Arial Unicode MS" pitchFamily="34" charset="-122"/>
                <a:cs typeface="Arial Unicode MS" pitchFamily="34" charset="-122"/>
              </a:rPr>
              <a:t>Qiang Fu, </a:t>
            </a:r>
            <a:r>
              <a:rPr lang="en-US" altLang="zh-CN" sz="2800" dirty="0" err="1">
                <a:latin typeface="Tahoma" pitchFamily="34" charset="0"/>
                <a:ea typeface="Arial Unicode MS" pitchFamily="34" charset="-122"/>
                <a:cs typeface="Arial Unicode MS" pitchFamily="34" charset="-122"/>
              </a:rPr>
              <a:t>Yanglei</a:t>
            </a:r>
            <a:r>
              <a:rPr lang="en-US" altLang="zh-CN" sz="2800" dirty="0">
                <a:latin typeface="Tahoma" pitchFamily="34" charset="0"/>
                <a:ea typeface="Arial Unicode MS" pitchFamily="34" charset="-122"/>
                <a:cs typeface="Arial Unicode MS" pitchFamily="34" charset="-122"/>
              </a:rPr>
              <a:t> </a:t>
            </a:r>
            <a:r>
              <a:rPr lang="en-US" altLang="zh-CN" sz="2800" dirty="0" err="1">
                <a:latin typeface="Tahoma" pitchFamily="34" charset="0"/>
                <a:ea typeface="Arial Unicode MS" pitchFamily="34" charset="-122"/>
                <a:cs typeface="Arial Unicode MS" pitchFamily="34" charset="-122"/>
              </a:rPr>
              <a:t>Zou</a:t>
            </a:r>
            <a:r>
              <a:rPr lang="en-US" altLang="zh-CN" sz="2800" dirty="0">
                <a:latin typeface="Tahoma" pitchFamily="34" charset="0"/>
                <a:ea typeface="Arial Unicode MS" pitchFamily="34" charset="-122"/>
                <a:cs typeface="Arial Unicode MS" pitchFamily="34" charset="-122"/>
              </a:rPr>
              <a:t>, Chao Ma, and Arthur B. </a:t>
            </a:r>
            <a:r>
              <a:rPr lang="en-US" altLang="zh-CN" sz="2800" dirty="0" err="1">
                <a:latin typeface="Tahoma" pitchFamily="34" charset="0"/>
                <a:ea typeface="Arial Unicode MS" pitchFamily="34" charset="-122"/>
                <a:cs typeface="Arial Unicode MS" pitchFamily="34" charset="-122"/>
              </a:rPr>
              <a:t>Weglein</a:t>
            </a:r>
            <a:endParaRPr lang="en-US" altLang="zh-CN" sz="2800" dirty="0">
              <a:latin typeface="Tahoma" pitchFamily="34" charset="0"/>
              <a:ea typeface="Arial Unicode MS" pitchFamily="34" charset="-122"/>
              <a:cs typeface="Arial Unicode MS" pitchFamily="34" charset="-122"/>
            </a:endParaRPr>
          </a:p>
        </p:txBody>
      </p:sp>
      <p:sp>
        <p:nvSpPr>
          <p:cNvPr id="4" name="TextShape 1"/>
          <p:cNvSpPr txBox="1"/>
          <p:nvPr/>
        </p:nvSpPr>
        <p:spPr>
          <a:xfrm>
            <a:off x="8608321" y="6356520"/>
            <a:ext cx="2742120" cy="364680"/>
          </a:xfrm>
          <a:prstGeom prst="rect">
            <a:avLst/>
          </a:prstGeom>
        </p:spPr>
        <p:txBody>
          <a:bodyPr anchor="ctr"/>
          <a:lstStyle/>
          <a:p>
            <a:pPr algn="r">
              <a:lnSpc>
                <a:spcPct val="100000"/>
              </a:lnSpc>
            </a:pPr>
            <a:fld id="{9657284E-6E84-42DD-88F8-9EBAC48D3CBA}" type="slidenum">
              <a:rPr lang="en-US" sz="2000" b="1">
                <a:solidFill>
                  <a:srgbClr val="000000"/>
                </a:solidFill>
                <a:latin typeface="Calibri"/>
              </a:rPr>
              <a:t>263</a:t>
            </a:fld>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263</a:t>
            </a:fld>
            <a:endParaRPr lang="en-US" dirty="0"/>
          </a:p>
        </p:txBody>
      </p:sp>
      <p:sp>
        <p:nvSpPr>
          <p:cNvPr id="2" name="Rectangle 1"/>
          <p:cNvSpPr/>
          <p:nvPr/>
        </p:nvSpPr>
        <p:spPr>
          <a:xfrm>
            <a:off x="1522412" y="5334000"/>
            <a:ext cx="9448800" cy="1200329"/>
          </a:xfrm>
          <a:prstGeom prst="rect">
            <a:avLst/>
          </a:prstGeom>
        </p:spPr>
        <p:txBody>
          <a:bodyPr wrap="square">
            <a:spAutoFit/>
          </a:bodyPr>
          <a:lstStyle/>
          <a:p>
            <a:r>
              <a:rPr lang="en-US" i="1" dirty="0" smtClean="0">
                <a:latin typeface="Calibri Light"/>
                <a:cs typeface="Calibri Light"/>
              </a:rPr>
              <a:t>Reference:</a:t>
            </a:r>
          </a:p>
          <a:p>
            <a:pPr marL="285750" indent="-285750">
              <a:buFont typeface="Arial"/>
              <a:buChar char="•"/>
            </a:pPr>
            <a:r>
              <a:rPr lang="en-US" i="1" dirty="0" err="1" smtClean="0">
                <a:latin typeface="Calibri Light"/>
                <a:cs typeface="Calibri Light"/>
              </a:rPr>
              <a:t>Qiang</a:t>
            </a:r>
            <a:r>
              <a:rPr lang="en-US" i="1" dirty="0" smtClean="0">
                <a:latin typeface="Calibri Light"/>
                <a:cs typeface="Calibri Light"/>
              </a:rPr>
              <a:t> </a:t>
            </a:r>
            <a:r>
              <a:rPr lang="en-US" i="1" dirty="0">
                <a:latin typeface="Calibri Light"/>
                <a:cs typeface="Calibri Light"/>
              </a:rPr>
              <a:t>Fu, Yanglei Zou, and Arthur B. Weglein</a:t>
            </a:r>
            <a:r>
              <a:rPr lang="en-US" i="1" spc="-1" dirty="0">
                <a:latin typeface="Calibri Light"/>
                <a:cs typeface="Calibri Light"/>
              </a:rPr>
              <a:t>, </a:t>
            </a:r>
            <a:r>
              <a:rPr lang="en-US" i="1" dirty="0">
                <a:latin typeface="Calibri Light"/>
                <a:cs typeface="Calibri Light"/>
              </a:rPr>
              <a:t>An initial study to quantify the resolution difference between an industry leading-edge </a:t>
            </a:r>
            <a:r>
              <a:rPr lang="en-US" i="1" dirty="0" err="1">
                <a:latin typeface="Calibri Light"/>
                <a:cs typeface="Calibri Light"/>
              </a:rPr>
              <a:t>migration,RTM</a:t>
            </a:r>
            <a:r>
              <a:rPr lang="en-US" i="1" dirty="0">
                <a:latin typeface="Calibri Light"/>
                <a:cs typeface="Calibri Light"/>
              </a:rPr>
              <a:t>, and the first migration method that is equally effective at all frequencies at the target, M-OSRP Annual Report 2017</a:t>
            </a:r>
          </a:p>
        </p:txBody>
      </p:sp>
    </p:spTree>
    <p:extLst>
      <p:ext uri="{BB962C8B-B14F-4D97-AF65-F5344CB8AC3E}">
        <p14:creationId xmlns:p14="http://schemas.microsoft.com/office/powerpoint/2010/main" val="405311801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zh-CN" dirty="0" smtClean="0"/>
              <a:t>W</a:t>
            </a:r>
            <a:r>
              <a:rPr lang="en-US" dirty="0" smtClean="0"/>
              <a:t>e </a:t>
            </a:r>
            <a:r>
              <a:rPr lang="en-US" altLang="zh-CN" dirty="0" smtClean="0"/>
              <a:t>now</a:t>
            </a:r>
            <a:r>
              <a:rPr lang="zh-CN" altLang="en-US" dirty="0" smtClean="0"/>
              <a:t> </a:t>
            </a:r>
            <a:r>
              <a:rPr lang="en-US" dirty="0" smtClean="0"/>
              <a:t>know </a:t>
            </a:r>
            <a:r>
              <a:rPr lang="en-US" altLang="zh-CN" dirty="0" smtClean="0"/>
              <a:t>that</a:t>
            </a:r>
            <a:r>
              <a:rPr lang="zh-CN" altLang="en-US" dirty="0" smtClean="0"/>
              <a:t> </a:t>
            </a:r>
            <a:r>
              <a:rPr lang="en-US" dirty="0" smtClean="0"/>
              <a:t>CII and CIII </a:t>
            </a:r>
            <a:r>
              <a:rPr lang="en-US" altLang="zh-CN" dirty="0" smtClean="0"/>
              <a:t>are</a:t>
            </a:r>
            <a:r>
              <a:rPr lang="zh-CN" altLang="en-US" dirty="0" smtClean="0"/>
              <a:t> </a:t>
            </a:r>
            <a:r>
              <a:rPr lang="en-US" dirty="0" smtClean="0"/>
              <a:t>different in terms of treatment of different frequencies</a:t>
            </a:r>
          </a:p>
          <a:p>
            <a:r>
              <a:rPr lang="en-US" dirty="0" smtClean="0"/>
              <a:t>But how significant are the differences?</a:t>
            </a:r>
          </a:p>
          <a:p>
            <a:r>
              <a:rPr lang="en-US" dirty="0" smtClean="0"/>
              <a:t>We </a:t>
            </a:r>
            <a:r>
              <a:rPr lang="en-US" dirty="0"/>
              <a:t>compare </a:t>
            </a:r>
            <a:r>
              <a:rPr lang="en-US" dirty="0" smtClean="0"/>
              <a:t>the structural resolution differences with conventional and broadband data between Claerbout II (CII</a:t>
            </a:r>
            <a:r>
              <a:rPr lang="en-US" altLang="zh-CN" dirty="0" smtClean="0"/>
              <a:t>,</a:t>
            </a:r>
            <a:r>
              <a:rPr lang="zh-CN" altLang="en-US" dirty="0" smtClean="0"/>
              <a:t> </a:t>
            </a:r>
            <a:r>
              <a:rPr lang="en-US" altLang="zh-CN" dirty="0" smtClean="0"/>
              <a:t>RTM</a:t>
            </a:r>
            <a:r>
              <a:rPr lang="en-US" dirty="0" smtClean="0"/>
              <a:t>) and Claerbout III (CIII) imaging principles and quantify the results for the first time</a:t>
            </a:r>
          </a:p>
          <a:p>
            <a:endParaRPr lang="en-US" dirty="0" smtClean="0"/>
          </a:p>
          <a:p>
            <a:endParaRPr lang="en-US" dirty="0"/>
          </a:p>
        </p:txBody>
      </p:sp>
      <p:sp>
        <p:nvSpPr>
          <p:cNvPr id="4" name="Title 3"/>
          <p:cNvSpPr>
            <a:spLocks noGrp="1"/>
          </p:cNvSpPr>
          <p:nvPr>
            <p:ph type="title"/>
          </p:nvPr>
        </p:nvSpPr>
        <p:spPr/>
        <p:txBody>
          <a:bodyPr>
            <a:normAutofit/>
          </a:bodyPr>
          <a:lstStyle/>
          <a:p>
            <a:r>
              <a:rPr lang="en-US" dirty="0" smtClean="0"/>
              <a:t>The motivation of the comparison </a:t>
            </a:r>
            <a:endParaRPr lang="en-US" dirty="0"/>
          </a:p>
        </p:txBody>
      </p:sp>
      <p:sp>
        <p:nvSpPr>
          <p:cNvPr id="5" name="Slide Number Placeholder 4"/>
          <p:cNvSpPr>
            <a:spLocks noGrp="1"/>
          </p:cNvSpPr>
          <p:nvPr>
            <p:ph type="sldNum" sz="quarter" idx="12"/>
          </p:nvPr>
        </p:nvSpPr>
        <p:spPr/>
        <p:txBody>
          <a:bodyPr/>
          <a:lstStyle/>
          <a:p>
            <a:fld id="{EC3277FA-E73F-4102-A46F-C78B8C27A809}" type="slidenum">
              <a:rPr lang="en-US" smtClean="0"/>
              <a:pPr/>
              <a:t>264</a:t>
            </a:fld>
            <a:endParaRPr lang="en-US" dirty="0"/>
          </a:p>
        </p:txBody>
      </p:sp>
    </p:spTree>
    <p:extLst>
      <p:ext uri="{BB962C8B-B14F-4D97-AF65-F5344CB8AC3E}">
        <p14:creationId xmlns:p14="http://schemas.microsoft.com/office/powerpoint/2010/main" val="171194950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Two factors </a:t>
            </a:r>
            <a:r>
              <a:rPr lang="en-US" altLang="zh-CN" dirty="0" smtClean="0"/>
              <a:t>will</a:t>
            </a:r>
            <a:r>
              <a:rPr lang="en-US" dirty="0" smtClean="0"/>
              <a:t> contribute to the imaging effectiveness</a:t>
            </a:r>
          </a:p>
          <a:p>
            <a:pPr lvl="1"/>
            <a:r>
              <a:rPr lang="en-US" dirty="0" smtClean="0"/>
              <a:t>Imaging principle </a:t>
            </a:r>
          </a:p>
          <a:p>
            <a:pPr lvl="1"/>
            <a:r>
              <a:rPr lang="en-US" dirty="0" smtClean="0"/>
              <a:t>Wave propagation model</a:t>
            </a:r>
          </a:p>
          <a:p>
            <a:pPr>
              <a:buNone/>
            </a:pPr>
            <a:r>
              <a:rPr lang="en-US" dirty="0" smtClean="0"/>
              <a:t>	We isolate the impact of imaging principle itself, so we use a velocity model (homogeneous); and implementations for CII and CIII that are analytic.</a:t>
            </a:r>
          </a:p>
          <a:p>
            <a:r>
              <a:rPr lang="en-US" dirty="0" smtClean="0"/>
              <a:t>We focus on only the </a:t>
            </a:r>
            <a:r>
              <a:rPr lang="en-US" dirty="0"/>
              <a:t>structural resolution </a:t>
            </a:r>
            <a:r>
              <a:rPr lang="en-US" dirty="0" smtClean="0"/>
              <a:t>differences due to the imaging principles behind RTM and Stolt CIII.</a:t>
            </a:r>
          </a:p>
          <a:p>
            <a:endParaRPr lang="en-US" dirty="0" smtClean="0"/>
          </a:p>
        </p:txBody>
      </p:sp>
      <p:sp>
        <p:nvSpPr>
          <p:cNvPr id="4" name="Title 3"/>
          <p:cNvSpPr>
            <a:spLocks noGrp="1"/>
          </p:cNvSpPr>
          <p:nvPr>
            <p:ph type="title"/>
          </p:nvPr>
        </p:nvSpPr>
        <p:spPr/>
        <p:txBody>
          <a:bodyPr/>
          <a:lstStyle/>
          <a:p>
            <a:r>
              <a:rPr lang="en-US" dirty="0" smtClean="0"/>
              <a:t>The design of the comparison </a:t>
            </a:r>
            <a:endParaRPr lang="en-US" dirty="0"/>
          </a:p>
        </p:txBody>
      </p:sp>
      <p:sp>
        <p:nvSpPr>
          <p:cNvPr id="5" name="Slide Number Placeholder 4"/>
          <p:cNvSpPr>
            <a:spLocks noGrp="1"/>
          </p:cNvSpPr>
          <p:nvPr>
            <p:ph type="sldNum" sz="quarter" idx="12"/>
          </p:nvPr>
        </p:nvSpPr>
        <p:spPr/>
        <p:txBody>
          <a:bodyPr/>
          <a:lstStyle/>
          <a:p>
            <a:fld id="{EC3277FA-E73F-4102-A46F-C78B8C27A809}" type="slidenum">
              <a:rPr lang="en-US" smtClean="0"/>
              <a:pPr/>
              <a:t>265</a:t>
            </a:fld>
            <a:endParaRPr lang="en-US" dirty="0"/>
          </a:p>
        </p:txBody>
      </p:sp>
    </p:spTree>
    <p:extLst>
      <p:ext uri="{BB962C8B-B14F-4D97-AF65-F5344CB8AC3E}">
        <p14:creationId xmlns:p14="http://schemas.microsoft.com/office/powerpoint/2010/main" val="128878413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9"/>
          <p:cNvSpPr txBox="1">
            <a:spLocks noChangeArrowheads="1"/>
          </p:cNvSpPr>
          <p:nvPr/>
        </p:nvSpPr>
        <p:spPr bwMode="auto">
          <a:xfrm>
            <a:off x="3097213" y="2057400"/>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Broadband</a:t>
            </a:r>
          </a:p>
        </p:txBody>
      </p:sp>
      <p:sp>
        <p:nvSpPr>
          <p:cNvPr id="14338" name="TextBox 10"/>
          <p:cNvSpPr txBox="1">
            <a:spLocks noChangeArrowheads="1"/>
          </p:cNvSpPr>
          <p:nvPr/>
        </p:nvSpPr>
        <p:spPr bwMode="auto">
          <a:xfrm>
            <a:off x="7786689" y="2057400"/>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Conventional</a:t>
            </a:r>
          </a:p>
        </p:txBody>
      </p:sp>
      <p:sp>
        <p:nvSpPr>
          <p:cNvPr id="14339" name="Rectangle 14"/>
          <p:cNvSpPr>
            <a:spLocks noChangeArrowheads="1"/>
          </p:cNvSpPr>
          <p:nvPr/>
        </p:nvSpPr>
        <p:spPr bwMode="auto">
          <a:xfrm>
            <a:off x="328613" y="1357317"/>
            <a:ext cx="1170940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t>Wavelets of the input data </a:t>
            </a:r>
            <a:r>
              <a:rPr lang="en-US" sz="2800" b="1" dirty="0">
                <a:solidFill>
                  <a:srgbClr val="FF0000"/>
                </a:solidFill>
              </a:rPr>
              <a:t>(frequency domain)</a:t>
            </a:r>
          </a:p>
        </p:txBody>
      </p:sp>
      <p:sp>
        <p:nvSpPr>
          <p:cNvPr id="14340" name="Slide Number Placeholder 2"/>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F524200C-A59F-0047-8226-450BC394049A}" type="slidenum">
              <a:rPr lang="en-US" sz="1800"/>
              <a:pPr eaLnBrk="1" hangingPunct="1"/>
              <a:t>266</a:t>
            </a:fld>
            <a:endParaRPr lang="en-US" sz="1800"/>
          </a:p>
        </p:txBody>
      </p:sp>
      <p:pic>
        <p:nvPicPr>
          <p:cNvPr id="14341" name="Picture 7" descr="wavelet_input_13_spectrum.pdf"/>
          <p:cNvPicPr preferRelativeResize="0">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1" y="2560638"/>
            <a:ext cx="3657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wavelet_input_14_spectrum.pdf"/>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3364" y="2560638"/>
            <a:ext cx="3657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EC3277FA-E73F-4102-A46F-C78B8C27A809}" type="slidenum">
              <a:rPr lang="en-US" smtClean="0"/>
              <a:pPr/>
              <a:t>266</a:t>
            </a:fld>
            <a:endParaRPr lang="en-US" dirty="0"/>
          </a:p>
        </p:txBody>
      </p:sp>
    </p:spTree>
    <p:extLst>
      <p:ext uri="{BB962C8B-B14F-4D97-AF65-F5344CB8AC3E}">
        <p14:creationId xmlns:p14="http://schemas.microsoft.com/office/powerpoint/2010/main" val="22473289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8"/>
          <p:cNvSpPr>
            <a:spLocks noChangeArrowheads="1"/>
          </p:cNvSpPr>
          <p:nvPr/>
        </p:nvSpPr>
        <p:spPr bwMode="auto">
          <a:xfrm>
            <a:off x="328613" y="1357317"/>
            <a:ext cx="1170940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t>Wavelets of the input data </a:t>
            </a:r>
            <a:r>
              <a:rPr lang="en-US" sz="2800" b="1" dirty="0">
                <a:solidFill>
                  <a:srgbClr val="FF0000"/>
                </a:solidFill>
              </a:rPr>
              <a:t>(time domain)</a:t>
            </a:r>
          </a:p>
        </p:txBody>
      </p:sp>
      <p:sp>
        <p:nvSpPr>
          <p:cNvPr id="15362" name="Slide Number Placeholder 2"/>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E5F71BFF-EED5-0A47-A4BF-C92952D64E33}" type="slidenum">
              <a:rPr lang="en-US" sz="1800"/>
              <a:pPr eaLnBrk="1" hangingPunct="1"/>
              <a:t>267</a:t>
            </a:fld>
            <a:endParaRPr lang="en-US" sz="1800"/>
          </a:p>
        </p:txBody>
      </p:sp>
      <p:pic>
        <p:nvPicPr>
          <p:cNvPr id="15363" name="Picture 3" descr="wavelet_input_13.pdf"/>
          <p:cNvPicPr preferRelativeResize="0">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1" y="2560638"/>
            <a:ext cx="3657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wavelet_input_14.pdf"/>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3364" y="2560638"/>
            <a:ext cx="3657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9"/>
          <p:cNvSpPr txBox="1">
            <a:spLocks noChangeArrowheads="1"/>
          </p:cNvSpPr>
          <p:nvPr/>
        </p:nvSpPr>
        <p:spPr bwMode="auto">
          <a:xfrm>
            <a:off x="3097213" y="2057400"/>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Broadband</a:t>
            </a:r>
          </a:p>
        </p:txBody>
      </p:sp>
      <p:sp>
        <p:nvSpPr>
          <p:cNvPr id="15366" name="TextBox 10"/>
          <p:cNvSpPr txBox="1">
            <a:spLocks noChangeArrowheads="1"/>
          </p:cNvSpPr>
          <p:nvPr/>
        </p:nvSpPr>
        <p:spPr bwMode="auto">
          <a:xfrm>
            <a:off x="7786689" y="2057400"/>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Conventional</a:t>
            </a:r>
          </a:p>
        </p:txBody>
      </p:sp>
      <p:sp>
        <p:nvSpPr>
          <p:cNvPr id="3" name="Slide Number Placeholder 2"/>
          <p:cNvSpPr>
            <a:spLocks noGrp="1"/>
          </p:cNvSpPr>
          <p:nvPr>
            <p:ph type="sldNum" sz="quarter" idx="12"/>
          </p:nvPr>
        </p:nvSpPr>
        <p:spPr/>
        <p:txBody>
          <a:bodyPr/>
          <a:lstStyle/>
          <a:p>
            <a:fld id="{EC3277FA-E73F-4102-A46F-C78B8C27A809}" type="slidenum">
              <a:rPr lang="en-US" smtClean="0"/>
              <a:pPr/>
              <a:t>267</a:t>
            </a:fld>
            <a:endParaRPr lang="en-US" dirty="0"/>
          </a:p>
        </p:txBody>
      </p:sp>
    </p:spTree>
    <p:extLst>
      <p:ext uri="{BB962C8B-B14F-4D97-AF65-F5344CB8AC3E}">
        <p14:creationId xmlns:p14="http://schemas.microsoft.com/office/powerpoint/2010/main" val="155442167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1179513" y="612775"/>
            <a:ext cx="9423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a:latin typeface="Helvetica" charset="0"/>
                <a:ea typeface="MS PGothic" charset="0"/>
              </a:rPr>
              <a:t>The velocity model of a single reflector</a:t>
            </a:r>
          </a:p>
        </p:txBody>
      </p:sp>
      <p:pic>
        <p:nvPicPr>
          <p:cNvPr id="16387" name="Content Placeholder 6" descr="Fvel.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3928" y="1409700"/>
            <a:ext cx="780097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7"/>
          <p:cNvSpPr txBox="1">
            <a:spLocks noChangeArrowheads="1"/>
          </p:cNvSpPr>
          <p:nvPr/>
        </p:nvSpPr>
        <p:spPr bwMode="auto">
          <a:xfrm>
            <a:off x="5180014" y="2895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1500m/s</a:t>
            </a:r>
          </a:p>
        </p:txBody>
      </p:sp>
      <p:sp>
        <p:nvSpPr>
          <p:cNvPr id="16389" name="TextBox 8"/>
          <p:cNvSpPr txBox="1">
            <a:spLocks noChangeArrowheads="1"/>
          </p:cNvSpPr>
          <p:nvPr/>
        </p:nvSpPr>
        <p:spPr bwMode="auto">
          <a:xfrm>
            <a:off x="5180014" y="41910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2000m/s</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268</a:t>
            </a:fld>
            <a:endParaRPr lang="en-US" dirty="0"/>
          </a:p>
        </p:txBody>
      </p:sp>
    </p:spTree>
    <p:extLst>
      <p:ext uri="{BB962C8B-B14F-4D97-AF65-F5344CB8AC3E}">
        <p14:creationId xmlns:p14="http://schemas.microsoft.com/office/powerpoint/2010/main" val="133332048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9"/>
          <p:cNvSpPr>
            <a:spLocks noChangeArrowheads="1"/>
          </p:cNvSpPr>
          <p:nvPr/>
        </p:nvSpPr>
        <p:spPr bwMode="auto">
          <a:xfrm>
            <a:off x="2895355" y="5384802"/>
            <a:ext cx="6118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For Claerbout III  the side lobes reduced more than </a:t>
            </a:r>
            <a:r>
              <a:rPr lang="en-US" b="1" dirty="0">
                <a:solidFill>
                  <a:srgbClr val="FF0000"/>
                </a:solidFill>
              </a:rPr>
              <a:t>80</a:t>
            </a:r>
            <a:r>
              <a:rPr lang="en-US" b="1" dirty="0" smtClean="0">
                <a:solidFill>
                  <a:srgbClr val="FF0000"/>
                </a:solidFill>
              </a:rPr>
              <a:t>%</a:t>
            </a:r>
            <a:r>
              <a:rPr lang="en-US" dirty="0"/>
              <a:t>.</a:t>
            </a:r>
          </a:p>
        </p:txBody>
      </p:sp>
      <p:sp>
        <p:nvSpPr>
          <p:cNvPr id="17410" name="Rectangle 15"/>
          <p:cNvSpPr>
            <a:spLocks noChangeArrowheads="1"/>
          </p:cNvSpPr>
          <p:nvPr/>
        </p:nvSpPr>
        <p:spPr bwMode="auto">
          <a:xfrm>
            <a:off x="239712" y="735013"/>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t>Claerbout III </a:t>
            </a:r>
            <a:r>
              <a:rPr lang="en-US" sz="2800" b="1" dirty="0">
                <a:solidFill>
                  <a:srgbClr val="FF0000"/>
                </a:solidFill>
              </a:rPr>
              <a:t>(one reflector) </a:t>
            </a: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641477"/>
            <a:ext cx="8574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8"/>
          <p:cNvSpPr txBox="1">
            <a:spLocks noChangeArrowheads="1"/>
          </p:cNvSpPr>
          <p:nvPr/>
        </p:nvSpPr>
        <p:spPr bwMode="auto">
          <a:xfrm>
            <a:off x="2487613" y="1641475"/>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Broadband</a:t>
            </a:r>
          </a:p>
        </p:txBody>
      </p:sp>
      <p:sp>
        <p:nvSpPr>
          <p:cNvPr id="17413" name="TextBox 19"/>
          <p:cNvSpPr txBox="1">
            <a:spLocks noChangeArrowheads="1"/>
          </p:cNvSpPr>
          <p:nvPr/>
        </p:nvSpPr>
        <p:spPr bwMode="auto">
          <a:xfrm>
            <a:off x="7808914" y="1641475"/>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Conventional</a:t>
            </a:r>
          </a:p>
        </p:txBody>
      </p:sp>
      <p:pic>
        <p:nvPicPr>
          <p:cNvPr id="17414"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2575" y="4918079"/>
            <a:ext cx="145256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21"/>
          <p:cNvSpPr txBox="1">
            <a:spLocks noChangeArrowheads="1"/>
          </p:cNvSpPr>
          <p:nvPr/>
        </p:nvSpPr>
        <p:spPr bwMode="auto">
          <a:xfrm>
            <a:off x="5132389" y="4984750"/>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algn="ctr"/>
            <a:r>
              <a:rPr lang="en-US" sz="2000"/>
              <a:t>side lobes</a:t>
            </a:r>
          </a:p>
        </p:txBody>
      </p:sp>
      <p:pic>
        <p:nvPicPr>
          <p:cNvPr id="17417" name="Picture 1" descr="imgfile_13_2017_0_2refl_wiggl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40719" y="1308894"/>
            <a:ext cx="306705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 descr="imgfile_14_2017_0_2refl_wiggl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51727" y="1320800"/>
            <a:ext cx="3021013" cy="459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H="1" flipV="1">
            <a:off x="2968627" y="3365500"/>
            <a:ext cx="2524125" cy="161925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456363" y="3213100"/>
            <a:ext cx="1955800" cy="177165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C3277FA-E73F-4102-A46F-C78B8C27A809}" type="slidenum">
              <a:rPr lang="en-US" smtClean="0"/>
              <a:pPr/>
              <a:t>269</a:t>
            </a:fld>
            <a:endParaRPr lang="en-US" dirty="0"/>
          </a:p>
        </p:txBody>
      </p:sp>
    </p:spTree>
    <p:extLst>
      <p:ext uri="{BB962C8B-B14F-4D97-AF65-F5344CB8AC3E}">
        <p14:creationId xmlns:p14="http://schemas.microsoft.com/office/powerpoint/2010/main" val="3752354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27</a:t>
            </a:fld>
            <a:endParaRPr lang="en-US" dirty="0">
              <a:solidFill>
                <a:prstClr val="black"/>
              </a:solidFill>
            </a:endParaRPr>
          </a:p>
        </p:txBody>
      </p:sp>
      <p:sp>
        <p:nvSpPr>
          <p:cNvPr id="4" name="TextBox 3"/>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134724621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w2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4289" y="2011363"/>
            <a:ext cx="467518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 descr="w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962150"/>
            <a:ext cx="47434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3"/>
          <p:cNvSpPr txBox="1">
            <a:spLocks noChangeArrowheads="1"/>
          </p:cNvSpPr>
          <p:nvPr/>
        </p:nvSpPr>
        <p:spPr bwMode="auto">
          <a:xfrm>
            <a:off x="5164138" y="4984750"/>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2000"/>
              <a:t>side lobes</a:t>
            </a:r>
          </a:p>
        </p:txBody>
      </p:sp>
      <p:sp>
        <p:nvSpPr>
          <p:cNvPr id="18436" name="Rectangle 26"/>
          <p:cNvSpPr>
            <a:spLocks noChangeArrowheads="1"/>
          </p:cNvSpPr>
          <p:nvPr/>
        </p:nvSpPr>
        <p:spPr bwMode="auto">
          <a:xfrm>
            <a:off x="239712" y="735013"/>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t>Claerbout II RTM </a:t>
            </a:r>
            <a:r>
              <a:rPr lang="en-US" sz="2800" b="1" dirty="0">
                <a:solidFill>
                  <a:srgbClr val="FF0000"/>
                </a:solidFill>
              </a:rPr>
              <a:t>(one reflector) </a:t>
            </a:r>
          </a:p>
        </p:txBody>
      </p:sp>
      <p:sp>
        <p:nvSpPr>
          <p:cNvPr id="18437" name="Rectangle 30"/>
          <p:cNvSpPr>
            <a:spLocks noChangeArrowheads="1"/>
          </p:cNvSpPr>
          <p:nvPr/>
        </p:nvSpPr>
        <p:spPr bwMode="auto">
          <a:xfrm>
            <a:off x="2486192" y="5569468"/>
            <a:ext cx="6569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t>For Claerbout </a:t>
            </a:r>
            <a:r>
              <a:rPr lang="en-US" dirty="0"/>
              <a:t>II(RTM) the side lobes reduced only about </a:t>
            </a:r>
            <a:r>
              <a:rPr lang="en-US" b="1" dirty="0">
                <a:solidFill>
                  <a:srgbClr val="FF0000"/>
                </a:solidFill>
              </a:rPr>
              <a:t>50%</a:t>
            </a:r>
            <a:r>
              <a:rPr lang="en-US" dirty="0"/>
              <a:t>.</a:t>
            </a:r>
          </a:p>
        </p:txBody>
      </p:sp>
      <p:sp>
        <p:nvSpPr>
          <p:cNvPr id="18438" name="Slide Number Placeholder 2"/>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69A44165-886C-E345-8E75-771E58990070}" type="slidenum">
              <a:rPr lang="en-US" sz="1800"/>
              <a:pPr eaLnBrk="1" hangingPunct="1"/>
              <a:t>270</a:t>
            </a:fld>
            <a:endParaRPr lang="en-US" sz="1800"/>
          </a:p>
        </p:txBody>
      </p:sp>
      <p:pic>
        <p:nvPicPr>
          <p:cNvPr id="18439" name="Picture 16" descr="Screen Shot 2017-09-21 at 6.46.31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975" y="4984754"/>
            <a:ext cx="4032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H="1" flipV="1">
            <a:off x="2857500" y="4143379"/>
            <a:ext cx="2306638" cy="98266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441" name="Picture 17" descr="Screen Shot 2017-09-21 at 6.46.31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7827" y="4999042"/>
            <a:ext cx="403383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641477"/>
            <a:ext cx="85740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8"/>
          <p:cNvSpPr txBox="1">
            <a:spLocks noChangeArrowheads="1"/>
          </p:cNvSpPr>
          <p:nvPr/>
        </p:nvSpPr>
        <p:spPr bwMode="auto">
          <a:xfrm>
            <a:off x="2487613" y="1641475"/>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Broadband</a:t>
            </a:r>
          </a:p>
        </p:txBody>
      </p:sp>
      <p:sp>
        <p:nvSpPr>
          <p:cNvPr id="18444" name="TextBox 19"/>
          <p:cNvSpPr txBox="1">
            <a:spLocks noChangeArrowheads="1"/>
          </p:cNvSpPr>
          <p:nvPr/>
        </p:nvSpPr>
        <p:spPr bwMode="auto">
          <a:xfrm>
            <a:off x="7808914" y="1641475"/>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b="1" dirty="0">
                <a:solidFill>
                  <a:srgbClr val="FF0000"/>
                </a:solidFill>
              </a:rPr>
              <a:t>Conventional</a:t>
            </a:r>
          </a:p>
        </p:txBody>
      </p:sp>
      <p:pic>
        <p:nvPicPr>
          <p:cNvPr id="18445" name="Picture 23" descr="Screen Shot 2017-09-21 at 6.46.44 P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699" y="2255838"/>
            <a:ext cx="501651"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4" descr="Screen Shot 2017-09-21 at 6.46.44 PM.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6174" y="2130429"/>
            <a:ext cx="501651"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8839" y="4984754"/>
            <a:ext cx="3921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88103" y="5027613"/>
            <a:ext cx="3921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flipV="1">
            <a:off x="6556376" y="3736979"/>
            <a:ext cx="1855789" cy="138906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C3277FA-E73F-4102-A46F-C78B8C27A809}" type="slidenum">
              <a:rPr lang="en-US" smtClean="0"/>
              <a:pPr/>
              <a:t>270</a:t>
            </a:fld>
            <a:endParaRPr lang="en-US" dirty="0"/>
          </a:p>
        </p:txBody>
      </p:sp>
    </p:spTree>
    <p:extLst>
      <p:ext uri="{BB962C8B-B14F-4D97-AF65-F5344CB8AC3E}">
        <p14:creationId xmlns:p14="http://schemas.microsoft.com/office/powerpoint/2010/main" val="153854316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27884576"/>
              </p:ext>
            </p:extLst>
          </p:nvPr>
        </p:nvGraphicFramePr>
        <p:xfrm>
          <a:off x="1778000" y="2781300"/>
          <a:ext cx="8585201" cy="1874838"/>
        </p:xfrm>
        <a:graphic>
          <a:graphicData uri="http://schemas.openxmlformats.org/drawingml/2006/table">
            <a:tbl>
              <a:tblPr firstRow="1" bandRow="1">
                <a:tableStyleId>{5C22544A-7EE6-4342-B048-85BDC9FD1C3A}</a:tableStyleId>
              </a:tblPr>
              <a:tblGrid>
                <a:gridCol w="3338689"/>
                <a:gridCol w="2384777"/>
                <a:gridCol w="2861735"/>
              </a:tblGrid>
              <a:tr h="685916">
                <a:tc>
                  <a:txBody>
                    <a:bodyPr/>
                    <a:lstStyle/>
                    <a:p>
                      <a:pPr algn="ctr"/>
                      <a:endParaRPr lang="en-US" sz="1800" dirty="0"/>
                    </a:p>
                  </a:txBody>
                  <a:tcPr marL="121888" marR="121888" marT="45728" marB="45728" anchor="ctr"/>
                </a:tc>
                <a:tc>
                  <a:txBody>
                    <a:bodyPr/>
                    <a:lstStyle/>
                    <a:p>
                      <a:pPr algn="ctr"/>
                      <a:r>
                        <a:rPr lang="en-US" sz="1800" dirty="0" smtClean="0"/>
                        <a:t>CIII</a:t>
                      </a:r>
                      <a:endParaRPr lang="en-US" sz="1800" dirty="0"/>
                    </a:p>
                  </a:txBody>
                  <a:tcPr marL="121888" marR="121888" marT="45728" marB="45728" anchor="ctr"/>
                </a:tc>
                <a:tc>
                  <a:txBody>
                    <a:bodyPr/>
                    <a:lstStyle/>
                    <a:p>
                      <a:pPr algn="ctr"/>
                      <a:r>
                        <a:rPr lang="en-US" sz="1800" dirty="0" smtClean="0"/>
                        <a:t>CII(RTM)</a:t>
                      </a:r>
                      <a:endParaRPr lang="en-US" sz="1800" dirty="0"/>
                    </a:p>
                  </a:txBody>
                  <a:tcPr marL="121888" marR="121888" marT="45728" marB="45728" anchor="ctr"/>
                </a:tc>
              </a:tr>
              <a:tr h="1188922">
                <a:tc>
                  <a:txBody>
                    <a:bodyPr/>
                    <a:lstStyle/>
                    <a:p>
                      <a:pPr algn="ctr"/>
                      <a:r>
                        <a:rPr lang="en-US" sz="1800" dirty="0" smtClean="0"/>
                        <a:t>Relative side lobe reduction for single event by including more low-frequency</a:t>
                      </a:r>
                      <a:r>
                        <a:rPr lang="en-US" sz="1800" baseline="0" dirty="0" smtClean="0"/>
                        <a:t> component</a:t>
                      </a:r>
                      <a:endParaRPr lang="en-US" sz="1800" dirty="0"/>
                    </a:p>
                  </a:txBody>
                  <a:tcPr marL="121888" marR="121888" marT="45728" marB="45728" anchor="ctr"/>
                </a:tc>
                <a:tc>
                  <a:txBody>
                    <a:bodyPr/>
                    <a:lstStyle/>
                    <a:p>
                      <a:pPr algn="ctr"/>
                      <a:r>
                        <a:rPr lang="en-US" sz="1800" b="1" dirty="0" smtClean="0">
                          <a:solidFill>
                            <a:srgbClr val="FF0000"/>
                          </a:solidFill>
                        </a:rPr>
                        <a:t>80%</a:t>
                      </a:r>
                      <a:endParaRPr lang="en-US" sz="1800" b="1" dirty="0">
                        <a:solidFill>
                          <a:srgbClr val="FF0000"/>
                        </a:solidFill>
                      </a:endParaRPr>
                    </a:p>
                  </a:txBody>
                  <a:tcPr marL="121888" marR="121888" marT="45728" marB="45728" anchor="ctr"/>
                </a:tc>
                <a:tc>
                  <a:txBody>
                    <a:bodyPr/>
                    <a:lstStyle/>
                    <a:p>
                      <a:pPr algn="ctr"/>
                      <a:r>
                        <a:rPr lang="en-US" sz="1800" b="1" dirty="0" smtClean="0">
                          <a:solidFill>
                            <a:srgbClr val="FF0000"/>
                          </a:solidFill>
                        </a:rPr>
                        <a:t>50%</a:t>
                      </a:r>
                      <a:endParaRPr lang="en-US" sz="1800" b="1" dirty="0">
                        <a:solidFill>
                          <a:srgbClr val="FF0000"/>
                        </a:solidFill>
                      </a:endParaRPr>
                    </a:p>
                  </a:txBody>
                  <a:tcPr marL="121888" marR="121888" marT="45728" marB="45728" anchor="ctr"/>
                </a:tc>
              </a:tr>
            </a:tbl>
          </a:graphicData>
        </a:graphic>
      </p:graphicFrame>
      <p:sp>
        <p:nvSpPr>
          <p:cNvPr id="19472" name="Title 3"/>
          <p:cNvSpPr>
            <a:spLocks noGrp="1"/>
          </p:cNvSpPr>
          <p:nvPr>
            <p:ph type="title"/>
          </p:nvPr>
        </p:nvSpPr>
        <p:spPr bwMode="auto">
          <a:xfrm>
            <a:off x="609600" y="998538"/>
            <a:ext cx="10969625" cy="461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2800">
                <a:latin typeface="Helvetica" charset="0"/>
                <a:ea typeface="MS PGothic" charset="0"/>
              </a:rPr>
              <a:t>Relative resolution difference for a single reflector</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271</a:t>
            </a:fld>
            <a:endParaRPr lang="en-US" dirty="0"/>
          </a:p>
        </p:txBody>
      </p:sp>
    </p:spTree>
    <p:extLst>
      <p:ext uri="{BB962C8B-B14F-4D97-AF65-F5344CB8AC3E}">
        <p14:creationId xmlns:p14="http://schemas.microsoft.com/office/powerpoint/2010/main" val="3071098603"/>
      </p:ext>
    </p:extLst>
  </p:cSld>
  <p:clrMapOvr>
    <a:masterClrMapping/>
  </p:clrMapOvr>
  <p:transition spd="slow"/>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2404" y="1957589"/>
            <a:ext cx="1018453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rPr>
              <a:t>There are side lobes in the structural image due to the missing low frequencies. With the new imaging method and broadband data the side lobes reduced more than </a:t>
            </a:r>
            <a:r>
              <a:rPr lang="en-US" sz="2400" b="1" dirty="0">
                <a:solidFill>
                  <a:prstClr val="black"/>
                </a:solidFill>
              </a:rPr>
              <a:t>8</a:t>
            </a:r>
            <a:r>
              <a:rPr lang="en-US" sz="2400" b="1" dirty="0" smtClean="0">
                <a:solidFill>
                  <a:prstClr val="black"/>
                </a:solidFill>
              </a:rPr>
              <a:t>0</a:t>
            </a:r>
            <a:r>
              <a:rPr lang="en-US" sz="2400" b="1" dirty="0">
                <a:solidFill>
                  <a:prstClr val="black"/>
                </a:solidFill>
              </a:rPr>
              <a:t>%</a:t>
            </a:r>
            <a:r>
              <a:rPr lang="en-US" sz="2400" dirty="0">
                <a:solidFill>
                  <a:prstClr val="black"/>
                </a:solidFill>
              </a:rPr>
              <a:t> whereas the conventional leading edge RTM only </a:t>
            </a:r>
            <a:r>
              <a:rPr lang="en-US" sz="2400" b="1" dirty="0">
                <a:solidFill>
                  <a:prstClr val="black"/>
                </a:solidFill>
              </a:rPr>
              <a:t>5</a:t>
            </a:r>
            <a:r>
              <a:rPr lang="en-US" sz="2400" b="1" dirty="0" smtClean="0">
                <a:solidFill>
                  <a:prstClr val="black"/>
                </a:solidFill>
              </a:rPr>
              <a:t>0</a:t>
            </a:r>
            <a:r>
              <a:rPr lang="en-US" sz="2400" b="1" dirty="0">
                <a:solidFill>
                  <a:prstClr val="black"/>
                </a:solidFill>
              </a:rPr>
              <a:t>%</a:t>
            </a:r>
            <a:r>
              <a:rPr lang="en-US" sz="2400" dirty="0">
                <a:solidFill>
                  <a:prstClr val="black"/>
                </a:solidFill>
              </a:rPr>
              <a:t>. The new imaging method is able to benefit from broad band data for structural resolution improvement to a much greater extent than the current best industry standard.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272</a:t>
            </a:fld>
            <a:endParaRPr lang="en-US" dirty="0">
              <a:solidFill>
                <a:prstClr val="black"/>
              </a:solidFill>
            </a:endParaRPr>
          </a:p>
        </p:txBody>
      </p:sp>
    </p:spTree>
    <p:extLst>
      <p:ext uri="{BB962C8B-B14F-4D97-AF65-F5344CB8AC3E}">
        <p14:creationId xmlns:p14="http://schemas.microsoft.com/office/powerpoint/2010/main" val="217486301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bwMode="auto">
          <a:xfrm>
            <a:off x="914401" y="1200150"/>
            <a:ext cx="10417174" cy="88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2800" b="1" dirty="0" smtClean="0">
                <a:latin typeface="Helvetica" charset="0"/>
                <a:ea typeface="MS PGothic" charset="0"/>
              </a:rPr>
              <a:t>Single reflector and </a:t>
            </a:r>
            <a:r>
              <a:rPr lang="en-US" sz="2800" b="1" dirty="0">
                <a:solidFill>
                  <a:srgbClr val="FF0000"/>
                </a:solidFill>
                <a:latin typeface="Helvetica" charset="0"/>
                <a:ea typeface="MS PGothic" charset="0"/>
              </a:rPr>
              <a:t>wedge resolution comparison </a:t>
            </a:r>
            <a:r>
              <a:rPr lang="en-US" sz="2800" b="1" dirty="0">
                <a:latin typeface="Helvetica" charset="0"/>
                <a:ea typeface="MS PGothic" charset="0"/>
              </a:rPr>
              <a:t>between RTM and </a:t>
            </a:r>
            <a:r>
              <a:rPr lang="en-US" sz="2800" b="1" dirty="0" smtClean="0">
                <a:latin typeface="Helvetica" charset="0"/>
                <a:ea typeface="MS PGothic" charset="0"/>
              </a:rPr>
              <a:t>the first </a:t>
            </a:r>
            <a:r>
              <a:rPr lang="en-US" sz="2800" b="1" dirty="0">
                <a:latin typeface="Helvetica" charset="0"/>
                <a:ea typeface="MS PGothic" charset="0"/>
              </a:rPr>
              <a:t>migration method that is equally effective at </a:t>
            </a:r>
            <a:r>
              <a:rPr lang="en-US" sz="2800" b="1" dirty="0" smtClean="0">
                <a:latin typeface="Helvetica" charset="0"/>
                <a:ea typeface="MS PGothic" charset="0"/>
              </a:rPr>
              <a:t>all frequencies </a:t>
            </a:r>
            <a:r>
              <a:rPr lang="en-US" sz="2800" b="1" dirty="0">
                <a:latin typeface="Helvetica" charset="0"/>
                <a:ea typeface="MS PGothic" charset="0"/>
              </a:rPr>
              <a:t>at the target: tests and analysis with both</a:t>
            </a:r>
            <a:br>
              <a:rPr lang="en-US" sz="2800" b="1" dirty="0">
                <a:latin typeface="Helvetica" charset="0"/>
                <a:ea typeface="MS PGothic" charset="0"/>
              </a:rPr>
            </a:br>
            <a:r>
              <a:rPr lang="en-US" sz="2800" b="1" dirty="0">
                <a:latin typeface="Helvetica" charset="0"/>
                <a:ea typeface="MS PGothic" charset="0"/>
              </a:rPr>
              <a:t>conventional and broadband data</a:t>
            </a:r>
            <a:br>
              <a:rPr lang="en-US" sz="2800" b="1" dirty="0">
                <a:latin typeface="Helvetica" charset="0"/>
                <a:ea typeface="MS PGothic" charset="0"/>
              </a:rPr>
            </a:br>
            <a:endParaRPr lang="en-US" sz="2800" dirty="0">
              <a:latin typeface="Helvetica" charset="0"/>
              <a:ea typeface="MS PGothic" charset="0"/>
            </a:endParaRPr>
          </a:p>
        </p:txBody>
      </p:sp>
      <p:sp>
        <p:nvSpPr>
          <p:cNvPr id="3" name="Subtitle 2"/>
          <p:cNvSpPr>
            <a:spLocks noGrp="1"/>
          </p:cNvSpPr>
          <p:nvPr>
            <p:ph type="subTitle" idx="1"/>
          </p:nvPr>
        </p:nvSpPr>
        <p:spPr>
          <a:xfrm>
            <a:off x="914401" y="3590929"/>
            <a:ext cx="10417174" cy="1762125"/>
          </a:xfrm>
        </p:spPr>
        <p:txBody>
          <a:bodyPr>
            <a:normAutofit/>
          </a:bodyPr>
          <a:lstStyle/>
          <a:p>
            <a:pPr eaLnBrk="1" fontAlgn="auto" hangingPunct="1">
              <a:spcAft>
                <a:spcPts val="0"/>
              </a:spcAft>
              <a:defRPr/>
            </a:pPr>
            <a:r>
              <a:rPr lang="en-US" sz="2400" i="1" dirty="0"/>
              <a:t>Yanglei Zou, </a:t>
            </a:r>
            <a:r>
              <a:rPr lang="en-US" sz="2400" i="1" dirty="0" err="1"/>
              <a:t>Qiang</a:t>
            </a:r>
            <a:r>
              <a:rPr lang="en-US" sz="2400" i="1" dirty="0"/>
              <a:t> </a:t>
            </a:r>
            <a:r>
              <a:rPr lang="en-US" sz="2400" i="1" dirty="0" smtClean="0"/>
              <a:t>Fu </a:t>
            </a:r>
            <a:r>
              <a:rPr lang="en-US" sz="2400" i="1" dirty="0"/>
              <a:t>and Arthur B. </a:t>
            </a:r>
            <a:r>
              <a:rPr lang="en-US" sz="2400" i="1" dirty="0" smtClean="0"/>
              <a:t>Weglein</a:t>
            </a:r>
          </a:p>
          <a:p>
            <a:pPr eaLnBrk="1" fontAlgn="auto" hangingPunct="1">
              <a:spcAft>
                <a:spcPts val="0"/>
              </a:spcAft>
              <a:defRPr/>
            </a:pPr>
            <a:endParaRPr lang="en-US" altLang="zh-CN" sz="2400" i="1" dirty="0"/>
          </a:p>
          <a:p>
            <a:pPr eaLnBrk="1" fontAlgn="auto" hangingPunct="1">
              <a:spcAft>
                <a:spcPts val="0"/>
              </a:spcAft>
              <a:buFont typeface="Arial"/>
              <a:buNone/>
              <a:defRPr/>
            </a:pPr>
            <a:r>
              <a:rPr lang="en-US" sz="2400" i="1" dirty="0" smtClean="0">
                <a:ea typeface="+mn-ea"/>
                <a:cs typeface="+mn-cs"/>
              </a:rPr>
              <a:t>9/26/2017</a:t>
            </a:r>
            <a:endParaRPr lang="en-US" sz="2400" i="1" dirty="0">
              <a:ea typeface="+mn-ea"/>
              <a:cs typeface="+mn-cs"/>
            </a:endParaRPr>
          </a:p>
        </p:txBody>
      </p:sp>
      <p:sp>
        <p:nvSpPr>
          <p:cNvPr id="13315" name="Slide Number Placeholder 2"/>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fld id="{0BDBCA3D-529F-6E47-A01F-906B079B352D}" type="slidenum">
              <a:rPr lang="en-US" sz="1800"/>
              <a:pPr/>
              <a:t>273</a:t>
            </a:fld>
            <a:endParaRPr lang="en-US" sz="1800"/>
          </a:p>
        </p:txBody>
      </p:sp>
      <p:sp>
        <p:nvSpPr>
          <p:cNvPr id="4" name="Slide Number Placeholder 3"/>
          <p:cNvSpPr>
            <a:spLocks noGrp="1"/>
          </p:cNvSpPr>
          <p:nvPr>
            <p:ph type="sldNum" sz="quarter" idx="12"/>
          </p:nvPr>
        </p:nvSpPr>
        <p:spPr/>
        <p:txBody>
          <a:bodyPr/>
          <a:lstStyle/>
          <a:p>
            <a:fld id="{EC3277FA-E73F-4102-A46F-C78B8C27A809}" type="slidenum">
              <a:rPr lang="en-US" smtClean="0"/>
              <a:pPr/>
              <a:t>273</a:t>
            </a:fld>
            <a:endParaRPr lang="en-US" dirty="0"/>
          </a:p>
        </p:txBody>
      </p:sp>
      <p:sp>
        <p:nvSpPr>
          <p:cNvPr id="2" name="Rectangle 1"/>
          <p:cNvSpPr/>
          <p:nvPr/>
        </p:nvSpPr>
        <p:spPr>
          <a:xfrm>
            <a:off x="1370012" y="5410200"/>
            <a:ext cx="9296400" cy="1200329"/>
          </a:xfrm>
          <a:prstGeom prst="rect">
            <a:avLst/>
          </a:prstGeom>
        </p:spPr>
        <p:txBody>
          <a:bodyPr wrap="square">
            <a:spAutoFit/>
          </a:bodyPr>
          <a:lstStyle/>
          <a:p>
            <a:r>
              <a:rPr lang="en-US" i="1" spc="-1" dirty="0" smtClean="0">
                <a:latin typeface="Calibri Light"/>
                <a:cs typeface="Calibri Light"/>
              </a:rPr>
              <a:t>Reference:</a:t>
            </a:r>
          </a:p>
          <a:p>
            <a:pPr marL="285750" indent="-285750">
              <a:buFont typeface="Arial"/>
              <a:buChar char="•"/>
            </a:pPr>
            <a:r>
              <a:rPr lang="en-US" i="1" spc="-1" dirty="0" smtClean="0">
                <a:latin typeface="Calibri Light"/>
                <a:cs typeface="Calibri Light"/>
              </a:rPr>
              <a:t>Yanglei </a:t>
            </a:r>
            <a:r>
              <a:rPr lang="en-US" i="1" spc="-1" dirty="0">
                <a:latin typeface="Calibri Light"/>
                <a:cs typeface="Calibri Light"/>
              </a:rPr>
              <a:t>Zou, </a:t>
            </a:r>
            <a:r>
              <a:rPr lang="en-US" i="1" spc="-1" dirty="0" err="1">
                <a:latin typeface="Calibri Light"/>
                <a:cs typeface="Calibri Light"/>
              </a:rPr>
              <a:t>Qiang</a:t>
            </a:r>
            <a:r>
              <a:rPr lang="en-US" i="1" spc="-1" dirty="0">
                <a:latin typeface="Calibri Light"/>
                <a:cs typeface="Calibri Light"/>
              </a:rPr>
              <a:t> Fu, Arthur Weglein, </a:t>
            </a:r>
            <a:r>
              <a:rPr lang="en-US" i="1" dirty="0">
                <a:latin typeface="Calibri Light"/>
                <a:cs typeface="Calibri Light"/>
              </a:rPr>
              <a:t>A wedge resolution comparison between RTM and the first migration method that is equally effective at all frequencies at the target: Tests and analysis with both conventional and broadband data </a:t>
            </a:r>
            <a:r>
              <a:rPr lang="en-US" i="1" spc="-1" dirty="0">
                <a:latin typeface="Calibri Light"/>
                <a:cs typeface="Calibri Light"/>
              </a:rPr>
              <a:t>SEG  Expanded Abstracts 2017</a:t>
            </a:r>
          </a:p>
        </p:txBody>
      </p:sp>
    </p:spTree>
    <p:extLst>
      <p:ext uri="{BB962C8B-B14F-4D97-AF65-F5344CB8AC3E}">
        <p14:creationId xmlns:p14="http://schemas.microsoft.com/office/powerpoint/2010/main" val="235677007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352" y="757241"/>
            <a:ext cx="7605713" cy="509587"/>
          </a:xfrm>
        </p:spPr>
        <p:txBody>
          <a:bodyPr>
            <a:normAutofit fontScale="90000"/>
          </a:bodyPr>
          <a:lstStyle/>
          <a:p>
            <a:pPr>
              <a:defRPr/>
            </a:pPr>
            <a:r>
              <a:rPr lang="en-US" sz="3600" dirty="0" smtClean="0"/>
              <a:t> Wedge </a:t>
            </a:r>
            <a:r>
              <a:rPr lang="en-US" sz="3600" dirty="0"/>
              <a:t>model</a:t>
            </a:r>
          </a:p>
        </p:txBody>
      </p:sp>
      <p:sp>
        <p:nvSpPr>
          <p:cNvPr id="5" name="Rectangle 4"/>
          <p:cNvSpPr/>
          <p:nvPr/>
        </p:nvSpPr>
        <p:spPr>
          <a:xfrm>
            <a:off x="1403350" y="1857375"/>
            <a:ext cx="9445625" cy="393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tx1"/>
              </a:solidFill>
            </a:endParaRPr>
          </a:p>
        </p:txBody>
      </p:sp>
      <p:sp>
        <p:nvSpPr>
          <p:cNvPr id="20484" name="TextBox 10"/>
          <p:cNvSpPr txBox="1">
            <a:spLocks noChangeArrowheads="1"/>
          </p:cNvSpPr>
          <p:nvPr/>
        </p:nvSpPr>
        <p:spPr bwMode="auto">
          <a:xfrm>
            <a:off x="3667128" y="1395413"/>
            <a:ext cx="274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Source</a:t>
            </a:r>
          </a:p>
        </p:txBody>
      </p:sp>
      <p:sp>
        <p:nvSpPr>
          <p:cNvPr id="20485" name="Tree"/>
          <p:cNvSpPr>
            <a:spLocks noEditPoints="1" noChangeArrowheads="1"/>
          </p:cNvSpPr>
          <p:nvPr/>
        </p:nvSpPr>
        <p:spPr bwMode="auto">
          <a:xfrm>
            <a:off x="1403352" y="1095375"/>
            <a:ext cx="1015999" cy="762000"/>
          </a:xfrm>
          <a:custGeom>
            <a:avLst/>
            <a:gdLst>
              <a:gd name="T0" fmla="*/ 23888606 w 21600"/>
              <a:gd name="T1" fmla="*/ 0 h 21600"/>
              <a:gd name="T2" fmla="*/ 13649678 w 21600"/>
              <a:gd name="T3" fmla="*/ 7840486 h 21600"/>
              <a:gd name="T4" fmla="*/ 6825921 w 21600"/>
              <a:gd name="T5" fmla="*/ 15680972 h 21600"/>
              <a:gd name="T6" fmla="*/ 0 w 21600"/>
              <a:gd name="T7" fmla="*/ 23521458 h 21600"/>
              <a:gd name="T8" fmla="*/ 34127487 w 21600"/>
              <a:gd name="T9" fmla="*/ 7840486 h 21600"/>
              <a:gd name="T10" fmla="*/ 40951244 w 21600"/>
              <a:gd name="T11" fmla="*/ 15680972 h 21600"/>
              <a:gd name="T12" fmla="*/ 47777165 w 21600"/>
              <a:gd name="T13" fmla="*/ 23521458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6-Point Star 8"/>
          <p:cNvSpPr/>
          <p:nvPr/>
        </p:nvSpPr>
        <p:spPr>
          <a:xfrm>
            <a:off x="3463924" y="1704975"/>
            <a:ext cx="304801" cy="2286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0" name="Isosceles Triangle 9"/>
          <p:cNvSpPr/>
          <p:nvPr/>
        </p:nvSpPr>
        <p:spPr>
          <a:xfrm>
            <a:off x="8564563" y="1743075"/>
            <a:ext cx="352426"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0488" name="TextBox 27"/>
          <p:cNvSpPr txBox="1">
            <a:spLocks noChangeArrowheads="1"/>
          </p:cNvSpPr>
          <p:nvPr/>
        </p:nvSpPr>
        <p:spPr bwMode="auto">
          <a:xfrm>
            <a:off x="7142164" y="1433513"/>
            <a:ext cx="274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Receiver</a:t>
            </a:r>
          </a:p>
        </p:txBody>
      </p:sp>
      <p:cxnSp>
        <p:nvCxnSpPr>
          <p:cNvPr id="16" name="Straight Connector 15"/>
          <p:cNvCxnSpPr/>
          <p:nvPr/>
        </p:nvCxnSpPr>
        <p:spPr>
          <a:xfrm>
            <a:off x="1403350" y="3124200"/>
            <a:ext cx="94456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403350" y="3124204"/>
            <a:ext cx="9445625" cy="1806575"/>
          </a:xfrm>
          <a:prstGeom prst="line">
            <a:avLst/>
          </a:prstGeom>
        </p:spPr>
        <p:style>
          <a:lnRef idx="2">
            <a:schemeClr val="accent1"/>
          </a:lnRef>
          <a:fillRef idx="0">
            <a:schemeClr val="accent1"/>
          </a:fillRef>
          <a:effectRef idx="1">
            <a:schemeClr val="accent1"/>
          </a:effectRef>
          <a:fontRef idx="minor">
            <a:schemeClr val="tx1"/>
          </a:fontRef>
        </p:style>
      </p:cxnSp>
      <p:sp>
        <p:nvSpPr>
          <p:cNvPr id="20491" name="TextBox 18"/>
          <p:cNvSpPr txBox="1">
            <a:spLocks noChangeArrowheads="1"/>
          </p:cNvSpPr>
          <p:nvPr/>
        </p:nvSpPr>
        <p:spPr bwMode="auto">
          <a:xfrm>
            <a:off x="5535616" y="2544767"/>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1</a:t>
            </a:r>
          </a:p>
        </p:txBody>
      </p:sp>
      <p:sp>
        <p:nvSpPr>
          <p:cNvPr id="20492" name="TextBox 19"/>
          <p:cNvSpPr txBox="1">
            <a:spLocks noChangeArrowheads="1"/>
          </p:cNvSpPr>
          <p:nvPr/>
        </p:nvSpPr>
        <p:spPr bwMode="auto">
          <a:xfrm>
            <a:off x="5535616" y="3444875"/>
            <a:ext cx="178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2</a:t>
            </a:r>
          </a:p>
        </p:txBody>
      </p:sp>
      <p:sp>
        <p:nvSpPr>
          <p:cNvPr id="20493" name="TextBox 20"/>
          <p:cNvSpPr txBox="1">
            <a:spLocks noChangeArrowheads="1"/>
          </p:cNvSpPr>
          <p:nvPr/>
        </p:nvSpPr>
        <p:spPr bwMode="auto">
          <a:xfrm>
            <a:off x="5537202" y="4552950"/>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3</a:t>
            </a:r>
          </a:p>
        </p:txBody>
      </p:sp>
      <p:sp>
        <p:nvSpPr>
          <p:cNvPr id="3" name="Slide Number Placeholder 2"/>
          <p:cNvSpPr>
            <a:spLocks noGrp="1"/>
          </p:cNvSpPr>
          <p:nvPr>
            <p:ph type="sldNum" sz="quarter" idx="12"/>
          </p:nvPr>
        </p:nvSpPr>
        <p:spPr/>
        <p:txBody>
          <a:bodyPr/>
          <a:lstStyle/>
          <a:p>
            <a:fld id="{EC3277FA-E73F-4102-A46F-C78B8C27A809}" type="slidenum">
              <a:rPr lang="en-US" smtClean="0"/>
              <a:pPr/>
              <a:t>274</a:t>
            </a:fld>
            <a:endParaRPr lang="en-US" dirty="0"/>
          </a:p>
        </p:txBody>
      </p:sp>
    </p:spTree>
    <p:extLst>
      <p:ext uri="{BB962C8B-B14F-4D97-AF65-F5344CB8AC3E}">
        <p14:creationId xmlns:p14="http://schemas.microsoft.com/office/powerpoint/2010/main" val="206676862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auto">
          <a:xfrm>
            <a:off x="609600" y="588967"/>
            <a:ext cx="10969625" cy="401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200">
                <a:latin typeface="Helvetica" charset="0"/>
                <a:ea typeface="MS PGothic" charset="0"/>
              </a:rPr>
              <a:t>Series of 1D models to simulate wedge model</a:t>
            </a:r>
          </a:p>
        </p:txBody>
      </p:sp>
      <p:grpSp>
        <p:nvGrpSpPr>
          <p:cNvPr id="21507" name="Group 37"/>
          <p:cNvGrpSpPr>
            <a:grpSpLocks/>
          </p:cNvGrpSpPr>
          <p:nvPr/>
        </p:nvGrpSpPr>
        <p:grpSpPr bwMode="auto">
          <a:xfrm>
            <a:off x="336553" y="1146175"/>
            <a:ext cx="3929063" cy="4699000"/>
            <a:chOff x="511470" y="1399540"/>
            <a:chExt cx="2948010" cy="4699000"/>
          </a:xfrm>
        </p:grpSpPr>
        <p:sp>
          <p:nvSpPr>
            <p:cNvPr id="5" name="Rectangle 4"/>
            <p:cNvSpPr/>
            <p:nvPr/>
          </p:nvSpPr>
          <p:spPr>
            <a:xfrm>
              <a:off x="724680" y="2161540"/>
              <a:ext cx="2513253" cy="393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tx1"/>
                </a:solidFill>
              </a:endParaRPr>
            </a:p>
          </p:txBody>
        </p:sp>
        <p:sp>
          <p:nvSpPr>
            <p:cNvPr id="21534" name="TextBox 10"/>
            <p:cNvSpPr txBox="1">
              <a:spLocks noChangeArrowheads="1"/>
            </p:cNvSpPr>
            <p:nvPr/>
          </p:nvSpPr>
          <p:spPr bwMode="auto">
            <a:xfrm>
              <a:off x="1196340" y="1602040"/>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Source</a:t>
              </a:r>
            </a:p>
          </p:txBody>
        </p:sp>
        <p:sp>
          <p:nvSpPr>
            <p:cNvPr id="21535" name="Tree"/>
            <p:cNvSpPr>
              <a:spLocks noEditPoints="1" noChangeArrowheads="1"/>
            </p:cNvSpPr>
            <p:nvPr/>
          </p:nvSpPr>
          <p:spPr bwMode="auto">
            <a:xfrm>
              <a:off x="511470" y="1399540"/>
              <a:ext cx="762000" cy="762000"/>
            </a:xfrm>
            <a:custGeom>
              <a:avLst/>
              <a:gdLst>
                <a:gd name="T0" fmla="*/ 13440833 w 21600"/>
                <a:gd name="T1" fmla="*/ 0 h 21600"/>
                <a:gd name="T2" fmla="*/ 7679937 w 21600"/>
                <a:gd name="T3" fmla="*/ 7840486 h 21600"/>
                <a:gd name="T4" fmla="*/ 3840586 w 21600"/>
                <a:gd name="T5" fmla="*/ 15680972 h 21600"/>
                <a:gd name="T6" fmla="*/ 0 w 21600"/>
                <a:gd name="T7" fmla="*/ 23521458 h 21600"/>
                <a:gd name="T8" fmla="*/ 19201730 w 21600"/>
                <a:gd name="T9" fmla="*/ 7840486 h 21600"/>
                <a:gd name="T10" fmla="*/ 23041081 w 21600"/>
                <a:gd name="T11" fmla="*/ 15680972 h 21600"/>
                <a:gd name="T12" fmla="*/ 26881667 w 21600"/>
                <a:gd name="T13" fmla="*/ 23521458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6-Point Star 7"/>
            <p:cNvSpPr/>
            <p:nvPr/>
          </p:nvSpPr>
          <p:spPr>
            <a:xfrm>
              <a:off x="1486994" y="2047240"/>
              <a:ext cx="228694" cy="2286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 name="Isosceles Triangle 8"/>
            <p:cNvSpPr/>
            <p:nvPr/>
          </p:nvSpPr>
          <p:spPr>
            <a:xfrm>
              <a:off x="2679299" y="2047240"/>
              <a:ext cx="265619"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538" name="TextBox 27"/>
            <p:cNvSpPr txBox="1">
              <a:spLocks noChangeArrowheads="1"/>
            </p:cNvSpPr>
            <p:nvPr/>
          </p:nvSpPr>
          <p:spPr bwMode="auto">
            <a:xfrm>
              <a:off x="2210730" y="1630594"/>
              <a:ext cx="124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Receiver</a:t>
              </a:r>
            </a:p>
          </p:txBody>
        </p:sp>
        <p:cxnSp>
          <p:nvCxnSpPr>
            <p:cNvPr id="11" name="Straight Connector 10"/>
            <p:cNvCxnSpPr/>
            <p:nvPr/>
          </p:nvCxnSpPr>
          <p:spPr>
            <a:xfrm>
              <a:off x="724680" y="3428365"/>
              <a:ext cx="25132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5871" y="3722053"/>
              <a:ext cx="2513253" cy="0"/>
            </a:xfrm>
            <a:prstGeom prst="line">
              <a:avLst/>
            </a:prstGeom>
          </p:spPr>
          <p:style>
            <a:lnRef idx="2">
              <a:schemeClr val="accent1"/>
            </a:lnRef>
            <a:fillRef idx="0">
              <a:schemeClr val="accent1"/>
            </a:fillRef>
            <a:effectRef idx="1">
              <a:schemeClr val="accent1"/>
            </a:effectRef>
            <a:fontRef idx="minor">
              <a:schemeClr val="tx1"/>
            </a:fontRef>
          </p:style>
        </p:cxnSp>
        <p:sp>
          <p:nvSpPr>
            <p:cNvPr id="21541" name="TextBox 12"/>
            <p:cNvSpPr txBox="1">
              <a:spLocks noChangeArrowheads="1"/>
            </p:cNvSpPr>
            <p:nvPr/>
          </p:nvSpPr>
          <p:spPr bwMode="auto">
            <a:xfrm>
              <a:off x="1356360" y="2811780"/>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1</a:t>
              </a:r>
            </a:p>
          </p:txBody>
        </p:sp>
        <p:sp>
          <p:nvSpPr>
            <p:cNvPr id="21542" name="TextBox 13"/>
            <p:cNvSpPr txBox="1">
              <a:spLocks noChangeArrowheads="1"/>
            </p:cNvSpPr>
            <p:nvPr/>
          </p:nvSpPr>
          <p:spPr bwMode="auto">
            <a:xfrm>
              <a:off x="1356360" y="3352800"/>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2</a:t>
              </a:r>
            </a:p>
          </p:txBody>
        </p:sp>
        <p:sp>
          <p:nvSpPr>
            <p:cNvPr id="21543" name="TextBox 14"/>
            <p:cNvSpPr txBox="1">
              <a:spLocks noChangeArrowheads="1"/>
            </p:cNvSpPr>
            <p:nvPr/>
          </p:nvSpPr>
          <p:spPr bwMode="auto">
            <a:xfrm>
              <a:off x="1357290" y="4819739"/>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3</a:t>
              </a:r>
            </a:p>
          </p:txBody>
        </p:sp>
      </p:grpSp>
      <p:grpSp>
        <p:nvGrpSpPr>
          <p:cNvPr id="21508" name="Group 38"/>
          <p:cNvGrpSpPr>
            <a:grpSpLocks/>
          </p:cNvGrpSpPr>
          <p:nvPr/>
        </p:nvGrpSpPr>
        <p:grpSpPr bwMode="auto">
          <a:xfrm>
            <a:off x="4295778" y="1146175"/>
            <a:ext cx="3930649" cy="4699000"/>
            <a:chOff x="511470" y="1399540"/>
            <a:chExt cx="2948010" cy="4699000"/>
          </a:xfrm>
        </p:grpSpPr>
        <p:sp>
          <p:nvSpPr>
            <p:cNvPr id="40" name="Rectangle 39"/>
            <p:cNvSpPr/>
            <p:nvPr/>
          </p:nvSpPr>
          <p:spPr>
            <a:xfrm>
              <a:off x="724594" y="2161540"/>
              <a:ext cx="2513428" cy="393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tx1"/>
                </a:solidFill>
              </a:endParaRPr>
            </a:p>
          </p:txBody>
        </p:sp>
        <p:sp>
          <p:nvSpPr>
            <p:cNvPr id="21523" name="TextBox 10"/>
            <p:cNvSpPr txBox="1">
              <a:spLocks noChangeArrowheads="1"/>
            </p:cNvSpPr>
            <p:nvPr/>
          </p:nvSpPr>
          <p:spPr bwMode="auto">
            <a:xfrm>
              <a:off x="1196340" y="1602040"/>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Source</a:t>
              </a:r>
            </a:p>
          </p:txBody>
        </p:sp>
        <p:sp>
          <p:nvSpPr>
            <p:cNvPr id="21524" name="Tree"/>
            <p:cNvSpPr>
              <a:spLocks noEditPoints="1" noChangeArrowheads="1"/>
            </p:cNvSpPr>
            <p:nvPr/>
          </p:nvSpPr>
          <p:spPr bwMode="auto">
            <a:xfrm>
              <a:off x="511470" y="1399540"/>
              <a:ext cx="762000" cy="762000"/>
            </a:xfrm>
            <a:custGeom>
              <a:avLst/>
              <a:gdLst>
                <a:gd name="T0" fmla="*/ 13440833 w 21600"/>
                <a:gd name="T1" fmla="*/ 0 h 21600"/>
                <a:gd name="T2" fmla="*/ 7679937 w 21600"/>
                <a:gd name="T3" fmla="*/ 7840486 h 21600"/>
                <a:gd name="T4" fmla="*/ 3840586 w 21600"/>
                <a:gd name="T5" fmla="*/ 15680972 h 21600"/>
                <a:gd name="T6" fmla="*/ 0 w 21600"/>
                <a:gd name="T7" fmla="*/ 23521458 h 21600"/>
                <a:gd name="T8" fmla="*/ 19201730 w 21600"/>
                <a:gd name="T9" fmla="*/ 7840486 h 21600"/>
                <a:gd name="T10" fmla="*/ 23041081 w 21600"/>
                <a:gd name="T11" fmla="*/ 15680972 h 21600"/>
                <a:gd name="T12" fmla="*/ 26881667 w 21600"/>
                <a:gd name="T13" fmla="*/ 23521458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 name="6-Point Star 42"/>
            <p:cNvSpPr/>
            <p:nvPr/>
          </p:nvSpPr>
          <p:spPr>
            <a:xfrm>
              <a:off x="1486600" y="2047240"/>
              <a:ext cx="228602" cy="2286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44" name="Isosceles Triangle 43"/>
            <p:cNvSpPr/>
            <p:nvPr/>
          </p:nvSpPr>
          <p:spPr>
            <a:xfrm>
              <a:off x="2679615" y="2047240"/>
              <a:ext cx="264321"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527" name="TextBox 27"/>
            <p:cNvSpPr txBox="1">
              <a:spLocks noChangeArrowheads="1"/>
            </p:cNvSpPr>
            <p:nvPr/>
          </p:nvSpPr>
          <p:spPr bwMode="auto">
            <a:xfrm>
              <a:off x="2210730" y="1630594"/>
              <a:ext cx="124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Receiver</a:t>
              </a:r>
            </a:p>
          </p:txBody>
        </p:sp>
        <p:cxnSp>
          <p:nvCxnSpPr>
            <p:cNvPr id="46" name="Straight Connector 45"/>
            <p:cNvCxnSpPr/>
            <p:nvPr/>
          </p:nvCxnSpPr>
          <p:spPr>
            <a:xfrm>
              <a:off x="724594" y="3428365"/>
              <a:ext cx="25134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24594" y="4036378"/>
              <a:ext cx="2513428" cy="0"/>
            </a:xfrm>
            <a:prstGeom prst="line">
              <a:avLst/>
            </a:prstGeom>
          </p:spPr>
          <p:style>
            <a:lnRef idx="2">
              <a:schemeClr val="accent1"/>
            </a:lnRef>
            <a:fillRef idx="0">
              <a:schemeClr val="accent1"/>
            </a:fillRef>
            <a:effectRef idx="1">
              <a:schemeClr val="accent1"/>
            </a:effectRef>
            <a:fontRef idx="minor">
              <a:schemeClr val="tx1"/>
            </a:fontRef>
          </p:style>
        </p:cxnSp>
        <p:sp>
          <p:nvSpPr>
            <p:cNvPr id="21530" name="TextBox 47"/>
            <p:cNvSpPr txBox="1">
              <a:spLocks noChangeArrowheads="1"/>
            </p:cNvSpPr>
            <p:nvPr/>
          </p:nvSpPr>
          <p:spPr bwMode="auto">
            <a:xfrm>
              <a:off x="1356360" y="2811780"/>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1</a:t>
              </a:r>
            </a:p>
          </p:txBody>
        </p:sp>
        <p:sp>
          <p:nvSpPr>
            <p:cNvPr id="21531" name="TextBox 48"/>
            <p:cNvSpPr txBox="1">
              <a:spLocks noChangeArrowheads="1"/>
            </p:cNvSpPr>
            <p:nvPr/>
          </p:nvSpPr>
          <p:spPr bwMode="auto">
            <a:xfrm>
              <a:off x="1356360" y="3491909"/>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2</a:t>
              </a:r>
            </a:p>
          </p:txBody>
        </p:sp>
        <p:sp>
          <p:nvSpPr>
            <p:cNvPr id="21532" name="TextBox 49"/>
            <p:cNvSpPr txBox="1">
              <a:spLocks noChangeArrowheads="1"/>
            </p:cNvSpPr>
            <p:nvPr/>
          </p:nvSpPr>
          <p:spPr bwMode="auto">
            <a:xfrm>
              <a:off x="1357290" y="4819739"/>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3</a:t>
              </a:r>
            </a:p>
          </p:txBody>
        </p:sp>
      </p:grpSp>
      <p:grpSp>
        <p:nvGrpSpPr>
          <p:cNvPr id="21509" name="Group 50"/>
          <p:cNvGrpSpPr>
            <a:grpSpLocks/>
          </p:cNvGrpSpPr>
          <p:nvPr/>
        </p:nvGrpSpPr>
        <p:grpSpPr bwMode="auto">
          <a:xfrm>
            <a:off x="8228013" y="1133475"/>
            <a:ext cx="3929062" cy="4699000"/>
            <a:chOff x="511470" y="1399540"/>
            <a:chExt cx="2948010" cy="4699000"/>
          </a:xfrm>
        </p:grpSpPr>
        <p:sp>
          <p:nvSpPr>
            <p:cNvPr id="52" name="Rectangle 51"/>
            <p:cNvSpPr/>
            <p:nvPr/>
          </p:nvSpPr>
          <p:spPr>
            <a:xfrm>
              <a:off x="724679" y="2161540"/>
              <a:ext cx="2513253" cy="393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schemeClr val="tx1"/>
                </a:solidFill>
              </a:endParaRPr>
            </a:p>
          </p:txBody>
        </p:sp>
        <p:sp>
          <p:nvSpPr>
            <p:cNvPr id="21512" name="TextBox 10"/>
            <p:cNvSpPr txBox="1">
              <a:spLocks noChangeArrowheads="1"/>
            </p:cNvSpPr>
            <p:nvPr/>
          </p:nvSpPr>
          <p:spPr bwMode="auto">
            <a:xfrm>
              <a:off x="1196340" y="1602040"/>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Source</a:t>
              </a:r>
            </a:p>
          </p:txBody>
        </p:sp>
        <p:sp>
          <p:nvSpPr>
            <p:cNvPr id="21513" name="Tree"/>
            <p:cNvSpPr>
              <a:spLocks noEditPoints="1" noChangeArrowheads="1"/>
            </p:cNvSpPr>
            <p:nvPr/>
          </p:nvSpPr>
          <p:spPr bwMode="auto">
            <a:xfrm>
              <a:off x="511470" y="1399540"/>
              <a:ext cx="762000" cy="762000"/>
            </a:xfrm>
            <a:custGeom>
              <a:avLst/>
              <a:gdLst>
                <a:gd name="T0" fmla="*/ 13440833 w 21600"/>
                <a:gd name="T1" fmla="*/ 0 h 21600"/>
                <a:gd name="T2" fmla="*/ 7679937 w 21600"/>
                <a:gd name="T3" fmla="*/ 7840486 h 21600"/>
                <a:gd name="T4" fmla="*/ 3840586 w 21600"/>
                <a:gd name="T5" fmla="*/ 15680972 h 21600"/>
                <a:gd name="T6" fmla="*/ 0 w 21600"/>
                <a:gd name="T7" fmla="*/ 23521458 h 21600"/>
                <a:gd name="T8" fmla="*/ 19201730 w 21600"/>
                <a:gd name="T9" fmla="*/ 7840486 h 21600"/>
                <a:gd name="T10" fmla="*/ 23041081 w 21600"/>
                <a:gd name="T11" fmla="*/ 15680972 h 21600"/>
                <a:gd name="T12" fmla="*/ 26881667 w 21600"/>
                <a:gd name="T13" fmla="*/ 23521458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 name="6-Point Star 54"/>
            <p:cNvSpPr/>
            <p:nvPr/>
          </p:nvSpPr>
          <p:spPr>
            <a:xfrm>
              <a:off x="1486993" y="2047240"/>
              <a:ext cx="228694" cy="2286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56" name="Isosceles Triangle 55"/>
            <p:cNvSpPr/>
            <p:nvPr/>
          </p:nvSpPr>
          <p:spPr>
            <a:xfrm>
              <a:off x="2679300" y="2047240"/>
              <a:ext cx="265618"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516" name="TextBox 27"/>
            <p:cNvSpPr txBox="1">
              <a:spLocks noChangeArrowheads="1"/>
            </p:cNvSpPr>
            <p:nvPr/>
          </p:nvSpPr>
          <p:spPr bwMode="auto">
            <a:xfrm>
              <a:off x="2210730" y="1630594"/>
              <a:ext cx="124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defTabSz="914400" eaLnBrk="1" hangingPunct="1"/>
              <a:r>
                <a:rPr lang="en-US"/>
                <a:t>Receiver</a:t>
              </a:r>
            </a:p>
          </p:txBody>
        </p:sp>
        <p:cxnSp>
          <p:nvCxnSpPr>
            <p:cNvPr id="58" name="Straight Connector 57"/>
            <p:cNvCxnSpPr/>
            <p:nvPr/>
          </p:nvCxnSpPr>
          <p:spPr>
            <a:xfrm>
              <a:off x="724679" y="3428365"/>
              <a:ext cx="25132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24679" y="4347528"/>
              <a:ext cx="2513253" cy="0"/>
            </a:xfrm>
            <a:prstGeom prst="line">
              <a:avLst/>
            </a:prstGeom>
          </p:spPr>
          <p:style>
            <a:lnRef idx="2">
              <a:schemeClr val="accent1"/>
            </a:lnRef>
            <a:fillRef idx="0">
              <a:schemeClr val="accent1"/>
            </a:fillRef>
            <a:effectRef idx="1">
              <a:schemeClr val="accent1"/>
            </a:effectRef>
            <a:fontRef idx="minor">
              <a:schemeClr val="tx1"/>
            </a:fontRef>
          </p:style>
        </p:cxnSp>
        <p:sp>
          <p:nvSpPr>
            <p:cNvPr id="21519" name="TextBox 59"/>
            <p:cNvSpPr txBox="1">
              <a:spLocks noChangeArrowheads="1"/>
            </p:cNvSpPr>
            <p:nvPr/>
          </p:nvSpPr>
          <p:spPr bwMode="auto">
            <a:xfrm>
              <a:off x="1356360" y="2811780"/>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1</a:t>
              </a:r>
            </a:p>
          </p:txBody>
        </p:sp>
        <p:sp>
          <p:nvSpPr>
            <p:cNvPr id="21520" name="TextBox 60"/>
            <p:cNvSpPr txBox="1">
              <a:spLocks noChangeArrowheads="1"/>
            </p:cNvSpPr>
            <p:nvPr/>
          </p:nvSpPr>
          <p:spPr bwMode="auto">
            <a:xfrm>
              <a:off x="1356360" y="3710940"/>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2</a:t>
              </a:r>
            </a:p>
          </p:txBody>
        </p:sp>
        <p:sp>
          <p:nvSpPr>
            <p:cNvPr id="21521" name="TextBox 61"/>
            <p:cNvSpPr txBox="1">
              <a:spLocks noChangeArrowheads="1"/>
            </p:cNvSpPr>
            <p:nvPr/>
          </p:nvSpPr>
          <p:spPr bwMode="auto">
            <a:xfrm>
              <a:off x="1357290" y="4819739"/>
              <a:ext cx="1341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r>
                <a:rPr lang="en-US" sz="1800"/>
                <a:t>Velocity 3</a:t>
              </a:r>
            </a:p>
          </p:txBody>
        </p:sp>
      </p:grpSp>
      <p:cxnSp>
        <p:nvCxnSpPr>
          <p:cNvPr id="63" name="Straight Connector 62"/>
          <p:cNvCxnSpPr/>
          <p:nvPr/>
        </p:nvCxnSpPr>
        <p:spPr>
          <a:xfrm>
            <a:off x="609602" y="3349625"/>
            <a:ext cx="11272838" cy="83820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C3277FA-E73F-4102-A46F-C78B8C27A809}" type="slidenum">
              <a:rPr lang="en-US" smtClean="0"/>
              <a:pPr/>
              <a:t>275</a:t>
            </a:fld>
            <a:endParaRPr lang="en-US" dirty="0"/>
          </a:p>
        </p:txBody>
      </p:sp>
    </p:spTree>
    <p:extLst>
      <p:ext uri="{BB962C8B-B14F-4D97-AF65-F5344CB8AC3E}">
        <p14:creationId xmlns:p14="http://schemas.microsoft.com/office/powerpoint/2010/main" val="4086276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9"/>
          <p:cNvSpPr>
            <a:spLocks noChangeArrowheads="1"/>
          </p:cNvSpPr>
          <p:nvPr/>
        </p:nvSpPr>
        <p:spPr bwMode="auto">
          <a:xfrm>
            <a:off x="239712" y="908054"/>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graphicFrame>
        <p:nvGraphicFramePr>
          <p:cNvPr id="3" name="Table 2"/>
          <p:cNvGraphicFramePr>
            <a:graphicFrameLocks noGrp="1"/>
          </p:cNvGraphicFramePr>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Test 1</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2</a:t>
                      </a: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3</a:t>
                      </a: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4</a:t>
                      </a:r>
                    </a:p>
                  </a:txBody>
                  <a:tcPr marL="121878" marR="121878" marT="45718" marB="45718"/>
                </a:tc>
              </a:tr>
            </a:tbl>
          </a:graphicData>
        </a:graphic>
      </p:graphicFrame>
      <p:sp>
        <p:nvSpPr>
          <p:cNvPr id="2" name="Slide Number Placeholder 1"/>
          <p:cNvSpPr>
            <a:spLocks noGrp="1"/>
          </p:cNvSpPr>
          <p:nvPr>
            <p:ph type="sldNum" sz="quarter" idx="12"/>
          </p:nvPr>
        </p:nvSpPr>
        <p:spPr/>
        <p:txBody>
          <a:bodyPr/>
          <a:lstStyle/>
          <a:p>
            <a:fld id="{EC3277FA-E73F-4102-A46F-C78B8C27A809}" type="slidenum">
              <a:rPr lang="en-US" smtClean="0"/>
              <a:pPr/>
              <a:t>276</a:t>
            </a:fld>
            <a:endParaRPr lang="en-US" dirty="0"/>
          </a:p>
        </p:txBody>
      </p:sp>
    </p:spTree>
    <p:extLst>
      <p:ext uri="{BB962C8B-B14F-4D97-AF65-F5344CB8AC3E}">
        <p14:creationId xmlns:p14="http://schemas.microsoft.com/office/powerpoint/2010/main" val="2685872119"/>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b="1" dirty="0" smtClean="0">
                          <a:solidFill>
                            <a:srgbClr val="FF0000"/>
                          </a:solidFill>
                        </a:rPr>
                        <a:t>Test 1</a:t>
                      </a:r>
                      <a:endParaRPr lang="en-US" sz="1800" b="1" dirty="0">
                        <a:solidFill>
                          <a:srgbClr val="FF0000"/>
                        </a:solidFill>
                      </a:endParaRP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2</a:t>
                      </a: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3</a:t>
                      </a: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4</a:t>
                      </a:r>
                    </a:p>
                  </a:txBody>
                  <a:tcPr marL="121878" marR="121878" marT="45718" marB="45718"/>
                </a:tc>
              </a:tr>
            </a:tbl>
          </a:graphicData>
        </a:graphic>
      </p:graphicFrame>
      <p:sp>
        <p:nvSpPr>
          <p:cNvPr id="23571" name="Rectangle 5"/>
          <p:cNvSpPr>
            <a:spLocks noChangeArrowheads="1"/>
          </p:cNvSpPr>
          <p:nvPr/>
        </p:nvSpPr>
        <p:spPr bwMode="auto">
          <a:xfrm>
            <a:off x="239712" y="908054"/>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277</a:t>
            </a:fld>
            <a:endParaRPr lang="en-US" dirty="0"/>
          </a:p>
        </p:txBody>
      </p:sp>
    </p:spTree>
    <p:extLst>
      <p:ext uri="{BB962C8B-B14F-4D97-AF65-F5344CB8AC3E}">
        <p14:creationId xmlns:p14="http://schemas.microsoft.com/office/powerpoint/2010/main" val="225597448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73788"/>
            <a:ext cx="122253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122253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2694123" y="-66675"/>
            <a:ext cx="64465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t>Test 1: Claerbout </a:t>
            </a:r>
            <a:r>
              <a:rPr lang="en-US" sz="2800" dirty="0" smtClean="0"/>
              <a:t>II (</a:t>
            </a:r>
            <a:r>
              <a:rPr lang="en-US" sz="2800" b="1" dirty="0">
                <a:solidFill>
                  <a:srgbClr val="FF0000"/>
                </a:solidFill>
              </a:rPr>
              <a:t>RTM</a:t>
            </a:r>
            <a:r>
              <a:rPr lang="en-US" sz="2800" dirty="0"/>
              <a:t>)  </a:t>
            </a:r>
            <a:r>
              <a:rPr lang="en-US" sz="2800" b="1" dirty="0">
                <a:solidFill>
                  <a:srgbClr val="FF0000"/>
                </a:solidFill>
              </a:rPr>
              <a:t>Broadband data</a:t>
            </a:r>
          </a:p>
        </p:txBody>
      </p:sp>
      <p:cxnSp>
        <p:nvCxnSpPr>
          <p:cNvPr id="9" name="Straight Connector 8"/>
          <p:cNvCxnSpPr/>
          <p:nvPr/>
        </p:nvCxnSpPr>
        <p:spPr>
          <a:xfrm>
            <a:off x="36513" y="482600"/>
            <a:ext cx="12188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24581" name="Picture 1" descr="w1_1.jpg"/>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65250"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w1_2.jpg"/>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82663"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descr="w1_3.jpg"/>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46450"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 descr="w1_4.jpg"/>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21350"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5" descr="w1_5.jpg"/>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069264"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3"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955003" y="4026698"/>
            <a:ext cx="4414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4"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97671" y="3969548"/>
            <a:ext cx="4414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5"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761459" y="3972723"/>
            <a:ext cx="4414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6"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24452" y="4014792"/>
            <a:ext cx="441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7"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489033" y="4002885"/>
            <a:ext cx="4414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8"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11998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9"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346948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20"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86343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1"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8197057"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2"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581481" y="554833"/>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Rectangle 23"/>
          <p:cNvSpPr>
            <a:spLocks noChangeArrowheads="1"/>
          </p:cNvSpPr>
          <p:nvPr/>
        </p:nvSpPr>
        <p:spPr bwMode="auto">
          <a:xfrm>
            <a:off x="407988" y="712788"/>
            <a:ext cx="1773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FF0000"/>
                </a:solidFill>
              </a:rPr>
              <a:t>a single reflector</a:t>
            </a:r>
          </a:p>
        </p:txBody>
      </p:sp>
      <p:sp>
        <p:nvSpPr>
          <p:cNvPr id="24598" name="Rectangle 24"/>
          <p:cNvSpPr>
            <a:spLocks noChangeArrowheads="1"/>
          </p:cNvSpPr>
          <p:nvPr/>
        </p:nvSpPr>
        <p:spPr bwMode="auto">
          <a:xfrm>
            <a:off x="2760666" y="634083"/>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Δz=12.5m</a:t>
            </a:r>
          </a:p>
        </p:txBody>
      </p:sp>
      <p:sp>
        <p:nvSpPr>
          <p:cNvPr id="24599" name="Rectangle 25"/>
          <p:cNvSpPr>
            <a:spLocks noChangeArrowheads="1"/>
          </p:cNvSpPr>
          <p:nvPr/>
        </p:nvSpPr>
        <p:spPr bwMode="auto">
          <a:xfrm>
            <a:off x="5155543" y="651853"/>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Δz=25m</a:t>
            </a:r>
          </a:p>
        </p:txBody>
      </p:sp>
      <p:sp>
        <p:nvSpPr>
          <p:cNvPr id="24600" name="Rectangle 26"/>
          <p:cNvSpPr>
            <a:spLocks noChangeArrowheads="1"/>
          </p:cNvSpPr>
          <p:nvPr/>
        </p:nvSpPr>
        <p:spPr bwMode="auto">
          <a:xfrm>
            <a:off x="7516156" y="655639"/>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Δz=50m</a:t>
            </a:r>
          </a:p>
        </p:txBody>
      </p:sp>
      <p:sp>
        <p:nvSpPr>
          <p:cNvPr id="24601" name="Rectangle 27"/>
          <p:cNvSpPr>
            <a:spLocks noChangeArrowheads="1"/>
          </p:cNvSpPr>
          <p:nvPr/>
        </p:nvSpPr>
        <p:spPr bwMode="auto">
          <a:xfrm>
            <a:off x="9873593" y="649290"/>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Δz=75m</a:t>
            </a:r>
          </a:p>
        </p:txBody>
      </p:sp>
      <p:pic>
        <p:nvPicPr>
          <p:cNvPr id="24602" name="Picture 2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988" y="1682750"/>
            <a:ext cx="455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76488" y="1608138"/>
            <a:ext cx="455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3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43452" y="1611313"/>
            <a:ext cx="4556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3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50088" y="1633538"/>
            <a:ext cx="4556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88489" y="1639889"/>
            <a:ext cx="454024"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3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1682750"/>
            <a:ext cx="563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74900" y="1647825"/>
            <a:ext cx="5222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3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43450" y="1663700"/>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Picture 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15175" y="1673225"/>
            <a:ext cx="557214"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1"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94815" y="1666875"/>
            <a:ext cx="72072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C3277FA-E73F-4102-A46F-C78B8C27A809}" type="slidenum">
              <a:rPr lang="en-US" smtClean="0"/>
              <a:pPr/>
              <a:t>278</a:t>
            </a:fld>
            <a:endParaRPr lang="en-US" dirty="0"/>
          </a:p>
        </p:txBody>
      </p:sp>
    </p:spTree>
    <p:extLst>
      <p:ext uri="{BB962C8B-B14F-4D97-AF65-F5344CB8AC3E}">
        <p14:creationId xmlns:p14="http://schemas.microsoft.com/office/powerpoint/2010/main" val="158115144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9"/>
          <p:cNvSpPr>
            <a:spLocks noChangeArrowheads="1"/>
          </p:cNvSpPr>
          <p:nvPr/>
        </p:nvSpPr>
        <p:spPr bwMode="auto">
          <a:xfrm>
            <a:off x="239712" y="908054"/>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graphicFrame>
        <p:nvGraphicFramePr>
          <p:cNvPr id="3" name="Table 2"/>
          <p:cNvGraphicFramePr>
            <a:graphicFrameLocks noGrp="1"/>
          </p:cNvGraphicFramePr>
          <p:nvPr>
            <p:extLst>
              <p:ext uri="{D42A27DB-BD31-4B8C-83A1-F6EECF244321}">
                <p14:modId xmlns:p14="http://schemas.microsoft.com/office/powerpoint/2010/main" val="1824467359"/>
              </p:ext>
            </p:extLst>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b="1" dirty="0" smtClean="0">
                          <a:solidFill>
                            <a:srgbClr val="FF0000"/>
                          </a:solidFill>
                        </a:rPr>
                        <a:t>Δz&gt;50m</a:t>
                      </a:r>
                      <a:endParaRPr lang="en-US" sz="1800" b="1" dirty="0">
                        <a:solidFill>
                          <a:srgbClr val="FF0000"/>
                        </a:solidFill>
                      </a:endParaRPr>
                    </a:p>
                  </a:txBody>
                  <a:tcPr marL="121878" marR="121878" marT="45718" marB="45718"/>
                </a:tc>
                <a:tc>
                  <a:txBody>
                    <a:bodyPr/>
                    <a:lstStyle/>
                    <a:p>
                      <a:pPr algn="ctr"/>
                      <a:endParaRPr lang="en-US" sz="1800" dirty="0"/>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algn="ctr"/>
                      <a:endParaRPr lang="en-US" sz="1800" dirty="0"/>
                    </a:p>
                  </a:txBody>
                  <a:tcPr marL="121878" marR="121878" marT="45718" marB="45718"/>
                </a:tc>
                <a:tc>
                  <a:txBody>
                    <a:bodyPr/>
                    <a:lstStyle/>
                    <a:p>
                      <a:pPr algn="ctr"/>
                      <a:endParaRPr lang="en-US" sz="1800" dirty="0"/>
                    </a:p>
                  </a:txBody>
                  <a:tcPr marL="121878" marR="121878" marT="45718" marB="45718"/>
                </a:tc>
              </a:tr>
            </a:tbl>
          </a:graphicData>
        </a:graphic>
      </p:graphicFrame>
      <p:sp>
        <p:nvSpPr>
          <p:cNvPr id="2" name="Slide Number Placeholder 1"/>
          <p:cNvSpPr>
            <a:spLocks noGrp="1"/>
          </p:cNvSpPr>
          <p:nvPr>
            <p:ph type="sldNum" sz="quarter" idx="12"/>
          </p:nvPr>
        </p:nvSpPr>
        <p:spPr/>
        <p:txBody>
          <a:bodyPr/>
          <a:lstStyle/>
          <a:p>
            <a:fld id="{EC3277FA-E73F-4102-A46F-C78B8C27A809}" type="slidenum">
              <a:rPr lang="en-US" smtClean="0"/>
              <a:pPr/>
              <a:t>279</a:t>
            </a:fld>
            <a:endParaRPr lang="en-US" dirty="0"/>
          </a:p>
        </p:txBody>
      </p:sp>
    </p:spTree>
    <p:extLst>
      <p:ext uri="{BB962C8B-B14F-4D97-AF65-F5344CB8AC3E}">
        <p14:creationId xmlns:p14="http://schemas.microsoft.com/office/powerpoint/2010/main" val="2625592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BF31F35-BC5F-4A7E-A021-9417D24576D2}"/>
              </a:ext>
            </a:extLst>
          </p:cNvPr>
          <p:cNvSpPr>
            <a:spLocks noGrp="1"/>
          </p:cNvSpPr>
          <p:nvPr>
            <p:ph type="title"/>
          </p:nvPr>
        </p:nvSpPr>
        <p:spPr/>
        <p:txBody>
          <a:bodyPr>
            <a:normAutofit fontScale="90000"/>
          </a:bodyPr>
          <a:lstStyle/>
          <a:p>
            <a:r>
              <a:rPr lang="en-US"/>
              <a:t>Let’s </a:t>
            </a:r>
            <a:r>
              <a:rPr lang="en-US" dirty="0"/>
              <a:t>begin: consider a homogenous acoustic whole space </a:t>
            </a:r>
          </a:p>
        </p:txBody>
      </p:sp>
      <p:sp>
        <p:nvSpPr>
          <p:cNvPr id="4" name="Content Placeholder 3">
            <a:extLst>
              <a:ext uri="{FF2B5EF4-FFF2-40B4-BE49-F238E27FC236}">
                <a16:creationId xmlns:a16="http://schemas.microsoft.com/office/drawing/2014/main" xmlns="" id="{140A4045-45B3-49C1-80B5-DF18AC791A64}"/>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28</a:t>
            </a:fld>
            <a:endParaRPr lang="en-US" dirty="0">
              <a:solidFill>
                <a:prstClr val="black"/>
              </a:solidFill>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991" y="2067954"/>
            <a:ext cx="5410200" cy="250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63859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Test 1</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Test 2</a:t>
                      </a: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3</a:t>
                      </a: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4</a:t>
                      </a:r>
                    </a:p>
                  </a:txBody>
                  <a:tcPr marL="121878" marR="121878" marT="45718" marB="45718"/>
                </a:tc>
              </a:tr>
            </a:tbl>
          </a:graphicData>
        </a:graphic>
      </p:graphicFrame>
      <p:sp>
        <p:nvSpPr>
          <p:cNvPr id="26643" name="Rectangle 5"/>
          <p:cNvSpPr>
            <a:spLocks noChangeArrowheads="1"/>
          </p:cNvSpPr>
          <p:nvPr/>
        </p:nvSpPr>
        <p:spPr bwMode="auto">
          <a:xfrm>
            <a:off x="239712" y="908054"/>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280</a:t>
            </a:fld>
            <a:endParaRPr lang="en-US" dirty="0"/>
          </a:p>
        </p:txBody>
      </p:sp>
    </p:spTree>
    <p:extLst>
      <p:ext uri="{BB962C8B-B14F-4D97-AF65-F5344CB8AC3E}">
        <p14:creationId xmlns:p14="http://schemas.microsoft.com/office/powerpoint/2010/main" val="103816201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73788"/>
            <a:ext cx="122253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122253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2530294" y="-66675"/>
            <a:ext cx="6774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t>Test 2: Claerbout </a:t>
            </a:r>
            <a:r>
              <a:rPr lang="en-US" sz="2800" dirty="0" smtClean="0"/>
              <a:t>II (</a:t>
            </a:r>
            <a:r>
              <a:rPr lang="en-US" sz="2800" b="1" dirty="0">
                <a:solidFill>
                  <a:srgbClr val="FF0000"/>
                </a:solidFill>
              </a:rPr>
              <a:t>RTM</a:t>
            </a:r>
            <a:r>
              <a:rPr lang="en-US" sz="2800" dirty="0"/>
              <a:t>)  </a:t>
            </a:r>
            <a:r>
              <a:rPr lang="en-US" sz="2800" b="1" dirty="0">
                <a:solidFill>
                  <a:srgbClr val="FF0000"/>
                </a:solidFill>
              </a:rPr>
              <a:t>Conventional data</a:t>
            </a:r>
          </a:p>
        </p:txBody>
      </p:sp>
      <p:cxnSp>
        <p:nvCxnSpPr>
          <p:cNvPr id="9" name="Straight Connector 8"/>
          <p:cNvCxnSpPr/>
          <p:nvPr/>
        </p:nvCxnSpPr>
        <p:spPr>
          <a:xfrm>
            <a:off x="36513" y="482600"/>
            <a:ext cx="12188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27654" name="Picture 1" descr="w2_1.jpg"/>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71600"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descr="w2_2.jpg"/>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89013"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w2_3.jpg"/>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49625"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w2_4.jpg"/>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26113"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descr="w2_5.jpg"/>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078788" y="3017839"/>
            <a:ext cx="54864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6"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955003" y="4026698"/>
            <a:ext cx="4414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4"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96877" y="4048129"/>
            <a:ext cx="441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5"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761457" y="4012410"/>
            <a:ext cx="4414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6"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24452" y="4014792"/>
            <a:ext cx="441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7" descr="Screen Shot 2017-09-21 at 6.46.31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488240" y="4029079"/>
            <a:ext cx="441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7"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11998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9"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346948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20"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863432"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1"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8197057" y="564358"/>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2" descr="Screen Shot 2017-09-21 at 6.46.44 PM.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581481" y="554833"/>
            <a:ext cx="501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Slide Number Placeholder 3"/>
          <p:cNvSpPr txBox="1">
            <a:spLocks/>
          </p:cNvSpPr>
          <p:nvPr/>
        </p:nvSpPr>
        <p:spPr bwMode="auto">
          <a:xfrm>
            <a:off x="11260141" y="6413504"/>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C66FEA22-AB81-0041-811C-E1FF4D991CC2}" type="slidenum">
              <a:rPr lang="en-US" sz="1800"/>
              <a:pPr eaLnBrk="1" hangingPunct="1"/>
              <a:t>281</a:t>
            </a:fld>
            <a:endParaRPr lang="en-US" sz="1800"/>
          </a:p>
        </p:txBody>
      </p:sp>
      <p:sp>
        <p:nvSpPr>
          <p:cNvPr id="27670" name="Rectangle 29"/>
          <p:cNvSpPr>
            <a:spLocks noChangeArrowheads="1"/>
          </p:cNvSpPr>
          <p:nvPr/>
        </p:nvSpPr>
        <p:spPr bwMode="auto">
          <a:xfrm>
            <a:off x="407988" y="712788"/>
            <a:ext cx="1773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FF0000"/>
                </a:solidFill>
              </a:rPr>
              <a:t>a single reflector</a:t>
            </a:r>
          </a:p>
        </p:txBody>
      </p:sp>
      <p:sp>
        <p:nvSpPr>
          <p:cNvPr id="27671" name="Rectangle 30"/>
          <p:cNvSpPr>
            <a:spLocks noChangeArrowheads="1"/>
          </p:cNvSpPr>
          <p:nvPr/>
        </p:nvSpPr>
        <p:spPr bwMode="auto">
          <a:xfrm>
            <a:off x="2843473" y="668831"/>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Δz=12.5m</a:t>
            </a:r>
          </a:p>
        </p:txBody>
      </p:sp>
      <p:sp>
        <p:nvSpPr>
          <p:cNvPr id="27672" name="Rectangle 31"/>
          <p:cNvSpPr>
            <a:spLocks noChangeArrowheads="1"/>
          </p:cNvSpPr>
          <p:nvPr/>
        </p:nvSpPr>
        <p:spPr bwMode="auto">
          <a:xfrm>
            <a:off x="5155543" y="676277"/>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Δz=25m</a:t>
            </a:r>
          </a:p>
        </p:txBody>
      </p:sp>
      <p:sp>
        <p:nvSpPr>
          <p:cNvPr id="27673" name="Rectangle 32"/>
          <p:cNvSpPr>
            <a:spLocks noChangeArrowheads="1"/>
          </p:cNvSpPr>
          <p:nvPr/>
        </p:nvSpPr>
        <p:spPr bwMode="auto">
          <a:xfrm>
            <a:off x="7516156" y="680060"/>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Δz=50m</a:t>
            </a:r>
          </a:p>
        </p:txBody>
      </p:sp>
      <p:sp>
        <p:nvSpPr>
          <p:cNvPr id="27674" name="Rectangle 33"/>
          <p:cNvSpPr>
            <a:spLocks noChangeArrowheads="1"/>
          </p:cNvSpPr>
          <p:nvPr/>
        </p:nvSpPr>
        <p:spPr bwMode="auto">
          <a:xfrm>
            <a:off x="9873593" y="661503"/>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smtClean="0">
                <a:solidFill>
                  <a:srgbClr val="FF0000"/>
                </a:solidFill>
              </a:rPr>
              <a:t>Δz</a:t>
            </a:r>
            <a:r>
              <a:rPr lang="en-US" b="1" dirty="0">
                <a:solidFill>
                  <a:srgbClr val="FF0000"/>
                </a:solidFill>
              </a:rPr>
              <a:t>=</a:t>
            </a:r>
            <a:r>
              <a:rPr lang="en-US" b="1" dirty="0" smtClean="0">
                <a:solidFill>
                  <a:srgbClr val="FF0000"/>
                </a:solidFill>
              </a:rPr>
              <a:t>75m</a:t>
            </a:r>
            <a:endParaRPr lang="en-US" b="1" dirty="0">
              <a:solidFill>
                <a:srgbClr val="FF0000"/>
              </a:solidFill>
            </a:endParaRPr>
          </a:p>
        </p:txBody>
      </p:sp>
      <p:pic>
        <p:nvPicPr>
          <p:cNvPr id="2767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991" y="1682750"/>
            <a:ext cx="561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6" name="Picture 3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74900" y="1647825"/>
            <a:ext cx="5222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7" name="Picture 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43450" y="1663700"/>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15175" y="1647825"/>
            <a:ext cx="557214"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3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61500" y="1666875"/>
            <a:ext cx="554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C3277FA-E73F-4102-A46F-C78B8C27A809}" type="slidenum">
              <a:rPr lang="en-US" smtClean="0"/>
              <a:pPr/>
              <a:t>281</a:t>
            </a:fld>
            <a:endParaRPr lang="en-US" dirty="0"/>
          </a:p>
        </p:txBody>
      </p:sp>
    </p:spTree>
    <p:extLst>
      <p:ext uri="{BB962C8B-B14F-4D97-AF65-F5344CB8AC3E}">
        <p14:creationId xmlns:p14="http://schemas.microsoft.com/office/powerpoint/2010/main" val="424470280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9"/>
          <p:cNvSpPr>
            <a:spLocks noChangeArrowheads="1"/>
          </p:cNvSpPr>
          <p:nvPr/>
        </p:nvSpPr>
        <p:spPr bwMode="auto">
          <a:xfrm>
            <a:off x="239712" y="968379"/>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graphicFrame>
        <p:nvGraphicFramePr>
          <p:cNvPr id="3" name="Table 2"/>
          <p:cNvGraphicFramePr>
            <a:graphicFrameLocks noGrp="1"/>
          </p:cNvGraphicFramePr>
          <p:nvPr>
            <p:extLst>
              <p:ext uri="{D42A27DB-BD31-4B8C-83A1-F6EECF244321}">
                <p14:modId xmlns:p14="http://schemas.microsoft.com/office/powerpoint/2010/main" val="3117694820"/>
              </p:ext>
            </p:extLst>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Δz&gt;50m</a:t>
                      </a:r>
                      <a:endParaRPr lang="en-US" sz="1800" dirty="0"/>
                    </a:p>
                  </a:txBody>
                  <a:tcPr marL="121878" marR="121878" marT="45718" marB="45718"/>
                </a:tc>
                <a:tc>
                  <a:txBody>
                    <a:bodyPr/>
                    <a:lstStyle/>
                    <a:p>
                      <a:pPr algn="ctr"/>
                      <a:r>
                        <a:rPr lang="en-US" sz="1800" b="1" dirty="0" smtClean="0">
                          <a:solidFill>
                            <a:srgbClr val="FF0000"/>
                          </a:solidFill>
                        </a:rPr>
                        <a:t>Δz&gt;75m</a:t>
                      </a:r>
                      <a:endParaRPr lang="en-US" sz="1800" b="1" dirty="0">
                        <a:solidFill>
                          <a:srgbClr val="FF0000"/>
                        </a:solidFill>
                      </a:endParaRP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algn="ctr"/>
                      <a:endParaRPr lang="en-US" sz="1800" dirty="0"/>
                    </a:p>
                  </a:txBody>
                  <a:tcPr marL="121878" marR="121878" marT="45718" marB="45718"/>
                </a:tc>
                <a:tc>
                  <a:txBody>
                    <a:bodyPr/>
                    <a:lstStyle/>
                    <a:p>
                      <a:pPr algn="ctr"/>
                      <a:endParaRPr lang="en-US" sz="1800" dirty="0"/>
                    </a:p>
                  </a:txBody>
                  <a:tcPr marL="121878" marR="121878" marT="45718" marB="45718"/>
                </a:tc>
              </a:tr>
            </a:tbl>
          </a:graphicData>
        </a:graphic>
      </p:graphicFrame>
      <p:sp>
        <p:nvSpPr>
          <p:cNvPr id="2" name="Slide Number Placeholder 1"/>
          <p:cNvSpPr>
            <a:spLocks noGrp="1"/>
          </p:cNvSpPr>
          <p:nvPr>
            <p:ph type="sldNum" sz="quarter" idx="12"/>
          </p:nvPr>
        </p:nvSpPr>
        <p:spPr/>
        <p:txBody>
          <a:bodyPr/>
          <a:lstStyle/>
          <a:p>
            <a:fld id="{EC3277FA-E73F-4102-A46F-C78B8C27A809}" type="slidenum">
              <a:rPr lang="en-US" smtClean="0"/>
              <a:pPr/>
              <a:t>282</a:t>
            </a:fld>
            <a:endParaRPr lang="en-US" dirty="0"/>
          </a:p>
        </p:txBody>
      </p:sp>
    </p:spTree>
    <p:extLst>
      <p:ext uri="{BB962C8B-B14F-4D97-AF65-F5344CB8AC3E}">
        <p14:creationId xmlns:p14="http://schemas.microsoft.com/office/powerpoint/2010/main" val="4239606712"/>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Test 1</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2</a:t>
                      </a: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Test 3</a:t>
                      </a: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4</a:t>
                      </a:r>
                    </a:p>
                  </a:txBody>
                  <a:tcPr marL="121878" marR="121878" marT="45718" marB="45718"/>
                </a:tc>
              </a:tr>
            </a:tbl>
          </a:graphicData>
        </a:graphic>
      </p:graphicFrame>
      <p:sp>
        <p:nvSpPr>
          <p:cNvPr id="29715" name="Rectangle 5"/>
          <p:cNvSpPr>
            <a:spLocks noChangeArrowheads="1"/>
          </p:cNvSpPr>
          <p:nvPr/>
        </p:nvSpPr>
        <p:spPr bwMode="auto">
          <a:xfrm>
            <a:off x="239712" y="968379"/>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283</a:t>
            </a:fld>
            <a:endParaRPr lang="en-US" dirty="0"/>
          </a:p>
        </p:txBody>
      </p:sp>
    </p:spTree>
    <p:extLst>
      <p:ext uri="{BB962C8B-B14F-4D97-AF65-F5344CB8AC3E}">
        <p14:creationId xmlns:p14="http://schemas.microsoft.com/office/powerpoint/2010/main" val="13636684"/>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07038"/>
            <a:ext cx="122253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122253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3186075" y="-66675"/>
            <a:ext cx="54642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t>Test 3: Claerbout III </a:t>
            </a:r>
            <a:r>
              <a:rPr lang="en-US" sz="2800" b="1" dirty="0">
                <a:solidFill>
                  <a:srgbClr val="FF0000"/>
                </a:solidFill>
              </a:rPr>
              <a:t>Broadband data</a:t>
            </a:r>
          </a:p>
          <a:p>
            <a:pPr algn="ctr"/>
            <a:endParaRPr lang="en-US" sz="2800" dirty="0"/>
          </a:p>
        </p:txBody>
      </p:sp>
      <p:cxnSp>
        <p:nvCxnSpPr>
          <p:cNvPr id="9" name="Straight Connector 8"/>
          <p:cNvCxnSpPr/>
          <p:nvPr/>
        </p:nvCxnSpPr>
        <p:spPr>
          <a:xfrm>
            <a:off x="36513" y="482600"/>
            <a:ext cx="12188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30726" name="Picture 1" descr="imgfile_13_2017_12.5_2refl_wiggle.pdf"/>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descr="imgfile_13_2017_25_2refl_wiggle.pdf"/>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3" descr="imgfile_13_2017_50_2refl_wiggle.pdf"/>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858002"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 descr="imgfile_13_2017_75_2refl_wiggle.pdf"/>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9144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5" descr="imgfile_13_2017_0_2refl_wiggle.pdf"/>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13"/>
          <p:cNvSpPr>
            <a:spLocks noChangeArrowheads="1"/>
          </p:cNvSpPr>
          <p:nvPr/>
        </p:nvSpPr>
        <p:spPr bwMode="auto">
          <a:xfrm>
            <a:off x="407988" y="712788"/>
            <a:ext cx="1773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FF0000"/>
                </a:solidFill>
              </a:rPr>
              <a:t>a single reflector</a:t>
            </a:r>
          </a:p>
        </p:txBody>
      </p:sp>
      <p:sp>
        <p:nvSpPr>
          <p:cNvPr id="30732" name="Rectangle 14"/>
          <p:cNvSpPr>
            <a:spLocks noChangeArrowheads="1"/>
          </p:cNvSpPr>
          <p:nvPr/>
        </p:nvSpPr>
        <p:spPr bwMode="auto">
          <a:xfrm>
            <a:off x="2657065" y="681042"/>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Δz=12.5m</a:t>
            </a:r>
          </a:p>
        </p:txBody>
      </p:sp>
      <p:sp>
        <p:nvSpPr>
          <p:cNvPr id="30733" name="Rectangle 15"/>
          <p:cNvSpPr>
            <a:spLocks noChangeArrowheads="1"/>
          </p:cNvSpPr>
          <p:nvPr/>
        </p:nvSpPr>
        <p:spPr bwMode="auto">
          <a:xfrm>
            <a:off x="4915038" y="678353"/>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Δz=25m</a:t>
            </a:r>
          </a:p>
        </p:txBody>
      </p:sp>
      <p:sp>
        <p:nvSpPr>
          <p:cNvPr id="30734" name="Rectangle 16"/>
          <p:cNvSpPr>
            <a:spLocks noChangeArrowheads="1"/>
          </p:cNvSpPr>
          <p:nvPr/>
        </p:nvSpPr>
        <p:spPr bwMode="auto">
          <a:xfrm>
            <a:off x="7181193" y="681042"/>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Δz=50m</a:t>
            </a:r>
          </a:p>
        </p:txBody>
      </p:sp>
      <p:sp>
        <p:nvSpPr>
          <p:cNvPr id="30735" name="Rectangle 17"/>
          <p:cNvSpPr>
            <a:spLocks noChangeArrowheads="1"/>
          </p:cNvSpPr>
          <p:nvPr/>
        </p:nvSpPr>
        <p:spPr bwMode="auto">
          <a:xfrm>
            <a:off x="9546569" y="673104"/>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Δz=75m</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284</a:t>
            </a:fld>
            <a:endParaRPr lang="en-US" dirty="0"/>
          </a:p>
        </p:txBody>
      </p:sp>
    </p:spTree>
    <p:extLst>
      <p:ext uri="{BB962C8B-B14F-4D97-AF65-F5344CB8AC3E}">
        <p14:creationId xmlns:p14="http://schemas.microsoft.com/office/powerpoint/2010/main" val="15606205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9"/>
          <p:cNvSpPr>
            <a:spLocks noChangeArrowheads="1"/>
          </p:cNvSpPr>
          <p:nvPr/>
        </p:nvSpPr>
        <p:spPr bwMode="auto">
          <a:xfrm>
            <a:off x="239712" y="995367"/>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graphicFrame>
        <p:nvGraphicFramePr>
          <p:cNvPr id="3" name="Table 2"/>
          <p:cNvGraphicFramePr>
            <a:graphicFrameLocks noGrp="1"/>
          </p:cNvGraphicFramePr>
          <p:nvPr>
            <p:extLst>
              <p:ext uri="{D42A27DB-BD31-4B8C-83A1-F6EECF244321}">
                <p14:modId xmlns:p14="http://schemas.microsoft.com/office/powerpoint/2010/main" val="3578309359"/>
              </p:ext>
            </p:extLst>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Δz&gt;50m</a:t>
                      </a:r>
                      <a:endParaRPr lang="en-US" sz="1800" dirty="0"/>
                    </a:p>
                  </a:txBody>
                  <a:tcPr marL="121878" marR="121878" marT="45718" marB="45718"/>
                </a:tc>
                <a:tc>
                  <a:txBody>
                    <a:bodyPr/>
                    <a:lstStyle/>
                    <a:p>
                      <a:pPr algn="ctr"/>
                      <a:r>
                        <a:rPr lang="en-US" sz="1800" dirty="0" smtClean="0"/>
                        <a:t>Δz&gt;75m</a:t>
                      </a:r>
                      <a:endParaRPr lang="en-US" sz="1800" dirty="0"/>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algn="ctr"/>
                      <a:r>
                        <a:rPr lang="en-US" sz="1800" b="1" dirty="0" smtClean="0">
                          <a:solidFill>
                            <a:srgbClr val="FF0000"/>
                          </a:solidFill>
                        </a:rPr>
                        <a:t>Δz&gt;25m</a:t>
                      </a:r>
                      <a:endParaRPr lang="en-US" sz="1800" b="1" dirty="0">
                        <a:solidFill>
                          <a:srgbClr val="FF0000"/>
                        </a:solidFill>
                      </a:endParaRPr>
                    </a:p>
                  </a:txBody>
                  <a:tcPr marL="121878" marR="121878" marT="45718" marB="45718"/>
                </a:tc>
                <a:tc>
                  <a:txBody>
                    <a:bodyPr/>
                    <a:lstStyle/>
                    <a:p>
                      <a:pPr algn="ctr"/>
                      <a:endParaRPr lang="en-US" sz="1800" dirty="0"/>
                    </a:p>
                  </a:txBody>
                  <a:tcPr marL="121878" marR="121878" marT="45718" marB="45718"/>
                </a:tc>
              </a:tr>
            </a:tbl>
          </a:graphicData>
        </a:graphic>
      </p:graphicFrame>
      <p:sp>
        <p:nvSpPr>
          <p:cNvPr id="31764" name="Slide Number Placeholder 3"/>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A4D0BFFC-52B9-7342-AB62-3E840466A459}" type="slidenum">
              <a:rPr lang="en-US" sz="1800"/>
              <a:pPr eaLnBrk="1" hangingPunct="1"/>
              <a:t>285</a:t>
            </a:fld>
            <a:endParaRPr lang="en-US" sz="1800"/>
          </a:p>
        </p:txBody>
      </p:sp>
      <p:sp>
        <p:nvSpPr>
          <p:cNvPr id="4" name="Slide Number Placeholder 3"/>
          <p:cNvSpPr>
            <a:spLocks noGrp="1"/>
          </p:cNvSpPr>
          <p:nvPr>
            <p:ph type="sldNum" sz="quarter" idx="12"/>
          </p:nvPr>
        </p:nvSpPr>
        <p:spPr/>
        <p:txBody>
          <a:bodyPr/>
          <a:lstStyle/>
          <a:p>
            <a:fld id="{EC3277FA-E73F-4102-A46F-C78B8C27A809}" type="slidenum">
              <a:rPr lang="en-US" smtClean="0"/>
              <a:pPr/>
              <a:t>285</a:t>
            </a:fld>
            <a:endParaRPr lang="en-US" dirty="0"/>
          </a:p>
        </p:txBody>
      </p:sp>
    </p:spTree>
    <p:extLst>
      <p:ext uri="{BB962C8B-B14F-4D97-AF65-F5344CB8AC3E}">
        <p14:creationId xmlns:p14="http://schemas.microsoft.com/office/powerpoint/2010/main" val="15522647"/>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3702" y="2278063"/>
          <a:ext cx="9045576" cy="1878012"/>
        </p:xfrm>
        <a:graphic>
          <a:graphicData uri="http://schemas.openxmlformats.org/drawingml/2006/table">
            <a:tbl>
              <a:tblPr firstRow="1" bandRow="1">
                <a:tableStyleId>{5C22544A-7EE6-4342-B048-85BDC9FD1C3A}</a:tableStyleId>
              </a:tblPr>
              <a:tblGrid>
                <a:gridCol w="3015192"/>
                <a:gridCol w="3015192"/>
                <a:gridCol w="3015192"/>
              </a:tblGrid>
              <a:tr h="626004">
                <a:tc>
                  <a:txBody>
                    <a:bodyPr/>
                    <a:lstStyle/>
                    <a:p>
                      <a:pPr algn="ct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78" marR="121878" marT="45718" marB="45718"/>
                </a:tc>
              </a:tr>
              <a:tr h="626004">
                <a:tc>
                  <a:txBody>
                    <a:bodyPr/>
                    <a:lstStyle/>
                    <a:p>
                      <a:pPr algn="ctr"/>
                      <a:r>
                        <a:rPr lang="en-US" sz="1800" dirty="0" smtClean="0"/>
                        <a:t>Claerbout II(RTM)  </a:t>
                      </a:r>
                      <a:endParaRPr lang="en-US" sz="1800" dirty="0"/>
                    </a:p>
                  </a:txBody>
                  <a:tcPr marL="121878" marR="121878" marT="45718" marB="45718"/>
                </a:tc>
                <a:tc>
                  <a:txBody>
                    <a:bodyPr/>
                    <a:lstStyle/>
                    <a:p>
                      <a:pPr algn="ctr"/>
                      <a:r>
                        <a:rPr lang="en-US" sz="1800" dirty="0" smtClean="0"/>
                        <a:t>Test 1</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2</a:t>
                      </a:r>
                    </a:p>
                  </a:txBody>
                  <a:tcPr marL="121878" marR="121878" marT="45718" marB="45718"/>
                </a:tc>
              </a:tr>
              <a:tr h="626004">
                <a:tc>
                  <a:txBody>
                    <a:bodyPr/>
                    <a:lstStyle/>
                    <a:p>
                      <a:pPr algn="ctr"/>
                      <a:r>
                        <a:rPr lang="en-US" sz="1800" dirty="0" smtClean="0"/>
                        <a:t>Claerbout III</a:t>
                      </a:r>
                      <a:endParaRPr lang="en-US" sz="1800" dirty="0"/>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Test 3</a:t>
                      </a:r>
                    </a:p>
                  </a:txBody>
                  <a:tcPr marL="121878" marR="121878"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Test 4</a:t>
                      </a:r>
                    </a:p>
                  </a:txBody>
                  <a:tcPr marL="121878" marR="121878" marT="45718" marB="45718"/>
                </a:tc>
              </a:tr>
            </a:tbl>
          </a:graphicData>
        </a:graphic>
      </p:graphicFrame>
      <p:sp>
        <p:nvSpPr>
          <p:cNvPr id="32788" name="Rectangle 6"/>
          <p:cNvSpPr>
            <a:spLocks noChangeArrowheads="1"/>
          </p:cNvSpPr>
          <p:nvPr/>
        </p:nvSpPr>
        <p:spPr bwMode="auto">
          <a:xfrm>
            <a:off x="239712" y="995367"/>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286</a:t>
            </a:fld>
            <a:endParaRPr lang="en-US" dirty="0"/>
          </a:p>
        </p:txBody>
      </p:sp>
    </p:spTree>
    <p:extLst>
      <p:ext uri="{BB962C8B-B14F-4D97-AF65-F5344CB8AC3E}">
        <p14:creationId xmlns:p14="http://schemas.microsoft.com/office/powerpoint/2010/main" val="366632658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07038"/>
            <a:ext cx="122253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122253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3022249" y="-66675"/>
            <a:ext cx="57919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t>Test 4: Claerbout III </a:t>
            </a:r>
            <a:r>
              <a:rPr lang="en-US" sz="2800" b="1" dirty="0">
                <a:solidFill>
                  <a:srgbClr val="FF0000"/>
                </a:solidFill>
              </a:rPr>
              <a:t>Conventional data</a:t>
            </a:r>
          </a:p>
        </p:txBody>
      </p:sp>
      <p:cxnSp>
        <p:nvCxnSpPr>
          <p:cNvPr id="9" name="Straight Connector 8"/>
          <p:cNvCxnSpPr/>
          <p:nvPr/>
        </p:nvCxnSpPr>
        <p:spPr>
          <a:xfrm>
            <a:off x="36513" y="482600"/>
            <a:ext cx="12188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33798" name="Picture 1" descr="imgfile_14_2017_0_2refl_wiggle.pdf"/>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imgfile_14_2017_12.5_2refl_wiggle.pdf"/>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286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3" descr="imgfile_14_2017_25_2refl_wiggle.pdf"/>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572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imgfile_14_2017_50_2refl_wiggle.pdf"/>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858002"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imgfile_14_2017_75_2refl_wiggle.pdf"/>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9144001" y="1279525"/>
            <a:ext cx="2286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4"/>
          <p:cNvSpPr>
            <a:spLocks noChangeArrowheads="1"/>
          </p:cNvSpPr>
          <p:nvPr/>
        </p:nvSpPr>
        <p:spPr bwMode="auto">
          <a:xfrm>
            <a:off x="298080" y="712788"/>
            <a:ext cx="1773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FF0000"/>
                </a:solidFill>
              </a:rPr>
              <a:t>a single reflector</a:t>
            </a:r>
          </a:p>
        </p:txBody>
      </p:sp>
      <p:sp>
        <p:nvSpPr>
          <p:cNvPr id="33804" name="Rectangle 15"/>
          <p:cNvSpPr>
            <a:spLocks noChangeArrowheads="1"/>
          </p:cNvSpPr>
          <p:nvPr/>
        </p:nvSpPr>
        <p:spPr bwMode="auto">
          <a:xfrm>
            <a:off x="2583793" y="681041"/>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Δz=12.5m</a:t>
            </a:r>
          </a:p>
        </p:txBody>
      </p:sp>
      <p:sp>
        <p:nvSpPr>
          <p:cNvPr id="33805" name="Rectangle 16"/>
          <p:cNvSpPr>
            <a:spLocks noChangeArrowheads="1"/>
          </p:cNvSpPr>
          <p:nvPr/>
        </p:nvSpPr>
        <p:spPr bwMode="auto">
          <a:xfrm>
            <a:off x="4915036" y="690564"/>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Δz=25m</a:t>
            </a:r>
          </a:p>
        </p:txBody>
      </p:sp>
      <p:sp>
        <p:nvSpPr>
          <p:cNvPr id="33806" name="Rectangle 17"/>
          <p:cNvSpPr>
            <a:spLocks noChangeArrowheads="1"/>
          </p:cNvSpPr>
          <p:nvPr/>
        </p:nvSpPr>
        <p:spPr bwMode="auto">
          <a:xfrm>
            <a:off x="7181193" y="681041"/>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Δz=50m</a:t>
            </a:r>
          </a:p>
        </p:txBody>
      </p:sp>
      <p:sp>
        <p:nvSpPr>
          <p:cNvPr id="33807" name="Rectangle 18"/>
          <p:cNvSpPr>
            <a:spLocks noChangeArrowheads="1"/>
          </p:cNvSpPr>
          <p:nvPr/>
        </p:nvSpPr>
        <p:spPr bwMode="auto">
          <a:xfrm>
            <a:off x="9546567" y="673104"/>
            <a:ext cx="1823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0000"/>
                </a:solidFill>
              </a:rPr>
              <a:t>the wedge model</a:t>
            </a:r>
          </a:p>
          <a:p>
            <a:pPr algn="ctr"/>
            <a:r>
              <a:rPr lang="en-US" b="1" dirty="0">
                <a:solidFill>
                  <a:srgbClr val="FF0000"/>
                </a:solidFill>
              </a:rPr>
              <a:t>Δz=75m</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287</a:t>
            </a:fld>
            <a:endParaRPr lang="en-US" dirty="0"/>
          </a:p>
        </p:txBody>
      </p:sp>
    </p:spTree>
    <p:extLst>
      <p:ext uri="{BB962C8B-B14F-4D97-AF65-F5344CB8AC3E}">
        <p14:creationId xmlns:p14="http://schemas.microsoft.com/office/powerpoint/2010/main" val="63625311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9"/>
          <p:cNvSpPr>
            <a:spLocks noChangeArrowheads="1"/>
          </p:cNvSpPr>
          <p:nvPr/>
        </p:nvSpPr>
        <p:spPr bwMode="auto">
          <a:xfrm>
            <a:off x="239712" y="741367"/>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Quantify the difference and impact on resolution</a:t>
            </a:r>
          </a:p>
        </p:txBody>
      </p:sp>
      <p:graphicFrame>
        <p:nvGraphicFramePr>
          <p:cNvPr id="3" name="Table 2"/>
          <p:cNvGraphicFramePr>
            <a:graphicFrameLocks noGrp="1"/>
          </p:cNvGraphicFramePr>
          <p:nvPr/>
        </p:nvGraphicFramePr>
        <p:xfrm>
          <a:off x="1544639" y="3776663"/>
          <a:ext cx="9047163" cy="1878012"/>
        </p:xfrm>
        <a:graphic>
          <a:graphicData uri="http://schemas.openxmlformats.org/drawingml/2006/table">
            <a:tbl>
              <a:tblPr firstRow="1" bandRow="1">
                <a:tableStyleId>{5C22544A-7EE6-4342-B048-85BDC9FD1C3A}</a:tableStyleId>
              </a:tblPr>
              <a:tblGrid>
                <a:gridCol w="3015721"/>
                <a:gridCol w="3015721"/>
                <a:gridCol w="3015721"/>
              </a:tblGrid>
              <a:tr h="626004">
                <a:tc>
                  <a:txBody>
                    <a:bodyPr/>
                    <a:lstStyle/>
                    <a:p>
                      <a:pPr algn="ctr"/>
                      <a:endParaRPr lang="en-US" sz="1800" dirty="0"/>
                    </a:p>
                  </a:txBody>
                  <a:tcPr marL="121899" marR="121899"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Broadband</a:t>
                      </a:r>
                      <a:r>
                        <a:rPr lang="en-US" sz="1800" baseline="0" dirty="0" smtClean="0"/>
                        <a:t> data</a:t>
                      </a:r>
                      <a:endParaRPr lang="en-US" sz="1800" dirty="0" smtClean="0"/>
                    </a:p>
                  </a:txBody>
                  <a:tcPr marL="121899" marR="121899"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Conventional</a:t>
                      </a:r>
                      <a:r>
                        <a:rPr lang="en-US" sz="1800" baseline="0" dirty="0" smtClean="0"/>
                        <a:t> data</a:t>
                      </a:r>
                      <a:endParaRPr lang="en-US" sz="1800" dirty="0" smtClean="0"/>
                    </a:p>
                  </a:txBody>
                  <a:tcPr marL="121899" marR="121899" marT="45718" marB="45718"/>
                </a:tc>
              </a:tr>
              <a:tr h="626004">
                <a:tc>
                  <a:txBody>
                    <a:bodyPr/>
                    <a:lstStyle/>
                    <a:p>
                      <a:pPr algn="ctr"/>
                      <a:r>
                        <a:rPr lang="en-US" sz="1800" dirty="0" smtClean="0"/>
                        <a:t>Claerbout II(RTM)  </a:t>
                      </a:r>
                      <a:endParaRPr lang="en-US" sz="1800" dirty="0"/>
                    </a:p>
                  </a:txBody>
                  <a:tcPr marL="121899" marR="121899" marT="45718" marB="45718"/>
                </a:tc>
                <a:tc>
                  <a:txBody>
                    <a:bodyPr/>
                    <a:lstStyle/>
                    <a:p>
                      <a:pPr algn="ctr"/>
                      <a:r>
                        <a:rPr lang="en-US" sz="1800" dirty="0" smtClean="0"/>
                        <a:t>Δz&gt;50m</a:t>
                      </a:r>
                      <a:endParaRPr lang="en-US" sz="1800" dirty="0"/>
                    </a:p>
                  </a:txBody>
                  <a:tcPr marL="121899" marR="121899" marT="45718" marB="45718"/>
                </a:tc>
                <a:tc>
                  <a:txBody>
                    <a:bodyPr/>
                    <a:lstStyle/>
                    <a:p>
                      <a:pPr algn="ctr"/>
                      <a:r>
                        <a:rPr lang="en-US" sz="1800" dirty="0" smtClean="0"/>
                        <a:t>Δz&gt;75m</a:t>
                      </a:r>
                      <a:endParaRPr lang="en-US" sz="1800" dirty="0"/>
                    </a:p>
                  </a:txBody>
                  <a:tcPr marL="121899" marR="121899" marT="45718" marB="45718"/>
                </a:tc>
              </a:tr>
              <a:tr h="626004">
                <a:tc>
                  <a:txBody>
                    <a:bodyPr/>
                    <a:lstStyle/>
                    <a:p>
                      <a:pPr algn="ctr"/>
                      <a:r>
                        <a:rPr lang="en-US" sz="1800" dirty="0" smtClean="0"/>
                        <a:t>Claerbout III</a:t>
                      </a:r>
                      <a:endParaRPr lang="en-US" sz="1800" dirty="0"/>
                    </a:p>
                  </a:txBody>
                  <a:tcPr marL="121899" marR="121899" marT="45718" marB="45718"/>
                </a:tc>
                <a:tc>
                  <a:txBody>
                    <a:bodyPr/>
                    <a:lstStyle/>
                    <a:p>
                      <a:pPr algn="ctr"/>
                      <a:r>
                        <a:rPr lang="en-US" sz="1800" dirty="0" smtClean="0"/>
                        <a:t>Δz&gt;25m</a:t>
                      </a:r>
                      <a:endParaRPr lang="en-US" sz="1800" dirty="0"/>
                    </a:p>
                  </a:txBody>
                  <a:tcPr marL="121899" marR="121899" marT="45718" marB="45718"/>
                </a:tc>
                <a:tc>
                  <a:txBody>
                    <a:bodyPr/>
                    <a:lstStyle/>
                    <a:p>
                      <a:pPr algn="ctr"/>
                      <a:r>
                        <a:rPr lang="en-US" sz="1800" dirty="0" smtClean="0"/>
                        <a:t>Δz&gt;50m</a:t>
                      </a:r>
                      <a:endParaRPr lang="en-US" sz="1800" dirty="0"/>
                    </a:p>
                  </a:txBody>
                  <a:tcPr marL="121899" marR="121899" marT="45718" marB="45718"/>
                </a:tc>
              </a:tr>
            </a:tbl>
          </a:graphicData>
        </a:graphic>
      </p:graphicFrame>
      <p:graphicFrame>
        <p:nvGraphicFramePr>
          <p:cNvPr id="34836" name="Object 5"/>
          <p:cNvGraphicFramePr>
            <a:graphicFrameLocks noChangeAspect="1"/>
          </p:cNvGraphicFramePr>
          <p:nvPr/>
        </p:nvGraphicFramePr>
        <p:xfrm>
          <a:off x="6424613" y="2173288"/>
          <a:ext cx="4621212" cy="666750"/>
        </p:xfrm>
        <a:graphic>
          <a:graphicData uri="http://schemas.openxmlformats.org/presentationml/2006/ole">
            <mc:AlternateContent xmlns:mc="http://schemas.openxmlformats.org/markup-compatibility/2006">
              <mc:Choice xmlns:v="urn:schemas-microsoft-com:vml" Requires="v">
                <p:oleObj spid="_x0000_s81939" name="Equation" r:id="rId3" imgW="2336800" imgH="355600" progId="Equation.DSMT4">
                  <p:embed/>
                </p:oleObj>
              </mc:Choice>
              <mc:Fallback>
                <p:oleObj name="Equation" r:id="rId3" imgW="2336800" imgH="355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613" y="2173288"/>
                        <a:ext cx="462121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83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7599" y="1978025"/>
            <a:ext cx="44513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Rectangle 7"/>
          <p:cNvSpPr>
            <a:spLocks noChangeArrowheads="1"/>
          </p:cNvSpPr>
          <p:nvPr/>
        </p:nvSpPr>
        <p:spPr bwMode="auto">
          <a:xfrm>
            <a:off x="457199" y="1271591"/>
            <a:ext cx="52482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solidFill>
                  <a:srgbClr val="000000"/>
                </a:solidFill>
                <a:latin typeface="Arial" charset="0"/>
                <a:cs typeface="Arial" charset="0"/>
              </a:rPr>
              <a:t>Stolt extended Claerbout imaging principle III for heterogeneity</a:t>
            </a:r>
          </a:p>
        </p:txBody>
      </p:sp>
      <p:sp>
        <p:nvSpPr>
          <p:cNvPr id="34839" name="Rectangle 11"/>
          <p:cNvSpPr>
            <a:spLocks noChangeArrowheads="1"/>
          </p:cNvSpPr>
          <p:nvPr/>
        </p:nvSpPr>
        <p:spPr bwMode="auto">
          <a:xfrm>
            <a:off x="6111875" y="1473200"/>
            <a:ext cx="5246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solidFill>
                  <a:srgbClr val="000000"/>
                </a:solidFill>
                <a:latin typeface="Arial" charset="0"/>
                <a:cs typeface="Arial" charset="0"/>
              </a:rPr>
              <a:t>Claerbout II (RTM)</a:t>
            </a:r>
          </a:p>
        </p:txBody>
      </p:sp>
      <p:sp>
        <p:nvSpPr>
          <p:cNvPr id="2" name="Slide Number Placeholder 1"/>
          <p:cNvSpPr>
            <a:spLocks noGrp="1"/>
          </p:cNvSpPr>
          <p:nvPr>
            <p:ph type="sldNum" sz="quarter" idx="12"/>
          </p:nvPr>
        </p:nvSpPr>
        <p:spPr/>
        <p:txBody>
          <a:bodyPr/>
          <a:lstStyle/>
          <a:p>
            <a:fld id="{EC3277FA-E73F-4102-A46F-C78B8C27A809}" type="slidenum">
              <a:rPr lang="en-US" smtClean="0"/>
              <a:pPr/>
              <a:t>288</a:t>
            </a:fld>
            <a:endParaRPr lang="en-US" dirty="0"/>
          </a:p>
        </p:txBody>
      </p:sp>
    </p:spTree>
    <p:extLst>
      <p:ext uri="{BB962C8B-B14F-4D97-AF65-F5344CB8AC3E}">
        <p14:creationId xmlns:p14="http://schemas.microsoft.com/office/powerpoint/2010/main" val="4020441385"/>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1"/>
          <p:cNvSpPr>
            <a:spLocks noChangeArrowheads="1"/>
          </p:cNvSpPr>
          <p:nvPr/>
        </p:nvSpPr>
        <p:spPr bwMode="auto">
          <a:xfrm>
            <a:off x="179389" y="1022354"/>
            <a:ext cx="1170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Conclusion</a:t>
            </a:r>
          </a:p>
        </p:txBody>
      </p:sp>
      <p:sp>
        <p:nvSpPr>
          <p:cNvPr id="3" name="Rectangle 2"/>
          <p:cNvSpPr/>
          <p:nvPr/>
        </p:nvSpPr>
        <p:spPr>
          <a:xfrm>
            <a:off x="239715" y="1933578"/>
            <a:ext cx="11649075" cy="4339650"/>
          </a:xfrm>
          <a:prstGeom prst="rect">
            <a:avLst/>
          </a:prstGeom>
        </p:spPr>
        <p:txBody>
          <a:bodyPr>
            <a:spAutoFit/>
          </a:bodyPr>
          <a:lstStyle/>
          <a:p>
            <a:pPr marL="342900" indent="-342900">
              <a:buFont typeface="Wingdings" charset="2"/>
              <a:buChar char="Ø"/>
              <a:defRPr/>
            </a:pPr>
            <a:r>
              <a:rPr lang="en-US" sz="2400" dirty="0"/>
              <a:t>All current industry leading edge migration methods (including RTM and all variants and extensions of RTM) are high frequency approximations, and hence do not treat low frequencies with equal fidelity as high frequencies at the target and image.</a:t>
            </a:r>
          </a:p>
          <a:p>
            <a:pPr>
              <a:defRPr/>
            </a:pPr>
            <a:endParaRPr lang="en-US" sz="2400" dirty="0"/>
          </a:p>
          <a:p>
            <a:pPr marL="342900" indent="-342900">
              <a:buFont typeface="Wingdings" charset="2"/>
              <a:buChar char="Ø"/>
              <a:defRPr/>
            </a:pPr>
            <a:r>
              <a:rPr lang="en-US" sz="2400" dirty="0"/>
              <a:t>M-OSRP has developed the first migration method that is equally effective at all recorded frequencies at the target and reservoir. This wedge test shows our first results that quantify that difference and differential added-value. The new imaging method is able to benefit from broadband data for structural resolution improvement to a much greater extent than the current best industry standard. </a:t>
            </a:r>
          </a:p>
          <a:p>
            <a:pPr>
              <a:defRPr/>
            </a:pPr>
            <a:endParaRPr lang="en-US" sz="2000" dirty="0"/>
          </a:p>
          <a:p>
            <a:pPr>
              <a:defRPr/>
            </a:pPr>
            <a:endParaRPr lang="en-US" sz="2000" dirty="0"/>
          </a:p>
          <a:p>
            <a:pPr marL="342900" indent="-342900">
              <a:buFont typeface="Wingdings" charset="2"/>
              <a:buChar char="Ø"/>
              <a:defRPr/>
            </a:pPr>
            <a:endParaRPr lang="en-US" sz="2000" dirty="0"/>
          </a:p>
        </p:txBody>
      </p:sp>
      <p:sp>
        <p:nvSpPr>
          <p:cNvPr id="35843" name="Slide Number Placeholder 3"/>
          <p:cNvSpPr txBox="1">
            <a:spLocks/>
          </p:cNvSpPr>
          <p:nvPr/>
        </p:nvSpPr>
        <p:spPr bwMode="auto">
          <a:xfrm>
            <a:off x="11260141" y="6129342"/>
            <a:ext cx="928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MS PGothic" charset="0"/>
                <a:cs typeface="MS PGothic" charset="0"/>
              </a:defRPr>
            </a:lvl1pPr>
            <a:lvl2pPr marL="742950" indent="-285750">
              <a:defRPr sz="2400">
                <a:solidFill>
                  <a:schemeClr val="tx1"/>
                </a:solidFill>
                <a:latin typeface="Helvetica" charset="0"/>
                <a:ea typeface="MS PGothic" charset="0"/>
                <a:cs typeface="MS PGothic" charset="0"/>
              </a:defRPr>
            </a:lvl2pPr>
            <a:lvl3pPr marL="1143000" indent="-228600">
              <a:defRPr sz="2400">
                <a:solidFill>
                  <a:schemeClr val="tx1"/>
                </a:solidFill>
                <a:latin typeface="Helvetica" charset="0"/>
                <a:ea typeface="MS PGothic" charset="0"/>
                <a:cs typeface="MS PGothic" charset="0"/>
              </a:defRPr>
            </a:lvl3pPr>
            <a:lvl4pPr marL="1600200" indent="-228600">
              <a:defRPr sz="2400">
                <a:solidFill>
                  <a:schemeClr val="tx1"/>
                </a:solidFill>
                <a:latin typeface="Helvetica" charset="0"/>
                <a:ea typeface="MS PGothic" charset="0"/>
                <a:cs typeface="MS PGothic" charset="0"/>
              </a:defRPr>
            </a:lvl4pPr>
            <a:lvl5pPr marL="2057400" indent="-228600">
              <a:defRPr sz="24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Helvetica" charset="0"/>
                <a:ea typeface="MS PGothic" charset="0"/>
                <a:cs typeface="MS PGothic" charset="0"/>
              </a:defRPr>
            </a:lvl9pPr>
          </a:lstStyle>
          <a:p>
            <a:pPr eaLnBrk="1" hangingPunct="1"/>
            <a:fld id="{6B2A5050-CA3C-1A49-97FF-8C7329CC4675}" type="slidenum">
              <a:rPr lang="en-US" sz="1800"/>
              <a:pPr eaLnBrk="1" hangingPunct="1"/>
              <a:t>289</a:t>
            </a:fld>
            <a:endParaRPr lang="en-US" sz="1800"/>
          </a:p>
        </p:txBody>
      </p:sp>
      <p:sp>
        <p:nvSpPr>
          <p:cNvPr id="4" name="Slide Number Placeholder 3"/>
          <p:cNvSpPr>
            <a:spLocks noGrp="1"/>
          </p:cNvSpPr>
          <p:nvPr>
            <p:ph type="sldNum" sz="quarter" idx="12"/>
          </p:nvPr>
        </p:nvSpPr>
        <p:spPr/>
        <p:txBody>
          <a:bodyPr/>
          <a:lstStyle/>
          <a:p>
            <a:fld id="{EC3277FA-E73F-4102-A46F-C78B8C27A809}" type="slidenum">
              <a:rPr lang="en-US" smtClean="0"/>
              <a:pPr/>
              <a:t>289</a:t>
            </a:fld>
            <a:endParaRPr lang="en-US" dirty="0"/>
          </a:p>
        </p:txBody>
      </p:sp>
    </p:spTree>
    <p:extLst>
      <p:ext uri="{BB962C8B-B14F-4D97-AF65-F5344CB8AC3E}">
        <p14:creationId xmlns:p14="http://schemas.microsoft.com/office/powerpoint/2010/main" val="1541773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29</a:t>
            </a:fld>
            <a:endParaRPr lang="en-US" dirty="0">
              <a:solidFill>
                <a:prstClr val="black"/>
              </a:solidFill>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013" y="3050440"/>
            <a:ext cx="6248400" cy="27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a:extLst>
              <a:ext uri="{FF2B5EF4-FFF2-40B4-BE49-F238E27FC236}">
                <a16:creationId xmlns:a16="http://schemas.microsoft.com/office/drawing/2014/main" xmlns="" id="{DDF653A4-8B84-439D-A54A-10EE4F43A582}"/>
              </a:ext>
            </a:extLst>
          </p:cNvPr>
          <p:cNvGraphicFramePr>
            <a:graphicFrameLocks noChangeAspect="1"/>
          </p:cNvGraphicFramePr>
          <p:nvPr>
            <p:extLst>
              <p:ext uri="{D42A27DB-BD31-4B8C-83A1-F6EECF244321}">
                <p14:modId xmlns:p14="http://schemas.microsoft.com/office/powerpoint/2010/main" val="3793341037"/>
              </p:ext>
            </p:extLst>
          </p:nvPr>
        </p:nvGraphicFramePr>
        <p:xfrm>
          <a:off x="555625" y="377825"/>
          <a:ext cx="11053763" cy="3355975"/>
        </p:xfrm>
        <a:graphic>
          <a:graphicData uri="http://schemas.openxmlformats.org/presentationml/2006/ole">
            <mc:AlternateContent xmlns:mc="http://schemas.openxmlformats.org/markup-compatibility/2006">
              <mc:Choice xmlns:v="urn:schemas-microsoft-com:vml" Requires="v">
                <p:oleObj spid="_x0000_s72750" name="Equation" r:id="rId4" imgW="3848040" imgH="1168200" progId="Equation.DSMT4">
                  <p:embed/>
                </p:oleObj>
              </mc:Choice>
              <mc:Fallback>
                <p:oleObj name="Equation" r:id="rId4" imgW="3848040" imgH="1168200" progId="Equation.DSMT4">
                  <p:embed/>
                  <p:pic>
                    <p:nvPicPr>
                      <p:cNvPr id="0" name=""/>
                      <p:cNvPicPr/>
                      <p:nvPr/>
                    </p:nvPicPr>
                    <p:blipFill>
                      <a:blip r:embed="rId5"/>
                      <a:stretch>
                        <a:fillRect/>
                      </a:stretch>
                    </p:blipFill>
                    <p:spPr>
                      <a:xfrm>
                        <a:off x="555625" y="377825"/>
                        <a:ext cx="11053763" cy="3355975"/>
                      </a:xfrm>
                      <a:prstGeom prst="rect">
                        <a:avLst/>
                      </a:prstGeom>
                    </p:spPr>
                  </p:pic>
                </p:oleObj>
              </mc:Fallback>
            </mc:AlternateContent>
          </a:graphicData>
        </a:graphic>
      </p:graphicFrame>
    </p:spTree>
    <p:extLst>
      <p:ext uri="{BB962C8B-B14F-4D97-AF65-F5344CB8AC3E}">
        <p14:creationId xmlns:p14="http://schemas.microsoft.com/office/powerpoint/2010/main" val="11229936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0412" y="1066802"/>
            <a:ext cx="10515600" cy="2554545"/>
          </a:xfrm>
          <a:prstGeom prst="rect">
            <a:avLst/>
          </a:prstGeom>
          <a:noFill/>
        </p:spPr>
        <p:txBody>
          <a:bodyPr wrap="square" rtlCol="0">
            <a:spAutoFit/>
          </a:bodyPr>
          <a:lstStyle/>
          <a:p>
            <a:r>
              <a:rPr lang="en-US" altLang="zh-CN" sz="3200" dirty="0" smtClean="0"/>
              <a:t>We</a:t>
            </a:r>
            <a:r>
              <a:rPr lang="zh-CN" altLang="en-US" sz="3200" dirty="0" smtClean="0"/>
              <a:t> </a:t>
            </a:r>
            <a:r>
              <a:rPr lang="en-US" altLang="zh-CN" sz="3200" dirty="0" smtClean="0"/>
              <a:t>provide</a:t>
            </a:r>
            <a:r>
              <a:rPr lang="zh-CN" altLang="en-US" sz="3200" dirty="0" smtClean="0"/>
              <a:t> </a:t>
            </a:r>
            <a:r>
              <a:rPr lang="en-US" altLang="zh-CN" sz="3200" dirty="0" smtClean="0"/>
              <a:t>(and</a:t>
            </a:r>
            <a:r>
              <a:rPr lang="zh-CN" altLang="en-US" sz="3200" dirty="0" smtClean="0"/>
              <a:t> </a:t>
            </a:r>
            <a:r>
              <a:rPr lang="en-US" altLang="zh-CN" sz="3200" dirty="0" smtClean="0"/>
              <a:t>illustrate)</a:t>
            </a:r>
            <a:r>
              <a:rPr lang="zh-CN" altLang="en-US" sz="3200" dirty="0" smtClean="0"/>
              <a:t> </a:t>
            </a:r>
            <a:r>
              <a:rPr lang="en-US" altLang="zh-CN" sz="3200" dirty="0" smtClean="0"/>
              <a:t>a</a:t>
            </a:r>
            <a:r>
              <a:rPr lang="zh-CN" altLang="en-US" sz="3200" dirty="0" smtClean="0"/>
              <a:t> </a:t>
            </a:r>
            <a:r>
              <a:rPr lang="en-US" altLang="zh-CN" sz="3200" dirty="0" smtClean="0"/>
              <a:t>method</a:t>
            </a:r>
            <a:r>
              <a:rPr lang="zh-CN" altLang="en-US" sz="3200" dirty="0" smtClean="0"/>
              <a:t> </a:t>
            </a:r>
            <a:r>
              <a:rPr lang="en-US" altLang="zh-CN" sz="3200" dirty="0" smtClean="0"/>
              <a:t>that</a:t>
            </a:r>
            <a:r>
              <a:rPr lang="zh-CN" altLang="en-US" sz="3200" dirty="0" smtClean="0"/>
              <a:t> </a:t>
            </a:r>
            <a:r>
              <a:rPr lang="en-US" altLang="zh-CN" sz="3200" dirty="0" smtClean="0"/>
              <a:t>guarantees</a:t>
            </a:r>
            <a:r>
              <a:rPr lang="zh-CN" altLang="en-US" sz="3200" dirty="0" smtClean="0"/>
              <a:t> </a:t>
            </a:r>
            <a:r>
              <a:rPr lang="en-US" altLang="zh-CN" sz="3200" dirty="0" smtClean="0"/>
              <a:t>that</a:t>
            </a:r>
            <a:r>
              <a:rPr lang="zh-CN" altLang="en-US" sz="3200" dirty="0" smtClean="0"/>
              <a:t> </a:t>
            </a:r>
            <a:r>
              <a:rPr lang="en-US" altLang="zh-CN" sz="3200" dirty="0" smtClean="0"/>
              <a:t>the</a:t>
            </a:r>
            <a:r>
              <a:rPr lang="zh-CN" altLang="en-US" sz="3200" dirty="0" smtClean="0"/>
              <a:t> </a:t>
            </a:r>
            <a:r>
              <a:rPr lang="en-US" altLang="zh-CN" sz="3200" dirty="0" smtClean="0"/>
              <a:t>real</a:t>
            </a:r>
            <a:r>
              <a:rPr lang="zh-CN" altLang="en-US" sz="3200" dirty="0" smtClean="0"/>
              <a:t> </a:t>
            </a:r>
            <a:r>
              <a:rPr lang="en-US" altLang="zh-CN" sz="3200" dirty="0" smtClean="0"/>
              <a:t>world</a:t>
            </a:r>
            <a:r>
              <a:rPr lang="zh-CN" altLang="en-US" sz="3200" dirty="0" smtClean="0"/>
              <a:t> </a:t>
            </a:r>
            <a:r>
              <a:rPr lang="en-US" altLang="zh-CN" sz="3200" dirty="0" smtClean="0"/>
              <a:t>application</a:t>
            </a:r>
            <a:r>
              <a:rPr lang="zh-CN" altLang="en-US" sz="3200" dirty="0" smtClean="0"/>
              <a:t> </a:t>
            </a:r>
            <a:r>
              <a:rPr lang="en-US" altLang="zh-CN" sz="3200" dirty="0" smtClean="0"/>
              <a:t>of</a:t>
            </a:r>
            <a:r>
              <a:rPr lang="zh-CN" altLang="en-US" sz="3200" dirty="0" smtClean="0"/>
              <a:t> </a:t>
            </a:r>
            <a:r>
              <a:rPr lang="en-US" altLang="zh-CN" sz="3200" dirty="0" smtClean="0"/>
              <a:t>the</a:t>
            </a:r>
            <a:r>
              <a:rPr lang="zh-CN" altLang="en-US" sz="3200" dirty="0" smtClean="0"/>
              <a:t> </a:t>
            </a:r>
            <a:r>
              <a:rPr lang="en-US" altLang="zh-CN" sz="3200" dirty="0" smtClean="0"/>
              <a:t>new</a:t>
            </a:r>
            <a:r>
              <a:rPr lang="zh-CN" altLang="en-US" sz="3200" dirty="0" smtClean="0"/>
              <a:t> </a:t>
            </a:r>
            <a:r>
              <a:rPr lang="en-US" altLang="zh-CN" sz="3200" dirty="0" smtClean="0"/>
              <a:t>Stolt</a:t>
            </a:r>
            <a:r>
              <a:rPr lang="zh-CN" altLang="en-US" sz="3200" dirty="0" smtClean="0"/>
              <a:t> </a:t>
            </a:r>
            <a:r>
              <a:rPr lang="en-US" altLang="zh-CN" sz="3200" dirty="0" smtClean="0"/>
              <a:t>CIII</a:t>
            </a:r>
            <a:r>
              <a:rPr lang="zh-CN" altLang="en-US" sz="3200" dirty="0" smtClean="0"/>
              <a:t> </a:t>
            </a:r>
            <a:r>
              <a:rPr lang="en-US" altLang="zh-CN" sz="3200" dirty="0" smtClean="0"/>
              <a:t>migration</a:t>
            </a:r>
            <a:r>
              <a:rPr lang="zh-CN" altLang="en-US" sz="3200" dirty="0" smtClean="0"/>
              <a:t> </a:t>
            </a:r>
            <a:r>
              <a:rPr lang="en-US" altLang="zh-CN" sz="3200" dirty="0" smtClean="0"/>
              <a:t>for</a:t>
            </a:r>
            <a:r>
              <a:rPr lang="zh-CN" altLang="en-US" sz="3200" dirty="0" smtClean="0"/>
              <a:t> </a:t>
            </a:r>
            <a:r>
              <a:rPr lang="en-US" altLang="zh-CN" sz="3200" dirty="0" smtClean="0"/>
              <a:t>a</a:t>
            </a:r>
            <a:r>
              <a:rPr lang="zh-CN" altLang="en-US" sz="3200" dirty="0" smtClean="0"/>
              <a:t> </a:t>
            </a:r>
            <a:r>
              <a:rPr lang="en-US" altLang="zh-CN" sz="3200" dirty="0" smtClean="0"/>
              <a:t>heterogeneous</a:t>
            </a:r>
            <a:r>
              <a:rPr lang="zh-CN" altLang="en-US" sz="3200" dirty="0" smtClean="0"/>
              <a:t> </a:t>
            </a:r>
            <a:r>
              <a:rPr lang="en-US" altLang="zh-CN" sz="3200" dirty="0" smtClean="0"/>
              <a:t>medium</a:t>
            </a:r>
            <a:r>
              <a:rPr lang="zh-CN" altLang="en-US" sz="3200" dirty="0" smtClean="0"/>
              <a:t> </a:t>
            </a:r>
            <a:r>
              <a:rPr lang="en-US" altLang="zh-CN" sz="3200" dirty="0" smtClean="0"/>
              <a:t>(and</a:t>
            </a:r>
            <a:r>
              <a:rPr lang="zh-CN" altLang="en-US" sz="3200" dirty="0" smtClean="0"/>
              <a:t> </a:t>
            </a:r>
            <a:r>
              <a:rPr lang="en-US" altLang="zh-CN" sz="3200" dirty="0" smtClean="0"/>
              <a:t>using</a:t>
            </a:r>
            <a:r>
              <a:rPr lang="zh-CN" altLang="en-US" sz="3200" dirty="0" smtClean="0"/>
              <a:t> </a:t>
            </a:r>
            <a:r>
              <a:rPr lang="en-US" altLang="zh-CN" sz="3200" dirty="0" smtClean="0"/>
              <a:t>a</a:t>
            </a:r>
            <a:r>
              <a:rPr lang="zh-CN" altLang="en-US" sz="3200" dirty="0" smtClean="0"/>
              <a:t> </a:t>
            </a:r>
            <a:r>
              <a:rPr lang="en-US" altLang="zh-CN" sz="3200" dirty="0" smtClean="0"/>
              <a:t>numerical</a:t>
            </a:r>
            <a:r>
              <a:rPr lang="zh-CN" altLang="en-US" sz="3200" dirty="0" smtClean="0"/>
              <a:t> </a:t>
            </a:r>
            <a:r>
              <a:rPr lang="en-US" altLang="zh-CN" sz="3200" dirty="0" smtClean="0"/>
              <a:t>method</a:t>
            </a:r>
            <a:r>
              <a:rPr lang="zh-CN" altLang="en-US" sz="3200" dirty="0" smtClean="0"/>
              <a:t> </a:t>
            </a:r>
            <a:r>
              <a:rPr lang="en-US" altLang="zh-CN" sz="3200" dirty="0" smtClean="0"/>
              <a:t>to</a:t>
            </a:r>
            <a:r>
              <a:rPr lang="zh-CN" altLang="en-US" sz="3200" dirty="0" smtClean="0"/>
              <a:t> </a:t>
            </a:r>
            <a:r>
              <a:rPr lang="en-US" altLang="zh-CN" sz="3200" dirty="0" smtClean="0"/>
              <a:t>compute</a:t>
            </a:r>
            <a:r>
              <a:rPr lang="zh-CN" altLang="en-US" sz="3200" dirty="0" smtClean="0"/>
              <a:t> </a:t>
            </a:r>
            <a:r>
              <a:rPr lang="en-US" altLang="zh-CN" sz="3200" dirty="0" smtClean="0"/>
              <a:t>G0DN)</a:t>
            </a:r>
            <a:r>
              <a:rPr lang="zh-CN" altLang="en-US" sz="3200" dirty="0" smtClean="0"/>
              <a:t> </a:t>
            </a:r>
            <a:r>
              <a:rPr lang="en-US" altLang="zh-CN" sz="3200" dirty="0" smtClean="0"/>
              <a:t>is</a:t>
            </a:r>
            <a:r>
              <a:rPr lang="zh-CN" altLang="en-US" sz="3200" dirty="0" smtClean="0"/>
              <a:t> </a:t>
            </a:r>
            <a:r>
              <a:rPr lang="en-US" altLang="zh-CN" sz="3200" dirty="0" smtClean="0"/>
              <a:t>equally</a:t>
            </a:r>
            <a:r>
              <a:rPr lang="zh-CN" altLang="en-US" sz="3200" dirty="0" smtClean="0"/>
              <a:t> </a:t>
            </a:r>
            <a:r>
              <a:rPr lang="en-US" altLang="zh-CN" sz="3200" dirty="0" smtClean="0"/>
              <a:t>effective</a:t>
            </a:r>
            <a:r>
              <a:rPr lang="zh-CN" altLang="en-US" sz="3200" dirty="0" smtClean="0"/>
              <a:t> </a:t>
            </a:r>
            <a:r>
              <a:rPr lang="en-US" altLang="zh-CN" sz="3200" dirty="0" smtClean="0"/>
              <a:t>at</a:t>
            </a:r>
            <a:r>
              <a:rPr lang="zh-CN" altLang="en-US" sz="3200" dirty="0" smtClean="0"/>
              <a:t> </a:t>
            </a:r>
            <a:r>
              <a:rPr lang="en-US" altLang="zh-CN" sz="3200" dirty="0" smtClean="0"/>
              <a:t>all</a:t>
            </a:r>
            <a:r>
              <a:rPr lang="zh-CN" altLang="en-US" sz="3200" dirty="0" smtClean="0"/>
              <a:t> </a:t>
            </a:r>
            <a:r>
              <a:rPr lang="en-US" altLang="zh-CN" sz="3200" dirty="0" smtClean="0"/>
              <a:t>frequencies</a:t>
            </a:r>
            <a:r>
              <a:rPr lang="zh-CN" altLang="en-US" sz="3200" dirty="0" smtClean="0"/>
              <a:t> </a:t>
            </a:r>
            <a:r>
              <a:rPr lang="en-US" altLang="zh-CN" sz="3200" dirty="0" smtClean="0"/>
              <a:t>at</a:t>
            </a:r>
            <a:r>
              <a:rPr lang="zh-CN" altLang="en-US" sz="3200" dirty="0" smtClean="0"/>
              <a:t> </a:t>
            </a:r>
            <a:r>
              <a:rPr lang="en-US" altLang="zh-CN" sz="3200" dirty="0" smtClean="0"/>
              <a:t>the</a:t>
            </a:r>
            <a:r>
              <a:rPr lang="zh-CN" altLang="en-US" sz="3200" dirty="0" smtClean="0"/>
              <a:t> </a:t>
            </a:r>
            <a:r>
              <a:rPr lang="en-US" altLang="zh-CN" sz="3200" dirty="0" smtClean="0"/>
              <a:t>target</a:t>
            </a:r>
            <a:r>
              <a:rPr lang="zh-CN" altLang="en-US" sz="3200" dirty="0" smtClean="0"/>
              <a:t> </a:t>
            </a:r>
            <a:r>
              <a:rPr lang="en-US" altLang="zh-CN" sz="3200" dirty="0" smtClean="0"/>
              <a:t>and</a:t>
            </a:r>
            <a:r>
              <a:rPr lang="zh-CN" altLang="en-US" sz="3200" dirty="0" smtClean="0"/>
              <a:t> </a:t>
            </a:r>
            <a:r>
              <a:rPr lang="en-US" altLang="zh-CN" sz="3200" dirty="0" smtClean="0"/>
              <a:t>reservoir</a:t>
            </a:r>
            <a:r>
              <a:rPr lang="zh-CN" altLang="en-US" sz="3200" dirty="0" smtClean="0"/>
              <a:t> </a:t>
            </a:r>
            <a:r>
              <a:rPr lang="en-US" altLang="zh-CN" sz="3200" dirty="0" smtClean="0"/>
              <a:t>(A.</a:t>
            </a:r>
            <a:r>
              <a:rPr lang="zh-CN" altLang="en-US" sz="3200" dirty="0" smtClean="0"/>
              <a:t> </a:t>
            </a:r>
            <a:r>
              <a:rPr lang="en-US" altLang="zh-CN" sz="3200" dirty="0" smtClean="0"/>
              <a:t>Weglein</a:t>
            </a:r>
            <a:r>
              <a:rPr lang="zh-CN" altLang="en-US" sz="3200" dirty="0" smtClean="0"/>
              <a:t> </a:t>
            </a:r>
            <a:r>
              <a:rPr lang="en-US" altLang="zh-CN" sz="3200" dirty="0" smtClean="0"/>
              <a:t>and</a:t>
            </a:r>
            <a:r>
              <a:rPr lang="zh-CN" altLang="en-US" sz="3200" dirty="0" smtClean="0"/>
              <a:t> </a:t>
            </a:r>
            <a:r>
              <a:rPr lang="en-US" altLang="zh-CN" sz="3200" dirty="0" smtClean="0"/>
              <a:t>F.</a:t>
            </a:r>
            <a:r>
              <a:rPr lang="zh-CN" altLang="en-US" sz="3200" dirty="0" smtClean="0"/>
              <a:t> </a:t>
            </a:r>
            <a:r>
              <a:rPr lang="en-US" altLang="zh-CN" sz="3200" dirty="0" smtClean="0"/>
              <a:t>Liu)</a:t>
            </a: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290</a:t>
            </a:fld>
            <a:endParaRPr lang="en-US" dirty="0">
              <a:solidFill>
                <a:prstClr val="black"/>
              </a:solidFill>
            </a:endParaRPr>
          </a:p>
        </p:txBody>
      </p:sp>
    </p:spTree>
    <p:extLst>
      <p:ext uri="{BB962C8B-B14F-4D97-AF65-F5344CB8AC3E}">
        <p14:creationId xmlns:p14="http://schemas.microsoft.com/office/powerpoint/2010/main" val="174284691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3213" y="76200"/>
            <a:ext cx="2971801" cy="923330"/>
          </a:xfrm>
          <a:prstGeom prst="rect">
            <a:avLst/>
          </a:prstGeom>
          <a:noFill/>
        </p:spPr>
        <p:txBody>
          <a:bodyPr wrap="square" rtlCol="0">
            <a:spAutoFit/>
          </a:bodyPr>
          <a:lstStyle/>
          <a:p>
            <a:pPr algn="ctr"/>
            <a:r>
              <a:rPr lang="en-US" altLang="zh-CN" sz="5400" dirty="0"/>
              <a:t>M</a:t>
            </a:r>
            <a:r>
              <a:rPr lang="en-US" altLang="zh-CN" sz="5400" dirty="0" smtClean="0"/>
              <a:t>ethod</a:t>
            </a:r>
            <a:endParaRPr lang="en-US" sz="5400" dirty="0"/>
          </a:p>
        </p:txBody>
      </p:sp>
      <p:sp>
        <p:nvSpPr>
          <p:cNvPr id="4" name="TextBox 3"/>
          <p:cNvSpPr txBox="1"/>
          <p:nvPr/>
        </p:nvSpPr>
        <p:spPr>
          <a:xfrm>
            <a:off x="455612" y="1143000"/>
            <a:ext cx="11353800" cy="1661993"/>
          </a:xfrm>
          <a:prstGeom prst="rect">
            <a:avLst/>
          </a:prstGeom>
          <a:noFill/>
        </p:spPr>
        <p:txBody>
          <a:bodyPr wrap="square" rtlCol="0">
            <a:spAutoFit/>
          </a:bodyPr>
          <a:lstStyle/>
          <a:p>
            <a:pPr marL="342900" indent="-342900">
              <a:buFont typeface="+mj-lt"/>
              <a:buAutoNum type="arabicPeriod"/>
            </a:pPr>
            <a:r>
              <a:rPr lang="en-US" altLang="zh-CN" sz="2800" dirty="0" smtClean="0"/>
              <a:t>The</a:t>
            </a:r>
            <a:r>
              <a:rPr lang="zh-CN" altLang="en-US" sz="2800" dirty="0" smtClean="0"/>
              <a:t> </a:t>
            </a:r>
            <a:r>
              <a:rPr lang="en-US" altLang="zh-CN" sz="2800" dirty="0" smtClean="0"/>
              <a:t>Stolt</a:t>
            </a:r>
            <a:r>
              <a:rPr lang="zh-CN" altLang="en-US" sz="2800" dirty="0" smtClean="0"/>
              <a:t> </a:t>
            </a:r>
            <a:r>
              <a:rPr lang="en-US" altLang="zh-CN" sz="2800" dirty="0" smtClean="0"/>
              <a:t>CIII</a:t>
            </a:r>
            <a:r>
              <a:rPr lang="zh-CN" altLang="en-US" sz="2800" dirty="0" smtClean="0"/>
              <a:t> </a:t>
            </a:r>
            <a:r>
              <a:rPr lang="en-US" altLang="zh-CN" sz="2800" dirty="0" smtClean="0"/>
              <a:t>migration</a:t>
            </a:r>
            <a:r>
              <a:rPr lang="zh-CN" altLang="en-US" sz="2800" dirty="0" smtClean="0"/>
              <a:t> </a:t>
            </a:r>
            <a:r>
              <a:rPr lang="en-US" altLang="zh-CN" sz="2800" dirty="0" smtClean="0"/>
              <a:t>has</a:t>
            </a:r>
            <a:r>
              <a:rPr lang="zh-CN" altLang="en-US" sz="2800" dirty="0" smtClean="0"/>
              <a:t> </a:t>
            </a:r>
            <a:r>
              <a:rPr lang="en-US" altLang="zh-CN" sz="2800" dirty="0" smtClean="0"/>
              <a:t>a</a:t>
            </a:r>
            <a:r>
              <a:rPr lang="zh-CN" altLang="en-US" sz="2800" dirty="0" smtClean="0"/>
              <a:t> </a:t>
            </a:r>
            <a:r>
              <a:rPr lang="en-US" altLang="zh-CN" sz="2800" dirty="0" smtClean="0"/>
              <a:t>unique</a:t>
            </a:r>
            <a:r>
              <a:rPr lang="zh-CN" altLang="en-US" sz="2800" dirty="0" smtClean="0"/>
              <a:t> </a:t>
            </a:r>
            <a:r>
              <a:rPr lang="en-US" altLang="zh-CN" sz="2800" dirty="0" smtClean="0"/>
              <a:t>advantage</a:t>
            </a:r>
            <a:r>
              <a:rPr lang="zh-CN" altLang="en-US" sz="2800" dirty="0" smtClean="0"/>
              <a:t> </a:t>
            </a:r>
            <a:r>
              <a:rPr lang="en-US" altLang="zh-CN" sz="2800" dirty="0" smtClean="0"/>
              <a:t>in</a:t>
            </a:r>
            <a:r>
              <a:rPr lang="zh-CN" altLang="en-US" sz="2800" dirty="0" smtClean="0"/>
              <a:t> </a:t>
            </a:r>
            <a:r>
              <a:rPr lang="en-US" altLang="zh-CN" sz="2800" dirty="0" smtClean="0"/>
              <a:t>being</a:t>
            </a:r>
            <a:r>
              <a:rPr lang="zh-CN" altLang="en-US" sz="2800" dirty="0" smtClean="0"/>
              <a:t> </a:t>
            </a:r>
            <a:r>
              <a:rPr lang="en-US" altLang="zh-CN" sz="2800" dirty="0" smtClean="0"/>
              <a:t>interpreted</a:t>
            </a:r>
            <a:r>
              <a:rPr lang="zh-CN" altLang="en-US" sz="2800" dirty="0" smtClean="0"/>
              <a:t> </a:t>
            </a:r>
            <a:r>
              <a:rPr lang="en-US" altLang="zh-CN" sz="2800" dirty="0" smtClean="0"/>
              <a:t>as</a:t>
            </a:r>
            <a:r>
              <a:rPr lang="zh-CN" altLang="en-US" sz="2800" dirty="0" smtClean="0"/>
              <a:t> </a:t>
            </a:r>
            <a:r>
              <a:rPr lang="en-US" altLang="zh-CN" sz="2800" dirty="0" smtClean="0"/>
              <a:t>the</a:t>
            </a:r>
            <a:r>
              <a:rPr lang="zh-CN" altLang="en-US" sz="2800" dirty="0" smtClean="0"/>
              <a:t> </a:t>
            </a:r>
            <a:r>
              <a:rPr lang="en-US" altLang="zh-CN" sz="2800" dirty="0" smtClean="0"/>
              <a:t>output</a:t>
            </a:r>
            <a:r>
              <a:rPr lang="zh-CN" altLang="en-US" sz="2800" dirty="0" smtClean="0"/>
              <a:t> </a:t>
            </a:r>
            <a:r>
              <a:rPr lang="en-US" altLang="zh-CN" sz="2800" dirty="0" smtClean="0"/>
              <a:t>of</a:t>
            </a:r>
            <a:r>
              <a:rPr lang="zh-CN" altLang="en-US" sz="2800" dirty="0" smtClean="0"/>
              <a:t> </a:t>
            </a:r>
            <a:r>
              <a:rPr lang="en-US" altLang="zh-CN" sz="2800" dirty="0" smtClean="0"/>
              <a:t>an</a:t>
            </a:r>
            <a:r>
              <a:rPr lang="zh-CN" altLang="en-US" sz="2800" dirty="0" smtClean="0"/>
              <a:t> </a:t>
            </a:r>
            <a:r>
              <a:rPr lang="en-US" altLang="zh-CN" sz="2800" dirty="0" smtClean="0"/>
              <a:t>actual</a:t>
            </a:r>
            <a:r>
              <a:rPr lang="zh-CN" altLang="en-US" sz="2800" dirty="0" smtClean="0"/>
              <a:t> </a:t>
            </a:r>
            <a:r>
              <a:rPr lang="en-US" altLang="zh-CN" sz="2800" dirty="0" smtClean="0"/>
              <a:t>coincident</a:t>
            </a:r>
            <a:r>
              <a:rPr lang="zh-CN" altLang="en-US" sz="2800" dirty="0" smtClean="0"/>
              <a:t> </a:t>
            </a:r>
            <a:r>
              <a:rPr lang="en-US" altLang="zh-CN" sz="2800" dirty="0" smtClean="0"/>
              <a:t>source</a:t>
            </a:r>
            <a:r>
              <a:rPr lang="zh-CN" altLang="en-US" sz="2800" dirty="0" smtClean="0"/>
              <a:t> </a:t>
            </a:r>
            <a:r>
              <a:rPr lang="en-US" altLang="zh-CN" sz="2800" dirty="0" smtClean="0"/>
              <a:t>and</a:t>
            </a:r>
            <a:r>
              <a:rPr lang="zh-CN" altLang="en-US" sz="2800" dirty="0" smtClean="0"/>
              <a:t> </a:t>
            </a:r>
            <a:r>
              <a:rPr lang="en-US" altLang="zh-CN" sz="2800" dirty="0" smtClean="0"/>
              <a:t>receiver</a:t>
            </a:r>
            <a:r>
              <a:rPr lang="zh-CN" altLang="en-US" sz="2800" dirty="0" smtClean="0"/>
              <a:t> </a:t>
            </a:r>
            <a:r>
              <a:rPr lang="en-US" altLang="zh-CN" sz="2800" dirty="0" smtClean="0"/>
              <a:t>at</a:t>
            </a:r>
            <a:r>
              <a:rPr lang="zh-CN" altLang="en-US" sz="2800" dirty="0" smtClean="0"/>
              <a:t> </a:t>
            </a:r>
            <a:r>
              <a:rPr lang="en-US" altLang="zh-CN" sz="2800" dirty="0" smtClean="0"/>
              <a:t>depth</a:t>
            </a:r>
            <a:r>
              <a:rPr lang="zh-CN" altLang="en-US" sz="2800" dirty="0" smtClean="0"/>
              <a:t> </a:t>
            </a:r>
            <a:r>
              <a:rPr lang="en-US" altLang="zh-CN" sz="2800" dirty="0" smtClean="0"/>
              <a:t>at</a:t>
            </a:r>
            <a:r>
              <a:rPr lang="zh-CN" altLang="en-US" sz="2800" dirty="0" smtClean="0"/>
              <a:t> </a:t>
            </a:r>
            <a:r>
              <a:rPr lang="en-US" altLang="zh-CN" sz="2800" dirty="0" smtClean="0"/>
              <a:t>time</a:t>
            </a:r>
            <a:r>
              <a:rPr lang="zh-CN" altLang="en-US" sz="2800" dirty="0" smtClean="0"/>
              <a:t> </a:t>
            </a:r>
            <a:r>
              <a:rPr lang="en-US" altLang="zh-CN" sz="2800" dirty="0" smtClean="0"/>
              <a:t>equals</a:t>
            </a:r>
            <a:r>
              <a:rPr lang="zh-CN" altLang="en-US" sz="2800" dirty="0" smtClean="0"/>
              <a:t> </a:t>
            </a:r>
            <a:r>
              <a:rPr lang="en-US" altLang="zh-CN" sz="2800" dirty="0" smtClean="0"/>
              <a:t>zero</a:t>
            </a:r>
          </a:p>
          <a:p>
            <a:pPr marL="342900" indent="-342900">
              <a:buFont typeface="+mj-lt"/>
              <a:buAutoNum type="arabicPeriod"/>
            </a:pPr>
            <a:endParaRPr lang="en-US" dirty="0"/>
          </a:p>
        </p:txBody>
      </p:sp>
      <p:sp>
        <p:nvSpPr>
          <p:cNvPr id="5" name="Oval 4"/>
          <p:cNvSpPr/>
          <p:nvPr/>
        </p:nvSpPr>
        <p:spPr>
          <a:xfrm>
            <a:off x="6550958" y="3788890"/>
            <a:ext cx="4114800" cy="152400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94612" y="4191004"/>
            <a:ext cx="2057400" cy="584775"/>
          </a:xfrm>
          <a:prstGeom prst="rect">
            <a:avLst/>
          </a:prstGeom>
          <a:solidFill>
            <a:schemeClr val="bg1"/>
          </a:solidFill>
        </p:spPr>
        <p:txBody>
          <a:bodyPr wrap="square" rtlCol="0">
            <a:spAutoFit/>
          </a:bodyPr>
          <a:lstStyle/>
          <a:p>
            <a:pPr algn="ctr"/>
            <a:r>
              <a:rPr lang="en-US" altLang="zh-CN" sz="3200" dirty="0" smtClean="0"/>
              <a:t>V(</a:t>
            </a:r>
            <a:r>
              <a:rPr lang="en-US" altLang="zh-CN" sz="3200" dirty="0" err="1" smtClean="0"/>
              <a:t>x,y,z</a:t>
            </a:r>
            <a:r>
              <a:rPr lang="en-US" altLang="zh-CN" sz="3200" dirty="0" smtClean="0"/>
              <a:t>)</a:t>
            </a:r>
            <a:endParaRPr lang="en-US" sz="3200" dirty="0"/>
          </a:p>
        </p:txBody>
      </p:sp>
      <p:sp>
        <p:nvSpPr>
          <p:cNvPr id="7" name="5-Point Star 6"/>
          <p:cNvSpPr/>
          <p:nvPr/>
        </p:nvSpPr>
        <p:spPr>
          <a:xfrm>
            <a:off x="7237414" y="3383263"/>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p:cNvSpPr/>
          <p:nvPr/>
        </p:nvSpPr>
        <p:spPr>
          <a:xfrm>
            <a:off x="7618412" y="3383263"/>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999413" y="3359926"/>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p:cNvSpPr/>
          <p:nvPr/>
        </p:nvSpPr>
        <p:spPr>
          <a:xfrm>
            <a:off x="8380414" y="3359926"/>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8761412" y="3366564"/>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9142414" y="3366564"/>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9571130" y="3356832"/>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p:nvSpPr>
        <p:spPr>
          <a:xfrm>
            <a:off x="9952131" y="3356832"/>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6550958" y="6019800"/>
            <a:ext cx="411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57165" y="5435029"/>
            <a:ext cx="2057400" cy="584775"/>
          </a:xfrm>
          <a:prstGeom prst="rect">
            <a:avLst/>
          </a:prstGeom>
          <a:noFill/>
        </p:spPr>
        <p:txBody>
          <a:bodyPr wrap="square" rtlCol="0">
            <a:spAutoFit/>
          </a:bodyPr>
          <a:lstStyle/>
          <a:p>
            <a:pPr algn="ctr"/>
            <a:r>
              <a:rPr lang="en-US" altLang="zh-CN" sz="3200" dirty="0" smtClean="0"/>
              <a:t>C</a:t>
            </a:r>
            <a:r>
              <a:rPr lang="en-US" altLang="zh-CN" sz="3200" baseline="-25000" dirty="0" smtClean="0"/>
              <a:t>0</a:t>
            </a:r>
            <a:endParaRPr lang="en-US" sz="3200" baseline="-25000" dirty="0"/>
          </a:p>
        </p:txBody>
      </p:sp>
      <p:sp>
        <p:nvSpPr>
          <p:cNvPr id="18" name="TextBox 17"/>
          <p:cNvSpPr txBox="1"/>
          <p:nvPr/>
        </p:nvSpPr>
        <p:spPr>
          <a:xfrm>
            <a:off x="7694612" y="6125306"/>
            <a:ext cx="2057400" cy="584775"/>
          </a:xfrm>
          <a:prstGeom prst="rect">
            <a:avLst/>
          </a:prstGeom>
          <a:noFill/>
        </p:spPr>
        <p:txBody>
          <a:bodyPr wrap="square" rtlCol="0">
            <a:spAutoFit/>
          </a:bodyPr>
          <a:lstStyle/>
          <a:p>
            <a:pPr algn="ctr"/>
            <a:r>
              <a:rPr lang="en-US" altLang="zh-CN" sz="3200" dirty="0" smtClean="0"/>
              <a:t>C</a:t>
            </a:r>
            <a:r>
              <a:rPr lang="en-US" altLang="zh-CN" sz="3200" baseline="-25000" dirty="0"/>
              <a:t>1</a:t>
            </a:r>
            <a:endParaRPr lang="en-US" sz="3200" baseline="-25000" dirty="0"/>
          </a:p>
        </p:txBody>
      </p:sp>
      <p:sp>
        <p:nvSpPr>
          <p:cNvPr id="19" name="TextBox 18"/>
          <p:cNvSpPr txBox="1"/>
          <p:nvPr/>
        </p:nvSpPr>
        <p:spPr>
          <a:xfrm>
            <a:off x="6474758" y="2421267"/>
            <a:ext cx="4267200" cy="707886"/>
          </a:xfrm>
          <a:prstGeom prst="rect">
            <a:avLst/>
          </a:prstGeom>
          <a:noFill/>
        </p:spPr>
        <p:txBody>
          <a:bodyPr wrap="square" rtlCol="0">
            <a:spAutoFit/>
          </a:bodyPr>
          <a:lstStyle/>
          <a:p>
            <a:pPr algn="ctr"/>
            <a:r>
              <a:rPr lang="en-US" altLang="zh-CN" sz="4000" dirty="0" smtClean="0">
                <a:solidFill>
                  <a:srgbClr val="FF0000"/>
                </a:solidFill>
              </a:rPr>
              <a:t>Case</a:t>
            </a:r>
            <a:r>
              <a:rPr lang="zh-CN" altLang="en-US" sz="4000" dirty="0" smtClean="0">
                <a:solidFill>
                  <a:srgbClr val="FF0000"/>
                </a:solidFill>
              </a:rPr>
              <a:t> </a:t>
            </a:r>
            <a:r>
              <a:rPr lang="en-US" altLang="zh-CN" sz="4000" dirty="0" smtClean="0">
                <a:solidFill>
                  <a:srgbClr val="FF0000"/>
                </a:solidFill>
              </a:rPr>
              <a:t>B</a:t>
            </a:r>
            <a:endParaRPr lang="en-US" sz="4000" dirty="0">
              <a:solidFill>
                <a:srgbClr val="FF0000"/>
              </a:solidFill>
            </a:endParaRPr>
          </a:p>
        </p:txBody>
      </p:sp>
      <p:sp>
        <p:nvSpPr>
          <p:cNvPr id="20" name="TextBox 19"/>
          <p:cNvSpPr txBox="1"/>
          <p:nvPr/>
        </p:nvSpPr>
        <p:spPr>
          <a:xfrm>
            <a:off x="760411" y="2418785"/>
            <a:ext cx="4267200" cy="707886"/>
          </a:xfrm>
          <a:prstGeom prst="rect">
            <a:avLst/>
          </a:prstGeom>
          <a:noFill/>
        </p:spPr>
        <p:txBody>
          <a:bodyPr wrap="square" rtlCol="0">
            <a:spAutoFit/>
          </a:bodyPr>
          <a:lstStyle/>
          <a:p>
            <a:pPr algn="ctr"/>
            <a:r>
              <a:rPr lang="en-US" altLang="zh-CN" sz="4000" dirty="0" smtClean="0">
                <a:solidFill>
                  <a:srgbClr val="FF0000"/>
                </a:solidFill>
              </a:rPr>
              <a:t>Case</a:t>
            </a:r>
            <a:r>
              <a:rPr lang="zh-CN" altLang="en-US" sz="4000" dirty="0" smtClean="0">
                <a:solidFill>
                  <a:srgbClr val="FF0000"/>
                </a:solidFill>
              </a:rPr>
              <a:t> </a:t>
            </a:r>
            <a:r>
              <a:rPr lang="en-US" altLang="zh-CN" sz="4000" dirty="0">
                <a:solidFill>
                  <a:srgbClr val="FF0000"/>
                </a:solidFill>
              </a:rPr>
              <a:t>A</a:t>
            </a:r>
            <a:endParaRPr lang="en-US" sz="4000" dirty="0">
              <a:solidFill>
                <a:srgbClr val="FF0000"/>
              </a:solidFill>
            </a:endParaRPr>
          </a:p>
        </p:txBody>
      </p:sp>
      <p:sp>
        <p:nvSpPr>
          <p:cNvPr id="21" name="5-Point Star 20"/>
          <p:cNvSpPr/>
          <p:nvPr/>
        </p:nvSpPr>
        <p:spPr>
          <a:xfrm>
            <a:off x="1446212" y="3399962"/>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p:cNvSpPr/>
          <p:nvPr/>
        </p:nvSpPr>
        <p:spPr>
          <a:xfrm>
            <a:off x="1827214" y="3399962"/>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208212" y="3376625"/>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p:nvSpPr>
        <p:spPr>
          <a:xfrm>
            <a:off x="2589213" y="3376625"/>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970214" y="3383263"/>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p:cNvSpPr/>
          <p:nvPr/>
        </p:nvSpPr>
        <p:spPr>
          <a:xfrm>
            <a:off x="3351213" y="3383263"/>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3779932" y="3373531"/>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a:off x="4160930" y="3373531"/>
            <a:ext cx="228600" cy="228600"/>
          </a:xfrm>
          <a:prstGeom prst="triangle">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721004" y="6019800"/>
            <a:ext cx="41148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27212" y="4402460"/>
            <a:ext cx="2057400" cy="584775"/>
          </a:xfrm>
          <a:prstGeom prst="rect">
            <a:avLst/>
          </a:prstGeom>
          <a:noFill/>
        </p:spPr>
        <p:txBody>
          <a:bodyPr wrap="square" rtlCol="0">
            <a:spAutoFit/>
          </a:bodyPr>
          <a:lstStyle/>
          <a:p>
            <a:pPr algn="ctr"/>
            <a:r>
              <a:rPr lang="en-US" altLang="zh-CN" sz="3200" dirty="0" smtClean="0"/>
              <a:t>C</a:t>
            </a:r>
            <a:r>
              <a:rPr lang="en-US" altLang="zh-CN" sz="3200" baseline="-25000" dirty="0" smtClean="0"/>
              <a:t>0</a:t>
            </a:r>
            <a:endParaRPr lang="en-US" sz="3200" baseline="-25000" dirty="0"/>
          </a:p>
        </p:txBody>
      </p:sp>
      <p:sp>
        <p:nvSpPr>
          <p:cNvPr id="31" name="TextBox 30"/>
          <p:cNvSpPr txBox="1"/>
          <p:nvPr/>
        </p:nvSpPr>
        <p:spPr>
          <a:xfrm>
            <a:off x="1864660" y="6125306"/>
            <a:ext cx="2057400" cy="584775"/>
          </a:xfrm>
          <a:prstGeom prst="rect">
            <a:avLst/>
          </a:prstGeom>
          <a:noFill/>
        </p:spPr>
        <p:txBody>
          <a:bodyPr wrap="square" rtlCol="0">
            <a:spAutoFit/>
          </a:bodyPr>
          <a:lstStyle/>
          <a:p>
            <a:pPr algn="ctr"/>
            <a:r>
              <a:rPr lang="en-US" altLang="zh-CN" sz="3200" dirty="0" smtClean="0"/>
              <a:t>C</a:t>
            </a:r>
            <a:r>
              <a:rPr lang="en-US" altLang="zh-CN" sz="3200" baseline="-25000" dirty="0"/>
              <a:t>1</a:t>
            </a:r>
            <a:endParaRPr lang="en-US" sz="3200" baseline="-25000" dirty="0"/>
          </a:p>
        </p:txBody>
      </p:sp>
      <p:sp>
        <p:nvSpPr>
          <p:cNvPr id="15" name="Slide Number Placeholder 14"/>
          <p:cNvSpPr>
            <a:spLocks noGrp="1"/>
          </p:cNvSpPr>
          <p:nvPr>
            <p:ph type="sldNum" sz="quarter" idx="12"/>
          </p:nvPr>
        </p:nvSpPr>
        <p:spPr/>
        <p:txBody>
          <a:bodyPr/>
          <a:lstStyle/>
          <a:p>
            <a:fld id="{EC3277FA-E73F-4102-A46F-C78B8C27A809}" type="slidenum">
              <a:rPr lang="en-US" smtClean="0">
                <a:solidFill>
                  <a:prstClr val="black"/>
                </a:solidFill>
              </a:rPr>
              <a:pPr/>
              <a:t>291</a:t>
            </a:fld>
            <a:endParaRPr lang="en-US" dirty="0">
              <a:solidFill>
                <a:prstClr val="black"/>
              </a:solidFill>
            </a:endParaRPr>
          </a:p>
        </p:txBody>
      </p:sp>
    </p:spTree>
    <p:extLst>
      <p:ext uri="{BB962C8B-B14F-4D97-AF65-F5344CB8AC3E}">
        <p14:creationId xmlns:p14="http://schemas.microsoft.com/office/powerpoint/2010/main" val="163463934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814" y="1133356"/>
            <a:ext cx="10439399" cy="6093976"/>
          </a:xfrm>
          <a:prstGeom prst="rect">
            <a:avLst/>
          </a:prstGeom>
          <a:noFill/>
        </p:spPr>
        <p:txBody>
          <a:bodyPr wrap="square" rtlCol="0">
            <a:spAutoFit/>
          </a:bodyPr>
          <a:lstStyle/>
          <a:p>
            <a:pPr marL="457200" indent="-457200">
              <a:buFont typeface="+mj-lt"/>
              <a:buAutoNum type="arabicPeriod" startAt="3"/>
            </a:pPr>
            <a:r>
              <a:rPr lang="en-US" altLang="zh-CN" sz="2400" dirty="0" smtClean="0"/>
              <a:t>The</a:t>
            </a:r>
            <a:r>
              <a:rPr lang="zh-CN" altLang="en-US" sz="2400" dirty="0" smtClean="0"/>
              <a:t> </a:t>
            </a:r>
            <a:r>
              <a:rPr lang="en-US" altLang="zh-CN" sz="2400" dirty="0" smtClean="0"/>
              <a:t>Stolt</a:t>
            </a:r>
            <a:r>
              <a:rPr lang="zh-CN" altLang="en-US" sz="2400" dirty="0" smtClean="0"/>
              <a:t> </a:t>
            </a:r>
            <a:r>
              <a:rPr lang="en-US" altLang="zh-CN" sz="2400" dirty="0" smtClean="0"/>
              <a:t>CIII</a:t>
            </a:r>
            <a:r>
              <a:rPr lang="zh-CN" altLang="en-US" sz="2400" dirty="0" smtClean="0"/>
              <a:t> </a:t>
            </a:r>
            <a:r>
              <a:rPr lang="en-US" altLang="zh-CN" sz="2400" dirty="0" smtClean="0"/>
              <a:t>migration</a:t>
            </a:r>
            <a:r>
              <a:rPr lang="zh-CN" altLang="en-US" sz="2400" dirty="0" smtClean="0"/>
              <a:t> </a:t>
            </a:r>
            <a:r>
              <a:rPr lang="en-US" altLang="zh-CN" sz="2400" dirty="0" smtClean="0"/>
              <a:t>for</a:t>
            </a:r>
            <a:r>
              <a:rPr lang="zh-CN" altLang="en-US" sz="2400" dirty="0" smtClean="0"/>
              <a:t> </a:t>
            </a:r>
            <a:r>
              <a:rPr lang="en-US" altLang="zh-CN" sz="2400" dirty="0" smtClean="0"/>
              <a:t>the</a:t>
            </a:r>
            <a:r>
              <a:rPr lang="zh-CN" altLang="en-US" sz="2400" dirty="0" smtClean="0"/>
              <a:t> </a:t>
            </a:r>
            <a:r>
              <a:rPr lang="en-US" altLang="zh-CN" sz="2400" u="sng" dirty="0" smtClean="0"/>
              <a:t>homogeneous</a:t>
            </a:r>
            <a:r>
              <a:rPr lang="zh-CN" altLang="en-US" sz="2400" u="sng" dirty="0" smtClean="0"/>
              <a:t> </a:t>
            </a:r>
            <a:r>
              <a:rPr lang="en-US" altLang="zh-CN" sz="2400" u="sng" dirty="0" smtClean="0"/>
              <a:t>overburden</a:t>
            </a:r>
            <a:r>
              <a:rPr lang="zh-CN" altLang="en-US" sz="2400" dirty="0" smtClean="0"/>
              <a:t> </a:t>
            </a:r>
            <a:r>
              <a:rPr lang="en-US" altLang="zh-CN" sz="2400" dirty="0" smtClean="0"/>
              <a:t>case</a:t>
            </a:r>
            <a:r>
              <a:rPr lang="zh-CN" altLang="en-US" sz="2400" dirty="0" smtClean="0"/>
              <a:t> </a:t>
            </a:r>
            <a:r>
              <a:rPr lang="en-US" altLang="zh-CN" sz="2400" dirty="0" smtClean="0"/>
              <a:t>(A)</a:t>
            </a:r>
            <a:r>
              <a:rPr lang="zh-CN" altLang="en-US" sz="2400" dirty="0" smtClean="0"/>
              <a:t> </a:t>
            </a:r>
            <a:r>
              <a:rPr lang="en-US" altLang="zh-CN" sz="2400" dirty="0" smtClean="0"/>
              <a:t>can</a:t>
            </a:r>
            <a:r>
              <a:rPr lang="zh-CN" altLang="en-US" sz="2400" dirty="0" smtClean="0"/>
              <a:t> </a:t>
            </a:r>
            <a:r>
              <a:rPr lang="en-US" altLang="zh-CN" sz="2400" dirty="0" smtClean="0"/>
              <a:t>be</a:t>
            </a:r>
            <a:r>
              <a:rPr lang="zh-CN" altLang="en-US" sz="2400" dirty="0" smtClean="0"/>
              <a:t> </a:t>
            </a:r>
            <a:r>
              <a:rPr lang="en-US" altLang="zh-CN" sz="2400" dirty="0" smtClean="0"/>
              <a:t>computed</a:t>
            </a:r>
            <a:r>
              <a:rPr lang="zh-CN" altLang="en-US" sz="2400" dirty="0" smtClean="0"/>
              <a:t> </a:t>
            </a:r>
            <a:r>
              <a:rPr lang="en-US" altLang="zh-CN" sz="2400" dirty="0" smtClean="0"/>
              <a:t>analytically.</a:t>
            </a:r>
            <a:r>
              <a:rPr lang="zh-CN" altLang="en-US" sz="2400" dirty="0" smtClean="0"/>
              <a:t> </a:t>
            </a:r>
            <a:r>
              <a:rPr lang="en-US" altLang="zh-CN" sz="2400" dirty="0" smtClean="0"/>
              <a:t>Hence</a:t>
            </a:r>
            <a:r>
              <a:rPr lang="zh-CN" altLang="en-US" sz="2400" dirty="0" smtClean="0"/>
              <a:t> </a:t>
            </a:r>
            <a:r>
              <a:rPr lang="en-US" altLang="zh-CN" sz="2400" dirty="0" smtClean="0"/>
              <a:t>the</a:t>
            </a:r>
            <a:r>
              <a:rPr lang="zh-CN" altLang="en-US" sz="2400" dirty="0" smtClean="0"/>
              <a:t> </a:t>
            </a:r>
            <a:r>
              <a:rPr lang="en-US" altLang="zh-CN" sz="2400" dirty="0" smtClean="0"/>
              <a:t>wave</a:t>
            </a:r>
            <a:r>
              <a:rPr lang="zh-CN" altLang="en-US" sz="2400" dirty="0" smtClean="0"/>
              <a:t> </a:t>
            </a:r>
            <a:r>
              <a:rPr lang="en-US" altLang="zh-CN" sz="2400" dirty="0" smtClean="0"/>
              <a:t>propagation</a:t>
            </a:r>
            <a:r>
              <a:rPr lang="zh-CN" altLang="en-US" sz="2400" dirty="0" smtClean="0"/>
              <a:t> </a:t>
            </a:r>
            <a:r>
              <a:rPr lang="en-US" altLang="zh-CN" sz="2400" dirty="0" smtClean="0"/>
              <a:t>component</a:t>
            </a:r>
            <a:r>
              <a:rPr lang="zh-CN" altLang="en-US" sz="2400" dirty="0" smtClean="0"/>
              <a:t> </a:t>
            </a:r>
            <a:r>
              <a:rPr lang="en-US" altLang="zh-CN" sz="2400" dirty="0" smtClean="0"/>
              <a:t>of</a:t>
            </a:r>
            <a:r>
              <a:rPr lang="zh-CN" altLang="en-US" sz="2400" dirty="0" smtClean="0"/>
              <a:t> </a:t>
            </a:r>
            <a:r>
              <a:rPr lang="en-US" altLang="zh-CN" sz="2400" dirty="0" smtClean="0"/>
              <a:t>migration</a:t>
            </a:r>
            <a:r>
              <a:rPr lang="zh-CN" altLang="en-US" sz="2400" dirty="0" smtClean="0"/>
              <a:t> </a:t>
            </a:r>
            <a:r>
              <a:rPr lang="en-US" altLang="zh-CN" sz="2400" dirty="0" smtClean="0"/>
              <a:t>in</a:t>
            </a:r>
            <a:r>
              <a:rPr lang="zh-CN" altLang="en-US" sz="2400" dirty="0" smtClean="0"/>
              <a:t> </a:t>
            </a:r>
            <a:r>
              <a:rPr lang="en-US" altLang="zh-CN" sz="2400" dirty="0" smtClean="0"/>
              <a:t>case</a:t>
            </a:r>
            <a:r>
              <a:rPr lang="zh-CN" altLang="en-US" sz="2400" dirty="0" smtClean="0"/>
              <a:t> </a:t>
            </a:r>
            <a:r>
              <a:rPr lang="en-US" altLang="zh-CN" sz="2400" dirty="0" smtClean="0"/>
              <a:t>(A)</a:t>
            </a:r>
            <a:r>
              <a:rPr lang="zh-CN" altLang="en-US" sz="2400" dirty="0" smtClean="0"/>
              <a:t> </a:t>
            </a:r>
            <a:r>
              <a:rPr lang="en-US" altLang="zh-CN" sz="2400" dirty="0" smtClean="0"/>
              <a:t>makes</a:t>
            </a:r>
            <a:r>
              <a:rPr lang="zh-CN" altLang="en-US" sz="2400" dirty="0" smtClean="0"/>
              <a:t> </a:t>
            </a:r>
            <a:r>
              <a:rPr lang="en-US" altLang="zh-CN" sz="2400" dirty="0" smtClean="0"/>
              <a:t>no</a:t>
            </a:r>
            <a:r>
              <a:rPr lang="zh-CN" altLang="en-US" sz="2400" dirty="0" smtClean="0"/>
              <a:t> </a:t>
            </a:r>
            <a:r>
              <a:rPr lang="en-US" altLang="zh-CN" sz="2400" dirty="0" smtClean="0"/>
              <a:t>high</a:t>
            </a:r>
            <a:r>
              <a:rPr lang="zh-CN" altLang="en-US" sz="2400" dirty="0" smtClean="0"/>
              <a:t> </a:t>
            </a:r>
            <a:r>
              <a:rPr lang="en-US" altLang="zh-CN" sz="2400" dirty="0" smtClean="0"/>
              <a:t>frequency</a:t>
            </a:r>
            <a:r>
              <a:rPr lang="zh-CN" altLang="en-US" sz="2400" dirty="0" smtClean="0"/>
              <a:t> </a:t>
            </a:r>
            <a:r>
              <a:rPr lang="en-US" altLang="zh-CN" sz="2400" dirty="0" smtClean="0"/>
              <a:t>approximation.</a:t>
            </a:r>
            <a:r>
              <a:rPr lang="zh-CN" altLang="en-US" sz="2400" dirty="0" smtClean="0"/>
              <a:t> </a:t>
            </a:r>
            <a:r>
              <a:rPr lang="en-US" altLang="zh-CN" sz="2400" dirty="0" smtClean="0"/>
              <a:t>The</a:t>
            </a:r>
            <a:r>
              <a:rPr lang="zh-CN" altLang="en-US" sz="2400" dirty="0" smtClean="0"/>
              <a:t> </a:t>
            </a:r>
            <a:r>
              <a:rPr lang="en-US" altLang="zh-CN" sz="2400" dirty="0" smtClean="0"/>
              <a:t>Stolt</a:t>
            </a:r>
            <a:r>
              <a:rPr lang="zh-CN" altLang="en-US" sz="2400" dirty="0" smtClean="0"/>
              <a:t> </a:t>
            </a:r>
            <a:r>
              <a:rPr lang="en-US" altLang="zh-CN" sz="2400" dirty="0" smtClean="0"/>
              <a:t>CIII</a:t>
            </a:r>
            <a:r>
              <a:rPr lang="zh-CN" altLang="en-US" sz="2400" dirty="0" smtClean="0"/>
              <a:t> </a:t>
            </a:r>
            <a:r>
              <a:rPr lang="en-US" altLang="zh-CN" sz="2400" dirty="0" smtClean="0"/>
              <a:t>imaging</a:t>
            </a:r>
            <a:r>
              <a:rPr lang="zh-CN" altLang="en-US" sz="2400" dirty="0" smtClean="0"/>
              <a:t> </a:t>
            </a:r>
            <a:r>
              <a:rPr lang="en-US" altLang="zh-CN" sz="2400" dirty="0" smtClean="0"/>
              <a:t>principle</a:t>
            </a:r>
            <a:r>
              <a:rPr lang="zh-CN" altLang="en-US" sz="2400" dirty="0" smtClean="0"/>
              <a:t> </a:t>
            </a:r>
            <a:r>
              <a:rPr lang="en-US" altLang="zh-CN" sz="2400" dirty="0" smtClean="0"/>
              <a:t>makes</a:t>
            </a:r>
            <a:r>
              <a:rPr lang="zh-CN" altLang="en-US" sz="2400" dirty="0" smtClean="0"/>
              <a:t> </a:t>
            </a:r>
            <a:r>
              <a:rPr lang="en-US" altLang="zh-CN" sz="2400" dirty="0" smtClean="0"/>
              <a:t>no</a:t>
            </a:r>
            <a:r>
              <a:rPr lang="zh-CN" altLang="en-US" sz="2400" dirty="0" smtClean="0"/>
              <a:t> </a:t>
            </a:r>
            <a:r>
              <a:rPr lang="en-US" altLang="zh-CN" sz="2400" dirty="0" smtClean="0"/>
              <a:t>high</a:t>
            </a:r>
            <a:r>
              <a:rPr lang="zh-CN" altLang="en-US" sz="2400" dirty="0" smtClean="0"/>
              <a:t> </a:t>
            </a:r>
            <a:r>
              <a:rPr lang="en-US" altLang="zh-CN" sz="2400" dirty="0" smtClean="0"/>
              <a:t>frequency</a:t>
            </a:r>
            <a:r>
              <a:rPr lang="zh-CN" altLang="en-US" sz="2400" dirty="0" smtClean="0"/>
              <a:t> </a:t>
            </a:r>
            <a:r>
              <a:rPr lang="en-US" altLang="zh-CN" sz="2400" dirty="0" smtClean="0"/>
              <a:t>approximation.</a:t>
            </a:r>
            <a:r>
              <a:rPr lang="zh-CN" altLang="en-US" sz="2400" dirty="0" smtClean="0"/>
              <a:t> </a:t>
            </a:r>
            <a:r>
              <a:rPr lang="en-US" altLang="zh-CN" sz="2400" dirty="0" smtClean="0"/>
              <a:t>Hence,</a:t>
            </a:r>
            <a:r>
              <a:rPr lang="zh-CN" altLang="en-US" sz="2400" dirty="0" smtClean="0"/>
              <a:t> </a:t>
            </a:r>
            <a:r>
              <a:rPr lang="en-US" altLang="zh-CN" sz="2400" dirty="0" smtClean="0"/>
              <a:t>case</a:t>
            </a:r>
            <a:r>
              <a:rPr lang="zh-CN" altLang="en-US" sz="2400" dirty="0" smtClean="0"/>
              <a:t> </a:t>
            </a:r>
            <a:r>
              <a:rPr lang="en-US" altLang="zh-CN" sz="2400" dirty="0" smtClean="0"/>
              <a:t>A</a:t>
            </a:r>
            <a:r>
              <a:rPr lang="zh-CN" altLang="en-US" sz="2400" dirty="0" smtClean="0"/>
              <a:t> </a:t>
            </a:r>
            <a:r>
              <a:rPr lang="en-US" altLang="zh-CN" sz="2400" dirty="0" smtClean="0"/>
              <a:t>is</a:t>
            </a:r>
            <a:r>
              <a:rPr lang="zh-CN" altLang="en-US" sz="2400" dirty="0" smtClean="0"/>
              <a:t> </a:t>
            </a:r>
            <a:r>
              <a:rPr lang="en-US" altLang="zh-CN" sz="2400" dirty="0" smtClean="0"/>
              <a:t>the</a:t>
            </a:r>
            <a:r>
              <a:rPr lang="zh-CN" altLang="en-US" sz="2400" dirty="0" smtClean="0"/>
              <a:t> </a:t>
            </a:r>
            <a:r>
              <a:rPr lang="en-US" altLang="zh-CN" sz="2400" dirty="0" smtClean="0"/>
              <a:t>benchmark</a:t>
            </a:r>
          </a:p>
          <a:p>
            <a:pPr marL="342900" indent="-342900">
              <a:buFont typeface="+mj-lt"/>
              <a:buAutoNum type="arabicPeriod" startAt="3"/>
            </a:pPr>
            <a:endParaRPr lang="en-US" altLang="zh-CN" sz="2400" dirty="0"/>
          </a:p>
          <a:p>
            <a:pPr marL="342900" indent="-342900">
              <a:buFont typeface="+mj-lt"/>
              <a:buAutoNum type="arabicPeriod" startAt="3"/>
            </a:pPr>
            <a:r>
              <a:rPr lang="en-US" altLang="zh-CN" sz="2400" dirty="0" smtClean="0"/>
              <a:t>The</a:t>
            </a:r>
            <a:r>
              <a:rPr lang="zh-CN" altLang="en-US" sz="2400" dirty="0" smtClean="0"/>
              <a:t> </a:t>
            </a:r>
            <a:r>
              <a:rPr lang="en-US" altLang="zh-CN" sz="2400" dirty="0" smtClean="0"/>
              <a:t>numerical</a:t>
            </a:r>
            <a:r>
              <a:rPr lang="zh-CN" altLang="en-US" sz="2400" dirty="0" smtClean="0"/>
              <a:t> </a:t>
            </a:r>
            <a:r>
              <a:rPr lang="en-US" altLang="zh-CN" sz="2400" dirty="0" smtClean="0"/>
              <a:t>computation</a:t>
            </a:r>
            <a:r>
              <a:rPr lang="zh-CN" altLang="en-US" sz="2400" dirty="0" smtClean="0"/>
              <a:t> </a:t>
            </a:r>
            <a:r>
              <a:rPr lang="en-US" altLang="zh-CN" sz="2400" dirty="0" smtClean="0"/>
              <a:t>of</a:t>
            </a:r>
            <a:r>
              <a:rPr lang="zh-CN" altLang="en-US" sz="2400" dirty="0" smtClean="0"/>
              <a:t> </a:t>
            </a:r>
            <a:r>
              <a:rPr lang="en-US" altLang="zh-CN" sz="2400" dirty="0" smtClean="0"/>
              <a:t>G</a:t>
            </a:r>
            <a:r>
              <a:rPr lang="en-US" altLang="zh-CN" sz="2400" baseline="-25000" dirty="0" smtClean="0"/>
              <a:t>0</a:t>
            </a:r>
            <a:r>
              <a:rPr lang="en-US" altLang="zh-CN" sz="2400" baseline="30000" dirty="0" smtClean="0"/>
              <a:t>DN</a:t>
            </a:r>
            <a:r>
              <a:rPr lang="zh-CN" altLang="en-US" sz="2400" dirty="0" smtClean="0"/>
              <a:t> </a:t>
            </a:r>
            <a:r>
              <a:rPr lang="en-US" altLang="zh-CN" sz="2400" dirty="0" smtClean="0"/>
              <a:t>for</a:t>
            </a:r>
            <a:r>
              <a:rPr lang="zh-CN" altLang="en-US" sz="2400" dirty="0" smtClean="0"/>
              <a:t> </a:t>
            </a:r>
            <a:r>
              <a:rPr lang="en-US" altLang="zh-CN" sz="2400" dirty="0" smtClean="0"/>
              <a:t>a</a:t>
            </a:r>
            <a:r>
              <a:rPr lang="zh-CN" altLang="en-US" sz="2400" dirty="0" smtClean="0"/>
              <a:t> </a:t>
            </a:r>
            <a:r>
              <a:rPr lang="en-US" altLang="zh-CN" sz="2400" dirty="0" smtClean="0"/>
              <a:t>V(</a:t>
            </a:r>
            <a:r>
              <a:rPr lang="en-US" altLang="zh-CN" sz="2400" dirty="0" err="1" smtClean="0"/>
              <a:t>x,y,z</a:t>
            </a:r>
            <a:r>
              <a:rPr lang="en-US" altLang="zh-CN" sz="2400" dirty="0" smtClean="0"/>
              <a:t>)</a:t>
            </a:r>
            <a:r>
              <a:rPr lang="zh-CN" altLang="en-US" sz="2400" dirty="0" smtClean="0"/>
              <a:t> </a:t>
            </a:r>
            <a:r>
              <a:rPr lang="en-US" altLang="zh-CN" sz="2400" dirty="0" smtClean="0"/>
              <a:t>medium</a:t>
            </a:r>
            <a:r>
              <a:rPr lang="zh-CN" altLang="en-US" sz="2400" dirty="0" smtClean="0"/>
              <a:t> </a:t>
            </a:r>
            <a:r>
              <a:rPr lang="en-US" altLang="zh-CN" sz="2400" dirty="0" smtClean="0"/>
              <a:t>to</a:t>
            </a:r>
            <a:r>
              <a:rPr lang="zh-CN" altLang="en-US" sz="2400" dirty="0" smtClean="0"/>
              <a:t> </a:t>
            </a:r>
            <a:r>
              <a:rPr lang="en-US" altLang="zh-CN" sz="2400" dirty="0" smtClean="0"/>
              <a:t>predict</a:t>
            </a:r>
            <a:r>
              <a:rPr lang="zh-CN" altLang="en-US" sz="2400" dirty="0" smtClean="0"/>
              <a:t> </a:t>
            </a:r>
            <a:r>
              <a:rPr lang="en-US" altLang="zh-CN" sz="2400" dirty="0" smtClean="0"/>
              <a:t>the</a:t>
            </a:r>
            <a:r>
              <a:rPr lang="zh-CN" altLang="en-US" sz="2400" dirty="0" smtClean="0"/>
              <a:t> </a:t>
            </a:r>
            <a:r>
              <a:rPr lang="en-US" altLang="zh-CN" sz="2400" dirty="0" smtClean="0"/>
              <a:t>source</a:t>
            </a:r>
            <a:r>
              <a:rPr lang="zh-CN" altLang="en-US" sz="2400" dirty="0" smtClean="0"/>
              <a:t> </a:t>
            </a:r>
            <a:r>
              <a:rPr lang="en-US" altLang="zh-CN" sz="2400" dirty="0" smtClean="0"/>
              <a:t>and</a:t>
            </a:r>
            <a:r>
              <a:rPr lang="zh-CN" altLang="en-US" sz="2400" dirty="0" smtClean="0"/>
              <a:t> </a:t>
            </a:r>
            <a:r>
              <a:rPr lang="en-US" altLang="zh-CN" sz="2400" dirty="0" smtClean="0"/>
              <a:t>receiver</a:t>
            </a:r>
            <a:r>
              <a:rPr lang="zh-CN" altLang="en-US" sz="2400" dirty="0" smtClean="0"/>
              <a:t> </a:t>
            </a:r>
            <a:r>
              <a:rPr lang="en-US" altLang="zh-CN" sz="2400" dirty="0" smtClean="0"/>
              <a:t>experiment</a:t>
            </a:r>
            <a:r>
              <a:rPr lang="zh-CN" altLang="en-US" sz="2400" dirty="0" smtClean="0"/>
              <a:t> </a:t>
            </a:r>
            <a:r>
              <a:rPr lang="en-US" altLang="zh-CN" sz="2400" dirty="0" smtClean="0"/>
              <a:t>at</a:t>
            </a:r>
            <a:r>
              <a:rPr lang="zh-CN" altLang="en-US" sz="2400" dirty="0" smtClean="0"/>
              <a:t> </a:t>
            </a:r>
            <a:r>
              <a:rPr lang="en-US" altLang="zh-CN" sz="2400" dirty="0" smtClean="0"/>
              <a:t>depth,</a:t>
            </a:r>
            <a:r>
              <a:rPr lang="zh-CN" altLang="en-US" sz="2400" dirty="0" smtClean="0"/>
              <a:t> </a:t>
            </a:r>
            <a:r>
              <a:rPr lang="en-US" altLang="zh-CN" sz="2400" dirty="0" smtClean="0"/>
              <a:t>for</a:t>
            </a:r>
            <a:r>
              <a:rPr lang="zh-CN" altLang="en-US" sz="2400" dirty="0" smtClean="0"/>
              <a:t> </a:t>
            </a:r>
            <a:r>
              <a:rPr lang="en-US" altLang="zh-CN" sz="2400" dirty="0" smtClean="0"/>
              <a:t>a</a:t>
            </a:r>
            <a:r>
              <a:rPr lang="zh-CN" altLang="en-US" sz="2400" dirty="0" smtClean="0"/>
              <a:t> </a:t>
            </a:r>
            <a:r>
              <a:rPr lang="en-US" altLang="zh-CN" sz="2400" dirty="0" smtClean="0"/>
              <a:t>give</a:t>
            </a:r>
            <a:r>
              <a:rPr lang="zh-CN" altLang="en-US" sz="2400" dirty="0" smtClean="0"/>
              <a:t> </a:t>
            </a:r>
            <a:r>
              <a:rPr lang="en-US" altLang="zh-CN" sz="2400" dirty="0" smtClean="0"/>
              <a:t>frequency,</a:t>
            </a:r>
            <a:r>
              <a:rPr lang="zh-CN" altLang="en-US" sz="2400" dirty="0" smtClean="0"/>
              <a:t> </a:t>
            </a:r>
            <a:r>
              <a:rPr lang="en-US" altLang="zh-CN" sz="2400" dirty="0" smtClean="0"/>
              <a:t>will</a:t>
            </a:r>
            <a:r>
              <a:rPr lang="zh-CN" altLang="en-US" sz="2400" dirty="0" smtClean="0"/>
              <a:t> </a:t>
            </a:r>
            <a:r>
              <a:rPr lang="en-US" altLang="zh-CN" sz="2400" dirty="0" smtClean="0"/>
              <a:t>determine</a:t>
            </a:r>
            <a:r>
              <a:rPr lang="zh-CN" altLang="en-US" sz="2400" dirty="0" smtClean="0"/>
              <a:t> </a:t>
            </a:r>
            <a:r>
              <a:rPr lang="en-US" altLang="zh-CN" sz="2400" dirty="0" smtClean="0"/>
              <a:t>the</a:t>
            </a:r>
            <a:r>
              <a:rPr lang="zh-CN" altLang="en-US" sz="2400" dirty="0" smtClean="0"/>
              <a:t> </a:t>
            </a:r>
            <a:r>
              <a:rPr lang="en-US" altLang="zh-CN" sz="2400" dirty="0" smtClean="0"/>
              <a:t>step</a:t>
            </a:r>
            <a:r>
              <a:rPr lang="zh-CN" altLang="en-US" sz="2400" dirty="0" smtClean="0"/>
              <a:t> </a:t>
            </a:r>
            <a:r>
              <a:rPr lang="en-US" altLang="zh-CN" sz="2400" dirty="0" smtClean="0"/>
              <a:t>size</a:t>
            </a:r>
            <a:r>
              <a:rPr lang="zh-CN" altLang="en-US" sz="2400" dirty="0" smtClean="0"/>
              <a:t> </a:t>
            </a:r>
            <a:r>
              <a:rPr lang="en-US" altLang="zh-CN" sz="2400" dirty="0" smtClean="0"/>
              <a:t>and</a:t>
            </a:r>
            <a:r>
              <a:rPr lang="zh-CN" altLang="en-US" sz="2400" dirty="0" smtClean="0"/>
              <a:t> </a:t>
            </a:r>
            <a:r>
              <a:rPr lang="en-US" altLang="zh-CN" sz="2400" dirty="0" smtClean="0"/>
              <a:t>number</a:t>
            </a:r>
            <a:r>
              <a:rPr lang="zh-CN" altLang="en-US" sz="2400" dirty="0" smtClean="0"/>
              <a:t> </a:t>
            </a:r>
            <a:r>
              <a:rPr lang="en-US" altLang="zh-CN" sz="2400" dirty="0" smtClean="0"/>
              <a:t>of</a:t>
            </a:r>
            <a:r>
              <a:rPr lang="zh-CN" altLang="en-US" sz="2400" dirty="0" smtClean="0"/>
              <a:t> </a:t>
            </a:r>
            <a:r>
              <a:rPr lang="en-US" altLang="zh-CN" sz="2400" dirty="0" smtClean="0"/>
              <a:t>terms</a:t>
            </a:r>
            <a:r>
              <a:rPr lang="zh-CN" altLang="en-US" sz="2400" dirty="0" smtClean="0"/>
              <a:t> </a:t>
            </a:r>
            <a:r>
              <a:rPr lang="en-US" altLang="zh-CN" sz="2400" dirty="0" smtClean="0"/>
              <a:t>in</a:t>
            </a:r>
            <a:r>
              <a:rPr lang="zh-CN" altLang="en-US" sz="2400" dirty="0" smtClean="0"/>
              <a:t> </a:t>
            </a:r>
            <a:r>
              <a:rPr lang="en-US" altLang="zh-CN" sz="2400" dirty="0" smtClean="0"/>
              <a:t>the</a:t>
            </a:r>
            <a:r>
              <a:rPr lang="zh-CN" altLang="en-US" sz="2400" dirty="0" smtClean="0"/>
              <a:t> </a:t>
            </a:r>
            <a:r>
              <a:rPr lang="en-US" altLang="zh-CN" sz="2400" dirty="0" smtClean="0"/>
              <a:t>expansion</a:t>
            </a:r>
            <a:r>
              <a:rPr lang="zh-CN" altLang="en-US" sz="2400" dirty="0" smtClean="0"/>
              <a:t> </a:t>
            </a:r>
            <a:r>
              <a:rPr lang="en-US" altLang="zh-CN" sz="2400" dirty="0" smtClean="0"/>
              <a:t>of</a:t>
            </a:r>
            <a:r>
              <a:rPr lang="zh-CN" altLang="en-US" sz="2400" dirty="0" smtClean="0"/>
              <a:t> </a:t>
            </a:r>
            <a:r>
              <a:rPr lang="en-US" altLang="zh-CN" sz="2400" dirty="0" smtClean="0"/>
              <a:t>G</a:t>
            </a:r>
            <a:r>
              <a:rPr lang="en-US" altLang="zh-CN" sz="2400" baseline="-25000" dirty="0" smtClean="0"/>
              <a:t>0</a:t>
            </a:r>
            <a:r>
              <a:rPr lang="en-US" altLang="zh-CN" sz="2400" baseline="30000" dirty="0" smtClean="0"/>
              <a:t>DN</a:t>
            </a:r>
            <a:r>
              <a:rPr lang="zh-CN" altLang="en-US" sz="2400" dirty="0" smtClean="0"/>
              <a:t> </a:t>
            </a:r>
            <a:r>
              <a:rPr lang="en-US" altLang="zh-CN" sz="2400" dirty="0" smtClean="0"/>
              <a:t>so</a:t>
            </a:r>
            <a:r>
              <a:rPr lang="zh-CN" altLang="en-US" sz="2400" dirty="0" smtClean="0"/>
              <a:t> </a:t>
            </a:r>
            <a:r>
              <a:rPr lang="en-US" altLang="zh-CN" sz="2400" dirty="0" smtClean="0"/>
              <a:t>that</a:t>
            </a:r>
            <a:r>
              <a:rPr lang="zh-CN" altLang="en-US" sz="2400" dirty="0" smtClean="0"/>
              <a:t> </a:t>
            </a:r>
            <a:r>
              <a:rPr lang="en-US" altLang="zh-CN" sz="2400" dirty="0" smtClean="0"/>
              <a:t>case</a:t>
            </a:r>
            <a:r>
              <a:rPr lang="zh-CN" altLang="en-US" sz="2400" dirty="0" smtClean="0"/>
              <a:t> </a:t>
            </a:r>
            <a:r>
              <a:rPr lang="en-US" altLang="zh-CN" sz="2400" dirty="0" smtClean="0"/>
              <a:t>(B)</a:t>
            </a:r>
            <a:r>
              <a:rPr lang="zh-CN" altLang="en-US" sz="2400" dirty="0" smtClean="0"/>
              <a:t> </a:t>
            </a:r>
            <a:r>
              <a:rPr lang="en-US" altLang="zh-CN" sz="2400" dirty="0" smtClean="0"/>
              <a:t>matches</a:t>
            </a:r>
            <a:r>
              <a:rPr lang="zh-CN" altLang="en-US" sz="2400" dirty="0" smtClean="0"/>
              <a:t> </a:t>
            </a:r>
            <a:r>
              <a:rPr lang="en-US" altLang="zh-CN" sz="2400" dirty="0" smtClean="0"/>
              <a:t>case</a:t>
            </a:r>
            <a:r>
              <a:rPr lang="zh-CN" altLang="en-US" sz="2400" dirty="0" smtClean="0"/>
              <a:t> </a:t>
            </a:r>
            <a:r>
              <a:rPr lang="en-US" altLang="zh-CN" sz="2400" dirty="0" smtClean="0"/>
              <a:t>(A)</a:t>
            </a:r>
          </a:p>
          <a:p>
            <a:pPr marL="342900" indent="-342900">
              <a:buFont typeface="+mj-lt"/>
              <a:buAutoNum type="arabicPeriod" startAt="3"/>
            </a:pPr>
            <a:endParaRPr lang="en-US" altLang="zh-CN" sz="2400" dirty="0"/>
          </a:p>
          <a:p>
            <a:pPr marL="342900" indent="-342900">
              <a:buFont typeface="+mj-lt"/>
              <a:buAutoNum type="arabicPeriod" startAt="3"/>
            </a:pPr>
            <a:r>
              <a:rPr lang="en-US" altLang="zh-CN" sz="2400" dirty="0" smtClean="0"/>
              <a:t>This</a:t>
            </a:r>
            <a:r>
              <a:rPr lang="zh-CN" altLang="en-US" sz="2400" dirty="0" smtClean="0"/>
              <a:t> </a:t>
            </a:r>
            <a:r>
              <a:rPr lang="en-US" altLang="zh-CN" sz="2400" dirty="0" smtClean="0"/>
              <a:t>guarantees</a:t>
            </a:r>
            <a:r>
              <a:rPr lang="zh-CN" altLang="en-US" sz="2400" dirty="0" smtClean="0"/>
              <a:t> </a:t>
            </a:r>
            <a:r>
              <a:rPr lang="en-US" altLang="zh-CN" sz="2400" dirty="0" smtClean="0"/>
              <a:t>that</a:t>
            </a:r>
            <a:r>
              <a:rPr lang="zh-CN" altLang="en-US" sz="2400" dirty="0" smtClean="0"/>
              <a:t> </a:t>
            </a:r>
            <a:r>
              <a:rPr lang="en-US" altLang="zh-CN" sz="2400" dirty="0" smtClean="0"/>
              <a:t>the</a:t>
            </a:r>
            <a:r>
              <a:rPr lang="zh-CN" altLang="en-US" sz="2400" dirty="0" smtClean="0"/>
              <a:t> </a:t>
            </a:r>
            <a:r>
              <a:rPr lang="en-US" altLang="zh-CN" sz="2400" dirty="0" smtClean="0"/>
              <a:t>wave</a:t>
            </a:r>
            <a:r>
              <a:rPr lang="zh-CN" altLang="en-US" sz="2400" dirty="0" smtClean="0"/>
              <a:t> </a:t>
            </a:r>
            <a:r>
              <a:rPr lang="en-US" altLang="zh-CN" sz="2400" dirty="0" smtClean="0"/>
              <a:t>propagation</a:t>
            </a:r>
            <a:r>
              <a:rPr lang="zh-CN" altLang="en-US" sz="2400" dirty="0" smtClean="0"/>
              <a:t> </a:t>
            </a:r>
            <a:r>
              <a:rPr lang="en-US" altLang="zh-CN" sz="2400" dirty="0" smtClean="0"/>
              <a:t>component</a:t>
            </a:r>
            <a:r>
              <a:rPr lang="zh-CN" altLang="en-US" sz="2400" dirty="0" smtClean="0"/>
              <a:t> </a:t>
            </a:r>
            <a:r>
              <a:rPr lang="en-US" altLang="zh-CN" sz="2400" dirty="0" smtClean="0"/>
              <a:t>of</a:t>
            </a:r>
            <a:r>
              <a:rPr lang="zh-CN" altLang="en-US" sz="2400" dirty="0" smtClean="0"/>
              <a:t> </a:t>
            </a:r>
            <a:r>
              <a:rPr lang="en-US" altLang="zh-CN" sz="2400" dirty="0" smtClean="0"/>
              <a:t>the</a:t>
            </a:r>
            <a:r>
              <a:rPr lang="zh-CN" altLang="en-US" sz="2400" dirty="0" smtClean="0"/>
              <a:t> </a:t>
            </a:r>
            <a:r>
              <a:rPr lang="en-US" altLang="zh-CN" sz="2400" dirty="0" smtClean="0"/>
              <a:t>Stolt</a:t>
            </a:r>
            <a:r>
              <a:rPr lang="zh-CN" altLang="en-US" sz="2400" dirty="0" smtClean="0"/>
              <a:t> </a:t>
            </a:r>
            <a:r>
              <a:rPr lang="en-US" altLang="zh-CN" sz="2400" dirty="0" smtClean="0"/>
              <a:t>CIII</a:t>
            </a:r>
            <a:r>
              <a:rPr lang="zh-CN" altLang="en-US" sz="2400" dirty="0" smtClean="0"/>
              <a:t> </a:t>
            </a:r>
            <a:r>
              <a:rPr lang="en-US" altLang="zh-CN" sz="2400" dirty="0" smtClean="0"/>
              <a:t>migration</a:t>
            </a:r>
            <a:r>
              <a:rPr lang="zh-CN" altLang="en-US" sz="2400" dirty="0" smtClean="0"/>
              <a:t> </a:t>
            </a:r>
            <a:r>
              <a:rPr lang="en-US" altLang="zh-CN" sz="2400" dirty="0" smtClean="0"/>
              <a:t>for</a:t>
            </a:r>
            <a:r>
              <a:rPr lang="zh-CN" altLang="en-US" sz="2400" dirty="0" smtClean="0"/>
              <a:t> </a:t>
            </a:r>
            <a:r>
              <a:rPr lang="en-US" altLang="zh-CN" sz="2400" dirty="0" smtClean="0"/>
              <a:t>heterogeneous</a:t>
            </a:r>
            <a:r>
              <a:rPr lang="zh-CN" altLang="en-US" sz="2400" dirty="0" smtClean="0"/>
              <a:t> </a:t>
            </a:r>
            <a:r>
              <a:rPr lang="en-US" altLang="zh-CN" sz="2400" dirty="0" err="1" smtClean="0"/>
              <a:t>meia</a:t>
            </a:r>
            <a:r>
              <a:rPr lang="zh-CN" altLang="en-US" sz="2400" dirty="0" smtClean="0"/>
              <a:t> </a:t>
            </a:r>
            <a:r>
              <a:rPr lang="en-US" altLang="zh-CN" sz="2400" dirty="0" smtClean="0"/>
              <a:t>has</a:t>
            </a:r>
            <a:r>
              <a:rPr lang="zh-CN" altLang="en-US" sz="2400" dirty="0" smtClean="0"/>
              <a:t> </a:t>
            </a:r>
            <a:r>
              <a:rPr lang="en-US" altLang="zh-CN" sz="2400" dirty="0" smtClean="0"/>
              <a:t>been</a:t>
            </a:r>
            <a:r>
              <a:rPr lang="zh-CN" altLang="en-US" sz="2400" dirty="0" smtClean="0"/>
              <a:t> </a:t>
            </a:r>
            <a:r>
              <a:rPr lang="en-US" altLang="zh-CN" sz="2400" dirty="0" smtClean="0"/>
              <a:t>computed</a:t>
            </a:r>
            <a:r>
              <a:rPr lang="zh-CN" altLang="en-US" sz="2400" dirty="0" smtClean="0"/>
              <a:t> </a:t>
            </a:r>
            <a:r>
              <a:rPr lang="en-US" altLang="zh-CN" sz="2400" dirty="0" smtClean="0"/>
              <a:t>equally</a:t>
            </a:r>
            <a:r>
              <a:rPr lang="zh-CN" altLang="en-US" sz="2400" dirty="0" smtClean="0"/>
              <a:t> </a:t>
            </a:r>
            <a:r>
              <a:rPr lang="en-US" altLang="zh-CN" sz="2400" dirty="0" smtClean="0"/>
              <a:t>effective</a:t>
            </a:r>
            <a:r>
              <a:rPr lang="zh-CN" altLang="en-US" sz="2400" dirty="0" smtClean="0"/>
              <a:t> </a:t>
            </a:r>
            <a:r>
              <a:rPr lang="en-US" altLang="zh-CN" sz="2400" dirty="0" smtClean="0"/>
              <a:t>at</a:t>
            </a:r>
            <a:r>
              <a:rPr lang="zh-CN" altLang="en-US" sz="2400" dirty="0" smtClean="0"/>
              <a:t> </a:t>
            </a:r>
            <a:r>
              <a:rPr lang="en-US" altLang="zh-CN" sz="2400" dirty="0" smtClean="0"/>
              <a:t>all</a:t>
            </a:r>
            <a:r>
              <a:rPr lang="zh-CN" altLang="en-US" sz="2400" dirty="0" smtClean="0"/>
              <a:t> </a:t>
            </a:r>
            <a:r>
              <a:rPr lang="en-US" altLang="zh-CN" sz="2400" dirty="0" smtClean="0"/>
              <a:t>frequencies.</a:t>
            </a:r>
            <a:r>
              <a:rPr lang="zh-CN" altLang="en-US" sz="2400" dirty="0" smtClean="0"/>
              <a:t> </a:t>
            </a:r>
            <a:endParaRPr lang="en-US" altLang="zh-CN" sz="2400" dirty="0" smtClean="0"/>
          </a:p>
          <a:p>
            <a:pPr marL="342900" indent="-342900">
              <a:buFont typeface="+mj-lt"/>
              <a:buAutoNum type="arabicPeriod" startAt="3"/>
            </a:pPr>
            <a:endParaRPr lang="en-US" altLang="zh-CN" dirty="0"/>
          </a:p>
          <a:p>
            <a:pPr marL="342900" indent="-342900">
              <a:buFont typeface="+mj-lt"/>
              <a:buAutoNum type="arabicPeriod" startAt="3"/>
            </a:pPr>
            <a:endParaRPr lang="en-US" altLang="zh-CN" dirty="0" smtClean="0"/>
          </a:p>
          <a:p>
            <a:pPr marL="342900" indent="-342900">
              <a:buFont typeface="+mj-lt"/>
              <a:buAutoNum type="arabicPeriod" startAt="3"/>
            </a:pPr>
            <a:endParaRPr lang="en-US"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292</a:t>
            </a:fld>
            <a:endParaRPr lang="en-US" dirty="0">
              <a:solidFill>
                <a:prstClr val="black"/>
              </a:solidFill>
            </a:endParaRPr>
          </a:p>
        </p:txBody>
      </p:sp>
    </p:spTree>
    <p:extLst>
      <p:ext uri="{BB962C8B-B14F-4D97-AF65-F5344CB8AC3E}">
        <p14:creationId xmlns:p14="http://schemas.microsoft.com/office/powerpoint/2010/main" val="20854778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413" y="1295402"/>
            <a:ext cx="10363201" cy="3539430"/>
          </a:xfrm>
          <a:prstGeom prst="rect">
            <a:avLst/>
          </a:prstGeom>
          <a:noFill/>
        </p:spPr>
        <p:txBody>
          <a:bodyPr wrap="square" rtlCol="0">
            <a:spAutoFit/>
          </a:bodyPr>
          <a:lstStyle/>
          <a:p>
            <a:r>
              <a:rPr lang="en-US" altLang="zh-CN" sz="2800" dirty="0" smtClean="0"/>
              <a:t>We</a:t>
            </a:r>
            <a:r>
              <a:rPr lang="zh-CN" altLang="en-US" sz="2800" dirty="0" smtClean="0"/>
              <a:t> </a:t>
            </a:r>
            <a:r>
              <a:rPr lang="en-US" altLang="zh-CN" sz="2800" dirty="0" smtClean="0"/>
              <a:t>have</a:t>
            </a:r>
            <a:r>
              <a:rPr lang="zh-CN" altLang="en-US" sz="2800" dirty="0" smtClean="0"/>
              <a:t> </a:t>
            </a:r>
            <a:r>
              <a:rPr lang="en-US" altLang="zh-CN" sz="2800" dirty="0" smtClean="0"/>
              <a:t>a</a:t>
            </a:r>
            <a:r>
              <a:rPr lang="zh-CN" altLang="en-US" sz="2800" dirty="0" smtClean="0"/>
              <a:t> </a:t>
            </a:r>
            <a:r>
              <a:rPr lang="en-US" altLang="zh-CN" sz="2800" dirty="0" smtClean="0"/>
              <a:t>method</a:t>
            </a:r>
            <a:r>
              <a:rPr lang="zh-CN" altLang="en-US" sz="2800" dirty="0" smtClean="0"/>
              <a:t> </a:t>
            </a:r>
            <a:r>
              <a:rPr lang="en-US" altLang="zh-CN" sz="2800" dirty="0" smtClean="0"/>
              <a:t>that</a:t>
            </a:r>
            <a:r>
              <a:rPr lang="zh-CN" altLang="en-US" sz="2800" dirty="0" smtClean="0"/>
              <a:t> </a:t>
            </a:r>
            <a:r>
              <a:rPr lang="en-US" altLang="zh-CN" sz="2800" dirty="0" smtClean="0"/>
              <a:t>doesn’t</a:t>
            </a:r>
            <a:r>
              <a:rPr lang="zh-CN" altLang="en-US" sz="2800" dirty="0" smtClean="0"/>
              <a:t> </a:t>
            </a:r>
            <a:r>
              <a:rPr lang="en-US" altLang="zh-CN" sz="2800" dirty="0" smtClean="0"/>
              <a:t>assume</a:t>
            </a:r>
            <a:r>
              <a:rPr lang="zh-CN" altLang="en-US" sz="2800" dirty="0" smtClean="0"/>
              <a:t> </a:t>
            </a:r>
            <a:r>
              <a:rPr lang="en-US" altLang="zh-CN" sz="2800" dirty="0" smtClean="0"/>
              <a:t>one</a:t>
            </a:r>
            <a:r>
              <a:rPr lang="zh-CN" altLang="en-US" sz="2800" dirty="0" smtClean="0"/>
              <a:t> </a:t>
            </a:r>
            <a:r>
              <a:rPr lang="en-US" altLang="zh-CN" sz="2800" dirty="0" smtClean="0"/>
              <a:t>way</a:t>
            </a:r>
            <a:r>
              <a:rPr lang="zh-CN" altLang="en-US" sz="2800" dirty="0" smtClean="0"/>
              <a:t> </a:t>
            </a:r>
            <a:r>
              <a:rPr lang="en-US" altLang="zh-CN" sz="2800" dirty="0" smtClean="0"/>
              <a:t>propagation</a:t>
            </a:r>
            <a:r>
              <a:rPr lang="zh-CN" altLang="en-US" sz="2800" dirty="0" smtClean="0"/>
              <a:t> </a:t>
            </a:r>
            <a:r>
              <a:rPr lang="en-US" altLang="zh-CN" sz="2800" dirty="0" smtClean="0"/>
              <a:t>in</a:t>
            </a:r>
            <a:r>
              <a:rPr lang="zh-CN" altLang="en-US" sz="2800" dirty="0" smtClean="0"/>
              <a:t> </a:t>
            </a:r>
            <a:r>
              <a:rPr lang="en-US" altLang="zh-CN" sz="2800" dirty="0" smtClean="0"/>
              <a:t>either</a:t>
            </a:r>
            <a:r>
              <a:rPr lang="zh-CN" altLang="en-US" sz="2800" dirty="0" smtClean="0"/>
              <a:t> </a:t>
            </a:r>
            <a:r>
              <a:rPr lang="en-US" altLang="zh-CN" sz="2800" dirty="0" smtClean="0"/>
              <a:t>a</a:t>
            </a:r>
            <a:r>
              <a:rPr lang="zh-CN" altLang="en-US" sz="2800" dirty="0" smtClean="0"/>
              <a:t> </a:t>
            </a:r>
            <a:r>
              <a:rPr lang="en-US" altLang="zh-CN" sz="2800" dirty="0" smtClean="0"/>
              <a:t>macro</a:t>
            </a:r>
            <a:r>
              <a:rPr lang="zh-CN" altLang="en-US" sz="2800" dirty="0" smtClean="0"/>
              <a:t> </a:t>
            </a:r>
            <a:r>
              <a:rPr lang="en-US" altLang="zh-CN" sz="2800" dirty="0" smtClean="0"/>
              <a:t>or</a:t>
            </a:r>
            <a:r>
              <a:rPr lang="zh-CN" altLang="en-US" sz="2800" dirty="0" smtClean="0"/>
              <a:t> </a:t>
            </a:r>
            <a:r>
              <a:rPr lang="en-US" altLang="zh-CN" sz="2800" dirty="0" smtClean="0"/>
              <a:t>micro</a:t>
            </a:r>
            <a:r>
              <a:rPr lang="zh-CN" altLang="en-US" sz="2800" dirty="0" smtClean="0"/>
              <a:t> </a:t>
            </a:r>
            <a:r>
              <a:rPr lang="en-US" altLang="zh-CN" sz="2800" dirty="0" smtClean="0"/>
              <a:t>sense.</a:t>
            </a:r>
            <a:r>
              <a:rPr lang="zh-CN" altLang="en-US" sz="2800" dirty="0" smtClean="0"/>
              <a:t> </a:t>
            </a:r>
            <a:r>
              <a:rPr lang="en-US" altLang="zh-CN" sz="2800" dirty="0" smtClean="0"/>
              <a:t>However,</a:t>
            </a:r>
            <a:r>
              <a:rPr lang="zh-CN" altLang="en-US" sz="2800" dirty="0" smtClean="0"/>
              <a:t> </a:t>
            </a:r>
            <a:r>
              <a:rPr lang="en-US" altLang="zh-CN" sz="2800" dirty="0" smtClean="0"/>
              <a:t>for</a:t>
            </a:r>
            <a:r>
              <a:rPr lang="zh-CN" altLang="en-US" sz="2800" dirty="0" smtClean="0"/>
              <a:t> </a:t>
            </a:r>
            <a:r>
              <a:rPr lang="en-US" altLang="zh-CN" sz="2800" dirty="0" smtClean="0"/>
              <a:t>an</a:t>
            </a:r>
            <a:r>
              <a:rPr lang="zh-CN" altLang="en-US" sz="2800" dirty="0" smtClean="0"/>
              <a:t> </a:t>
            </a:r>
            <a:r>
              <a:rPr lang="en-US" altLang="zh-CN" sz="2800" dirty="0" smtClean="0"/>
              <a:t>arbitrary</a:t>
            </a:r>
            <a:r>
              <a:rPr lang="zh-CN" altLang="en-US" sz="2800" dirty="0" smtClean="0"/>
              <a:t> </a:t>
            </a:r>
            <a:r>
              <a:rPr lang="en-US" altLang="zh-CN" sz="2800" dirty="0" smtClean="0"/>
              <a:t>V(</a:t>
            </a:r>
            <a:r>
              <a:rPr lang="en-US" altLang="zh-CN" sz="2800" dirty="0" err="1" smtClean="0"/>
              <a:t>x,y,z</a:t>
            </a:r>
            <a:r>
              <a:rPr lang="en-US" altLang="zh-CN" sz="2800" dirty="0" smtClean="0"/>
              <a:t>)</a:t>
            </a:r>
            <a:r>
              <a:rPr lang="zh-CN" altLang="en-US" sz="2800" dirty="0" smtClean="0"/>
              <a:t> </a:t>
            </a:r>
            <a:r>
              <a:rPr lang="en-US" altLang="zh-CN" sz="2800" dirty="0" smtClean="0"/>
              <a:t>medium,</a:t>
            </a:r>
            <a:r>
              <a:rPr lang="zh-CN" altLang="en-US" sz="2800" dirty="0" smtClean="0"/>
              <a:t> </a:t>
            </a:r>
            <a:r>
              <a:rPr lang="en-US" altLang="zh-CN" sz="2800" dirty="0" smtClean="0"/>
              <a:t>it</a:t>
            </a:r>
            <a:r>
              <a:rPr lang="zh-CN" altLang="en-US" sz="2800" dirty="0" smtClean="0"/>
              <a:t> </a:t>
            </a:r>
            <a:r>
              <a:rPr lang="en-US" altLang="zh-CN" sz="2800" dirty="0" smtClean="0"/>
              <a:t>will</a:t>
            </a:r>
            <a:r>
              <a:rPr lang="zh-CN" altLang="en-US" sz="2800" dirty="0" smtClean="0"/>
              <a:t> </a:t>
            </a:r>
            <a:r>
              <a:rPr lang="en-US" altLang="zh-CN" sz="2800" dirty="0" smtClean="0"/>
              <a:t>require</a:t>
            </a:r>
            <a:r>
              <a:rPr lang="zh-CN" altLang="en-US" sz="2800" dirty="0" smtClean="0"/>
              <a:t> </a:t>
            </a:r>
            <a:r>
              <a:rPr lang="en-US" altLang="zh-CN" sz="2800" dirty="0" smtClean="0"/>
              <a:t>a</a:t>
            </a:r>
            <a:r>
              <a:rPr lang="zh-CN" altLang="en-US" sz="2800" dirty="0" smtClean="0"/>
              <a:t> </a:t>
            </a:r>
            <a:r>
              <a:rPr lang="en-US" altLang="zh-CN" sz="2800" dirty="0" smtClean="0"/>
              <a:t>e.g.,</a:t>
            </a:r>
            <a:r>
              <a:rPr lang="zh-CN" altLang="en-US" sz="2800" dirty="0" smtClean="0"/>
              <a:t> </a:t>
            </a:r>
            <a:r>
              <a:rPr lang="en-US" altLang="zh-CN" sz="2800" dirty="0" smtClean="0"/>
              <a:t>numerical</a:t>
            </a:r>
            <a:r>
              <a:rPr lang="zh-CN" altLang="en-US" sz="2800" dirty="0" smtClean="0"/>
              <a:t> </a:t>
            </a:r>
            <a:r>
              <a:rPr lang="en-US" altLang="zh-CN" sz="2800" dirty="0" smtClean="0"/>
              <a:t>procedure</a:t>
            </a:r>
            <a:r>
              <a:rPr lang="zh-CN" altLang="en-US" sz="2800" dirty="0" smtClean="0"/>
              <a:t> </a:t>
            </a:r>
            <a:r>
              <a:rPr lang="en-US" altLang="zh-CN" sz="2800" dirty="0" smtClean="0"/>
              <a:t>(finite</a:t>
            </a:r>
            <a:r>
              <a:rPr lang="zh-CN" altLang="en-US" sz="2800" dirty="0" smtClean="0"/>
              <a:t> </a:t>
            </a:r>
            <a:r>
              <a:rPr lang="en-US" altLang="zh-CN" sz="2800" dirty="0" smtClean="0"/>
              <a:t>difference,</a:t>
            </a:r>
            <a:r>
              <a:rPr lang="zh-CN" altLang="en-US" sz="2800" dirty="0" smtClean="0"/>
              <a:t> </a:t>
            </a:r>
            <a:r>
              <a:rPr lang="en-US" altLang="zh-CN" sz="2800" dirty="0" smtClean="0"/>
              <a:t>finite</a:t>
            </a:r>
            <a:r>
              <a:rPr lang="zh-CN" altLang="en-US" sz="2800" dirty="0" smtClean="0"/>
              <a:t> </a:t>
            </a:r>
            <a:r>
              <a:rPr lang="en-US" altLang="zh-CN" sz="2800" dirty="0" smtClean="0"/>
              <a:t>element,</a:t>
            </a:r>
            <a:r>
              <a:rPr lang="zh-CN" altLang="en-US" sz="2800" dirty="0" smtClean="0"/>
              <a:t> </a:t>
            </a:r>
            <a:r>
              <a:rPr lang="en-US" altLang="zh-CN" sz="2800" dirty="0" smtClean="0"/>
              <a:t>lattice</a:t>
            </a:r>
            <a:r>
              <a:rPr lang="zh-CN" altLang="en-US" sz="2800" dirty="0" smtClean="0"/>
              <a:t> </a:t>
            </a:r>
            <a:r>
              <a:rPr lang="en-US" altLang="zh-CN" sz="2800" dirty="0" smtClean="0"/>
              <a:t>Boltzmann)</a:t>
            </a:r>
            <a:r>
              <a:rPr lang="zh-CN" altLang="en-US" sz="2800" dirty="0" smtClean="0"/>
              <a:t> </a:t>
            </a:r>
            <a:r>
              <a:rPr lang="en-US" altLang="zh-CN" sz="2800" dirty="0" smtClean="0"/>
              <a:t>to</a:t>
            </a:r>
            <a:r>
              <a:rPr lang="zh-CN" altLang="en-US" sz="2800" dirty="0" smtClean="0"/>
              <a:t> </a:t>
            </a:r>
            <a:r>
              <a:rPr lang="en-US" altLang="zh-CN" sz="2800" dirty="0" smtClean="0"/>
              <a:t>compute</a:t>
            </a:r>
            <a:r>
              <a:rPr lang="zh-CN" altLang="en-US" sz="2800" dirty="0" smtClean="0"/>
              <a:t> </a:t>
            </a:r>
            <a:r>
              <a:rPr lang="en-US" altLang="zh-CN" sz="2800" dirty="0" smtClean="0"/>
              <a:t>G</a:t>
            </a:r>
            <a:r>
              <a:rPr lang="en-US" altLang="zh-CN" sz="2800" baseline="-25000" dirty="0" smtClean="0"/>
              <a:t>0</a:t>
            </a:r>
            <a:r>
              <a:rPr lang="en-US" altLang="zh-CN" sz="2800" baseline="30000" dirty="0" smtClean="0"/>
              <a:t>DN</a:t>
            </a:r>
            <a:r>
              <a:rPr lang="en-US" altLang="zh-CN" sz="2800" dirty="0" smtClean="0"/>
              <a:t>.</a:t>
            </a:r>
          </a:p>
          <a:p>
            <a:endParaRPr lang="en-US" sz="2800" dirty="0"/>
          </a:p>
          <a:p>
            <a:r>
              <a:rPr lang="en-US" altLang="zh-CN" sz="2800" dirty="0" smtClean="0"/>
              <a:t>How</a:t>
            </a:r>
            <a:r>
              <a:rPr lang="zh-CN" altLang="en-US" sz="2800" dirty="0" smtClean="0"/>
              <a:t> </a:t>
            </a:r>
            <a:r>
              <a:rPr lang="en-US" altLang="zh-CN" sz="2800" dirty="0" smtClean="0"/>
              <a:t>do</a:t>
            </a:r>
            <a:r>
              <a:rPr lang="zh-CN" altLang="en-US" sz="2800" dirty="0" smtClean="0"/>
              <a:t> </a:t>
            </a:r>
            <a:r>
              <a:rPr lang="en-US" altLang="zh-CN" sz="2800" dirty="0" smtClean="0"/>
              <a:t>you</a:t>
            </a:r>
            <a:r>
              <a:rPr lang="zh-CN" altLang="en-US" sz="2800" dirty="0" smtClean="0"/>
              <a:t> </a:t>
            </a:r>
            <a:r>
              <a:rPr lang="en-US" altLang="zh-CN" sz="2800" dirty="0" smtClean="0"/>
              <a:t>assure</a:t>
            </a:r>
            <a:r>
              <a:rPr lang="zh-CN" altLang="en-US" sz="2800" dirty="0" smtClean="0"/>
              <a:t> </a:t>
            </a:r>
            <a:r>
              <a:rPr lang="en-US" altLang="zh-CN" sz="2800" dirty="0" smtClean="0"/>
              <a:t>that</a:t>
            </a:r>
            <a:r>
              <a:rPr lang="zh-CN" altLang="en-US" sz="2800" dirty="0" smtClean="0"/>
              <a:t> </a:t>
            </a:r>
            <a:r>
              <a:rPr lang="en-US" altLang="zh-CN" sz="2800" dirty="0" smtClean="0"/>
              <a:t>the</a:t>
            </a:r>
            <a:r>
              <a:rPr lang="zh-CN" altLang="en-US" sz="2800" dirty="0" smtClean="0"/>
              <a:t> </a:t>
            </a:r>
            <a:r>
              <a:rPr lang="en-US" altLang="zh-CN" sz="2800" dirty="0" smtClean="0"/>
              <a:t>necessary</a:t>
            </a:r>
            <a:r>
              <a:rPr lang="zh-CN" altLang="en-US" sz="2800" dirty="0" smtClean="0"/>
              <a:t> </a:t>
            </a:r>
            <a:r>
              <a:rPr lang="en-US" altLang="zh-CN" sz="2800" dirty="0" smtClean="0"/>
              <a:t>numerical</a:t>
            </a:r>
            <a:r>
              <a:rPr lang="zh-CN" altLang="en-US" sz="2800" dirty="0" smtClean="0"/>
              <a:t> </a:t>
            </a:r>
            <a:r>
              <a:rPr lang="en-US" altLang="zh-CN" sz="2800" dirty="0" smtClean="0"/>
              <a:t>method</a:t>
            </a:r>
            <a:r>
              <a:rPr lang="zh-CN" altLang="en-US" sz="2800" dirty="0" smtClean="0"/>
              <a:t> </a:t>
            </a:r>
            <a:r>
              <a:rPr lang="en-US" altLang="zh-CN" sz="2800" dirty="0" smtClean="0"/>
              <a:t>for</a:t>
            </a:r>
            <a:r>
              <a:rPr lang="zh-CN" altLang="en-US" sz="2800" dirty="0" smtClean="0"/>
              <a:t> </a:t>
            </a:r>
            <a:r>
              <a:rPr lang="en-US" altLang="zh-CN" sz="2800" dirty="0" smtClean="0"/>
              <a:t>G</a:t>
            </a:r>
            <a:r>
              <a:rPr lang="en-US" altLang="zh-CN" sz="2800" baseline="-25000" dirty="0" smtClean="0"/>
              <a:t>0</a:t>
            </a:r>
            <a:r>
              <a:rPr lang="en-US" altLang="zh-CN" sz="2800" baseline="30000" dirty="0" smtClean="0"/>
              <a:t>DN</a:t>
            </a:r>
            <a:r>
              <a:rPr lang="zh-CN" altLang="en-US" sz="2800" baseline="30000" dirty="0" smtClean="0"/>
              <a:t> </a:t>
            </a:r>
            <a:r>
              <a:rPr lang="en-US" altLang="zh-CN" sz="2800" dirty="0" smtClean="0"/>
              <a:t>will</a:t>
            </a:r>
            <a:r>
              <a:rPr lang="zh-CN" altLang="en-US" sz="2800" dirty="0" smtClean="0"/>
              <a:t> </a:t>
            </a:r>
            <a:r>
              <a:rPr lang="en-US" altLang="zh-CN" sz="2800" dirty="0" smtClean="0"/>
              <a:t>produce</a:t>
            </a:r>
            <a:r>
              <a:rPr lang="zh-CN" altLang="en-US" sz="2800" dirty="0" smtClean="0"/>
              <a:t> </a:t>
            </a:r>
            <a:r>
              <a:rPr lang="en-US" altLang="zh-CN" sz="2800" dirty="0" smtClean="0"/>
              <a:t>a</a:t>
            </a:r>
            <a:r>
              <a:rPr lang="zh-CN" altLang="en-US" sz="2800" dirty="0" smtClean="0"/>
              <a:t> </a:t>
            </a:r>
            <a:r>
              <a:rPr lang="en-US" altLang="zh-CN" sz="2800" dirty="0" smtClean="0"/>
              <a:t>migration</a:t>
            </a:r>
            <a:r>
              <a:rPr lang="zh-CN" altLang="en-US" sz="2800" dirty="0" smtClean="0"/>
              <a:t> </a:t>
            </a:r>
            <a:r>
              <a:rPr lang="en-US" altLang="zh-CN" sz="2800" dirty="0" smtClean="0"/>
              <a:t>result</a:t>
            </a:r>
            <a:r>
              <a:rPr lang="zh-CN" altLang="en-US" sz="2800" dirty="0" smtClean="0"/>
              <a:t> </a:t>
            </a:r>
            <a:r>
              <a:rPr lang="en-US" altLang="zh-CN" sz="2800" dirty="0" smtClean="0"/>
              <a:t>beneath</a:t>
            </a:r>
            <a:r>
              <a:rPr lang="zh-CN" altLang="en-US" sz="2800" dirty="0" smtClean="0"/>
              <a:t> </a:t>
            </a:r>
            <a:r>
              <a:rPr lang="en-US" altLang="zh-CN" sz="2800" dirty="0" smtClean="0"/>
              <a:t>V(</a:t>
            </a:r>
            <a:r>
              <a:rPr lang="en-US" altLang="zh-CN" sz="2800" dirty="0" err="1" smtClean="0"/>
              <a:t>x,y,z</a:t>
            </a:r>
            <a:r>
              <a:rPr lang="en-US" altLang="zh-CN" sz="2800" dirty="0" smtClean="0"/>
              <a:t>)</a:t>
            </a:r>
            <a:r>
              <a:rPr lang="zh-CN" altLang="en-US" sz="2800" dirty="0" smtClean="0"/>
              <a:t> </a:t>
            </a:r>
            <a:r>
              <a:rPr lang="en-US" altLang="zh-CN" sz="2800" dirty="0" smtClean="0"/>
              <a:t>that</a:t>
            </a:r>
            <a:r>
              <a:rPr lang="zh-CN" altLang="en-US" sz="2800" dirty="0" smtClean="0"/>
              <a:t> </a:t>
            </a:r>
            <a:r>
              <a:rPr lang="en-US" altLang="zh-CN" sz="2800" dirty="0" smtClean="0"/>
              <a:t>is</a:t>
            </a:r>
            <a:r>
              <a:rPr lang="zh-CN" altLang="en-US" sz="2800" dirty="0" smtClean="0"/>
              <a:t> </a:t>
            </a:r>
            <a:r>
              <a:rPr lang="en-US" altLang="zh-CN" sz="2800" dirty="0" smtClean="0"/>
              <a:t>equally</a:t>
            </a:r>
            <a:r>
              <a:rPr lang="zh-CN" altLang="en-US" sz="2800" dirty="0" smtClean="0"/>
              <a:t> </a:t>
            </a:r>
            <a:r>
              <a:rPr lang="en-US" altLang="zh-CN" sz="2800" dirty="0" smtClean="0"/>
              <a:t>effective</a:t>
            </a:r>
            <a:r>
              <a:rPr lang="zh-CN" altLang="en-US" sz="2800" dirty="0" smtClean="0"/>
              <a:t> </a:t>
            </a:r>
            <a:r>
              <a:rPr lang="en-US" altLang="zh-CN" sz="2800" dirty="0" smtClean="0"/>
              <a:t>at</a:t>
            </a:r>
            <a:r>
              <a:rPr lang="zh-CN" altLang="en-US" sz="2800" dirty="0" smtClean="0"/>
              <a:t> </a:t>
            </a:r>
            <a:r>
              <a:rPr lang="en-US" altLang="zh-CN" sz="2800" dirty="0" smtClean="0"/>
              <a:t>every</a:t>
            </a:r>
            <a:r>
              <a:rPr lang="zh-CN" altLang="en-US" sz="2800" dirty="0" smtClean="0"/>
              <a:t> </a:t>
            </a:r>
            <a:r>
              <a:rPr lang="en-US" altLang="zh-CN" sz="2800" dirty="0" smtClean="0"/>
              <a:t>frequency?</a:t>
            </a:r>
            <a:r>
              <a:rPr lang="zh-CN" altLang="en-US" sz="2800" dirty="0" smtClean="0"/>
              <a:t> </a:t>
            </a:r>
            <a:endParaRPr lang="en-US" sz="2800"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293</a:t>
            </a:fld>
            <a:endParaRPr lang="en-US" dirty="0">
              <a:solidFill>
                <a:prstClr val="black"/>
              </a:solidFill>
            </a:endParaRPr>
          </a:p>
        </p:txBody>
      </p:sp>
    </p:spTree>
    <p:extLst>
      <p:ext uri="{BB962C8B-B14F-4D97-AF65-F5344CB8AC3E}">
        <p14:creationId xmlns:p14="http://schemas.microsoft.com/office/powerpoint/2010/main" val="24477447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213" y="533404"/>
            <a:ext cx="10972800" cy="646331"/>
          </a:xfrm>
          <a:prstGeom prst="rect">
            <a:avLst/>
          </a:prstGeom>
          <a:noFill/>
        </p:spPr>
        <p:txBody>
          <a:bodyPr wrap="square" rtlCol="0">
            <a:spAutoFit/>
          </a:bodyPr>
          <a:lstStyle/>
          <a:p>
            <a:r>
              <a:rPr lang="en-US" sz="3600" dirty="0"/>
              <a:t>Two geological </a:t>
            </a:r>
            <a:r>
              <a:rPr lang="en-US" sz="3600" dirty="0" smtClean="0"/>
              <a:t>models in the comparison test</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3" y="1280016"/>
            <a:ext cx="7480299" cy="5435600"/>
          </a:xfrm>
          <a:prstGeom prst="rect">
            <a:avLst/>
          </a:prstGeom>
        </p:spPr>
      </p:pic>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294</a:t>
            </a:fld>
            <a:endParaRPr lang="en-US" dirty="0">
              <a:solidFill>
                <a:prstClr val="black"/>
              </a:solidFill>
            </a:endParaRPr>
          </a:p>
        </p:txBody>
      </p:sp>
    </p:spTree>
    <p:extLst>
      <p:ext uri="{BB962C8B-B14F-4D97-AF65-F5344CB8AC3E}">
        <p14:creationId xmlns:p14="http://schemas.microsoft.com/office/powerpoint/2010/main" val="327219246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213" y="533404"/>
            <a:ext cx="10972800" cy="646331"/>
          </a:xfrm>
          <a:prstGeom prst="rect">
            <a:avLst/>
          </a:prstGeom>
          <a:noFill/>
        </p:spPr>
        <p:txBody>
          <a:bodyPr wrap="square" rtlCol="0">
            <a:spAutoFit/>
          </a:bodyPr>
          <a:lstStyle/>
          <a:p>
            <a:r>
              <a:rPr lang="en-US" sz="3600" dirty="0"/>
              <a:t>Image comparison </a:t>
            </a:r>
            <a:r>
              <a:rPr lang="en-US" altLang="zh-CN" sz="3600" dirty="0" smtClean="0"/>
              <a:t>for</a:t>
            </a:r>
            <a:r>
              <a:rPr lang="zh-CN" altLang="en-US" sz="3600" dirty="0" smtClean="0"/>
              <a:t> </a:t>
            </a:r>
            <a:r>
              <a:rPr lang="en-US" altLang="zh-CN" sz="3600" dirty="0" smtClean="0"/>
              <a:t>case</a:t>
            </a:r>
            <a:r>
              <a:rPr lang="zh-CN" altLang="en-US" sz="3600" dirty="0" smtClean="0"/>
              <a:t> </a:t>
            </a:r>
            <a:r>
              <a:rPr lang="en-US" altLang="zh-CN" sz="3600" dirty="0" smtClean="0"/>
              <a:t>(A)</a:t>
            </a:r>
            <a:r>
              <a:rPr lang="zh-CN" altLang="en-US" sz="3600" dirty="0" smtClean="0"/>
              <a:t> </a:t>
            </a:r>
            <a:r>
              <a:rPr lang="en-US" altLang="zh-CN" sz="3600" dirty="0" smtClean="0"/>
              <a:t>and</a:t>
            </a:r>
            <a:r>
              <a:rPr lang="zh-CN" altLang="en-US" sz="3600" dirty="0" smtClean="0"/>
              <a:t> </a:t>
            </a:r>
            <a:r>
              <a:rPr lang="en-US" altLang="zh-CN" sz="3600" dirty="0" smtClean="0"/>
              <a:t>case</a:t>
            </a:r>
            <a:r>
              <a:rPr lang="zh-CN" altLang="en-US" sz="3600" dirty="0" smtClean="0"/>
              <a:t> </a:t>
            </a:r>
            <a:r>
              <a:rPr lang="en-US" altLang="zh-CN" sz="3600" dirty="0" smtClean="0"/>
              <a:t>(B)</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012" y="1285878"/>
            <a:ext cx="7480299" cy="5435600"/>
          </a:xfrm>
          <a:prstGeom prst="rect">
            <a:avLst/>
          </a:prstGeom>
        </p:spPr>
      </p:pic>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295</a:t>
            </a:fld>
            <a:endParaRPr lang="en-US" dirty="0">
              <a:solidFill>
                <a:prstClr val="black"/>
              </a:solidFill>
            </a:endParaRPr>
          </a:p>
        </p:txBody>
      </p:sp>
    </p:spTree>
    <p:extLst>
      <p:ext uri="{BB962C8B-B14F-4D97-AF65-F5344CB8AC3E}">
        <p14:creationId xmlns:p14="http://schemas.microsoft.com/office/powerpoint/2010/main" val="5820185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39229" y="641852"/>
            <a:ext cx="11482658" cy="526700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t>Summary</a:t>
            </a:r>
          </a:p>
          <a:p>
            <a:pPr marL="457200" indent="-457200">
              <a:buAutoNum type="arabicPeriod"/>
            </a:pPr>
            <a:r>
              <a:rPr lang="en-US" sz="2400" dirty="0" smtClean="0"/>
              <a:t>All current migration methods make high frequency approximations.</a:t>
            </a:r>
          </a:p>
          <a:p>
            <a:pPr marL="457200" indent="-457200">
              <a:buAutoNum type="arabicPeriod"/>
            </a:pPr>
            <a:r>
              <a:rPr lang="en-US" sz="2400" dirty="0" smtClean="0"/>
              <a:t>RTM is an intrinsically high frequency approximation – that fact has consequences for resolution, illumination issues and amplitude analysis.</a:t>
            </a:r>
          </a:p>
          <a:p>
            <a:pPr marL="457200" indent="-457200">
              <a:buAutoNum type="arabicPeriod"/>
            </a:pPr>
            <a:r>
              <a:rPr lang="en-US" altLang="zh-CN" sz="2400" dirty="0" smtClean="0"/>
              <a:t>A</a:t>
            </a:r>
            <a:r>
              <a:rPr lang="zh-CN" altLang="en-US" sz="2400" dirty="0" smtClean="0"/>
              <a:t> </a:t>
            </a:r>
            <a:r>
              <a:rPr lang="en-US" altLang="zh-CN" sz="2400" dirty="0"/>
              <a:t>n</a:t>
            </a:r>
            <a:r>
              <a:rPr lang="en-US" sz="2400" dirty="0" smtClean="0"/>
              <a:t>ew and first migration method, for heterogeneous medium is introduced that is equally effective at all frequencies – making no high frequency approximations.</a:t>
            </a:r>
          </a:p>
          <a:p>
            <a:pPr marL="457200" indent="-457200">
              <a:buAutoNum type="arabicPeriod"/>
            </a:pPr>
            <a:r>
              <a:rPr lang="en-US" sz="2400" dirty="0" smtClean="0"/>
              <a:t>We quantify the difference in resolution between RTM and the new migration method (Stolt CIII for h</a:t>
            </a:r>
            <a:r>
              <a:rPr lang="en-US" altLang="zh-CN" sz="2400" dirty="0" smtClean="0"/>
              <a:t>omogeneous</a:t>
            </a:r>
            <a:r>
              <a:rPr lang="en-US" sz="2400" dirty="0" smtClean="0"/>
              <a:t> media) for a reflector and a wedge – and the difference in relative added value each will provide with broad band data.</a:t>
            </a:r>
          </a:p>
          <a:p>
            <a:pPr marL="457200" indent="-457200">
              <a:buAutoNum type="arabicPeriod"/>
            </a:pPr>
            <a:r>
              <a:rPr lang="en-US" altLang="zh-CN" sz="2400" dirty="0" smtClean="0"/>
              <a:t>The</a:t>
            </a:r>
            <a:r>
              <a:rPr lang="zh-CN" altLang="en-US" sz="2400" dirty="0" smtClean="0"/>
              <a:t> </a:t>
            </a:r>
            <a:r>
              <a:rPr lang="en-US" altLang="zh-CN" sz="2400" dirty="0" smtClean="0"/>
              <a:t>resolution</a:t>
            </a:r>
            <a:r>
              <a:rPr lang="zh-CN" altLang="en-US" sz="2400" dirty="0" smtClean="0"/>
              <a:t> </a:t>
            </a:r>
            <a:r>
              <a:rPr lang="en-US" altLang="zh-CN" sz="2400" dirty="0" smtClean="0"/>
              <a:t>improvement</a:t>
            </a:r>
            <a:r>
              <a:rPr lang="zh-CN" altLang="en-US" sz="2400" dirty="0" smtClean="0"/>
              <a:t> </a:t>
            </a:r>
            <a:r>
              <a:rPr lang="en-US" altLang="zh-CN" sz="2400" dirty="0" smtClean="0"/>
              <a:t>for</a:t>
            </a:r>
            <a:r>
              <a:rPr lang="zh-CN" altLang="en-US" sz="2400" dirty="0" smtClean="0"/>
              <a:t> </a:t>
            </a:r>
            <a:r>
              <a:rPr lang="en-US" altLang="zh-CN" sz="2400" dirty="0" smtClean="0"/>
              <a:t>a</a:t>
            </a:r>
            <a:r>
              <a:rPr lang="zh-CN" altLang="en-US" sz="2400" dirty="0" smtClean="0"/>
              <a:t> </a:t>
            </a:r>
            <a:r>
              <a:rPr lang="en-US" altLang="zh-CN" sz="2400" dirty="0" smtClean="0"/>
              <a:t>homogenous</a:t>
            </a:r>
            <a:r>
              <a:rPr lang="zh-CN" altLang="en-US" sz="2400" dirty="0" smtClean="0"/>
              <a:t> </a:t>
            </a:r>
            <a:r>
              <a:rPr lang="en-US" altLang="zh-CN" sz="2400" dirty="0" smtClean="0"/>
              <a:t>or</a:t>
            </a:r>
            <a:r>
              <a:rPr lang="zh-CN" altLang="en-US" sz="2400" dirty="0" smtClean="0"/>
              <a:t> </a:t>
            </a:r>
            <a:r>
              <a:rPr lang="en-US" altLang="zh-CN" sz="2400" dirty="0" smtClean="0"/>
              <a:t>inhomogeneous</a:t>
            </a:r>
            <a:r>
              <a:rPr lang="zh-CN" altLang="en-US" sz="2400" dirty="0" smtClean="0"/>
              <a:t> </a:t>
            </a:r>
            <a:r>
              <a:rPr lang="en-US" altLang="zh-CN" sz="2400" dirty="0" smtClean="0"/>
              <a:t>medium</a:t>
            </a:r>
            <a:r>
              <a:rPr lang="zh-CN" altLang="en-US" sz="2400" dirty="0" smtClean="0"/>
              <a:t> </a:t>
            </a:r>
            <a:r>
              <a:rPr lang="en-US" altLang="zh-CN" sz="2400" dirty="0" smtClean="0"/>
              <a:t>is</a:t>
            </a:r>
            <a:r>
              <a:rPr lang="zh-CN" altLang="en-US" sz="2400" dirty="0" smtClean="0"/>
              <a:t> </a:t>
            </a:r>
            <a:r>
              <a:rPr lang="en-US" altLang="zh-CN" sz="2400" dirty="0" smtClean="0"/>
              <a:t>identical</a:t>
            </a:r>
            <a:r>
              <a:rPr lang="zh-CN" altLang="en-US" sz="2400" dirty="0" smtClean="0"/>
              <a:t> </a:t>
            </a:r>
            <a:r>
              <a:rPr lang="en-US" altLang="zh-CN" sz="2400" dirty="0" smtClean="0"/>
              <a:t>with</a:t>
            </a:r>
            <a:r>
              <a:rPr lang="zh-CN" altLang="en-US" sz="2400" dirty="0" smtClean="0"/>
              <a:t> </a:t>
            </a:r>
            <a:r>
              <a:rPr lang="en-US" altLang="zh-CN" sz="2400" dirty="0" smtClean="0"/>
              <a:t>Stolt</a:t>
            </a:r>
            <a:r>
              <a:rPr lang="zh-CN" altLang="en-US" sz="2400" dirty="0" smtClean="0"/>
              <a:t> </a:t>
            </a:r>
            <a:r>
              <a:rPr lang="en-US" altLang="zh-CN" sz="2400" dirty="0" smtClean="0"/>
              <a:t>CIII.</a:t>
            </a:r>
            <a:r>
              <a:rPr lang="zh-CN" altLang="en-US" sz="2400" dirty="0" smtClean="0"/>
              <a:t> </a:t>
            </a:r>
            <a:r>
              <a:rPr lang="en-US" altLang="zh-CN" sz="2400" dirty="0" smtClean="0"/>
              <a:t>The</a:t>
            </a:r>
            <a:r>
              <a:rPr lang="zh-CN" altLang="en-US" sz="2400" dirty="0" smtClean="0"/>
              <a:t> </a:t>
            </a:r>
            <a:r>
              <a:rPr lang="en-US" altLang="zh-CN" sz="2400" dirty="0" smtClean="0"/>
              <a:t>RTM</a:t>
            </a:r>
            <a:r>
              <a:rPr lang="zh-CN" altLang="en-US" sz="2400" dirty="0" smtClean="0"/>
              <a:t> </a:t>
            </a:r>
            <a:r>
              <a:rPr lang="en-US" altLang="zh-CN" sz="2400" dirty="0" smtClean="0"/>
              <a:t>(CII)</a:t>
            </a:r>
            <a:r>
              <a:rPr lang="zh-CN" altLang="en-US" sz="2400" dirty="0" smtClean="0"/>
              <a:t> </a:t>
            </a:r>
            <a:r>
              <a:rPr lang="en-US" altLang="zh-CN" sz="2400" dirty="0" smtClean="0"/>
              <a:t>for</a:t>
            </a:r>
            <a:r>
              <a:rPr lang="zh-CN" altLang="en-US" sz="2400" dirty="0" smtClean="0"/>
              <a:t> </a:t>
            </a:r>
            <a:r>
              <a:rPr lang="en-US" altLang="zh-CN" sz="2400" dirty="0" smtClean="0"/>
              <a:t>heterogeneous</a:t>
            </a:r>
            <a:r>
              <a:rPr lang="zh-CN" altLang="en-US" sz="2400" dirty="0" smtClean="0"/>
              <a:t> </a:t>
            </a:r>
            <a:r>
              <a:rPr lang="en-US" altLang="zh-CN" sz="2400" dirty="0" smtClean="0"/>
              <a:t>medium</a:t>
            </a:r>
            <a:r>
              <a:rPr lang="zh-CN" altLang="en-US" sz="2400" dirty="0" smtClean="0"/>
              <a:t> </a:t>
            </a:r>
            <a:r>
              <a:rPr lang="en-US" altLang="zh-CN" sz="2400" dirty="0" smtClean="0"/>
              <a:t>will</a:t>
            </a:r>
            <a:r>
              <a:rPr lang="zh-CN" altLang="en-US" sz="2400" dirty="0" smtClean="0"/>
              <a:t> </a:t>
            </a:r>
            <a:r>
              <a:rPr lang="en-US" altLang="zh-CN" sz="2400" dirty="0" smtClean="0"/>
              <a:t>bring</a:t>
            </a:r>
            <a:r>
              <a:rPr lang="zh-CN" altLang="en-US" sz="2400" dirty="0" smtClean="0"/>
              <a:t> </a:t>
            </a:r>
            <a:r>
              <a:rPr lang="en-US" altLang="zh-CN" sz="2400" dirty="0" smtClean="0"/>
              <a:t>additional</a:t>
            </a:r>
            <a:r>
              <a:rPr lang="zh-CN" altLang="en-US" sz="2400" dirty="0" smtClean="0"/>
              <a:t> </a:t>
            </a:r>
            <a:r>
              <a:rPr lang="en-US" altLang="zh-CN" sz="2400" dirty="0" smtClean="0"/>
              <a:t>high</a:t>
            </a:r>
            <a:r>
              <a:rPr lang="zh-CN" altLang="en-US" sz="2400" dirty="0" smtClean="0"/>
              <a:t> </a:t>
            </a:r>
            <a:r>
              <a:rPr lang="en-US" altLang="zh-CN" sz="2400" dirty="0" smtClean="0"/>
              <a:t>frequency</a:t>
            </a:r>
            <a:r>
              <a:rPr lang="zh-CN" altLang="en-US" sz="2400" dirty="0" smtClean="0"/>
              <a:t> </a:t>
            </a:r>
            <a:r>
              <a:rPr lang="en-US" altLang="zh-CN" sz="2400" dirty="0" smtClean="0"/>
              <a:t>approximations</a:t>
            </a:r>
            <a:r>
              <a:rPr lang="zh-CN" altLang="en-US" sz="2400" dirty="0" smtClean="0"/>
              <a:t> </a:t>
            </a:r>
            <a:r>
              <a:rPr lang="en-US" altLang="zh-CN" sz="2400" dirty="0" smtClean="0"/>
              <a:t>in</a:t>
            </a:r>
            <a:r>
              <a:rPr lang="zh-CN" altLang="en-US" sz="2400" dirty="0" smtClean="0"/>
              <a:t> </a:t>
            </a:r>
            <a:r>
              <a:rPr lang="en-US" altLang="zh-CN" sz="2400" dirty="0" smtClean="0"/>
              <a:t>the</a:t>
            </a:r>
            <a:r>
              <a:rPr lang="zh-CN" altLang="en-US" sz="2400" dirty="0" smtClean="0"/>
              <a:t> </a:t>
            </a:r>
            <a:r>
              <a:rPr lang="en-US" altLang="zh-CN" sz="2400" dirty="0" smtClean="0"/>
              <a:t>wave</a:t>
            </a:r>
            <a:r>
              <a:rPr lang="zh-CN" altLang="en-US" sz="2400" dirty="0" smtClean="0"/>
              <a:t> </a:t>
            </a:r>
            <a:r>
              <a:rPr lang="en-US" altLang="zh-CN" sz="2400" dirty="0" smtClean="0"/>
              <a:t>propagation</a:t>
            </a:r>
            <a:r>
              <a:rPr lang="zh-CN" altLang="en-US" sz="2400" dirty="0" smtClean="0"/>
              <a:t> </a:t>
            </a:r>
            <a:r>
              <a:rPr lang="en-US" altLang="zh-CN" sz="2400" dirty="0" smtClean="0"/>
              <a:t>component.</a:t>
            </a:r>
            <a:r>
              <a:rPr lang="zh-CN" altLang="en-US" sz="2400" dirty="0" smtClean="0"/>
              <a:t> </a:t>
            </a:r>
            <a:r>
              <a:rPr lang="en-US" altLang="zh-CN" sz="2400" dirty="0" smtClean="0"/>
              <a:t>That</a:t>
            </a:r>
            <a:r>
              <a:rPr lang="zh-CN" altLang="en-US" sz="2400" dirty="0" smtClean="0"/>
              <a:t> </a:t>
            </a:r>
            <a:r>
              <a:rPr lang="en-US" altLang="zh-CN" sz="2400" dirty="0" smtClean="0"/>
              <a:t>will</a:t>
            </a:r>
            <a:r>
              <a:rPr lang="zh-CN" altLang="en-US" sz="2400" dirty="0" smtClean="0"/>
              <a:t> </a:t>
            </a:r>
            <a:r>
              <a:rPr lang="en-US" altLang="zh-CN" sz="2400" dirty="0" smtClean="0"/>
              <a:t>lead</a:t>
            </a:r>
            <a:r>
              <a:rPr lang="zh-CN" altLang="en-US" sz="2400" dirty="0" smtClean="0"/>
              <a:t> </a:t>
            </a:r>
            <a:r>
              <a:rPr lang="en-US" altLang="zh-CN" sz="2400" dirty="0" smtClean="0"/>
              <a:t>to</a:t>
            </a:r>
            <a:r>
              <a:rPr lang="zh-CN" altLang="en-US" sz="2400" dirty="0" smtClean="0"/>
              <a:t> </a:t>
            </a:r>
            <a:r>
              <a:rPr lang="en-US" altLang="zh-CN" sz="2400" dirty="0" smtClean="0"/>
              <a:t>a</a:t>
            </a:r>
            <a:r>
              <a:rPr lang="zh-CN" altLang="en-US" sz="2400" dirty="0" smtClean="0"/>
              <a:t> </a:t>
            </a:r>
            <a:r>
              <a:rPr lang="en-US" altLang="zh-CN" sz="2400" dirty="0" smtClean="0"/>
              <a:t>further</a:t>
            </a:r>
            <a:r>
              <a:rPr lang="zh-CN" altLang="en-US" sz="2400" dirty="0" smtClean="0"/>
              <a:t> </a:t>
            </a:r>
            <a:r>
              <a:rPr lang="en-US" altLang="zh-CN" sz="2400" dirty="0" smtClean="0"/>
              <a:t>reduction</a:t>
            </a:r>
            <a:r>
              <a:rPr lang="zh-CN" altLang="en-US" sz="2400" dirty="0" smtClean="0"/>
              <a:t> </a:t>
            </a:r>
            <a:r>
              <a:rPr lang="en-US" altLang="zh-CN" sz="2400" dirty="0" smtClean="0"/>
              <a:t>in</a:t>
            </a:r>
            <a:r>
              <a:rPr lang="zh-CN" altLang="en-US" sz="2400" dirty="0" smtClean="0"/>
              <a:t> </a:t>
            </a:r>
            <a:r>
              <a:rPr lang="en-US" altLang="zh-CN" sz="2400" dirty="0" smtClean="0"/>
              <a:t>resolution</a:t>
            </a:r>
            <a:r>
              <a:rPr lang="zh-CN" altLang="en-US" sz="2400" dirty="0" smtClean="0"/>
              <a:t> </a:t>
            </a:r>
            <a:r>
              <a:rPr lang="en-US" altLang="zh-CN" sz="2400" dirty="0" smtClean="0"/>
              <a:t>improvement</a:t>
            </a:r>
            <a:r>
              <a:rPr lang="zh-CN" altLang="en-US" sz="2400" dirty="0" smtClean="0"/>
              <a:t> </a:t>
            </a:r>
            <a:r>
              <a:rPr lang="en-US" altLang="zh-CN" sz="2400" dirty="0" smtClean="0"/>
              <a:t>for</a:t>
            </a:r>
            <a:r>
              <a:rPr lang="zh-CN" altLang="en-US" sz="2400" dirty="0" smtClean="0"/>
              <a:t> </a:t>
            </a:r>
            <a:r>
              <a:rPr lang="en-US" altLang="zh-CN" sz="2400" dirty="0" smtClean="0"/>
              <a:t>RTM</a:t>
            </a:r>
            <a:r>
              <a:rPr lang="zh-CN" altLang="en-US" sz="2400" dirty="0" smtClean="0"/>
              <a:t> </a:t>
            </a:r>
            <a:r>
              <a:rPr lang="en-US" altLang="zh-CN" sz="2400" dirty="0" smtClean="0"/>
              <a:t>in</a:t>
            </a:r>
            <a:r>
              <a:rPr lang="zh-CN" altLang="en-US" sz="2400" dirty="0" smtClean="0"/>
              <a:t> </a:t>
            </a:r>
            <a:r>
              <a:rPr lang="en-US" altLang="zh-CN" sz="2400" dirty="0" smtClean="0"/>
              <a:t>a</a:t>
            </a:r>
            <a:r>
              <a:rPr lang="zh-CN" altLang="en-US" sz="2400" dirty="0" smtClean="0"/>
              <a:t> </a:t>
            </a:r>
            <a:r>
              <a:rPr lang="en-US" altLang="zh-CN" sz="2400" dirty="0" smtClean="0"/>
              <a:t>heterogeneous</a:t>
            </a:r>
            <a:r>
              <a:rPr lang="zh-CN" altLang="en-US" sz="2400" dirty="0" smtClean="0"/>
              <a:t> </a:t>
            </a:r>
            <a:r>
              <a:rPr lang="en-US" altLang="zh-CN" sz="2400" dirty="0" smtClean="0"/>
              <a:t>case,</a:t>
            </a:r>
            <a:r>
              <a:rPr lang="zh-CN" altLang="en-US" sz="2400" dirty="0" smtClean="0"/>
              <a:t> </a:t>
            </a:r>
            <a:r>
              <a:rPr lang="en-US" altLang="zh-CN" sz="2400" dirty="0" smtClean="0"/>
              <a:t>and</a:t>
            </a:r>
            <a:r>
              <a:rPr lang="zh-CN" altLang="en-US" sz="2400" dirty="0" smtClean="0"/>
              <a:t> </a:t>
            </a:r>
            <a:r>
              <a:rPr lang="en-US" altLang="zh-CN" sz="2400" dirty="0" smtClean="0"/>
              <a:t>in</a:t>
            </a:r>
            <a:r>
              <a:rPr lang="zh-CN" altLang="en-US" sz="2400" dirty="0" smtClean="0"/>
              <a:t> </a:t>
            </a:r>
            <a:r>
              <a:rPr lang="en-US" altLang="zh-CN" sz="2400" dirty="0" smtClean="0"/>
              <a:t>comparison</a:t>
            </a:r>
            <a:r>
              <a:rPr lang="zh-CN" altLang="en-US" sz="2400" dirty="0" smtClean="0"/>
              <a:t> </a:t>
            </a:r>
            <a:r>
              <a:rPr lang="en-US" altLang="zh-CN" sz="2400" dirty="0" smtClean="0"/>
              <a:t>with</a:t>
            </a:r>
            <a:r>
              <a:rPr lang="zh-CN" altLang="en-US" sz="2400" dirty="0" smtClean="0"/>
              <a:t> </a:t>
            </a:r>
            <a:r>
              <a:rPr lang="en-US" altLang="zh-CN" sz="2400" dirty="0" smtClean="0"/>
              <a:t>the</a:t>
            </a:r>
            <a:r>
              <a:rPr lang="zh-CN" altLang="en-US" sz="2400" dirty="0" smtClean="0"/>
              <a:t> </a:t>
            </a:r>
            <a:r>
              <a:rPr lang="en-US" altLang="zh-CN" sz="2400" dirty="0" smtClean="0"/>
              <a:t>new</a:t>
            </a:r>
            <a:r>
              <a:rPr lang="zh-CN" altLang="en-US" sz="2400" dirty="0" smtClean="0"/>
              <a:t> </a:t>
            </a:r>
            <a:r>
              <a:rPr lang="en-US" altLang="zh-CN" sz="2400" dirty="0" err="1" smtClean="0"/>
              <a:t>Stolt</a:t>
            </a:r>
            <a:r>
              <a:rPr lang="zh-CN" altLang="en-US" sz="2400" dirty="0" smtClean="0"/>
              <a:t> </a:t>
            </a:r>
            <a:r>
              <a:rPr lang="en-US" altLang="zh-CN" sz="2400" dirty="0" smtClean="0"/>
              <a:t>CIII</a:t>
            </a:r>
            <a:r>
              <a:rPr lang="zh-CN" altLang="en-US" sz="2400" dirty="0" smtClean="0"/>
              <a:t> </a:t>
            </a:r>
            <a:r>
              <a:rPr lang="en-US" altLang="zh-CN" sz="2400" dirty="0" smtClean="0"/>
              <a:t>for</a:t>
            </a:r>
            <a:r>
              <a:rPr lang="zh-CN" altLang="en-US" sz="2400" dirty="0" smtClean="0"/>
              <a:t> </a:t>
            </a:r>
            <a:r>
              <a:rPr lang="en-US" altLang="zh-CN" sz="2400" dirty="0" smtClean="0"/>
              <a:t>heterogeneous</a:t>
            </a:r>
            <a:r>
              <a:rPr lang="zh-CN" altLang="en-US" sz="2400" dirty="0" smtClean="0"/>
              <a:t> </a:t>
            </a:r>
            <a:r>
              <a:rPr lang="en-US" altLang="zh-CN" sz="2400" dirty="0" smtClean="0"/>
              <a:t>media.</a:t>
            </a:r>
            <a:r>
              <a:rPr lang="zh-CN" altLang="en-US" sz="2400" dirty="0" smtClean="0"/>
              <a:t> </a:t>
            </a:r>
            <a:endParaRPr lang="en-US" sz="2400" dirty="0" smtClean="0"/>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296</a:t>
            </a:fld>
            <a:endParaRPr lang="en-US" dirty="0">
              <a:solidFill>
                <a:prstClr val="black"/>
              </a:solidFill>
            </a:endParaRPr>
          </a:p>
        </p:txBody>
      </p:sp>
    </p:spTree>
    <p:extLst>
      <p:ext uri="{BB962C8B-B14F-4D97-AF65-F5344CB8AC3E}">
        <p14:creationId xmlns:p14="http://schemas.microsoft.com/office/powerpoint/2010/main" val="153894925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39229" y="641852"/>
            <a:ext cx="11482658" cy="526700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t>Summary</a:t>
            </a:r>
          </a:p>
          <a:p>
            <a:pPr marL="457200" indent="-457200">
              <a:buFont typeface="+mj-lt"/>
              <a:buAutoNum type="arabicPeriod" startAt="6"/>
            </a:pPr>
            <a:r>
              <a:rPr lang="en-US" sz="2400" dirty="0" smtClean="0"/>
              <a:t>We provide and illustrate a method that </a:t>
            </a:r>
            <a:r>
              <a:rPr lang="en-US" altLang="zh-CN" sz="2400" dirty="0" smtClean="0"/>
              <a:t>guarantees</a:t>
            </a:r>
            <a:r>
              <a:rPr lang="zh-CN" altLang="en-US" sz="2400" dirty="0"/>
              <a:t> </a:t>
            </a:r>
            <a:r>
              <a:rPr lang="en-US" altLang="zh-CN" sz="2400" dirty="0" smtClean="0"/>
              <a:t>that</a:t>
            </a:r>
            <a:r>
              <a:rPr lang="en-US" sz="2400" dirty="0" smtClean="0"/>
              <a:t> the real world application </a:t>
            </a:r>
            <a:r>
              <a:rPr lang="en-US" altLang="zh-CN" sz="2400" dirty="0" smtClean="0"/>
              <a:t>of</a:t>
            </a:r>
            <a:r>
              <a:rPr lang="zh-CN" altLang="en-US" sz="2400" dirty="0" smtClean="0"/>
              <a:t> </a:t>
            </a:r>
            <a:r>
              <a:rPr lang="en-US" altLang="zh-CN" sz="2400" dirty="0" err="1" smtClean="0"/>
              <a:t>Stolt</a:t>
            </a:r>
            <a:r>
              <a:rPr lang="zh-CN" altLang="en-US" sz="2400" dirty="0" smtClean="0"/>
              <a:t> </a:t>
            </a:r>
            <a:r>
              <a:rPr lang="en-US" altLang="zh-CN" sz="2400" dirty="0" smtClean="0"/>
              <a:t>CIII</a:t>
            </a:r>
            <a:r>
              <a:rPr lang="zh-CN" altLang="en-US" sz="2400" dirty="0" smtClean="0"/>
              <a:t> </a:t>
            </a:r>
            <a:r>
              <a:rPr lang="en-US" sz="2400" dirty="0" smtClean="0"/>
              <a:t>to heterogeneous media is equally effective at all frequencies at the target and reservoir.</a:t>
            </a:r>
          </a:p>
          <a:p>
            <a:pPr marL="457200" indent="-457200">
              <a:buFont typeface="+mj-lt"/>
              <a:buAutoNum type="arabicPeriod" startAt="6"/>
            </a:pPr>
            <a:endParaRPr lang="en-US" sz="2400" dirty="0"/>
          </a:p>
          <a:p>
            <a:pPr marL="457200" indent="-457200">
              <a:buFont typeface="+mj-lt"/>
              <a:buAutoNum type="arabicPeriod" startAt="6"/>
            </a:pPr>
            <a:r>
              <a:rPr lang="en-US" altLang="zh-CN" sz="2400" dirty="0" smtClean="0"/>
              <a:t>These</a:t>
            </a:r>
            <a:r>
              <a:rPr lang="zh-CN" altLang="en-US" sz="2400" dirty="0" smtClean="0"/>
              <a:t> </a:t>
            </a:r>
            <a:r>
              <a:rPr lang="en-US" altLang="zh-CN" sz="2400" dirty="0" smtClean="0"/>
              <a:t>result</a:t>
            </a:r>
            <a:r>
              <a:rPr lang="zh-CN" altLang="en-US" sz="2400" dirty="0" smtClean="0"/>
              <a:t> </a:t>
            </a:r>
            <a:r>
              <a:rPr lang="en-US" altLang="zh-CN" sz="2400" dirty="0" smtClean="0"/>
              <a:t>show</a:t>
            </a:r>
            <a:r>
              <a:rPr lang="zh-CN" altLang="en-US" sz="2400" dirty="0" smtClean="0"/>
              <a:t> </a:t>
            </a:r>
            <a:r>
              <a:rPr lang="en-US" altLang="zh-CN" sz="2400" dirty="0" smtClean="0"/>
              <a:t>that</a:t>
            </a:r>
            <a:r>
              <a:rPr lang="zh-CN" altLang="en-US" sz="2400" dirty="0" smtClean="0"/>
              <a:t> </a:t>
            </a:r>
            <a:r>
              <a:rPr lang="en-US" altLang="zh-CN" sz="2400" dirty="0" err="1" smtClean="0"/>
              <a:t>Stolt</a:t>
            </a:r>
            <a:r>
              <a:rPr lang="zh-CN" altLang="en-US" sz="2400" dirty="0" smtClean="0"/>
              <a:t> </a:t>
            </a:r>
            <a:r>
              <a:rPr lang="en-US" altLang="zh-CN" sz="2400" dirty="0" smtClean="0"/>
              <a:t>CIII</a:t>
            </a:r>
            <a:r>
              <a:rPr lang="zh-CN" altLang="en-US" sz="2400" dirty="0" smtClean="0"/>
              <a:t> </a:t>
            </a:r>
            <a:r>
              <a:rPr lang="en-US" altLang="zh-CN" sz="2400" dirty="0" smtClean="0"/>
              <a:t>migration</a:t>
            </a:r>
            <a:r>
              <a:rPr lang="zh-CN" altLang="en-US" sz="2400" dirty="0" smtClean="0"/>
              <a:t> </a:t>
            </a:r>
            <a:r>
              <a:rPr lang="en-US" altLang="zh-CN" sz="2400" dirty="0" smtClean="0"/>
              <a:t>for</a:t>
            </a:r>
            <a:r>
              <a:rPr lang="zh-CN" altLang="en-US" sz="2400" dirty="0" smtClean="0"/>
              <a:t> </a:t>
            </a:r>
            <a:r>
              <a:rPr lang="en-US" altLang="zh-CN" sz="2400" dirty="0" smtClean="0"/>
              <a:t>heterogeneous</a:t>
            </a:r>
            <a:r>
              <a:rPr lang="zh-CN" altLang="en-US" sz="2400" dirty="0" smtClean="0"/>
              <a:t> </a:t>
            </a:r>
            <a:r>
              <a:rPr lang="en-US" altLang="zh-CN" sz="2400" dirty="0" smtClean="0"/>
              <a:t>media</a:t>
            </a:r>
            <a:r>
              <a:rPr lang="zh-CN" altLang="en-US" sz="2400" dirty="0" smtClean="0"/>
              <a:t> </a:t>
            </a:r>
            <a:r>
              <a:rPr lang="en-US" altLang="zh-CN" sz="2400" dirty="0" smtClean="0"/>
              <a:t>can</a:t>
            </a:r>
            <a:r>
              <a:rPr lang="zh-CN" altLang="en-US" sz="2400" dirty="0" smtClean="0"/>
              <a:t> </a:t>
            </a:r>
            <a:r>
              <a:rPr lang="en-US" altLang="zh-CN" sz="2400" dirty="0" smtClean="0"/>
              <a:t>locate,</a:t>
            </a:r>
            <a:r>
              <a:rPr lang="zh-CN" altLang="en-US" sz="2400" dirty="0" smtClean="0"/>
              <a:t> </a:t>
            </a:r>
            <a:r>
              <a:rPr lang="en-US" altLang="zh-CN" sz="2400" dirty="0" smtClean="0"/>
              <a:t>resolve</a:t>
            </a:r>
            <a:r>
              <a:rPr lang="zh-CN" altLang="en-US" sz="2400" dirty="0" smtClean="0"/>
              <a:t> </a:t>
            </a:r>
            <a:r>
              <a:rPr lang="en-US" altLang="zh-CN" sz="2400" dirty="0" smtClean="0"/>
              <a:t>and</a:t>
            </a:r>
            <a:r>
              <a:rPr lang="zh-CN" altLang="en-US" sz="2400" dirty="0" smtClean="0"/>
              <a:t> </a:t>
            </a:r>
            <a:r>
              <a:rPr lang="en-US" altLang="zh-CN" sz="2400" dirty="0" smtClean="0"/>
              <a:t>delineate</a:t>
            </a:r>
            <a:r>
              <a:rPr lang="zh-CN" altLang="en-US" sz="2400" dirty="0" smtClean="0"/>
              <a:t> </a:t>
            </a:r>
            <a:r>
              <a:rPr lang="en-US" altLang="zh-CN" sz="2400" dirty="0" smtClean="0"/>
              <a:t>reservoirs</a:t>
            </a:r>
            <a:r>
              <a:rPr lang="zh-CN" altLang="en-US" sz="2400" dirty="0" smtClean="0"/>
              <a:t> </a:t>
            </a:r>
            <a:r>
              <a:rPr lang="en-US" altLang="zh-CN" sz="2400" dirty="0" smtClean="0"/>
              <a:t>that</a:t>
            </a:r>
            <a:r>
              <a:rPr lang="zh-CN" altLang="en-US" sz="2400" dirty="0" smtClean="0"/>
              <a:t> </a:t>
            </a:r>
            <a:r>
              <a:rPr lang="en-US" altLang="zh-CN" sz="2400" dirty="0" smtClean="0"/>
              <a:t>are</a:t>
            </a:r>
            <a:r>
              <a:rPr lang="zh-CN" altLang="en-US" sz="2400" dirty="0" smtClean="0"/>
              <a:t> </a:t>
            </a:r>
            <a:r>
              <a:rPr lang="en-US" altLang="zh-CN" sz="2400" dirty="0" smtClean="0"/>
              <a:t>beyond</a:t>
            </a:r>
            <a:r>
              <a:rPr lang="zh-CN" altLang="en-US" sz="2400" dirty="0" smtClean="0"/>
              <a:t> </a:t>
            </a:r>
            <a:r>
              <a:rPr lang="en-US" altLang="zh-CN" sz="2400" dirty="0" smtClean="0"/>
              <a:t>the</a:t>
            </a:r>
            <a:r>
              <a:rPr lang="zh-CN" altLang="en-US" sz="2400" dirty="0" smtClean="0"/>
              <a:t> </a:t>
            </a:r>
            <a:r>
              <a:rPr lang="en-US" altLang="zh-CN" sz="2400" dirty="0" smtClean="0"/>
              <a:t>resolution</a:t>
            </a:r>
            <a:r>
              <a:rPr lang="zh-CN" altLang="en-US" sz="2400" dirty="0" smtClean="0"/>
              <a:t> </a:t>
            </a:r>
            <a:r>
              <a:rPr lang="en-US" altLang="zh-CN" sz="2400" dirty="0" smtClean="0"/>
              <a:t>capability</a:t>
            </a:r>
            <a:r>
              <a:rPr lang="zh-CN" altLang="en-US" sz="2400" dirty="0" smtClean="0"/>
              <a:t> </a:t>
            </a:r>
            <a:r>
              <a:rPr lang="en-US" altLang="zh-CN" sz="2400" dirty="0" smtClean="0"/>
              <a:t>of</a:t>
            </a:r>
            <a:r>
              <a:rPr lang="zh-CN" altLang="en-US" sz="2400" dirty="0" smtClean="0"/>
              <a:t> </a:t>
            </a:r>
            <a:r>
              <a:rPr lang="en-US" altLang="zh-CN" sz="2400" dirty="0" smtClean="0"/>
              <a:t>all</a:t>
            </a:r>
            <a:r>
              <a:rPr lang="zh-CN" altLang="en-US" sz="2400" dirty="0" smtClean="0"/>
              <a:t> </a:t>
            </a:r>
            <a:r>
              <a:rPr lang="en-US" altLang="zh-CN" sz="2400" dirty="0" smtClean="0"/>
              <a:t>RTM</a:t>
            </a:r>
            <a:r>
              <a:rPr lang="zh-CN" altLang="en-US" sz="2400" dirty="0" smtClean="0"/>
              <a:t> </a:t>
            </a:r>
            <a:r>
              <a:rPr lang="en-US" altLang="zh-CN" sz="2400" dirty="0" smtClean="0"/>
              <a:t>methods.</a:t>
            </a:r>
            <a:r>
              <a:rPr lang="zh-CN" altLang="en-US" sz="2400" dirty="0" smtClean="0"/>
              <a:t> </a:t>
            </a:r>
            <a:endParaRPr lang="en-US" altLang="zh-CN" sz="2400" dirty="0" smtClean="0"/>
          </a:p>
          <a:p>
            <a:pPr marL="457200" indent="-457200">
              <a:buFont typeface="+mj-lt"/>
              <a:buAutoNum type="arabicPeriod" startAt="6"/>
            </a:pPr>
            <a:endParaRPr lang="en-US" sz="2400" dirty="0"/>
          </a:p>
          <a:p>
            <a:pPr marL="457200" indent="-457200">
              <a:buFont typeface="+mj-lt"/>
              <a:buAutoNum type="arabicPeriod" startAt="6"/>
            </a:pPr>
            <a:r>
              <a:rPr lang="en-US" sz="2400" dirty="0">
                <a:solidFill>
                  <a:srgbClr val="000000"/>
                </a:solidFill>
              </a:rPr>
              <a:t>Seismic acquisition and seismic processing must be consistent and aligned to provide interpretive value from broad band data. </a:t>
            </a:r>
            <a:endParaRPr lang="en-US" sz="2400"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297</a:t>
            </a:fld>
            <a:endParaRPr lang="en-US" dirty="0">
              <a:solidFill>
                <a:prstClr val="black"/>
              </a:solidFill>
            </a:endParaRPr>
          </a:p>
        </p:txBody>
      </p:sp>
    </p:spTree>
    <p:extLst>
      <p:ext uri="{BB962C8B-B14F-4D97-AF65-F5344CB8AC3E}">
        <p14:creationId xmlns:p14="http://schemas.microsoft.com/office/powerpoint/2010/main" val="390070193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06"/>
            <a:ext cx="10969943" cy="769441"/>
          </a:xfrm>
          <a:prstGeom prst="rect">
            <a:avLst/>
          </a:prstGeom>
          <a:noFill/>
        </p:spPr>
        <p:txBody>
          <a:bodyPr wrap="square" rtlCol="0">
            <a:spAutoFit/>
          </a:bodyPr>
          <a:lstStyle/>
          <a:p>
            <a:pPr algn="ctr"/>
            <a:r>
              <a:rPr lang="en-US" sz="4400" dirty="0" smtClean="0">
                <a:solidFill>
                  <a:srgbClr val="0000FF"/>
                </a:solidFill>
              </a:rPr>
              <a:t>M-OSRP Projects</a:t>
            </a:r>
            <a:endParaRPr lang="en-US" sz="4400" dirty="0">
              <a:solidFill>
                <a:srgbClr val="0000FF"/>
              </a:solidFill>
            </a:endParaRPr>
          </a:p>
        </p:txBody>
      </p:sp>
      <p:sp>
        <p:nvSpPr>
          <p:cNvPr id="3" name="TextBox 2"/>
          <p:cNvSpPr txBox="1"/>
          <p:nvPr/>
        </p:nvSpPr>
        <p:spPr>
          <a:xfrm>
            <a:off x="1015735" y="1905000"/>
            <a:ext cx="10258928"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smtClean="0"/>
              <a:t>Pre</a:t>
            </a:r>
            <a:r>
              <a:rPr lang="en-US" sz="2800" dirty="0" smtClean="0"/>
              <a:t>processing (</a:t>
            </a:r>
            <a:r>
              <a:rPr lang="en-US" sz="2800" dirty="0" err="1" smtClean="0"/>
              <a:t>deghosting</a:t>
            </a:r>
            <a:r>
              <a:rPr lang="en-US" sz="2800" dirty="0" smtClean="0"/>
              <a:t>, ground roll removal)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Multiple </a:t>
            </a:r>
            <a:r>
              <a:rPr lang="en-US" sz="2800" u="sng" dirty="0" smtClean="0"/>
              <a:t>elimination</a:t>
            </a:r>
          </a:p>
          <a:p>
            <a:pPr marL="285750" indent="-285750">
              <a:buFont typeface="Arial" panose="020B0604020202020204" pitchFamily="34" charset="0"/>
              <a:buChar char="•"/>
            </a:pPr>
            <a:endParaRPr lang="en-US" sz="2800" b="1" u="sng" dirty="0"/>
          </a:p>
          <a:p>
            <a:pPr marL="285750" indent="-285750">
              <a:buFont typeface="Arial" panose="020B0604020202020204" pitchFamily="34" charset="0"/>
              <a:buChar char="•"/>
            </a:pPr>
            <a:r>
              <a:rPr lang="en-US" sz="2800" dirty="0" smtClean="0"/>
              <a:t>Stolt-extended Claerbout III depth imaging for heterogeneous media with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smtClean="0">
                <a:solidFill>
                  <a:srgbClr val="FF0000"/>
                </a:solidFill>
              </a:rPr>
              <a:t>ISS depth imaging without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ISS direct Q compensation without knowing or needing Q</a:t>
            </a:r>
            <a:endParaRPr lang="en-US" sz="2800" dirty="0"/>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298</a:t>
            </a:fld>
            <a:endParaRPr lang="en-US" dirty="0">
              <a:solidFill>
                <a:prstClr val="black"/>
              </a:solidFill>
            </a:endParaRPr>
          </a:p>
        </p:txBody>
      </p:sp>
    </p:spTree>
    <p:extLst>
      <p:ext uri="{BB962C8B-B14F-4D97-AF65-F5344CB8AC3E}">
        <p14:creationId xmlns:p14="http://schemas.microsoft.com/office/powerpoint/2010/main" val="693903517"/>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299</a:t>
            </a:fld>
            <a:endParaRPr lang="en-US" dirty="0">
              <a:solidFill>
                <a:prstClr val="black"/>
              </a:solidFill>
            </a:endParaRPr>
          </a:p>
        </p:txBody>
      </p:sp>
      <p:sp>
        <p:nvSpPr>
          <p:cNvPr id="11" name="Rectangle 10"/>
          <p:cNvSpPr/>
          <p:nvPr/>
        </p:nvSpPr>
        <p:spPr>
          <a:xfrm>
            <a:off x="3819914" y="5749751"/>
            <a:ext cx="2462918" cy="461665"/>
          </a:xfrm>
          <a:prstGeom prst="rect">
            <a:avLst/>
          </a:prstGeom>
        </p:spPr>
        <p:txBody>
          <a:bodyPr wrap="none">
            <a:spAutoFit/>
          </a:bodyPr>
          <a:lstStyle/>
          <a:p>
            <a:r>
              <a:rPr lang="en-US" sz="2400" b="1" dirty="0" smtClean="0">
                <a:solidFill>
                  <a:srgbClr val="FF0000"/>
                </a:solidFill>
              </a:rPr>
              <a:t>ISS depth imaging</a:t>
            </a:r>
            <a:endParaRPr lang="en-US" sz="2400" dirty="0">
              <a:solidFill>
                <a:srgbClr val="FF0000"/>
              </a:solidFill>
            </a:endParaRPr>
          </a:p>
        </p:txBody>
      </p:sp>
      <p:sp>
        <p:nvSpPr>
          <p:cNvPr id="15" name="Oval 14"/>
          <p:cNvSpPr/>
          <p:nvPr/>
        </p:nvSpPr>
        <p:spPr>
          <a:xfrm>
            <a:off x="3656012" y="4807673"/>
            <a:ext cx="1143000" cy="7804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72781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u="sng" dirty="0">
                <a:solidFill>
                  <a:prstClr val="black"/>
                </a:solidFill>
              </a:rPr>
              <a:t>Executive Summary</a:t>
            </a:r>
            <a:r>
              <a:rPr lang="en-US" sz="3200" dirty="0">
                <a:solidFill>
                  <a:prstClr val="black"/>
                </a:solidFill>
              </a:rPr>
              <a:t>: </a:t>
            </a:r>
          </a:p>
          <a:p>
            <a:pPr algn="ctr"/>
            <a:r>
              <a:rPr lang="en-US" sz="3200" b="1" u="sng" dirty="0">
                <a:solidFill>
                  <a:srgbClr val="FF0000"/>
                </a:solidFill>
              </a:rPr>
              <a:t>Program objectives</a:t>
            </a:r>
            <a:r>
              <a:rPr lang="en-US" sz="3200" dirty="0">
                <a:solidFill>
                  <a:prstClr val="black"/>
                </a:solidFill>
              </a:rPr>
              <a:t>, </a:t>
            </a:r>
            <a:r>
              <a:rPr lang="en-US" sz="3200" u="sng" dirty="0">
                <a:solidFill>
                  <a:prstClr val="black"/>
                </a:solidFill>
              </a:rPr>
              <a:t>projects within the program </a:t>
            </a:r>
            <a:r>
              <a:rPr lang="en-US" sz="3200" dirty="0">
                <a:solidFill>
                  <a:prstClr val="black"/>
                </a:solidFill>
              </a:rPr>
              <a:t>and </a:t>
            </a:r>
            <a:r>
              <a:rPr lang="en-US" sz="3200" u="sng" dirty="0">
                <a:solidFill>
                  <a:prstClr val="black"/>
                </a:solidFill>
              </a:rPr>
              <a:t>goals/deliverables within the projects</a:t>
            </a:r>
            <a:r>
              <a:rPr lang="en-US" sz="3200" dirty="0">
                <a:solidFill>
                  <a:prstClr val="black"/>
                </a:solidFill>
              </a:rPr>
              <a:t>, </a:t>
            </a:r>
            <a:r>
              <a:rPr lang="en-US" sz="3200" u="sng" dirty="0">
                <a:solidFill>
                  <a:prstClr val="black"/>
                </a:solidFill>
              </a:rPr>
              <a:t>progress</a:t>
            </a:r>
            <a:r>
              <a:rPr lang="en-US" sz="3200" dirty="0">
                <a:solidFill>
                  <a:prstClr val="black"/>
                </a:solidFill>
              </a:rPr>
              <a:t>, </a:t>
            </a:r>
            <a:r>
              <a:rPr lang="en-US" sz="3200" u="sng" dirty="0">
                <a:solidFill>
                  <a:prstClr val="black"/>
                </a:solidFill>
              </a:rPr>
              <a:t>plans</a:t>
            </a:r>
            <a:r>
              <a:rPr lang="en-US" sz="3200" dirty="0">
                <a:solidFill>
                  <a:prstClr val="black"/>
                </a:solidFill>
              </a:rPr>
              <a:t> </a:t>
            </a:r>
            <a:r>
              <a:rPr lang="en-US" sz="3200" u="sng" dirty="0">
                <a:solidFill>
                  <a:prstClr val="black"/>
                </a:solidFill>
              </a:rPr>
              <a:t>and new opportunities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95652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673C68A-53C1-418C-A29B-500109718991}"/>
              </a:ext>
            </a:extLst>
          </p:cNvPr>
          <p:cNvSpPr>
            <a:spLocks noGrp="1"/>
          </p:cNvSpPr>
          <p:nvPr>
            <p:ph type="sldNum" sz="quarter" idx="12"/>
          </p:nvPr>
        </p:nvSpPr>
        <p:spPr/>
        <p:txBody>
          <a:bodyPr/>
          <a:lstStyle/>
          <a:p>
            <a:fld id="{EC3277FA-E73F-4102-A46F-C78B8C27A809}" type="slidenum">
              <a:rPr lang="en-US" smtClean="0">
                <a:solidFill>
                  <a:prstClr val="black"/>
                </a:solidFill>
              </a:rPr>
              <a:pPr/>
              <a:t>30</a:t>
            </a:fld>
            <a:endParaRPr lang="en-US" dirty="0">
              <a:solidFill>
                <a:prstClr val="black"/>
              </a:solidFill>
            </a:endParaRPr>
          </a:p>
        </p:txBody>
      </p:sp>
      <p:graphicFrame>
        <p:nvGraphicFramePr>
          <p:cNvPr id="3" name="Object 2">
            <a:extLst>
              <a:ext uri="{FF2B5EF4-FFF2-40B4-BE49-F238E27FC236}">
                <a16:creationId xmlns:a16="http://schemas.microsoft.com/office/drawing/2014/main" xmlns="" id="{7264B4F8-1C8D-4EE3-B195-CB84303A5BA9}"/>
              </a:ext>
            </a:extLst>
          </p:cNvPr>
          <p:cNvGraphicFramePr>
            <a:graphicFrameLocks noChangeAspect="1"/>
          </p:cNvGraphicFramePr>
          <p:nvPr>
            <p:extLst>
              <p:ext uri="{D42A27DB-BD31-4B8C-83A1-F6EECF244321}">
                <p14:modId xmlns:p14="http://schemas.microsoft.com/office/powerpoint/2010/main" val="3622106723"/>
              </p:ext>
            </p:extLst>
          </p:nvPr>
        </p:nvGraphicFramePr>
        <p:xfrm>
          <a:off x="1141412" y="2290522"/>
          <a:ext cx="10058400" cy="1646477"/>
        </p:xfrm>
        <a:graphic>
          <a:graphicData uri="http://schemas.openxmlformats.org/presentationml/2006/ole">
            <mc:AlternateContent xmlns:mc="http://schemas.openxmlformats.org/markup-compatibility/2006">
              <mc:Choice xmlns:v="urn:schemas-microsoft-com:vml" Requires="v">
                <p:oleObj spid="_x0000_s73774" name="Equation" r:id="rId3" imgW="2793960" imgH="457200" progId="Equation.DSMT4">
                  <p:embed/>
                </p:oleObj>
              </mc:Choice>
              <mc:Fallback>
                <p:oleObj name="Equation" r:id="rId3" imgW="2793960" imgH="457200" progId="Equation.DSMT4">
                  <p:embed/>
                  <p:pic>
                    <p:nvPicPr>
                      <p:cNvPr id="0" name=""/>
                      <p:cNvPicPr/>
                      <p:nvPr/>
                    </p:nvPicPr>
                    <p:blipFill>
                      <a:blip r:embed="rId4"/>
                      <a:stretch>
                        <a:fillRect/>
                      </a:stretch>
                    </p:blipFill>
                    <p:spPr>
                      <a:xfrm>
                        <a:off x="1141412" y="2290522"/>
                        <a:ext cx="10058400" cy="1646477"/>
                      </a:xfrm>
                      <a:prstGeom prst="rect">
                        <a:avLst/>
                      </a:prstGeom>
                    </p:spPr>
                  </p:pic>
                </p:oleObj>
              </mc:Fallback>
            </mc:AlternateContent>
          </a:graphicData>
        </a:graphic>
      </p:graphicFrame>
    </p:spTree>
    <p:extLst>
      <p:ext uri="{BB962C8B-B14F-4D97-AF65-F5344CB8AC3E}">
        <p14:creationId xmlns:p14="http://schemas.microsoft.com/office/powerpoint/2010/main" val="314199051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 y="2590800"/>
            <a:ext cx="12188825" cy="1752600"/>
          </a:xfrm>
          <a:prstGeom prst="rect">
            <a:avLst/>
          </a:prstGeom>
          <a:noFill/>
          <a:ln w="9525">
            <a:noFill/>
            <a:miter lim="800000"/>
            <a:headEnd/>
            <a:tailEnd/>
          </a:ln>
        </p:spPr>
        <p:txBody>
          <a:bodyPr wrap="none" anchor="ctr">
            <a:prstTxWarp prst="textNoShape">
              <a:avLst/>
            </a:prstTxWarp>
          </a:bodyPr>
          <a:lstStyle/>
          <a:p>
            <a:pPr algn="ctr"/>
            <a:r>
              <a:rPr lang="en-US" altLang="zh-CN" sz="2400" dirty="0">
                <a:solidFill>
                  <a:prstClr val="black"/>
                </a:solidFill>
              </a:rPr>
              <a:t>Arthur B. Weglein</a:t>
            </a:r>
          </a:p>
        </p:txBody>
      </p:sp>
      <p:sp>
        <p:nvSpPr>
          <p:cNvPr id="146435" name="Rectangle 4"/>
          <p:cNvSpPr>
            <a:spLocks noChangeArrowheads="1"/>
          </p:cNvSpPr>
          <p:nvPr/>
        </p:nvSpPr>
        <p:spPr bwMode="auto">
          <a:xfrm>
            <a:off x="0" y="762000"/>
            <a:ext cx="12188825" cy="2308324"/>
          </a:xfrm>
          <a:prstGeom prst="rect">
            <a:avLst/>
          </a:prstGeom>
          <a:noFill/>
          <a:ln w="9525">
            <a:noFill/>
            <a:miter lim="800000"/>
            <a:headEnd/>
            <a:tailEnd/>
          </a:ln>
        </p:spPr>
        <p:txBody>
          <a:bodyPr wrap="none" anchor="ctr">
            <a:prstTxWarp prst="textNoShape">
              <a:avLst/>
            </a:prstTxWarp>
          </a:bodyPr>
          <a:lstStyle/>
          <a:p>
            <a:pPr algn="ctr"/>
            <a:r>
              <a:rPr lang="en-US" altLang="zh-CN" sz="4000" dirty="0">
                <a:solidFill>
                  <a:prstClr val="black"/>
                </a:solidFill>
              </a:rPr>
              <a:t>ISS Depth Imaging without A Velocity Model</a:t>
            </a:r>
            <a:endParaRPr lang="en-US" altLang="zh-CN" sz="4000" dirty="0">
              <a:solidFill>
                <a:srgbClr val="0000CC"/>
              </a:solidFill>
              <a:ea typeface="Arial Unicode MS" charset="0"/>
              <a:cs typeface="Arial Unicode MS" charset="0"/>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300</a:t>
            </a:fld>
            <a:endParaRPr lang="en-US" dirty="0">
              <a:solidFill>
                <a:prstClr val="black"/>
              </a:solidFill>
            </a:endParaRPr>
          </a:p>
        </p:txBody>
      </p:sp>
    </p:spTree>
    <p:extLst>
      <p:ext uri="{BB962C8B-B14F-4D97-AF65-F5344CB8AC3E}">
        <p14:creationId xmlns:p14="http://schemas.microsoft.com/office/powerpoint/2010/main" val="844053486"/>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301</a:t>
            </a:fld>
            <a:endParaRPr lang="en-US" dirty="0">
              <a:solidFill>
                <a:prstClr val="black"/>
              </a:solidFill>
            </a:endParaRPr>
          </a:p>
        </p:txBody>
      </p:sp>
      <p:sp>
        <p:nvSpPr>
          <p:cNvPr id="3" name="TextBox 2"/>
          <p:cNvSpPr txBox="1"/>
          <p:nvPr/>
        </p:nvSpPr>
        <p:spPr>
          <a:xfrm>
            <a:off x="608012" y="34595"/>
            <a:ext cx="11277600" cy="6740306"/>
          </a:xfrm>
          <a:prstGeom prst="rect">
            <a:avLst/>
          </a:prstGeom>
          <a:noFill/>
        </p:spPr>
        <p:txBody>
          <a:bodyPr wrap="square" rtlCol="0">
            <a:spAutoFit/>
          </a:bodyPr>
          <a:lstStyle/>
          <a:p>
            <a:r>
              <a:rPr lang="en-US" sz="2400" dirty="0" smtClean="0"/>
              <a:t>Reference:</a:t>
            </a:r>
          </a:p>
          <a:p>
            <a:endParaRPr lang="en-US" sz="2400" dirty="0"/>
          </a:p>
          <a:p>
            <a:pPr marL="285750" indent="-285750">
              <a:buFont typeface="Arial" panose="020B0604020202020204" pitchFamily="34" charset="0"/>
              <a:buChar char="•"/>
            </a:pPr>
            <a:r>
              <a:rPr lang="en-US" sz="2400" i="1" dirty="0">
                <a:latin typeface="Calibri Light"/>
                <a:cs typeface="Calibri Light"/>
              </a:rPr>
              <a:t>Simon A. Shaw, Arthur B. Weglein, Ken H. Matson, and Douglas J. Foster (2002</a:t>
            </a:r>
            <a:r>
              <a:rPr lang="en-US" sz="2400" i="1" dirty="0" smtClean="0">
                <a:latin typeface="Calibri Light"/>
                <a:cs typeface="Calibri Light"/>
              </a:rPr>
              <a:t>)</a:t>
            </a:r>
            <a:r>
              <a:rPr lang="en-US" sz="2400" i="1" dirty="0">
                <a:latin typeface="Calibri Light"/>
                <a:cs typeface="Calibri Light"/>
              </a:rPr>
              <a:t> SEG Technical Program Expanded Abstracts 2002: pp. 2277-2280</a:t>
            </a:r>
            <a:r>
              <a:rPr lang="en-US" sz="2400" i="1" dirty="0" smtClean="0">
                <a:latin typeface="Calibri Light"/>
                <a:cs typeface="Calibri Light"/>
              </a:rPr>
              <a:t>.</a:t>
            </a:r>
          </a:p>
          <a:p>
            <a:pPr marL="285750" indent="-285750">
              <a:buFont typeface="Arial" panose="020B0604020202020204" pitchFamily="34" charset="0"/>
              <a:buChar char="•"/>
            </a:pPr>
            <a:r>
              <a:rPr lang="de-DE" sz="2400" i="1" dirty="0">
                <a:latin typeface="Calibri Light"/>
                <a:cs typeface="Calibri Light"/>
              </a:rPr>
              <a:t>Kristopher A. Innanen and Arthur B. Weglein (2004</a:t>
            </a:r>
            <a:r>
              <a:rPr lang="de-DE" sz="2400" i="1" dirty="0" smtClean="0">
                <a:latin typeface="Calibri Light"/>
                <a:cs typeface="Calibri Light"/>
              </a:rPr>
              <a:t>)</a:t>
            </a:r>
            <a:r>
              <a:rPr lang="en-US" sz="2400" i="1" dirty="0">
                <a:latin typeface="Calibri Light"/>
                <a:cs typeface="Calibri Light"/>
              </a:rPr>
              <a:t> SEG Technical Program Expanded Abstracts 2004: pp. 1834-1837</a:t>
            </a:r>
            <a:r>
              <a:rPr lang="en-US" sz="2400" i="1" dirty="0" smtClean="0">
                <a:latin typeface="Calibri Light"/>
                <a:cs typeface="Calibri Light"/>
              </a:rPr>
              <a:t>.</a:t>
            </a:r>
          </a:p>
          <a:p>
            <a:pPr marL="285750" indent="-285750">
              <a:buFont typeface="Arial" panose="020B0604020202020204" pitchFamily="34" charset="0"/>
              <a:buChar char="•"/>
            </a:pPr>
            <a:r>
              <a:rPr lang="en-US" sz="2400" i="1" dirty="0">
                <a:latin typeface="Calibri Light"/>
                <a:cs typeface="Calibri Light"/>
              </a:rPr>
              <a:t>Fang Liu, Arthur B. Weglein, Kristopher A. </a:t>
            </a:r>
            <a:r>
              <a:rPr lang="en-US" sz="2400" i="1" dirty="0" err="1">
                <a:latin typeface="Calibri Light"/>
                <a:cs typeface="Calibri Light"/>
              </a:rPr>
              <a:t>Innanen</a:t>
            </a:r>
            <a:r>
              <a:rPr lang="en-US" sz="2400" i="1" dirty="0">
                <a:latin typeface="Calibri Light"/>
                <a:cs typeface="Calibri Light"/>
              </a:rPr>
              <a:t>, and Bogdan G. Nita (2006</a:t>
            </a:r>
            <a:r>
              <a:rPr lang="en-US" sz="2400" i="1" dirty="0" smtClean="0">
                <a:latin typeface="Calibri Light"/>
                <a:cs typeface="Calibri Light"/>
              </a:rPr>
              <a:t>)</a:t>
            </a:r>
            <a:r>
              <a:rPr lang="en-US" sz="2400" i="1" dirty="0">
                <a:latin typeface="Calibri Light"/>
                <a:cs typeface="Calibri Light"/>
              </a:rPr>
              <a:t> SEG Technical Program Expanded Abstracts 2006: pp. 3026-3030</a:t>
            </a:r>
            <a:r>
              <a:rPr lang="en-US" sz="2400" i="1" dirty="0" smtClean="0">
                <a:latin typeface="Calibri Light"/>
                <a:cs typeface="Calibri Light"/>
              </a:rPr>
              <a:t>.</a:t>
            </a:r>
          </a:p>
          <a:p>
            <a:pPr marL="285750" indent="-285750">
              <a:buFont typeface="Arial" panose="020B0604020202020204" pitchFamily="34" charset="0"/>
              <a:buChar char="•"/>
            </a:pPr>
            <a:r>
              <a:rPr lang="en-US" sz="2400" i="1" dirty="0">
                <a:latin typeface="Calibri Light"/>
                <a:cs typeface="Calibri Light"/>
              </a:rPr>
              <a:t>Arthur B </a:t>
            </a:r>
            <a:r>
              <a:rPr lang="en-US" sz="2400" i="1" dirty="0" smtClean="0">
                <a:latin typeface="Calibri Light"/>
                <a:cs typeface="Calibri Light"/>
              </a:rPr>
              <a:t>Weglein,</a:t>
            </a:r>
            <a:r>
              <a:rPr lang="en-US" sz="2400" i="1" dirty="0">
                <a:latin typeface="Calibri Light"/>
                <a:cs typeface="Calibri Light"/>
              </a:rPr>
              <a:t> Fernanda V </a:t>
            </a:r>
            <a:r>
              <a:rPr lang="en-US" sz="2400" i="1" dirty="0" err="1" smtClean="0">
                <a:latin typeface="Calibri Light"/>
                <a:cs typeface="Calibri Light"/>
              </a:rPr>
              <a:t>Araújo</a:t>
            </a:r>
            <a:r>
              <a:rPr lang="en-US" sz="2400" i="1" dirty="0" smtClean="0">
                <a:latin typeface="Calibri Light"/>
                <a:cs typeface="Calibri Light"/>
              </a:rPr>
              <a:t>,</a:t>
            </a:r>
            <a:r>
              <a:rPr lang="en-US" sz="2400" i="1" dirty="0">
                <a:latin typeface="Calibri Light"/>
                <a:cs typeface="Calibri Light"/>
              </a:rPr>
              <a:t> Paulo M </a:t>
            </a:r>
            <a:r>
              <a:rPr lang="en-US" sz="2400" i="1" dirty="0" smtClean="0">
                <a:latin typeface="Calibri Light"/>
                <a:cs typeface="Calibri Light"/>
              </a:rPr>
              <a:t>Carvalho,</a:t>
            </a:r>
            <a:r>
              <a:rPr lang="en-US" sz="2400" i="1" dirty="0">
                <a:latin typeface="Calibri Light"/>
                <a:cs typeface="Calibri Light"/>
              </a:rPr>
              <a:t> Robert H </a:t>
            </a:r>
            <a:r>
              <a:rPr lang="en-US" sz="2400" i="1" dirty="0" smtClean="0">
                <a:latin typeface="Calibri Light"/>
                <a:cs typeface="Calibri Light"/>
              </a:rPr>
              <a:t>Stolt,</a:t>
            </a:r>
            <a:r>
              <a:rPr lang="en-US" sz="2400" i="1" dirty="0">
                <a:latin typeface="Calibri Light"/>
                <a:cs typeface="Calibri Light"/>
              </a:rPr>
              <a:t> Kenneth H </a:t>
            </a:r>
            <a:r>
              <a:rPr lang="en-US" sz="2400" i="1" dirty="0" smtClean="0">
                <a:latin typeface="Calibri Light"/>
                <a:cs typeface="Calibri Light"/>
              </a:rPr>
              <a:t>Matson,</a:t>
            </a:r>
            <a:r>
              <a:rPr lang="en-US" sz="2400" i="1" dirty="0">
                <a:latin typeface="Calibri Light"/>
                <a:cs typeface="Calibri Light"/>
              </a:rPr>
              <a:t> Richard T </a:t>
            </a:r>
            <a:r>
              <a:rPr lang="en-US" sz="2400" i="1" dirty="0" smtClean="0">
                <a:latin typeface="Calibri Light"/>
                <a:cs typeface="Calibri Light"/>
              </a:rPr>
              <a:t>Coates,</a:t>
            </a:r>
            <a:r>
              <a:rPr lang="en-US" sz="2400" i="1" dirty="0">
                <a:latin typeface="Calibri Light"/>
                <a:cs typeface="Calibri Light"/>
              </a:rPr>
              <a:t> Dennis </a:t>
            </a:r>
            <a:r>
              <a:rPr lang="en-US" sz="2400" i="1" dirty="0" smtClean="0">
                <a:latin typeface="Calibri Light"/>
                <a:cs typeface="Calibri Light"/>
              </a:rPr>
              <a:t>Corrigan,</a:t>
            </a:r>
            <a:r>
              <a:rPr lang="en-US" sz="2400" i="1" dirty="0">
                <a:latin typeface="Calibri Light"/>
                <a:cs typeface="Calibri Light"/>
              </a:rPr>
              <a:t> Douglas J </a:t>
            </a:r>
            <a:r>
              <a:rPr lang="en-US" sz="2400" i="1" dirty="0" smtClean="0">
                <a:latin typeface="Calibri Light"/>
                <a:cs typeface="Calibri Light"/>
              </a:rPr>
              <a:t>Foster,</a:t>
            </a:r>
            <a:r>
              <a:rPr lang="en-US" sz="2400" i="1" dirty="0">
                <a:latin typeface="Calibri Light"/>
                <a:cs typeface="Calibri Light"/>
              </a:rPr>
              <a:t> Simon A </a:t>
            </a:r>
            <a:r>
              <a:rPr lang="en-US" sz="2400" i="1" dirty="0" smtClean="0">
                <a:latin typeface="Calibri Light"/>
                <a:cs typeface="Calibri Light"/>
              </a:rPr>
              <a:t>Shaw</a:t>
            </a:r>
            <a:r>
              <a:rPr lang="en-US" sz="2400" i="1" dirty="0">
                <a:latin typeface="Calibri Light"/>
                <a:cs typeface="Calibri Light"/>
              </a:rPr>
              <a:t> and Haiyan </a:t>
            </a:r>
            <a:r>
              <a:rPr lang="en-US" sz="2400" i="1" dirty="0" smtClean="0">
                <a:latin typeface="Calibri Light"/>
                <a:cs typeface="Calibri Light"/>
              </a:rPr>
              <a:t>Zhang, 2003, Inverse Problem.</a:t>
            </a:r>
          </a:p>
          <a:p>
            <a:pPr marL="285750" indent="-285750">
              <a:buFont typeface="Arial" panose="020B0604020202020204" pitchFamily="34" charset="0"/>
              <a:buChar char="•"/>
            </a:pPr>
            <a:r>
              <a:rPr lang="en-US" sz="2400" i="1" dirty="0" err="1" smtClean="0">
                <a:latin typeface="Calibri Light"/>
                <a:cs typeface="Calibri Light"/>
              </a:rPr>
              <a:t>Zhiqiang</a:t>
            </a:r>
            <a:r>
              <a:rPr lang="en-US" sz="2400" i="1" dirty="0" smtClean="0">
                <a:latin typeface="Calibri Light"/>
                <a:cs typeface="Calibri Light"/>
              </a:rPr>
              <a:t> Wang, Progressing </a:t>
            </a:r>
            <a:r>
              <a:rPr lang="en-US" sz="2400" i="1" dirty="0">
                <a:latin typeface="Calibri Light"/>
                <a:cs typeface="Calibri Light"/>
              </a:rPr>
              <a:t>inverse scattering series depth imaging without the velocity model for larger contrast and laterally variable </a:t>
            </a:r>
            <a:r>
              <a:rPr lang="en-US" sz="2400" i="1" dirty="0" smtClean="0">
                <a:latin typeface="Calibri Light"/>
                <a:cs typeface="Calibri Light"/>
              </a:rPr>
              <a:t>media </a:t>
            </a:r>
            <a:r>
              <a:rPr lang="en-US" sz="2400" i="1" dirty="0">
                <a:latin typeface="Calibri Light"/>
                <a:cs typeface="Calibri Light"/>
              </a:rPr>
              <a:t>Thesis (Ph. D.)--University of Houston, </a:t>
            </a:r>
            <a:r>
              <a:rPr lang="en-US" sz="2400" i="1" dirty="0" smtClean="0">
                <a:latin typeface="Calibri Light"/>
                <a:cs typeface="Calibri Light"/>
              </a:rPr>
              <a:t>2012</a:t>
            </a:r>
          </a:p>
          <a:p>
            <a:pPr marL="285750" indent="-285750">
              <a:buFont typeface="Arial" panose="020B0604020202020204" pitchFamily="34" charset="0"/>
              <a:buChar char="•"/>
            </a:pPr>
            <a:r>
              <a:rPr lang="en-US" sz="2400" i="1" dirty="0">
                <a:latin typeface="Calibri Light"/>
                <a:cs typeface="Calibri Light"/>
              </a:rPr>
              <a:t>Arthur B. Weglein, Fang Liu, </a:t>
            </a:r>
            <a:r>
              <a:rPr lang="en-US" sz="2400" i="1" dirty="0" err="1">
                <a:latin typeface="Calibri Light"/>
                <a:cs typeface="Calibri Light"/>
              </a:rPr>
              <a:t>Xu</a:t>
            </a:r>
            <a:r>
              <a:rPr lang="en-US" sz="2400" i="1" dirty="0">
                <a:latin typeface="Calibri Light"/>
                <a:cs typeface="Calibri Light"/>
              </a:rPr>
              <a:t> Li, Paolo </a:t>
            </a:r>
            <a:r>
              <a:rPr lang="en-US" sz="2400" i="1" dirty="0" err="1">
                <a:latin typeface="Calibri Light"/>
                <a:cs typeface="Calibri Light"/>
              </a:rPr>
              <a:t>Terenghi</a:t>
            </a:r>
            <a:r>
              <a:rPr lang="en-US" sz="2400" i="1" dirty="0">
                <a:latin typeface="Calibri Light"/>
                <a:cs typeface="Calibri Light"/>
              </a:rPr>
              <a:t>, Ed </a:t>
            </a:r>
            <a:r>
              <a:rPr lang="en-US" sz="2400" i="1" dirty="0" err="1">
                <a:latin typeface="Calibri Light"/>
                <a:cs typeface="Calibri Light"/>
              </a:rPr>
              <a:t>Kragh</a:t>
            </a:r>
            <a:r>
              <a:rPr lang="en-US" sz="2400" i="1" dirty="0">
                <a:latin typeface="Calibri Light"/>
                <a:cs typeface="Calibri Light"/>
              </a:rPr>
              <a:t>, James D. </a:t>
            </a:r>
            <a:r>
              <a:rPr lang="en-US" sz="2400" i="1" dirty="0" err="1">
                <a:latin typeface="Calibri Light"/>
                <a:cs typeface="Calibri Light"/>
              </a:rPr>
              <a:t>Mayhan</a:t>
            </a:r>
            <a:r>
              <a:rPr lang="en-US" sz="2400" i="1" dirty="0">
                <a:latin typeface="Calibri Light"/>
                <a:cs typeface="Calibri Light"/>
              </a:rPr>
              <a:t>, </a:t>
            </a:r>
            <a:r>
              <a:rPr lang="en-US" sz="2400" i="1" dirty="0" err="1">
                <a:latin typeface="Calibri Light"/>
                <a:cs typeface="Calibri Light"/>
              </a:rPr>
              <a:t>Zhiqiang</a:t>
            </a:r>
            <a:r>
              <a:rPr lang="en-US" sz="2400" i="1" dirty="0">
                <a:latin typeface="Calibri Light"/>
                <a:cs typeface="Calibri Light"/>
              </a:rPr>
              <a:t> Wang, Joachim </a:t>
            </a:r>
            <a:r>
              <a:rPr lang="en-US" sz="2400" i="1" dirty="0" err="1">
                <a:latin typeface="Calibri Light"/>
                <a:cs typeface="Calibri Light"/>
              </a:rPr>
              <a:t>Mispel</a:t>
            </a:r>
            <a:r>
              <a:rPr lang="en-US" sz="2400" i="1" dirty="0">
                <a:latin typeface="Calibri Light"/>
                <a:cs typeface="Calibri Light"/>
              </a:rPr>
              <a:t>, </a:t>
            </a:r>
            <a:r>
              <a:rPr lang="en-US" sz="2400" i="1" dirty="0" err="1">
                <a:latin typeface="Calibri Light"/>
                <a:cs typeface="Calibri Light"/>
              </a:rPr>
              <a:t>Lasse</a:t>
            </a:r>
            <a:r>
              <a:rPr lang="en-US" sz="2400" i="1" dirty="0">
                <a:latin typeface="Calibri Light"/>
                <a:cs typeface="Calibri Light"/>
              </a:rPr>
              <a:t> Amundsen, Hong Liang, Lin Tang, and Shih-Ying Hsu (2012) First field data examples of inverse scattering series direct depth imaging without the velocity model. SEG Technical Program Expanded Abstracts </a:t>
            </a:r>
            <a:r>
              <a:rPr lang="en-US" sz="2400" i="1" dirty="0" smtClean="0">
                <a:latin typeface="Calibri Light"/>
                <a:cs typeface="Calibri Light"/>
              </a:rPr>
              <a:t>2012</a:t>
            </a:r>
          </a:p>
        </p:txBody>
      </p:sp>
    </p:spTree>
    <p:extLst>
      <p:ext uri="{BB962C8B-B14F-4D97-AF65-F5344CB8AC3E}">
        <p14:creationId xmlns:p14="http://schemas.microsoft.com/office/powerpoint/2010/main" val="350453516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pic>
        <p:nvPicPr>
          <p:cNvPr id="3" name="LO_IS_eg4_slo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7988" y="333375"/>
            <a:ext cx="8252850" cy="6191250"/>
          </a:xfrm>
          <a:prstGeom prst="rect">
            <a:avLst/>
          </a:prstGeom>
        </p:spPr>
      </p:pic>
      <p:sp>
        <p:nvSpPr>
          <p:cNvPr id="5" name="文本框 4"/>
          <p:cNvSpPr txBox="1"/>
          <p:nvPr/>
        </p:nvSpPr>
        <p:spPr>
          <a:xfrm>
            <a:off x="8343763" y="6229652"/>
            <a:ext cx="1939480" cy="307777"/>
          </a:xfrm>
          <a:prstGeom prst="rect">
            <a:avLst/>
          </a:prstGeom>
          <a:noFill/>
        </p:spPr>
        <p:txBody>
          <a:bodyPr wrap="square" rtlCol="0">
            <a:spAutoFit/>
          </a:bodyPr>
          <a:lstStyle/>
          <a:p>
            <a:r>
              <a:rPr lang="en-US" sz="1400" dirty="0"/>
              <a:t>Simon Shaw</a:t>
            </a: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302</a:t>
            </a:fld>
            <a:endParaRPr lang="en-US" dirty="0">
              <a:solidFill>
                <a:prstClr val="black"/>
              </a:solidFill>
            </a:endParaRPr>
          </a:p>
        </p:txBody>
      </p:sp>
    </p:spTree>
    <p:extLst>
      <p:ext uri="{BB962C8B-B14F-4D97-AF65-F5344CB8AC3E}">
        <p14:creationId xmlns:p14="http://schemas.microsoft.com/office/powerpoint/2010/main" val="1594085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pic>
        <p:nvPicPr>
          <p:cNvPr id="3" name="example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8700"/>
            <a:ext cx="12188825" cy="4800600"/>
          </a:xfrm>
          <a:prstGeom prst="rect">
            <a:avLst/>
          </a:prstGeom>
        </p:spPr>
      </p:pic>
      <p:sp>
        <p:nvSpPr>
          <p:cNvPr id="5" name="文本框 4"/>
          <p:cNvSpPr txBox="1"/>
          <p:nvPr/>
        </p:nvSpPr>
        <p:spPr>
          <a:xfrm>
            <a:off x="9979601" y="6035877"/>
            <a:ext cx="1939480" cy="307777"/>
          </a:xfrm>
          <a:prstGeom prst="rect">
            <a:avLst/>
          </a:prstGeom>
          <a:noFill/>
        </p:spPr>
        <p:txBody>
          <a:bodyPr wrap="square" rtlCol="0">
            <a:spAutoFit/>
          </a:bodyPr>
          <a:lstStyle/>
          <a:p>
            <a:r>
              <a:rPr lang="en-US" sz="1400" dirty="0"/>
              <a:t>Simon Shaw</a:t>
            </a: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303</a:t>
            </a:fld>
            <a:endParaRPr lang="en-US" dirty="0">
              <a:solidFill>
                <a:prstClr val="black"/>
              </a:solidFill>
            </a:endParaRPr>
          </a:p>
        </p:txBody>
      </p:sp>
    </p:spTree>
    <p:extLst>
      <p:ext uri="{BB962C8B-B14F-4D97-AF65-F5344CB8AC3E}">
        <p14:creationId xmlns:p14="http://schemas.microsoft.com/office/powerpoint/2010/main" val="1988319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7310"/>
            <a:ext cx="12188825" cy="6858000"/>
          </a:xfrm>
          <a:prstGeom prst="rect">
            <a:avLst/>
          </a:prstGeom>
          <a:noFill/>
          <a:ln>
            <a:noFill/>
          </a:ln>
        </p:spPr>
      </p:pic>
      <p:sp>
        <p:nvSpPr>
          <p:cNvPr id="4" name="文本框 3"/>
          <p:cNvSpPr txBox="1"/>
          <p:nvPr/>
        </p:nvSpPr>
        <p:spPr>
          <a:xfrm>
            <a:off x="8865050" y="5912055"/>
            <a:ext cx="1939480" cy="307777"/>
          </a:xfrm>
          <a:prstGeom prst="rect">
            <a:avLst/>
          </a:prstGeom>
          <a:noFill/>
        </p:spPr>
        <p:txBody>
          <a:bodyPr wrap="square" rtlCol="0">
            <a:spAutoFit/>
          </a:bodyPr>
          <a:lstStyle/>
          <a:p>
            <a:r>
              <a:rPr lang="en-US" sz="1400" dirty="0"/>
              <a:t>Fang Liu</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304</a:t>
            </a:fld>
            <a:endParaRPr lang="en-US" dirty="0">
              <a:solidFill>
                <a:prstClr val="black"/>
              </a:solidFill>
            </a:endParaRPr>
          </a:p>
        </p:txBody>
      </p:sp>
    </p:spTree>
    <p:extLst>
      <p:ext uri="{BB962C8B-B14F-4D97-AF65-F5344CB8AC3E}">
        <p14:creationId xmlns:p14="http://schemas.microsoft.com/office/powerpoint/2010/main" val="2569904465"/>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305</a:t>
            </a:fld>
            <a:endParaRPr lang="en-US" dirty="0">
              <a:solidFill>
                <a:prstClr val="black"/>
              </a:solidFill>
            </a:endParaRPr>
          </a:p>
        </p:txBody>
      </p:sp>
    </p:spTree>
    <p:extLst>
      <p:ext uri="{BB962C8B-B14F-4D97-AF65-F5344CB8AC3E}">
        <p14:creationId xmlns:p14="http://schemas.microsoft.com/office/powerpoint/2010/main" val="4189252147"/>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文本框 3"/>
          <p:cNvSpPr txBox="1"/>
          <p:nvPr/>
        </p:nvSpPr>
        <p:spPr>
          <a:xfrm>
            <a:off x="8244109" y="5975315"/>
            <a:ext cx="1108326" cy="323165"/>
          </a:xfrm>
          <a:prstGeom prst="rect">
            <a:avLst/>
          </a:prstGeom>
          <a:solidFill>
            <a:schemeClr val="bg1"/>
          </a:solidFill>
        </p:spPr>
        <p:txBody>
          <a:bodyPr wrap="square" rtlCol="0">
            <a:spAutoFit/>
          </a:bodyPr>
          <a:lstStyle/>
          <a:p>
            <a:r>
              <a:rPr lang="en-US" sz="1500" dirty="0"/>
              <a:t>Fang Liu</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306</a:t>
            </a:fld>
            <a:endParaRPr lang="en-US" dirty="0">
              <a:solidFill>
                <a:prstClr val="black"/>
              </a:solidFill>
            </a:endParaRPr>
          </a:p>
        </p:txBody>
      </p:sp>
    </p:spTree>
    <p:extLst>
      <p:ext uri="{BB962C8B-B14F-4D97-AF65-F5344CB8AC3E}">
        <p14:creationId xmlns:p14="http://schemas.microsoft.com/office/powerpoint/2010/main" val="49491413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307</a:t>
            </a:fld>
            <a:endParaRPr lang="en-US" dirty="0">
              <a:solidFill>
                <a:prstClr val="black"/>
              </a:solidFill>
            </a:endParaRPr>
          </a:p>
        </p:txBody>
      </p:sp>
    </p:spTree>
    <p:extLst>
      <p:ext uri="{BB962C8B-B14F-4D97-AF65-F5344CB8AC3E}">
        <p14:creationId xmlns:p14="http://schemas.microsoft.com/office/powerpoint/2010/main" val="3041709131"/>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文本框 3"/>
          <p:cNvSpPr txBox="1"/>
          <p:nvPr/>
        </p:nvSpPr>
        <p:spPr>
          <a:xfrm>
            <a:off x="8244109" y="5975315"/>
            <a:ext cx="1108326" cy="323165"/>
          </a:xfrm>
          <a:prstGeom prst="rect">
            <a:avLst/>
          </a:prstGeom>
          <a:solidFill>
            <a:schemeClr val="bg1"/>
          </a:solidFill>
        </p:spPr>
        <p:txBody>
          <a:bodyPr wrap="square" rtlCol="0">
            <a:spAutoFit/>
          </a:bodyPr>
          <a:lstStyle/>
          <a:p>
            <a:r>
              <a:rPr lang="en-US" sz="1500" b="1" dirty="0"/>
              <a:t>Fang Liu</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308</a:t>
            </a:fld>
            <a:endParaRPr lang="en-US" dirty="0">
              <a:solidFill>
                <a:prstClr val="black"/>
              </a:solidFill>
            </a:endParaRPr>
          </a:p>
        </p:txBody>
      </p:sp>
    </p:spTree>
    <p:extLst>
      <p:ext uri="{BB962C8B-B14F-4D97-AF65-F5344CB8AC3E}">
        <p14:creationId xmlns:p14="http://schemas.microsoft.com/office/powerpoint/2010/main" val="206400886"/>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文本框 3"/>
          <p:cNvSpPr txBox="1"/>
          <p:nvPr/>
        </p:nvSpPr>
        <p:spPr>
          <a:xfrm>
            <a:off x="8052459" y="5843043"/>
            <a:ext cx="1108326" cy="323165"/>
          </a:xfrm>
          <a:prstGeom prst="rect">
            <a:avLst/>
          </a:prstGeom>
          <a:solidFill>
            <a:schemeClr val="bg1"/>
          </a:solidFill>
        </p:spPr>
        <p:txBody>
          <a:bodyPr wrap="square" rtlCol="0">
            <a:spAutoFit/>
          </a:bodyPr>
          <a:lstStyle/>
          <a:p>
            <a:r>
              <a:rPr lang="en-US" sz="1500" dirty="0"/>
              <a:t>Fang Liu</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309</a:t>
            </a:fld>
            <a:endParaRPr lang="en-US" dirty="0">
              <a:solidFill>
                <a:prstClr val="black"/>
              </a:solidFill>
            </a:endParaRPr>
          </a:p>
        </p:txBody>
      </p:sp>
    </p:spTree>
    <p:extLst>
      <p:ext uri="{BB962C8B-B14F-4D97-AF65-F5344CB8AC3E}">
        <p14:creationId xmlns:p14="http://schemas.microsoft.com/office/powerpoint/2010/main" val="1289828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31</a:t>
            </a:fld>
            <a:endParaRPr lang="en-US" dirty="0">
              <a:solidFill>
                <a:prstClr val="black"/>
              </a:solidFill>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2" y="304800"/>
            <a:ext cx="7086600" cy="291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nvPr>
        </p:nvGraphicFramePr>
        <p:xfrm>
          <a:off x="1141412" y="3429000"/>
          <a:ext cx="8802687" cy="3821113"/>
        </p:xfrm>
        <a:graphic>
          <a:graphicData uri="http://schemas.openxmlformats.org/presentationml/2006/ole">
            <mc:AlternateContent xmlns:mc="http://schemas.openxmlformats.org/markup-compatibility/2006">
              <mc:Choice xmlns:v="urn:schemas-microsoft-com:vml" Requires="v">
                <p:oleObj spid="_x0000_s74798" name="Equation" r:id="rId4" imgW="5206680" imgH="2260440" progId="Equation.DSMT4">
                  <p:embed/>
                </p:oleObj>
              </mc:Choice>
              <mc:Fallback>
                <p:oleObj name="Equation" r:id="rId4" imgW="5206680" imgH="2260440" progId="Equation.DSMT4">
                  <p:embed/>
                  <p:pic>
                    <p:nvPicPr>
                      <p:cNvPr id="0" name=""/>
                      <p:cNvPicPr>
                        <a:picLocks noChangeAspect="1" noChangeArrowheads="1"/>
                      </p:cNvPicPr>
                      <p:nvPr/>
                    </p:nvPicPr>
                    <p:blipFill>
                      <a:blip r:embed="rId5"/>
                      <a:srcRect/>
                      <a:stretch>
                        <a:fillRect/>
                      </a:stretch>
                    </p:blipFill>
                    <p:spPr bwMode="auto">
                      <a:xfrm>
                        <a:off x="1141412" y="3429000"/>
                        <a:ext cx="8802687"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8936382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文本框 3"/>
          <p:cNvSpPr txBox="1"/>
          <p:nvPr/>
        </p:nvSpPr>
        <p:spPr>
          <a:xfrm>
            <a:off x="8061863" y="5843044"/>
            <a:ext cx="1108326" cy="323165"/>
          </a:xfrm>
          <a:prstGeom prst="rect">
            <a:avLst/>
          </a:prstGeom>
          <a:solidFill>
            <a:schemeClr val="bg1"/>
          </a:solidFill>
        </p:spPr>
        <p:txBody>
          <a:bodyPr wrap="square" rtlCol="0">
            <a:spAutoFit/>
          </a:bodyPr>
          <a:lstStyle/>
          <a:p>
            <a:r>
              <a:rPr lang="en-US" sz="1500" dirty="0"/>
              <a:t>Fang Liu</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310</a:t>
            </a:fld>
            <a:endParaRPr lang="en-US" dirty="0">
              <a:solidFill>
                <a:prstClr val="black"/>
              </a:solidFill>
            </a:endParaRPr>
          </a:p>
        </p:txBody>
      </p:sp>
    </p:spTree>
    <p:extLst>
      <p:ext uri="{BB962C8B-B14F-4D97-AF65-F5344CB8AC3E}">
        <p14:creationId xmlns:p14="http://schemas.microsoft.com/office/powerpoint/2010/main" val="121338428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s-for-ABW-W18_Page_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88825" cy="6858000"/>
          </a:xfrm>
          <a:prstGeom prst="rect">
            <a:avLst/>
          </a:prstGeom>
          <a:noFill/>
          <a:ln>
            <a:noFill/>
          </a:ln>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311</a:t>
            </a:fld>
            <a:endParaRPr lang="en-US" dirty="0">
              <a:solidFill>
                <a:prstClr val="black"/>
              </a:solidFill>
            </a:endParaRPr>
          </a:p>
        </p:txBody>
      </p:sp>
    </p:spTree>
    <p:extLst>
      <p:ext uri="{BB962C8B-B14F-4D97-AF65-F5344CB8AC3E}">
        <p14:creationId xmlns:p14="http://schemas.microsoft.com/office/powerpoint/2010/main" val="3915195874"/>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0" y="3505200"/>
            <a:ext cx="12188825" cy="1752600"/>
          </a:xfrm>
          <a:prstGeom prst="rect">
            <a:avLst/>
          </a:prstGeom>
          <a:solidFill>
            <a:srgbClr val="FFFF99"/>
          </a:solidFill>
          <a:ln w="9525" algn="ctr">
            <a:noFill/>
            <a:miter lim="800000"/>
            <a:headEnd/>
            <a:tailEnd/>
          </a:ln>
        </p:spPr>
        <p:txBody>
          <a:bodyPr wrap="none" anchor="ctr"/>
          <a:lstStyle/>
          <a:p>
            <a:pPr algn="ctr"/>
            <a:endParaRPr lang="en-US" altLang="zh-CN" sz="3200" b="1" dirty="0">
              <a:latin typeface="Tahoma" pitchFamily="34" charset="0"/>
              <a:ea typeface="宋体" pitchFamily="2" charset="-122"/>
            </a:endParaRPr>
          </a:p>
        </p:txBody>
      </p:sp>
      <p:sp>
        <p:nvSpPr>
          <p:cNvPr id="3075" name="Rectangle 4"/>
          <p:cNvSpPr>
            <a:spLocks noChangeArrowheads="1"/>
          </p:cNvSpPr>
          <p:nvPr/>
        </p:nvSpPr>
        <p:spPr bwMode="auto">
          <a:xfrm>
            <a:off x="0" y="1219200"/>
            <a:ext cx="12188825" cy="2286000"/>
          </a:xfrm>
          <a:prstGeom prst="rect">
            <a:avLst/>
          </a:prstGeom>
          <a:solidFill>
            <a:srgbClr val="99CCFF"/>
          </a:solidFill>
          <a:ln w="9525" algn="ctr">
            <a:noFill/>
            <a:miter lim="800000"/>
            <a:headEnd/>
            <a:tailEnd/>
          </a:ln>
        </p:spPr>
        <p:txBody>
          <a:bodyPr wrap="none" anchor="ctr"/>
          <a:lstStyle/>
          <a:p>
            <a:endParaRPr lang="zh-CN" altLang="en-US">
              <a:ea typeface="宋体" pitchFamily="2" charset="-122"/>
            </a:endParaRPr>
          </a:p>
        </p:txBody>
      </p:sp>
      <p:sp>
        <p:nvSpPr>
          <p:cNvPr id="3078" name="Rectangle 7"/>
          <p:cNvSpPr>
            <a:spLocks noChangeArrowheads="1"/>
          </p:cNvSpPr>
          <p:nvPr/>
        </p:nvSpPr>
        <p:spPr bwMode="auto">
          <a:xfrm>
            <a:off x="0" y="1463030"/>
            <a:ext cx="12188825" cy="1938992"/>
          </a:xfrm>
          <a:prstGeom prst="rect">
            <a:avLst/>
          </a:prstGeom>
          <a:noFill/>
          <a:ln w="9525">
            <a:noFill/>
            <a:miter lim="800000"/>
            <a:headEnd/>
            <a:tailEnd/>
          </a:ln>
        </p:spPr>
        <p:txBody>
          <a:bodyPr wrap="square">
            <a:spAutoFit/>
          </a:bodyPr>
          <a:lstStyle/>
          <a:p>
            <a:pPr algn="ctr">
              <a:lnSpc>
                <a:spcPct val="150000"/>
              </a:lnSpc>
            </a:pPr>
            <a:r>
              <a:rPr lang="en-US" sz="4000" dirty="0"/>
              <a:t>ISS direct depth imaging without a velocity model: update and </a:t>
            </a:r>
            <a:r>
              <a:rPr lang="en-US" sz="4000" dirty="0" err="1"/>
              <a:t>Marmousi</a:t>
            </a:r>
            <a:r>
              <a:rPr lang="en-US" sz="4000" dirty="0"/>
              <a:t> model tests</a:t>
            </a:r>
            <a:endParaRPr lang="en-US" sz="3200" dirty="0">
              <a:latin typeface="Calibri" panose="020F0502020204030204" pitchFamily="34" charset="0"/>
            </a:endParaRPr>
          </a:p>
        </p:txBody>
      </p:sp>
      <p:sp>
        <p:nvSpPr>
          <p:cNvPr id="12" name="Rectangle 7"/>
          <p:cNvSpPr>
            <a:spLocks noChangeArrowheads="1"/>
          </p:cNvSpPr>
          <p:nvPr/>
        </p:nvSpPr>
        <p:spPr bwMode="auto">
          <a:xfrm>
            <a:off x="3453500" y="4139630"/>
            <a:ext cx="4672383" cy="584775"/>
          </a:xfrm>
          <a:prstGeom prst="rect">
            <a:avLst/>
          </a:prstGeom>
          <a:noFill/>
          <a:ln w="9525">
            <a:noFill/>
            <a:miter lim="800000"/>
            <a:headEnd/>
            <a:tailEnd/>
          </a:ln>
        </p:spPr>
        <p:txBody>
          <a:bodyPr wrap="square">
            <a:prstTxWarp prst="textNoShape">
              <a:avLst/>
            </a:prstTxWarp>
            <a:spAutoFit/>
          </a:bodyPr>
          <a:lstStyle/>
          <a:p>
            <a:pPr algn="ctr"/>
            <a:r>
              <a:rPr lang="en-US" altLang="zh-CN" sz="3200" dirty="0">
                <a:latin typeface="Calibri" panose="020F0502020204030204" pitchFamily="34" charset="0"/>
              </a:rPr>
              <a:t>Fang Liu</a:t>
            </a:r>
          </a:p>
        </p:txBody>
      </p:sp>
      <p:pic>
        <p:nvPicPr>
          <p:cNvPr id="13" name="Picture 2" descr="http://i1209.photobucket.com/albums/cc382/illwauk/houston_u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 r="52829" b="50000"/>
          <a:stretch/>
        </p:blipFill>
        <p:spPr bwMode="auto">
          <a:xfrm>
            <a:off x="10563651" y="76200"/>
            <a:ext cx="112098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OSR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382" y="152400"/>
            <a:ext cx="4668151" cy="7826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691" y="3492356"/>
            <a:ext cx="1777825" cy="1778288"/>
          </a:xfrm>
          <a:prstGeom prst="rect">
            <a:avLst/>
          </a:prstGeom>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312</a:t>
            </a:fld>
            <a:endParaRPr lang="en-US" dirty="0">
              <a:solidFill>
                <a:prstClr val="black"/>
              </a:solidFill>
            </a:endParaRPr>
          </a:p>
        </p:txBody>
      </p:sp>
    </p:spTree>
    <p:extLst>
      <p:ext uri="{BB962C8B-B14F-4D97-AF65-F5344CB8AC3E}">
        <p14:creationId xmlns:p14="http://schemas.microsoft.com/office/powerpoint/2010/main" val="2595510910"/>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3_Page_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120" y="0"/>
            <a:ext cx="12184593" cy="6858000"/>
          </a:xfrm>
          <a:prstGeom prst="rect">
            <a:avLst/>
          </a:prstGeom>
          <a:noFill/>
          <a:ln>
            <a:noFill/>
          </a:ln>
        </p:spPr>
      </p:pic>
      <p:sp>
        <p:nvSpPr>
          <p:cNvPr id="3" name="Rectangle 2"/>
          <p:cNvSpPr/>
          <p:nvPr/>
        </p:nvSpPr>
        <p:spPr>
          <a:xfrm>
            <a:off x="711016" y="2590800"/>
            <a:ext cx="10868369"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313</a:t>
            </a:fld>
            <a:endParaRPr lang="en-US" dirty="0">
              <a:solidFill>
                <a:prstClr val="black"/>
              </a:solidFill>
            </a:endParaRPr>
          </a:p>
        </p:txBody>
      </p:sp>
    </p:spTree>
    <p:extLst>
      <p:ext uri="{BB962C8B-B14F-4D97-AF65-F5344CB8AC3E}">
        <p14:creationId xmlns:p14="http://schemas.microsoft.com/office/powerpoint/2010/main" val="2155927453"/>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2_Page_09"/>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232" y="0"/>
            <a:ext cx="12180361" cy="6858000"/>
          </a:xfrm>
          <a:prstGeom prst="rect">
            <a:avLst/>
          </a:prstGeom>
          <a:noFill/>
          <a:ln>
            <a:noFill/>
          </a:ln>
        </p:spPr>
      </p:pic>
      <p:grpSp>
        <p:nvGrpSpPr>
          <p:cNvPr id="5" name="Group 4"/>
          <p:cNvGrpSpPr/>
          <p:nvPr/>
        </p:nvGrpSpPr>
        <p:grpSpPr>
          <a:xfrm>
            <a:off x="203147" y="163284"/>
            <a:ext cx="6316605" cy="465426"/>
            <a:chOff x="152400" y="163284"/>
            <a:chExt cx="4738688" cy="465426"/>
          </a:xfrm>
        </p:grpSpPr>
        <p:sp>
          <p:nvSpPr>
            <p:cNvPr id="3" name="TextBox 2"/>
            <p:cNvSpPr txBox="1"/>
            <p:nvPr/>
          </p:nvSpPr>
          <p:spPr>
            <a:xfrm>
              <a:off x="152400" y="228600"/>
              <a:ext cx="4648200" cy="400110"/>
            </a:xfrm>
            <a:prstGeom prst="rect">
              <a:avLst/>
            </a:prstGeom>
            <a:solidFill>
              <a:schemeClr val="bg1"/>
            </a:solidFill>
          </p:spPr>
          <p:txBody>
            <a:bodyPr wrap="square" rtlCol="0">
              <a:spAutoFit/>
            </a:bodyPr>
            <a:lstStyle/>
            <a:p>
              <a:r>
                <a:rPr lang="en-US" sz="2000" dirty="0" err="1">
                  <a:solidFill>
                    <a:srgbClr val="00B0F0"/>
                  </a:solidFill>
                  <a:latin typeface="Arial" panose="020B0604020202020204" pitchFamily="34" charset="0"/>
                  <a:cs typeface="Arial" panose="020B0604020202020204" pitchFamily="34" charset="0"/>
                </a:rPr>
                <a:t>Prestack</a:t>
              </a:r>
              <a:r>
                <a:rPr lang="en-US" sz="2000" dirty="0">
                  <a:solidFill>
                    <a:srgbClr val="00B0F0"/>
                  </a:solidFill>
                  <a:latin typeface="Arial" panose="020B0604020202020204" pitchFamily="34" charset="0"/>
                  <a:cs typeface="Arial" panose="020B0604020202020204" pitchFamily="34" charset="0"/>
                </a:rPr>
                <a:t> FK water-speed image, </a:t>
              </a:r>
            </a:p>
          </p:txBody>
        </p:sp>
        <p:graphicFrame>
          <p:nvGraphicFramePr>
            <p:cNvPr id="4" name="Object 3"/>
            <p:cNvGraphicFramePr>
              <a:graphicFrameLocks noChangeAspect="1"/>
            </p:cNvGraphicFramePr>
            <p:nvPr>
              <p:extLst/>
            </p:nvPr>
          </p:nvGraphicFramePr>
          <p:xfrm>
            <a:off x="3962400" y="163284"/>
            <a:ext cx="928688" cy="465138"/>
          </p:xfrm>
          <a:graphic>
            <a:graphicData uri="http://schemas.openxmlformats.org/presentationml/2006/ole">
              <mc:AlternateContent xmlns:mc="http://schemas.openxmlformats.org/markup-compatibility/2006">
                <mc:Choice xmlns:v="urn:schemas-microsoft-com:vml" Requires="v">
                  <p:oleObj spid="_x0000_s82963" name="Equation" r:id="rId5" imgW="406080" imgH="203040" progId="Equation.DSMT4">
                    <p:embed/>
                  </p:oleObj>
                </mc:Choice>
                <mc:Fallback>
                  <p:oleObj name="Equation" r:id="rId5" imgW="406080" imgH="203040" progId="Equation.DSMT4">
                    <p:embed/>
                    <p:pic>
                      <p:nvPicPr>
                        <p:cNvPr id="0" name=""/>
                        <p:cNvPicPr/>
                        <p:nvPr/>
                      </p:nvPicPr>
                      <p:blipFill>
                        <a:blip r:embed="rId6"/>
                        <a:stretch>
                          <a:fillRect/>
                        </a:stretch>
                      </p:blipFill>
                      <p:spPr>
                        <a:xfrm>
                          <a:off x="3962400" y="163284"/>
                          <a:ext cx="928688" cy="465138"/>
                        </a:xfrm>
                        <a:prstGeom prst="rect">
                          <a:avLst/>
                        </a:prstGeom>
                      </p:spPr>
                    </p:pic>
                  </p:oleObj>
                </mc:Fallback>
              </mc:AlternateContent>
            </a:graphicData>
          </a:graphic>
        </p:graphicFrame>
      </p:grpSp>
      <p:grpSp>
        <p:nvGrpSpPr>
          <p:cNvPr id="39" name="Group 38"/>
          <p:cNvGrpSpPr/>
          <p:nvPr/>
        </p:nvGrpSpPr>
        <p:grpSpPr>
          <a:xfrm>
            <a:off x="2844062" y="3366410"/>
            <a:ext cx="2154811" cy="367393"/>
            <a:chOff x="2133600" y="3366407"/>
            <a:chExt cx="1616529" cy="367393"/>
          </a:xfrm>
        </p:grpSpPr>
        <p:cxnSp>
          <p:nvCxnSpPr>
            <p:cNvPr id="9" name="Straight Arrow Connector 8"/>
            <p:cNvCxnSpPr/>
            <p:nvPr/>
          </p:nvCxnSpPr>
          <p:spPr>
            <a:xfrm>
              <a:off x="2133600"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87386"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19400" y="3461658"/>
              <a:ext cx="76200" cy="1905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24200" y="3426278"/>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29000" y="3392260"/>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673929" y="3366407"/>
              <a:ext cx="76200" cy="1034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9040047" y="3264352"/>
            <a:ext cx="2256384" cy="458562"/>
            <a:chOff x="6781800" y="3264352"/>
            <a:chExt cx="1692729" cy="458562"/>
          </a:xfrm>
        </p:grpSpPr>
        <p:cxnSp>
          <p:nvCxnSpPr>
            <p:cNvPr id="40" name="Straight Arrow Connector 39"/>
            <p:cNvCxnSpPr/>
            <p:nvPr/>
          </p:nvCxnSpPr>
          <p:spPr>
            <a:xfrm>
              <a:off x="6781800" y="3377292"/>
              <a:ext cx="0" cy="345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35586" y="3377292"/>
              <a:ext cx="0" cy="274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467600" y="3333750"/>
              <a:ext cx="76200" cy="190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848600" y="3264352"/>
              <a:ext cx="0" cy="1891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153400" y="3264352"/>
              <a:ext cx="0" cy="1551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474529" y="3264352"/>
              <a:ext cx="0" cy="2054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119761" y="3717476"/>
            <a:ext cx="1879112" cy="332015"/>
            <a:chOff x="2340428" y="3717471"/>
            <a:chExt cx="1409701" cy="332015"/>
          </a:xfrm>
        </p:grpSpPr>
        <p:cxnSp>
          <p:nvCxnSpPr>
            <p:cNvPr id="55" name="Straight Arrow Connector 54"/>
            <p:cNvCxnSpPr/>
            <p:nvPr/>
          </p:nvCxnSpPr>
          <p:spPr>
            <a:xfrm>
              <a:off x="2340428"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743200"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069771" y="3733800"/>
              <a:ext cx="544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363685" y="3717471"/>
              <a:ext cx="1306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657600" y="3722914"/>
              <a:ext cx="92529" cy="174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 name="Slide Number Placeholder 6"/>
          <p:cNvSpPr>
            <a:spLocks noGrp="1"/>
          </p:cNvSpPr>
          <p:nvPr>
            <p:ph type="sldNum" sz="quarter" idx="12"/>
          </p:nvPr>
        </p:nvSpPr>
        <p:spPr/>
        <p:txBody>
          <a:bodyPr/>
          <a:lstStyle/>
          <a:p>
            <a:fld id="{EC3277FA-E73F-4102-A46F-C78B8C27A809}" type="slidenum">
              <a:rPr lang="en-US" smtClean="0">
                <a:solidFill>
                  <a:prstClr val="black"/>
                </a:solidFill>
              </a:rPr>
              <a:pPr/>
              <a:t>314</a:t>
            </a:fld>
            <a:endParaRPr lang="en-US" dirty="0">
              <a:solidFill>
                <a:prstClr val="black"/>
              </a:solidFill>
            </a:endParaRPr>
          </a:p>
        </p:txBody>
      </p:sp>
      <p:sp>
        <p:nvSpPr>
          <p:cNvPr id="6" name="Oval 5"/>
          <p:cNvSpPr>
            <a:spLocks noChangeAspect="1"/>
          </p:cNvSpPr>
          <p:nvPr/>
        </p:nvSpPr>
        <p:spPr>
          <a:xfrm>
            <a:off x="5180012" y="3195027"/>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a:t>
            </a:r>
            <a:endParaRPr lang="en-US" sz="1200" b="1" dirty="0">
              <a:solidFill>
                <a:schemeClr val="tx1"/>
              </a:solidFill>
            </a:endParaRPr>
          </a:p>
        </p:txBody>
      </p:sp>
      <p:sp>
        <p:nvSpPr>
          <p:cNvPr id="28" name="Oval 27"/>
          <p:cNvSpPr>
            <a:spLocks noChangeAspect="1"/>
          </p:cNvSpPr>
          <p:nvPr/>
        </p:nvSpPr>
        <p:spPr>
          <a:xfrm>
            <a:off x="5428092" y="3278818"/>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a:t>
            </a:r>
            <a:endParaRPr lang="en-US" sz="1200" b="1" dirty="0">
              <a:solidFill>
                <a:schemeClr val="tx1"/>
              </a:solidFill>
            </a:endParaRPr>
          </a:p>
        </p:txBody>
      </p:sp>
      <p:sp>
        <p:nvSpPr>
          <p:cNvPr id="29" name="Oval 28"/>
          <p:cNvSpPr>
            <a:spLocks noChangeAspect="1"/>
          </p:cNvSpPr>
          <p:nvPr/>
        </p:nvSpPr>
        <p:spPr>
          <a:xfrm>
            <a:off x="5504292" y="3431218"/>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3</a:t>
            </a:r>
            <a:endParaRPr lang="en-US" sz="1200" b="1" dirty="0">
              <a:solidFill>
                <a:schemeClr val="tx1"/>
              </a:solidFill>
            </a:endParaRPr>
          </a:p>
        </p:txBody>
      </p:sp>
      <p:sp>
        <p:nvSpPr>
          <p:cNvPr id="30" name="Oval 29"/>
          <p:cNvSpPr>
            <a:spLocks noChangeAspect="1"/>
          </p:cNvSpPr>
          <p:nvPr/>
        </p:nvSpPr>
        <p:spPr>
          <a:xfrm>
            <a:off x="5656692" y="3583618"/>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4</a:t>
            </a:r>
            <a:endParaRPr lang="en-US" sz="1200" b="1" dirty="0">
              <a:solidFill>
                <a:schemeClr val="tx1"/>
              </a:solidFill>
            </a:endParaRPr>
          </a:p>
        </p:txBody>
      </p:sp>
      <p:sp>
        <p:nvSpPr>
          <p:cNvPr id="31" name="Oval 30"/>
          <p:cNvSpPr>
            <a:spLocks noChangeAspect="1"/>
          </p:cNvSpPr>
          <p:nvPr/>
        </p:nvSpPr>
        <p:spPr>
          <a:xfrm>
            <a:off x="2711142" y="3962296"/>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5</a:t>
            </a:r>
            <a:endParaRPr lang="en-US" sz="1200" b="1" dirty="0">
              <a:solidFill>
                <a:schemeClr val="tx1"/>
              </a:solidFill>
            </a:endParaRPr>
          </a:p>
        </p:txBody>
      </p:sp>
      <p:sp>
        <p:nvSpPr>
          <p:cNvPr id="33" name="Oval 32"/>
          <p:cNvSpPr>
            <a:spLocks noChangeAspect="1"/>
          </p:cNvSpPr>
          <p:nvPr/>
        </p:nvSpPr>
        <p:spPr>
          <a:xfrm>
            <a:off x="2711627" y="4114696"/>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6</a:t>
            </a:r>
            <a:endParaRPr lang="en-US" sz="1200" b="1" dirty="0">
              <a:solidFill>
                <a:schemeClr val="tx1"/>
              </a:solidFill>
            </a:endParaRPr>
          </a:p>
        </p:txBody>
      </p:sp>
    </p:spTree>
    <p:extLst>
      <p:ext uri="{BB962C8B-B14F-4D97-AF65-F5344CB8AC3E}">
        <p14:creationId xmlns:p14="http://schemas.microsoft.com/office/powerpoint/2010/main" val="2126041578"/>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2_Page_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32" y="0"/>
            <a:ext cx="12180361" cy="6858000"/>
          </a:xfrm>
          <a:prstGeom prst="rect">
            <a:avLst/>
          </a:prstGeom>
          <a:noFill/>
          <a:ln>
            <a:noFill/>
          </a:ln>
        </p:spPr>
      </p:pic>
      <p:grpSp>
        <p:nvGrpSpPr>
          <p:cNvPr id="3" name="Group 2"/>
          <p:cNvGrpSpPr/>
          <p:nvPr/>
        </p:nvGrpSpPr>
        <p:grpSpPr>
          <a:xfrm>
            <a:off x="2844062" y="3366410"/>
            <a:ext cx="2154811" cy="367393"/>
            <a:chOff x="2133600" y="3366407"/>
            <a:chExt cx="1616529" cy="367393"/>
          </a:xfrm>
        </p:grpSpPr>
        <p:cxnSp>
          <p:nvCxnSpPr>
            <p:cNvPr id="4" name="Straight Arrow Connector 3"/>
            <p:cNvCxnSpPr/>
            <p:nvPr/>
          </p:nvCxnSpPr>
          <p:spPr>
            <a:xfrm>
              <a:off x="2133600"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487386" y="3505200"/>
              <a:ext cx="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819400" y="3461658"/>
              <a:ext cx="76200" cy="1905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24200" y="3426278"/>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429000" y="3392260"/>
              <a:ext cx="76200" cy="1551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73929" y="3366407"/>
              <a:ext cx="76200" cy="1034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119761" y="3717476"/>
            <a:ext cx="1879112" cy="332015"/>
            <a:chOff x="2340428" y="3717471"/>
            <a:chExt cx="1409701" cy="332015"/>
          </a:xfrm>
        </p:grpSpPr>
        <p:cxnSp>
          <p:nvCxnSpPr>
            <p:cNvPr id="11" name="Straight Arrow Connector 10"/>
            <p:cNvCxnSpPr/>
            <p:nvPr/>
          </p:nvCxnSpPr>
          <p:spPr>
            <a:xfrm>
              <a:off x="2340428"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43200" y="3744686"/>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69771" y="3733800"/>
              <a:ext cx="544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63685" y="3717471"/>
              <a:ext cx="130629" cy="315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57600" y="3722914"/>
              <a:ext cx="92529" cy="174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9040047" y="3264352"/>
            <a:ext cx="2256384" cy="458562"/>
            <a:chOff x="6781800" y="3264352"/>
            <a:chExt cx="1692729" cy="458562"/>
          </a:xfrm>
        </p:grpSpPr>
        <p:cxnSp>
          <p:nvCxnSpPr>
            <p:cNvPr id="17" name="Straight Arrow Connector 16"/>
            <p:cNvCxnSpPr/>
            <p:nvPr/>
          </p:nvCxnSpPr>
          <p:spPr>
            <a:xfrm>
              <a:off x="6781800" y="3377292"/>
              <a:ext cx="0" cy="345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35586" y="3377292"/>
              <a:ext cx="0" cy="274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67600" y="3333750"/>
              <a:ext cx="76200" cy="190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48600" y="3264352"/>
              <a:ext cx="0" cy="1891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53400" y="3264352"/>
              <a:ext cx="0" cy="1551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474529" y="3264352"/>
              <a:ext cx="0" cy="2054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Slide Number Placeholder 23"/>
          <p:cNvSpPr>
            <a:spLocks noGrp="1"/>
          </p:cNvSpPr>
          <p:nvPr>
            <p:ph type="sldNum" sz="quarter" idx="12"/>
          </p:nvPr>
        </p:nvSpPr>
        <p:spPr/>
        <p:txBody>
          <a:bodyPr/>
          <a:lstStyle/>
          <a:p>
            <a:fld id="{EC3277FA-E73F-4102-A46F-C78B8C27A809}" type="slidenum">
              <a:rPr lang="en-US" smtClean="0">
                <a:solidFill>
                  <a:prstClr val="black"/>
                </a:solidFill>
              </a:rPr>
              <a:pPr/>
              <a:t>315</a:t>
            </a:fld>
            <a:endParaRPr lang="en-US" dirty="0">
              <a:solidFill>
                <a:prstClr val="black"/>
              </a:solidFill>
            </a:endParaRPr>
          </a:p>
        </p:txBody>
      </p:sp>
      <p:sp>
        <p:nvSpPr>
          <p:cNvPr id="25" name="Oval 24"/>
          <p:cNvSpPr>
            <a:spLocks noChangeAspect="1"/>
          </p:cNvSpPr>
          <p:nvPr/>
        </p:nvSpPr>
        <p:spPr>
          <a:xfrm>
            <a:off x="5428092" y="3278818"/>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a:t>
            </a:r>
            <a:endParaRPr lang="en-US" sz="1200" b="1" dirty="0">
              <a:solidFill>
                <a:schemeClr val="tx1"/>
              </a:solidFill>
            </a:endParaRPr>
          </a:p>
        </p:txBody>
      </p:sp>
      <p:sp>
        <p:nvSpPr>
          <p:cNvPr id="26" name="Oval 25"/>
          <p:cNvSpPr>
            <a:spLocks noChangeAspect="1"/>
          </p:cNvSpPr>
          <p:nvPr/>
        </p:nvSpPr>
        <p:spPr>
          <a:xfrm>
            <a:off x="5656692" y="3583618"/>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4</a:t>
            </a:r>
            <a:endParaRPr lang="en-US" sz="1200" b="1" dirty="0">
              <a:solidFill>
                <a:schemeClr val="tx1"/>
              </a:solidFill>
            </a:endParaRPr>
          </a:p>
        </p:txBody>
      </p:sp>
      <p:sp>
        <p:nvSpPr>
          <p:cNvPr id="27" name="Oval 26"/>
          <p:cNvSpPr>
            <a:spLocks noChangeAspect="1"/>
          </p:cNvSpPr>
          <p:nvPr/>
        </p:nvSpPr>
        <p:spPr>
          <a:xfrm>
            <a:off x="2711627" y="4114696"/>
            <a:ext cx="132920" cy="141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6</a:t>
            </a:r>
            <a:endParaRPr lang="en-US" sz="1200" b="1" dirty="0">
              <a:solidFill>
                <a:schemeClr val="tx1"/>
              </a:solidFill>
            </a:endParaRPr>
          </a:p>
        </p:txBody>
      </p:sp>
      <p:sp>
        <p:nvSpPr>
          <p:cNvPr id="23" name="TextBox 22"/>
          <p:cNvSpPr txBox="1"/>
          <p:nvPr/>
        </p:nvSpPr>
        <p:spPr>
          <a:xfrm>
            <a:off x="1065212" y="5867400"/>
            <a:ext cx="7239000" cy="923330"/>
          </a:xfrm>
          <a:prstGeom prst="rect">
            <a:avLst/>
          </a:prstGeom>
          <a:noFill/>
        </p:spPr>
        <p:txBody>
          <a:bodyPr wrap="square" rtlCol="0">
            <a:spAutoFit/>
          </a:bodyPr>
          <a:lstStyle/>
          <a:p>
            <a:r>
              <a:rPr lang="en-US" dirty="0" smtClean="0"/>
              <a:t>1 and 2 are collocated</a:t>
            </a:r>
          </a:p>
          <a:p>
            <a:r>
              <a:rPr lang="en-US" dirty="0" smtClean="0"/>
              <a:t>3 and 4 are collocated</a:t>
            </a:r>
          </a:p>
          <a:p>
            <a:r>
              <a:rPr lang="en-US" dirty="0" smtClean="0"/>
              <a:t>5 and 6 are collocated</a:t>
            </a:r>
            <a:endParaRPr lang="en-US" dirty="0"/>
          </a:p>
        </p:txBody>
      </p:sp>
    </p:spTree>
    <p:extLst>
      <p:ext uri="{BB962C8B-B14F-4D97-AF65-F5344CB8AC3E}">
        <p14:creationId xmlns:p14="http://schemas.microsoft.com/office/powerpoint/2010/main" val="3626321784"/>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3_Page_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32" y="0"/>
            <a:ext cx="12180361" cy="6858000"/>
          </a:xfrm>
          <a:prstGeom prst="rect">
            <a:avLst/>
          </a:prstGeom>
          <a:noFill/>
          <a:ln>
            <a:noFill/>
          </a:ln>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316</a:t>
            </a:fld>
            <a:endParaRPr lang="en-US" dirty="0">
              <a:solidFill>
                <a:prstClr val="black"/>
              </a:solidFill>
            </a:endParaRPr>
          </a:p>
        </p:txBody>
      </p:sp>
    </p:spTree>
    <p:extLst>
      <p:ext uri="{BB962C8B-B14F-4D97-AF65-F5344CB8AC3E}">
        <p14:creationId xmlns:p14="http://schemas.microsoft.com/office/powerpoint/2010/main" val="1839488988"/>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3_Page_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32" y="0"/>
            <a:ext cx="12180361" cy="6858000"/>
          </a:xfrm>
          <a:prstGeom prst="rect">
            <a:avLst/>
          </a:prstGeom>
          <a:noFill/>
          <a:ln>
            <a:noFill/>
          </a:ln>
        </p:spPr>
      </p:pic>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317</a:t>
            </a:fld>
            <a:endParaRPr lang="en-US" dirty="0">
              <a:solidFill>
                <a:prstClr val="black"/>
              </a:solidFill>
            </a:endParaRPr>
          </a:p>
        </p:txBody>
      </p:sp>
    </p:spTree>
    <p:extLst>
      <p:ext uri="{BB962C8B-B14F-4D97-AF65-F5344CB8AC3E}">
        <p14:creationId xmlns:p14="http://schemas.microsoft.com/office/powerpoint/2010/main" val="3158042038"/>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ng-slides3_Page_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589"/>
            <a:ext cx="12188825" cy="6854825"/>
          </a:xfrm>
          <a:prstGeom prst="rect">
            <a:avLst/>
          </a:prstGeom>
          <a:noFill/>
          <a:ln>
            <a:noFill/>
          </a:ln>
        </p:spPr>
      </p:pic>
      <p:sp>
        <p:nvSpPr>
          <p:cNvPr id="3" name="TextBox 2"/>
          <p:cNvSpPr txBox="1"/>
          <p:nvPr/>
        </p:nvSpPr>
        <p:spPr>
          <a:xfrm>
            <a:off x="159616" y="5068670"/>
            <a:ext cx="1929897" cy="646331"/>
          </a:xfrm>
          <a:prstGeom prst="rect">
            <a:avLst/>
          </a:prstGeom>
          <a:noFill/>
        </p:spPr>
        <p:txBody>
          <a:bodyPr wrap="square" rtlCol="0">
            <a:spAutoFit/>
          </a:bodyPr>
          <a:lstStyle/>
          <a:p>
            <a:pPr algn="ctr"/>
            <a:r>
              <a:rPr lang="en-US" b="1" dirty="0">
                <a:solidFill>
                  <a:prstClr val="black"/>
                </a:solidFill>
              </a:rPr>
              <a:t>(</a:t>
            </a:r>
            <a:r>
              <a:rPr lang="en-US" b="1" dirty="0" err="1">
                <a:solidFill>
                  <a:prstClr val="black"/>
                </a:solidFill>
              </a:rPr>
              <a:t>Prestack</a:t>
            </a:r>
            <a:r>
              <a:rPr lang="en-US" b="1" dirty="0">
                <a:solidFill>
                  <a:prstClr val="black"/>
                </a:solidFill>
              </a:rPr>
              <a:t> FK migration)</a:t>
            </a:r>
          </a:p>
        </p:txBody>
      </p:sp>
      <p:sp>
        <p:nvSpPr>
          <p:cNvPr id="4" name="TextBox 3"/>
          <p:cNvSpPr txBox="1"/>
          <p:nvPr/>
        </p:nvSpPr>
        <p:spPr>
          <a:xfrm>
            <a:off x="3148780" y="6487081"/>
            <a:ext cx="1929897" cy="369332"/>
          </a:xfrm>
          <a:prstGeom prst="rect">
            <a:avLst/>
          </a:prstGeom>
          <a:noFill/>
        </p:spPr>
        <p:txBody>
          <a:bodyPr wrap="square" rtlCol="0">
            <a:spAutoFit/>
          </a:bodyPr>
          <a:lstStyle/>
          <a:p>
            <a:r>
              <a:rPr lang="en-US" b="1" dirty="0">
                <a:solidFill>
                  <a:prstClr val="black"/>
                </a:solidFill>
              </a:rPr>
              <a:t>(HOIS)</a:t>
            </a:r>
          </a:p>
        </p:txBody>
      </p:sp>
      <p:sp>
        <p:nvSpPr>
          <p:cNvPr id="5" name="TextBox 4"/>
          <p:cNvSpPr txBox="1"/>
          <p:nvPr/>
        </p:nvSpPr>
        <p:spPr>
          <a:xfrm>
            <a:off x="4113729" y="5068670"/>
            <a:ext cx="1929897" cy="646331"/>
          </a:xfrm>
          <a:prstGeom prst="rect">
            <a:avLst/>
          </a:prstGeom>
          <a:noFill/>
        </p:spPr>
        <p:txBody>
          <a:bodyPr wrap="square" rtlCol="0">
            <a:spAutoFit/>
          </a:bodyPr>
          <a:lstStyle/>
          <a:p>
            <a:pPr algn="ctr"/>
            <a:r>
              <a:rPr lang="en-US" b="1" dirty="0">
                <a:solidFill>
                  <a:prstClr val="black"/>
                </a:solidFill>
              </a:rPr>
              <a:t>(</a:t>
            </a:r>
            <a:r>
              <a:rPr lang="en-US" b="1" dirty="0" err="1">
                <a:solidFill>
                  <a:prstClr val="black"/>
                </a:solidFill>
              </a:rPr>
              <a:t>Prestack</a:t>
            </a:r>
            <a:r>
              <a:rPr lang="en-US" b="1" dirty="0">
                <a:solidFill>
                  <a:prstClr val="black"/>
                </a:solidFill>
              </a:rPr>
              <a:t> FK migration)</a:t>
            </a:r>
          </a:p>
        </p:txBody>
      </p:sp>
      <p:sp>
        <p:nvSpPr>
          <p:cNvPr id="6" name="TextBox 5"/>
          <p:cNvSpPr txBox="1"/>
          <p:nvPr/>
        </p:nvSpPr>
        <p:spPr>
          <a:xfrm>
            <a:off x="8024310" y="4937373"/>
            <a:ext cx="1929897" cy="646331"/>
          </a:xfrm>
          <a:prstGeom prst="rect">
            <a:avLst/>
          </a:prstGeom>
          <a:noFill/>
        </p:spPr>
        <p:txBody>
          <a:bodyPr wrap="square" rtlCol="0">
            <a:spAutoFit/>
          </a:bodyPr>
          <a:lstStyle/>
          <a:p>
            <a:pPr algn="ctr"/>
            <a:r>
              <a:rPr lang="en-US" b="1" dirty="0">
                <a:solidFill>
                  <a:prstClr val="black"/>
                </a:solidFill>
              </a:rPr>
              <a:t>(</a:t>
            </a:r>
            <a:r>
              <a:rPr lang="en-US" b="1" dirty="0" err="1">
                <a:solidFill>
                  <a:prstClr val="black"/>
                </a:solidFill>
              </a:rPr>
              <a:t>Prestack</a:t>
            </a:r>
            <a:r>
              <a:rPr lang="en-US" b="1" dirty="0">
                <a:solidFill>
                  <a:prstClr val="black"/>
                </a:solidFill>
              </a:rPr>
              <a:t> FK migration)</a:t>
            </a:r>
          </a:p>
        </p:txBody>
      </p:sp>
      <p:sp>
        <p:nvSpPr>
          <p:cNvPr id="7" name="TextBox 6"/>
          <p:cNvSpPr txBox="1"/>
          <p:nvPr/>
        </p:nvSpPr>
        <p:spPr>
          <a:xfrm>
            <a:off x="6994064" y="6475782"/>
            <a:ext cx="1929897" cy="369332"/>
          </a:xfrm>
          <a:prstGeom prst="rect">
            <a:avLst/>
          </a:prstGeom>
          <a:noFill/>
        </p:spPr>
        <p:txBody>
          <a:bodyPr wrap="square" rtlCol="0">
            <a:spAutoFit/>
          </a:bodyPr>
          <a:lstStyle/>
          <a:p>
            <a:r>
              <a:rPr lang="en-US" b="1" dirty="0">
                <a:solidFill>
                  <a:prstClr val="black"/>
                </a:solidFill>
              </a:rPr>
              <a:t>(HOIS)</a:t>
            </a:r>
          </a:p>
        </p:txBody>
      </p:sp>
      <p:sp>
        <p:nvSpPr>
          <p:cNvPr id="8" name="TextBox 7"/>
          <p:cNvSpPr txBox="1"/>
          <p:nvPr/>
        </p:nvSpPr>
        <p:spPr>
          <a:xfrm>
            <a:off x="10810327" y="6442689"/>
            <a:ext cx="1929897" cy="369332"/>
          </a:xfrm>
          <a:prstGeom prst="rect">
            <a:avLst/>
          </a:prstGeom>
          <a:noFill/>
        </p:spPr>
        <p:txBody>
          <a:bodyPr wrap="square" rtlCol="0">
            <a:spAutoFit/>
          </a:bodyPr>
          <a:lstStyle/>
          <a:p>
            <a:r>
              <a:rPr lang="en-US" b="1" dirty="0">
                <a:solidFill>
                  <a:prstClr val="black"/>
                </a:solidFill>
              </a:rPr>
              <a:t>(HOIS)</a:t>
            </a:r>
          </a:p>
        </p:txBody>
      </p:sp>
    </p:spTree>
    <p:extLst>
      <p:ext uri="{BB962C8B-B14F-4D97-AF65-F5344CB8AC3E}">
        <p14:creationId xmlns:p14="http://schemas.microsoft.com/office/powerpoint/2010/main" val="1588915867"/>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0" y="3657600"/>
            <a:ext cx="12188825" cy="1600200"/>
          </a:xfrm>
          <a:prstGeom prst="rect">
            <a:avLst/>
          </a:prstGeom>
          <a:solidFill>
            <a:srgbClr val="FFFF99"/>
          </a:solidFill>
          <a:ln w="9525" algn="ctr">
            <a:noFill/>
            <a:miter lim="800000"/>
            <a:headEnd/>
            <a:tailEnd/>
          </a:ln>
        </p:spPr>
        <p:txBody>
          <a:bodyPr wrap="none" anchor="ctr"/>
          <a:lstStyle/>
          <a:p>
            <a:pPr algn="ctr"/>
            <a:endParaRPr lang="en-US" altLang="zh-CN" sz="2400" b="1" dirty="0">
              <a:ea typeface="Tahoma" pitchFamily="34" charset="0"/>
              <a:cs typeface="Tahoma" pitchFamily="34" charset="0"/>
            </a:endParaRPr>
          </a:p>
        </p:txBody>
      </p:sp>
      <p:sp>
        <p:nvSpPr>
          <p:cNvPr id="3075" name="Rectangle 4"/>
          <p:cNvSpPr>
            <a:spLocks noChangeArrowheads="1"/>
          </p:cNvSpPr>
          <p:nvPr/>
        </p:nvSpPr>
        <p:spPr bwMode="auto">
          <a:xfrm>
            <a:off x="0" y="1371600"/>
            <a:ext cx="12188825" cy="2286000"/>
          </a:xfrm>
          <a:prstGeom prst="rect">
            <a:avLst/>
          </a:prstGeom>
          <a:solidFill>
            <a:srgbClr val="99CCFF"/>
          </a:solidFill>
          <a:ln w="9525" algn="ctr">
            <a:noFill/>
            <a:miter lim="800000"/>
            <a:headEnd/>
            <a:tailEnd/>
          </a:ln>
        </p:spPr>
        <p:txBody>
          <a:bodyPr wrap="none" anchor="ctr"/>
          <a:lstStyle/>
          <a:p>
            <a:endParaRPr lang="zh-CN" altLang="en-US">
              <a:ea typeface="宋体" pitchFamily="2" charset="-122"/>
            </a:endParaRPr>
          </a:p>
        </p:txBody>
      </p:sp>
      <p:pic>
        <p:nvPicPr>
          <p:cNvPr id="3076" name="Picture 5" descr="uh1"/>
          <p:cNvPicPr>
            <a:picLocks noChangeAspect="1" noChangeArrowheads="1"/>
          </p:cNvPicPr>
          <p:nvPr/>
        </p:nvPicPr>
        <p:blipFill>
          <a:blip r:embed="rId3" cstate="print"/>
          <a:srcRect/>
          <a:stretch>
            <a:fillRect/>
          </a:stretch>
        </p:blipFill>
        <p:spPr bwMode="auto">
          <a:xfrm>
            <a:off x="11173090" y="152400"/>
            <a:ext cx="812588" cy="609600"/>
          </a:xfrm>
          <a:prstGeom prst="rect">
            <a:avLst/>
          </a:prstGeom>
          <a:noFill/>
          <a:ln w="9525">
            <a:noFill/>
            <a:miter lim="800000"/>
            <a:headEnd/>
            <a:tailEnd/>
          </a:ln>
        </p:spPr>
      </p:pic>
      <p:pic>
        <p:nvPicPr>
          <p:cNvPr id="3077" name="Picture 6"/>
          <p:cNvPicPr>
            <a:picLocks noChangeAspect="1" noChangeArrowheads="1"/>
          </p:cNvPicPr>
          <p:nvPr/>
        </p:nvPicPr>
        <p:blipFill>
          <a:blip r:embed="rId4" cstate="print"/>
          <a:srcRect/>
          <a:stretch>
            <a:fillRect/>
          </a:stretch>
        </p:blipFill>
        <p:spPr bwMode="auto">
          <a:xfrm>
            <a:off x="0" y="80968"/>
            <a:ext cx="4469236" cy="909637"/>
          </a:xfrm>
          <a:prstGeom prst="rect">
            <a:avLst/>
          </a:prstGeom>
          <a:noFill/>
          <a:ln w="9525">
            <a:noFill/>
            <a:miter lim="800000"/>
            <a:headEnd/>
            <a:tailEnd/>
          </a:ln>
        </p:spPr>
      </p:pic>
      <p:sp>
        <p:nvSpPr>
          <p:cNvPr id="7" name="标题 1"/>
          <p:cNvSpPr txBox="1">
            <a:spLocks/>
          </p:cNvSpPr>
          <p:nvPr/>
        </p:nvSpPr>
        <p:spPr>
          <a:xfrm>
            <a:off x="190452" y="1881174"/>
            <a:ext cx="11903190" cy="1090626"/>
          </a:xfrm>
          <a:prstGeom prst="rect">
            <a:avLst/>
          </a:prstGeom>
        </p:spPr>
        <p:txBody>
          <a:bodyPr anchor="ctr">
            <a:noAutofit/>
          </a:bodyPr>
          <a:lstStyle/>
          <a:p>
            <a:pPr marL="857250" lvl="0" indent="-857250" algn="ctr">
              <a:spcBef>
                <a:spcPct val="0"/>
              </a:spcBef>
              <a:buFont typeface="+mj-lt"/>
              <a:buAutoNum type="romanUcPeriod" startAt="2"/>
            </a:pPr>
            <a:r>
              <a:rPr lang="en-US" sz="4000" b="1" dirty="0"/>
              <a:t>Kristin data ISS imaging: viability</a:t>
            </a:r>
            <a:endParaRPr kumimoji="0" lang="zh-CN" altLang="en-US" sz="4000" b="1" i="0" u="none" strike="noStrike" kern="1200" cap="none" spc="0" normalizeH="0" baseline="0" noProof="0" dirty="0">
              <a:ln>
                <a:noFill/>
              </a:ln>
              <a:solidFill>
                <a:schemeClr val="tx1"/>
              </a:solidFill>
              <a:effectLst/>
              <a:uLnTx/>
              <a:uFillTx/>
              <a:latin typeface="+mj-lt"/>
              <a:ea typeface="+mj-ea"/>
              <a:cs typeface="Tahoma" pitchFamily="34" charset="0"/>
            </a:endParaRPr>
          </a:p>
        </p:txBody>
      </p:sp>
      <p:sp>
        <p:nvSpPr>
          <p:cNvPr id="8" name="Rectangle 7"/>
          <p:cNvSpPr/>
          <p:nvPr/>
        </p:nvSpPr>
        <p:spPr>
          <a:xfrm>
            <a:off x="2055812" y="3962400"/>
            <a:ext cx="9067800" cy="1200328"/>
          </a:xfrm>
          <a:prstGeom prst="rect">
            <a:avLst/>
          </a:prstGeom>
        </p:spPr>
        <p:txBody>
          <a:bodyPr wrap="square">
            <a:spAutoFit/>
          </a:bodyPr>
          <a:lstStyle/>
          <a:p>
            <a:pPr algn="ctr"/>
            <a:r>
              <a:rPr lang="en-US" altLang="zh-CN" sz="2400" b="1" dirty="0">
                <a:latin typeface="Calibri"/>
                <a:ea typeface="Tahoma" pitchFamily="34" charset="0"/>
                <a:cs typeface="Calibri"/>
              </a:rPr>
              <a:t>Arthur B. </a:t>
            </a:r>
            <a:r>
              <a:rPr lang="en-US" altLang="zh-CN" sz="2400" b="1" dirty="0" smtClean="0">
                <a:latin typeface="Calibri"/>
                <a:ea typeface="Tahoma" pitchFamily="34" charset="0"/>
                <a:cs typeface="Calibri"/>
              </a:rPr>
              <a:t>Weglein </a:t>
            </a:r>
            <a:r>
              <a:rPr lang="en-US" sz="2400" b="1" dirty="0">
                <a:latin typeface="Calibri"/>
                <a:cs typeface="Calibri"/>
              </a:rPr>
              <a:t>Fang Liu, </a:t>
            </a:r>
            <a:r>
              <a:rPr lang="en-US" sz="2400" b="1" dirty="0" err="1">
                <a:latin typeface="Calibri"/>
                <a:cs typeface="Calibri"/>
              </a:rPr>
              <a:t>Xu</a:t>
            </a:r>
            <a:r>
              <a:rPr lang="en-US" sz="2400" b="1" dirty="0">
                <a:latin typeface="Calibri"/>
                <a:cs typeface="Calibri"/>
              </a:rPr>
              <a:t> Li, Paolo </a:t>
            </a:r>
            <a:r>
              <a:rPr lang="en-US" sz="2400" b="1" dirty="0" err="1">
                <a:latin typeface="Calibri"/>
                <a:cs typeface="Calibri"/>
              </a:rPr>
              <a:t>Terenghi</a:t>
            </a:r>
            <a:r>
              <a:rPr lang="en-US" sz="2400" b="1" dirty="0">
                <a:latin typeface="Calibri"/>
                <a:cs typeface="Calibri"/>
              </a:rPr>
              <a:t>, Ed </a:t>
            </a:r>
            <a:r>
              <a:rPr lang="en-US" sz="2400" b="1" dirty="0" err="1">
                <a:latin typeface="Calibri"/>
                <a:cs typeface="Calibri"/>
              </a:rPr>
              <a:t>Kragh</a:t>
            </a:r>
            <a:r>
              <a:rPr lang="en-US" sz="2400" b="1" dirty="0">
                <a:latin typeface="Calibri"/>
                <a:cs typeface="Calibri"/>
              </a:rPr>
              <a:t>, James D. </a:t>
            </a:r>
            <a:r>
              <a:rPr lang="en-US" sz="2400" b="1" dirty="0" err="1">
                <a:latin typeface="Calibri"/>
                <a:cs typeface="Calibri"/>
              </a:rPr>
              <a:t>Mayhan</a:t>
            </a:r>
            <a:r>
              <a:rPr lang="en-US" sz="2400" b="1" dirty="0">
                <a:latin typeface="Calibri"/>
                <a:cs typeface="Calibri"/>
              </a:rPr>
              <a:t>, </a:t>
            </a:r>
            <a:r>
              <a:rPr lang="en-US" sz="2400" b="1" dirty="0" err="1">
                <a:latin typeface="Calibri"/>
                <a:cs typeface="Calibri"/>
              </a:rPr>
              <a:t>Zhiqiang</a:t>
            </a:r>
            <a:r>
              <a:rPr lang="en-US" sz="2400" b="1" dirty="0">
                <a:latin typeface="Calibri"/>
                <a:cs typeface="Calibri"/>
              </a:rPr>
              <a:t> Wang, Joachim </a:t>
            </a:r>
            <a:r>
              <a:rPr lang="en-US" sz="2400" b="1" dirty="0" err="1">
                <a:latin typeface="Calibri"/>
                <a:cs typeface="Calibri"/>
              </a:rPr>
              <a:t>Mispel</a:t>
            </a:r>
            <a:r>
              <a:rPr lang="en-US" sz="2400" b="1" dirty="0">
                <a:latin typeface="Calibri"/>
                <a:cs typeface="Calibri"/>
              </a:rPr>
              <a:t>, </a:t>
            </a:r>
            <a:r>
              <a:rPr lang="en-US" sz="2400" b="1" dirty="0" err="1">
                <a:latin typeface="Calibri"/>
                <a:cs typeface="Calibri"/>
              </a:rPr>
              <a:t>Lasse</a:t>
            </a:r>
            <a:r>
              <a:rPr lang="en-US" sz="2400" b="1" dirty="0">
                <a:latin typeface="Calibri"/>
                <a:cs typeface="Calibri"/>
              </a:rPr>
              <a:t> Amundsen, Hong Liang, Lin Tang, and Shih-Ying Hsu</a:t>
            </a:r>
            <a:endParaRPr lang="en-US" altLang="zh-CN" sz="2400" b="1" dirty="0">
              <a:latin typeface="Calibri"/>
              <a:ea typeface="Tahoma" pitchFamily="34" charset="0"/>
              <a:cs typeface="Calibri"/>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solidFill>
              </a:rPr>
              <a:pPr/>
              <a:t>319</a:t>
            </a:fld>
            <a:endParaRPr lang="en-US" dirty="0">
              <a:solidFill>
                <a:prstClr val="black"/>
              </a:solidFill>
            </a:endParaRPr>
          </a:p>
        </p:txBody>
      </p:sp>
      <p:sp>
        <p:nvSpPr>
          <p:cNvPr id="2" name="Rectangle 1"/>
          <p:cNvSpPr/>
          <p:nvPr/>
        </p:nvSpPr>
        <p:spPr>
          <a:xfrm>
            <a:off x="1293812" y="5257800"/>
            <a:ext cx="10287000" cy="1631216"/>
          </a:xfrm>
          <a:prstGeom prst="rect">
            <a:avLst/>
          </a:prstGeom>
        </p:spPr>
        <p:txBody>
          <a:bodyPr wrap="square">
            <a:spAutoFit/>
          </a:bodyPr>
          <a:lstStyle/>
          <a:p>
            <a:r>
              <a:rPr lang="en-US" sz="2000" b="1" i="1" dirty="0" smtClean="0">
                <a:latin typeface="Calibri Light"/>
                <a:cs typeface="Calibri Light"/>
              </a:rPr>
              <a:t>Reference:</a:t>
            </a:r>
          </a:p>
          <a:p>
            <a:pPr marL="285750" indent="-285750">
              <a:buFont typeface="Arial" panose="020B0604020202020204" pitchFamily="34" charset="0"/>
              <a:buChar char="•"/>
            </a:pPr>
            <a:r>
              <a:rPr lang="en-US" sz="2000" b="1" i="1" dirty="0" smtClean="0">
                <a:latin typeface="Calibri Light"/>
                <a:cs typeface="Calibri Light"/>
              </a:rPr>
              <a:t>Arthur </a:t>
            </a:r>
            <a:r>
              <a:rPr lang="en-US" sz="2000" b="1" i="1" dirty="0">
                <a:latin typeface="Calibri Light"/>
                <a:cs typeface="Calibri Light"/>
              </a:rPr>
              <a:t>B. Weglein, Fang Liu, </a:t>
            </a:r>
            <a:r>
              <a:rPr lang="en-US" sz="2000" b="1" i="1" dirty="0" err="1">
                <a:latin typeface="Calibri Light"/>
                <a:cs typeface="Calibri Light"/>
              </a:rPr>
              <a:t>Xu</a:t>
            </a:r>
            <a:r>
              <a:rPr lang="en-US" sz="2000" b="1" i="1" dirty="0">
                <a:latin typeface="Calibri Light"/>
                <a:cs typeface="Calibri Light"/>
              </a:rPr>
              <a:t> Li, Paolo </a:t>
            </a:r>
            <a:r>
              <a:rPr lang="en-US" sz="2000" b="1" i="1" dirty="0" err="1">
                <a:latin typeface="Calibri Light"/>
                <a:cs typeface="Calibri Light"/>
              </a:rPr>
              <a:t>Terenghi</a:t>
            </a:r>
            <a:r>
              <a:rPr lang="en-US" sz="2000" b="1" i="1" dirty="0">
                <a:latin typeface="Calibri Light"/>
                <a:cs typeface="Calibri Light"/>
              </a:rPr>
              <a:t>, Ed </a:t>
            </a:r>
            <a:r>
              <a:rPr lang="en-US" sz="2000" b="1" i="1" dirty="0" err="1">
                <a:latin typeface="Calibri Light"/>
                <a:cs typeface="Calibri Light"/>
              </a:rPr>
              <a:t>Kragh</a:t>
            </a:r>
            <a:r>
              <a:rPr lang="en-US" sz="2000" b="1" i="1" dirty="0">
                <a:latin typeface="Calibri Light"/>
                <a:cs typeface="Calibri Light"/>
              </a:rPr>
              <a:t>, James D. </a:t>
            </a:r>
            <a:r>
              <a:rPr lang="en-US" sz="2000" b="1" i="1" dirty="0" err="1">
                <a:latin typeface="Calibri Light"/>
                <a:cs typeface="Calibri Light"/>
              </a:rPr>
              <a:t>Mayhan</a:t>
            </a:r>
            <a:r>
              <a:rPr lang="en-US" sz="2000" b="1" i="1" dirty="0">
                <a:latin typeface="Calibri Light"/>
                <a:cs typeface="Calibri Light"/>
              </a:rPr>
              <a:t>, </a:t>
            </a:r>
            <a:r>
              <a:rPr lang="en-US" sz="2000" b="1" i="1" dirty="0" err="1">
                <a:latin typeface="Calibri Light"/>
                <a:cs typeface="Calibri Light"/>
              </a:rPr>
              <a:t>Zhiqiang</a:t>
            </a:r>
            <a:r>
              <a:rPr lang="en-US" sz="2000" b="1" i="1" dirty="0">
                <a:latin typeface="Calibri Light"/>
                <a:cs typeface="Calibri Light"/>
              </a:rPr>
              <a:t> Wang, Joachim </a:t>
            </a:r>
            <a:r>
              <a:rPr lang="en-US" sz="2000" b="1" i="1" dirty="0" err="1">
                <a:latin typeface="Calibri Light"/>
                <a:cs typeface="Calibri Light"/>
              </a:rPr>
              <a:t>Mispel</a:t>
            </a:r>
            <a:r>
              <a:rPr lang="en-US" sz="2000" b="1" i="1" dirty="0">
                <a:latin typeface="Calibri Light"/>
                <a:cs typeface="Calibri Light"/>
              </a:rPr>
              <a:t>, </a:t>
            </a:r>
            <a:r>
              <a:rPr lang="en-US" sz="2000" b="1" i="1" dirty="0" err="1">
                <a:latin typeface="Calibri Light"/>
                <a:cs typeface="Calibri Light"/>
              </a:rPr>
              <a:t>Lasse</a:t>
            </a:r>
            <a:r>
              <a:rPr lang="en-US" sz="2000" b="1" i="1" dirty="0">
                <a:latin typeface="Calibri Light"/>
                <a:cs typeface="Calibri Light"/>
              </a:rPr>
              <a:t> Amundsen, Hong Liang, Lin Tang, and Shih-Ying Hsu (2012) First field data examples of inverse scattering series direct depth imaging without the velocity model. SEG Technical Program Expanded Abstracts 2012</a:t>
            </a:r>
          </a:p>
        </p:txBody>
      </p:sp>
    </p:spTree>
    <p:extLst>
      <p:ext uri="{BB962C8B-B14F-4D97-AF65-F5344CB8AC3E}">
        <p14:creationId xmlns:p14="http://schemas.microsoft.com/office/powerpoint/2010/main" val="895338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87241908"/>
              </p:ext>
            </p:extLst>
          </p:nvPr>
        </p:nvGraphicFramePr>
        <p:xfrm>
          <a:off x="573088" y="650875"/>
          <a:ext cx="11141075" cy="5659438"/>
        </p:xfrm>
        <a:graphic>
          <a:graphicData uri="http://schemas.openxmlformats.org/presentationml/2006/ole">
            <mc:AlternateContent xmlns:mc="http://schemas.openxmlformats.org/markup-compatibility/2006">
              <mc:Choice xmlns:v="urn:schemas-microsoft-com:vml" Requires="v">
                <p:oleObj spid="_x0000_s75822" name="Equation" r:id="rId3" imgW="4520880" imgH="3060360" progId="Equation.DSMT4">
                  <p:embed/>
                </p:oleObj>
              </mc:Choice>
              <mc:Fallback>
                <p:oleObj name="Equation" r:id="rId3" imgW="4520880" imgH="3060360" progId="Equation.DSMT4">
                  <p:embed/>
                  <p:pic>
                    <p:nvPicPr>
                      <p:cNvPr id="0" name=""/>
                      <p:cNvPicPr/>
                      <p:nvPr/>
                    </p:nvPicPr>
                    <p:blipFill>
                      <a:blip r:embed="rId4"/>
                      <a:stretch>
                        <a:fillRect/>
                      </a:stretch>
                    </p:blipFill>
                    <p:spPr>
                      <a:xfrm>
                        <a:off x="573088" y="650875"/>
                        <a:ext cx="11141075" cy="5659438"/>
                      </a:xfrm>
                      <a:prstGeom prst="rect">
                        <a:avLst/>
                      </a:prstGeom>
                    </p:spPr>
                  </p:pic>
                </p:oleObj>
              </mc:Fallback>
            </mc:AlternateContent>
          </a:graphicData>
        </a:graphic>
      </p:graphicFrame>
    </p:spTree>
    <p:extLst>
      <p:ext uri="{BB962C8B-B14F-4D97-AF65-F5344CB8AC3E}">
        <p14:creationId xmlns:p14="http://schemas.microsoft.com/office/powerpoint/2010/main" val="415783378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441" y="152400"/>
            <a:ext cx="10969943" cy="1143000"/>
          </a:xfrm>
        </p:spPr>
        <p:txBody>
          <a:bodyPr>
            <a:normAutofit/>
          </a:bodyPr>
          <a:lstStyle/>
          <a:p>
            <a:r>
              <a:rPr lang="en-US" sz="3200" b="1" dirty="0">
                <a:solidFill>
                  <a:srgbClr val="0070C0"/>
                </a:solidFill>
              </a:rPr>
              <a:t>Criteria for ISS imaging to be effective in directly predicting the depth without a velocity model</a:t>
            </a:r>
          </a:p>
        </p:txBody>
      </p:sp>
      <p:sp>
        <p:nvSpPr>
          <p:cNvPr id="33796" name="Line 4"/>
          <p:cNvSpPr>
            <a:spLocks noChangeShapeType="1"/>
          </p:cNvSpPr>
          <p:nvPr/>
        </p:nvSpPr>
        <p:spPr bwMode="auto">
          <a:xfrm>
            <a:off x="0" y="1219200"/>
            <a:ext cx="12188825"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33797" name="Line 5"/>
          <p:cNvSpPr>
            <a:spLocks noChangeShapeType="1"/>
          </p:cNvSpPr>
          <p:nvPr/>
        </p:nvSpPr>
        <p:spPr bwMode="auto">
          <a:xfrm flipV="1">
            <a:off x="914162" y="0"/>
            <a:ext cx="0" cy="6858000"/>
          </a:xfrm>
          <a:prstGeom prst="line">
            <a:avLst/>
          </a:prstGeom>
          <a:noFill/>
          <a:ln w="38100">
            <a:solidFill>
              <a:srgbClr val="FFFF99"/>
            </a:solidFill>
            <a:round/>
            <a:headEnd/>
            <a:tailEnd/>
          </a:ln>
        </p:spPr>
        <p:txBody>
          <a:bodyPr/>
          <a:lstStyle/>
          <a:p>
            <a:endParaRPr lang="en-US">
              <a:solidFill>
                <a:prstClr val="black"/>
              </a:solidFill>
            </a:endParaRPr>
          </a:p>
        </p:txBody>
      </p:sp>
      <p:sp>
        <p:nvSpPr>
          <p:cNvPr id="8" name="TextBox 7"/>
          <p:cNvSpPr txBox="1"/>
          <p:nvPr/>
        </p:nvSpPr>
        <p:spPr>
          <a:xfrm>
            <a:off x="1218884" y="1524005"/>
            <a:ext cx="9954207" cy="3323987"/>
          </a:xfrm>
          <a:prstGeom prst="rect">
            <a:avLst/>
          </a:prstGeom>
          <a:noFill/>
        </p:spPr>
        <p:txBody>
          <a:bodyPr wrap="square" rtlCol="0">
            <a:spAutoFit/>
          </a:bodyPr>
          <a:lstStyle/>
          <a:p>
            <a:pPr>
              <a:buFont typeface="Wingdings" pitchFamily="2" charset="2"/>
              <a:buChar char="Ø"/>
            </a:pPr>
            <a:r>
              <a:rPr lang="en-US" sz="2400" dirty="0">
                <a:solidFill>
                  <a:srgbClr val="FF0000"/>
                </a:solidFill>
              </a:rPr>
              <a:t>  Adequate capture/inclusion of ISS imaging terms for  </a:t>
            </a:r>
          </a:p>
          <a:p>
            <a:r>
              <a:rPr lang="en-US" sz="2400" dirty="0">
                <a:solidFill>
                  <a:srgbClr val="FF0000"/>
                </a:solidFill>
              </a:rPr>
              <a:t>      the difference between actual and reference properties </a:t>
            </a:r>
          </a:p>
          <a:p>
            <a:r>
              <a:rPr lang="en-US" sz="2400" dirty="0">
                <a:solidFill>
                  <a:srgbClr val="FF0000"/>
                </a:solidFill>
              </a:rPr>
              <a:t>      and the duration of that difference</a:t>
            </a:r>
          </a:p>
          <a:p>
            <a:pPr>
              <a:buFont typeface="Wingdings" pitchFamily="2" charset="2"/>
              <a:buChar char="q"/>
            </a:pPr>
            <a:endParaRPr lang="en-US" sz="2400" dirty="0">
              <a:solidFill>
                <a:srgbClr val="FF0000"/>
              </a:solidFill>
            </a:endParaRPr>
          </a:p>
          <a:p>
            <a:pPr>
              <a:buFont typeface="Wingdings" pitchFamily="2" charset="2"/>
              <a:buChar char="Ø"/>
            </a:pPr>
            <a:r>
              <a:rPr lang="en-US" sz="2400" dirty="0">
                <a:solidFill>
                  <a:srgbClr val="FF0000"/>
                </a:solidFill>
              </a:rPr>
              <a:t>  Data regularization for seismic band width</a:t>
            </a:r>
          </a:p>
          <a:p>
            <a:pPr>
              <a:buFont typeface="Wingdings" pitchFamily="2" charset="2"/>
              <a:buChar char="q"/>
            </a:pPr>
            <a:endParaRPr lang="en-US" sz="2400" dirty="0">
              <a:solidFill>
                <a:srgbClr val="FF0000"/>
              </a:solidFill>
            </a:endParaRPr>
          </a:p>
          <a:p>
            <a:pPr>
              <a:buFont typeface="Wingdings" pitchFamily="2" charset="2"/>
              <a:buChar char="Ø"/>
            </a:pPr>
            <a:r>
              <a:rPr lang="en-US" sz="2400" dirty="0">
                <a:solidFill>
                  <a:srgbClr val="FF0000"/>
                </a:solidFill>
              </a:rPr>
              <a:t>  A model type match between the ISS imaging algorithm </a:t>
            </a:r>
          </a:p>
          <a:p>
            <a:r>
              <a:rPr lang="en-US" sz="2400" dirty="0">
                <a:solidFill>
                  <a:srgbClr val="FF0000"/>
                </a:solidFill>
              </a:rPr>
              <a:t>      and the earth that generated the data</a:t>
            </a:r>
          </a:p>
          <a:p>
            <a:endParaRPr lang="en-US" dirty="0"/>
          </a:p>
        </p:txBody>
      </p:sp>
      <p:sp>
        <p:nvSpPr>
          <p:cNvPr id="3" name="Slide Number Placeholder 2"/>
          <p:cNvSpPr>
            <a:spLocks noGrp="1"/>
          </p:cNvSpPr>
          <p:nvPr>
            <p:ph type="sldNum" sz="quarter" idx="12"/>
          </p:nvPr>
        </p:nvSpPr>
        <p:spPr/>
        <p:txBody>
          <a:bodyPr/>
          <a:lstStyle/>
          <a:p>
            <a:fld id="{EC3277FA-E73F-4102-A46F-C78B8C27A809}" type="slidenum">
              <a:rPr lang="en-US" smtClean="0"/>
              <a:pPr/>
              <a:t>320</a:t>
            </a:fld>
            <a:endParaRPr lang="en-US" dirty="0"/>
          </a:p>
        </p:txBody>
      </p:sp>
    </p:spTree>
    <p:extLst>
      <p:ext uri="{BB962C8B-B14F-4D97-AF65-F5344CB8AC3E}">
        <p14:creationId xmlns:p14="http://schemas.microsoft.com/office/powerpoint/2010/main" val="209102373"/>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3277FA-E73F-4102-A46F-C78B8C27A809}" type="slidenum">
              <a:rPr lang="en-US" smtClean="0"/>
              <a:pPr/>
              <a:t>321</a:t>
            </a:fld>
            <a:endParaRPr lang="en-US" dirty="0"/>
          </a:p>
        </p:txBody>
      </p:sp>
      <p:sp>
        <p:nvSpPr>
          <p:cNvPr id="5" name="TextBox 4"/>
          <p:cNvSpPr txBox="1"/>
          <p:nvPr/>
        </p:nvSpPr>
        <p:spPr>
          <a:xfrm>
            <a:off x="684213" y="914400"/>
            <a:ext cx="10744200" cy="4401205"/>
          </a:xfrm>
          <a:prstGeom prst="rect">
            <a:avLst/>
          </a:prstGeom>
          <a:noFill/>
        </p:spPr>
        <p:txBody>
          <a:bodyPr wrap="square" rtlCol="0">
            <a:spAutoFit/>
          </a:bodyPr>
          <a:lstStyle/>
          <a:p>
            <a:r>
              <a:rPr lang="en-US" sz="2800" dirty="0" smtClean="0"/>
              <a:t>The common image gather flatness of the ISS depth image is a necessary and sufficient condition that the ISS depth imaging is at the correct depth</a:t>
            </a:r>
          </a:p>
          <a:p>
            <a:endParaRPr lang="en-US" sz="2800" dirty="0"/>
          </a:p>
          <a:p>
            <a:pPr marL="342900" indent="-342900">
              <a:buFont typeface="Wingdings" charset="2"/>
              <a:buChar char="Ø"/>
            </a:pPr>
            <a:r>
              <a:rPr lang="en-US" sz="2800" dirty="0" smtClean="0"/>
              <a:t>indicator that a direct depth imaging without a velocity model has achieved its objective</a:t>
            </a:r>
          </a:p>
          <a:p>
            <a:endParaRPr lang="en-US" sz="2800" dirty="0"/>
          </a:p>
          <a:p>
            <a:r>
              <a:rPr lang="en-US" sz="2800" dirty="0" smtClean="0"/>
              <a:t>In contrast:</a:t>
            </a:r>
          </a:p>
          <a:p>
            <a:r>
              <a:rPr lang="en-US" sz="2800" dirty="0" smtClean="0"/>
              <a:t>CIG flatness is a necessary but not sufficient condition that a velocity dependent migration has achieved the correct depth.</a:t>
            </a:r>
            <a:endParaRPr lang="en-US" sz="2800" dirty="0"/>
          </a:p>
        </p:txBody>
      </p:sp>
    </p:spTree>
    <p:extLst>
      <p:ext uri="{BB962C8B-B14F-4D97-AF65-F5344CB8AC3E}">
        <p14:creationId xmlns:p14="http://schemas.microsoft.com/office/powerpoint/2010/main" val="991644790"/>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Line 4"/>
          <p:cNvSpPr>
            <a:spLocks noChangeShapeType="1"/>
          </p:cNvSpPr>
          <p:nvPr/>
        </p:nvSpPr>
        <p:spPr bwMode="auto">
          <a:xfrm>
            <a:off x="0" y="1219200"/>
            <a:ext cx="12188825"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33797" name="Line 5"/>
          <p:cNvSpPr>
            <a:spLocks noChangeShapeType="1"/>
          </p:cNvSpPr>
          <p:nvPr/>
        </p:nvSpPr>
        <p:spPr bwMode="auto">
          <a:xfrm flipV="1">
            <a:off x="914162" y="0"/>
            <a:ext cx="0" cy="6858000"/>
          </a:xfrm>
          <a:prstGeom prst="line">
            <a:avLst/>
          </a:prstGeom>
          <a:noFill/>
          <a:ln w="38100">
            <a:solidFill>
              <a:srgbClr val="FFFF99"/>
            </a:solidFill>
            <a:round/>
            <a:headEnd/>
            <a:tailEnd/>
          </a:ln>
        </p:spPr>
        <p:txBody>
          <a:bodyPr/>
          <a:lstStyle/>
          <a:p>
            <a:endParaRPr lang="en-US">
              <a:solidFill>
                <a:prstClr val="black"/>
              </a:solidFill>
            </a:endParaRPr>
          </a:p>
        </p:txBody>
      </p:sp>
      <p:sp>
        <p:nvSpPr>
          <p:cNvPr id="7" name="TextBox 6"/>
          <p:cNvSpPr txBox="1"/>
          <p:nvPr/>
        </p:nvSpPr>
        <p:spPr>
          <a:xfrm>
            <a:off x="711015" y="2323986"/>
            <a:ext cx="11477810" cy="984885"/>
          </a:xfrm>
          <a:prstGeom prst="rect">
            <a:avLst/>
          </a:prstGeom>
          <a:noFill/>
        </p:spPr>
        <p:txBody>
          <a:bodyPr wrap="square" rtlCol="0">
            <a:spAutoFit/>
          </a:bodyPr>
          <a:lstStyle/>
          <a:p>
            <a:pPr algn="ctr"/>
            <a:r>
              <a:rPr lang="en-US" sz="4000" b="1" dirty="0">
                <a:solidFill>
                  <a:prstClr val="black"/>
                </a:solidFill>
              </a:rPr>
              <a:t>2. The Kristin data results</a:t>
            </a:r>
          </a:p>
          <a:p>
            <a:endParaRPr lang="en-US" dirty="0">
              <a:solidFill>
                <a:prstClr val="black"/>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322</a:t>
            </a:fld>
            <a:endParaRPr lang="en-US" dirty="0"/>
          </a:p>
        </p:txBody>
      </p:sp>
    </p:spTree>
    <p:extLst>
      <p:ext uri="{BB962C8B-B14F-4D97-AF65-F5344CB8AC3E}">
        <p14:creationId xmlns:p14="http://schemas.microsoft.com/office/powerpoint/2010/main" val="604073117"/>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2"/>
          <p:cNvPicPr>
            <a:picLocks noChangeAspect="1" noChangeArrowheads="1"/>
          </p:cNvPicPr>
          <p:nvPr/>
        </p:nvPicPr>
        <p:blipFill>
          <a:blip r:embed="rId3" cstate="print"/>
          <a:srcRect l="16793" t="1864" r="19592" b="3728"/>
          <a:stretch>
            <a:fillRect/>
          </a:stretch>
        </p:blipFill>
        <p:spPr bwMode="auto">
          <a:xfrm>
            <a:off x="2823474" y="685805"/>
            <a:ext cx="6927589" cy="5942651"/>
          </a:xfrm>
          <a:prstGeom prst="rect">
            <a:avLst/>
          </a:prstGeom>
          <a:noFill/>
          <a:ln w="9525">
            <a:noFill/>
            <a:miter lim="800000"/>
            <a:headEnd/>
            <a:tailEnd/>
          </a:ln>
        </p:spPr>
      </p:pic>
      <p:sp>
        <p:nvSpPr>
          <p:cNvPr id="7" name="TextBox 6"/>
          <p:cNvSpPr txBox="1"/>
          <p:nvPr/>
        </p:nvSpPr>
        <p:spPr>
          <a:xfrm>
            <a:off x="203147" y="76200"/>
            <a:ext cx="10258928" cy="523220"/>
          </a:xfrm>
          <a:prstGeom prst="rect">
            <a:avLst/>
          </a:prstGeom>
          <a:noFill/>
        </p:spPr>
        <p:txBody>
          <a:bodyPr wrap="square" rtlCol="0">
            <a:spAutoFit/>
          </a:bodyPr>
          <a:lstStyle/>
          <a:p>
            <a:r>
              <a:rPr lang="en-US" altLang="zh-CN" sz="2800" b="1" dirty="0">
                <a:solidFill>
                  <a:srgbClr val="0070C0"/>
                </a:solidFill>
                <a:cs typeface="+mj-cs"/>
              </a:rPr>
              <a:t>Kristin data ISS depth imaging result</a:t>
            </a:r>
          </a:p>
        </p:txBody>
      </p:sp>
      <p:graphicFrame>
        <p:nvGraphicFramePr>
          <p:cNvPr id="661507" name="Object 3"/>
          <p:cNvGraphicFramePr>
            <a:graphicFrameLocks noChangeAspect="1"/>
          </p:cNvGraphicFramePr>
          <p:nvPr/>
        </p:nvGraphicFramePr>
        <p:xfrm>
          <a:off x="2566957" y="6324600"/>
          <a:ext cx="3555074" cy="381000"/>
        </p:xfrm>
        <a:graphic>
          <a:graphicData uri="http://schemas.openxmlformats.org/presentationml/2006/ole">
            <mc:AlternateContent xmlns:mc="http://schemas.openxmlformats.org/markup-compatibility/2006">
              <mc:Choice xmlns:v="urn:schemas-microsoft-com:vml" Requires="v">
                <p:oleObj spid="_x0000_s84004" name="Equation" r:id="rId4" imgW="1422400" imgH="203200" progId="Equation.3">
                  <p:embed/>
                </p:oleObj>
              </mc:Choice>
              <mc:Fallback>
                <p:oleObj name="Equation" r:id="rId4" imgW="14224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57" y="6324600"/>
                        <a:ext cx="3555074" cy="381000"/>
                      </a:xfrm>
                      <a:prstGeom prst="rect">
                        <a:avLst/>
                      </a:prstGeom>
                      <a:solidFill>
                        <a:schemeClr val="bg1"/>
                      </a:solidFill>
                    </p:spPr>
                  </p:pic>
                </p:oleObj>
              </mc:Fallback>
            </mc:AlternateContent>
          </a:graphicData>
        </a:graphic>
      </p:graphicFrame>
      <p:graphicFrame>
        <p:nvGraphicFramePr>
          <p:cNvPr id="661508" name="Object 4"/>
          <p:cNvGraphicFramePr>
            <a:graphicFrameLocks noChangeAspect="1"/>
          </p:cNvGraphicFramePr>
          <p:nvPr/>
        </p:nvGraphicFramePr>
        <p:xfrm>
          <a:off x="7036194" y="6324600"/>
          <a:ext cx="1963755" cy="381000"/>
        </p:xfrm>
        <a:graphic>
          <a:graphicData uri="http://schemas.openxmlformats.org/presentationml/2006/ole">
            <mc:AlternateContent xmlns:mc="http://schemas.openxmlformats.org/markup-compatibility/2006">
              <mc:Choice xmlns:v="urn:schemas-microsoft-com:vml" Requires="v">
                <p:oleObj spid="_x0000_s84005" name="Equation" r:id="rId6" imgW="787058" imgH="203112" progId="Equation.3">
                  <p:embed/>
                </p:oleObj>
              </mc:Choice>
              <mc:Fallback>
                <p:oleObj name="Equation" r:id="rId6" imgW="787058"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194" y="6324600"/>
                        <a:ext cx="1963755" cy="381000"/>
                      </a:xfrm>
                      <a:prstGeom prst="rect">
                        <a:avLst/>
                      </a:prstGeom>
                      <a:solidFill>
                        <a:schemeClr val="bg1"/>
                      </a:solidFill>
                    </p:spPr>
                  </p:pic>
                </p:oleObj>
              </mc:Fallback>
            </mc:AlternateContent>
          </a:graphicData>
        </a:graphic>
      </p:graphicFrame>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876574845"/>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147" y="76200"/>
            <a:ext cx="8532178" cy="523220"/>
          </a:xfrm>
          <a:prstGeom prst="rect">
            <a:avLst/>
          </a:prstGeom>
          <a:noFill/>
        </p:spPr>
        <p:txBody>
          <a:bodyPr wrap="square" rtlCol="0">
            <a:spAutoFit/>
          </a:bodyPr>
          <a:lstStyle/>
          <a:p>
            <a:r>
              <a:rPr lang="en-US" altLang="zh-CN" sz="2800" b="1" dirty="0">
                <a:solidFill>
                  <a:srgbClr val="0070C0"/>
                </a:solidFill>
                <a:cs typeface="+mj-cs"/>
              </a:rPr>
              <a:t>Kristin data ISS depth imaging result</a:t>
            </a:r>
          </a:p>
        </p:txBody>
      </p:sp>
      <p:pic>
        <p:nvPicPr>
          <p:cNvPr id="11" name="Picture 2"/>
          <p:cNvPicPr preferRelativeResize="0">
            <a:picLocks noChangeArrowheads="1"/>
          </p:cNvPicPr>
          <p:nvPr/>
        </p:nvPicPr>
        <p:blipFill>
          <a:blip r:embed="rId3" cstate="print"/>
          <a:srcRect/>
          <a:stretch>
            <a:fillRect/>
          </a:stretch>
        </p:blipFill>
        <p:spPr bwMode="auto">
          <a:xfrm>
            <a:off x="4297934" y="731520"/>
            <a:ext cx="2812214" cy="5669280"/>
          </a:xfrm>
          <a:prstGeom prst="rect">
            <a:avLst/>
          </a:prstGeom>
          <a:noFill/>
          <a:ln w="9525">
            <a:noFill/>
            <a:miter lim="800000"/>
            <a:headEnd/>
            <a:tailEnd/>
          </a:ln>
        </p:spPr>
      </p:pic>
      <p:graphicFrame>
        <p:nvGraphicFramePr>
          <p:cNvPr id="12" name="Object 3"/>
          <p:cNvGraphicFramePr>
            <a:graphicFrameLocks noChangeAspect="1"/>
          </p:cNvGraphicFramePr>
          <p:nvPr/>
        </p:nvGraphicFramePr>
        <p:xfrm>
          <a:off x="5313669" y="6400800"/>
          <a:ext cx="1058058" cy="381000"/>
        </p:xfrm>
        <a:graphic>
          <a:graphicData uri="http://schemas.openxmlformats.org/presentationml/2006/ole">
            <mc:AlternateContent xmlns:mc="http://schemas.openxmlformats.org/markup-compatibility/2006">
              <mc:Choice xmlns:v="urn:schemas-microsoft-com:vml" Requires="v">
                <p:oleObj spid="_x0000_s85011" name="Equation" r:id="rId4" imgW="444114" imgH="215713" progId="Equation.3">
                  <p:embed/>
                </p:oleObj>
              </mc:Choice>
              <mc:Fallback>
                <p:oleObj name="Equation" r:id="rId4" imgW="444114" imgH="2157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669" y="6400800"/>
                        <a:ext cx="105805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ight Brace 12"/>
          <p:cNvSpPr/>
          <p:nvPr/>
        </p:nvSpPr>
        <p:spPr>
          <a:xfrm>
            <a:off x="6706674" y="3668486"/>
            <a:ext cx="203147" cy="228600"/>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
        <p:nvSpPr>
          <p:cNvPr id="14" name="Left Brace 13"/>
          <p:cNvSpPr/>
          <p:nvPr/>
        </p:nvSpPr>
        <p:spPr>
          <a:xfrm>
            <a:off x="4801739" y="3668486"/>
            <a:ext cx="207210" cy="228600"/>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solidFill>
                  <a:prstClr val="black">
                    <a:tint val="75000"/>
                  </a:prstClr>
                </a:solidFill>
              </a:rPr>
              <a:pPr/>
              <a:t>324</a:t>
            </a:fld>
            <a:endParaRPr lang="en-US">
              <a:solidFill>
                <a:prstClr val="black">
                  <a:tint val="75000"/>
                </a:prstClr>
              </a:solidFill>
            </a:endParaRPr>
          </a:p>
        </p:txBody>
      </p:sp>
    </p:spTree>
    <p:extLst>
      <p:ext uri="{BB962C8B-B14F-4D97-AF65-F5344CB8AC3E}">
        <p14:creationId xmlns:p14="http://schemas.microsoft.com/office/powerpoint/2010/main" val="365769079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Line 4"/>
          <p:cNvSpPr>
            <a:spLocks noChangeShapeType="1"/>
          </p:cNvSpPr>
          <p:nvPr/>
        </p:nvSpPr>
        <p:spPr bwMode="auto">
          <a:xfrm>
            <a:off x="0" y="1219200"/>
            <a:ext cx="12188825"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33797" name="Line 5"/>
          <p:cNvSpPr>
            <a:spLocks noChangeShapeType="1"/>
          </p:cNvSpPr>
          <p:nvPr/>
        </p:nvSpPr>
        <p:spPr bwMode="auto">
          <a:xfrm flipV="1">
            <a:off x="914162" y="0"/>
            <a:ext cx="0" cy="6858000"/>
          </a:xfrm>
          <a:prstGeom prst="line">
            <a:avLst/>
          </a:prstGeom>
          <a:noFill/>
          <a:ln w="38100">
            <a:solidFill>
              <a:srgbClr val="FFFF99"/>
            </a:solidFill>
            <a:round/>
            <a:headEnd/>
            <a:tailEnd/>
          </a:ln>
        </p:spPr>
        <p:txBody>
          <a:bodyPr/>
          <a:lstStyle/>
          <a:p>
            <a:endParaRPr lang="en-US">
              <a:solidFill>
                <a:prstClr val="black"/>
              </a:solidFill>
            </a:endParaRPr>
          </a:p>
        </p:txBody>
      </p:sp>
      <p:pic>
        <p:nvPicPr>
          <p:cNvPr id="14338" name="Picture 2"/>
          <p:cNvPicPr>
            <a:picLocks noChangeAspect="1" noChangeArrowheads="1"/>
          </p:cNvPicPr>
          <p:nvPr/>
        </p:nvPicPr>
        <p:blipFill>
          <a:blip r:embed="rId3" cstate="print"/>
          <a:srcRect/>
          <a:stretch>
            <a:fillRect/>
          </a:stretch>
        </p:blipFill>
        <p:spPr bwMode="auto">
          <a:xfrm>
            <a:off x="1595973" y="1760220"/>
            <a:ext cx="8967675" cy="3040380"/>
          </a:xfrm>
          <a:prstGeom prst="rect">
            <a:avLst/>
          </a:prstGeom>
          <a:noFill/>
          <a:ln w="9525">
            <a:noFill/>
            <a:miter lim="800000"/>
            <a:headEnd/>
            <a:tailEnd/>
          </a:ln>
        </p:spPr>
      </p:pic>
      <p:sp>
        <p:nvSpPr>
          <p:cNvPr id="7" name="TextBox 6"/>
          <p:cNvSpPr txBox="1"/>
          <p:nvPr/>
        </p:nvSpPr>
        <p:spPr>
          <a:xfrm>
            <a:off x="1726750" y="5144874"/>
            <a:ext cx="9141619" cy="646331"/>
          </a:xfrm>
          <a:prstGeom prst="rect">
            <a:avLst/>
          </a:prstGeom>
          <a:noFill/>
        </p:spPr>
        <p:txBody>
          <a:bodyPr wrap="square" rtlCol="0">
            <a:spAutoFit/>
          </a:bodyPr>
          <a:lstStyle/>
          <a:p>
            <a:r>
              <a:rPr lang="en-US" dirty="0">
                <a:solidFill>
                  <a:prstClr val="black"/>
                </a:solidFill>
              </a:rPr>
              <a:t>This figure summarizes the results of the initial ISS depth imaging tests on the very shallow, near ocean bottom section of the Kristin data. </a:t>
            </a:r>
          </a:p>
        </p:txBody>
      </p:sp>
      <p:sp>
        <p:nvSpPr>
          <p:cNvPr id="3" name="Slide Number Placeholder 2"/>
          <p:cNvSpPr>
            <a:spLocks noGrp="1"/>
          </p:cNvSpPr>
          <p:nvPr>
            <p:ph type="sldNum" sz="quarter" idx="12"/>
          </p:nvPr>
        </p:nvSpPr>
        <p:spPr/>
        <p:txBody>
          <a:bodyPr/>
          <a:lstStyle/>
          <a:p>
            <a:fld id="{EC3277FA-E73F-4102-A46F-C78B8C27A809}" type="slidenum">
              <a:rPr lang="en-US" smtClean="0"/>
              <a:pPr/>
              <a:t>325</a:t>
            </a:fld>
            <a:endParaRPr lang="en-US" dirty="0"/>
          </a:p>
        </p:txBody>
      </p:sp>
    </p:spTree>
    <p:extLst>
      <p:ext uri="{BB962C8B-B14F-4D97-AF65-F5344CB8AC3E}">
        <p14:creationId xmlns:p14="http://schemas.microsoft.com/office/powerpoint/2010/main" val="155286348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Line 4"/>
          <p:cNvSpPr>
            <a:spLocks noChangeShapeType="1"/>
          </p:cNvSpPr>
          <p:nvPr/>
        </p:nvSpPr>
        <p:spPr bwMode="auto">
          <a:xfrm>
            <a:off x="0" y="1219200"/>
            <a:ext cx="12188825" cy="0"/>
          </a:xfrm>
          <a:prstGeom prst="line">
            <a:avLst/>
          </a:prstGeom>
          <a:noFill/>
          <a:ln w="38100">
            <a:solidFill>
              <a:srgbClr val="99CCFF"/>
            </a:solidFill>
            <a:round/>
            <a:headEnd/>
            <a:tailEnd/>
          </a:ln>
        </p:spPr>
        <p:txBody>
          <a:bodyPr/>
          <a:lstStyle/>
          <a:p>
            <a:endParaRPr lang="en-US">
              <a:solidFill>
                <a:prstClr val="black"/>
              </a:solidFill>
            </a:endParaRPr>
          </a:p>
        </p:txBody>
      </p:sp>
      <p:sp>
        <p:nvSpPr>
          <p:cNvPr id="33797" name="Line 5"/>
          <p:cNvSpPr>
            <a:spLocks noChangeShapeType="1"/>
          </p:cNvSpPr>
          <p:nvPr/>
        </p:nvSpPr>
        <p:spPr bwMode="auto">
          <a:xfrm flipV="1">
            <a:off x="914162" y="0"/>
            <a:ext cx="0" cy="6858000"/>
          </a:xfrm>
          <a:prstGeom prst="line">
            <a:avLst/>
          </a:prstGeom>
          <a:noFill/>
          <a:ln w="38100">
            <a:solidFill>
              <a:srgbClr val="FFFF99"/>
            </a:solidFill>
            <a:round/>
            <a:headEnd/>
            <a:tailEnd/>
          </a:ln>
        </p:spPr>
        <p:txBody>
          <a:bodyPr/>
          <a:lstStyle/>
          <a:p>
            <a:endParaRPr lang="en-US">
              <a:solidFill>
                <a:prstClr val="black"/>
              </a:solidFill>
            </a:endParaRPr>
          </a:p>
        </p:txBody>
      </p:sp>
      <p:sp>
        <p:nvSpPr>
          <p:cNvPr id="7" name="Rectangle 2"/>
          <p:cNvSpPr>
            <a:spLocks noGrp="1" noChangeArrowheads="1"/>
          </p:cNvSpPr>
          <p:nvPr>
            <p:ph type="title"/>
          </p:nvPr>
        </p:nvSpPr>
        <p:spPr>
          <a:xfrm>
            <a:off x="609441" y="152400"/>
            <a:ext cx="10969943" cy="1143000"/>
          </a:xfrm>
        </p:spPr>
        <p:txBody>
          <a:bodyPr>
            <a:normAutofit/>
          </a:bodyPr>
          <a:lstStyle/>
          <a:p>
            <a:r>
              <a:rPr lang="en-US" sz="3200" b="1" dirty="0">
                <a:solidFill>
                  <a:srgbClr val="0070C0"/>
                </a:solidFill>
              </a:rPr>
              <a:t>Summary</a:t>
            </a:r>
          </a:p>
        </p:txBody>
      </p:sp>
      <p:sp>
        <p:nvSpPr>
          <p:cNvPr id="8" name="TextBox 7"/>
          <p:cNvSpPr txBox="1"/>
          <p:nvPr/>
        </p:nvSpPr>
        <p:spPr>
          <a:xfrm>
            <a:off x="1320456" y="2093898"/>
            <a:ext cx="9954207" cy="954107"/>
          </a:xfrm>
          <a:prstGeom prst="rect">
            <a:avLst/>
          </a:prstGeom>
          <a:noFill/>
        </p:spPr>
        <p:txBody>
          <a:bodyPr wrap="square" rtlCol="0">
            <a:spAutoFit/>
          </a:bodyPr>
          <a:lstStyle/>
          <a:p>
            <a:r>
              <a:rPr lang="en-US" sz="2800" b="1" dirty="0">
                <a:solidFill>
                  <a:prstClr val="black"/>
                </a:solidFill>
              </a:rPr>
              <a:t>Kristin data result demonstrates the viability of ISS depth imaging of filed data.</a:t>
            </a:r>
          </a:p>
        </p:txBody>
      </p:sp>
      <p:sp>
        <p:nvSpPr>
          <p:cNvPr id="3" name="Slide Number Placeholder 2"/>
          <p:cNvSpPr>
            <a:spLocks noGrp="1"/>
          </p:cNvSpPr>
          <p:nvPr>
            <p:ph type="sldNum" sz="quarter" idx="12"/>
          </p:nvPr>
        </p:nvSpPr>
        <p:spPr/>
        <p:txBody>
          <a:bodyPr/>
          <a:lstStyle/>
          <a:p>
            <a:fld id="{EC3277FA-E73F-4102-A46F-C78B8C27A809}" type="slidenum">
              <a:rPr lang="en-US" smtClean="0"/>
              <a:pPr/>
              <a:t>326</a:t>
            </a:fld>
            <a:endParaRPr lang="en-US" dirty="0"/>
          </a:p>
        </p:txBody>
      </p:sp>
    </p:spTree>
    <p:extLst>
      <p:ext uri="{BB962C8B-B14F-4D97-AF65-F5344CB8AC3E}">
        <p14:creationId xmlns:p14="http://schemas.microsoft.com/office/powerpoint/2010/main" val="97805773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8014" y="1066802"/>
            <a:ext cx="11125199" cy="1200329"/>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We are soliciting field data examples where the reflections are mainly due to changes in velocity.</a:t>
            </a:r>
            <a:endParaRPr lang="en-US" sz="3600" dirty="0"/>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327</a:t>
            </a:fld>
            <a:endParaRPr lang="en-US" dirty="0">
              <a:solidFill>
                <a:prstClr val="black"/>
              </a:solidFill>
            </a:endParaRPr>
          </a:p>
        </p:txBody>
      </p:sp>
    </p:spTree>
    <p:extLst>
      <p:ext uri="{BB962C8B-B14F-4D97-AF65-F5344CB8AC3E}">
        <p14:creationId xmlns:p14="http://schemas.microsoft.com/office/powerpoint/2010/main" val="137924476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06"/>
            <a:ext cx="10969943" cy="769441"/>
          </a:xfrm>
          <a:prstGeom prst="rect">
            <a:avLst/>
          </a:prstGeom>
          <a:noFill/>
        </p:spPr>
        <p:txBody>
          <a:bodyPr wrap="square" rtlCol="0">
            <a:spAutoFit/>
          </a:bodyPr>
          <a:lstStyle/>
          <a:p>
            <a:pPr algn="ctr"/>
            <a:r>
              <a:rPr lang="en-US" sz="4400" dirty="0" smtClean="0">
                <a:solidFill>
                  <a:srgbClr val="0000FF"/>
                </a:solidFill>
              </a:rPr>
              <a:t>M-OSRP Projects</a:t>
            </a:r>
            <a:endParaRPr lang="en-US" sz="4400" dirty="0">
              <a:solidFill>
                <a:srgbClr val="0000FF"/>
              </a:solidFill>
            </a:endParaRPr>
          </a:p>
        </p:txBody>
      </p:sp>
      <p:sp>
        <p:nvSpPr>
          <p:cNvPr id="3" name="TextBox 2"/>
          <p:cNvSpPr txBox="1"/>
          <p:nvPr/>
        </p:nvSpPr>
        <p:spPr>
          <a:xfrm>
            <a:off x="1015735" y="1905000"/>
            <a:ext cx="10258928"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smtClean="0"/>
              <a:t>Pre</a:t>
            </a:r>
            <a:r>
              <a:rPr lang="en-US" sz="2800" dirty="0" smtClean="0"/>
              <a:t>processing (</a:t>
            </a:r>
            <a:r>
              <a:rPr lang="en-US" sz="2800" dirty="0" err="1" smtClean="0"/>
              <a:t>deghosting</a:t>
            </a:r>
            <a:r>
              <a:rPr lang="en-US" sz="2800" dirty="0" smtClean="0"/>
              <a:t>, ground roll removal)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Multiple </a:t>
            </a:r>
            <a:r>
              <a:rPr lang="en-US" sz="2800" u="sng" dirty="0" smtClean="0"/>
              <a:t>elimination</a:t>
            </a:r>
          </a:p>
          <a:p>
            <a:pPr marL="285750" indent="-285750">
              <a:buFont typeface="Arial" panose="020B0604020202020204" pitchFamily="34" charset="0"/>
              <a:buChar char="•"/>
            </a:pPr>
            <a:endParaRPr lang="en-US" sz="2800" b="1" u="sng" dirty="0"/>
          </a:p>
          <a:p>
            <a:pPr marL="285750" indent="-285750">
              <a:buFont typeface="Arial" panose="020B0604020202020204" pitchFamily="34" charset="0"/>
              <a:buChar char="•"/>
            </a:pPr>
            <a:r>
              <a:rPr lang="en-US" sz="2800" dirty="0" smtClean="0"/>
              <a:t>Stolt-extended Claerbout III depth imaging for heterogeneous media with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ISS depth imaging without a velocity model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smtClean="0">
                <a:solidFill>
                  <a:srgbClr val="FF0000"/>
                </a:solidFill>
              </a:rPr>
              <a:t>ISS direct Q compensation without knowing or needing Q</a:t>
            </a:r>
            <a:endParaRPr lang="en-US" sz="2800" b="1" dirty="0">
              <a:solidFill>
                <a:srgbClr val="FF0000"/>
              </a:solidFill>
            </a:endParaRP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328</a:t>
            </a:fld>
            <a:endParaRPr lang="en-US" dirty="0">
              <a:solidFill>
                <a:prstClr val="black"/>
              </a:solidFill>
            </a:endParaRPr>
          </a:p>
        </p:txBody>
      </p:sp>
    </p:spTree>
    <p:extLst>
      <p:ext uri="{BB962C8B-B14F-4D97-AF65-F5344CB8AC3E}">
        <p14:creationId xmlns:p14="http://schemas.microsoft.com/office/powerpoint/2010/main" val="2666952756"/>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329</a:t>
            </a:fld>
            <a:endParaRPr lang="en-US" dirty="0">
              <a:solidFill>
                <a:prstClr val="black"/>
              </a:solidFill>
            </a:endParaRPr>
          </a:p>
        </p:txBody>
      </p:sp>
      <p:sp>
        <p:nvSpPr>
          <p:cNvPr id="11" name="Rectangle 10"/>
          <p:cNvSpPr/>
          <p:nvPr/>
        </p:nvSpPr>
        <p:spPr>
          <a:xfrm>
            <a:off x="6199358" y="5749751"/>
            <a:ext cx="5655844" cy="369332"/>
          </a:xfrm>
          <a:prstGeom prst="rect">
            <a:avLst/>
          </a:prstGeom>
        </p:spPr>
        <p:txBody>
          <a:bodyPr wrap="none">
            <a:spAutoFit/>
          </a:bodyPr>
          <a:lstStyle/>
          <a:p>
            <a:r>
              <a:rPr lang="en-US" b="1" dirty="0">
                <a:solidFill>
                  <a:srgbClr val="FF0000"/>
                </a:solidFill>
              </a:rPr>
              <a:t>ISS direct Q compensation without knowing or needing Q</a:t>
            </a:r>
          </a:p>
        </p:txBody>
      </p:sp>
      <p:sp>
        <p:nvSpPr>
          <p:cNvPr id="15" name="Oval 14"/>
          <p:cNvSpPr/>
          <p:nvPr/>
        </p:nvSpPr>
        <p:spPr>
          <a:xfrm>
            <a:off x="6018212" y="4953000"/>
            <a:ext cx="1143000" cy="6351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3123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2588" y="1447805"/>
                <a:ext cx="10512862" cy="5032375"/>
              </a:xfrm>
            </p:spPr>
            <p:txBody>
              <a:bodyPr>
                <a:normAutofit/>
              </a:bodyPr>
              <a:lstStyle/>
              <a:p>
                <a:pPr marL="0" indent="0">
                  <a:buNone/>
                </a:pPr>
                <a:r>
                  <a:rPr lang="en-US" dirty="0"/>
                  <a:t>Again, causal solution to [4’] can be expressed as a linear superposition of causal solutions to [1]</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altLang="zh-CN" i="1">
                              <a:latin typeface="Cambria Math"/>
                            </a:rPr>
                          </m:ctrlPr>
                        </m:dPr>
                        <m:e>
                          <m:acc>
                            <m:accPr>
                              <m:chr m:val="⃗"/>
                              <m:ctrlPr>
                                <a:rPr lang="en-US" altLang="zh-CN" i="1">
                                  <a:latin typeface="Cambria Math"/>
                                </a:rPr>
                              </m:ctrlPr>
                            </m:accPr>
                            <m:e>
                              <m:r>
                                <a:rPr lang="en-US" altLang="zh-CN" i="1">
                                  <a:latin typeface="Cambria Math" panose="02040503050406030204" pitchFamily="18" charset="0"/>
                                </a:rPr>
                                <m:t>𝑟</m:t>
                              </m:r>
                            </m:e>
                          </m:acc>
                          <m:r>
                            <a:rPr lang="en-US" altLang="zh-CN" i="1">
                              <a:latin typeface="Cambria Math" panose="02040503050406030204" pitchFamily="18" charset="0"/>
                            </a:rPr>
                            <m:t>,</m:t>
                          </m:r>
                          <m:r>
                            <a:rPr lang="zh-CN" altLang="en-US" i="1">
                              <a:latin typeface="Cambria Math" panose="02040503050406030204" pitchFamily="18" charset="0"/>
                            </a:rPr>
                            <m:t>𝜔</m:t>
                          </m:r>
                        </m:e>
                      </m:d>
                      <m:r>
                        <a:rPr lang="en-US" altLang="zh-CN" i="1">
                          <a:latin typeface="Cambria Math" panose="02040503050406030204" pitchFamily="18" charset="0"/>
                        </a:rPr>
                        <m:t>=</m:t>
                      </m:r>
                      <m:nary>
                        <m:naryPr>
                          <m:limLoc m:val="undOvr"/>
                          <m:ctrlPr>
                            <a:rPr lang="en-US" altLang="zh-CN" i="1" smtClean="0">
                              <a:latin typeface="Cambria Math"/>
                            </a:rPr>
                          </m:ctrlPr>
                        </m:naryPr>
                        <m:sub>
                          <m:r>
                            <m:rPr>
                              <m:brk m:alnAt="24"/>
                            </m:rPr>
                            <a:rPr lang="en-US" altLang="zh-CN" i="1" smtClean="0">
                              <a:latin typeface="Cambria Math" panose="02040503050406030204" pitchFamily="18" charset="0"/>
                              <a:ea typeface="Cambria Math" panose="02040503050406030204" pitchFamily="18" charset="0"/>
                            </a:rPr>
                            <m:t>∞</m:t>
                          </m:r>
                        </m:sub>
                        <m:sup/>
                        <m:e>
                          <m:sSubSup>
                            <m:sSubSupPr>
                              <m:ctrlPr>
                                <a:rPr lang="en-US" altLang="zh-CN" i="1">
                                  <a:latin typeface="Cambria Math"/>
                                </a:rPr>
                              </m:ctrlPr>
                            </m:sSubSupPr>
                            <m:e>
                              <m:r>
                                <a:rPr lang="en-US" altLang="zh-CN" i="1">
                                  <a:latin typeface="Cambria Math" panose="02040503050406030204" pitchFamily="18" charset="0"/>
                                </a:rPr>
                                <m:t>𝐺</m:t>
                              </m:r>
                            </m:e>
                            <m:sub>
                              <m:r>
                                <a:rPr lang="en-US" altLang="zh-CN" i="1">
                                  <a:latin typeface="Cambria Math" panose="02040503050406030204" pitchFamily="18" charset="0"/>
                                </a:rPr>
                                <m:t>0</m:t>
                              </m:r>
                            </m:sub>
                            <m:sup>
                              <m:r>
                                <a:rPr lang="en-US" altLang="zh-CN" i="1">
                                  <a:latin typeface="Cambria Math" panose="02040503050406030204" pitchFamily="18" charset="0"/>
                                </a:rPr>
                                <m:t>+</m:t>
                              </m:r>
                            </m:sup>
                          </m:sSubSup>
                          <m:d>
                            <m:dPr>
                              <m:ctrlPr>
                                <a:rPr lang="en-US" altLang="zh-CN" i="1">
                                  <a:latin typeface="Cambria Math"/>
                                </a:rPr>
                              </m:ctrlPr>
                            </m:dPr>
                            <m:e>
                              <m:acc>
                                <m:accPr>
                                  <m:chr m:val="⃗"/>
                                  <m:ctrlPr>
                                    <a:rPr lang="en-US" altLang="zh-CN" i="1">
                                      <a:latin typeface="Cambria Math"/>
                                    </a:rPr>
                                  </m:ctrlPr>
                                </m:accPr>
                                <m:e>
                                  <m:r>
                                    <a:rPr lang="en-US" altLang="zh-CN" i="1">
                                      <a:latin typeface="Cambria Math" panose="02040503050406030204" pitchFamily="18" charset="0"/>
                                    </a:rPr>
                                    <m:t>𝑟</m:t>
                                  </m:r>
                                </m:e>
                              </m:acc>
                              <m:r>
                                <a:rPr lang="en-US" altLang="zh-CN" i="1">
                                  <a:latin typeface="Cambria Math" panose="02040503050406030204" pitchFamily="18" charset="0"/>
                                </a:rPr>
                                <m:t>,</m:t>
                              </m:r>
                              <m:sSup>
                                <m:sSupPr>
                                  <m:ctrlPr>
                                    <a:rPr lang="en-US" altLang="zh-CN" i="1">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𝑟</m:t>
                                      </m:r>
                                    </m:e>
                                  </m:acc>
                                </m:e>
                                <m:sup>
                                  <m:r>
                                    <a:rPr lang="en-US" altLang="zh-CN" i="1">
                                      <a:latin typeface="Cambria Math" panose="02040503050406030204" pitchFamily="18" charset="0"/>
                                    </a:rPr>
                                    <m:t>′</m:t>
                                  </m:r>
                                </m:sup>
                              </m:sSup>
                              <m:r>
                                <a:rPr lang="en-US" altLang="zh-CN" i="1">
                                  <a:latin typeface="Cambria Math" panose="02040503050406030204" pitchFamily="18" charset="0"/>
                                </a:rPr>
                                <m:t>,</m:t>
                              </m:r>
                              <m:r>
                                <a:rPr lang="zh-CN" altLang="en-US" i="1">
                                  <a:latin typeface="Cambria Math" panose="02040503050406030204" pitchFamily="18" charset="0"/>
                                </a:rPr>
                                <m:t>𝜔</m:t>
                              </m:r>
                            </m:e>
                          </m:d>
                        </m:e>
                      </m:nary>
                      <m:r>
                        <m:rPr>
                          <m:sty m:val="p"/>
                        </m:rPr>
                        <a:rPr lang="el-GR" altLang="zh-CN" i="1">
                          <a:latin typeface="Cambria Math" panose="02040503050406030204" pitchFamily="18" charset="0"/>
                          <a:ea typeface="Cambria Math" panose="02040503050406030204" pitchFamily="18" charset="0"/>
                        </a:rPr>
                        <m:t>ρ</m:t>
                      </m:r>
                      <m:d>
                        <m:dPr>
                          <m:ctrlPr>
                            <a:rPr lang="en-US" altLang="zh-CN" i="1">
                              <a:latin typeface="Cambria Math"/>
                            </a:rPr>
                          </m:ctrlPr>
                        </m:dPr>
                        <m:e>
                          <m:acc>
                            <m:accPr>
                              <m:chr m:val="⃗"/>
                              <m:ctrlPr>
                                <a:rPr lang="en-US" altLang="zh-CN" i="1">
                                  <a:latin typeface="Cambria Math"/>
                                </a:rPr>
                              </m:ctrlPr>
                            </m:accPr>
                            <m:e>
                              <m:r>
                                <a:rPr lang="en-US" altLang="zh-CN" i="1">
                                  <a:latin typeface="Cambria Math" panose="02040503050406030204" pitchFamily="18" charset="0"/>
                                </a:rPr>
                                <m:t>𝑟</m:t>
                              </m:r>
                            </m:e>
                          </m:acc>
                          <m:r>
                            <a:rPr lang="en-US" altLang="zh-CN" b="0" i="1" smtClean="0">
                              <a:latin typeface="Cambria Math" panose="02040503050406030204" pitchFamily="18" charset="0"/>
                            </a:rPr>
                            <m:t>′</m:t>
                          </m:r>
                          <m:r>
                            <a:rPr lang="en-US" altLang="zh-CN" i="1">
                              <a:latin typeface="Cambria Math" panose="02040503050406030204" pitchFamily="18" charset="0"/>
                            </a:rPr>
                            <m:t>,</m:t>
                          </m:r>
                          <m:r>
                            <a:rPr lang="zh-CN" altLang="en-US" i="1">
                              <a:latin typeface="Cambria Math" panose="02040503050406030204" pitchFamily="18" charset="0"/>
                            </a:rPr>
                            <m:t>𝜔</m:t>
                          </m:r>
                        </m:e>
                      </m:d>
                      <m:r>
                        <a:rPr lang="en-US" altLang="zh-CN" b="0" i="1" smtClean="0">
                          <a:latin typeface="Cambria Math" panose="02040503050406030204" pitchFamily="18" charset="0"/>
                        </a:rPr>
                        <m:t>𝑑</m:t>
                      </m:r>
                      <m:sSup>
                        <m:sSupPr>
                          <m:ctrlPr>
                            <a:rPr lang="en-US" altLang="zh-CN" b="0" i="1" smtClean="0">
                              <a:latin typeface="Cambria Math"/>
                            </a:rPr>
                          </m:ctrlPr>
                        </m:sSupPr>
                        <m:e>
                          <m:acc>
                            <m:accPr>
                              <m:chr m:val="⃗"/>
                              <m:ctrlPr>
                                <a:rPr lang="en-US" altLang="zh-CN" i="1" smtClean="0">
                                  <a:latin typeface="Cambria Math"/>
                                </a:rPr>
                              </m:ctrlPr>
                            </m:accPr>
                            <m:e>
                              <m:r>
                                <a:rPr lang="en-US" altLang="zh-CN" i="1">
                                  <a:latin typeface="Cambria Math" panose="02040503050406030204" pitchFamily="18" charset="0"/>
                                </a:rPr>
                                <m:t>𝑟</m:t>
                              </m:r>
                            </m:e>
                          </m:acc>
                        </m:e>
                        <m:sup>
                          <m:r>
                            <a:rPr lang="en-US" altLang="zh-CN" b="0" i="1" smtClean="0">
                              <a:latin typeface="Cambria Math" panose="02040503050406030204" pitchFamily="18" charset="0"/>
                            </a:rPr>
                            <m:t>′</m:t>
                          </m:r>
                        </m:sup>
                      </m:sSup>
                    </m:oMath>
                  </m:oMathPara>
                </a14:m>
                <a:endParaRPr lang="en-US" dirty="0"/>
              </a:p>
              <a:p>
                <a:pPr marL="0" indent="0">
                  <a:buNone/>
                </a:pPr>
                <a:r>
                  <a:rPr lang="en-US" altLang="zh-CN" dirty="0"/>
                  <a:t>							[3]</a:t>
                </a:r>
              </a:p>
              <a:p>
                <a:pPr marL="0" indent="0">
                  <a:buNone/>
                </a:pPr>
                <a:r>
                  <a:rPr lang="en-US" altLang="zh-CN" dirty="0"/>
                  <a:t>The source term </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ρ</m:t>
                    </m:r>
                    <m:d>
                      <m:dPr>
                        <m:ctrlPr>
                          <a:rPr lang="en-US" altLang="zh-CN" i="1">
                            <a:latin typeface="Cambria Math"/>
                          </a:rPr>
                        </m:ctrlPr>
                      </m:dPr>
                      <m:e>
                        <m:acc>
                          <m:accPr>
                            <m:chr m:val="⃗"/>
                            <m:ctrlPr>
                              <a:rPr lang="en-US" altLang="zh-CN" i="1">
                                <a:latin typeface="Cambria Math"/>
                              </a:rPr>
                            </m:ctrlPr>
                          </m:accPr>
                          <m:e>
                            <m:r>
                              <a:rPr lang="en-US" altLang="zh-CN" i="1">
                                <a:latin typeface="Cambria Math" panose="02040503050406030204" pitchFamily="18" charset="0"/>
                              </a:rPr>
                              <m:t>𝑟</m:t>
                            </m:r>
                          </m:e>
                        </m:acc>
                        <m:r>
                          <a:rPr lang="en-US" altLang="zh-CN" b="0" i="1" smtClean="0">
                            <a:latin typeface="Cambria Math" panose="02040503050406030204" pitchFamily="18" charset="0"/>
                          </a:rPr>
                          <m:t>′</m:t>
                        </m:r>
                        <m:r>
                          <a:rPr lang="en-US" altLang="zh-CN" i="1">
                            <a:latin typeface="Cambria Math" panose="02040503050406030204" pitchFamily="18" charset="0"/>
                          </a:rPr>
                          <m:t>,</m:t>
                        </m:r>
                        <m:r>
                          <a:rPr lang="zh-CN" altLang="en-US" i="1">
                            <a:latin typeface="Cambria Math" panose="02040503050406030204" pitchFamily="18" charset="0"/>
                          </a:rPr>
                          <m:t>𝜔</m:t>
                        </m:r>
                      </m:e>
                    </m:d>
                  </m:oMath>
                </a14:m>
                <a:r>
                  <a:rPr lang="en-US" altLang="zh-CN" dirty="0"/>
                  <a:t> can be very general, including the energy source and ‘the source’ of different wave generators and wave types.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2588" y="1447805"/>
                <a:ext cx="10512862" cy="5032375"/>
              </a:xfrm>
              <a:blipFill>
                <a:blip r:embed="rId2"/>
                <a:stretch>
                  <a:fillRect l="-1449" t="-1576"/>
                </a:stretch>
              </a:blipFill>
            </p:spPr>
            <p:txBody>
              <a:bodyPr/>
              <a:lstStyle/>
              <a:p>
                <a:r>
                  <a:rPr lang="en-US">
                    <a:noFill/>
                  </a:rPr>
                  <a:t> </a:t>
                </a:r>
              </a:p>
            </p:txBody>
          </p:sp>
        </mc:Fallback>
      </mc:AlternateContent>
      <p:sp>
        <p:nvSpPr>
          <p:cNvPr id="4" name="Title 3"/>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2" name="Rectangle 1"/>
              <p:cNvSpPr/>
              <p:nvPr/>
            </p:nvSpPr>
            <p:spPr>
              <a:xfrm>
                <a:off x="2336191" y="3581407"/>
                <a:ext cx="107394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3200" i="1">
                          <a:solidFill>
                            <a:prstClr val="black"/>
                          </a:solidFill>
                          <a:latin typeface="Cambria Math" panose="02040503050406030204" pitchFamily="18" charset="0"/>
                        </a:rPr>
                        <m:t>𝑎𝑙𝑙</m:t>
                      </m:r>
                      <m:r>
                        <a:rPr lang="en-US" altLang="zh-CN" sz="3200" i="1">
                          <a:solidFill>
                            <a:prstClr val="black"/>
                          </a:solidFill>
                          <a:latin typeface="Cambria Math" panose="02040503050406030204" pitchFamily="18" charset="0"/>
                        </a:rPr>
                        <m:t> </m:t>
                      </m:r>
                      <m:acc>
                        <m:accPr>
                          <m:chr m:val="⃗"/>
                          <m:ctrlPr>
                            <a:rPr lang="en-US" altLang="zh-CN" sz="3200" i="1">
                              <a:solidFill>
                                <a:prstClr val="black"/>
                              </a:solidFill>
                              <a:latin typeface="Cambria Math"/>
                            </a:rPr>
                          </m:ctrlPr>
                        </m:accPr>
                        <m:e>
                          <m:r>
                            <a:rPr lang="en-US" altLang="zh-CN" sz="3200" i="1">
                              <a:solidFill>
                                <a:prstClr val="black"/>
                              </a:solidFill>
                              <a:latin typeface="Cambria Math" panose="02040503050406030204" pitchFamily="18" charset="0"/>
                            </a:rPr>
                            <m:t>𝑟</m:t>
                          </m:r>
                        </m:e>
                      </m:acc>
                    </m:oMath>
                  </m:oMathPara>
                </a14:m>
                <a:endParaRPr lang="en-US" sz="3200" dirty="0">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752600" y="3581400"/>
                <a:ext cx="1073948" cy="584775"/>
              </a:xfrm>
              <a:prstGeom prst="rect">
                <a:avLst/>
              </a:prstGeom>
              <a:blipFill>
                <a:blip r:embed="rId3"/>
                <a:stretch>
                  <a:fillRect/>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EC3277FA-E73F-4102-A46F-C78B8C27A809}" type="slidenum">
              <a:rPr lang="en-US" smtClean="0"/>
              <a:pPr/>
              <a:t>33</a:t>
            </a:fld>
            <a:endParaRPr lang="en-US" dirty="0"/>
          </a:p>
        </p:txBody>
      </p:sp>
    </p:spTree>
    <p:extLst>
      <p:ext uri="{BB962C8B-B14F-4D97-AF65-F5344CB8AC3E}">
        <p14:creationId xmlns:p14="http://schemas.microsoft.com/office/powerpoint/2010/main" val="277723008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9011" y="1524001"/>
            <a:ext cx="10515600" cy="769441"/>
          </a:xfrm>
          <a:prstGeom prst="rect">
            <a:avLst/>
          </a:prstGeom>
          <a:noFill/>
        </p:spPr>
        <p:txBody>
          <a:bodyPr wrap="square" rtlCol="0">
            <a:spAutoFit/>
          </a:bodyPr>
          <a:lstStyle/>
          <a:p>
            <a:pPr algn="ctr"/>
            <a:r>
              <a:rPr lang="en-US" sz="4400" dirty="0" smtClean="0"/>
              <a:t>Q compensation without Q ISS subseries </a:t>
            </a:r>
            <a:endParaRPr lang="en-US" sz="4400" dirty="0"/>
          </a:p>
        </p:txBody>
      </p:sp>
      <p:sp>
        <p:nvSpPr>
          <p:cNvPr id="4" name="TextBox 3"/>
          <p:cNvSpPr txBox="1"/>
          <p:nvPr/>
        </p:nvSpPr>
        <p:spPr>
          <a:xfrm>
            <a:off x="2106041" y="2971800"/>
            <a:ext cx="8534400" cy="523220"/>
          </a:xfrm>
          <a:prstGeom prst="rect">
            <a:avLst/>
          </a:prstGeom>
          <a:noFill/>
        </p:spPr>
        <p:txBody>
          <a:bodyPr wrap="square" rtlCol="0">
            <a:spAutoFit/>
          </a:bodyPr>
          <a:lstStyle/>
          <a:p>
            <a:pPr algn="ctr"/>
            <a:r>
              <a:rPr lang="en-US" sz="2800" dirty="0" err="1" smtClean="0"/>
              <a:t>Innanen</a:t>
            </a:r>
            <a:r>
              <a:rPr lang="en-US" sz="2800" dirty="0" smtClean="0"/>
              <a:t>, Lira and Weglein</a:t>
            </a:r>
            <a:endParaRPr lang="en-US" sz="2800" dirty="0"/>
          </a:p>
        </p:txBody>
      </p:sp>
      <p:sp>
        <p:nvSpPr>
          <p:cNvPr id="5" name="Rectangle 4"/>
          <p:cNvSpPr/>
          <p:nvPr/>
        </p:nvSpPr>
        <p:spPr>
          <a:xfrm>
            <a:off x="315686" y="4280047"/>
            <a:ext cx="11265126" cy="1754326"/>
          </a:xfrm>
          <a:prstGeom prst="rect">
            <a:avLst/>
          </a:prstGeom>
        </p:spPr>
        <p:txBody>
          <a:bodyPr wrap="square">
            <a:spAutoFit/>
          </a:bodyPr>
          <a:lstStyle/>
          <a:p>
            <a:r>
              <a:rPr lang="en-US" b="0" strike="noStrike" spc="-1" dirty="0" smtClean="0">
                <a:latin typeface="Arial"/>
              </a:rPr>
              <a:t>Reference:</a:t>
            </a:r>
          </a:p>
          <a:p>
            <a:endParaRPr lang="en-US" b="0" strike="noStrike" spc="-1" dirty="0" smtClean="0">
              <a:latin typeface="Arial"/>
            </a:endParaRPr>
          </a:p>
          <a:p>
            <a:r>
              <a:rPr lang="en-US" b="0" strike="noStrike" spc="-1" dirty="0" smtClean="0">
                <a:latin typeface="Arial"/>
              </a:rPr>
              <a:t> 	</a:t>
            </a:r>
          </a:p>
          <a:p>
            <a:pPr marL="342900" indent="-342900">
              <a:buFont typeface="Arial" panose="020B0604020202020204" pitchFamily="34" charset="0"/>
              <a:buChar char="•"/>
            </a:pPr>
            <a:r>
              <a:rPr lang="en-US" dirty="0" smtClean="0"/>
              <a:t>A. B</a:t>
            </a:r>
            <a:r>
              <a:rPr lang="en-US" dirty="0"/>
              <a:t>. Weglein, B. G. Nita, K. A. </a:t>
            </a:r>
            <a:r>
              <a:rPr lang="en-US" dirty="0" err="1"/>
              <a:t>Innanen</a:t>
            </a:r>
            <a:r>
              <a:rPr lang="en-US" dirty="0"/>
              <a:t>, E. </a:t>
            </a:r>
            <a:r>
              <a:rPr lang="en-US" dirty="0" err="1"/>
              <a:t>Otnes</a:t>
            </a:r>
            <a:r>
              <a:rPr lang="en-US" dirty="0"/>
              <a:t>, S. A. Shaw, F. Liu, H. Zhang, A. C. </a:t>
            </a:r>
            <a:r>
              <a:rPr lang="en-US" dirty="0" err="1"/>
              <a:t>Ramírez</a:t>
            </a:r>
            <a:r>
              <a:rPr lang="en-US" dirty="0"/>
              <a:t>, J. Zhang, G. L. </a:t>
            </a:r>
            <a:r>
              <a:rPr lang="en-US" dirty="0" err="1"/>
              <a:t>Pavlis</a:t>
            </a:r>
            <a:r>
              <a:rPr lang="en-US" dirty="0"/>
              <a:t>, and C. </a:t>
            </a:r>
            <a:r>
              <a:rPr lang="en-US" dirty="0" smtClean="0"/>
              <a:t>Fan, GEOPHYSICS 2006, Vol.71, No. 4, SI125-SI137</a:t>
            </a:r>
          </a:p>
          <a:p>
            <a:pPr marL="285750" indent="-285750">
              <a:buFont typeface="Arial" panose="020B0604020202020204" pitchFamily="34" charset="0"/>
              <a:buChar char="•"/>
            </a:pPr>
            <a:r>
              <a:rPr lang="en-US" b="0" strike="noStrike" spc="-1" dirty="0" smtClean="0"/>
              <a:t>K. A. </a:t>
            </a:r>
            <a:r>
              <a:rPr lang="en-US" b="0" strike="noStrike" spc="-1" dirty="0" err="1" smtClean="0"/>
              <a:t>Innanen</a:t>
            </a:r>
            <a:r>
              <a:rPr lang="en-US" b="0" strike="noStrike" spc="-1" dirty="0" smtClean="0"/>
              <a:t> and J. E. Lira, GEOPHYSICS  2010, Vol. 75, No. 2, pp. V13-V23</a:t>
            </a:r>
            <a:endParaRPr lang="en-US" b="0" strike="noStrike" spc="-1" dirty="0"/>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330</a:t>
            </a:fld>
            <a:endParaRPr lang="en-US" dirty="0">
              <a:solidFill>
                <a:prstClr val="black"/>
              </a:solidFill>
            </a:endParaRPr>
          </a:p>
        </p:txBody>
      </p:sp>
    </p:spTree>
    <p:extLst>
      <p:ext uri="{BB962C8B-B14F-4D97-AF65-F5344CB8AC3E}">
        <p14:creationId xmlns:p14="http://schemas.microsoft.com/office/powerpoint/2010/main" val="514843329"/>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751" y="-197735"/>
            <a:ext cx="10512862" cy="1325563"/>
          </a:xfrm>
        </p:spPr>
        <p:txBody>
          <a:bodyPr>
            <a:normAutofit/>
          </a:bodyPr>
          <a:lstStyle/>
          <a:p>
            <a:pPr algn="ctr"/>
            <a:r>
              <a:rPr lang="en-US" sz="3600" dirty="0" smtClean="0"/>
              <a:t>ISS Q compensation without Q</a:t>
            </a:r>
            <a:endParaRPr lang="en-US" sz="3600" dirty="0"/>
          </a:p>
        </p:txBody>
      </p:sp>
      <p:sp>
        <p:nvSpPr>
          <p:cNvPr id="5" name="TextBox 4"/>
          <p:cNvSpPr txBox="1"/>
          <p:nvPr/>
        </p:nvSpPr>
        <p:spPr>
          <a:xfrm>
            <a:off x="4920318" y="6134126"/>
            <a:ext cx="3493781"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 </a:t>
            </a:r>
            <a:r>
              <a:rPr lang="en-US" sz="1500" i="1" dirty="0" err="1">
                <a:latin typeface="Arial" panose="020B0604020202020204" pitchFamily="34" charset="0"/>
                <a:cs typeface="Arial" panose="020B0604020202020204" pitchFamily="34" charset="0"/>
              </a:rPr>
              <a:t>Innanen</a:t>
            </a:r>
            <a:r>
              <a:rPr lang="en-US" sz="1500" i="1" dirty="0">
                <a:latin typeface="Arial" panose="020B0604020202020204" pitchFamily="34" charset="0"/>
                <a:cs typeface="Arial" panose="020B0604020202020204" pitchFamily="34" charset="0"/>
              </a:rPr>
              <a:t> &amp; Lira 2010 </a:t>
            </a:r>
            <a:r>
              <a:rPr lang="en-US" sz="1500" dirty="0">
                <a:latin typeface="Arial" panose="020B0604020202020204" pitchFamily="34" charset="0"/>
                <a:cs typeface="Arial" panose="020B0604020202020204" pitchFamily="34" charset="0"/>
              </a:rPr>
              <a:t>)</a:t>
            </a:r>
          </a:p>
        </p:txBody>
      </p:sp>
      <p:sp>
        <p:nvSpPr>
          <p:cNvPr id="12" name="TextBox 11"/>
          <p:cNvSpPr txBox="1"/>
          <p:nvPr/>
        </p:nvSpPr>
        <p:spPr>
          <a:xfrm>
            <a:off x="1185210" y="2261995"/>
            <a:ext cx="152360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Before </a:t>
            </a:r>
          </a:p>
        </p:txBody>
      </p:sp>
      <p:sp>
        <p:nvSpPr>
          <p:cNvPr id="17" name="TextBox 16"/>
          <p:cNvSpPr txBox="1"/>
          <p:nvPr/>
        </p:nvSpPr>
        <p:spPr>
          <a:xfrm>
            <a:off x="1185210" y="4715933"/>
            <a:ext cx="152360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After </a:t>
            </a:r>
          </a:p>
        </p:txBody>
      </p:sp>
      <p:grpSp>
        <p:nvGrpSpPr>
          <p:cNvPr id="3" name="Group 2"/>
          <p:cNvGrpSpPr/>
          <p:nvPr/>
        </p:nvGrpSpPr>
        <p:grpSpPr>
          <a:xfrm>
            <a:off x="3050105" y="1419575"/>
            <a:ext cx="6652205" cy="4500595"/>
            <a:chOff x="3709817" y="856246"/>
            <a:chExt cx="5633880" cy="5517826"/>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3709817" y="856246"/>
              <a:ext cx="5633880" cy="5517826"/>
            </a:xfrm>
            <a:prstGeom prst="rect">
              <a:avLst/>
            </a:prstGeom>
            <a:solidFill>
              <a:schemeClr val="bg1">
                <a:alpha val="0"/>
              </a:schemeClr>
            </a:solidFill>
            <a:ln>
              <a:noFill/>
            </a:ln>
          </p:spPr>
        </p:pic>
        <p:sp>
          <p:nvSpPr>
            <p:cNvPr id="11" name="Right Arrow 10"/>
            <p:cNvSpPr/>
            <p:nvPr/>
          </p:nvSpPr>
          <p:spPr>
            <a:xfrm rot="18900000">
              <a:off x="4953976" y="2476430"/>
              <a:ext cx="458001" cy="183201"/>
            </a:xfrm>
            <a:prstGeom prst="rightArrow">
              <a:avLst>
                <a:gd name="adj1" fmla="val 50000"/>
                <a:gd name="adj2" fmla="val 680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Arrow 9"/>
            <p:cNvSpPr/>
            <p:nvPr/>
          </p:nvSpPr>
          <p:spPr>
            <a:xfrm rot="18900000">
              <a:off x="5064742" y="5273129"/>
              <a:ext cx="458001" cy="183201"/>
            </a:xfrm>
            <a:prstGeom prst="rightArrow">
              <a:avLst>
                <a:gd name="adj1" fmla="val 50000"/>
                <a:gd name="adj2" fmla="val 680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Slide Number Placeholder 5"/>
          <p:cNvSpPr>
            <a:spLocks noGrp="1"/>
          </p:cNvSpPr>
          <p:nvPr>
            <p:ph type="sldNum" sz="quarter" idx="12"/>
          </p:nvPr>
        </p:nvSpPr>
        <p:spPr/>
        <p:txBody>
          <a:bodyPr/>
          <a:lstStyle/>
          <a:p>
            <a:fld id="{EC3277FA-E73F-4102-A46F-C78B8C27A809}" type="slidenum">
              <a:rPr lang="en-US" smtClean="0"/>
              <a:pPr/>
              <a:t>331</a:t>
            </a:fld>
            <a:endParaRPr lang="en-US" dirty="0"/>
          </a:p>
        </p:txBody>
      </p:sp>
    </p:spTree>
    <p:extLst>
      <p:ext uri="{BB962C8B-B14F-4D97-AF65-F5344CB8AC3E}">
        <p14:creationId xmlns:p14="http://schemas.microsoft.com/office/powerpoint/2010/main" val="971842748"/>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332</a:t>
            </a:fld>
            <a:endParaRPr lang="en-US" dirty="0">
              <a:solidFill>
                <a:prstClr val="black"/>
              </a:solidFill>
            </a:endParaRPr>
          </a:p>
        </p:txBody>
      </p:sp>
      <p:sp>
        <p:nvSpPr>
          <p:cNvPr id="9" name="TextBox 8"/>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3306105168"/>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533400"/>
            <a:ext cx="11353800" cy="707886"/>
          </a:xfrm>
          <a:prstGeom prst="rect">
            <a:avLst/>
          </a:prstGeom>
          <a:noFill/>
        </p:spPr>
        <p:txBody>
          <a:bodyPr wrap="square" rtlCol="0">
            <a:spAutoFit/>
          </a:bodyPr>
          <a:lstStyle/>
          <a:p>
            <a:pPr algn="ctr"/>
            <a:r>
              <a:rPr lang="en-US" sz="4000" dirty="0" smtClean="0">
                <a:solidFill>
                  <a:srgbClr val="0000FF"/>
                </a:solidFill>
              </a:rPr>
              <a:t>A new opportunity</a:t>
            </a:r>
            <a:endParaRPr lang="en-US" sz="4000" dirty="0">
              <a:solidFill>
                <a:srgbClr val="0000FF"/>
              </a:solidFill>
            </a:endParaRPr>
          </a:p>
        </p:txBody>
      </p:sp>
      <p:sp>
        <p:nvSpPr>
          <p:cNvPr id="4" name="TextBox 3"/>
          <p:cNvSpPr txBox="1"/>
          <p:nvPr/>
        </p:nvSpPr>
        <p:spPr>
          <a:xfrm>
            <a:off x="684215" y="1600200"/>
            <a:ext cx="1112519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Separate from M-OSRP sponsorship </a:t>
            </a:r>
            <a:r>
              <a:rPr lang="en-US" sz="2000" dirty="0" smtClean="0"/>
              <a:t>, and </a:t>
            </a:r>
            <a:r>
              <a:rPr lang="en-US" sz="2000" dirty="0"/>
              <a:t>the benefits and deliverables that sponsorship provides, we are offering to work with your team(s) to design models that capture your prioritized off-shore and on-shore challenges , and to test,  compare, analyze and deliver results with the model data using M-OSRP research  prototype proprietary software.  We would work together and compare with current leading edge industry capability.</a:t>
            </a:r>
          </a:p>
          <a:p>
            <a:r>
              <a:rPr lang="en-US" sz="2000" dirty="0"/>
              <a:t> </a:t>
            </a:r>
          </a:p>
          <a:p>
            <a:pPr marL="285750" indent="-285750">
              <a:buFont typeface="Arial" panose="020B0604020202020204" pitchFamily="34" charset="0"/>
              <a:buChar char="•"/>
            </a:pPr>
            <a:r>
              <a:rPr lang="en-US" sz="2000" dirty="0"/>
              <a:t>The M-OSRP software and codes used in these tests would only be available to M-OSRP sponsors, but the results of tests on your model data would be delivered within this new opportunity provided by M-OSRP. The model data tests would be stage one in this new cooperative/collaborative relationship.  Below for easy reference please find the major projects within our program.</a:t>
            </a:r>
          </a:p>
          <a:p>
            <a:r>
              <a:rPr lang="en-US" sz="2000" dirty="0"/>
              <a:t> </a:t>
            </a:r>
          </a:p>
          <a:p>
            <a:pPr marL="285750" indent="-285750">
              <a:buFont typeface="Arial" panose="020B0604020202020204" pitchFamily="34" charset="0"/>
              <a:buChar char="•"/>
            </a:pPr>
            <a:r>
              <a:rPr lang="en-US" sz="2000" dirty="0" smtClean="0"/>
              <a:t>We </a:t>
            </a:r>
            <a:r>
              <a:rPr lang="en-US" sz="2000" dirty="0"/>
              <a:t>are open to discuss and pursuing other challenges that are pressing and priority for E&amp;P drilling decision effectiveness.</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333</a:t>
            </a:fld>
            <a:endParaRPr lang="en-US" dirty="0">
              <a:solidFill>
                <a:prstClr val="black"/>
              </a:solidFill>
            </a:endParaRPr>
          </a:p>
        </p:txBody>
      </p:sp>
    </p:spTree>
    <p:extLst>
      <p:ext uri="{BB962C8B-B14F-4D97-AF65-F5344CB8AC3E}">
        <p14:creationId xmlns:p14="http://schemas.microsoft.com/office/powerpoint/2010/main" val="412332039"/>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2588" y="1428845"/>
            <a:ext cx="11071516" cy="4154984"/>
          </a:xfrm>
          <a:prstGeom prst="rect">
            <a:avLst/>
          </a:prstGeom>
          <a:noFill/>
        </p:spPr>
        <p:txBody>
          <a:bodyPr wrap="square" rtlCol="0">
            <a:spAutoFit/>
          </a:bodyPr>
          <a:lstStyle/>
          <a:p>
            <a:pPr marL="400050" indent="-400050" defTabSz="457200">
              <a:buFont typeface="+mj-lt"/>
              <a:buAutoNum type="romanUcPeriod"/>
            </a:pPr>
            <a:r>
              <a:rPr lang="en-US" sz="2400" dirty="0" smtClean="0">
                <a:solidFill>
                  <a:prstClr val="black"/>
                </a:solidFill>
                <a:latin typeface="Arial" panose="020B0604020202020204" pitchFamily="34" charset="0"/>
                <a:cs typeface="Arial" panose="020B0604020202020204" pitchFamily="34" charset="0"/>
              </a:rPr>
              <a:t>PRE-PROCESSING FOR ONSHORE, OBS, AND TOWED STREAMER ACQUISITION</a:t>
            </a:r>
          </a:p>
          <a:p>
            <a:pPr marL="400050" indent="-400050" defTabSz="457200">
              <a:buFont typeface="+mj-lt"/>
              <a:buAutoNum type="romanUcPeriod"/>
            </a:pPr>
            <a:endParaRPr lang="en-US" sz="2400" dirty="0">
              <a:solidFill>
                <a:prstClr val="black"/>
              </a:solidFill>
              <a:latin typeface="Arial" panose="020B0604020202020204" pitchFamily="34" charset="0"/>
              <a:cs typeface="Arial" panose="020B0604020202020204" pitchFamily="34" charset="0"/>
            </a:endParaRPr>
          </a:p>
          <a:p>
            <a:pPr marL="400050" indent="-400050" defTabSz="457200">
              <a:buFont typeface="+mj-lt"/>
              <a:buAutoNum type="romanUcPeriod"/>
            </a:pPr>
            <a:r>
              <a:rPr lang="en-US" sz="2400" dirty="0" smtClean="0">
                <a:solidFill>
                  <a:prstClr val="black"/>
                </a:solidFill>
                <a:latin typeface="Arial" panose="020B0604020202020204" pitchFamily="34" charset="0"/>
                <a:cs typeface="Arial" panose="020B0604020202020204" pitchFamily="34" charset="0"/>
              </a:rPr>
              <a:t>MULTIPLE ELIMINATION FOR SURGICALLY REMOVING MULTIPLES THAT INTERFERE WITH TARGET AND RESERVOIR PRIMARIES</a:t>
            </a:r>
          </a:p>
          <a:p>
            <a:pPr marL="400050" indent="-400050" defTabSz="457200">
              <a:buFont typeface="+mj-lt"/>
              <a:buAutoNum type="romanUcPeriod"/>
            </a:pPr>
            <a:endParaRPr lang="en-US" sz="2400" dirty="0">
              <a:solidFill>
                <a:prstClr val="black"/>
              </a:solidFill>
              <a:latin typeface="Arial" panose="020B0604020202020204" pitchFamily="34" charset="0"/>
              <a:cs typeface="Arial" panose="020B0604020202020204" pitchFamily="34" charset="0"/>
            </a:endParaRPr>
          </a:p>
          <a:p>
            <a:pPr marL="400050" indent="-400050" defTabSz="457200">
              <a:buFont typeface="+mj-lt"/>
              <a:buAutoNum type="romanUcPeriod"/>
            </a:pPr>
            <a:r>
              <a:rPr lang="en-US" sz="2400" dirty="0" smtClean="0">
                <a:solidFill>
                  <a:prstClr val="black"/>
                </a:solidFill>
                <a:latin typeface="Arial" panose="020B0604020202020204" pitchFamily="34" charset="0"/>
                <a:cs typeface="Arial" panose="020B0604020202020204" pitchFamily="34" charset="0"/>
              </a:rPr>
              <a:t>A NEW MIGRATION CAPABILITY AND ALGORITHM FOR IMPROVED RESOLUTION, ILLUMINATION AND AMPLITUDE ANALYSIS</a:t>
            </a:r>
          </a:p>
          <a:p>
            <a:pPr marL="400050" indent="-400050" defTabSz="457200">
              <a:buFont typeface="+mj-lt"/>
              <a:buAutoNum type="romanUcPeriod"/>
            </a:pPr>
            <a:endParaRPr lang="en-US" sz="2400" dirty="0">
              <a:solidFill>
                <a:prstClr val="black"/>
              </a:solidFill>
              <a:latin typeface="Arial" panose="020B0604020202020204" pitchFamily="34" charset="0"/>
              <a:cs typeface="Arial" panose="020B0604020202020204" pitchFamily="34" charset="0"/>
            </a:endParaRPr>
          </a:p>
          <a:p>
            <a:pPr marL="400050" indent="-400050" defTabSz="457200">
              <a:buFont typeface="+mj-lt"/>
              <a:buAutoNum type="romanUcPeriod"/>
            </a:pPr>
            <a:r>
              <a:rPr lang="en-US" sz="2400" dirty="0" smtClean="0">
                <a:solidFill>
                  <a:prstClr val="black"/>
                </a:solidFill>
                <a:latin typeface="Arial" panose="020B0604020202020204" pitchFamily="34" charset="0"/>
                <a:cs typeface="Arial" panose="020B0604020202020204" pitchFamily="34" charset="0"/>
              </a:rPr>
              <a:t>GAME CHANGING MIGRATION, DIRECT AND WITHOUT A VELOCITY MODEL</a:t>
            </a:r>
            <a:endParaRPr lang="en-US" sz="24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812588" y="381011"/>
            <a:ext cx="11071516" cy="646331"/>
          </a:xfrm>
          <a:prstGeom prst="rect">
            <a:avLst/>
          </a:prstGeom>
          <a:noFill/>
        </p:spPr>
        <p:txBody>
          <a:bodyPr wrap="square" rtlCol="0">
            <a:spAutoFit/>
          </a:bodyPr>
          <a:lstStyle/>
          <a:p>
            <a:pPr defTabSz="457200"/>
            <a:r>
              <a:rPr lang="en-US" sz="3600" dirty="0" smtClean="0">
                <a:solidFill>
                  <a:prstClr val="black"/>
                </a:solidFill>
                <a:latin typeface="Arial" panose="020B0604020202020204" pitchFamily="34" charset="0"/>
                <a:cs typeface="Arial" panose="020B0604020202020204" pitchFamily="34" charset="0"/>
              </a:rPr>
              <a:t>M-OSRP PROJECTS</a:t>
            </a:r>
            <a:endParaRPr lang="en-US" sz="3600"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334</a:t>
            </a:fld>
            <a:endParaRPr lang="en-US" dirty="0">
              <a:solidFill>
                <a:prstClr val="black"/>
              </a:solidFill>
            </a:endParaRPr>
          </a:p>
        </p:txBody>
      </p:sp>
    </p:spTree>
    <p:extLst>
      <p:ext uri="{BB962C8B-B14F-4D97-AF65-F5344CB8AC3E}">
        <p14:creationId xmlns:p14="http://schemas.microsoft.com/office/powerpoint/2010/main" val="3870790027"/>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86" y="1371605"/>
            <a:ext cx="5624635" cy="942975"/>
          </a:xfrm>
          <a:prstGeom prst="rect">
            <a:avLst/>
          </a:prstGeom>
        </p:spPr>
      </p:pic>
      <p:sp>
        <p:nvSpPr>
          <p:cNvPr id="4" name="TextBox 3"/>
          <p:cNvSpPr txBox="1"/>
          <p:nvPr/>
        </p:nvSpPr>
        <p:spPr>
          <a:xfrm>
            <a:off x="812589" y="2971800"/>
            <a:ext cx="10563648" cy="707886"/>
          </a:xfrm>
          <a:prstGeom prst="rect">
            <a:avLst/>
          </a:prstGeom>
          <a:noFill/>
        </p:spPr>
        <p:txBody>
          <a:bodyPr wrap="square" rtlCol="0">
            <a:spAutoFit/>
          </a:bodyPr>
          <a:lstStyle/>
          <a:p>
            <a:pPr algn="ctr"/>
            <a:r>
              <a:rPr lang="en-US" sz="4000" dirty="0" smtClean="0"/>
              <a:t>M-OSRP: Solve The Right Problem  </a:t>
            </a:r>
            <a:endParaRPr lang="en-US" sz="4000" dirty="0"/>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335</a:t>
            </a:fld>
            <a:endParaRPr lang="en-US" dirty="0">
              <a:solidFill>
                <a:prstClr val="black"/>
              </a:solidFill>
            </a:endParaRPr>
          </a:p>
        </p:txBody>
      </p:sp>
      <p:sp>
        <p:nvSpPr>
          <p:cNvPr id="6" name="TextBox 5"/>
          <p:cNvSpPr txBox="1"/>
          <p:nvPr/>
        </p:nvSpPr>
        <p:spPr>
          <a:xfrm>
            <a:off x="531812" y="5181600"/>
            <a:ext cx="10363200" cy="523220"/>
          </a:xfrm>
          <a:prstGeom prst="rect">
            <a:avLst/>
          </a:prstGeom>
          <a:noFill/>
        </p:spPr>
        <p:txBody>
          <a:bodyPr wrap="square" rtlCol="0">
            <a:spAutoFit/>
          </a:bodyPr>
          <a:lstStyle/>
          <a:p>
            <a:r>
              <a:rPr lang="en-US" sz="2800" u="sng" dirty="0"/>
              <a:t>http://www.mosrp.uh.edu/events/annual-meetings/meeting-17</a:t>
            </a:r>
          </a:p>
        </p:txBody>
      </p:sp>
    </p:spTree>
    <p:extLst>
      <p:ext uri="{BB962C8B-B14F-4D97-AF65-F5344CB8AC3E}">
        <p14:creationId xmlns:p14="http://schemas.microsoft.com/office/powerpoint/2010/main" val="2753033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34</a:t>
            </a:fld>
            <a:endParaRPr lang="en-US" dirty="0">
              <a:solidFill>
                <a:prstClr val="black"/>
              </a:solidFill>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761999"/>
            <a:ext cx="91344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0120" y="2526187"/>
            <a:ext cx="9525000" cy="461665"/>
          </a:xfrm>
          <a:prstGeom prst="rect">
            <a:avLst/>
          </a:prstGeom>
          <a:noFill/>
        </p:spPr>
        <p:txBody>
          <a:bodyPr wrap="square" rtlCol="0">
            <a:spAutoFit/>
          </a:bodyPr>
          <a:lstStyle/>
          <a:p>
            <a:r>
              <a:rPr lang="en-US" sz="2400" dirty="0"/>
              <a:t>To make use of the relationship [2] and [3],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3124200"/>
            <a:ext cx="914400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xmlns="" id="{999B490C-6755-4CA5-A8CA-2CA5974A76B2}"/>
              </a:ext>
            </a:extLst>
          </p:cNvPr>
          <p:cNvCxnSpPr/>
          <p:nvPr/>
        </p:nvCxnSpPr>
        <p:spPr>
          <a:xfrm>
            <a:off x="3870544" y="1199272"/>
            <a:ext cx="2057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91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12" y="1519241"/>
            <a:ext cx="10741402"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360501" y="2057400"/>
            <a:ext cx="1218883"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[6]</a:t>
            </a:r>
          </a:p>
        </p:txBody>
      </p:sp>
      <p:sp>
        <p:nvSpPr>
          <p:cNvPr id="4" name="Rectangle 3"/>
          <p:cNvSpPr/>
          <p:nvPr/>
        </p:nvSpPr>
        <p:spPr>
          <a:xfrm>
            <a:off x="10360501" y="4267200"/>
            <a:ext cx="1218883"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[2]</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35</a:t>
            </a:fld>
            <a:endParaRPr lang="en-US" dirty="0">
              <a:solidFill>
                <a:prstClr val="black"/>
              </a:solidFill>
            </a:endParaRPr>
          </a:p>
        </p:txBody>
      </p:sp>
      <p:sp>
        <p:nvSpPr>
          <p:cNvPr id="2" name="TextBox 1"/>
          <p:cNvSpPr txBox="1"/>
          <p:nvPr/>
        </p:nvSpPr>
        <p:spPr>
          <a:xfrm>
            <a:off x="836612" y="3103906"/>
            <a:ext cx="1271080" cy="523220"/>
          </a:xfrm>
          <a:prstGeom prst="rect">
            <a:avLst/>
          </a:prstGeom>
          <a:solidFill>
            <a:schemeClr val="bg1"/>
          </a:solidFill>
        </p:spPr>
        <p:txBody>
          <a:bodyPr wrap="square" rtlCol="0">
            <a:spAutoFit/>
          </a:bodyPr>
          <a:lstStyle/>
          <a:p>
            <a:pPr algn="r"/>
            <a:r>
              <a:rPr lang="en-US" sz="2800" dirty="0"/>
              <a:t>where</a:t>
            </a:r>
            <a:endParaRPr lang="en-US" dirty="0"/>
          </a:p>
        </p:txBody>
      </p:sp>
      <p:sp>
        <p:nvSpPr>
          <p:cNvPr id="7" name="TextBox 6"/>
          <p:cNvSpPr txBox="1"/>
          <p:nvPr/>
        </p:nvSpPr>
        <p:spPr>
          <a:xfrm>
            <a:off x="723712" y="1072816"/>
            <a:ext cx="9525000" cy="461665"/>
          </a:xfrm>
          <a:prstGeom prst="rect">
            <a:avLst/>
          </a:prstGeom>
          <a:noFill/>
        </p:spPr>
        <p:txBody>
          <a:bodyPr wrap="square" rtlCol="0">
            <a:spAutoFit/>
          </a:bodyPr>
          <a:lstStyle/>
          <a:p>
            <a:r>
              <a:rPr lang="en-US" sz="2400" dirty="0"/>
              <a:t>And [4] takes the form of [2]: </a:t>
            </a:r>
          </a:p>
        </p:txBody>
      </p:sp>
    </p:spTree>
    <p:extLst>
      <p:ext uri="{BB962C8B-B14F-4D97-AF65-F5344CB8AC3E}">
        <p14:creationId xmlns:p14="http://schemas.microsoft.com/office/powerpoint/2010/main" val="4182047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ubtitle 2"/>
              <p:cNvSpPr>
                <a:spLocks noGrp="1"/>
              </p:cNvSpPr>
              <p:nvPr/>
            </p:nvSpPr>
            <p:spPr>
              <a:xfrm>
                <a:off x="507867" y="683868"/>
                <a:ext cx="11274664" cy="449774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dirty="0" smtClean="0">
                    <a:solidFill>
                      <a:prstClr val="black"/>
                    </a:solidFill>
                  </a:rPr>
                  <a:t>And with the </a:t>
                </a:r>
                <a14:m>
                  <m:oMath xmlns:m="http://schemas.openxmlformats.org/officeDocument/2006/math">
                    <m:r>
                      <m:rPr>
                        <m:sty m:val="p"/>
                      </m:rPr>
                      <a:rPr lang="el-GR" altLang="zh-CN" i="1" smtClean="0">
                        <a:solidFill>
                          <a:prstClr val="black"/>
                        </a:solidFill>
                        <a:latin typeface="Cambria Math" panose="02040503050406030204" pitchFamily="18" charset="0"/>
                        <a:ea typeface="Cambria Math" panose="02040503050406030204" pitchFamily="18" charset="0"/>
                      </a:rPr>
                      <m:t>ρ</m:t>
                    </m:r>
                  </m:oMath>
                </a14:m>
                <a:r>
                  <a:rPr lang="en-US" altLang="zh-CN" dirty="0">
                    <a:solidFill>
                      <a:prstClr val="black"/>
                    </a:solidFill>
                  </a:rPr>
                  <a:t> in [6] substituted in [3], </a:t>
                </a:r>
                <a:r>
                  <a:rPr lang="en-US" altLang="zh-CN" dirty="0" smtClean="0">
                    <a:solidFill>
                      <a:prstClr val="black"/>
                    </a:solidFill>
                  </a:rPr>
                  <a:t>becomes</a:t>
                </a:r>
              </a:p>
              <a:p>
                <a:pPr algn="l"/>
                <a:endParaRPr lang="en-US" altLang="zh-CN" dirty="0">
                  <a:solidFill>
                    <a:prstClr val="black"/>
                  </a:solidFill>
                </a:endParaRPr>
              </a:p>
              <a:p>
                <a:pPr algn="l"/>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𝑃</m:t>
                      </m:r>
                      <m:d>
                        <m:dPr>
                          <m:ctrlPr>
                            <a:rPr lang="en-US" altLang="zh-CN" i="1">
                              <a:solidFill>
                                <a:prstClr val="black"/>
                              </a:solidFill>
                              <a:latin typeface="Cambria Math"/>
                            </a:rPr>
                          </m:ctrlPr>
                        </m:d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a:rPr>
                              </m:ctrlPr>
                            </m:sSub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e>
                            <m:sub>
                              <m:r>
                                <a:rPr lang="en-US" altLang="zh-CN" i="1">
                                  <a:solidFill>
                                    <a:prstClr val="black"/>
                                  </a:solidFill>
                                  <a:latin typeface="Cambria Math" panose="02040503050406030204" pitchFamily="18" charset="0"/>
                                </a:rPr>
                                <m:t>𝑠</m:t>
                              </m:r>
                            </m:sub>
                          </m:sSub>
                          <m:r>
                            <a:rPr lang="en-US" altLang="zh-CN" i="1">
                              <a:solidFill>
                                <a:prstClr val="black"/>
                              </a:solidFill>
                              <a:latin typeface="Cambria Math" panose="02040503050406030204" pitchFamily="18" charset="0"/>
                            </a:rPr>
                            <m:t>,</m:t>
                          </m:r>
                          <m:r>
                            <a:rPr lang="zh-CN" altLang="en-US" i="1">
                              <a:solidFill>
                                <a:prstClr val="black"/>
                              </a:solidFill>
                              <a:latin typeface="Cambria Math" panose="02040503050406030204" pitchFamily="18" charset="0"/>
                            </a:rPr>
                            <m:t>𝜔</m:t>
                          </m:r>
                        </m:e>
                      </m:d>
                      <m:r>
                        <a:rPr lang="en-US" altLang="zh-CN" i="1">
                          <a:solidFill>
                            <a:prstClr val="black"/>
                          </a:solidFill>
                          <a:latin typeface="Cambria Math" panose="02040503050406030204" pitchFamily="18" charset="0"/>
                        </a:rPr>
                        <m:t>=</m:t>
                      </m:r>
                      <m:nary>
                        <m:naryPr>
                          <m:limLoc m:val="undOvr"/>
                          <m:ctrlPr>
                            <a:rPr lang="en-US" altLang="zh-CN" i="1">
                              <a:solidFill>
                                <a:prstClr val="black"/>
                              </a:solidFill>
                              <a:latin typeface="Cambria Math"/>
                            </a:rPr>
                          </m:ctrlPr>
                        </m:naryPr>
                        <m:sub>
                          <m:r>
                            <m:rPr>
                              <m:brk m:alnAt="24"/>
                            </m:rPr>
                            <a:rPr lang="en-US" altLang="zh-CN" i="1">
                              <a:solidFill>
                                <a:prstClr val="black"/>
                              </a:solidFill>
                              <a:latin typeface="Cambria Math" panose="02040503050406030204" pitchFamily="18" charset="0"/>
                              <a:ea typeface="Cambria Math" panose="02040503050406030204" pitchFamily="18" charset="0"/>
                            </a:rPr>
                            <m:t>∞</m:t>
                          </m:r>
                        </m:sub>
                        <m:sup/>
                        <m:e>
                          <m:sSubSup>
                            <m:sSubSupPr>
                              <m:ctrlPr>
                                <a:rPr lang="en-US" altLang="zh-CN" i="1">
                                  <a:solidFill>
                                    <a:prstClr val="black"/>
                                  </a:solidFill>
                                  <a:latin typeface="Cambria Math"/>
                                </a:rPr>
                              </m:ctrlPr>
                            </m:sSubSupPr>
                            <m:e>
                              <m:r>
                                <a:rPr lang="en-US" altLang="zh-CN" i="1">
                                  <a:solidFill>
                                    <a:prstClr val="black"/>
                                  </a:solidFill>
                                  <a:latin typeface="Cambria Math" panose="02040503050406030204" pitchFamily="18" charset="0"/>
                                </a:rPr>
                                <m:t>𝐺</m:t>
                              </m:r>
                            </m:e>
                            <m:sub>
                              <m:r>
                                <a:rPr lang="en-US" altLang="zh-CN" i="1">
                                  <a:solidFill>
                                    <a:prstClr val="black"/>
                                  </a:solidFill>
                                  <a:latin typeface="Cambria Math" panose="02040503050406030204" pitchFamily="18" charset="0"/>
                                </a:rPr>
                                <m:t>0</m:t>
                              </m:r>
                            </m:sub>
                            <m:sup>
                              <m:r>
                                <a:rPr lang="en-US" altLang="zh-CN" i="1">
                                  <a:solidFill>
                                    <a:prstClr val="black"/>
                                  </a:solidFill>
                                  <a:latin typeface="Cambria Math" panose="02040503050406030204" pitchFamily="18" charset="0"/>
                                </a:rPr>
                                <m:t>+</m:t>
                              </m:r>
                            </m:sup>
                          </m:sSubSup>
                          <m:d>
                            <m:dPr>
                              <m:ctrlPr>
                                <a:rPr lang="en-US" altLang="zh-CN" i="1">
                                  <a:solidFill>
                                    <a:prstClr val="black"/>
                                  </a:solidFill>
                                  <a:latin typeface="Cambria Math"/>
                                </a:rPr>
                              </m:ctrlPr>
                            </m:d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r>
                                <a:rPr lang="en-US" altLang="zh-CN" i="1">
                                  <a:solidFill>
                                    <a:prstClr val="black"/>
                                  </a:solidFill>
                                  <a:latin typeface="Cambria Math" panose="02040503050406030204" pitchFamily="18" charset="0"/>
                                </a:rPr>
                                <m:t>,</m:t>
                              </m:r>
                              <m:sSup>
                                <m:sSupPr>
                                  <m:ctrlPr>
                                    <a:rPr lang="en-US" altLang="zh-CN" i="1">
                                      <a:solidFill>
                                        <a:prstClr val="black"/>
                                      </a:solidFill>
                                      <a:latin typeface="Cambria Math"/>
                                    </a:rPr>
                                  </m:ctrlPr>
                                </m:sSup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e>
                                <m:sup>
                                  <m:r>
                                    <a:rPr lang="en-US" altLang="zh-CN" i="1">
                                      <a:solidFill>
                                        <a:prstClr val="black"/>
                                      </a:solidFill>
                                      <a:latin typeface="Cambria Math" panose="02040503050406030204" pitchFamily="18" charset="0"/>
                                    </a:rPr>
                                    <m:t>′</m:t>
                                  </m:r>
                                </m:sup>
                              </m:sSup>
                              <m:r>
                                <a:rPr lang="en-US" altLang="zh-CN" i="1">
                                  <a:solidFill>
                                    <a:prstClr val="black"/>
                                  </a:solidFill>
                                  <a:latin typeface="Cambria Math" panose="02040503050406030204" pitchFamily="18" charset="0"/>
                                </a:rPr>
                                <m:t>,</m:t>
                              </m:r>
                              <m:r>
                                <a:rPr lang="zh-CN" altLang="en-US" i="1">
                                  <a:solidFill>
                                    <a:prstClr val="black"/>
                                  </a:solidFill>
                                  <a:latin typeface="Cambria Math" panose="02040503050406030204" pitchFamily="18" charset="0"/>
                                </a:rPr>
                                <m:t>𝜔</m:t>
                              </m:r>
                            </m:e>
                          </m:d>
                        </m:e>
                      </m:nary>
                      <m:r>
                        <a:rPr lang="en-US" altLang="zh-CN" b="0" i="1" smtClean="0">
                          <a:solidFill>
                            <a:prstClr val="black"/>
                          </a:solidFill>
                          <a:latin typeface="Cambria Math"/>
                        </a:rPr>
                        <m:t>[</m:t>
                      </m:r>
                      <m:r>
                        <a:rPr lang="en-US" altLang="zh-CN" i="1">
                          <a:solidFill>
                            <a:prstClr val="black"/>
                          </a:solidFill>
                          <a:latin typeface="Cambria Math" panose="02040503050406030204" pitchFamily="18" charset="0"/>
                        </a:rPr>
                        <m:t>𝐴</m:t>
                      </m:r>
                      <m:d>
                        <m:dPr>
                          <m:ctrlPr>
                            <a:rPr lang="en-US" altLang="zh-CN" i="1">
                              <a:solidFill>
                                <a:prstClr val="black"/>
                              </a:solidFill>
                              <a:latin typeface="Cambria Math"/>
                            </a:rPr>
                          </m:ctrlPr>
                        </m:dPr>
                        <m:e>
                          <m:r>
                            <a:rPr lang="zh-CN" altLang="en-US" i="1">
                              <a:solidFill>
                                <a:prstClr val="black"/>
                              </a:solidFill>
                              <a:latin typeface="Cambria Math" panose="02040503050406030204" pitchFamily="18" charset="0"/>
                            </a:rPr>
                            <m:t>𝜔</m:t>
                          </m:r>
                        </m:e>
                      </m:d>
                      <m:r>
                        <a:rPr lang="zh-CN" altLang="en-US" i="1" smtClean="0">
                          <a:solidFill>
                            <a:prstClr val="black"/>
                          </a:solidFill>
                          <a:latin typeface="Cambria Math"/>
                        </a:rPr>
                        <m:t>𝛿</m:t>
                      </m:r>
                      <m:r>
                        <a:rPr lang="en-US" altLang="zh-CN" b="0" i="1" smtClean="0">
                          <a:solidFill>
                            <a:prstClr val="black"/>
                          </a:solidFill>
                          <a:latin typeface="Cambria Math"/>
                        </a:rPr>
                        <m:t>(</m:t>
                      </m:r>
                      <m:acc>
                        <m:accPr>
                          <m:chr m:val="⃗"/>
                          <m:ctrlPr>
                            <a:rPr lang="en-US" altLang="zh-CN" b="0" i="1" smtClean="0">
                              <a:solidFill>
                                <a:prstClr val="black"/>
                              </a:solidFill>
                              <a:latin typeface="Cambria Math"/>
                            </a:rPr>
                          </m:ctrlPr>
                        </m:accPr>
                        <m:e>
                          <m:sSup>
                            <m:sSupPr>
                              <m:ctrlPr>
                                <a:rPr lang="en-US" altLang="zh-CN" b="0" i="1" smtClean="0">
                                  <a:solidFill>
                                    <a:prstClr val="black"/>
                                  </a:solidFill>
                                  <a:latin typeface="Cambria Math"/>
                                </a:rPr>
                              </m:ctrlPr>
                            </m:sSupPr>
                            <m:e>
                              <m:r>
                                <a:rPr lang="en-US" altLang="zh-CN" b="0" i="1" smtClean="0">
                                  <a:solidFill>
                                    <a:prstClr val="black"/>
                                  </a:solidFill>
                                  <a:latin typeface="Cambria Math"/>
                                </a:rPr>
                                <m:t>𝑟</m:t>
                              </m:r>
                            </m:e>
                            <m:sup>
                              <m:r>
                                <a:rPr lang="en-US" altLang="zh-CN" b="0" i="1" smtClean="0">
                                  <a:solidFill>
                                    <a:prstClr val="black"/>
                                  </a:solidFill>
                                  <a:latin typeface="Cambria Math"/>
                                </a:rPr>
                                <m:t>′</m:t>
                              </m:r>
                            </m:sup>
                          </m:sSup>
                        </m:e>
                      </m:acc>
                      <m:r>
                        <a:rPr lang="en-US" b="0" i="1" smtClean="0">
                          <a:solidFill>
                            <a:prstClr val="black"/>
                          </a:solidFill>
                          <a:latin typeface="Cambria Math"/>
                        </a:rPr>
                        <m:t>−</m:t>
                      </m:r>
                      <m:acc>
                        <m:accPr>
                          <m:chr m:val="⃗"/>
                          <m:ctrlPr>
                            <a:rPr lang="en-US" b="0" i="1" smtClean="0">
                              <a:solidFill>
                                <a:prstClr val="black"/>
                              </a:solidFill>
                              <a:latin typeface="Cambria Math"/>
                            </a:rPr>
                          </m:ctrlPr>
                        </m:accPr>
                        <m:e>
                          <m:sSub>
                            <m:sSubPr>
                              <m:ctrlPr>
                                <a:rPr lang="en-US" b="0" i="1" smtClean="0">
                                  <a:solidFill>
                                    <a:prstClr val="black"/>
                                  </a:solidFill>
                                  <a:latin typeface="Cambria Math"/>
                                </a:rPr>
                              </m:ctrlPr>
                            </m:sSubPr>
                            <m:e>
                              <m:r>
                                <a:rPr lang="en-US" b="0" i="1" smtClean="0">
                                  <a:solidFill>
                                    <a:prstClr val="black"/>
                                  </a:solidFill>
                                  <a:latin typeface="Cambria Math"/>
                                </a:rPr>
                                <m:t>𝑟</m:t>
                              </m:r>
                            </m:e>
                            <m:sub>
                              <m:r>
                                <a:rPr lang="en-US" b="0" i="1" smtClean="0">
                                  <a:solidFill>
                                    <a:prstClr val="black"/>
                                  </a:solidFill>
                                  <a:latin typeface="Cambria Math"/>
                                </a:rPr>
                                <m:t>𝑠</m:t>
                              </m:r>
                            </m:sub>
                          </m:sSub>
                        </m:e>
                      </m:acc>
                      <m:r>
                        <a:rPr lang="en-US" altLang="zh-CN" b="0" i="1" smtClean="0">
                          <a:solidFill>
                            <a:prstClr val="black"/>
                          </a:solidFill>
                          <a:latin typeface="Cambria Math"/>
                        </a:rPr>
                        <m:t>)</m:t>
                      </m:r>
                      <m:sSup>
                        <m:sSupPr>
                          <m:ctrlPr>
                            <a:rPr lang="en-US" altLang="zh-CN" i="1">
                              <a:solidFill>
                                <a:prstClr val="black"/>
                              </a:solidFill>
                              <a:latin typeface="Cambria Math"/>
                            </a:rPr>
                          </m:ctrlPr>
                        </m:sSupPr>
                        <m:e>
                          <m:r>
                            <a:rPr lang="en-US" altLang="zh-CN" b="0" i="1" smtClean="0">
                              <a:solidFill>
                                <a:prstClr val="black"/>
                              </a:solidFill>
                              <a:latin typeface="Cambria Math"/>
                            </a:rPr>
                            <m:t>+</m:t>
                          </m:r>
                          <m:r>
                            <a:rPr lang="en-US" altLang="zh-CN" i="1">
                              <a:solidFill>
                                <a:prstClr val="black"/>
                              </a:solidFill>
                              <a:latin typeface="Cambria Math" panose="02040503050406030204" pitchFamily="18" charset="0"/>
                            </a:rPr>
                            <m:t>𝑘</m:t>
                          </m:r>
                        </m:e>
                        <m:sup>
                          <m:r>
                            <a:rPr lang="en-US" altLang="zh-CN" i="1">
                              <a:solidFill>
                                <a:prstClr val="black"/>
                              </a:solidFill>
                              <a:latin typeface="Cambria Math" panose="02040503050406030204" pitchFamily="18" charset="0"/>
                            </a:rPr>
                            <m:t>2</m:t>
                          </m:r>
                        </m:sup>
                      </m:sSup>
                      <m:r>
                        <a:rPr lang="zh-CN" altLang="en-US" i="1">
                          <a:solidFill>
                            <a:prstClr val="black"/>
                          </a:solidFill>
                          <a:latin typeface="Cambria Math" panose="02040503050406030204" pitchFamily="18" charset="0"/>
                        </a:rPr>
                        <m:t>𝛼</m:t>
                      </m:r>
                      <m:d>
                        <m:dPr>
                          <m:ctrlPr>
                            <a:rPr lang="en-US" altLang="zh-CN" i="1">
                              <a:solidFill>
                                <a:prstClr val="black"/>
                              </a:solidFill>
                              <a:latin typeface="Cambria Math"/>
                            </a:rPr>
                          </m:ctrlPr>
                        </m:dPr>
                        <m:e>
                          <m:sSup>
                            <m:sSupPr>
                              <m:ctrlPr>
                                <a:rPr lang="en-US" altLang="zh-CN" i="1">
                                  <a:solidFill>
                                    <a:prstClr val="black"/>
                                  </a:solidFill>
                                  <a:latin typeface="Cambria Math"/>
                                </a:rPr>
                              </m:ctrlPr>
                            </m:sSup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e>
                            <m:sup>
                              <m:r>
                                <a:rPr lang="en-US" altLang="zh-CN" i="1">
                                  <a:solidFill>
                                    <a:prstClr val="black"/>
                                  </a:solidFill>
                                  <a:latin typeface="Cambria Math" panose="02040503050406030204" pitchFamily="18" charset="0"/>
                                </a:rPr>
                                <m:t>′</m:t>
                              </m:r>
                            </m:sup>
                          </m:sSup>
                        </m:e>
                      </m:d>
                      <m:r>
                        <a:rPr lang="en-US" i="1">
                          <a:solidFill>
                            <a:prstClr val="black"/>
                          </a:solidFill>
                          <a:latin typeface="Cambria Math" panose="02040503050406030204" pitchFamily="18" charset="0"/>
                        </a:rPr>
                        <m:t>𝑃</m:t>
                      </m:r>
                      <m:d>
                        <m:dPr>
                          <m:ctrlPr>
                            <a:rPr lang="en-US" altLang="zh-CN" i="1">
                              <a:solidFill>
                                <a:prstClr val="black"/>
                              </a:solidFill>
                              <a:latin typeface="Cambria Math"/>
                            </a:rPr>
                          </m:ctrlPr>
                        </m:d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a:rPr>
                              </m:ctrlPr>
                            </m:sSub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e>
                            <m:sub>
                              <m:r>
                                <a:rPr lang="en-US" altLang="zh-CN" i="1">
                                  <a:solidFill>
                                    <a:prstClr val="black"/>
                                  </a:solidFill>
                                  <a:latin typeface="Cambria Math" panose="02040503050406030204" pitchFamily="18" charset="0"/>
                                </a:rPr>
                                <m:t>𝑠</m:t>
                              </m:r>
                            </m:sub>
                          </m:sSub>
                          <m:r>
                            <a:rPr lang="en-US" altLang="zh-CN" i="1">
                              <a:solidFill>
                                <a:prstClr val="black"/>
                              </a:solidFill>
                              <a:latin typeface="Cambria Math" panose="02040503050406030204" pitchFamily="18" charset="0"/>
                            </a:rPr>
                            <m:t>,</m:t>
                          </m:r>
                          <m:r>
                            <a:rPr lang="zh-CN" altLang="en-US" i="1">
                              <a:solidFill>
                                <a:prstClr val="black"/>
                              </a:solidFill>
                              <a:latin typeface="Cambria Math" panose="02040503050406030204" pitchFamily="18" charset="0"/>
                            </a:rPr>
                            <m:t>𝜔</m:t>
                          </m:r>
                        </m:e>
                      </m:d>
                      <m:r>
                        <a:rPr lang="en-US" altLang="zh-CN" b="0" i="1" smtClean="0">
                          <a:solidFill>
                            <a:prstClr val="black"/>
                          </a:solidFill>
                          <a:latin typeface="Cambria Math"/>
                        </a:rPr>
                        <m:t>]</m:t>
                      </m:r>
                      <m:r>
                        <a:rPr lang="en-US" altLang="zh-CN" i="1">
                          <a:solidFill>
                            <a:prstClr val="black"/>
                          </a:solidFill>
                          <a:latin typeface="Cambria Math" panose="02040503050406030204" pitchFamily="18" charset="0"/>
                        </a:rPr>
                        <m:t>𝑑</m:t>
                      </m:r>
                      <m:sSup>
                        <m:sSupPr>
                          <m:ctrlPr>
                            <a:rPr lang="en-US" altLang="zh-CN" i="1">
                              <a:solidFill>
                                <a:prstClr val="black"/>
                              </a:solidFill>
                              <a:latin typeface="Cambria Math"/>
                            </a:rPr>
                          </m:ctrlPr>
                        </m:sSupPr>
                        <m:e>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e>
                        <m:sup>
                          <m:r>
                            <a:rPr lang="en-US" altLang="zh-CN" i="1">
                              <a:solidFill>
                                <a:prstClr val="black"/>
                              </a:solidFill>
                              <a:latin typeface="Cambria Math" panose="02040503050406030204" pitchFamily="18" charset="0"/>
                            </a:rPr>
                            <m:t>′</m:t>
                          </m:r>
                        </m:sup>
                      </m:sSup>
                    </m:oMath>
                  </m:oMathPara>
                </a14:m>
                <a:endParaRPr lang="en-US" altLang="zh-CN" dirty="0">
                  <a:solidFill>
                    <a:prstClr val="black"/>
                  </a:solidFill>
                </a:endParaRPr>
              </a:p>
              <a:p>
                <a:pPr algn="l"/>
                <a:endParaRPr lang="en-US" altLang="zh-CN" dirty="0">
                  <a:solidFill>
                    <a:prstClr val="black"/>
                  </a:solidFill>
                </a:endParaRPr>
              </a:p>
              <a:p>
                <a:pPr algn="l"/>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panose="02040503050406030204" pitchFamily="18" charset="0"/>
                        </a:rPr>
                        <m:t>𝑃</m:t>
                      </m:r>
                      <m:d>
                        <m:dPr>
                          <m:ctrlPr>
                            <a:rPr lang="en-US" altLang="zh-CN" sz="2000" i="1">
                              <a:solidFill>
                                <a:prstClr val="black"/>
                              </a:solidFill>
                              <a:latin typeface="Cambria Math"/>
                            </a:rPr>
                          </m:ctrlPr>
                        </m:d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r>
                            <a:rPr lang="en-US" altLang="zh-CN" sz="2000" i="1">
                              <a:solidFill>
                                <a:prstClr val="black"/>
                              </a:solidFill>
                              <a:latin typeface="Cambria Math" panose="02040503050406030204" pitchFamily="18" charset="0"/>
                            </a:rPr>
                            <m:t>,</m:t>
                          </m:r>
                          <m:sSub>
                            <m:sSubPr>
                              <m:ctrlPr>
                                <a:rPr lang="en-US" altLang="zh-CN" sz="2000" i="1" smtClean="0">
                                  <a:solidFill>
                                    <a:prstClr val="black"/>
                                  </a:solidFill>
                                  <a:latin typeface="Cambria Math"/>
                                </a:rPr>
                              </m:ctrlPr>
                            </m:sSubPr>
                            <m:e>
                              <m:acc>
                                <m:accPr>
                                  <m:chr m:val="⃗"/>
                                  <m:ctrlPr>
                                    <a:rPr lang="en-US" altLang="zh-CN" sz="2000" i="1" smtClean="0">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b>
                              <m:r>
                                <a:rPr lang="en-US" altLang="zh-CN" sz="2000" i="1" smtClean="0">
                                  <a:solidFill>
                                    <a:prstClr val="black"/>
                                  </a:solidFill>
                                  <a:latin typeface="Cambria Math" panose="02040503050406030204" pitchFamily="18" charset="0"/>
                                </a:rPr>
                                <m:t>𝑠</m:t>
                              </m:r>
                            </m:sub>
                          </m:sSub>
                          <m:r>
                            <a:rPr lang="en-US" altLang="zh-CN" sz="2000" i="1" smtClean="0">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𝜔</m:t>
                          </m:r>
                        </m:e>
                      </m:d>
                      <m:r>
                        <a:rPr lang="en-US" altLang="zh-CN" sz="2000" i="1">
                          <a:solidFill>
                            <a:prstClr val="black"/>
                          </a:solidFill>
                          <a:latin typeface="Cambria Math" panose="02040503050406030204" pitchFamily="18" charset="0"/>
                        </a:rPr>
                        <m:t>=</m:t>
                      </m:r>
                      <m:sSubSup>
                        <m:sSubSupPr>
                          <m:ctrlPr>
                            <a:rPr lang="en-US" altLang="zh-CN" sz="2000" i="1" smtClean="0">
                              <a:solidFill>
                                <a:prstClr val="black"/>
                              </a:solidFill>
                              <a:latin typeface="Cambria Math"/>
                            </a:rPr>
                          </m:ctrlPr>
                        </m:sSubSupPr>
                        <m:e>
                          <m:r>
                            <a:rPr lang="en-US" altLang="zh-CN" sz="2000" i="1" smtClean="0">
                              <a:solidFill>
                                <a:prstClr val="black"/>
                              </a:solidFill>
                              <a:latin typeface="Cambria Math" panose="02040503050406030204" pitchFamily="18" charset="0"/>
                            </a:rPr>
                            <m:t>𝐴</m:t>
                          </m:r>
                          <m:d>
                            <m:dPr>
                              <m:ctrlPr>
                                <a:rPr lang="en-US" altLang="zh-CN" sz="2000" i="1" smtClean="0">
                                  <a:solidFill>
                                    <a:prstClr val="black"/>
                                  </a:solidFill>
                                  <a:latin typeface="Cambria Math"/>
                                </a:rPr>
                              </m:ctrlPr>
                            </m:dPr>
                            <m:e>
                              <m:r>
                                <a:rPr lang="zh-CN" altLang="en-US" sz="2000" i="1" smtClean="0">
                                  <a:solidFill>
                                    <a:prstClr val="black"/>
                                  </a:solidFill>
                                  <a:latin typeface="Cambria Math" panose="02040503050406030204" pitchFamily="18" charset="0"/>
                                </a:rPr>
                                <m:t>𝜔</m:t>
                              </m:r>
                            </m:e>
                          </m:d>
                          <m:r>
                            <a:rPr lang="en-US" altLang="zh-CN" sz="2000" i="1">
                              <a:solidFill>
                                <a:prstClr val="black"/>
                              </a:solidFill>
                              <a:latin typeface="Cambria Math" panose="02040503050406030204" pitchFamily="18" charset="0"/>
                            </a:rPr>
                            <m:t>𝐺</m:t>
                          </m:r>
                        </m:e>
                        <m:sub>
                          <m:r>
                            <a:rPr lang="en-US" altLang="zh-CN" sz="2000" i="1">
                              <a:solidFill>
                                <a:prstClr val="black"/>
                              </a:solidFill>
                              <a:latin typeface="Cambria Math" panose="02040503050406030204" pitchFamily="18" charset="0"/>
                            </a:rPr>
                            <m:t>0</m:t>
                          </m:r>
                        </m:sub>
                        <m:sup>
                          <m:r>
                            <a:rPr lang="en-US" altLang="zh-CN" sz="2000" i="1">
                              <a:solidFill>
                                <a:prstClr val="black"/>
                              </a:solidFill>
                              <a:latin typeface="Cambria Math" panose="02040503050406030204" pitchFamily="18" charset="0"/>
                            </a:rPr>
                            <m:t>+</m:t>
                          </m:r>
                        </m:sup>
                      </m:sSubSup>
                      <m:d>
                        <m:dPr>
                          <m:ctrlPr>
                            <a:rPr lang="en-US" altLang="zh-CN" sz="2000" i="1">
                              <a:solidFill>
                                <a:prstClr val="black"/>
                              </a:solidFill>
                              <a:latin typeface="Cambria Math"/>
                            </a:rPr>
                          </m:ctrlPr>
                        </m:d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r>
                            <a:rPr lang="en-US" altLang="zh-CN" sz="2000" i="1">
                              <a:solidFill>
                                <a:prstClr val="black"/>
                              </a:solidFill>
                              <a:latin typeface="Cambria Math" panose="02040503050406030204" pitchFamily="18" charset="0"/>
                            </a:rPr>
                            <m:t>,</m:t>
                          </m:r>
                          <m:sSub>
                            <m:sSubPr>
                              <m:ctrlPr>
                                <a:rPr lang="en-US" altLang="zh-CN" sz="2000" i="1" smtClean="0">
                                  <a:solidFill>
                                    <a:prstClr val="black"/>
                                  </a:solidFill>
                                  <a:latin typeface="Cambria Math"/>
                                </a:rPr>
                              </m:ctrlPr>
                            </m:sSubPr>
                            <m:e>
                              <m:acc>
                                <m:accPr>
                                  <m:chr m:val="⃗"/>
                                  <m:ctrlPr>
                                    <a:rPr lang="en-US" altLang="zh-CN" sz="2000" i="1" smtClean="0">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b>
                              <m:r>
                                <a:rPr lang="en-US" altLang="zh-CN" sz="2000" i="1" smtClean="0">
                                  <a:solidFill>
                                    <a:prstClr val="black"/>
                                  </a:solidFill>
                                  <a:latin typeface="Cambria Math" panose="02040503050406030204" pitchFamily="18" charset="0"/>
                                </a:rPr>
                                <m:t>𝑠</m:t>
                              </m:r>
                            </m:sub>
                          </m:sSub>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𝜔</m:t>
                          </m:r>
                        </m:e>
                      </m:d>
                      <m:r>
                        <a:rPr lang="en-US" altLang="zh-CN" sz="2000" i="1" smtClean="0">
                          <a:solidFill>
                            <a:prstClr val="black"/>
                          </a:solidFill>
                          <a:latin typeface="Cambria Math" panose="02040503050406030204" pitchFamily="18" charset="0"/>
                        </a:rPr>
                        <m:t>+</m:t>
                      </m:r>
                      <m:nary>
                        <m:naryPr>
                          <m:limLoc m:val="undOvr"/>
                          <m:ctrlPr>
                            <a:rPr lang="en-US" altLang="zh-CN" sz="2000" i="1" smtClean="0">
                              <a:solidFill>
                                <a:prstClr val="black"/>
                              </a:solidFill>
                              <a:latin typeface="Cambria Math"/>
                            </a:rPr>
                          </m:ctrlPr>
                        </m:naryPr>
                        <m:sub>
                          <m:r>
                            <m:rPr>
                              <m:brk m:alnAt="24"/>
                            </m:rPr>
                            <a:rPr lang="en-US" altLang="zh-CN" sz="2000" i="1" smtClean="0">
                              <a:solidFill>
                                <a:prstClr val="black"/>
                              </a:solidFill>
                              <a:latin typeface="Cambria Math" panose="02040503050406030204" pitchFamily="18" charset="0"/>
                              <a:ea typeface="Cambria Math" panose="02040503050406030204" pitchFamily="18" charset="0"/>
                            </a:rPr>
                            <m:t>∞</m:t>
                          </m:r>
                        </m:sub>
                        <m:sup/>
                        <m:e>
                          <m:sSubSup>
                            <m:sSubSupPr>
                              <m:ctrlPr>
                                <a:rPr lang="en-US" altLang="zh-CN" sz="2000" i="1">
                                  <a:solidFill>
                                    <a:prstClr val="black"/>
                                  </a:solidFill>
                                  <a:latin typeface="Cambria Math"/>
                                </a:rPr>
                              </m:ctrlPr>
                            </m:sSubSupPr>
                            <m:e>
                              <m:r>
                                <a:rPr lang="en-US" altLang="zh-CN" sz="2000" i="1">
                                  <a:solidFill>
                                    <a:prstClr val="black"/>
                                  </a:solidFill>
                                  <a:latin typeface="Cambria Math" panose="02040503050406030204" pitchFamily="18" charset="0"/>
                                </a:rPr>
                                <m:t>𝐺</m:t>
                              </m:r>
                            </m:e>
                            <m:sub>
                              <m:r>
                                <a:rPr lang="en-US" altLang="zh-CN" sz="2000" i="1">
                                  <a:solidFill>
                                    <a:prstClr val="black"/>
                                  </a:solidFill>
                                  <a:latin typeface="Cambria Math" panose="02040503050406030204" pitchFamily="18" charset="0"/>
                                </a:rPr>
                                <m:t>0</m:t>
                              </m:r>
                            </m:sub>
                            <m:sup>
                              <m:r>
                                <a:rPr lang="en-US" altLang="zh-CN" sz="2000" i="1">
                                  <a:solidFill>
                                    <a:prstClr val="black"/>
                                  </a:solidFill>
                                  <a:latin typeface="Cambria Math" panose="02040503050406030204" pitchFamily="18" charset="0"/>
                                </a:rPr>
                                <m:t>+</m:t>
                              </m:r>
                            </m:sup>
                          </m:sSubSup>
                          <m:d>
                            <m:dPr>
                              <m:ctrlPr>
                                <a:rPr lang="en-US" altLang="zh-CN" sz="2000" i="1">
                                  <a:solidFill>
                                    <a:prstClr val="black"/>
                                  </a:solidFill>
                                  <a:latin typeface="Cambria Math"/>
                                </a:rPr>
                              </m:ctrlPr>
                            </m:d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r>
                                <a:rPr lang="en-US" altLang="zh-CN" sz="2000" i="1">
                                  <a:solidFill>
                                    <a:prstClr val="black"/>
                                  </a:solidFill>
                                  <a:latin typeface="Cambria Math" panose="02040503050406030204" pitchFamily="18" charset="0"/>
                                </a:rPr>
                                <m:t>,</m:t>
                              </m:r>
                              <m:sSup>
                                <m:sSupPr>
                                  <m:ctrlPr>
                                    <a:rPr lang="en-US" altLang="zh-CN" sz="2000" i="1">
                                      <a:solidFill>
                                        <a:prstClr val="black"/>
                                      </a:solidFill>
                                      <a:latin typeface="Cambria Math"/>
                                    </a:rPr>
                                  </m:ctrlPr>
                                </m:sSup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p>
                                  <m:r>
                                    <a:rPr lang="en-US" altLang="zh-CN" sz="2000" i="1">
                                      <a:solidFill>
                                        <a:prstClr val="black"/>
                                      </a:solidFill>
                                      <a:latin typeface="Cambria Math" panose="02040503050406030204" pitchFamily="18" charset="0"/>
                                    </a:rPr>
                                    <m:t>′</m:t>
                                  </m:r>
                                </m:sup>
                              </m:sSup>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𝜔</m:t>
                              </m:r>
                            </m:e>
                          </m:d>
                        </m:e>
                      </m:nary>
                      <m:sSup>
                        <m:sSupPr>
                          <m:ctrlPr>
                            <a:rPr lang="en-US" altLang="zh-CN" sz="2000" i="1" smtClean="0">
                              <a:solidFill>
                                <a:prstClr val="black"/>
                              </a:solidFill>
                              <a:latin typeface="Cambria Math"/>
                            </a:rPr>
                          </m:ctrlPr>
                        </m:sSupPr>
                        <m:e>
                          <m:r>
                            <a:rPr lang="en-US" altLang="zh-CN" sz="2000" i="1" smtClean="0">
                              <a:solidFill>
                                <a:prstClr val="black"/>
                              </a:solidFill>
                              <a:latin typeface="Cambria Math" panose="02040503050406030204" pitchFamily="18" charset="0"/>
                            </a:rPr>
                            <m:t>𝑘</m:t>
                          </m:r>
                        </m:e>
                        <m:sup>
                          <m:r>
                            <a:rPr lang="en-US" altLang="zh-CN" sz="2000" i="1" smtClean="0">
                              <a:solidFill>
                                <a:prstClr val="black"/>
                              </a:solidFill>
                              <a:latin typeface="Cambria Math" panose="02040503050406030204" pitchFamily="18" charset="0"/>
                            </a:rPr>
                            <m:t>2</m:t>
                          </m:r>
                        </m:sup>
                      </m:sSup>
                      <m:r>
                        <a:rPr lang="zh-CN" altLang="en-US" sz="2000" i="1" smtClean="0">
                          <a:solidFill>
                            <a:prstClr val="black"/>
                          </a:solidFill>
                          <a:latin typeface="Cambria Math" panose="02040503050406030204" pitchFamily="18" charset="0"/>
                        </a:rPr>
                        <m:t>𝛼</m:t>
                      </m:r>
                      <m:d>
                        <m:dPr>
                          <m:ctrlPr>
                            <a:rPr lang="en-US" altLang="zh-CN" sz="2000" i="1" smtClean="0">
                              <a:solidFill>
                                <a:prstClr val="black"/>
                              </a:solidFill>
                              <a:latin typeface="Cambria Math"/>
                            </a:rPr>
                          </m:ctrlPr>
                        </m:dPr>
                        <m:e>
                          <m:sSup>
                            <m:sSupPr>
                              <m:ctrlPr>
                                <a:rPr lang="en-US" altLang="zh-CN" sz="2000" i="1" smtClean="0">
                                  <a:solidFill>
                                    <a:prstClr val="black"/>
                                  </a:solidFill>
                                  <a:latin typeface="Cambria Math"/>
                                </a:rPr>
                              </m:ctrlPr>
                            </m:sSup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p>
                              <m:r>
                                <a:rPr lang="en-US" altLang="zh-CN" sz="2000" i="1">
                                  <a:solidFill>
                                    <a:prstClr val="black"/>
                                  </a:solidFill>
                                  <a:latin typeface="Cambria Math" panose="02040503050406030204" pitchFamily="18" charset="0"/>
                                </a:rPr>
                                <m:t>′</m:t>
                              </m:r>
                            </m:sup>
                          </m:sSup>
                        </m:e>
                      </m:d>
                      <m:r>
                        <a:rPr lang="en-US" sz="2000" i="1" smtClean="0">
                          <a:solidFill>
                            <a:prstClr val="black"/>
                          </a:solidFill>
                          <a:latin typeface="Cambria Math" panose="02040503050406030204" pitchFamily="18" charset="0"/>
                        </a:rPr>
                        <m:t>𝑃</m:t>
                      </m:r>
                      <m:d>
                        <m:dPr>
                          <m:ctrlPr>
                            <a:rPr lang="en-US" altLang="zh-CN" sz="2000" i="1">
                              <a:solidFill>
                                <a:prstClr val="black"/>
                              </a:solidFill>
                              <a:latin typeface="Cambria Math"/>
                            </a:rPr>
                          </m:ctrlPr>
                        </m:dPr>
                        <m:e>
                          <m:acc>
                            <m:accPr>
                              <m:chr m:val="⃗"/>
                              <m:ctrlPr>
                                <a:rPr lang="en-US" altLang="zh-CN" sz="2000" i="1">
                                  <a:solidFill>
                                    <a:prstClr val="black"/>
                                  </a:solidFill>
                                  <a:latin typeface="Cambria Math"/>
                                </a:rPr>
                              </m:ctrlPr>
                            </m:accPr>
                            <m:e>
                              <m:r>
                                <a:rPr lang="en-US" altLang="zh-CN" sz="2000" i="1">
                                  <a:solidFill>
                                    <a:prstClr val="black"/>
                                  </a:solidFill>
                                  <a:latin typeface="Cambria Math" panose="02040503050406030204" pitchFamily="18" charset="0"/>
                                </a:rPr>
                                <m:t>𝑟</m:t>
                              </m:r>
                            </m:e>
                          </m:acc>
                          <m:r>
                            <a:rPr lang="en-US" altLang="zh-CN" sz="2000" i="1" smtClean="0">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m:t>
                          </m:r>
                          <m:sSub>
                            <m:sSubPr>
                              <m:ctrlPr>
                                <a:rPr lang="en-US" altLang="zh-CN" sz="2000" i="1" smtClean="0">
                                  <a:solidFill>
                                    <a:prstClr val="black"/>
                                  </a:solidFill>
                                  <a:latin typeface="Cambria Math"/>
                                </a:rPr>
                              </m:ctrlPr>
                            </m:sSubPr>
                            <m:e>
                              <m:acc>
                                <m:accPr>
                                  <m:chr m:val="⃗"/>
                                  <m:ctrlPr>
                                    <a:rPr lang="en-US" altLang="zh-CN" sz="2000" i="1" smtClean="0">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b>
                              <m:r>
                                <a:rPr lang="en-US" altLang="zh-CN" sz="2000" i="1" smtClean="0">
                                  <a:solidFill>
                                    <a:prstClr val="black"/>
                                  </a:solidFill>
                                  <a:latin typeface="Cambria Math" panose="02040503050406030204" pitchFamily="18" charset="0"/>
                                </a:rPr>
                                <m:t>𝑠</m:t>
                              </m:r>
                            </m:sub>
                          </m:sSub>
                          <m:r>
                            <a:rPr lang="en-US" altLang="zh-CN" sz="2000" i="1" smtClean="0">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𝜔</m:t>
                          </m:r>
                        </m:e>
                      </m:d>
                      <m:r>
                        <a:rPr lang="en-US" altLang="zh-CN" sz="2000" i="1" smtClean="0">
                          <a:solidFill>
                            <a:prstClr val="black"/>
                          </a:solidFill>
                          <a:latin typeface="Cambria Math" panose="02040503050406030204" pitchFamily="18" charset="0"/>
                        </a:rPr>
                        <m:t>𝑑</m:t>
                      </m:r>
                      <m:sSup>
                        <m:sSupPr>
                          <m:ctrlPr>
                            <a:rPr lang="en-US" altLang="zh-CN" sz="2000" i="1" smtClean="0">
                              <a:solidFill>
                                <a:prstClr val="black"/>
                              </a:solidFill>
                              <a:latin typeface="Cambria Math"/>
                            </a:rPr>
                          </m:ctrlPr>
                        </m:sSupPr>
                        <m:e>
                          <m:acc>
                            <m:accPr>
                              <m:chr m:val="⃗"/>
                              <m:ctrlPr>
                                <a:rPr lang="en-US" altLang="zh-CN" sz="2000" i="1" smtClean="0">
                                  <a:solidFill>
                                    <a:prstClr val="black"/>
                                  </a:solidFill>
                                  <a:latin typeface="Cambria Math"/>
                                </a:rPr>
                              </m:ctrlPr>
                            </m:accPr>
                            <m:e>
                              <m:r>
                                <a:rPr lang="en-US" altLang="zh-CN" sz="2000" i="1">
                                  <a:solidFill>
                                    <a:prstClr val="black"/>
                                  </a:solidFill>
                                  <a:latin typeface="Cambria Math" panose="02040503050406030204" pitchFamily="18" charset="0"/>
                                </a:rPr>
                                <m:t>𝑟</m:t>
                              </m:r>
                            </m:e>
                          </m:acc>
                        </m:e>
                        <m:sup>
                          <m:r>
                            <a:rPr lang="en-US" altLang="zh-CN" sz="2000" i="1" smtClean="0">
                              <a:solidFill>
                                <a:prstClr val="black"/>
                              </a:solidFill>
                              <a:latin typeface="Cambria Math" panose="02040503050406030204" pitchFamily="18" charset="0"/>
                            </a:rPr>
                            <m:t>′</m:t>
                          </m:r>
                        </m:sup>
                      </m:sSup>
                    </m:oMath>
                  </m:oMathPara>
                </a14:m>
                <a:endParaRPr lang="en-US" altLang="zh-CN" dirty="0">
                  <a:solidFill>
                    <a:prstClr val="black"/>
                  </a:solidFill>
                </a:endParaRPr>
              </a:p>
              <a:p>
                <a:pPr algn="l"/>
                <a:r>
                  <a:rPr lang="en-US" altLang="zh-CN" sz="2800" dirty="0">
                    <a:solidFill>
                      <a:prstClr val="black"/>
                    </a:solidFill>
                  </a:rPr>
                  <a:t>								 [3’]</a:t>
                </a:r>
              </a:p>
              <a:p>
                <a:pPr algn="l"/>
                <a:r>
                  <a:rPr lang="en-US" altLang="zh-CN" dirty="0">
                    <a:solidFill>
                      <a:prstClr val="black"/>
                    </a:solidFill>
                  </a:rPr>
                  <a:t>The first term on the right hand side is the portion of the total field in the heterogeneous medium due to the source signature </a:t>
                </a:r>
                <a14:m>
                  <m:oMath xmlns:m="http://schemas.openxmlformats.org/officeDocument/2006/math">
                    <m:r>
                      <a:rPr lang="en-US" altLang="zh-CN" i="1" smtClean="0">
                        <a:solidFill>
                          <a:prstClr val="black"/>
                        </a:solidFill>
                        <a:latin typeface="Cambria Math" panose="02040503050406030204" pitchFamily="18" charset="0"/>
                      </a:rPr>
                      <m:t>𝐴</m:t>
                    </m:r>
                    <m:d>
                      <m:dPr>
                        <m:ctrlPr>
                          <a:rPr lang="en-US" altLang="zh-CN" i="1" smtClean="0">
                            <a:solidFill>
                              <a:prstClr val="black"/>
                            </a:solidFill>
                            <a:latin typeface="Cambria Math"/>
                          </a:rPr>
                        </m:ctrlPr>
                      </m:dPr>
                      <m:e>
                        <m:r>
                          <a:rPr lang="zh-CN" altLang="en-US" i="1" smtClean="0">
                            <a:solidFill>
                              <a:prstClr val="black"/>
                            </a:solidFill>
                            <a:latin typeface="Cambria Math" panose="02040503050406030204" pitchFamily="18" charset="0"/>
                          </a:rPr>
                          <m:t>𝜔</m:t>
                        </m:r>
                      </m:e>
                    </m:d>
                  </m:oMath>
                </a14:m>
                <a:r>
                  <a:rPr lang="en-US" altLang="zh-CN" dirty="0">
                    <a:solidFill>
                      <a:prstClr val="black"/>
                    </a:solidFill>
                  </a:rPr>
                  <a:t> located at </a:t>
                </a:r>
                <a14:m>
                  <m:oMath xmlns:m="http://schemas.openxmlformats.org/officeDocument/2006/math">
                    <m:sSub>
                      <m:sSubPr>
                        <m:ctrlPr>
                          <a:rPr lang="en-US" altLang="zh-CN" i="1" smtClean="0">
                            <a:solidFill>
                              <a:prstClr val="black"/>
                            </a:solidFill>
                            <a:latin typeface="Cambria Math"/>
                          </a:rPr>
                        </m:ctrlPr>
                      </m:sSubPr>
                      <m:e>
                        <m:acc>
                          <m:accPr>
                            <m:chr m:val="⃗"/>
                            <m:ctrlPr>
                              <a:rPr lang="en-US" altLang="zh-CN" i="1" smtClean="0">
                                <a:solidFill>
                                  <a:prstClr val="black"/>
                                </a:solidFill>
                                <a:latin typeface="Cambria Math"/>
                              </a:rPr>
                            </m:ctrlPr>
                          </m:accPr>
                          <m:e>
                            <m:r>
                              <a:rPr lang="en-US" altLang="zh-CN" i="1">
                                <a:solidFill>
                                  <a:prstClr val="black"/>
                                </a:solidFill>
                                <a:latin typeface="Cambria Math" panose="02040503050406030204" pitchFamily="18" charset="0"/>
                              </a:rPr>
                              <m:t>𝑟</m:t>
                            </m:r>
                          </m:e>
                        </m:acc>
                      </m:e>
                      <m:sub>
                        <m:r>
                          <a:rPr lang="en-US" altLang="zh-CN" i="1" smtClean="0">
                            <a:solidFill>
                              <a:prstClr val="black"/>
                            </a:solidFill>
                            <a:latin typeface="Cambria Math" panose="02040503050406030204" pitchFamily="18" charset="0"/>
                          </a:rPr>
                          <m:t>𝑠</m:t>
                        </m:r>
                      </m:sub>
                    </m:sSub>
                  </m:oMath>
                </a14:m>
                <a:r>
                  <a:rPr lang="en-US" altLang="zh-CN" dirty="0">
                    <a:solidFill>
                      <a:prstClr val="black"/>
                    </a:solidFill>
                  </a:rPr>
                  <a:t>, that would propagate if the medium was homogeneous. The second term on the right hand side is the portion of the total field that is directly attributable to the </a:t>
                </a:r>
                <a:r>
                  <a:rPr lang="en-US" altLang="zh-CN" u="sng" dirty="0">
                    <a:solidFill>
                      <a:prstClr val="black"/>
                    </a:solidFill>
                  </a:rPr>
                  <a:t>difference</a:t>
                </a:r>
                <a:r>
                  <a:rPr lang="en-US" altLang="zh-CN" dirty="0">
                    <a:solidFill>
                      <a:prstClr val="black"/>
                    </a:solidFill>
                  </a:rPr>
                  <a:t> between the actual heterogeneous velocity, c(</a:t>
                </a:r>
                <a14:m>
                  <m:oMath xmlns:m="http://schemas.openxmlformats.org/officeDocument/2006/math">
                    <m:acc>
                      <m:accPr>
                        <m:chr m:val="⃗"/>
                        <m:ctrlPr>
                          <a:rPr lang="en-US" altLang="zh-CN" i="1">
                            <a:solidFill>
                              <a:prstClr val="black"/>
                            </a:solidFill>
                            <a:latin typeface="Cambria Math"/>
                          </a:rPr>
                        </m:ctrlPr>
                      </m:accPr>
                      <m:e>
                        <m:r>
                          <a:rPr lang="en-US" altLang="zh-CN" i="1">
                            <a:solidFill>
                              <a:prstClr val="black"/>
                            </a:solidFill>
                            <a:latin typeface="Cambria Math" panose="02040503050406030204" pitchFamily="18" charset="0"/>
                          </a:rPr>
                          <m:t>𝑟</m:t>
                        </m:r>
                      </m:e>
                    </m:acc>
                  </m:oMath>
                </a14:m>
                <a:r>
                  <a:rPr lang="en-US" altLang="zh-CN" dirty="0">
                    <a:solidFill>
                      <a:prstClr val="black"/>
                    </a:solidFill>
                  </a:rPr>
                  <a:t>) and the homogeneous reference velocity, c</a:t>
                </a:r>
                <a:r>
                  <a:rPr lang="en-US" altLang="zh-CN" baseline="-25000" dirty="0">
                    <a:solidFill>
                      <a:prstClr val="black"/>
                    </a:solidFill>
                  </a:rPr>
                  <a:t>0</a:t>
                </a:r>
                <a:r>
                  <a:rPr lang="en-US" altLang="zh-CN" dirty="0">
                    <a:solidFill>
                      <a:prstClr val="black"/>
                    </a:solidFill>
                  </a:rPr>
                  <a:t>.</a:t>
                </a:r>
              </a:p>
            </p:txBody>
          </p:sp>
        </mc:Choice>
        <mc:Fallback xmlns="">
          <p:sp>
            <p:nvSpPr>
              <p:cNvPr id="2" name="Subtitle 2"/>
              <p:cNvSpPr>
                <a:spLocks noGrp="1" noRot="1" noChangeAspect="1" noMove="1" noResize="1" noEditPoints="1" noAdjustHandles="1" noChangeArrowheads="1" noChangeShapeType="1" noTextEdit="1"/>
              </p:cNvSpPr>
              <p:nvPr/>
            </p:nvSpPr>
            <p:spPr>
              <a:xfrm>
                <a:off x="507867" y="683868"/>
                <a:ext cx="11274664" cy="4497741"/>
              </a:xfrm>
              <a:prstGeom prst="rect">
                <a:avLst/>
              </a:prstGeom>
              <a:blipFill rotWithShape="1">
                <a:blip r:embed="rId2"/>
                <a:stretch>
                  <a:fillRect l="-649" t="-2710" r="-1081" b="-298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20627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263" y="707094"/>
            <a:ext cx="11842567" cy="830997"/>
          </a:xfrm>
          <a:prstGeom prst="rect">
            <a:avLst/>
          </a:prstGeom>
          <a:noFill/>
        </p:spPr>
        <p:txBody>
          <a:bodyPr wrap="square" rtlCol="0">
            <a:spAutoFit/>
          </a:bodyPr>
          <a:lstStyle/>
          <a:p>
            <a:r>
              <a:rPr lang="en-US" sz="2400" dirty="0">
                <a:solidFill>
                  <a:prstClr val="black"/>
                </a:solidFill>
              </a:rPr>
              <a:t>And another example of ρ, we have the equation for P wave in a heterogeneous elastic medium</a:t>
            </a:r>
          </a:p>
        </p:txBody>
      </p:sp>
      <p:grpSp>
        <p:nvGrpSpPr>
          <p:cNvPr id="5" name="Group 4"/>
          <p:cNvGrpSpPr/>
          <p:nvPr/>
        </p:nvGrpSpPr>
        <p:grpSpPr>
          <a:xfrm>
            <a:off x="999477" y="2217813"/>
            <a:ext cx="10284321" cy="3743325"/>
            <a:chOff x="458858" y="1753173"/>
            <a:chExt cx="7715250" cy="3743325"/>
          </a:xfrm>
        </p:grpSpPr>
        <p:grpSp>
          <p:nvGrpSpPr>
            <p:cNvPr id="6" name="Group 5"/>
            <p:cNvGrpSpPr/>
            <p:nvPr/>
          </p:nvGrpSpPr>
          <p:grpSpPr>
            <a:xfrm>
              <a:off x="458858" y="1753173"/>
              <a:ext cx="7715250" cy="3743325"/>
              <a:chOff x="-829615" y="2854610"/>
              <a:chExt cx="7715250" cy="3743325"/>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15" y="2854610"/>
                <a:ext cx="771525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98374" y="2854610"/>
                <a:ext cx="1641763" cy="1059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7" name="Object 6"/>
            <p:cNvGraphicFramePr>
              <a:graphicFrameLocks noChangeAspect="1"/>
            </p:cNvGraphicFramePr>
            <p:nvPr>
              <p:extLst>
                <p:ext uri="{D42A27DB-BD31-4B8C-83A1-F6EECF244321}">
                  <p14:modId xmlns:p14="http://schemas.microsoft.com/office/powerpoint/2010/main" val="2694303504"/>
                </p:ext>
              </p:extLst>
            </p:nvPr>
          </p:nvGraphicFramePr>
          <p:xfrm>
            <a:off x="6186847" y="2078033"/>
            <a:ext cx="1446213" cy="641350"/>
          </p:xfrm>
          <a:graphic>
            <a:graphicData uri="http://schemas.openxmlformats.org/presentationml/2006/ole">
              <mc:AlternateContent xmlns:mc="http://schemas.openxmlformats.org/markup-compatibility/2006">
                <mc:Choice xmlns:v="urn:schemas-microsoft-com:vml" Requires="v">
                  <p:oleObj spid="_x0000_s59440" name="Equation" r:id="rId4" imgW="571320" imgH="253800" progId="Equation.DSMT4">
                    <p:embed/>
                  </p:oleObj>
                </mc:Choice>
                <mc:Fallback>
                  <p:oleObj name="Equation" r:id="rId4" imgW="571320" imgH="253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847" y="2078033"/>
                          <a:ext cx="144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0" name="Slide Number Placeholder 9"/>
          <p:cNvSpPr>
            <a:spLocks noGrp="1"/>
          </p:cNvSpPr>
          <p:nvPr>
            <p:ph type="sldNum" sz="quarter" idx="12"/>
          </p:nvPr>
        </p:nvSpPr>
        <p:spPr/>
        <p:txBody>
          <a:bodyPr/>
          <a:lstStyle/>
          <a:p>
            <a:fld id="{EC3277FA-E73F-4102-A46F-C78B8C27A809}" type="slidenum">
              <a:rPr lang="en-US" smtClean="0"/>
              <a:pPr/>
              <a:t>37</a:t>
            </a:fld>
            <a:endParaRPr lang="en-US" dirty="0"/>
          </a:p>
        </p:txBody>
      </p:sp>
      <p:pic>
        <p:nvPicPr>
          <p:cNvPr id="3" name="Picture 2"/>
          <p:cNvPicPr>
            <a:picLocks noChangeAspect="1"/>
          </p:cNvPicPr>
          <p:nvPr/>
        </p:nvPicPr>
        <p:blipFill>
          <a:blip r:embed="rId6"/>
          <a:stretch>
            <a:fillRect/>
          </a:stretch>
        </p:blipFill>
        <p:spPr>
          <a:xfrm>
            <a:off x="836612" y="4343400"/>
            <a:ext cx="11125200" cy="1371600"/>
          </a:xfrm>
          <a:prstGeom prst="rect">
            <a:avLst/>
          </a:prstGeom>
        </p:spPr>
      </p:pic>
    </p:spTree>
    <p:extLst>
      <p:ext uri="{BB962C8B-B14F-4D97-AF65-F5344CB8AC3E}">
        <p14:creationId xmlns:p14="http://schemas.microsoft.com/office/powerpoint/2010/main" val="2029964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088" y="1617239"/>
            <a:ext cx="7790845" cy="1527580"/>
          </a:xfrm>
          <a:prstGeom prst="rect">
            <a:avLst/>
          </a:prstGeom>
        </p:spPr>
      </p:pic>
      <p:sp>
        <p:nvSpPr>
          <p:cNvPr id="3" name="TextBox 4"/>
          <p:cNvSpPr txBox="1"/>
          <p:nvPr/>
        </p:nvSpPr>
        <p:spPr>
          <a:xfrm>
            <a:off x="10172977" y="1813378"/>
            <a:ext cx="52931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prstClr val="black"/>
                </a:solidFill>
              </a:rPr>
              <a:t>[3]</a:t>
            </a:r>
          </a:p>
        </p:txBody>
      </p:sp>
      <p:sp>
        <p:nvSpPr>
          <p:cNvPr id="4" name="Rectangle 3"/>
          <p:cNvSpPr/>
          <p:nvPr/>
        </p:nvSpPr>
        <p:spPr>
          <a:xfrm>
            <a:off x="1422030" y="3276601"/>
            <a:ext cx="9751060" cy="830997"/>
          </a:xfrm>
          <a:prstGeom prst="rect">
            <a:avLst/>
          </a:prstGeom>
        </p:spPr>
        <p:txBody>
          <a:bodyPr wrap="square">
            <a:spAutoFit/>
          </a:bodyPr>
          <a:lstStyle/>
          <a:p>
            <a:r>
              <a:rPr lang="en-US" sz="2400" dirty="0">
                <a:solidFill>
                  <a:prstClr val="black"/>
                </a:solidFill>
              </a:rPr>
              <a:t>A corner stone of mathematical physics that states that to know the field everywhere, one must know all the sources and </a:t>
            </a:r>
            <a:r>
              <a:rPr lang="en-US" sz="2400" dirty="0" smtClean="0">
                <a:solidFill>
                  <a:prstClr val="black"/>
                </a:solidFill>
              </a:rPr>
              <a:t>influences on </a:t>
            </a:r>
            <a:r>
              <a:rPr lang="en-US" sz="2400" dirty="0">
                <a:solidFill>
                  <a:prstClr val="black"/>
                </a:solidFill>
              </a:rPr>
              <a:t>the field.</a:t>
            </a:r>
          </a:p>
        </p:txBody>
      </p:sp>
      <p:sp>
        <p:nvSpPr>
          <p:cNvPr id="6" name="Slide Number Placeholder 5"/>
          <p:cNvSpPr>
            <a:spLocks noGrp="1"/>
          </p:cNvSpPr>
          <p:nvPr>
            <p:ph type="sldNum" sz="quarter" idx="12"/>
          </p:nvPr>
        </p:nvSpPr>
        <p:spPr/>
        <p:txBody>
          <a:bodyPr/>
          <a:lstStyle/>
          <a:p>
            <a:fld id="{EC3277FA-E73F-4102-A46F-C78B8C27A80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544865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85160483"/>
              </p:ext>
            </p:extLst>
          </p:nvPr>
        </p:nvGraphicFramePr>
        <p:xfrm>
          <a:off x="933450" y="1852613"/>
          <a:ext cx="9439275" cy="1252537"/>
        </p:xfrm>
        <a:graphic>
          <a:graphicData uri="http://schemas.openxmlformats.org/presentationml/2006/ole">
            <mc:AlternateContent xmlns:mc="http://schemas.openxmlformats.org/markup-compatibility/2006">
              <mc:Choice xmlns:v="urn:schemas-microsoft-com:vml" Requires="v">
                <p:oleObj spid="_x0000_s60510" name="Equation" r:id="rId3" imgW="2717800" imgH="482600" progId="Equation.DSMT4">
                  <p:embed/>
                </p:oleObj>
              </mc:Choice>
              <mc:Fallback>
                <p:oleObj name="Equation" r:id="rId3" imgW="2717800" imgH="482600" progId="Equation.DSMT4">
                  <p:embed/>
                  <p:pic>
                    <p:nvPicPr>
                      <p:cNvPr id="0" name=""/>
                      <p:cNvPicPr>
                        <a:picLocks noChangeAspect="1" noChangeArrowheads="1"/>
                      </p:cNvPicPr>
                      <p:nvPr/>
                    </p:nvPicPr>
                    <p:blipFill>
                      <a:blip r:embed="rId4"/>
                      <a:srcRect/>
                      <a:stretch>
                        <a:fillRect/>
                      </a:stretch>
                    </p:blipFill>
                    <p:spPr bwMode="auto">
                      <a:xfrm>
                        <a:off x="933450" y="1852613"/>
                        <a:ext cx="9439275" cy="1252537"/>
                      </a:xfrm>
                      <a:prstGeom prst="rect">
                        <a:avLst/>
                      </a:prstGeom>
                      <a:noFill/>
                      <a:ln>
                        <a:noFill/>
                      </a:ln>
                    </p:spPr>
                  </p:pic>
                </p:oleObj>
              </mc:Fallback>
            </mc:AlternateContent>
          </a:graphicData>
        </a:graphic>
      </p:graphicFrame>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39</a:t>
            </a:fld>
            <a:endParaRPr lang="en-US" dirty="0">
              <a:solidFill>
                <a:prstClr val="black"/>
              </a:solidFill>
            </a:endParaRPr>
          </a:p>
        </p:txBody>
      </p:sp>
      <p:sp>
        <p:nvSpPr>
          <p:cNvPr id="5" name="TextBox 4"/>
          <p:cNvSpPr txBox="1"/>
          <p:nvPr/>
        </p:nvSpPr>
        <p:spPr>
          <a:xfrm>
            <a:off x="338687" y="609599"/>
            <a:ext cx="10591800" cy="584775"/>
          </a:xfrm>
          <a:prstGeom prst="rect">
            <a:avLst/>
          </a:prstGeom>
          <a:noFill/>
        </p:spPr>
        <p:txBody>
          <a:bodyPr wrap="square" rtlCol="0">
            <a:spAutoFit/>
          </a:bodyPr>
          <a:lstStyle/>
          <a:p>
            <a:r>
              <a:rPr lang="en-US" sz="3200" dirty="0" smtClean="0">
                <a:solidFill>
                  <a:srgbClr val="0000FF"/>
                </a:solidFill>
              </a:rPr>
              <a:t>There is another relationship that provides P inside a volume V</a:t>
            </a:r>
            <a:endParaRPr lang="en-US" sz="3200" dirty="0">
              <a:solidFill>
                <a:srgbClr val="0000F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551183494"/>
              </p:ext>
            </p:extLst>
          </p:nvPr>
        </p:nvGraphicFramePr>
        <p:xfrm>
          <a:off x="506413" y="3535363"/>
          <a:ext cx="10720387" cy="568325"/>
        </p:xfrm>
        <a:graphic>
          <a:graphicData uri="http://schemas.openxmlformats.org/presentationml/2006/ole">
            <mc:AlternateContent xmlns:mc="http://schemas.openxmlformats.org/markup-compatibility/2006">
              <mc:Choice xmlns:v="urn:schemas-microsoft-com:vml" Requires="v">
                <p:oleObj spid="_x0000_s60511" name="Equation" r:id="rId5" imgW="4546440" imgH="241200" progId="Equation.DSMT4">
                  <p:embed/>
                </p:oleObj>
              </mc:Choice>
              <mc:Fallback>
                <p:oleObj name="Equation" r:id="rId5" imgW="4546440" imgH="241200" progId="Equation.DSMT4">
                  <p:embed/>
                  <p:pic>
                    <p:nvPicPr>
                      <p:cNvPr id="0" name=""/>
                      <p:cNvPicPr/>
                      <p:nvPr/>
                    </p:nvPicPr>
                    <p:blipFill>
                      <a:blip r:embed="rId6"/>
                      <a:stretch>
                        <a:fillRect/>
                      </a:stretch>
                    </p:blipFill>
                    <p:spPr>
                      <a:xfrm>
                        <a:off x="506413" y="3535363"/>
                        <a:ext cx="10720387" cy="568325"/>
                      </a:xfrm>
                      <a:prstGeom prst="rect">
                        <a:avLst/>
                      </a:prstGeom>
                    </p:spPr>
                  </p:pic>
                </p:oleObj>
              </mc:Fallback>
            </mc:AlternateContent>
          </a:graphicData>
        </a:graphic>
      </p:graphicFrame>
    </p:spTree>
    <p:extLst>
      <p:ext uri="{BB962C8B-B14F-4D97-AF65-F5344CB8AC3E}">
        <p14:creationId xmlns:p14="http://schemas.microsoft.com/office/powerpoint/2010/main" val="43715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u="sng" dirty="0">
                <a:solidFill>
                  <a:prstClr val="black"/>
                </a:solidFill>
              </a:rPr>
              <a:t>Executive Summary</a:t>
            </a:r>
            <a:r>
              <a:rPr lang="en-US" sz="3200" dirty="0">
                <a:solidFill>
                  <a:prstClr val="black"/>
                </a:solidFill>
              </a:rPr>
              <a:t>: </a:t>
            </a:r>
          </a:p>
          <a:p>
            <a:pPr algn="ctr"/>
            <a:r>
              <a:rPr lang="en-US" sz="3200" u="sng" dirty="0">
                <a:solidFill>
                  <a:prstClr val="black"/>
                </a:solidFill>
              </a:rPr>
              <a:t>Program objectives</a:t>
            </a:r>
            <a:r>
              <a:rPr lang="en-US" sz="3200" dirty="0">
                <a:solidFill>
                  <a:prstClr val="black"/>
                </a:solidFill>
              </a:rPr>
              <a:t>, </a:t>
            </a:r>
            <a:r>
              <a:rPr lang="en-US" sz="3200" b="1" u="sng" dirty="0">
                <a:solidFill>
                  <a:srgbClr val="FF0000"/>
                </a:solidFill>
              </a:rPr>
              <a:t>projects within the program </a:t>
            </a:r>
            <a:r>
              <a:rPr lang="en-US" sz="3200" dirty="0">
                <a:solidFill>
                  <a:prstClr val="black"/>
                </a:solidFill>
              </a:rPr>
              <a:t>and </a:t>
            </a:r>
            <a:r>
              <a:rPr lang="en-US" sz="3200" u="sng" dirty="0">
                <a:solidFill>
                  <a:prstClr val="black"/>
                </a:solidFill>
              </a:rPr>
              <a:t>goals/deliverables within the projects</a:t>
            </a:r>
            <a:r>
              <a:rPr lang="en-US" sz="3200" dirty="0">
                <a:solidFill>
                  <a:prstClr val="black"/>
                </a:solidFill>
              </a:rPr>
              <a:t>, </a:t>
            </a:r>
            <a:r>
              <a:rPr lang="en-US" sz="3200" u="sng" dirty="0">
                <a:solidFill>
                  <a:prstClr val="black"/>
                </a:solidFill>
              </a:rPr>
              <a:t>progress</a:t>
            </a:r>
            <a:r>
              <a:rPr lang="en-US" sz="3200" dirty="0">
                <a:solidFill>
                  <a:prstClr val="black"/>
                </a:solidFill>
              </a:rPr>
              <a:t>, </a:t>
            </a:r>
            <a:r>
              <a:rPr lang="en-US" sz="3200" u="sng" dirty="0">
                <a:solidFill>
                  <a:prstClr val="black"/>
                </a:solidFill>
              </a:rPr>
              <a:t>plans</a:t>
            </a:r>
            <a:r>
              <a:rPr lang="en-US" sz="3200" dirty="0">
                <a:solidFill>
                  <a:prstClr val="black"/>
                </a:solidFill>
              </a:rPr>
              <a:t> </a:t>
            </a:r>
            <a:r>
              <a:rPr lang="en-US" sz="3200" u="sng" dirty="0">
                <a:solidFill>
                  <a:prstClr val="black"/>
                </a:solidFill>
              </a:rPr>
              <a:t>and new opportunities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53164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155" y="4054739"/>
            <a:ext cx="10047544" cy="2246769"/>
          </a:xfrm>
          <a:prstGeom prst="rect">
            <a:avLst/>
          </a:prstGeom>
        </p:spPr>
        <p:txBody>
          <a:bodyPr wrap="square">
            <a:spAutoFit/>
          </a:bodyPr>
          <a:lstStyle/>
          <a:p>
            <a:pPr marL="285750" indent="-28575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These two equations are the foundation and starting point for all the preprocessing and processing methods in M-OSRP.</a:t>
            </a:r>
          </a:p>
          <a:p>
            <a:pPr marL="285750" indent="-28575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914400" lvl="1" indent="-457200">
              <a:buFont typeface="+mj-lt"/>
              <a:buAutoNum type="arabicPeriod"/>
            </a:pPr>
            <a:r>
              <a:rPr lang="en-US" sz="2000" dirty="0">
                <a:solidFill>
                  <a:prstClr val="black"/>
                </a:solidFill>
                <a:latin typeface="Arial" panose="020B0604020202020204" pitchFamily="34" charset="0"/>
                <a:cs typeface="Arial" panose="020B0604020202020204" pitchFamily="34" charset="0"/>
              </a:rPr>
              <a:t>Wave field separation</a:t>
            </a:r>
          </a:p>
          <a:p>
            <a:pPr marL="914400" lvl="1" indent="-457200">
              <a:buFont typeface="+mj-lt"/>
              <a:buAutoNum type="arabicPeriod"/>
            </a:pPr>
            <a:r>
              <a:rPr lang="en-US" sz="2000" dirty="0">
                <a:solidFill>
                  <a:prstClr val="black"/>
                </a:solidFill>
                <a:latin typeface="Arial" panose="020B0604020202020204" pitchFamily="34" charset="0"/>
                <a:cs typeface="Arial" panose="020B0604020202020204" pitchFamily="34" charset="0"/>
              </a:rPr>
              <a:t>Wave field prediction with subsurface information</a:t>
            </a:r>
          </a:p>
          <a:p>
            <a:pPr marL="914400" lvl="1" indent="-457200">
              <a:buFont typeface="+mj-lt"/>
              <a:buAutoNum type="arabicPeriod"/>
            </a:pPr>
            <a:r>
              <a:rPr lang="en-US" sz="2000" dirty="0">
                <a:solidFill>
                  <a:prstClr val="black"/>
                </a:solidFill>
                <a:latin typeface="Arial" panose="020B0604020202020204" pitchFamily="34" charset="0"/>
                <a:cs typeface="Arial" panose="020B0604020202020204" pitchFamily="34" charset="0"/>
              </a:rPr>
              <a:t>Achieving all processing objectives directly and without subsurface information --- the Inverse Scattering Series.</a:t>
            </a:r>
          </a:p>
        </p:txBody>
      </p:sp>
      <p:grpSp>
        <p:nvGrpSpPr>
          <p:cNvPr id="6" name="Group 5"/>
          <p:cNvGrpSpPr/>
          <p:nvPr/>
        </p:nvGrpSpPr>
        <p:grpSpPr>
          <a:xfrm>
            <a:off x="806462" y="2504816"/>
            <a:ext cx="10080488" cy="1273435"/>
            <a:chOff x="605004" y="2504807"/>
            <a:chExt cx="7562335" cy="127343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434" y="2504807"/>
              <a:ext cx="6267828" cy="1273435"/>
            </a:xfrm>
            <a:prstGeom prst="rect">
              <a:avLst/>
            </a:prstGeom>
          </p:spPr>
        </p:pic>
        <p:sp>
          <p:nvSpPr>
            <p:cNvPr id="3" name="TextBox 2"/>
            <p:cNvSpPr txBox="1"/>
            <p:nvPr/>
          </p:nvSpPr>
          <p:spPr>
            <a:xfrm>
              <a:off x="605004" y="2772192"/>
              <a:ext cx="7562335"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  </a:t>
              </a:r>
            </a:p>
          </p:txBody>
        </p:sp>
      </p:grpSp>
      <p:grpSp>
        <p:nvGrpSpPr>
          <p:cNvPr id="8" name="Group 7"/>
          <p:cNvGrpSpPr/>
          <p:nvPr/>
        </p:nvGrpSpPr>
        <p:grpSpPr>
          <a:xfrm>
            <a:off x="806462" y="1226917"/>
            <a:ext cx="10080488" cy="1235609"/>
            <a:chOff x="605004" y="1226914"/>
            <a:chExt cx="7562335" cy="123560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086" y="1226914"/>
              <a:ext cx="6222176" cy="1235609"/>
            </a:xfrm>
            <a:prstGeom prst="rect">
              <a:avLst/>
            </a:prstGeom>
          </p:spPr>
        </p:pic>
        <p:sp>
          <p:nvSpPr>
            <p:cNvPr id="7" name="TextBox 6"/>
            <p:cNvSpPr txBox="1"/>
            <p:nvPr/>
          </p:nvSpPr>
          <p:spPr>
            <a:xfrm>
              <a:off x="605004" y="1226914"/>
              <a:ext cx="7562335"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  </a:t>
              </a:r>
            </a:p>
          </p:txBody>
        </p:sp>
      </p:grpSp>
      <p:sp>
        <p:nvSpPr>
          <p:cNvPr id="10" name="Slide Number Placeholder 9"/>
          <p:cNvSpPr>
            <a:spLocks noGrp="1"/>
          </p:cNvSpPr>
          <p:nvPr>
            <p:ph type="sldNum" sz="quarter" idx="12"/>
          </p:nvPr>
        </p:nvSpPr>
        <p:spPr/>
        <p:txBody>
          <a:bodyPr/>
          <a:lstStyle/>
          <a:p>
            <a:fld id="{EC3277FA-E73F-4102-A46F-C78B8C27A809}" type="slidenum">
              <a:rPr lang="en-US" smtClean="0"/>
              <a:pPr/>
              <a:t>40</a:t>
            </a:fld>
            <a:endParaRPr lang="en-US" dirty="0"/>
          </a:p>
        </p:txBody>
      </p:sp>
    </p:spTree>
    <p:extLst>
      <p:ext uri="{BB962C8B-B14F-4D97-AF65-F5344CB8AC3E}">
        <p14:creationId xmlns:p14="http://schemas.microsoft.com/office/powerpoint/2010/main" val="3833401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41</a:t>
            </a:fld>
            <a:endParaRPr lang="en-US" dirty="0">
              <a:solidFill>
                <a:prstClr val="black"/>
              </a:solidFill>
            </a:endParaRPr>
          </a:p>
        </p:txBody>
      </p:sp>
      <p:sp>
        <p:nvSpPr>
          <p:cNvPr id="3" name="TextBox 2"/>
          <p:cNvSpPr txBox="1"/>
          <p:nvPr/>
        </p:nvSpPr>
        <p:spPr>
          <a:xfrm>
            <a:off x="836612" y="990600"/>
            <a:ext cx="7391400" cy="800219"/>
          </a:xfrm>
          <a:prstGeom prst="rect">
            <a:avLst/>
          </a:prstGeom>
          <a:noFill/>
        </p:spPr>
        <p:txBody>
          <a:bodyPr wrap="square" rtlCol="0">
            <a:spAutoFit/>
          </a:bodyPr>
          <a:lstStyle/>
          <a:p>
            <a:r>
              <a:rPr lang="en-US" sz="2800" dirty="0" smtClean="0"/>
              <a:t>[6] can be rewritten</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66593513"/>
              </p:ext>
            </p:extLst>
          </p:nvPr>
        </p:nvGraphicFramePr>
        <p:xfrm>
          <a:off x="989012" y="1495425"/>
          <a:ext cx="3975100" cy="1314450"/>
        </p:xfrm>
        <a:graphic>
          <a:graphicData uri="http://schemas.openxmlformats.org/presentationml/2006/ole">
            <mc:AlternateContent xmlns:mc="http://schemas.openxmlformats.org/markup-compatibility/2006">
              <mc:Choice xmlns:v="urn:schemas-microsoft-com:vml" Requires="v">
                <p:oleObj spid="_x0000_s61672" name="Equation" r:id="rId3" imgW="1612900" imgH="533400" progId="Equation.DSMT4">
                  <p:embed/>
                </p:oleObj>
              </mc:Choice>
              <mc:Fallback>
                <p:oleObj name="Equation" r:id="rId3" imgW="1612900" imgH="533400" progId="Equation.DSMT4">
                  <p:embed/>
                  <p:pic>
                    <p:nvPicPr>
                      <p:cNvPr id="0" name=""/>
                      <p:cNvPicPr>
                        <a:picLocks noChangeAspect="1" noChangeArrowheads="1"/>
                      </p:cNvPicPr>
                      <p:nvPr/>
                    </p:nvPicPr>
                    <p:blipFill>
                      <a:blip r:embed="rId4"/>
                      <a:srcRect/>
                      <a:stretch>
                        <a:fillRect/>
                      </a:stretch>
                    </p:blipFill>
                    <p:spPr bwMode="auto">
                      <a:xfrm>
                        <a:off x="989012" y="1495425"/>
                        <a:ext cx="3975100" cy="1314450"/>
                      </a:xfrm>
                      <a:prstGeom prst="rect">
                        <a:avLst/>
                      </a:prstGeom>
                      <a:noFill/>
                      <a:ln>
                        <a:noFill/>
                      </a:ln>
                    </p:spPr>
                  </p:pic>
                </p:oleObj>
              </mc:Fallback>
            </mc:AlternateContent>
          </a:graphicData>
        </a:graphic>
      </p:graphicFrame>
      <p:sp>
        <p:nvSpPr>
          <p:cNvPr id="5" name="TextBox 4"/>
          <p:cNvSpPr txBox="1"/>
          <p:nvPr/>
        </p:nvSpPr>
        <p:spPr>
          <a:xfrm>
            <a:off x="989012" y="2895600"/>
            <a:ext cx="7391400" cy="800219"/>
          </a:xfrm>
          <a:prstGeom prst="rect">
            <a:avLst/>
          </a:prstGeom>
          <a:noFill/>
        </p:spPr>
        <p:txBody>
          <a:bodyPr wrap="square" rtlCol="0">
            <a:spAutoFit/>
          </a:bodyPr>
          <a:lstStyle/>
          <a:p>
            <a:r>
              <a:rPr lang="en-US" sz="2800" dirty="0" smtClean="0"/>
              <a:t>And if we choose                 in equation [8] </a:t>
            </a:r>
          </a:p>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352939331"/>
              </p:ext>
            </p:extLst>
          </p:nvPr>
        </p:nvGraphicFramePr>
        <p:xfrm>
          <a:off x="3579812" y="2895600"/>
          <a:ext cx="1189038" cy="595312"/>
        </p:xfrm>
        <a:graphic>
          <a:graphicData uri="http://schemas.openxmlformats.org/presentationml/2006/ole">
            <mc:AlternateContent xmlns:mc="http://schemas.openxmlformats.org/markup-compatibility/2006">
              <mc:Choice xmlns:v="urn:schemas-microsoft-com:vml" Requires="v">
                <p:oleObj spid="_x0000_s61673" name="Equation" r:id="rId5" imgW="482400" imgH="241200" progId="Equation.DSMT4">
                  <p:embed/>
                </p:oleObj>
              </mc:Choice>
              <mc:Fallback>
                <p:oleObj name="Equation" r:id="rId5" imgW="482400" imgH="241200" progId="Equation.DSMT4">
                  <p:embed/>
                  <p:pic>
                    <p:nvPicPr>
                      <p:cNvPr id="0" name=""/>
                      <p:cNvPicPr>
                        <a:picLocks noChangeAspect="1" noChangeArrowheads="1"/>
                      </p:cNvPicPr>
                      <p:nvPr/>
                    </p:nvPicPr>
                    <p:blipFill>
                      <a:blip r:embed="rId6"/>
                      <a:srcRect/>
                      <a:stretch>
                        <a:fillRect/>
                      </a:stretch>
                    </p:blipFill>
                    <p:spPr bwMode="auto">
                      <a:xfrm>
                        <a:off x="3579812" y="2895600"/>
                        <a:ext cx="11890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1065212" y="3505200"/>
            <a:ext cx="7391400" cy="800219"/>
          </a:xfrm>
          <a:prstGeom prst="rect">
            <a:avLst/>
          </a:prstGeom>
          <a:noFill/>
        </p:spPr>
        <p:txBody>
          <a:bodyPr wrap="square" rtlCol="0">
            <a:spAutoFit/>
          </a:bodyPr>
          <a:lstStyle/>
          <a:p>
            <a:r>
              <a:rPr lang="en-US" sz="2800" dirty="0" smtClean="0"/>
              <a:t>Then, for     in the V</a:t>
            </a:r>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39746636"/>
              </p:ext>
            </p:extLst>
          </p:nvPr>
        </p:nvGraphicFramePr>
        <p:xfrm>
          <a:off x="2513012" y="3581400"/>
          <a:ext cx="312737" cy="407988"/>
        </p:xfrm>
        <a:graphic>
          <a:graphicData uri="http://schemas.openxmlformats.org/presentationml/2006/ole">
            <mc:AlternateContent xmlns:mc="http://schemas.openxmlformats.org/markup-compatibility/2006">
              <mc:Choice xmlns:v="urn:schemas-microsoft-com:vml" Requires="v">
                <p:oleObj spid="_x0000_s61674"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2513012" y="3581400"/>
                        <a:ext cx="3127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33403474"/>
              </p:ext>
            </p:extLst>
          </p:nvPr>
        </p:nvGraphicFramePr>
        <p:xfrm>
          <a:off x="1141412" y="5638800"/>
          <a:ext cx="5478462" cy="750887"/>
        </p:xfrm>
        <a:graphic>
          <a:graphicData uri="http://schemas.openxmlformats.org/presentationml/2006/ole">
            <mc:AlternateContent xmlns:mc="http://schemas.openxmlformats.org/markup-compatibility/2006">
              <mc:Choice xmlns:v="urn:schemas-microsoft-com:vml" Requires="v">
                <p:oleObj spid="_x0000_s61675" name="Equation" r:id="rId9" imgW="2222500" imgH="304800" progId="Equation.DSMT4">
                  <p:embed/>
                </p:oleObj>
              </mc:Choice>
              <mc:Fallback>
                <p:oleObj name="Equation" r:id="rId9" imgW="2222500" imgH="304800" progId="Equation.DSMT4">
                  <p:embed/>
                  <p:pic>
                    <p:nvPicPr>
                      <p:cNvPr id="0" name=""/>
                      <p:cNvPicPr>
                        <a:picLocks noChangeAspect="1" noChangeArrowheads="1"/>
                      </p:cNvPicPr>
                      <p:nvPr/>
                    </p:nvPicPr>
                    <p:blipFill>
                      <a:blip r:embed="rId10"/>
                      <a:srcRect/>
                      <a:stretch>
                        <a:fillRect/>
                      </a:stretch>
                    </p:blipFill>
                    <p:spPr bwMode="auto">
                      <a:xfrm>
                        <a:off x="1141412" y="5638800"/>
                        <a:ext cx="54784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6856412" y="5715000"/>
            <a:ext cx="1859152" cy="523220"/>
          </a:xfrm>
          <a:prstGeom prst="rect">
            <a:avLst/>
          </a:prstGeom>
          <a:noFill/>
        </p:spPr>
        <p:txBody>
          <a:bodyPr wrap="square" rtlCol="0">
            <a:spAutoFit/>
          </a:bodyPr>
          <a:lstStyle/>
          <a:p>
            <a:r>
              <a:rPr lang="en-US" sz="2800" dirty="0" smtClean="0"/>
              <a:t>[9]</a:t>
            </a:r>
            <a:endParaRPr lang="en-US" sz="2800" dirty="0"/>
          </a:p>
        </p:txBody>
      </p:sp>
      <p:sp>
        <p:nvSpPr>
          <p:cNvPr id="12" name="TextBox 11"/>
          <p:cNvSpPr txBox="1"/>
          <p:nvPr/>
        </p:nvSpPr>
        <p:spPr>
          <a:xfrm>
            <a:off x="2055812" y="304800"/>
            <a:ext cx="8237284" cy="707886"/>
          </a:xfrm>
          <a:prstGeom prst="rect">
            <a:avLst/>
          </a:prstGeom>
          <a:noFill/>
        </p:spPr>
        <p:txBody>
          <a:bodyPr wrap="square" rtlCol="0">
            <a:spAutoFit/>
          </a:bodyPr>
          <a:lstStyle/>
          <a:p>
            <a:pPr algn="ctr"/>
            <a:r>
              <a:rPr lang="en-US" sz="4000" dirty="0" smtClean="0">
                <a:solidFill>
                  <a:srgbClr val="0000FF"/>
                </a:solidFill>
              </a:rPr>
              <a:t>Wavefield separation</a:t>
            </a:r>
            <a:endParaRPr lang="en-US" sz="4000" dirty="0">
              <a:solidFill>
                <a:srgbClr val="0000FF"/>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74181005"/>
              </p:ext>
            </p:extLst>
          </p:nvPr>
        </p:nvGraphicFramePr>
        <p:xfrm>
          <a:off x="989012" y="4267200"/>
          <a:ext cx="6605588" cy="938212"/>
        </p:xfrm>
        <a:graphic>
          <a:graphicData uri="http://schemas.openxmlformats.org/presentationml/2006/ole">
            <mc:AlternateContent xmlns:mc="http://schemas.openxmlformats.org/markup-compatibility/2006">
              <mc:Choice xmlns:v="urn:schemas-microsoft-com:vml" Requires="v">
                <p:oleObj spid="_x0000_s61676" name="Equation" r:id="rId11" imgW="2679700" imgH="381000" progId="Equation.DSMT4">
                  <p:embed/>
                </p:oleObj>
              </mc:Choice>
              <mc:Fallback>
                <p:oleObj name="Equation" r:id="rId11" imgW="2679700" imgH="381000" progId="Equation.DSMT4">
                  <p:embed/>
                  <p:pic>
                    <p:nvPicPr>
                      <p:cNvPr id="0" name=""/>
                      <p:cNvPicPr>
                        <a:picLocks noChangeAspect="1" noChangeArrowheads="1"/>
                      </p:cNvPicPr>
                      <p:nvPr/>
                    </p:nvPicPr>
                    <p:blipFill>
                      <a:blip r:embed="rId12"/>
                      <a:srcRect/>
                      <a:stretch>
                        <a:fillRect/>
                      </a:stretch>
                    </p:blipFill>
                    <p:spPr bwMode="auto">
                      <a:xfrm>
                        <a:off x="989012" y="4267200"/>
                        <a:ext cx="66055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43545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42</a:t>
            </a:fld>
            <a:endParaRPr lang="en-US"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28339102"/>
              </p:ext>
            </p:extLst>
          </p:nvPr>
        </p:nvGraphicFramePr>
        <p:xfrm>
          <a:off x="760412" y="1600200"/>
          <a:ext cx="8450263" cy="1938338"/>
        </p:xfrm>
        <a:graphic>
          <a:graphicData uri="http://schemas.openxmlformats.org/presentationml/2006/ole">
            <mc:AlternateContent xmlns:mc="http://schemas.openxmlformats.org/markup-compatibility/2006">
              <mc:Choice xmlns:v="urn:schemas-microsoft-com:vml" Requires="v">
                <p:oleObj spid="_x0000_s62512" name="Equation" r:id="rId3" imgW="3175000" imgH="952500" progId="Equation.DSMT4">
                  <p:embed/>
                </p:oleObj>
              </mc:Choice>
              <mc:Fallback>
                <p:oleObj name="Equation" r:id="rId3" imgW="3175000" imgH="952500" progId="Equation.DSMT4">
                  <p:embed/>
                  <p:pic>
                    <p:nvPicPr>
                      <p:cNvPr id="0" name=""/>
                      <p:cNvPicPr>
                        <a:picLocks noChangeAspect="1" noChangeArrowheads="1"/>
                      </p:cNvPicPr>
                      <p:nvPr/>
                    </p:nvPicPr>
                    <p:blipFill>
                      <a:blip r:embed="rId4"/>
                      <a:srcRect/>
                      <a:stretch>
                        <a:fillRect/>
                      </a:stretch>
                    </p:blipFill>
                    <p:spPr bwMode="auto">
                      <a:xfrm>
                        <a:off x="760412" y="1600200"/>
                        <a:ext cx="8450263" cy="1938338"/>
                      </a:xfrm>
                      <a:prstGeom prst="rect">
                        <a:avLst/>
                      </a:prstGeom>
                      <a:noFill/>
                      <a:ln>
                        <a:noFill/>
                      </a:ln>
                      <a:extLst/>
                    </p:spPr>
                  </p:pic>
                </p:oleObj>
              </mc:Fallback>
            </mc:AlternateContent>
          </a:graphicData>
        </a:graphic>
      </p:graphicFrame>
      <p:sp>
        <p:nvSpPr>
          <p:cNvPr id="4" name="TextBox 3"/>
          <p:cNvSpPr txBox="1"/>
          <p:nvPr/>
        </p:nvSpPr>
        <p:spPr>
          <a:xfrm>
            <a:off x="1446212" y="228600"/>
            <a:ext cx="8237284" cy="707886"/>
          </a:xfrm>
          <a:prstGeom prst="rect">
            <a:avLst/>
          </a:prstGeom>
          <a:noFill/>
        </p:spPr>
        <p:txBody>
          <a:bodyPr wrap="square" rtlCol="0">
            <a:spAutoFit/>
          </a:bodyPr>
          <a:lstStyle/>
          <a:p>
            <a:pPr algn="ctr"/>
            <a:r>
              <a:rPr lang="en-US" sz="4000" dirty="0" smtClean="0">
                <a:solidFill>
                  <a:srgbClr val="0000FF"/>
                </a:solidFill>
              </a:rPr>
              <a:t>Wavefield prediction</a:t>
            </a:r>
            <a:endParaRPr lang="en-US" sz="4000" dirty="0">
              <a:solidFill>
                <a:srgbClr val="0000FF"/>
              </a:solidFill>
            </a:endParaRPr>
          </a:p>
        </p:txBody>
      </p:sp>
    </p:spTree>
    <p:extLst>
      <p:ext uri="{BB962C8B-B14F-4D97-AF65-F5344CB8AC3E}">
        <p14:creationId xmlns:p14="http://schemas.microsoft.com/office/powerpoint/2010/main" val="1673324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43</a:t>
            </a:fld>
            <a:endParaRPr lang="en-US" dirty="0">
              <a:solidFill>
                <a:prstClr val="black"/>
              </a:solidFill>
            </a:endParaRPr>
          </a:p>
        </p:txBody>
      </p:sp>
      <p:sp>
        <p:nvSpPr>
          <p:cNvPr id="3" name="TextBox 2"/>
          <p:cNvSpPr txBox="1"/>
          <p:nvPr/>
        </p:nvSpPr>
        <p:spPr>
          <a:xfrm>
            <a:off x="684212" y="685800"/>
            <a:ext cx="8077200" cy="523220"/>
          </a:xfrm>
          <a:prstGeom prst="rect">
            <a:avLst/>
          </a:prstGeom>
          <a:noFill/>
        </p:spPr>
        <p:txBody>
          <a:bodyPr wrap="square" rtlCol="0">
            <a:spAutoFit/>
          </a:bodyPr>
          <a:lstStyle/>
          <a:p>
            <a:r>
              <a:rPr lang="en-US" sz="2800" dirty="0" smtClean="0"/>
              <a:t>From [8], if                            inside V and      is outside V </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38230674"/>
              </p:ext>
            </p:extLst>
          </p:nvPr>
        </p:nvGraphicFramePr>
        <p:xfrm>
          <a:off x="2544763" y="639763"/>
          <a:ext cx="1909762" cy="720725"/>
        </p:xfrm>
        <a:graphic>
          <a:graphicData uri="http://schemas.openxmlformats.org/presentationml/2006/ole">
            <mc:AlternateContent xmlns:mc="http://schemas.openxmlformats.org/markup-compatibility/2006">
              <mc:Choice xmlns:v="urn:schemas-microsoft-com:vml" Requires="v">
                <p:oleObj spid="_x0000_s63721" name="Equation" r:id="rId3" imgW="774700" imgH="292100" progId="Equation.DSMT4">
                  <p:embed/>
                </p:oleObj>
              </mc:Choice>
              <mc:Fallback>
                <p:oleObj name="Equation" r:id="rId3" imgW="774700" imgH="292100" progId="Equation.DSMT4">
                  <p:embed/>
                  <p:pic>
                    <p:nvPicPr>
                      <p:cNvPr id="0" name=""/>
                      <p:cNvPicPr>
                        <a:picLocks noChangeAspect="1" noChangeArrowheads="1"/>
                      </p:cNvPicPr>
                      <p:nvPr/>
                    </p:nvPicPr>
                    <p:blipFill>
                      <a:blip r:embed="rId4"/>
                      <a:srcRect/>
                      <a:stretch>
                        <a:fillRect/>
                      </a:stretch>
                    </p:blipFill>
                    <p:spPr bwMode="auto">
                      <a:xfrm>
                        <a:off x="2544763" y="639763"/>
                        <a:ext cx="19097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703960" y="1752600"/>
            <a:ext cx="8077200" cy="523220"/>
          </a:xfrm>
          <a:prstGeom prst="rect">
            <a:avLst/>
          </a:prstGeom>
          <a:noFill/>
        </p:spPr>
        <p:txBody>
          <a:bodyPr wrap="square" rtlCol="0">
            <a:spAutoFit/>
          </a:bodyPr>
          <a:lstStyle/>
          <a:p>
            <a:r>
              <a:rPr lang="en-US" sz="2800" dirty="0" smtClean="0"/>
              <a:t>Then,              in V, and  </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3418443525"/>
              </p:ext>
            </p:extLst>
          </p:nvPr>
        </p:nvGraphicFramePr>
        <p:xfrm>
          <a:off x="1751013" y="1735138"/>
          <a:ext cx="908050" cy="500062"/>
        </p:xfrm>
        <a:graphic>
          <a:graphicData uri="http://schemas.openxmlformats.org/presentationml/2006/ole">
            <mc:AlternateContent xmlns:mc="http://schemas.openxmlformats.org/markup-compatibility/2006">
              <mc:Choice xmlns:v="urn:schemas-microsoft-com:vml" Requires="v">
                <p:oleObj spid="_x0000_s63722" name="Equation" r:id="rId5" imgW="368280" imgH="203040" progId="Equation.DSMT4">
                  <p:embed/>
                </p:oleObj>
              </mc:Choice>
              <mc:Fallback>
                <p:oleObj name="Equation" r:id="rId5" imgW="368280" imgH="203040" progId="Equation.DSMT4">
                  <p:embed/>
                  <p:pic>
                    <p:nvPicPr>
                      <p:cNvPr id="0" name=""/>
                      <p:cNvPicPr>
                        <a:picLocks noChangeAspect="1" noChangeArrowheads="1"/>
                      </p:cNvPicPr>
                      <p:nvPr/>
                    </p:nvPicPr>
                    <p:blipFill>
                      <a:blip r:embed="rId6"/>
                      <a:srcRect/>
                      <a:stretch>
                        <a:fillRect/>
                      </a:stretch>
                    </p:blipFill>
                    <p:spPr bwMode="auto">
                      <a:xfrm>
                        <a:off x="1751013" y="1735138"/>
                        <a:ext cx="9080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04300503"/>
              </p:ext>
            </p:extLst>
          </p:nvPr>
        </p:nvGraphicFramePr>
        <p:xfrm>
          <a:off x="990600" y="2636838"/>
          <a:ext cx="4386263" cy="750887"/>
        </p:xfrm>
        <a:graphic>
          <a:graphicData uri="http://schemas.openxmlformats.org/presentationml/2006/ole">
            <mc:AlternateContent xmlns:mc="http://schemas.openxmlformats.org/markup-compatibility/2006">
              <mc:Choice xmlns:v="urn:schemas-microsoft-com:vml" Requires="v">
                <p:oleObj spid="_x0000_s63723" name="Equation" r:id="rId7" imgW="1778000" imgH="304800" progId="Equation.DSMT4">
                  <p:embed/>
                </p:oleObj>
              </mc:Choice>
              <mc:Fallback>
                <p:oleObj name="Equation" r:id="rId7" imgW="1778000" imgH="304800" progId="Equation.DSMT4">
                  <p:embed/>
                  <p:pic>
                    <p:nvPicPr>
                      <p:cNvPr id="0" name=""/>
                      <p:cNvPicPr>
                        <a:picLocks noChangeAspect="1" noChangeArrowheads="1"/>
                      </p:cNvPicPr>
                      <p:nvPr/>
                    </p:nvPicPr>
                    <p:blipFill>
                      <a:blip r:embed="rId8"/>
                      <a:srcRect/>
                      <a:stretch>
                        <a:fillRect/>
                      </a:stretch>
                    </p:blipFill>
                    <p:spPr bwMode="auto">
                      <a:xfrm>
                        <a:off x="990600" y="2636838"/>
                        <a:ext cx="438626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7366723"/>
              </p:ext>
            </p:extLst>
          </p:nvPr>
        </p:nvGraphicFramePr>
        <p:xfrm>
          <a:off x="6475412" y="685800"/>
          <a:ext cx="381000" cy="575135"/>
        </p:xfrm>
        <a:graphic>
          <a:graphicData uri="http://schemas.openxmlformats.org/presentationml/2006/ole">
            <mc:AlternateContent xmlns:mc="http://schemas.openxmlformats.org/markup-compatibility/2006">
              <mc:Choice xmlns:v="urn:schemas-microsoft-com:vml" Requires="v">
                <p:oleObj spid="_x0000_s63724" name="Equation" r:id="rId9" imgW="139700" imgH="266700" progId="Equation.DSMT4">
                  <p:embed/>
                </p:oleObj>
              </mc:Choice>
              <mc:Fallback>
                <p:oleObj name="Equation" r:id="rId9" imgW="139700" imgH="266700" progId="Equation.DSMT4">
                  <p:embed/>
                  <p:pic>
                    <p:nvPicPr>
                      <p:cNvPr id="0" name=""/>
                      <p:cNvPicPr/>
                      <p:nvPr/>
                    </p:nvPicPr>
                    <p:blipFill>
                      <a:blip r:embed="rId10"/>
                      <a:stretch>
                        <a:fillRect/>
                      </a:stretch>
                    </p:blipFill>
                    <p:spPr>
                      <a:xfrm>
                        <a:off x="6475412" y="685800"/>
                        <a:ext cx="381000" cy="57513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16174757"/>
              </p:ext>
            </p:extLst>
          </p:nvPr>
        </p:nvGraphicFramePr>
        <p:xfrm>
          <a:off x="506413" y="4068763"/>
          <a:ext cx="10720387" cy="568325"/>
        </p:xfrm>
        <a:graphic>
          <a:graphicData uri="http://schemas.openxmlformats.org/presentationml/2006/ole">
            <mc:AlternateContent xmlns:mc="http://schemas.openxmlformats.org/markup-compatibility/2006">
              <mc:Choice xmlns:v="urn:schemas-microsoft-com:vml" Requires="v">
                <p:oleObj spid="_x0000_s63725" name="Equation" r:id="rId11" imgW="4546440" imgH="241200" progId="Equation.DSMT4">
                  <p:embed/>
                </p:oleObj>
              </mc:Choice>
              <mc:Fallback>
                <p:oleObj name="Equation" r:id="rId11" imgW="4546440" imgH="241200" progId="Equation.DSMT4">
                  <p:embed/>
                  <p:pic>
                    <p:nvPicPr>
                      <p:cNvPr id="0" name=""/>
                      <p:cNvPicPr/>
                      <p:nvPr/>
                    </p:nvPicPr>
                    <p:blipFill>
                      <a:blip r:embed="rId12"/>
                      <a:stretch>
                        <a:fillRect/>
                      </a:stretch>
                    </p:blipFill>
                    <p:spPr>
                      <a:xfrm>
                        <a:off x="506413" y="4068763"/>
                        <a:ext cx="10720387" cy="568325"/>
                      </a:xfrm>
                      <a:prstGeom prst="rect">
                        <a:avLst/>
                      </a:prstGeom>
                    </p:spPr>
                  </p:pic>
                </p:oleObj>
              </mc:Fallback>
            </mc:AlternateContent>
          </a:graphicData>
        </a:graphic>
      </p:graphicFrame>
    </p:spTree>
    <p:extLst>
      <p:ext uri="{BB962C8B-B14F-4D97-AF65-F5344CB8AC3E}">
        <p14:creationId xmlns:p14="http://schemas.microsoft.com/office/powerpoint/2010/main" val="340284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44</a:t>
            </a:fld>
            <a:endParaRPr lang="en-US"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935633630"/>
              </p:ext>
            </p:extLst>
          </p:nvPr>
        </p:nvGraphicFramePr>
        <p:xfrm>
          <a:off x="820738" y="1006475"/>
          <a:ext cx="10147300" cy="4159250"/>
        </p:xfrm>
        <a:graphic>
          <a:graphicData uri="http://schemas.openxmlformats.org/presentationml/2006/ole">
            <mc:AlternateContent xmlns:mc="http://schemas.openxmlformats.org/markup-compatibility/2006">
              <mc:Choice xmlns:v="urn:schemas-microsoft-com:vml" Requires="v">
                <p:oleObj spid="_x0000_s64560" name="Equation" r:id="rId3" imgW="3835080" imgH="2057400" progId="Equation.DSMT4">
                  <p:embed/>
                </p:oleObj>
              </mc:Choice>
              <mc:Fallback>
                <p:oleObj name="Equation" r:id="rId3" imgW="3835080" imgH="2057400" progId="Equation.DSMT4">
                  <p:embed/>
                  <p:pic>
                    <p:nvPicPr>
                      <p:cNvPr id="0" name=""/>
                      <p:cNvPicPr>
                        <a:picLocks noChangeAspect="1" noChangeArrowheads="1"/>
                      </p:cNvPicPr>
                      <p:nvPr/>
                    </p:nvPicPr>
                    <p:blipFill>
                      <a:blip r:embed="rId4"/>
                      <a:srcRect/>
                      <a:stretch>
                        <a:fillRect/>
                      </a:stretch>
                    </p:blipFill>
                    <p:spPr bwMode="auto">
                      <a:xfrm>
                        <a:off x="820738" y="1006475"/>
                        <a:ext cx="10147300" cy="41592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428043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45</a:t>
            </a:fld>
            <a:endParaRPr lang="en-US"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01632289"/>
              </p:ext>
            </p:extLst>
          </p:nvPr>
        </p:nvGraphicFramePr>
        <p:xfrm>
          <a:off x="244475" y="381000"/>
          <a:ext cx="8682038" cy="538163"/>
        </p:xfrm>
        <a:graphic>
          <a:graphicData uri="http://schemas.openxmlformats.org/presentationml/2006/ole">
            <mc:AlternateContent xmlns:mc="http://schemas.openxmlformats.org/markup-compatibility/2006">
              <mc:Choice xmlns:v="urn:schemas-microsoft-com:vml" Requires="v">
                <p:oleObj spid="_x0000_s77063" name="Equation" r:id="rId3" imgW="3682800" imgH="228600" progId="Equation.DSMT4">
                  <p:embed/>
                </p:oleObj>
              </mc:Choice>
              <mc:Fallback>
                <p:oleObj name="Equation" r:id="rId3" imgW="3682800" imgH="228600" progId="Equation.DSMT4">
                  <p:embed/>
                  <p:pic>
                    <p:nvPicPr>
                      <p:cNvPr id="0" name="Object 9"/>
                      <p:cNvPicPr>
                        <a:picLocks noChangeAspect="1" noChangeArrowheads="1"/>
                      </p:cNvPicPr>
                      <p:nvPr/>
                    </p:nvPicPr>
                    <p:blipFill>
                      <a:blip r:embed="rId4"/>
                      <a:srcRect/>
                      <a:stretch>
                        <a:fillRect/>
                      </a:stretch>
                    </p:blipFill>
                    <p:spPr bwMode="auto">
                      <a:xfrm>
                        <a:off x="244475" y="381000"/>
                        <a:ext cx="86820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6414928"/>
              </p:ext>
            </p:extLst>
          </p:nvPr>
        </p:nvGraphicFramePr>
        <p:xfrm>
          <a:off x="1004888" y="1219200"/>
          <a:ext cx="3324225" cy="657225"/>
        </p:xfrm>
        <a:graphic>
          <a:graphicData uri="http://schemas.openxmlformats.org/presentationml/2006/ole">
            <mc:AlternateContent xmlns:mc="http://schemas.openxmlformats.org/markup-compatibility/2006">
              <mc:Choice xmlns:v="urn:schemas-microsoft-com:vml" Requires="v">
                <p:oleObj spid="_x0000_s77064" name="Equation" r:id="rId5" imgW="1409400" imgH="279360" progId="Equation.DSMT4">
                  <p:embed/>
                </p:oleObj>
              </mc:Choice>
              <mc:Fallback>
                <p:oleObj name="Equation" r:id="rId5" imgW="1409400" imgH="279360" progId="Equation.DSMT4">
                  <p:embed/>
                  <p:pic>
                    <p:nvPicPr>
                      <p:cNvPr id="0" name="Object 2"/>
                      <p:cNvPicPr>
                        <a:picLocks noChangeAspect="1" noChangeArrowheads="1"/>
                      </p:cNvPicPr>
                      <p:nvPr/>
                    </p:nvPicPr>
                    <p:blipFill>
                      <a:blip r:embed="rId6"/>
                      <a:srcRect/>
                      <a:stretch>
                        <a:fillRect/>
                      </a:stretch>
                    </p:blipFill>
                    <p:spPr bwMode="auto">
                      <a:xfrm>
                        <a:off x="1004888" y="1219200"/>
                        <a:ext cx="3324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5153565"/>
              </p:ext>
            </p:extLst>
          </p:nvPr>
        </p:nvGraphicFramePr>
        <p:xfrm>
          <a:off x="736600" y="2209800"/>
          <a:ext cx="4013200" cy="657225"/>
        </p:xfrm>
        <a:graphic>
          <a:graphicData uri="http://schemas.openxmlformats.org/presentationml/2006/ole">
            <mc:AlternateContent xmlns:mc="http://schemas.openxmlformats.org/markup-compatibility/2006">
              <mc:Choice xmlns:v="urn:schemas-microsoft-com:vml" Requires="v">
                <p:oleObj spid="_x0000_s77065" name="Equation" r:id="rId7" imgW="1701720" imgH="279360" progId="Equation.DSMT4">
                  <p:embed/>
                </p:oleObj>
              </mc:Choice>
              <mc:Fallback>
                <p:oleObj name="Equation" r:id="rId7" imgW="1701720" imgH="279360" progId="Equation.DSMT4">
                  <p:embed/>
                  <p:pic>
                    <p:nvPicPr>
                      <p:cNvPr id="0" name="Object 3"/>
                      <p:cNvPicPr>
                        <a:picLocks noChangeAspect="1" noChangeArrowheads="1"/>
                      </p:cNvPicPr>
                      <p:nvPr/>
                    </p:nvPicPr>
                    <p:blipFill>
                      <a:blip r:embed="rId8"/>
                      <a:srcRect/>
                      <a:stretch>
                        <a:fillRect/>
                      </a:stretch>
                    </p:blipFill>
                    <p:spPr bwMode="auto">
                      <a:xfrm>
                        <a:off x="736600" y="2209800"/>
                        <a:ext cx="4013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48586375"/>
              </p:ext>
            </p:extLst>
          </p:nvPr>
        </p:nvGraphicFramePr>
        <p:xfrm>
          <a:off x="455612" y="3124200"/>
          <a:ext cx="1736725" cy="419100"/>
        </p:xfrm>
        <a:graphic>
          <a:graphicData uri="http://schemas.openxmlformats.org/presentationml/2006/ole">
            <mc:AlternateContent xmlns:mc="http://schemas.openxmlformats.org/markup-compatibility/2006">
              <mc:Choice xmlns:v="urn:schemas-microsoft-com:vml" Requires="v">
                <p:oleObj spid="_x0000_s77066" name="Equation" r:id="rId9" imgW="736560" imgH="177480" progId="Equation.DSMT4">
                  <p:embed/>
                </p:oleObj>
              </mc:Choice>
              <mc:Fallback>
                <p:oleObj name="Equation" r:id="rId9" imgW="736560" imgH="177480" progId="Equation.DSMT4">
                  <p:embed/>
                  <p:pic>
                    <p:nvPicPr>
                      <p:cNvPr id="0" name="Object 2"/>
                      <p:cNvPicPr>
                        <a:picLocks noChangeAspect="1" noChangeArrowheads="1"/>
                      </p:cNvPicPr>
                      <p:nvPr/>
                    </p:nvPicPr>
                    <p:blipFill>
                      <a:blip r:embed="rId10"/>
                      <a:srcRect/>
                      <a:stretch>
                        <a:fillRect/>
                      </a:stretch>
                    </p:blipFill>
                    <p:spPr bwMode="auto">
                      <a:xfrm>
                        <a:off x="455612" y="3124200"/>
                        <a:ext cx="1736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11238255"/>
              </p:ext>
            </p:extLst>
          </p:nvPr>
        </p:nvGraphicFramePr>
        <p:xfrm>
          <a:off x="836612" y="3733800"/>
          <a:ext cx="2395538" cy="568325"/>
        </p:xfrm>
        <a:graphic>
          <a:graphicData uri="http://schemas.openxmlformats.org/presentationml/2006/ole">
            <mc:AlternateContent xmlns:mc="http://schemas.openxmlformats.org/markup-compatibility/2006">
              <mc:Choice xmlns:v="urn:schemas-microsoft-com:vml" Requires="v">
                <p:oleObj spid="_x0000_s77067" name="Equation" r:id="rId11" imgW="1015920" imgH="241200" progId="Equation.DSMT4">
                  <p:embed/>
                </p:oleObj>
              </mc:Choice>
              <mc:Fallback>
                <p:oleObj name="Equation" r:id="rId11" imgW="1015920" imgH="241200" progId="Equation.DSMT4">
                  <p:embed/>
                  <p:pic>
                    <p:nvPicPr>
                      <p:cNvPr id="0" name="Object 5"/>
                      <p:cNvPicPr>
                        <a:picLocks noChangeAspect="1" noChangeArrowheads="1"/>
                      </p:cNvPicPr>
                      <p:nvPr/>
                    </p:nvPicPr>
                    <p:blipFill>
                      <a:blip r:embed="rId12"/>
                      <a:srcRect/>
                      <a:stretch>
                        <a:fillRect/>
                      </a:stretch>
                    </p:blipFill>
                    <p:spPr bwMode="auto">
                      <a:xfrm>
                        <a:off x="836612" y="3733800"/>
                        <a:ext cx="23955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88696198"/>
              </p:ext>
            </p:extLst>
          </p:nvPr>
        </p:nvGraphicFramePr>
        <p:xfrm>
          <a:off x="455612" y="4572000"/>
          <a:ext cx="5719763" cy="479425"/>
        </p:xfrm>
        <a:graphic>
          <a:graphicData uri="http://schemas.openxmlformats.org/presentationml/2006/ole">
            <mc:AlternateContent xmlns:mc="http://schemas.openxmlformats.org/markup-compatibility/2006">
              <mc:Choice xmlns:v="urn:schemas-microsoft-com:vml" Requires="v">
                <p:oleObj spid="_x0000_s77068" name="Equation" r:id="rId13" imgW="2425680" imgH="203040" progId="Equation.DSMT4">
                  <p:embed/>
                </p:oleObj>
              </mc:Choice>
              <mc:Fallback>
                <p:oleObj name="Equation" r:id="rId13" imgW="2425680" imgH="203040" progId="Equation.DSMT4">
                  <p:embed/>
                  <p:pic>
                    <p:nvPicPr>
                      <p:cNvPr id="0" name="Object 5"/>
                      <p:cNvPicPr>
                        <a:picLocks noChangeAspect="1" noChangeArrowheads="1"/>
                      </p:cNvPicPr>
                      <p:nvPr/>
                    </p:nvPicPr>
                    <p:blipFill>
                      <a:blip r:embed="rId14"/>
                      <a:srcRect/>
                      <a:stretch>
                        <a:fillRect/>
                      </a:stretch>
                    </p:blipFill>
                    <p:spPr bwMode="auto">
                      <a:xfrm>
                        <a:off x="455612" y="4572000"/>
                        <a:ext cx="57197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19562241"/>
              </p:ext>
            </p:extLst>
          </p:nvPr>
        </p:nvGraphicFramePr>
        <p:xfrm>
          <a:off x="608013" y="5257800"/>
          <a:ext cx="4132262" cy="568325"/>
        </p:xfrm>
        <a:graphic>
          <a:graphicData uri="http://schemas.openxmlformats.org/presentationml/2006/ole">
            <mc:AlternateContent xmlns:mc="http://schemas.openxmlformats.org/markup-compatibility/2006">
              <mc:Choice xmlns:v="urn:schemas-microsoft-com:vml" Requires="v">
                <p:oleObj spid="_x0000_s77069" name="Equation" r:id="rId15" imgW="1752480" imgH="241200" progId="Equation.DSMT4">
                  <p:embed/>
                </p:oleObj>
              </mc:Choice>
              <mc:Fallback>
                <p:oleObj name="Equation" r:id="rId15" imgW="1752480" imgH="241200" progId="Equation.DSMT4">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013" y="5257800"/>
                        <a:ext cx="41322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68615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46</a:t>
            </a:fld>
            <a:endParaRPr lang="en-US" dirty="0">
              <a:solidFill>
                <a:prstClr val="black"/>
              </a:solidFill>
            </a:endParaRPr>
          </a:p>
        </p:txBody>
      </p:sp>
      <p:sp>
        <p:nvSpPr>
          <p:cNvPr id="3" name="TextBox 2"/>
          <p:cNvSpPr txBox="1"/>
          <p:nvPr/>
        </p:nvSpPr>
        <p:spPr>
          <a:xfrm>
            <a:off x="268096" y="1600200"/>
            <a:ext cx="10744200" cy="1446550"/>
          </a:xfrm>
          <a:prstGeom prst="rect">
            <a:avLst/>
          </a:prstGeom>
          <a:noFill/>
        </p:spPr>
        <p:txBody>
          <a:bodyPr wrap="square" rtlCol="0">
            <a:spAutoFit/>
          </a:bodyPr>
          <a:lstStyle/>
          <a:p>
            <a:r>
              <a:rPr lang="en-US" sz="4400" dirty="0" smtClean="0">
                <a:solidFill>
                  <a:srgbClr val="0000FF"/>
                </a:solidFill>
              </a:rPr>
              <a:t>Generalization/extension of equation [6’] for any earth model type</a:t>
            </a:r>
            <a:endParaRPr lang="en-US" sz="4400" dirty="0">
              <a:solidFill>
                <a:srgbClr val="0000FF"/>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42880602"/>
              </p:ext>
            </p:extLst>
          </p:nvPr>
        </p:nvGraphicFramePr>
        <p:xfrm>
          <a:off x="1141412" y="3962400"/>
          <a:ext cx="9889159" cy="755650"/>
        </p:xfrm>
        <a:graphic>
          <a:graphicData uri="http://schemas.openxmlformats.org/presentationml/2006/ole">
            <mc:AlternateContent xmlns:mc="http://schemas.openxmlformats.org/markup-compatibility/2006">
              <mc:Choice xmlns:v="urn:schemas-microsoft-com:vml" Requires="v">
                <p:oleObj spid="_x0000_s65592" name="Equation" r:id="rId3" imgW="3822700" imgH="292100" progId="Equation.DSMT4">
                  <p:embed/>
                </p:oleObj>
              </mc:Choice>
              <mc:Fallback>
                <p:oleObj name="Equation" r:id="rId3" imgW="3822700" imgH="292100" progId="Equation.DSMT4">
                  <p:embed/>
                  <p:pic>
                    <p:nvPicPr>
                      <p:cNvPr id="0" name=""/>
                      <p:cNvPicPr/>
                      <p:nvPr/>
                    </p:nvPicPr>
                    <p:blipFill>
                      <a:blip r:embed="rId4"/>
                      <a:stretch>
                        <a:fillRect/>
                      </a:stretch>
                    </p:blipFill>
                    <p:spPr>
                      <a:xfrm>
                        <a:off x="1141412" y="3962400"/>
                        <a:ext cx="9889159" cy="7556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7277228"/>
              </p:ext>
            </p:extLst>
          </p:nvPr>
        </p:nvGraphicFramePr>
        <p:xfrm>
          <a:off x="1217612" y="5791200"/>
          <a:ext cx="4132262" cy="568325"/>
        </p:xfrm>
        <a:graphic>
          <a:graphicData uri="http://schemas.openxmlformats.org/presentationml/2006/ole">
            <mc:AlternateContent xmlns:mc="http://schemas.openxmlformats.org/markup-compatibility/2006">
              <mc:Choice xmlns:v="urn:schemas-microsoft-com:vml" Requires="v">
                <p:oleObj spid="_x0000_s65593" name="Equation" r:id="rId5" imgW="1752600" imgH="241300" progId="Equation.DSMT4">
                  <p:embed/>
                </p:oleObj>
              </mc:Choice>
              <mc:Fallback>
                <p:oleObj name="Equation" r:id="rId5" imgW="1752600" imgH="2413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612" y="5791200"/>
                        <a:ext cx="41322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9125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88825" cy="6858000"/>
            <a:chOff x="0" y="0"/>
            <a:chExt cx="5760" cy="4320"/>
          </a:xfrm>
        </p:grpSpPr>
        <p:sp>
          <p:nvSpPr>
            <p:cNvPr id="32783" name="Line 3"/>
            <p:cNvSpPr>
              <a:spLocks noChangeShapeType="1"/>
            </p:cNvSpPr>
            <p:nvPr/>
          </p:nvSpPr>
          <p:spPr bwMode="auto">
            <a:xfrm>
              <a:off x="0" y="768"/>
              <a:ext cx="576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2784" name="Line 4"/>
            <p:cNvSpPr>
              <a:spLocks noChangeShapeType="1"/>
            </p:cNvSpPr>
            <p:nvPr/>
          </p:nvSpPr>
          <p:spPr bwMode="auto">
            <a:xfrm flipV="1">
              <a:off x="432" y="0"/>
              <a:ext cx="0" cy="432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sp>
        <p:nvSpPr>
          <p:cNvPr id="32770" name="Text Box 5"/>
          <p:cNvSpPr txBox="1">
            <a:spLocks noChangeArrowheads="1"/>
          </p:cNvSpPr>
          <p:nvPr/>
        </p:nvSpPr>
        <p:spPr bwMode="auto">
          <a:xfrm>
            <a:off x="1015735" y="1447800"/>
            <a:ext cx="11173090" cy="369332"/>
          </a:xfrm>
          <a:prstGeom prst="rect">
            <a:avLst/>
          </a:prstGeom>
          <a:noFill/>
          <a:ln w="9525">
            <a:noFill/>
            <a:miter lim="800000"/>
            <a:headEnd/>
            <a:tailEnd/>
          </a:ln>
        </p:spPr>
        <p:txBody>
          <a:bodyPr>
            <a:spAutoFit/>
          </a:bodyPr>
          <a:lstStyle/>
          <a:p>
            <a:pPr fontAlgn="base">
              <a:spcBef>
                <a:spcPct val="50000"/>
              </a:spcBef>
              <a:spcAft>
                <a:spcPct val="0"/>
              </a:spcAft>
            </a:pPr>
            <a:endParaRPr lang="en-US" altLang="zh-CN">
              <a:solidFill>
                <a:prstClr val="black"/>
              </a:solidFill>
              <a:latin typeface="Arial" charset="0"/>
              <a:cs typeface="Arial" charset="0"/>
            </a:endParaRPr>
          </a:p>
        </p:txBody>
      </p:sp>
      <p:pic>
        <p:nvPicPr>
          <p:cNvPr id="32771" name="Picture 6"/>
          <p:cNvPicPr>
            <a:picLocks noChangeAspect="1" noChangeArrowheads="1"/>
          </p:cNvPicPr>
          <p:nvPr/>
        </p:nvPicPr>
        <p:blipFill>
          <a:blip r:embed="rId4" cstate="print"/>
          <a:srcRect/>
          <a:stretch>
            <a:fillRect/>
          </a:stretch>
        </p:blipFill>
        <p:spPr bwMode="auto">
          <a:xfrm>
            <a:off x="4856509" y="1604976"/>
            <a:ext cx="2560500" cy="971551"/>
          </a:xfrm>
          <a:prstGeom prst="rect">
            <a:avLst/>
          </a:prstGeom>
          <a:noFill/>
          <a:ln w="9525">
            <a:noFill/>
            <a:miter lim="800000"/>
            <a:headEnd/>
            <a:tailEnd/>
          </a:ln>
        </p:spPr>
      </p:pic>
      <p:pic>
        <p:nvPicPr>
          <p:cNvPr id="32772" name="Picture 7"/>
          <p:cNvPicPr>
            <a:picLocks noChangeAspect="1" noChangeArrowheads="1"/>
          </p:cNvPicPr>
          <p:nvPr/>
        </p:nvPicPr>
        <p:blipFill>
          <a:blip r:embed="rId5" cstate="print"/>
          <a:srcRect/>
          <a:stretch>
            <a:fillRect/>
          </a:stretch>
        </p:blipFill>
        <p:spPr bwMode="auto">
          <a:xfrm>
            <a:off x="11101142" y="1643065"/>
            <a:ext cx="763918" cy="933451"/>
          </a:xfrm>
          <a:prstGeom prst="rect">
            <a:avLst/>
          </a:prstGeom>
          <a:noFill/>
          <a:ln w="9525">
            <a:noFill/>
            <a:miter lim="800000"/>
            <a:headEnd/>
            <a:tailEnd/>
          </a:ln>
        </p:spPr>
      </p:pic>
      <p:pic>
        <p:nvPicPr>
          <p:cNvPr id="32773" name="Picture 8"/>
          <p:cNvPicPr>
            <a:picLocks noChangeAspect="1" noChangeArrowheads="1"/>
          </p:cNvPicPr>
          <p:nvPr/>
        </p:nvPicPr>
        <p:blipFill>
          <a:blip r:embed="rId6" cstate="print"/>
          <a:srcRect/>
          <a:stretch>
            <a:fillRect/>
          </a:stretch>
        </p:blipFill>
        <p:spPr bwMode="auto">
          <a:xfrm>
            <a:off x="4951412" y="3657600"/>
            <a:ext cx="3379436" cy="434975"/>
          </a:xfrm>
          <a:prstGeom prst="rect">
            <a:avLst/>
          </a:prstGeom>
          <a:noFill/>
          <a:ln w="9525">
            <a:noFill/>
            <a:miter lim="800000"/>
            <a:headEnd/>
            <a:tailEnd/>
          </a:ln>
        </p:spPr>
      </p:pic>
      <p:pic>
        <p:nvPicPr>
          <p:cNvPr id="32774" name="Picture 9"/>
          <p:cNvPicPr>
            <a:picLocks noChangeAspect="1" noChangeArrowheads="1"/>
          </p:cNvPicPr>
          <p:nvPr/>
        </p:nvPicPr>
        <p:blipFill>
          <a:blip r:embed="rId7" cstate="print"/>
          <a:srcRect/>
          <a:stretch>
            <a:fillRect/>
          </a:stretch>
        </p:blipFill>
        <p:spPr bwMode="auto">
          <a:xfrm>
            <a:off x="5214108" y="2949575"/>
            <a:ext cx="2202877" cy="280988"/>
          </a:xfrm>
          <a:prstGeom prst="rect">
            <a:avLst/>
          </a:prstGeom>
          <a:noFill/>
          <a:ln w="9525">
            <a:noFill/>
            <a:miter lim="800000"/>
            <a:headEnd/>
            <a:tailEnd/>
          </a:ln>
        </p:spPr>
      </p:pic>
      <p:pic>
        <p:nvPicPr>
          <p:cNvPr id="32775" name="Picture 10"/>
          <p:cNvPicPr>
            <a:picLocks noChangeAspect="1" noChangeArrowheads="1"/>
          </p:cNvPicPr>
          <p:nvPr/>
        </p:nvPicPr>
        <p:blipFill>
          <a:blip r:embed="rId8" cstate="print"/>
          <a:srcRect/>
          <a:stretch>
            <a:fillRect/>
          </a:stretch>
        </p:blipFill>
        <p:spPr bwMode="auto">
          <a:xfrm>
            <a:off x="11357192" y="3717986"/>
            <a:ext cx="550190" cy="452439"/>
          </a:xfrm>
          <a:prstGeom prst="rect">
            <a:avLst/>
          </a:prstGeom>
          <a:noFill/>
          <a:ln w="9525">
            <a:noFill/>
            <a:miter lim="800000"/>
            <a:headEnd/>
            <a:tailEnd/>
          </a:ln>
        </p:spPr>
      </p:pic>
      <p:pic>
        <p:nvPicPr>
          <p:cNvPr id="32776" name="Picture 11"/>
          <p:cNvPicPr>
            <a:picLocks noChangeAspect="1" noChangeArrowheads="1"/>
          </p:cNvPicPr>
          <p:nvPr/>
        </p:nvPicPr>
        <p:blipFill>
          <a:blip r:embed="rId9" cstate="print"/>
          <a:srcRect/>
          <a:stretch>
            <a:fillRect/>
          </a:stretch>
        </p:blipFill>
        <p:spPr bwMode="auto">
          <a:xfrm>
            <a:off x="2808097" y="5649853"/>
            <a:ext cx="7577809" cy="382588"/>
          </a:xfrm>
          <a:prstGeom prst="rect">
            <a:avLst/>
          </a:prstGeom>
          <a:noFill/>
          <a:ln w="9525">
            <a:noFill/>
            <a:miter lim="800000"/>
            <a:headEnd/>
            <a:tailEnd/>
          </a:ln>
        </p:spPr>
      </p:pic>
      <p:pic>
        <p:nvPicPr>
          <p:cNvPr id="32777" name="Picture 12"/>
          <p:cNvPicPr>
            <a:picLocks noChangeAspect="1" noChangeArrowheads="1"/>
          </p:cNvPicPr>
          <p:nvPr/>
        </p:nvPicPr>
        <p:blipFill>
          <a:blip r:embed="rId10" cstate="print"/>
          <a:srcRect/>
          <a:stretch>
            <a:fillRect/>
          </a:stretch>
        </p:blipFill>
        <p:spPr bwMode="auto">
          <a:xfrm>
            <a:off x="11408103" y="5573713"/>
            <a:ext cx="613673" cy="460375"/>
          </a:xfrm>
          <a:prstGeom prst="rect">
            <a:avLst/>
          </a:prstGeom>
          <a:noFill/>
          <a:ln w="9525">
            <a:noFill/>
            <a:miter lim="800000"/>
            <a:headEnd/>
            <a:tailEnd/>
          </a:ln>
        </p:spPr>
      </p:pic>
      <p:sp>
        <p:nvSpPr>
          <p:cNvPr id="32778" name="Text Box 13"/>
          <p:cNvSpPr txBox="1">
            <a:spLocks noChangeArrowheads="1"/>
          </p:cNvSpPr>
          <p:nvPr/>
        </p:nvSpPr>
        <p:spPr bwMode="auto">
          <a:xfrm>
            <a:off x="3385313" y="228600"/>
            <a:ext cx="5591724" cy="1077218"/>
          </a:xfrm>
          <a:prstGeom prst="rect">
            <a:avLst/>
          </a:prstGeom>
          <a:noFill/>
          <a:ln w="9525">
            <a:noFill/>
            <a:miter lim="800000"/>
            <a:headEnd/>
            <a:tailEnd/>
          </a:ln>
        </p:spPr>
        <p:txBody>
          <a:bodyPr wrap="none">
            <a:spAutoFit/>
          </a:bodyPr>
          <a:lstStyle/>
          <a:p>
            <a:pPr algn="ctr">
              <a:spcBef>
                <a:spcPct val="0"/>
              </a:spcBef>
              <a:defRPr/>
            </a:pPr>
            <a:r>
              <a:rPr lang="en-US" altLang="zh-CN" sz="4000" b="1" dirty="0">
                <a:solidFill>
                  <a:srgbClr val="0000FF"/>
                </a:solidFill>
                <a:latin typeface="+mj-lt"/>
                <a:ea typeface="+mj-ea"/>
                <a:cs typeface="+mj-cs"/>
              </a:rPr>
              <a:t>Inverse Scattering  Series </a:t>
            </a:r>
          </a:p>
          <a:p>
            <a:pPr algn="ctr">
              <a:spcBef>
                <a:spcPct val="0"/>
              </a:spcBef>
              <a:defRPr/>
            </a:pPr>
            <a:r>
              <a:rPr lang="en-US" altLang="zh-CN" sz="2400" b="1" dirty="0">
                <a:solidFill>
                  <a:srgbClr val="0000FF"/>
                </a:solidFill>
                <a:latin typeface="+mj-lt"/>
                <a:ea typeface="+mj-ea"/>
                <a:cs typeface="+mj-cs"/>
              </a:rPr>
              <a:t>Scattering theory = perturbation theory</a:t>
            </a:r>
          </a:p>
        </p:txBody>
      </p:sp>
      <p:sp>
        <p:nvSpPr>
          <p:cNvPr id="32780" name="Rectangle 15"/>
          <p:cNvSpPr>
            <a:spLocks noChangeArrowheads="1"/>
          </p:cNvSpPr>
          <p:nvPr/>
        </p:nvSpPr>
        <p:spPr bwMode="auto">
          <a:xfrm>
            <a:off x="11274663" y="1524000"/>
            <a:ext cx="711015" cy="4495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zh-CN" altLang="en-US">
              <a:solidFill>
                <a:prstClr val="black"/>
              </a:solidFill>
              <a:latin typeface="Arial" charset="0"/>
              <a:cs typeface="Arial" charset="0"/>
            </a:endParaRPr>
          </a:p>
        </p:txBody>
      </p:sp>
      <p:sp>
        <p:nvSpPr>
          <p:cNvPr id="32781" name="Text Box 16"/>
          <p:cNvSpPr txBox="1">
            <a:spLocks noChangeArrowheads="1"/>
          </p:cNvSpPr>
          <p:nvPr/>
        </p:nvSpPr>
        <p:spPr bwMode="auto">
          <a:xfrm>
            <a:off x="914162" y="4953000"/>
            <a:ext cx="6860148" cy="46166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dirty="0">
                <a:solidFill>
                  <a:prstClr val="black"/>
                </a:solidFill>
                <a:cs typeface="Arial" charset="0"/>
              </a:rPr>
              <a:t>Eq.(1) can be expanded in a </a:t>
            </a:r>
            <a:r>
              <a:rPr lang="en-US" altLang="zh-CN" sz="2400" i="1" dirty="0">
                <a:solidFill>
                  <a:prstClr val="black"/>
                </a:solidFill>
                <a:cs typeface="Arial" charset="0"/>
              </a:rPr>
              <a:t>forward scattering series,</a:t>
            </a:r>
          </a:p>
        </p:txBody>
      </p:sp>
      <p:sp>
        <p:nvSpPr>
          <p:cNvPr id="17" name="Slide Number Placeholder 16"/>
          <p:cNvSpPr>
            <a:spLocks noGrp="1"/>
          </p:cNvSpPr>
          <p:nvPr>
            <p:ph type="sldNum" sz="quarter" idx="12"/>
          </p:nvPr>
        </p:nvSpPr>
        <p:spPr/>
        <p:txBody>
          <a:bodyPr/>
          <a:lstStyle/>
          <a:p>
            <a:pPr>
              <a:defRPr/>
            </a:pPr>
            <a:fld id="{A9BB0D56-3690-4873-B5E4-A4CF5DDE8523}" type="slidenum">
              <a:rPr lang="en-US">
                <a:solidFill>
                  <a:prstClr val="black">
                    <a:tint val="75000"/>
                  </a:prstClr>
                </a:solidFill>
              </a:rPr>
              <a:pPr>
                <a:defRPr/>
              </a:pPr>
              <a:t>47</a:t>
            </a:fld>
            <a:endParaRPr lang="en-US">
              <a:solidFill>
                <a:prstClr val="black">
                  <a:tint val="75000"/>
                </a:prstClr>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59084769"/>
              </p:ext>
            </p:extLst>
          </p:nvPr>
        </p:nvGraphicFramePr>
        <p:xfrm>
          <a:off x="4341812" y="4191000"/>
          <a:ext cx="5181600" cy="573104"/>
        </p:xfrm>
        <a:graphic>
          <a:graphicData uri="http://schemas.openxmlformats.org/presentationml/2006/ole">
            <mc:AlternateContent xmlns:mc="http://schemas.openxmlformats.org/markup-compatibility/2006">
              <mc:Choice xmlns:v="urn:schemas-microsoft-com:vml" Requires="v">
                <p:oleObj spid="_x0000_s66608" name="Equation" r:id="rId11" imgW="1549400" imgH="228600" progId="Equation.DSMT4">
                  <p:embed/>
                </p:oleObj>
              </mc:Choice>
              <mc:Fallback>
                <p:oleObj name="Equation" r:id="rId11" imgW="1549400" imgH="228600" progId="Equation.DSMT4">
                  <p:embed/>
                  <p:pic>
                    <p:nvPicPr>
                      <p:cNvPr id="0" name=""/>
                      <p:cNvPicPr/>
                      <p:nvPr/>
                    </p:nvPicPr>
                    <p:blipFill>
                      <a:blip r:embed="rId12"/>
                      <a:stretch>
                        <a:fillRect/>
                      </a:stretch>
                    </p:blipFill>
                    <p:spPr>
                      <a:xfrm>
                        <a:off x="4341812" y="4191000"/>
                        <a:ext cx="5181600" cy="573104"/>
                      </a:xfrm>
                      <a:prstGeom prst="rect">
                        <a:avLst/>
                      </a:prstGeom>
                    </p:spPr>
                  </p:pic>
                </p:oleObj>
              </mc:Fallback>
            </mc:AlternateContent>
          </a:graphicData>
        </a:graphic>
      </p:graphicFrame>
    </p:spTree>
    <p:extLst>
      <p:ext uri="{BB962C8B-B14F-4D97-AF65-F5344CB8AC3E}">
        <p14:creationId xmlns:p14="http://schemas.microsoft.com/office/powerpoint/2010/main" val="2344923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88825" cy="6858000"/>
            <a:chOff x="0" y="0"/>
            <a:chExt cx="5760" cy="4320"/>
          </a:xfrm>
        </p:grpSpPr>
        <p:sp>
          <p:nvSpPr>
            <p:cNvPr id="34836" name="Line 3"/>
            <p:cNvSpPr>
              <a:spLocks noChangeShapeType="1"/>
            </p:cNvSpPr>
            <p:nvPr/>
          </p:nvSpPr>
          <p:spPr bwMode="auto">
            <a:xfrm>
              <a:off x="0" y="768"/>
              <a:ext cx="5760" cy="0"/>
            </a:xfrm>
            <a:prstGeom prst="line">
              <a:avLst/>
            </a:prstGeom>
            <a:noFill/>
            <a:ln w="38100">
              <a:solidFill>
                <a:srgbClr val="99CCFF"/>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4837" name="Line 4"/>
            <p:cNvSpPr>
              <a:spLocks noChangeShapeType="1"/>
            </p:cNvSpPr>
            <p:nvPr/>
          </p:nvSpPr>
          <p:spPr bwMode="auto">
            <a:xfrm flipV="1">
              <a:off x="432" y="0"/>
              <a:ext cx="0" cy="4320"/>
            </a:xfrm>
            <a:prstGeom prst="line">
              <a:avLst/>
            </a:prstGeom>
            <a:noFill/>
            <a:ln w="38100">
              <a:solidFill>
                <a:srgbClr val="FFFF99"/>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sp>
        <p:nvSpPr>
          <p:cNvPr id="22" name="Slide Number Placeholder 21"/>
          <p:cNvSpPr>
            <a:spLocks noGrp="1"/>
          </p:cNvSpPr>
          <p:nvPr>
            <p:ph type="sldNum" sz="quarter" idx="12"/>
          </p:nvPr>
        </p:nvSpPr>
        <p:spPr/>
        <p:txBody>
          <a:bodyPr/>
          <a:lstStyle/>
          <a:p>
            <a:pPr>
              <a:defRPr/>
            </a:pPr>
            <a:fld id="{9CC282F0-AC4A-4A77-AA8F-688A13AA339C}" type="slidenum">
              <a:rPr lang="en-US" sz="1800">
                <a:solidFill>
                  <a:schemeClr val="tx1"/>
                </a:solidFill>
              </a:rPr>
              <a:pPr>
                <a:defRPr/>
              </a:pPr>
              <a:t>48</a:t>
            </a:fld>
            <a:endParaRPr lang="en-US" dirty="0">
              <a:solidFill>
                <a:schemeClr val="tx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10305343"/>
              </p:ext>
            </p:extLst>
          </p:nvPr>
        </p:nvGraphicFramePr>
        <p:xfrm>
          <a:off x="1154113" y="1604963"/>
          <a:ext cx="10826750" cy="4410075"/>
        </p:xfrm>
        <a:graphic>
          <a:graphicData uri="http://schemas.openxmlformats.org/presentationml/2006/ole">
            <mc:AlternateContent xmlns:mc="http://schemas.openxmlformats.org/markup-compatibility/2006">
              <mc:Choice xmlns:v="urn:schemas-microsoft-com:vml" Requires="v">
                <p:oleObj spid="_x0000_s67632" name="Equation" r:id="rId4" imgW="3492360" imgH="1422360" progId="Equation.DSMT4">
                  <p:embed/>
                </p:oleObj>
              </mc:Choice>
              <mc:Fallback>
                <p:oleObj name="Equation" r:id="rId4" imgW="3492360" imgH="1422360" progId="Equation.DSMT4">
                  <p:embed/>
                  <p:pic>
                    <p:nvPicPr>
                      <p:cNvPr id="0" name=""/>
                      <p:cNvPicPr/>
                      <p:nvPr/>
                    </p:nvPicPr>
                    <p:blipFill>
                      <a:blip r:embed="rId5"/>
                      <a:stretch>
                        <a:fillRect/>
                      </a:stretch>
                    </p:blipFill>
                    <p:spPr>
                      <a:xfrm>
                        <a:off x="1154113" y="1604963"/>
                        <a:ext cx="10826750" cy="4410075"/>
                      </a:xfrm>
                      <a:prstGeom prst="rect">
                        <a:avLst/>
                      </a:prstGeom>
                    </p:spPr>
                  </p:pic>
                </p:oleObj>
              </mc:Fallback>
            </mc:AlternateContent>
          </a:graphicData>
        </a:graphic>
      </p:graphicFrame>
    </p:spTree>
    <p:extLst>
      <p:ext uri="{BB962C8B-B14F-4D97-AF65-F5344CB8AC3E}">
        <p14:creationId xmlns:p14="http://schemas.microsoft.com/office/powerpoint/2010/main" val="2229561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Forward and Direct Inverse</a:t>
            </a:r>
            <a:endParaRPr lang="en-US" dirty="0"/>
          </a:p>
        </p:txBody>
      </p:sp>
      <p:grpSp>
        <p:nvGrpSpPr>
          <p:cNvPr id="4" name="Group 3"/>
          <p:cNvGrpSpPr/>
          <p:nvPr/>
        </p:nvGrpSpPr>
        <p:grpSpPr>
          <a:xfrm>
            <a:off x="654449" y="2485361"/>
            <a:ext cx="11289999" cy="606811"/>
            <a:chOff x="517025" y="4130494"/>
            <a:chExt cx="8469705" cy="606811"/>
          </a:xfrm>
        </p:grpSpPr>
        <p:sp>
          <p:nvSpPr>
            <p:cNvPr id="11" name="Rectangle 10"/>
            <p:cNvSpPr/>
            <p:nvPr/>
          </p:nvSpPr>
          <p:spPr>
            <a:xfrm>
              <a:off x="517025" y="4130494"/>
              <a:ext cx="1235275" cy="523220"/>
            </a:xfrm>
            <a:prstGeom prst="rect">
              <a:avLst/>
            </a:prstGeom>
          </p:spPr>
          <p:txBody>
            <a:bodyPr wrap="none">
              <a:spAutoFit/>
            </a:bodyPr>
            <a:lstStyle/>
            <a:p>
              <a:r>
                <a:rPr lang="en-US" sz="2800" dirty="0">
                  <a:solidFill>
                    <a:srgbClr val="0000FF"/>
                  </a:solidFill>
                  <a:latin typeface="Arial"/>
                  <a:cs typeface="Arial"/>
                </a:rPr>
                <a:t>Modeling</a:t>
              </a:r>
              <a:endParaRPr lang="en-US" dirty="0">
                <a:solidFill>
                  <a:prstClr val="black"/>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774939971"/>
                </p:ext>
              </p:extLst>
            </p:nvPr>
          </p:nvGraphicFramePr>
          <p:xfrm>
            <a:off x="2917606" y="4188665"/>
            <a:ext cx="5623560" cy="548640"/>
          </p:xfrm>
          <a:graphic>
            <a:graphicData uri="http://schemas.openxmlformats.org/presentationml/2006/ole">
              <mc:AlternateContent xmlns:mc="http://schemas.openxmlformats.org/markup-compatibility/2006">
                <mc:Choice xmlns:v="urn:schemas-microsoft-com:vml" Requires="v">
                  <p:oleObj spid="_x0000_s68840" name="Equation" r:id="rId3" imgW="2082800" imgH="203200" progId="Equation.DSMT4">
                    <p:embed/>
                  </p:oleObj>
                </mc:Choice>
                <mc:Fallback>
                  <p:oleObj name="Equation" r:id="rId3" imgW="2082800" imgH="203200" progId="Equation.DSMT4">
                    <p:embed/>
                    <p:pic>
                      <p:nvPicPr>
                        <p:cNvPr id="0" name=""/>
                        <p:cNvPicPr/>
                        <p:nvPr/>
                      </p:nvPicPr>
                      <p:blipFill>
                        <a:blip r:embed="rId4"/>
                        <a:stretch>
                          <a:fillRect/>
                        </a:stretch>
                      </p:blipFill>
                      <p:spPr>
                        <a:xfrm>
                          <a:off x="2917606" y="4188665"/>
                          <a:ext cx="5623560" cy="548640"/>
                        </a:xfrm>
                        <a:prstGeom prst="rect">
                          <a:avLst/>
                        </a:prstGeom>
                      </p:spPr>
                    </p:pic>
                  </p:oleObj>
                </mc:Fallback>
              </mc:AlternateContent>
            </a:graphicData>
          </a:graphic>
        </p:graphicFrame>
        <p:sp>
          <p:nvSpPr>
            <p:cNvPr id="13" name="TextBox 12"/>
            <p:cNvSpPr txBox="1"/>
            <p:nvPr/>
          </p:nvSpPr>
          <p:spPr>
            <a:xfrm>
              <a:off x="8565591" y="4192049"/>
              <a:ext cx="421139" cy="461665"/>
            </a:xfrm>
            <a:prstGeom prst="rect">
              <a:avLst/>
            </a:prstGeom>
            <a:noFill/>
          </p:spPr>
          <p:txBody>
            <a:bodyPr wrap="none" rtlCol="0">
              <a:spAutoFit/>
            </a:bodyPr>
            <a:lstStyle/>
            <a:p>
              <a:r>
                <a:rPr lang="en-US" sz="2400" dirty="0">
                  <a:solidFill>
                    <a:prstClr val="black"/>
                  </a:solidFill>
                  <a:latin typeface="Arial"/>
                  <a:cs typeface="Arial"/>
                </a:rPr>
                <a:t>(2)</a:t>
              </a:r>
            </a:p>
          </p:txBody>
        </p:sp>
      </p:grpSp>
      <p:graphicFrame>
        <p:nvGraphicFramePr>
          <p:cNvPr id="15" name="Object 14"/>
          <p:cNvGraphicFramePr>
            <a:graphicFrameLocks noChangeAspect="1"/>
          </p:cNvGraphicFramePr>
          <p:nvPr>
            <p:extLst>
              <p:ext uri="{D42A27DB-BD31-4B8C-83A1-F6EECF244321}">
                <p14:modId xmlns:p14="http://schemas.microsoft.com/office/powerpoint/2010/main" val="171201308"/>
              </p:ext>
            </p:extLst>
          </p:nvPr>
        </p:nvGraphicFramePr>
        <p:xfrm>
          <a:off x="3785731" y="3537014"/>
          <a:ext cx="7793653" cy="1133475"/>
        </p:xfrm>
        <a:graphic>
          <a:graphicData uri="http://schemas.openxmlformats.org/presentationml/2006/ole">
            <mc:AlternateContent xmlns:mc="http://schemas.openxmlformats.org/markup-compatibility/2006">
              <mc:Choice xmlns:v="urn:schemas-microsoft-com:vml" Requires="v">
                <p:oleObj spid="_x0000_s68841" name="Equation" r:id="rId5" imgW="2032000" imgH="393700" progId="Equation.DSMT4">
                  <p:embed/>
                </p:oleObj>
              </mc:Choice>
              <mc:Fallback>
                <p:oleObj name="Equation" r:id="rId5" imgW="2032000" imgH="393700" progId="Equation.DSMT4">
                  <p:embed/>
                  <p:pic>
                    <p:nvPicPr>
                      <p:cNvPr id="0" name=""/>
                      <p:cNvPicPr/>
                      <p:nvPr/>
                    </p:nvPicPr>
                    <p:blipFill>
                      <a:blip r:embed="rId6"/>
                      <a:stretch>
                        <a:fillRect/>
                      </a:stretch>
                    </p:blipFill>
                    <p:spPr>
                      <a:xfrm>
                        <a:off x="3785731" y="3537014"/>
                        <a:ext cx="7793653" cy="1133475"/>
                      </a:xfrm>
                      <a:prstGeom prst="rect">
                        <a:avLst/>
                      </a:prstGeom>
                    </p:spPr>
                  </p:pic>
                </p:oleObj>
              </mc:Fallback>
            </mc:AlternateContent>
          </a:graphicData>
        </a:graphic>
      </p:graphicFrame>
      <p:sp>
        <p:nvSpPr>
          <p:cNvPr id="16" name="Rectangle 15"/>
          <p:cNvSpPr/>
          <p:nvPr/>
        </p:nvSpPr>
        <p:spPr>
          <a:xfrm>
            <a:off x="1049187" y="4954011"/>
            <a:ext cx="824265" cy="523220"/>
          </a:xfrm>
          <a:prstGeom prst="rect">
            <a:avLst/>
          </a:prstGeom>
        </p:spPr>
        <p:txBody>
          <a:bodyPr wrap="none">
            <a:spAutoFit/>
          </a:bodyPr>
          <a:lstStyle/>
          <a:p>
            <a:r>
              <a:rPr lang="en-US" sz="2800" dirty="0">
                <a:solidFill>
                  <a:srgbClr val="0000FF"/>
                </a:solidFill>
                <a:latin typeface="Arial"/>
                <a:cs typeface="Arial"/>
              </a:rPr>
              <a:t>with</a:t>
            </a:r>
            <a:endParaRPr lang="en-US" sz="2800"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64094897"/>
              </p:ext>
            </p:extLst>
          </p:nvPr>
        </p:nvGraphicFramePr>
        <p:xfrm>
          <a:off x="2443117" y="4781927"/>
          <a:ext cx="1810912" cy="1188720"/>
        </p:xfrm>
        <a:graphic>
          <a:graphicData uri="http://schemas.openxmlformats.org/presentationml/2006/ole">
            <mc:AlternateContent xmlns:mc="http://schemas.openxmlformats.org/markup-compatibility/2006">
              <mc:Choice xmlns:v="urn:schemas-microsoft-com:vml" Requires="v">
                <p:oleObj spid="_x0000_s68842" name="Equation" r:id="rId7" imgW="508000" imgH="444500" progId="Equation.DSMT4">
                  <p:embed/>
                </p:oleObj>
              </mc:Choice>
              <mc:Fallback>
                <p:oleObj name="Equation" r:id="rId7" imgW="508000" imgH="444500" progId="Equation.DSMT4">
                  <p:embed/>
                  <p:pic>
                    <p:nvPicPr>
                      <p:cNvPr id="0" name=""/>
                      <p:cNvPicPr/>
                      <p:nvPr/>
                    </p:nvPicPr>
                    <p:blipFill>
                      <a:blip r:embed="rId8"/>
                      <a:stretch>
                        <a:fillRect/>
                      </a:stretch>
                    </p:blipFill>
                    <p:spPr>
                      <a:xfrm>
                        <a:off x="2443117" y="4781927"/>
                        <a:ext cx="1810912" cy="1188720"/>
                      </a:xfrm>
                      <a:prstGeom prst="rect">
                        <a:avLst/>
                      </a:prstGeom>
                    </p:spPr>
                  </p:pic>
                </p:oleObj>
              </mc:Fallback>
            </mc:AlternateContent>
          </a:graphicData>
        </a:graphic>
      </p:graphicFrame>
      <p:sp>
        <p:nvSpPr>
          <p:cNvPr id="17" name="Rectangle 16"/>
          <p:cNvSpPr/>
          <p:nvPr/>
        </p:nvSpPr>
        <p:spPr>
          <a:xfrm>
            <a:off x="1015029" y="3785092"/>
            <a:ext cx="1024639" cy="523220"/>
          </a:xfrm>
          <a:prstGeom prst="rect">
            <a:avLst/>
          </a:prstGeom>
        </p:spPr>
        <p:txBody>
          <a:bodyPr wrap="none">
            <a:spAutoFit/>
          </a:bodyPr>
          <a:lstStyle/>
          <a:p>
            <a:r>
              <a:rPr lang="en-US" sz="2800" dirty="0">
                <a:solidFill>
                  <a:srgbClr val="0000FF"/>
                </a:solidFill>
                <a:latin typeface="Arial"/>
                <a:cs typeface="Arial"/>
              </a:rPr>
              <a:t>Form</a:t>
            </a:r>
            <a:endParaRPr lang="en-US" dirty="0">
              <a:solidFill>
                <a:prstClr val="black"/>
              </a:solidFill>
            </a:endParaRPr>
          </a:p>
        </p:txBody>
      </p:sp>
      <p:grpSp>
        <p:nvGrpSpPr>
          <p:cNvPr id="19" name="Group 18"/>
          <p:cNvGrpSpPr/>
          <p:nvPr/>
        </p:nvGrpSpPr>
        <p:grpSpPr>
          <a:xfrm>
            <a:off x="754973" y="1329578"/>
            <a:ext cx="10355679" cy="589576"/>
            <a:chOff x="566376" y="3790025"/>
            <a:chExt cx="7768782" cy="589576"/>
          </a:xfrm>
        </p:grpSpPr>
        <p:sp>
          <p:nvSpPr>
            <p:cNvPr id="20" name="Rectangle 19"/>
            <p:cNvSpPr/>
            <p:nvPr/>
          </p:nvSpPr>
          <p:spPr>
            <a:xfrm>
              <a:off x="566376" y="3790025"/>
              <a:ext cx="1624907" cy="523220"/>
            </a:xfrm>
            <a:prstGeom prst="rect">
              <a:avLst/>
            </a:prstGeom>
          </p:spPr>
          <p:txBody>
            <a:bodyPr wrap="none">
              <a:spAutoFit/>
            </a:bodyPr>
            <a:lstStyle/>
            <a:p>
              <a:pPr algn="ctr"/>
              <a:r>
                <a:rPr lang="en-US" sz="2800" dirty="0">
                  <a:solidFill>
                    <a:srgbClr val="0000FF"/>
                  </a:solidFill>
                  <a:latin typeface="Arial"/>
                  <a:cs typeface="Arial"/>
                </a:rPr>
                <a:t>Relationship</a:t>
              </a:r>
            </a:p>
          </p:txBody>
        </p:sp>
        <p:graphicFrame>
          <p:nvGraphicFramePr>
            <p:cNvPr id="21" name="Object 20"/>
            <p:cNvGraphicFramePr>
              <a:graphicFrameLocks noChangeAspect="1"/>
            </p:cNvGraphicFramePr>
            <p:nvPr>
              <p:extLst>
                <p:ext uri="{D42A27DB-BD31-4B8C-83A1-F6EECF244321}">
                  <p14:modId xmlns:p14="http://schemas.microsoft.com/office/powerpoint/2010/main" val="678941146"/>
                </p:ext>
              </p:extLst>
            </p:nvPr>
          </p:nvGraphicFramePr>
          <p:xfrm>
            <a:off x="3521695" y="3830961"/>
            <a:ext cx="2640330" cy="548640"/>
          </p:xfrm>
          <a:graphic>
            <a:graphicData uri="http://schemas.openxmlformats.org/presentationml/2006/ole">
              <mc:AlternateContent xmlns:mc="http://schemas.openxmlformats.org/markup-compatibility/2006">
                <mc:Choice xmlns:v="urn:schemas-microsoft-com:vml" Requires="v">
                  <p:oleObj spid="_x0000_s68843" name="Equation" r:id="rId9" imgW="977900" imgH="203200" progId="Equation.DSMT4">
                    <p:embed/>
                  </p:oleObj>
                </mc:Choice>
                <mc:Fallback>
                  <p:oleObj name="Equation" r:id="rId9" imgW="977900" imgH="203200" progId="Equation.DSMT4">
                    <p:embed/>
                    <p:pic>
                      <p:nvPicPr>
                        <p:cNvPr id="0" name=""/>
                        <p:cNvPicPr/>
                        <p:nvPr/>
                      </p:nvPicPr>
                      <p:blipFill>
                        <a:blip r:embed="rId10"/>
                        <a:stretch>
                          <a:fillRect/>
                        </a:stretch>
                      </p:blipFill>
                      <p:spPr>
                        <a:xfrm>
                          <a:off x="3521695" y="3830961"/>
                          <a:ext cx="2640330" cy="548640"/>
                        </a:xfrm>
                        <a:prstGeom prst="rect">
                          <a:avLst/>
                        </a:prstGeom>
                      </p:spPr>
                    </p:pic>
                  </p:oleObj>
                </mc:Fallback>
              </mc:AlternateContent>
            </a:graphicData>
          </a:graphic>
        </p:graphicFrame>
        <p:sp>
          <p:nvSpPr>
            <p:cNvPr id="22" name="TextBox 21"/>
            <p:cNvSpPr txBox="1"/>
            <p:nvPr/>
          </p:nvSpPr>
          <p:spPr>
            <a:xfrm>
              <a:off x="7914019" y="3819651"/>
              <a:ext cx="421139" cy="461665"/>
            </a:xfrm>
            <a:prstGeom prst="rect">
              <a:avLst/>
            </a:prstGeom>
            <a:noFill/>
          </p:spPr>
          <p:txBody>
            <a:bodyPr wrap="none" rtlCol="0">
              <a:spAutoFit/>
            </a:bodyPr>
            <a:lstStyle/>
            <a:p>
              <a:r>
                <a:rPr lang="en-US" sz="2400" dirty="0">
                  <a:solidFill>
                    <a:prstClr val="black"/>
                  </a:solidFill>
                  <a:latin typeface="Arial"/>
                  <a:cs typeface="Arial"/>
                </a:rPr>
                <a:t>(1)</a:t>
              </a:r>
            </a:p>
          </p:txBody>
        </p:sp>
      </p:grpSp>
      <p:graphicFrame>
        <p:nvGraphicFramePr>
          <p:cNvPr id="23" name="Object 22"/>
          <p:cNvGraphicFramePr>
            <a:graphicFrameLocks noChangeAspect="1"/>
          </p:cNvGraphicFramePr>
          <p:nvPr>
            <p:extLst>
              <p:ext uri="{D42A27DB-BD31-4B8C-83A1-F6EECF244321}">
                <p14:modId xmlns:p14="http://schemas.microsoft.com/office/powerpoint/2010/main" val="3729043670"/>
              </p:ext>
            </p:extLst>
          </p:nvPr>
        </p:nvGraphicFramePr>
        <p:xfrm>
          <a:off x="5979285" y="5104969"/>
          <a:ext cx="4627944" cy="585788"/>
        </p:xfrm>
        <a:graphic>
          <a:graphicData uri="http://schemas.openxmlformats.org/presentationml/2006/ole">
            <mc:AlternateContent xmlns:mc="http://schemas.openxmlformats.org/markup-compatibility/2006">
              <mc:Choice xmlns:v="urn:schemas-microsoft-com:vml" Requires="v">
                <p:oleObj spid="_x0000_s68844" name="Equation" r:id="rId11" imgW="1206500" imgH="203200" progId="Equation.DSMT4">
                  <p:embed/>
                </p:oleObj>
              </mc:Choice>
              <mc:Fallback>
                <p:oleObj name="Equation" r:id="rId11" imgW="1206500" imgH="203200" progId="Equation.DSMT4">
                  <p:embed/>
                  <p:pic>
                    <p:nvPicPr>
                      <p:cNvPr id="0" name=""/>
                      <p:cNvPicPr/>
                      <p:nvPr/>
                    </p:nvPicPr>
                    <p:blipFill>
                      <a:blip r:embed="rId12"/>
                      <a:stretch>
                        <a:fillRect/>
                      </a:stretch>
                    </p:blipFill>
                    <p:spPr>
                      <a:xfrm>
                        <a:off x="5979285" y="5104969"/>
                        <a:ext cx="4627944" cy="585788"/>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EC3277FA-E73F-4102-A46F-C78B8C27A809}" type="slidenum">
              <a:rPr lang="en-US" smtClean="0"/>
              <a:pPr/>
              <a:t>49</a:t>
            </a:fld>
            <a:endParaRPr lang="en-US" dirty="0"/>
          </a:p>
        </p:txBody>
      </p:sp>
    </p:spTree>
    <p:extLst>
      <p:ext uri="{BB962C8B-B14F-4D97-AF65-F5344CB8AC3E}">
        <p14:creationId xmlns:p14="http://schemas.microsoft.com/office/powerpoint/2010/main" val="1475189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u="sng" dirty="0">
                <a:solidFill>
                  <a:prstClr val="black"/>
                </a:solidFill>
              </a:rPr>
              <a:t>Executive Summary</a:t>
            </a:r>
            <a:r>
              <a:rPr lang="en-US" sz="3200" dirty="0">
                <a:solidFill>
                  <a:prstClr val="black"/>
                </a:solidFill>
              </a:rPr>
              <a:t>: </a:t>
            </a:r>
          </a:p>
          <a:p>
            <a:pPr algn="ctr"/>
            <a:r>
              <a:rPr lang="en-US" sz="3200" u="sng" dirty="0">
                <a:solidFill>
                  <a:prstClr val="black"/>
                </a:solidFill>
              </a:rPr>
              <a:t>Program objectives</a:t>
            </a:r>
            <a:r>
              <a:rPr lang="en-US" sz="3200" dirty="0">
                <a:solidFill>
                  <a:prstClr val="black"/>
                </a:solidFill>
              </a:rPr>
              <a:t>, </a:t>
            </a:r>
            <a:r>
              <a:rPr lang="en-US" sz="3200" u="sng" dirty="0">
                <a:solidFill>
                  <a:prstClr val="black"/>
                </a:solidFill>
              </a:rPr>
              <a:t>projects within the program </a:t>
            </a:r>
            <a:r>
              <a:rPr lang="en-US" sz="3200" dirty="0">
                <a:solidFill>
                  <a:prstClr val="black"/>
                </a:solidFill>
              </a:rPr>
              <a:t>and </a:t>
            </a:r>
            <a:r>
              <a:rPr lang="en-US" sz="3200" b="1" u="sng" dirty="0">
                <a:solidFill>
                  <a:srgbClr val="FF0000"/>
                </a:solidFill>
              </a:rPr>
              <a:t>goals/deliverables within the projects</a:t>
            </a:r>
            <a:r>
              <a:rPr lang="en-US" sz="3200" dirty="0">
                <a:solidFill>
                  <a:prstClr val="black"/>
                </a:solidFill>
              </a:rPr>
              <a:t>, </a:t>
            </a:r>
            <a:r>
              <a:rPr lang="en-US" sz="3200" u="sng" dirty="0">
                <a:solidFill>
                  <a:prstClr val="black"/>
                </a:solidFill>
              </a:rPr>
              <a:t>progress</a:t>
            </a:r>
            <a:r>
              <a:rPr lang="en-US" sz="3200" dirty="0">
                <a:solidFill>
                  <a:prstClr val="black"/>
                </a:solidFill>
              </a:rPr>
              <a:t>, </a:t>
            </a:r>
            <a:r>
              <a:rPr lang="en-US" sz="3200" u="sng" dirty="0">
                <a:solidFill>
                  <a:prstClr val="black"/>
                </a:solidFill>
              </a:rPr>
              <a:t>plans</a:t>
            </a:r>
            <a:r>
              <a:rPr lang="en-US" sz="3200" dirty="0">
                <a:solidFill>
                  <a:prstClr val="black"/>
                </a:solidFill>
              </a:rPr>
              <a:t> </a:t>
            </a:r>
            <a:r>
              <a:rPr lang="en-US" sz="3200" u="sng" dirty="0">
                <a:solidFill>
                  <a:prstClr val="black"/>
                </a:solidFill>
              </a:rPr>
              <a:t>and new opportunities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839914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Forward and Direct </a:t>
            </a:r>
            <a:r>
              <a:rPr lang="en-US" dirty="0" smtClean="0"/>
              <a:t>Inverse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57983152"/>
              </p:ext>
            </p:extLst>
          </p:nvPr>
        </p:nvGraphicFramePr>
        <p:xfrm>
          <a:off x="2259919" y="4344670"/>
          <a:ext cx="7741930" cy="2011680"/>
        </p:xfrm>
        <a:graphic>
          <a:graphicData uri="http://schemas.openxmlformats.org/presentationml/2006/ole">
            <mc:AlternateContent xmlns:mc="http://schemas.openxmlformats.org/markup-compatibility/2006">
              <mc:Choice xmlns:v="urn:schemas-microsoft-com:vml" Requires="v">
                <p:oleObj spid="_x0000_s69772" name="Equation" r:id="rId3" imgW="2235200" imgH="774700" progId="Equation.DSMT4">
                  <p:embed/>
                </p:oleObj>
              </mc:Choice>
              <mc:Fallback>
                <p:oleObj name="Equation" r:id="rId3" imgW="2235200" imgH="774700" progId="Equation.DSMT4">
                  <p:embed/>
                  <p:pic>
                    <p:nvPicPr>
                      <p:cNvPr id="0" name=""/>
                      <p:cNvPicPr/>
                      <p:nvPr/>
                    </p:nvPicPr>
                    <p:blipFill>
                      <a:blip r:embed="rId4"/>
                      <a:stretch>
                        <a:fillRect/>
                      </a:stretch>
                    </p:blipFill>
                    <p:spPr>
                      <a:xfrm>
                        <a:off x="2259919" y="4344670"/>
                        <a:ext cx="7741930" cy="201168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92896440"/>
              </p:ext>
            </p:extLst>
          </p:nvPr>
        </p:nvGraphicFramePr>
        <p:xfrm>
          <a:off x="3148673" y="1238596"/>
          <a:ext cx="4627944" cy="585788"/>
        </p:xfrm>
        <a:graphic>
          <a:graphicData uri="http://schemas.openxmlformats.org/presentationml/2006/ole">
            <mc:AlternateContent xmlns:mc="http://schemas.openxmlformats.org/markup-compatibility/2006">
              <mc:Choice xmlns:v="urn:schemas-microsoft-com:vml" Requires="v">
                <p:oleObj spid="_x0000_s69773" name="Equation" r:id="rId5" imgW="1206500" imgH="203200" progId="Equation.DSMT4">
                  <p:embed/>
                </p:oleObj>
              </mc:Choice>
              <mc:Fallback>
                <p:oleObj name="Equation" r:id="rId5" imgW="1206500" imgH="203200" progId="Equation.DSMT4">
                  <p:embed/>
                  <p:pic>
                    <p:nvPicPr>
                      <p:cNvPr id="0" name=""/>
                      <p:cNvPicPr/>
                      <p:nvPr/>
                    </p:nvPicPr>
                    <p:blipFill>
                      <a:blip r:embed="rId6"/>
                      <a:stretch>
                        <a:fillRect/>
                      </a:stretch>
                    </p:blipFill>
                    <p:spPr>
                      <a:xfrm>
                        <a:off x="3148673" y="1238596"/>
                        <a:ext cx="4627944" cy="5857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02335007"/>
              </p:ext>
            </p:extLst>
          </p:nvPr>
        </p:nvGraphicFramePr>
        <p:xfrm>
          <a:off x="3148675" y="2042655"/>
          <a:ext cx="2143624" cy="1133475"/>
        </p:xfrm>
        <a:graphic>
          <a:graphicData uri="http://schemas.openxmlformats.org/presentationml/2006/ole">
            <mc:AlternateContent xmlns:mc="http://schemas.openxmlformats.org/markup-compatibility/2006">
              <mc:Choice xmlns:v="urn:schemas-microsoft-com:vml" Requires="v">
                <p:oleObj spid="_x0000_s69774" name="Equation" r:id="rId7" imgW="558800" imgH="393700" progId="Equation.DSMT4">
                  <p:embed/>
                </p:oleObj>
              </mc:Choice>
              <mc:Fallback>
                <p:oleObj name="Equation" r:id="rId7" imgW="558800" imgH="393700" progId="Equation.DSMT4">
                  <p:embed/>
                  <p:pic>
                    <p:nvPicPr>
                      <p:cNvPr id="0" name=""/>
                      <p:cNvPicPr/>
                      <p:nvPr/>
                    </p:nvPicPr>
                    <p:blipFill>
                      <a:blip r:embed="rId8"/>
                      <a:stretch>
                        <a:fillRect/>
                      </a:stretch>
                    </p:blipFill>
                    <p:spPr>
                      <a:xfrm>
                        <a:off x="3148675" y="2042655"/>
                        <a:ext cx="2143624" cy="1133475"/>
                      </a:xfrm>
                      <a:prstGeom prst="rect">
                        <a:avLst/>
                      </a:prstGeom>
                    </p:spPr>
                  </p:pic>
                </p:oleObj>
              </mc:Fallback>
            </mc:AlternateContent>
          </a:graphicData>
        </a:graphic>
      </p:graphicFrame>
      <p:sp>
        <p:nvSpPr>
          <p:cNvPr id="12" name="Rectangle 11"/>
          <p:cNvSpPr/>
          <p:nvPr/>
        </p:nvSpPr>
        <p:spPr>
          <a:xfrm>
            <a:off x="979747" y="3517148"/>
            <a:ext cx="1922321" cy="523220"/>
          </a:xfrm>
          <a:prstGeom prst="rect">
            <a:avLst/>
          </a:prstGeom>
        </p:spPr>
        <p:txBody>
          <a:bodyPr wrap="none">
            <a:spAutoFit/>
          </a:bodyPr>
          <a:lstStyle/>
          <a:p>
            <a:r>
              <a:rPr lang="en-US" sz="2800" dirty="0">
                <a:solidFill>
                  <a:srgbClr val="0000FF"/>
                </a:solidFill>
                <a:latin typeface="Arial"/>
                <a:cs typeface="Arial"/>
              </a:rPr>
              <a:t>Solve for  </a:t>
            </a:r>
            <a:r>
              <a:rPr lang="en-US" sz="2800" i="1" dirty="0">
                <a:solidFill>
                  <a:srgbClr val="0000FF"/>
                </a:solidFill>
                <a:latin typeface="Arial"/>
                <a:cs typeface="Arial"/>
              </a:rPr>
              <a:t>r</a:t>
            </a:r>
            <a:endParaRPr lang="en-US" i="1" dirty="0">
              <a:solidFill>
                <a:prstClr val="black"/>
              </a:solidFill>
            </a:endParaRPr>
          </a:p>
        </p:txBody>
      </p:sp>
      <p:sp>
        <p:nvSpPr>
          <p:cNvPr id="3" name="Slide Number Placeholder 2"/>
          <p:cNvSpPr>
            <a:spLocks noGrp="1"/>
          </p:cNvSpPr>
          <p:nvPr>
            <p:ph type="sldNum" sz="quarter" idx="12"/>
          </p:nvPr>
        </p:nvSpPr>
        <p:spPr/>
        <p:txBody>
          <a:bodyPr/>
          <a:lstStyle/>
          <a:p>
            <a:fld id="{EC3277FA-E73F-4102-A46F-C78B8C27A809}" type="slidenum">
              <a:rPr lang="en-US" smtClean="0"/>
              <a:pPr/>
              <a:t>50</a:t>
            </a:fld>
            <a:endParaRPr lang="en-US" dirty="0"/>
          </a:p>
        </p:txBody>
      </p:sp>
    </p:spTree>
    <p:extLst>
      <p:ext uri="{BB962C8B-B14F-4D97-AF65-F5344CB8AC3E}">
        <p14:creationId xmlns:p14="http://schemas.microsoft.com/office/powerpoint/2010/main" val="40515871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Forward and Direct </a:t>
            </a:r>
            <a:r>
              <a:rPr lang="en-US" dirty="0" smtClean="0"/>
              <a:t>Inverse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98754679"/>
              </p:ext>
            </p:extLst>
          </p:nvPr>
        </p:nvGraphicFramePr>
        <p:xfrm>
          <a:off x="924743" y="1176347"/>
          <a:ext cx="4983451" cy="549275"/>
        </p:xfrm>
        <a:graphic>
          <a:graphicData uri="http://schemas.openxmlformats.org/presentationml/2006/ole">
            <mc:AlternateContent xmlns:mc="http://schemas.openxmlformats.org/markup-compatibility/2006">
              <mc:Choice xmlns:v="urn:schemas-microsoft-com:vml" Requires="v">
                <p:oleObj spid="_x0000_s70750" name="Equation" r:id="rId3" imgW="1384300" imgH="203200" progId="Equation.DSMT4">
                  <p:embed/>
                </p:oleObj>
              </mc:Choice>
              <mc:Fallback>
                <p:oleObj name="Equation" r:id="rId3" imgW="1384300" imgH="203200" progId="Equation.DSMT4">
                  <p:embed/>
                  <p:pic>
                    <p:nvPicPr>
                      <p:cNvPr id="0" name=""/>
                      <p:cNvPicPr/>
                      <p:nvPr/>
                    </p:nvPicPr>
                    <p:blipFill>
                      <a:blip r:embed="rId4"/>
                      <a:stretch>
                        <a:fillRect/>
                      </a:stretch>
                    </p:blipFill>
                    <p:spPr>
                      <a:xfrm>
                        <a:off x="924743" y="1176347"/>
                        <a:ext cx="4983451" cy="549275"/>
                      </a:xfrm>
                      <a:prstGeom prst="rect">
                        <a:avLst/>
                      </a:prstGeom>
                    </p:spPr>
                  </p:pic>
                </p:oleObj>
              </mc:Fallback>
            </mc:AlternateContent>
          </a:graphicData>
        </a:graphic>
      </p:graphicFrame>
      <p:sp>
        <p:nvSpPr>
          <p:cNvPr id="6" name="Rectangle 5"/>
          <p:cNvSpPr/>
          <p:nvPr/>
        </p:nvSpPr>
        <p:spPr>
          <a:xfrm>
            <a:off x="993396" y="4934841"/>
            <a:ext cx="4043094" cy="1384995"/>
          </a:xfrm>
          <a:prstGeom prst="rect">
            <a:avLst/>
          </a:prstGeom>
        </p:spPr>
        <p:txBody>
          <a:bodyPr wrap="none">
            <a:spAutoFit/>
          </a:bodyPr>
          <a:lstStyle/>
          <a:p>
            <a:pPr>
              <a:lnSpc>
                <a:spcPct val="150000"/>
              </a:lnSpc>
            </a:pPr>
            <a:r>
              <a:rPr lang="en-US" altLang="zh-CN" sz="2800" dirty="0">
                <a:solidFill>
                  <a:srgbClr val="0000FF"/>
                </a:solidFill>
                <a:latin typeface="Arial"/>
                <a:cs typeface="Arial"/>
              </a:rPr>
              <a:t>(2)</a:t>
            </a:r>
            <a:r>
              <a:rPr lang="zh-CN" altLang="en-US" sz="2800" dirty="0">
                <a:solidFill>
                  <a:srgbClr val="0000FF"/>
                </a:solidFill>
                <a:latin typeface="Arial"/>
                <a:cs typeface="Arial"/>
              </a:rPr>
              <a:t> </a:t>
            </a:r>
            <a:r>
              <a:rPr lang="en-US" altLang="zh-CN" sz="2800" dirty="0">
                <a:solidFill>
                  <a:srgbClr val="0000FF"/>
                </a:solidFill>
                <a:latin typeface="Arial"/>
                <a:cs typeface="Arial"/>
              </a:rPr>
              <a:t>is</a:t>
            </a:r>
            <a:r>
              <a:rPr lang="zh-CN" altLang="en-US" sz="2800" dirty="0">
                <a:solidFill>
                  <a:srgbClr val="0000FF"/>
                </a:solidFill>
                <a:latin typeface="Arial"/>
                <a:cs typeface="Arial"/>
              </a:rPr>
              <a:t> </a:t>
            </a:r>
            <a:r>
              <a:rPr lang="en-US" altLang="zh-CN" sz="2800" dirty="0">
                <a:solidFill>
                  <a:srgbClr val="0000FF"/>
                </a:solidFill>
                <a:latin typeface="Arial"/>
                <a:cs typeface="Arial"/>
              </a:rPr>
              <a:t>the</a:t>
            </a:r>
            <a:r>
              <a:rPr lang="zh-CN" altLang="en-US" sz="2800" dirty="0">
                <a:solidFill>
                  <a:srgbClr val="0000FF"/>
                </a:solidFill>
                <a:latin typeface="Arial"/>
                <a:cs typeface="Arial"/>
              </a:rPr>
              <a:t> </a:t>
            </a:r>
            <a:r>
              <a:rPr lang="en-US" altLang="zh-CN" sz="2800" dirty="0">
                <a:solidFill>
                  <a:srgbClr val="0000FF"/>
                </a:solidFill>
                <a:latin typeface="Arial"/>
                <a:cs typeface="Arial"/>
              </a:rPr>
              <a:t>forward</a:t>
            </a:r>
            <a:r>
              <a:rPr lang="zh-CN" altLang="en-US" sz="2800" dirty="0">
                <a:solidFill>
                  <a:srgbClr val="0000FF"/>
                </a:solidFill>
                <a:latin typeface="Arial"/>
                <a:cs typeface="Arial"/>
              </a:rPr>
              <a:t> </a:t>
            </a:r>
            <a:r>
              <a:rPr lang="en-US" altLang="zh-CN" sz="2800" dirty="0">
                <a:solidFill>
                  <a:srgbClr val="0000FF"/>
                </a:solidFill>
                <a:latin typeface="Arial"/>
                <a:cs typeface="Arial"/>
              </a:rPr>
              <a:t>series;</a:t>
            </a:r>
          </a:p>
          <a:p>
            <a:pPr>
              <a:lnSpc>
                <a:spcPct val="150000"/>
              </a:lnSpc>
            </a:pPr>
            <a:r>
              <a:rPr lang="en-US" altLang="zh-CN" sz="2800" dirty="0">
                <a:solidFill>
                  <a:srgbClr val="0000FF"/>
                </a:solidFill>
                <a:latin typeface="Arial"/>
                <a:cs typeface="Arial"/>
              </a:rPr>
              <a:t>(3)</a:t>
            </a:r>
            <a:r>
              <a:rPr lang="zh-CN" altLang="en-US" sz="2800" dirty="0">
                <a:solidFill>
                  <a:srgbClr val="0000FF"/>
                </a:solidFill>
                <a:latin typeface="Arial"/>
                <a:cs typeface="Arial"/>
              </a:rPr>
              <a:t> </a:t>
            </a:r>
            <a:r>
              <a:rPr lang="en-US" altLang="zh-CN" sz="2800" dirty="0">
                <a:solidFill>
                  <a:srgbClr val="0000FF"/>
                </a:solidFill>
                <a:latin typeface="Arial"/>
                <a:cs typeface="Arial"/>
              </a:rPr>
              <a:t>is</a:t>
            </a:r>
            <a:r>
              <a:rPr lang="zh-CN" altLang="en-US" sz="2800" dirty="0">
                <a:solidFill>
                  <a:srgbClr val="0000FF"/>
                </a:solidFill>
                <a:latin typeface="Arial"/>
                <a:cs typeface="Arial"/>
              </a:rPr>
              <a:t> </a:t>
            </a:r>
            <a:r>
              <a:rPr lang="en-US" altLang="zh-CN" sz="2800" dirty="0">
                <a:solidFill>
                  <a:srgbClr val="0000FF"/>
                </a:solidFill>
                <a:latin typeface="Arial"/>
                <a:cs typeface="Arial"/>
              </a:rPr>
              <a:t>the</a:t>
            </a:r>
            <a:r>
              <a:rPr lang="zh-CN" altLang="en-US" sz="2800" dirty="0">
                <a:solidFill>
                  <a:srgbClr val="0000FF"/>
                </a:solidFill>
                <a:latin typeface="Arial"/>
                <a:cs typeface="Arial"/>
              </a:rPr>
              <a:t> </a:t>
            </a:r>
            <a:r>
              <a:rPr lang="en-US" altLang="zh-CN" sz="2800" dirty="0">
                <a:solidFill>
                  <a:srgbClr val="0000FF"/>
                </a:solidFill>
                <a:latin typeface="Arial"/>
                <a:cs typeface="Arial"/>
              </a:rPr>
              <a:t>i</a:t>
            </a:r>
            <a:r>
              <a:rPr lang="en-US" sz="2800" dirty="0">
                <a:solidFill>
                  <a:srgbClr val="0000FF"/>
                </a:solidFill>
                <a:latin typeface="Arial"/>
                <a:cs typeface="Arial"/>
              </a:rPr>
              <a:t>nverse series</a:t>
            </a:r>
            <a:r>
              <a:rPr lang="en-US" altLang="zh-CN" sz="2800" dirty="0">
                <a:solidFill>
                  <a:srgbClr val="0000FF"/>
                </a:solidFill>
                <a:latin typeface="Arial"/>
                <a:cs typeface="Arial"/>
              </a:rPr>
              <a:t>.</a:t>
            </a:r>
            <a:endParaRPr lang="en-US" dirty="0">
              <a:solidFill>
                <a:prstClr val="black"/>
              </a:solidFill>
              <a:latin typeface="Arial"/>
              <a:cs typeface="Arial"/>
            </a:endParaRPr>
          </a:p>
        </p:txBody>
      </p:sp>
      <p:sp>
        <p:nvSpPr>
          <p:cNvPr id="8" name="Rectangle 7"/>
          <p:cNvSpPr/>
          <p:nvPr/>
        </p:nvSpPr>
        <p:spPr>
          <a:xfrm>
            <a:off x="2020740" y="4177989"/>
            <a:ext cx="6936514" cy="461665"/>
          </a:xfrm>
          <a:prstGeom prst="rect">
            <a:avLst/>
          </a:prstGeom>
        </p:spPr>
        <p:txBody>
          <a:bodyPr wrap="none">
            <a:spAutoFit/>
          </a:bodyPr>
          <a:lstStyle/>
          <a:p>
            <a:r>
              <a:rPr lang="en-US" sz="2400" dirty="0">
                <a:solidFill>
                  <a:prstClr val="black"/>
                </a:solidFill>
                <a:latin typeface="Arial"/>
                <a:cs typeface="Arial"/>
              </a:rPr>
              <a:t>where </a:t>
            </a:r>
            <a:r>
              <a:rPr lang="en-US" sz="2400" i="1" dirty="0" err="1">
                <a:solidFill>
                  <a:prstClr val="black"/>
                </a:solidFill>
                <a:latin typeface="Arial"/>
                <a:cs typeface="Arial"/>
              </a:rPr>
              <a:t>V</a:t>
            </a:r>
            <a:r>
              <a:rPr lang="en-US" sz="2400" i="1" baseline="-25000" dirty="0" err="1">
                <a:solidFill>
                  <a:prstClr val="black"/>
                </a:solidFill>
                <a:latin typeface="Arial"/>
                <a:cs typeface="Arial"/>
              </a:rPr>
              <a:t>n</a:t>
            </a:r>
            <a:r>
              <a:rPr lang="en-US" sz="2400" dirty="0">
                <a:solidFill>
                  <a:prstClr val="black"/>
                </a:solidFill>
                <a:latin typeface="Arial"/>
                <a:cs typeface="Arial"/>
              </a:rPr>
              <a:t> is the portion of </a:t>
            </a:r>
            <a:r>
              <a:rPr lang="en-US" sz="2400" i="1" dirty="0">
                <a:solidFill>
                  <a:prstClr val="black"/>
                </a:solidFill>
                <a:latin typeface="Arial"/>
                <a:cs typeface="Arial"/>
              </a:rPr>
              <a:t>V</a:t>
            </a:r>
            <a:r>
              <a:rPr lang="en-US" sz="2400" dirty="0">
                <a:solidFill>
                  <a:prstClr val="black"/>
                </a:solidFill>
                <a:latin typeface="Arial"/>
                <a:cs typeface="Arial"/>
              </a:rPr>
              <a:t>, n-</a:t>
            </a:r>
            <a:r>
              <a:rPr lang="en-US" sz="2400" dirty="0" err="1">
                <a:solidFill>
                  <a:prstClr val="black"/>
                </a:solidFill>
                <a:latin typeface="Arial"/>
                <a:cs typeface="Arial"/>
              </a:rPr>
              <a:t>th</a:t>
            </a:r>
            <a:r>
              <a:rPr lang="en-US" sz="2400" dirty="0">
                <a:solidFill>
                  <a:prstClr val="black"/>
                </a:solidFill>
                <a:latin typeface="Arial"/>
                <a:cs typeface="Arial"/>
              </a:rPr>
              <a:t> order in the data</a:t>
            </a:r>
            <a:endParaRPr lang="en-US" sz="2400" dirty="0">
              <a:solidFill>
                <a:prstClr val="black"/>
              </a:solidFill>
            </a:endParaRPr>
          </a:p>
        </p:txBody>
      </p:sp>
      <p:grpSp>
        <p:nvGrpSpPr>
          <p:cNvPr id="13" name="Group 12"/>
          <p:cNvGrpSpPr/>
          <p:nvPr/>
        </p:nvGrpSpPr>
        <p:grpSpPr>
          <a:xfrm>
            <a:off x="1129299" y="3319085"/>
            <a:ext cx="5935892" cy="548640"/>
            <a:chOff x="745240" y="4274647"/>
            <a:chExt cx="4453079" cy="548640"/>
          </a:xfrm>
        </p:grpSpPr>
        <p:graphicFrame>
          <p:nvGraphicFramePr>
            <p:cNvPr id="7" name="Object 6"/>
            <p:cNvGraphicFramePr>
              <a:graphicFrameLocks noChangeAspect="1"/>
            </p:cNvGraphicFramePr>
            <p:nvPr>
              <p:extLst>
                <p:ext uri="{D42A27DB-BD31-4B8C-83A1-F6EECF244321}">
                  <p14:modId xmlns:p14="http://schemas.microsoft.com/office/powerpoint/2010/main" val="2181240087"/>
                </p:ext>
              </p:extLst>
            </p:nvPr>
          </p:nvGraphicFramePr>
          <p:xfrm>
            <a:off x="745240" y="4274647"/>
            <a:ext cx="2571750" cy="548640"/>
          </p:xfrm>
          <a:graphic>
            <a:graphicData uri="http://schemas.openxmlformats.org/presentationml/2006/ole">
              <mc:AlternateContent xmlns:mc="http://schemas.openxmlformats.org/markup-compatibility/2006">
                <mc:Choice xmlns:v="urn:schemas-microsoft-com:vml" Requires="v">
                  <p:oleObj spid="_x0000_s70751" name="Equation" r:id="rId5" imgW="952500" imgH="203200" progId="Equation.DSMT4">
                    <p:embed/>
                  </p:oleObj>
                </mc:Choice>
                <mc:Fallback>
                  <p:oleObj name="Equation" r:id="rId5" imgW="952500" imgH="203200" progId="Equation.DSMT4">
                    <p:embed/>
                    <p:pic>
                      <p:nvPicPr>
                        <p:cNvPr id="0" name=""/>
                        <p:cNvPicPr/>
                        <p:nvPr/>
                      </p:nvPicPr>
                      <p:blipFill>
                        <a:blip r:embed="rId6"/>
                        <a:stretch>
                          <a:fillRect/>
                        </a:stretch>
                      </p:blipFill>
                      <p:spPr>
                        <a:xfrm>
                          <a:off x="745240" y="4274647"/>
                          <a:ext cx="2571750" cy="548640"/>
                        </a:xfrm>
                        <a:prstGeom prst="rect">
                          <a:avLst/>
                        </a:prstGeom>
                      </p:spPr>
                    </p:pic>
                  </p:oleObj>
                </mc:Fallback>
              </mc:AlternateContent>
            </a:graphicData>
          </a:graphic>
        </p:graphicFrame>
        <p:sp>
          <p:nvSpPr>
            <p:cNvPr id="9" name="TextBox 8"/>
            <p:cNvSpPr txBox="1"/>
            <p:nvPr/>
          </p:nvSpPr>
          <p:spPr>
            <a:xfrm>
              <a:off x="4777180" y="4327578"/>
              <a:ext cx="421139" cy="461665"/>
            </a:xfrm>
            <a:prstGeom prst="rect">
              <a:avLst/>
            </a:prstGeom>
            <a:noFill/>
          </p:spPr>
          <p:txBody>
            <a:bodyPr wrap="none" rtlCol="0">
              <a:spAutoFit/>
            </a:bodyPr>
            <a:lstStyle/>
            <a:p>
              <a:r>
                <a:rPr lang="en-US" sz="2400" dirty="0">
                  <a:solidFill>
                    <a:prstClr val="black"/>
                  </a:solidFill>
                  <a:latin typeface="Arial"/>
                  <a:cs typeface="Arial"/>
                </a:rPr>
                <a:t>(3)</a:t>
              </a:r>
            </a:p>
          </p:txBody>
        </p:sp>
      </p:grpSp>
      <p:sp>
        <p:nvSpPr>
          <p:cNvPr id="14" name="Rectangle 13"/>
          <p:cNvSpPr/>
          <p:nvPr/>
        </p:nvSpPr>
        <p:spPr>
          <a:xfrm>
            <a:off x="993393" y="2070721"/>
            <a:ext cx="7773282" cy="652486"/>
          </a:xfrm>
          <a:prstGeom prst="rect">
            <a:avLst/>
          </a:prstGeom>
        </p:spPr>
        <p:txBody>
          <a:bodyPr wrap="none">
            <a:spAutoFit/>
          </a:bodyPr>
          <a:lstStyle/>
          <a:p>
            <a:pPr>
              <a:lnSpc>
                <a:spcPct val="130000"/>
              </a:lnSpc>
            </a:pPr>
            <a:r>
              <a:rPr lang="en-US" altLang="zh-CN" sz="2800" dirty="0">
                <a:solidFill>
                  <a:srgbClr val="0000FF"/>
                </a:solidFill>
                <a:latin typeface="Arial"/>
                <a:cs typeface="Arial"/>
              </a:rPr>
              <a:t>Forward </a:t>
            </a:r>
            <a:r>
              <a:rPr lang="en-US" altLang="zh-CN" sz="2800" i="1" dirty="0">
                <a:solidFill>
                  <a:srgbClr val="0000FF"/>
                </a:solidFill>
                <a:latin typeface="Arial"/>
                <a:cs typeface="Arial"/>
              </a:rPr>
              <a:t>S</a:t>
            </a:r>
            <a:r>
              <a:rPr lang="en-US" altLang="zh-CN" sz="2800" dirty="0">
                <a:solidFill>
                  <a:srgbClr val="0000FF"/>
                </a:solidFill>
                <a:latin typeface="Arial"/>
                <a:cs typeface="Arial"/>
              </a:rPr>
              <a:t> in terms of </a:t>
            </a:r>
            <a:r>
              <a:rPr lang="en-US" altLang="zh-CN" sz="2800" i="1" dirty="0">
                <a:solidFill>
                  <a:srgbClr val="0000FF"/>
                </a:solidFill>
                <a:latin typeface="Arial"/>
                <a:cs typeface="Arial"/>
              </a:rPr>
              <a:t>V</a:t>
            </a:r>
            <a:r>
              <a:rPr lang="en-US" altLang="zh-CN" sz="2800" dirty="0">
                <a:solidFill>
                  <a:srgbClr val="0000FF"/>
                </a:solidFill>
                <a:latin typeface="Arial"/>
                <a:cs typeface="Arial"/>
              </a:rPr>
              <a:t>, inverse </a:t>
            </a:r>
            <a:r>
              <a:rPr lang="en-US" altLang="zh-CN" sz="2800" i="1" dirty="0">
                <a:solidFill>
                  <a:srgbClr val="0000FF"/>
                </a:solidFill>
                <a:latin typeface="Arial"/>
                <a:cs typeface="Arial"/>
              </a:rPr>
              <a:t>V</a:t>
            </a:r>
            <a:r>
              <a:rPr lang="en-US" altLang="zh-CN" sz="2800" dirty="0">
                <a:solidFill>
                  <a:srgbClr val="0000FF"/>
                </a:solidFill>
                <a:latin typeface="Arial"/>
                <a:cs typeface="Arial"/>
              </a:rPr>
              <a:t> in terms of </a:t>
            </a:r>
            <a:r>
              <a:rPr lang="en-US" altLang="zh-CN" sz="2800" i="1" dirty="0">
                <a:solidFill>
                  <a:srgbClr val="0000FF"/>
                </a:solidFill>
                <a:latin typeface="Arial"/>
                <a:cs typeface="Arial"/>
              </a:rPr>
              <a:t>S</a:t>
            </a:r>
          </a:p>
        </p:txBody>
      </p:sp>
      <p:sp>
        <p:nvSpPr>
          <p:cNvPr id="3" name="Slide Number Placeholder 2"/>
          <p:cNvSpPr>
            <a:spLocks noGrp="1"/>
          </p:cNvSpPr>
          <p:nvPr>
            <p:ph type="sldNum" sz="quarter" idx="12"/>
          </p:nvPr>
        </p:nvSpPr>
        <p:spPr/>
        <p:txBody>
          <a:bodyPr/>
          <a:lstStyle/>
          <a:p>
            <a:fld id="{EC3277FA-E73F-4102-A46F-C78B8C27A809}" type="slidenum">
              <a:rPr lang="en-US" smtClean="0"/>
              <a:pPr/>
              <a:t>51</a:t>
            </a:fld>
            <a:endParaRPr lang="en-US" dirty="0"/>
          </a:p>
        </p:txBody>
      </p:sp>
    </p:spTree>
    <p:extLst>
      <p:ext uri="{BB962C8B-B14F-4D97-AF65-F5344CB8AC3E}">
        <p14:creationId xmlns:p14="http://schemas.microsoft.com/office/powerpoint/2010/main" val="5995545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i="1" dirty="0" smtClean="0"/>
              <a:t>r</a:t>
            </a:r>
            <a:r>
              <a:rPr lang="en-US" sz="2800" i="1" baseline="-25000" dirty="0" smtClean="0"/>
              <a:t>1</a:t>
            </a:r>
            <a:r>
              <a:rPr lang="en-US" sz="2800" i="1" dirty="0" smtClean="0"/>
              <a:t>, r</a:t>
            </a:r>
            <a:r>
              <a:rPr lang="en-US" sz="2800" i="1" baseline="-25000" dirty="0" smtClean="0"/>
              <a:t>2</a:t>
            </a:r>
            <a:r>
              <a:rPr lang="en-US" sz="2800" dirty="0" smtClean="0"/>
              <a:t>, … equations generalize</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1268030183"/>
              </p:ext>
            </p:extLst>
          </p:nvPr>
        </p:nvGraphicFramePr>
        <p:xfrm>
          <a:off x="760412" y="4267200"/>
          <a:ext cx="11055351" cy="1709737"/>
        </p:xfrm>
        <a:graphic>
          <a:graphicData uri="http://schemas.openxmlformats.org/presentationml/2006/ole">
            <mc:AlternateContent xmlns:mc="http://schemas.openxmlformats.org/markup-compatibility/2006">
              <mc:Choice xmlns:v="urn:schemas-microsoft-com:vml" Requires="v">
                <p:oleObj spid="_x0000_s10413" name="Equation" r:id="rId3" imgW="3327120" imgH="685800" progId="Equation.DSMT4">
                  <p:embed/>
                </p:oleObj>
              </mc:Choice>
              <mc:Fallback>
                <p:oleObj name="Equation" r:id="rId3" imgW="3327120" imgH="685800" progId="Equation.DSMT4">
                  <p:embed/>
                  <p:pic>
                    <p:nvPicPr>
                      <p:cNvPr id="0" name=""/>
                      <p:cNvPicPr/>
                      <p:nvPr/>
                    </p:nvPicPr>
                    <p:blipFill>
                      <a:blip r:embed="rId4"/>
                      <a:stretch>
                        <a:fillRect/>
                      </a:stretch>
                    </p:blipFill>
                    <p:spPr>
                      <a:xfrm>
                        <a:off x="760412" y="4267200"/>
                        <a:ext cx="11055351" cy="17097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74591967"/>
              </p:ext>
            </p:extLst>
          </p:nvPr>
        </p:nvGraphicFramePr>
        <p:xfrm>
          <a:off x="1709444" y="2326503"/>
          <a:ext cx="5848943" cy="1482725"/>
        </p:xfrm>
        <a:graphic>
          <a:graphicData uri="http://schemas.openxmlformats.org/presentationml/2006/ole">
            <mc:AlternateContent xmlns:mc="http://schemas.openxmlformats.org/markup-compatibility/2006">
              <mc:Choice xmlns:v="urn:schemas-microsoft-com:vml" Requires="v">
                <p:oleObj spid="_x0000_s10414" name="Equation" r:id="rId5" imgW="1689100" imgH="571500" progId="Equation.DSMT4">
                  <p:embed/>
                </p:oleObj>
              </mc:Choice>
              <mc:Fallback>
                <p:oleObj name="Equation" r:id="rId5" imgW="1689100" imgH="571500" progId="Equation.DSMT4">
                  <p:embed/>
                  <p:pic>
                    <p:nvPicPr>
                      <p:cNvPr id="0" name=""/>
                      <p:cNvPicPr/>
                      <p:nvPr/>
                    </p:nvPicPr>
                    <p:blipFill>
                      <a:blip r:embed="rId6"/>
                      <a:stretch>
                        <a:fillRect/>
                      </a:stretch>
                    </p:blipFill>
                    <p:spPr>
                      <a:xfrm>
                        <a:off x="1709444" y="2326503"/>
                        <a:ext cx="5848943" cy="1482725"/>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EC3277FA-E73F-4102-A46F-C78B8C27A809}" type="slidenum">
              <a:rPr lang="en-US" smtClean="0"/>
              <a:pPr/>
              <a:t>52</a:t>
            </a:fld>
            <a:endParaRPr lang="en-US" dirty="0"/>
          </a:p>
        </p:txBody>
      </p:sp>
    </p:spTree>
    <p:extLst>
      <p:ext uri="{BB962C8B-B14F-4D97-AF65-F5344CB8AC3E}">
        <p14:creationId xmlns:p14="http://schemas.microsoft.com/office/powerpoint/2010/main" val="34370290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a:xfrm>
            <a:off x="609441" y="990600"/>
            <a:ext cx="10969943" cy="5510232"/>
          </a:xfrm>
        </p:spPr>
        <p:txBody>
          <a:bodyPr>
            <a:noAutofit/>
          </a:bodyPr>
          <a:lstStyle/>
          <a:p>
            <a:pPr>
              <a:lnSpc>
                <a:spcPct val="140000"/>
              </a:lnSpc>
            </a:pPr>
            <a:r>
              <a:rPr lang="en-US" sz="2400" dirty="0" smtClean="0"/>
              <a:t>The relationship (2) provides a Geometric </a:t>
            </a:r>
            <a:r>
              <a:rPr lang="en-US" sz="2400" u="sng" dirty="0" smtClean="0"/>
              <a:t>forward </a:t>
            </a:r>
            <a:r>
              <a:rPr lang="en-US" sz="2400" dirty="0" smtClean="0"/>
              <a:t>series rather than a Taylor series.</a:t>
            </a:r>
          </a:p>
          <a:p>
            <a:pPr>
              <a:lnSpc>
                <a:spcPct val="140000"/>
              </a:lnSpc>
            </a:pPr>
            <a:r>
              <a:rPr lang="en-US" sz="2400" dirty="0" smtClean="0"/>
              <a:t>In general, a Taylor series doesn’t have an inverse series; however, a Geometric series has an inverse series.</a:t>
            </a:r>
          </a:p>
          <a:p>
            <a:pPr>
              <a:lnSpc>
                <a:spcPct val="140000"/>
              </a:lnSpc>
            </a:pPr>
            <a:r>
              <a:rPr lang="en-US" sz="2400" dirty="0" smtClean="0"/>
              <a:t>All conventional current mainstream inversion, including iterative linear inversion and FWI, are based on a Taylor series concept.</a:t>
            </a:r>
          </a:p>
          <a:p>
            <a:pPr>
              <a:lnSpc>
                <a:spcPct val="140000"/>
              </a:lnSpc>
            </a:pPr>
            <a:r>
              <a:rPr lang="en-US" sz="2400" dirty="0" smtClean="0"/>
              <a:t>We will now show that solving a forward problem in an inverse sense </a:t>
            </a:r>
            <a:r>
              <a:rPr lang="en-US" sz="2400" u="sng" dirty="0" smtClean="0"/>
              <a:t>is not </a:t>
            </a:r>
            <a:r>
              <a:rPr lang="en-US" sz="2400" dirty="0" smtClean="0"/>
              <a:t>the same as solving an inverse problem directly.</a:t>
            </a:r>
          </a:p>
          <a:p>
            <a:pPr>
              <a:lnSpc>
                <a:spcPct val="140000"/>
              </a:lnSpc>
            </a:pPr>
            <a:endParaRPr lang="en-US" sz="2400" dirty="0"/>
          </a:p>
        </p:txBody>
      </p:sp>
      <p:sp>
        <p:nvSpPr>
          <p:cNvPr id="3" name="Slide Number Placeholder 2"/>
          <p:cNvSpPr>
            <a:spLocks noGrp="1"/>
          </p:cNvSpPr>
          <p:nvPr>
            <p:ph type="sldNum" sz="quarter" idx="12"/>
          </p:nvPr>
        </p:nvSpPr>
        <p:spPr/>
        <p:txBody>
          <a:bodyPr/>
          <a:lstStyle/>
          <a:p>
            <a:fld id="{EC3277FA-E73F-4102-A46F-C78B8C27A809}" type="slidenum">
              <a:rPr lang="en-US" smtClean="0"/>
              <a:pPr/>
              <a:t>53</a:t>
            </a:fld>
            <a:endParaRPr lang="en-US" dirty="0"/>
          </a:p>
        </p:txBody>
      </p:sp>
    </p:spTree>
    <p:extLst>
      <p:ext uri="{BB962C8B-B14F-4D97-AF65-F5344CB8AC3E}">
        <p14:creationId xmlns:p14="http://schemas.microsoft.com/office/powerpoint/2010/main" val="3366670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54</a:t>
            </a:fld>
            <a:endParaRPr lang="en-US" dirty="0">
              <a:solidFill>
                <a:prstClr val="black"/>
              </a:solidFill>
            </a:endParaRPr>
          </a:p>
        </p:txBody>
      </p:sp>
      <p:sp>
        <p:nvSpPr>
          <p:cNvPr id="3" name="Rectangle 2"/>
          <p:cNvSpPr/>
          <p:nvPr/>
        </p:nvSpPr>
        <p:spPr>
          <a:xfrm>
            <a:off x="912812" y="838200"/>
            <a:ext cx="6358128"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If a direct inversion method is linear (e.g., migration) then</a:t>
            </a:r>
            <a:r>
              <a:rPr lang="en-US" sz="2000" dirty="0" smtClean="0"/>
              <a:t>,</a:t>
            </a:r>
          </a:p>
          <a:p>
            <a:endParaRPr lang="en-US" sz="2000" dirty="0"/>
          </a:p>
          <a:p>
            <a:endParaRPr lang="en-US" sz="2000" dirty="0"/>
          </a:p>
          <a:p>
            <a:r>
              <a:rPr lang="en-US" sz="2000" dirty="0" smtClean="0"/>
              <a:t>is </a:t>
            </a:r>
            <a:r>
              <a:rPr lang="en-US" sz="2000" dirty="0"/>
              <a:t>the forward and the </a:t>
            </a:r>
            <a:r>
              <a:rPr lang="en-US" sz="2000" u="sng" dirty="0"/>
              <a:t>direct inverse </a:t>
            </a:r>
            <a:r>
              <a:rPr lang="en-US" sz="2000" dirty="0"/>
              <a:t>is</a:t>
            </a:r>
          </a:p>
          <a:p>
            <a:endParaRPr lang="en-US" sz="2000" dirty="0" smtClean="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6349" y="1249938"/>
            <a:ext cx="963168" cy="403870"/>
          </a:xfrm>
          <a:prstGeom prst="rect">
            <a:avLst/>
          </a:prstGeom>
          <a:noFill/>
          <a:ln>
            <a:noFill/>
          </a:ln>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976" y="2252207"/>
            <a:ext cx="1311148" cy="434417"/>
          </a:xfrm>
          <a:prstGeom prst="rect">
            <a:avLst/>
          </a:prstGeom>
          <a:noFill/>
          <a:ln>
            <a:noFill/>
          </a:ln>
        </p:spPr>
      </p:pic>
      <mc:AlternateContent xmlns:mc="http://schemas.openxmlformats.org/markup-compatibility/2006" xmlns:a14="http://schemas.microsoft.com/office/drawing/2010/main">
        <mc:Choice Requires="a14">
          <p:sp>
            <p:nvSpPr>
              <p:cNvPr id="6" name="Rectangle 5"/>
              <p:cNvSpPr/>
              <p:nvPr/>
            </p:nvSpPr>
            <p:spPr>
              <a:xfrm>
                <a:off x="912812" y="2929128"/>
                <a:ext cx="7821168"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t>The same as solving the forward problem </a:t>
                </a:r>
                <a14:m>
                  <m:oMath xmlns:m="http://schemas.openxmlformats.org/officeDocument/2006/math">
                    <m:r>
                      <a:rPr lang="en-US" sz="2000" b="0" i="1" smtClean="0">
                        <a:latin typeface="Cambria Math"/>
                      </a:rPr>
                      <m:t>𝑆</m:t>
                    </m:r>
                    <m:r>
                      <a:rPr lang="en-US" sz="2000" b="0" i="1" smtClean="0">
                        <a:latin typeface="Cambria Math"/>
                      </a:rPr>
                      <m:t>=</m:t>
                    </m:r>
                    <m:r>
                      <a:rPr lang="en-US" sz="2000" b="0" i="1" smtClean="0">
                        <a:latin typeface="Cambria Math"/>
                      </a:rPr>
                      <m:t>𝑎𝑟</m:t>
                    </m:r>
                  </m:oMath>
                </a14:m>
                <a:r>
                  <a:rPr lang="en-US" sz="2000" dirty="0" smtClean="0"/>
                  <a:t> in an inverse sense.</a:t>
                </a:r>
                <a:endParaRPr lang="en-US" sz="2000" dirty="0"/>
              </a:p>
              <a:p>
                <a:endParaRPr lang="en-US" sz="2000" dirty="0"/>
              </a:p>
              <a:p>
                <a:endParaRPr lang="en-US" sz="2000" dirty="0"/>
              </a:p>
              <a:p>
                <a:endParaRPr lang="en-US" sz="2000" dirty="0" smtClean="0"/>
              </a:p>
            </p:txBody>
          </p:sp>
        </mc:Choice>
        <mc:Fallback xmlns="">
          <p:sp>
            <p:nvSpPr>
              <p:cNvPr id="6" name="Rectangle 5"/>
              <p:cNvSpPr>
                <a:spLocks noRot="1" noChangeAspect="1" noMove="1" noResize="1" noEditPoints="1" noAdjustHandles="1" noChangeArrowheads="1" noChangeShapeType="1" noTextEdit="1"/>
              </p:cNvSpPr>
              <p:nvPr/>
            </p:nvSpPr>
            <p:spPr>
              <a:xfrm>
                <a:off x="912812" y="2929128"/>
                <a:ext cx="7821168" cy="1323439"/>
              </a:xfrm>
              <a:prstGeom prst="rect">
                <a:avLst/>
              </a:prstGeom>
              <a:blipFill rotWithShape="1">
                <a:blip r:embed="rId4"/>
                <a:stretch>
                  <a:fillRect l="-857" t="-2304"/>
                </a:stretch>
              </a:blipFill>
            </p:spPr>
            <p:txBody>
              <a:bodyPr/>
              <a:lstStyle/>
              <a:p>
                <a:r>
                  <a:rPr lang="en-US">
                    <a:noFill/>
                  </a:rPr>
                  <a:t> </a:t>
                </a:r>
              </a:p>
            </p:txBody>
          </p:sp>
        </mc:Fallback>
      </mc:AlternateContent>
    </p:spTree>
    <p:extLst>
      <p:ext uri="{BB962C8B-B14F-4D97-AF65-F5344CB8AC3E}">
        <p14:creationId xmlns:p14="http://schemas.microsoft.com/office/powerpoint/2010/main" val="1287851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958854" y="694949"/>
                <a:ext cx="10774921" cy="4036490"/>
              </a:xfrm>
              <a:prstGeom prst="rect">
                <a:avLst/>
              </a:prstGeom>
              <a:noFill/>
            </p:spPr>
            <p:txBody>
              <a:bodyPr wrap="square" rtlCol="0">
                <a:spAutoFit/>
              </a:bodyPr>
              <a:lstStyle/>
              <a:p>
                <a:r>
                  <a:rPr lang="en-US" sz="2400" dirty="0">
                    <a:solidFill>
                      <a:prstClr val="black"/>
                    </a:solidFill>
                  </a:rPr>
                  <a:t>However, if we consider a forward problem </a:t>
                </a:r>
                <a14:m>
                  <m:oMath xmlns:m="http://schemas.openxmlformats.org/officeDocument/2006/math">
                    <m:r>
                      <a:rPr lang="en-US" sz="2400" i="1">
                        <a:solidFill>
                          <a:prstClr val="black"/>
                        </a:solidFill>
                        <a:latin typeface="Cambria Math"/>
                      </a:rPr>
                      <m:t>𝑆</m:t>
                    </m:r>
                    <m:r>
                      <a:rPr lang="en-US" sz="2400" i="1">
                        <a:solidFill>
                          <a:prstClr val="black"/>
                        </a:solidFill>
                        <a:latin typeface="Cambria Math"/>
                      </a:rPr>
                      <m:t>=</m:t>
                    </m:r>
                    <m:r>
                      <a:rPr lang="en-US" sz="2400" i="1">
                        <a:solidFill>
                          <a:prstClr val="black"/>
                        </a:solidFill>
                        <a:latin typeface="Cambria Math"/>
                      </a:rPr>
                      <m:t>𝑎𝑟</m:t>
                    </m:r>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2</m:t>
                        </m:r>
                      </m:sup>
                    </m:sSup>
                    <m:r>
                      <a:rPr lang="en-US" sz="2400" i="1">
                        <a:solidFill>
                          <a:prstClr val="black"/>
                        </a:solidFill>
                        <a:latin typeface="Cambria Math"/>
                      </a:rPr>
                      <m:t>.</m:t>
                    </m:r>
                  </m:oMath>
                </a14:m>
                <a:endParaRPr lang="en-US" sz="2400" dirty="0">
                  <a:solidFill>
                    <a:prstClr val="black"/>
                  </a:solidFill>
                </a:endParaRPr>
              </a:p>
              <a:p>
                <a:endParaRPr lang="en-US" sz="2400" dirty="0">
                  <a:solidFill>
                    <a:prstClr val="black"/>
                  </a:solidFill>
                </a:endParaRPr>
              </a:p>
              <a:p>
                <a:r>
                  <a:rPr lang="en-US" sz="2400" dirty="0">
                    <a:solidFill>
                      <a:prstClr val="black"/>
                    </a:solidFill>
                  </a:rPr>
                  <a:t>Then, there are two distinct roots and </a:t>
                </a:r>
                <a14:m>
                  <m:oMath xmlns:m="http://schemas.openxmlformats.org/officeDocument/2006/math">
                    <m:r>
                      <a:rPr lang="en-US" sz="2400" i="1">
                        <a:solidFill>
                          <a:prstClr val="black"/>
                        </a:solidFill>
                        <a:latin typeface="Cambria Math"/>
                      </a:rPr>
                      <m:t>𝑆</m:t>
                    </m:r>
                    <m:r>
                      <a:rPr lang="en-US" sz="2400" i="1">
                        <a:solidFill>
                          <a:prstClr val="black"/>
                        </a:solidFill>
                        <a:latin typeface="Cambria Math"/>
                      </a:rPr>
                      <m:t>=</m:t>
                    </m:r>
                    <m:r>
                      <a:rPr lang="en-US" sz="2400" i="1">
                        <a:solidFill>
                          <a:prstClr val="black"/>
                        </a:solidFill>
                        <a:latin typeface="Cambria Math"/>
                      </a:rPr>
                      <m:t>𝑎𝑟</m:t>
                    </m:r>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2</m:t>
                        </m:r>
                      </m:sup>
                    </m:sSup>
                  </m:oMath>
                </a14:m>
                <a:r>
                  <a:rPr lang="en-US" sz="2400" dirty="0">
                    <a:solidFill>
                      <a:prstClr val="black"/>
                    </a:solidFill>
                  </a:rPr>
                  <a:t>+</a:t>
                </a:r>
                <a14:m>
                  <m:oMath xmlns:m="http://schemas.openxmlformats.org/officeDocument/2006/math">
                    <m:r>
                      <a:rPr lang="en-US" sz="2400">
                        <a:solidFill>
                          <a:prstClr val="black"/>
                        </a:solidFill>
                        <a:latin typeface="Cambria Math"/>
                      </a:rPr>
                      <m:t> </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3</m:t>
                        </m:r>
                      </m:sup>
                    </m:sSup>
                  </m:oMath>
                </a14:m>
                <a:r>
                  <a:rPr lang="en-US" sz="2400" dirty="0">
                    <a:solidFill>
                      <a:prstClr val="black"/>
                    </a:solidFill>
                  </a:rPr>
                  <a:t> has three roots when solving the forward problem in an inverse sense</a:t>
                </a:r>
              </a:p>
              <a:p>
                <a:endParaRPr lang="en-US" sz="2400" dirty="0">
                  <a:solidFill>
                    <a:prstClr val="black"/>
                  </a:solidFill>
                </a:endParaRPr>
              </a:p>
              <a:p>
                <a14:m>
                  <m:oMath xmlns:m="http://schemas.openxmlformats.org/officeDocument/2006/math">
                    <m:r>
                      <a:rPr lang="en-US" sz="2400" i="1">
                        <a:solidFill>
                          <a:prstClr val="black"/>
                        </a:solidFill>
                        <a:latin typeface="Cambria Math"/>
                      </a:rPr>
                      <m:t>𝑆</m:t>
                    </m:r>
                    <m:r>
                      <a:rPr lang="en-US" sz="2400" i="1">
                        <a:solidFill>
                          <a:prstClr val="black"/>
                        </a:solidFill>
                        <a:latin typeface="Cambria Math"/>
                      </a:rPr>
                      <m:t>=</m:t>
                    </m:r>
                    <m:r>
                      <a:rPr lang="en-US" sz="2400" i="1">
                        <a:solidFill>
                          <a:prstClr val="black"/>
                        </a:solidFill>
                        <a:latin typeface="Cambria Math"/>
                      </a:rPr>
                      <m:t>𝑎𝑟</m:t>
                    </m:r>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2</m:t>
                        </m:r>
                      </m:sup>
                    </m:sSup>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3</m:t>
                        </m:r>
                      </m:sup>
                    </m:sSup>
                    <m:r>
                      <a:rPr lang="en-US" sz="2400" i="1">
                        <a:solidFill>
                          <a:prstClr val="black"/>
                        </a:solidFill>
                        <a:latin typeface="Cambria Math"/>
                      </a:rPr>
                      <m:t>+</m:t>
                    </m:r>
                    <m:r>
                      <a:rPr lang="en-US" sz="2400" i="1">
                        <a:solidFill>
                          <a:prstClr val="black"/>
                        </a:solidFill>
                        <a:latin typeface="Cambria Math"/>
                        <a:ea typeface="Cambria Math"/>
                      </a:rPr>
                      <m:t>⋯+</m:t>
                    </m:r>
                    <m:r>
                      <a:rPr lang="en-US" sz="2400" i="1">
                        <a:solidFill>
                          <a:prstClr val="black"/>
                        </a:solidFill>
                        <a:latin typeface="Cambria Math"/>
                        <a:ea typeface="Cambria Math"/>
                      </a:rPr>
                      <m:t>𝑎</m:t>
                    </m:r>
                    <m:sSup>
                      <m:sSupPr>
                        <m:ctrlPr>
                          <a:rPr lang="en-US" sz="2400" i="1">
                            <a:solidFill>
                              <a:prstClr val="black"/>
                            </a:solidFill>
                            <a:latin typeface="Cambria Math"/>
                            <a:ea typeface="Cambria Math"/>
                          </a:rPr>
                        </m:ctrlPr>
                      </m:sSupPr>
                      <m:e>
                        <m:r>
                          <a:rPr lang="en-US" sz="2400" i="1">
                            <a:solidFill>
                              <a:prstClr val="black"/>
                            </a:solidFill>
                            <a:latin typeface="Cambria Math"/>
                            <a:ea typeface="Cambria Math"/>
                          </a:rPr>
                          <m:t>𝑟</m:t>
                        </m:r>
                      </m:e>
                      <m:sup>
                        <m:r>
                          <a:rPr lang="en-US" sz="2400" i="1">
                            <a:solidFill>
                              <a:prstClr val="black"/>
                            </a:solidFill>
                            <a:latin typeface="Cambria Math"/>
                            <a:ea typeface="Cambria Math"/>
                          </a:rPr>
                          <m:t>𝑛</m:t>
                        </m:r>
                      </m:sup>
                    </m:sSup>
                  </m:oMath>
                </a14:m>
                <a:r>
                  <a:rPr lang="en-US" sz="2400" dirty="0">
                    <a:solidFill>
                      <a:prstClr val="black"/>
                    </a:solidFill>
                  </a:rPr>
                  <a:t> has n roots, as </a:t>
                </a:r>
                <a14:m>
                  <m:oMath xmlns:m="http://schemas.openxmlformats.org/officeDocument/2006/math">
                    <m:r>
                      <a:rPr lang="en-US" sz="2400" i="1">
                        <a:solidFill>
                          <a:prstClr val="black"/>
                        </a:solidFill>
                        <a:latin typeface="Cambria Math"/>
                      </a:rPr>
                      <m:t>𝑛</m:t>
                    </m:r>
                    <m:r>
                      <a:rPr lang="en-US" sz="2400" i="1">
                        <a:solidFill>
                          <a:prstClr val="black"/>
                        </a:solidFill>
                        <a:latin typeface="Cambria Math"/>
                        <a:ea typeface="Cambria Math"/>
                      </a:rPr>
                      <m:t>→∞</m:t>
                    </m:r>
                  </m:oMath>
                </a14:m>
                <a:r>
                  <a:rPr lang="en-US" sz="2400" dirty="0">
                    <a:solidFill>
                      <a:prstClr val="black"/>
                    </a:solidFill>
                  </a:rPr>
                  <a:t>, there are </a:t>
                </a:r>
                <a14:m>
                  <m:oMath xmlns:m="http://schemas.openxmlformats.org/officeDocument/2006/math">
                    <m:r>
                      <a:rPr lang="en-US" sz="2400" i="1">
                        <a:solidFill>
                          <a:prstClr val="black"/>
                        </a:solidFill>
                        <a:latin typeface="Cambria Math"/>
                        <a:ea typeface="Cambria Math"/>
                      </a:rPr>
                      <m:t>∞</m:t>
                    </m:r>
                  </m:oMath>
                </a14:m>
                <a:r>
                  <a:rPr lang="en-US" sz="2400" dirty="0">
                    <a:solidFill>
                      <a:prstClr val="black"/>
                    </a:solidFill>
                  </a:rPr>
                  <a:t> roots.</a:t>
                </a:r>
              </a:p>
              <a:p>
                <a:endParaRPr lang="en-US" sz="2400" dirty="0">
                  <a:solidFill>
                    <a:prstClr val="black"/>
                  </a:solidFill>
                </a:endParaRPr>
              </a:p>
              <a:p>
                <a:r>
                  <a:rPr lang="en-US" sz="2400" dirty="0">
                    <a:solidFill>
                      <a:prstClr val="black"/>
                    </a:solidFill>
                  </a:rPr>
                  <a:t>However, the </a:t>
                </a:r>
                <a:r>
                  <a:rPr lang="en-US" sz="2400" u="sng" dirty="0">
                    <a:solidFill>
                      <a:prstClr val="black"/>
                    </a:solidFill>
                  </a:rPr>
                  <a:t>direct inverse </a:t>
                </a:r>
                <a:r>
                  <a:rPr lang="en-US" sz="2400" dirty="0">
                    <a:solidFill>
                      <a:prstClr val="black"/>
                    </a:solidFill>
                  </a:rPr>
                  <a:t>to</a:t>
                </a:r>
                <a14:m>
                  <m:oMath xmlns:m="http://schemas.openxmlformats.org/officeDocument/2006/math">
                    <m:r>
                      <a:rPr lang="en-US" sz="2400">
                        <a:solidFill>
                          <a:prstClr val="black"/>
                        </a:solidFill>
                        <a:latin typeface="Cambria Math"/>
                      </a:rPr>
                      <m:t> </m:t>
                    </m:r>
                    <m:r>
                      <a:rPr lang="en-US" sz="2400" i="1">
                        <a:solidFill>
                          <a:prstClr val="black"/>
                        </a:solidFill>
                        <a:latin typeface="Cambria Math"/>
                      </a:rPr>
                      <m:t>𝑆</m:t>
                    </m:r>
                    <m:r>
                      <a:rPr lang="en-US" sz="2400" i="1">
                        <a:solidFill>
                          <a:prstClr val="black"/>
                        </a:solidFill>
                        <a:latin typeface="Cambria Math"/>
                      </a:rPr>
                      <m:t>=</m:t>
                    </m:r>
                    <m:r>
                      <a:rPr lang="en-US" sz="2400" i="1">
                        <a:solidFill>
                          <a:prstClr val="black"/>
                        </a:solidFill>
                        <a:latin typeface="Cambria Math"/>
                      </a:rPr>
                      <m:t>𝑎𝑟</m:t>
                    </m:r>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2</m:t>
                        </m:r>
                      </m:sup>
                    </m:sSup>
                    <m:r>
                      <a:rPr lang="en-US" sz="2400" i="1">
                        <a:solidFill>
                          <a:prstClr val="black"/>
                        </a:solidFill>
                        <a:latin typeface="Cambria Math"/>
                      </a:rPr>
                      <m:t>+</m:t>
                    </m:r>
                    <m:r>
                      <a:rPr lang="en-US" sz="2400" i="1">
                        <a:solidFill>
                          <a:prstClr val="black"/>
                        </a:solidFill>
                        <a:latin typeface="Cambria Math"/>
                      </a:rPr>
                      <m:t>𝑎</m:t>
                    </m:r>
                    <m:sSup>
                      <m:sSupPr>
                        <m:ctrlPr>
                          <a:rPr lang="en-US" sz="2400" i="1">
                            <a:solidFill>
                              <a:prstClr val="black"/>
                            </a:solidFill>
                            <a:latin typeface="Cambria Math"/>
                          </a:rPr>
                        </m:ctrlPr>
                      </m:sSupPr>
                      <m:e>
                        <m:r>
                          <a:rPr lang="en-US" sz="2400" i="1">
                            <a:solidFill>
                              <a:prstClr val="black"/>
                            </a:solidFill>
                            <a:latin typeface="Cambria Math"/>
                          </a:rPr>
                          <m:t>𝑟</m:t>
                        </m:r>
                      </m:e>
                      <m:sup>
                        <m:r>
                          <a:rPr lang="en-US" sz="2400" i="1">
                            <a:solidFill>
                              <a:prstClr val="black"/>
                            </a:solidFill>
                            <a:latin typeface="Cambria Math"/>
                          </a:rPr>
                          <m:t>3</m:t>
                        </m:r>
                      </m:sup>
                    </m:sSup>
                    <m:r>
                      <a:rPr lang="en-US" sz="2400" i="1">
                        <a:solidFill>
                          <a:prstClr val="black"/>
                        </a:solidFill>
                        <a:latin typeface="Cambria Math"/>
                      </a:rPr>
                      <m:t>+</m:t>
                    </m:r>
                    <m:r>
                      <a:rPr lang="en-US" sz="2400" i="1">
                        <a:solidFill>
                          <a:prstClr val="black"/>
                        </a:solidFill>
                        <a:latin typeface="Cambria Math"/>
                        <a:ea typeface="Cambria Math"/>
                      </a:rPr>
                      <m:t>⋯</m:t>
                    </m:r>
                  </m:oMath>
                </a14:m>
                <a:r>
                  <a:rPr lang="en-US" sz="2400" dirty="0">
                    <a:solidFill>
                      <a:prstClr val="black"/>
                    </a:solidFill>
                  </a:rPr>
                  <a:t> as </a:t>
                </a:r>
                <a14:m>
                  <m:oMath xmlns:m="http://schemas.openxmlformats.org/officeDocument/2006/math">
                    <m:r>
                      <a:rPr lang="en-US" sz="2400" i="1">
                        <a:solidFill>
                          <a:prstClr val="black"/>
                        </a:solidFill>
                        <a:latin typeface="Cambria Math"/>
                      </a:rPr>
                      <m:t>𝑛</m:t>
                    </m:r>
                    <m:r>
                      <a:rPr lang="en-US" sz="2400" i="1">
                        <a:solidFill>
                          <a:prstClr val="black"/>
                        </a:solidFill>
                        <a:latin typeface="Cambria Math"/>
                        <a:ea typeface="Cambria Math"/>
                      </a:rPr>
                      <m:t>→∞</m:t>
                    </m:r>
                    <m:r>
                      <a:rPr lang="en-US" sz="2400">
                        <a:solidFill>
                          <a:prstClr val="black"/>
                        </a:solidFill>
                        <a:latin typeface="Cambria Math"/>
                        <a:ea typeface="Cambria Math"/>
                      </a:rPr>
                      <m:t> </m:t>
                    </m:r>
                  </m:oMath>
                </a14:m>
                <a:r>
                  <a:rPr lang="en-US" sz="2400" dirty="0">
                    <a:solidFill>
                      <a:prstClr val="black"/>
                    </a:solidFill>
                  </a:rPr>
                  <a:t>has only one root</a:t>
                </a:r>
              </a:p>
              <a:p>
                <a:endParaRPr lang="en-US" sz="2000" dirty="0">
                  <a:solidFill>
                    <a:prstClr val="black"/>
                  </a:solidFill>
                </a:endParaRPr>
              </a:p>
              <a:p>
                <a14:m>
                  <m:oMath xmlns:m="http://schemas.openxmlformats.org/officeDocument/2006/math">
                    <m:r>
                      <a:rPr lang="en-US" sz="2800" i="1">
                        <a:solidFill>
                          <a:prstClr val="black"/>
                        </a:solidFill>
                        <a:latin typeface="Cambria Math"/>
                      </a:rPr>
                      <m:t>𝑟</m:t>
                    </m:r>
                    <m:r>
                      <a:rPr lang="en-US" sz="2800" i="1">
                        <a:solidFill>
                          <a:prstClr val="black"/>
                        </a:solidFill>
                        <a:latin typeface="Cambria Math"/>
                      </a:rPr>
                      <m:t>=</m:t>
                    </m:r>
                    <m:f>
                      <m:fPr>
                        <m:ctrlPr>
                          <a:rPr lang="en-US" sz="2800" i="1">
                            <a:solidFill>
                              <a:prstClr val="black"/>
                            </a:solidFill>
                            <a:latin typeface="Cambria Math"/>
                          </a:rPr>
                        </m:ctrlPr>
                      </m:fPr>
                      <m:num>
                        <m:r>
                          <a:rPr lang="en-US" sz="2800" i="1">
                            <a:solidFill>
                              <a:prstClr val="black"/>
                            </a:solidFill>
                            <a:latin typeface="Cambria Math"/>
                          </a:rPr>
                          <m:t>𝑆</m:t>
                        </m:r>
                        <m:r>
                          <a:rPr lang="en-US" sz="2800" i="1">
                            <a:solidFill>
                              <a:prstClr val="black"/>
                            </a:solidFill>
                            <a:latin typeface="Cambria Math"/>
                          </a:rPr>
                          <m:t>/</m:t>
                        </m:r>
                        <m:r>
                          <a:rPr lang="en-US" sz="2800" i="1">
                            <a:solidFill>
                              <a:prstClr val="black"/>
                            </a:solidFill>
                            <a:latin typeface="Cambria Math"/>
                          </a:rPr>
                          <m:t>𝑎</m:t>
                        </m:r>
                      </m:num>
                      <m:den>
                        <m:r>
                          <a:rPr lang="en-US" sz="2800" i="1">
                            <a:solidFill>
                              <a:prstClr val="black"/>
                            </a:solidFill>
                            <a:latin typeface="Cambria Math"/>
                          </a:rPr>
                          <m:t>1+</m:t>
                        </m:r>
                        <m:r>
                          <a:rPr lang="en-US" sz="2800" i="1">
                            <a:solidFill>
                              <a:prstClr val="black"/>
                            </a:solidFill>
                            <a:latin typeface="Cambria Math"/>
                          </a:rPr>
                          <m:t>𝑆</m:t>
                        </m:r>
                        <m:r>
                          <a:rPr lang="en-US" sz="2800" i="1">
                            <a:solidFill>
                              <a:prstClr val="black"/>
                            </a:solidFill>
                            <a:latin typeface="Cambria Math"/>
                          </a:rPr>
                          <m:t>/</m:t>
                        </m:r>
                        <m:r>
                          <a:rPr lang="en-US" sz="2800" i="1">
                            <a:solidFill>
                              <a:prstClr val="black"/>
                            </a:solidFill>
                            <a:latin typeface="Cambria Math"/>
                          </a:rPr>
                          <m:t>𝑎</m:t>
                        </m:r>
                      </m:den>
                    </m:f>
                  </m:oMath>
                </a14:m>
                <a:r>
                  <a:rPr lang="en-US" sz="2800" dirty="0">
                    <a:solidFill>
                      <a:prstClr val="black"/>
                    </a:solidFill>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719328" y="694944"/>
                <a:ext cx="8083296" cy="5144485"/>
              </a:xfrm>
              <a:prstGeom prst="rect">
                <a:avLst/>
              </a:prstGeom>
              <a:blipFill rotWithShape="1">
                <a:blip r:embed="rId2"/>
                <a:stretch>
                  <a:fillRect l="-1131" t="-94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1936404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1295404"/>
            <a:ext cx="10969943"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rPr>
              <a:t>Direct inverse methods solve the problem of interest; </a:t>
            </a:r>
          </a:p>
          <a:p>
            <a:pPr marL="285750" indent="-285750">
              <a:buFont typeface="Arial" panose="020B0604020202020204" pitchFamily="34" charset="0"/>
              <a:buChar char="•"/>
            </a:pPr>
            <a:r>
              <a:rPr lang="en-US" sz="2000" dirty="0">
                <a:solidFill>
                  <a:prstClr val="black"/>
                </a:solidFill>
              </a:rPr>
              <a:t>In addition, they communicate whether the problem of interest is the problem that we (the seismic industry) need to be interested in. </a:t>
            </a:r>
          </a:p>
          <a:p>
            <a:pPr marL="285750" indent="-285750">
              <a:buFont typeface="Arial" panose="020B0604020202020204" pitchFamily="34" charset="0"/>
              <a:buChar char="•"/>
            </a:pPr>
            <a:r>
              <a:rPr lang="en-US" sz="2000" dirty="0">
                <a:solidFill>
                  <a:prstClr val="black"/>
                </a:solidFill>
              </a:rPr>
              <a:t>When a direct solution does not result in an improved drill success rate, we know that the problem we have chosen to solve is not the right problem — because the solution is direct and cannot be the issue.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On the other hand, with an indirect method, if the result is not an improved drill success rate, then the issue can be either the chosen problem, or the particular choice within the plethora of indirect solution methods, or both.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The inverse scattering series (ISS) is the only direct inversion method for a multidimensional subsurface. </a:t>
            </a:r>
          </a:p>
          <a:p>
            <a:pPr marL="285750" indent="-285750">
              <a:buFont typeface="Arial" panose="020B0604020202020204" pitchFamily="34" charset="0"/>
              <a:buChar char="•"/>
            </a:pPr>
            <a:r>
              <a:rPr lang="en-US" sz="2000" dirty="0">
                <a:solidFill>
                  <a:prstClr val="black"/>
                </a:solidFill>
              </a:rPr>
              <a:t>Solving a forward problem in an inverse sense is not equivalent to a direct inverse solution. All current methods for parameter estimation, e.g., amplitude-variation with-offset and full-waveform inversion, are solving a forward problem in an inverse sense and are indirect inversion methods. </a:t>
            </a:r>
          </a:p>
        </p:txBody>
      </p:sp>
      <p:sp>
        <p:nvSpPr>
          <p:cNvPr id="3" name="TextBox 2"/>
          <p:cNvSpPr txBox="1"/>
          <p:nvPr/>
        </p:nvSpPr>
        <p:spPr>
          <a:xfrm>
            <a:off x="406294" y="228610"/>
            <a:ext cx="10969943" cy="769441"/>
          </a:xfrm>
          <a:prstGeom prst="rect">
            <a:avLst/>
          </a:prstGeom>
          <a:noFill/>
        </p:spPr>
        <p:txBody>
          <a:bodyPr wrap="square" rtlCol="0">
            <a:spAutoFit/>
          </a:bodyPr>
          <a:lstStyle/>
          <a:p>
            <a:pPr algn="ctr"/>
            <a:r>
              <a:rPr lang="en-US" sz="4400" dirty="0">
                <a:solidFill>
                  <a:srgbClr val="0000FF"/>
                </a:solidFill>
              </a:rPr>
              <a:t>Direct and Indirect</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189135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485" y="990603"/>
            <a:ext cx="10766795" cy="3170099"/>
          </a:xfrm>
          <a:prstGeom prst="rect">
            <a:avLst/>
          </a:prstGeom>
        </p:spPr>
        <p:txBody>
          <a:bodyPr wrap="square">
            <a:spAutoFit/>
          </a:bodyPr>
          <a:lstStyle/>
          <a:p>
            <a:pPr marL="285750" indent="-285750">
              <a:buFont typeface="Arial" panose="020B0604020202020204" pitchFamily="34" charset="0"/>
              <a:buChar char="•"/>
            </a:pPr>
            <a:r>
              <a:rPr lang="en-US" sz="2000" dirty="0">
                <a:solidFill>
                  <a:prstClr val="black"/>
                </a:solidFill>
              </a:rPr>
              <a:t>The direct ISS method for determining earth material properties defines the precise data required and the algorithms that directly output earth mechanical properties. </a:t>
            </a:r>
          </a:p>
          <a:p>
            <a:pPr marL="285750" indent="-285750">
              <a:buFont typeface="Arial" panose="020B0604020202020204" pitchFamily="34" charset="0"/>
              <a:buChar char="•"/>
            </a:pPr>
            <a:r>
              <a:rPr lang="en-US" sz="2000" dirty="0">
                <a:solidFill>
                  <a:prstClr val="black"/>
                </a:solidFill>
              </a:rPr>
              <a:t>For an elastic model of the subsurface, the required data are a matrix of multicomponent data, and a complete set of shot records, with only primaries. </a:t>
            </a:r>
          </a:p>
          <a:p>
            <a:pPr marL="285750" indent="-285750">
              <a:buFont typeface="Arial" panose="020B0604020202020204" pitchFamily="34" charset="0"/>
              <a:buChar char="•"/>
            </a:pPr>
            <a:r>
              <a:rPr lang="en-US" sz="2000" dirty="0">
                <a:solidFill>
                  <a:prstClr val="black"/>
                </a:solidFill>
              </a:rPr>
              <a:t>With indirect methods, any data can be matched: one trace, one or several shot records, one component, multicomponent, with primaries only or primaries and multiples. Added to that are the innumerable choices of cost functions, generalized inverses, and local and global search engines. </a:t>
            </a:r>
          </a:p>
          <a:p>
            <a:pPr marL="285750" indent="-285750">
              <a:buFont typeface="Arial" panose="020B0604020202020204" pitchFamily="34" charset="0"/>
              <a:buChar char="•"/>
            </a:pPr>
            <a:r>
              <a:rPr lang="en-US" sz="2000" dirty="0">
                <a:solidFill>
                  <a:prstClr val="black"/>
                </a:solidFill>
              </a:rPr>
              <a:t>The direct ISS method has more rapid convergence and a broader region of convergence. The difference in effectiveness increases as subsurface circumstances become more realistic and complex, in particular with band-limited noisy data.</a:t>
            </a:r>
          </a:p>
        </p:txBody>
      </p:sp>
      <p:sp>
        <p:nvSpPr>
          <p:cNvPr id="3" name="TextBox 2"/>
          <p:cNvSpPr txBox="1"/>
          <p:nvPr/>
        </p:nvSpPr>
        <p:spPr>
          <a:xfrm>
            <a:off x="406294" y="228610"/>
            <a:ext cx="10969943" cy="769441"/>
          </a:xfrm>
          <a:prstGeom prst="rect">
            <a:avLst/>
          </a:prstGeom>
          <a:noFill/>
        </p:spPr>
        <p:txBody>
          <a:bodyPr wrap="square" rtlCol="0">
            <a:spAutoFit/>
          </a:bodyPr>
          <a:lstStyle/>
          <a:p>
            <a:pPr algn="ctr"/>
            <a:r>
              <a:rPr lang="en-US" sz="4400" dirty="0">
                <a:solidFill>
                  <a:srgbClr val="0000FF"/>
                </a:solidFill>
              </a:rPr>
              <a:t>Direct and Indirect</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57</a:t>
            </a:fld>
            <a:endParaRPr lang="en-US" dirty="0">
              <a:solidFill>
                <a:prstClr val="black"/>
              </a:solidFill>
            </a:endParaRPr>
          </a:p>
        </p:txBody>
      </p:sp>
      <p:sp>
        <p:nvSpPr>
          <p:cNvPr id="4" name="TextBox 3"/>
          <p:cNvSpPr txBox="1"/>
          <p:nvPr/>
        </p:nvSpPr>
        <p:spPr>
          <a:xfrm>
            <a:off x="377274" y="4343400"/>
            <a:ext cx="10717318" cy="1846659"/>
          </a:xfrm>
          <a:prstGeom prst="rect">
            <a:avLst/>
          </a:prstGeom>
          <a:noFill/>
        </p:spPr>
        <p:txBody>
          <a:bodyPr wrap="square" rtlCol="0">
            <a:spAutoFit/>
          </a:bodyPr>
          <a:lstStyle/>
          <a:p>
            <a:r>
              <a:rPr lang="en-US" dirty="0" smtClean="0"/>
              <a:t>References:</a:t>
            </a:r>
            <a:endParaRPr lang="en-US" dirty="0"/>
          </a:p>
          <a:p>
            <a:pPr marL="285750" indent="-285750">
              <a:buFont typeface="Arial" panose="020B0604020202020204" pitchFamily="34" charset="0"/>
              <a:buChar char="•"/>
            </a:pPr>
            <a:r>
              <a:rPr lang="en-US" sz="1600" dirty="0"/>
              <a:t>Arthur B. Weglein (2017). ”A direct inverse method for subsurface properties: The conceptual and practical benefit and added value in comparison with all current indirect methods, for example, amplitude-variation-with-offset and full-waveform inversion.” Interpretation, 5(3), SL89-SL107</a:t>
            </a:r>
            <a:r>
              <a:rPr lang="en-US" sz="1600" dirty="0" smtClean="0"/>
              <a:t>.</a:t>
            </a:r>
          </a:p>
          <a:p>
            <a:pPr marL="285750" indent="-285750">
              <a:buFont typeface="Arial" panose="020B0604020202020204" pitchFamily="34" charset="0"/>
              <a:buChar char="•"/>
            </a:pPr>
            <a:r>
              <a:rPr lang="en-US" sz="1600" dirty="0" err="1" smtClean="0"/>
              <a:t>Jinglong</a:t>
            </a:r>
            <a:r>
              <a:rPr lang="en-US" sz="1600" dirty="0" smtClean="0"/>
              <a:t> Yang (2014). “</a:t>
            </a:r>
            <a:r>
              <a:rPr lang="en-US" sz="1600" dirty="0"/>
              <a:t>EXTENDING THE INVERSE SCATTERING </a:t>
            </a:r>
            <a:r>
              <a:rPr lang="en-US" sz="1600" dirty="0" smtClean="0"/>
              <a:t>SERIES</a:t>
            </a:r>
            <a:r>
              <a:rPr lang="en-US" sz="1600" dirty="0"/>
              <a:t> </a:t>
            </a:r>
            <a:r>
              <a:rPr lang="en-US" sz="1600" dirty="0" smtClean="0"/>
              <a:t>FREE-SURFACE </a:t>
            </a:r>
            <a:r>
              <a:rPr lang="en-US" sz="1600" dirty="0"/>
              <a:t>MULTIPLE ELIMINATION AND </a:t>
            </a:r>
            <a:r>
              <a:rPr lang="en-US" sz="1600" dirty="0" smtClean="0"/>
              <a:t>INTERNAL</a:t>
            </a:r>
            <a:r>
              <a:rPr lang="en-US" sz="1600" dirty="0"/>
              <a:t> </a:t>
            </a:r>
            <a:r>
              <a:rPr lang="en-US" sz="1600" dirty="0" smtClean="0"/>
              <a:t>MULTIPLE </a:t>
            </a:r>
            <a:r>
              <a:rPr lang="en-US" sz="1600" dirty="0"/>
              <a:t>ATTENUATION ALGORITHMS BY </a:t>
            </a:r>
            <a:r>
              <a:rPr lang="en-US" sz="1600" dirty="0" smtClean="0"/>
              <a:t>INCORPORATING</a:t>
            </a:r>
            <a:r>
              <a:rPr lang="en-US" sz="1600" dirty="0"/>
              <a:t> </a:t>
            </a:r>
            <a:r>
              <a:rPr lang="en-US" sz="1600" dirty="0" smtClean="0"/>
              <a:t>THE </a:t>
            </a:r>
            <a:r>
              <a:rPr lang="en-US" sz="1600" dirty="0"/>
              <a:t>SOURCE WAVELET AND RADIATION </a:t>
            </a:r>
            <a:r>
              <a:rPr lang="en-US" sz="1600" dirty="0" smtClean="0"/>
              <a:t>PATTERN:</a:t>
            </a:r>
            <a:r>
              <a:rPr lang="en-US" sz="1600" dirty="0"/>
              <a:t> </a:t>
            </a:r>
            <a:r>
              <a:rPr lang="en-US" sz="1600" dirty="0" smtClean="0"/>
              <a:t>EXAMINING </a:t>
            </a:r>
            <a:r>
              <a:rPr lang="en-US" sz="1600" dirty="0"/>
              <a:t>AND EVALUATING THE BENEFIT </a:t>
            </a:r>
            <a:r>
              <a:rPr lang="en-US" sz="1600" dirty="0" smtClean="0"/>
              <a:t>AND</a:t>
            </a:r>
            <a:r>
              <a:rPr lang="en-US" sz="1600" dirty="0"/>
              <a:t> </a:t>
            </a:r>
            <a:r>
              <a:rPr lang="en-US" sz="1600" dirty="0" smtClean="0"/>
              <a:t>ADDED-VALUE</a:t>
            </a:r>
            <a:r>
              <a:rPr lang="en-US" sz="1600" dirty="0"/>
              <a:t> </a:t>
            </a:r>
            <a:r>
              <a:rPr lang="en-US" sz="1600" dirty="0" smtClean="0"/>
              <a:t>”, Ph.D. Dissertation, University of Houston. </a:t>
            </a:r>
            <a:endParaRPr lang="en-US" sz="1600" dirty="0"/>
          </a:p>
        </p:txBody>
      </p:sp>
    </p:spTree>
    <p:extLst>
      <p:ext uri="{BB962C8B-B14F-4D97-AF65-F5344CB8AC3E}">
        <p14:creationId xmlns:p14="http://schemas.microsoft.com/office/powerpoint/2010/main" val="3392707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58</a:t>
            </a:fld>
            <a:endParaRPr lang="en-US" dirty="0">
              <a:solidFill>
                <a:prstClr val="black"/>
              </a:solidFill>
            </a:endParaRPr>
          </a:p>
        </p:txBody>
      </p:sp>
      <p:sp>
        <p:nvSpPr>
          <p:cNvPr id="4" name="TextBox 3"/>
          <p:cNvSpPr txBox="1"/>
          <p:nvPr/>
        </p:nvSpPr>
        <p:spPr>
          <a:xfrm>
            <a:off x="406294" y="228610"/>
            <a:ext cx="10969943" cy="769441"/>
          </a:xfrm>
          <a:prstGeom prst="rect">
            <a:avLst/>
          </a:prstGeom>
          <a:noFill/>
        </p:spPr>
        <p:txBody>
          <a:bodyPr wrap="square" rtlCol="0">
            <a:spAutoFit/>
          </a:bodyPr>
          <a:lstStyle/>
          <a:p>
            <a:pPr algn="ctr"/>
            <a:r>
              <a:rPr lang="en-US" sz="4400" dirty="0" smtClean="0">
                <a:solidFill>
                  <a:srgbClr val="0000FF"/>
                </a:solidFill>
              </a:rPr>
              <a:t>Inverse Scattering Series</a:t>
            </a:r>
            <a:endParaRPr lang="en-US" sz="4400" dirty="0">
              <a:solidFill>
                <a:srgbClr val="0000FF"/>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34667609"/>
              </p:ext>
            </p:extLst>
          </p:nvPr>
        </p:nvGraphicFramePr>
        <p:xfrm>
          <a:off x="4935538" y="1143000"/>
          <a:ext cx="1376362" cy="538163"/>
        </p:xfrm>
        <a:graphic>
          <a:graphicData uri="http://schemas.openxmlformats.org/presentationml/2006/ole">
            <mc:AlternateContent xmlns:mc="http://schemas.openxmlformats.org/markup-compatibility/2006">
              <mc:Choice xmlns:v="urn:schemas-microsoft-com:vml" Requires="v">
                <p:oleObj spid="_x0000_s78021" name="Equation" r:id="rId3" imgW="583920" imgH="228600" progId="Equation.DSMT4">
                  <p:embed/>
                </p:oleObj>
              </mc:Choice>
              <mc:Fallback>
                <p:oleObj name="Equation" r:id="rId3" imgW="583920" imgH="228600" progId="Equation.DSMT4">
                  <p:embed/>
                  <p:pic>
                    <p:nvPicPr>
                      <p:cNvPr id="0" name="Object 3"/>
                      <p:cNvPicPr>
                        <a:picLocks noChangeAspect="1" noChangeArrowheads="1"/>
                      </p:cNvPicPr>
                      <p:nvPr/>
                    </p:nvPicPr>
                    <p:blipFill>
                      <a:blip r:embed="rId4"/>
                      <a:srcRect/>
                      <a:stretch>
                        <a:fillRect/>
                      </a:stretch>
                    </p:blipFill>
                    <p:spPr bwMode="auto">
                      <a:xfrm>
                        <a:off x="4935538" y="1143000"/>
                        <a:ext cx="13763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08828182"/>
              </p:ext>
            </p:extLst>
          </p:nvPr>
        </p:nvGraphicFramePr>
        <p:xfrm>
          <a:off x="4983163" y="1738313"/>
          <a:ext cx="1168400" cy="449262"/>
        </p:xfrm>
        <a:graphic>
          <a:graphicData uri="http://schemas.openxmlformats.org/presentationml/2006/ole">
            <mc:AlternateContent xmlns:mc="http://schemas.openxmlformats.org/markup-compatibility/2006">
              <mc:Choice xmlns:v="urn:schemas-microsoft-com:vml" Requires="v">
                <p:oleObj spid="_x0000_s78022" name="Equation" r:id="rId5" imgW="495000" imgH="190440" progId="Equation.DSMT4">
                  <p:embed/>
                </p:oleObj>
              </mc:Choice>
              <mc:Fallback>
                <p:oleObj name="Equation" r:id="rId5" imgW="495000" imgH="190440" progId="Equation.DSMT4">
                  <p:embed/>
                  <p:pic>
                    <p:nvPicPr>
                      <p:cNvPr id="0" name="Object 4"/>
                      <p:cNvPicPr>
                        <a:picLocks noChangeAspect="1" noChangeArrowheads="1"/>
                      </p:cNvPicPr>
                      <p:nvPr/>
                    </p:nvPicPr>
                    <p:blipFill>
                      <a:blip r:embed="rId6"/>
                      <a:srcRect/>
                      <a:stretch>
                        <a:fillRect/>
                      </a:stretch>
                    </p:blipFill>
                    <p:spPr bwMode="auto">
                      <a:xfrm>
                        <a:off x="4983163" y="1738313"/>
                        <a:ext cx="11684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51562528"/>
              </p:ext>
            </p:extLst>
          </p:nvPr>
        </p:nvGraphicFramePr>
        <p:xfrm>
          <a:off x="4875212" y="2286000"/>
          <a:ext cx="1706562" cy="538163"/>
        </p:xfrm>
        <a:graphic>
          <a:graphicData uri="http://schemas.openxmlformats.org/presentationml/2006/ole">
            <mc:AlternateContent xmlns:mc="http://schemas.openxmlformats.org/markup-compatibility/2006">
              <mc:Choice xmlns:v="urn:schemas-microsoft-com:vml" Requires="v">
                <p:oleObj spid="_x0000_s78023" name="Equation" r:id="rId7" imgW="723600" imgH="228600" progId="Equation.DSMT4">
                  <p:embed/>
                </p:oleObj>
              </mc:Choice>
              <mc:Fallback>
                <p:oleObj name="Equation" r:id="rId7" imgW="723600" imgH="228600" progId="Equation.DSMT4">
                  <p:embed/>
                  <p:pic>
                    <p:nvPicPr>
                      <p:cNvPr id="0" name="Object 5"/>
                      <p:cNvPicPr>
                        <a:picLocks noChangeAspect="1" noChangeArrowheads="1"/>
                      </p:cNvPicPr>
                      <p:nvPr/>
                    </p:nvPicPr>
                    <p:blipFill>
                      <a:blip r:embed="rId8"/>
                      <a:srcRect/>
                      <a:stretch>
                        <a:fillRect/>
                      </a:stretch>
                    </p:blipFill>
                    <p:spPr bwMode="auto">
                      <a:xfrm>
                        <a:off x="4875212" y="2286000"/>
                        <a:ext cx="17065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76397517"/>
              </p:ext>
            </p:extLst>
          </p:nvPr>
        </p:nvGraphicFramePr>
        <p:xfrm>
          <a:off x="406294" y="3810000"/>
          <a:ext cx="10602912" cy="2840038"/>
        </p:xfrm>
        <a:graphic>
          <a:graphicData uri="http://schemas.openxmlformats.org/presentationml/2006/ole">
            <mc:AlternateContent xmlns:mc="http://schemas.openxmlformats.org/markup-compatibility/2006">
              <mc:Choice xmlns:v="urn:schemas-microsoft-com:vml" Requires="v">
                <p:oleObj spid="_x0000_s78024" name="Equation" r:id="rId9" imgW="4495680" imgH="1206360" progId="Equation.DSMT4">
                  <p:embed/>
                </p:oleObj>
              </mc:Choice>
              <mc:Fallback>
                <p:oleObj name="Equation" r:id="rId9" imgW="4495680" imgH="1206360" progId="Equation.DSMT4">
                  <p:embed/>
                  <p:pic>
                    <p:nvPicPr>
                      <p:cNvPr id="0" name="Object 6"/>
                      <p:cNvPicPr>
                        <a:picLocks noChangeAspect="1" noChangeArrowheads="1"/>
                      </p:cNvPicPr>
                      <p:nvPr/>
                    </p:nvPicPr>
                    <p:blipFill>
                      <a:blip r:embed="rId10"/>
                      <a:srcRect/>
                      <a:stretch>
                        <a:fillRect/>
                      </a:stretch>
                    </p:blipFill>
                    <p:spPr bwMode="auto">
                      <a:xfrm>
                        <a:off x="406294" y="3810000"/>
                        <a:ext cx="10602912"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01891240"/>
              </p:ext>
            </p:extLst>
          </p:nvPr>
        </p:nvGraphicFramePr>
        <p:xfrm>
          <a:off x="4408540" y="2971800"/>
          <a:ext cx="2965450" cy="538163"/>
        </p:xfrm>
        <a:graphic>
          <a:graphicData uri="http://schemas.openxmlformats.org/presentationml/2006/ole">
            <mc:AlternateContent xmlns:mc="http://schemas.openxmlformats.org/markup-compatibility/2006">
              <mc:Choice xmlns:v="urn:schemas-microsoft-com:vml" Requires="v">
                <p:oleObj spid="_x0000_s78025" name="Equation" r:id="rId11" imgW="1257120" imgH="228600" progId="Equation.DSMT4">
                  <p:embed/>
                </p:oleObj>
              </mc:Choice>
              <mc:Fallback>
                <p:oleObj name="Equation" r:id="rId11" imgW="1257120" imgH="228600" progId="Equation.DSMT4">
                  <p:embed/>
                  <p:pic>
                    <p:nvPicPr>
                      <p:cNvPr id="0" name="Object 6"/>
                      <p:cNvPicPr>
                        <a:picLocks noChangeAspect="1" noChangeArrowheads="1"/>
                      </p:cNvPicPr>
                      <p:nvPr/>
                    </p:nvPicPr>
                    <p:blipFill>
                      <a:blip r:embed="rId12"/>
                      <a:srcRect/>
                      <a:stretch>
                        <a:fillRect/>
                      </a:stretch>
                    </p:blipFill>
                    <p:spPr bwMode="auto">
                      <a:xfrm>
                        <a:off x="4408540" y="2971800"/>
                        <a:ext cx="29654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16573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C3277FA-E73F-4102-A46F-C78B8C27A809}" type="slidenum">
              <a:rPr lang="en-US" smtClean="0">
                <a:solidFill>
                  <a:prstClr val="black"/>
                </a:solidFill>
              </a:rPr>
              <a:pPr/>
              <a:t>59</a:t>
            </a:fld>
            <a:endParaRPr lang="en-US" dirty="0">
              <a:solidFill>
                <a:prstClr val="black"/>
              </a:solidFill>
            </a:endParaRPr>
          </a:p>
        </p:txBody>
      </p:sp>
      <p:sp>
        <p:nvSpPr>
          <p:cNvPr id="4" name="TextBox 3"/>
          <p:cNvSpPr txBox="1"/>
          <p:nvPr/>
        </p:nvSpPr>
        <p:spPr>
          <a:xfrm>
            <a:off x="406294" y="228610"/>
            <a:ext cx="10969943" cy="769441"/>
          </a:xfrm>
          <a:prstGeom prst="rect">
            <a:avLst/>
          </a:prstGeom>
          <a:noFill/>
        </p:spPr>
        <p:txBody>
          <a:bodyPr wrap="square" rtlCol="0">
            <a:spAutoFit/>
          </a:bodyPr>
          <a:lstStyle/>
          <a:p>
            <a:pPr algn="ctr"/>
            <a:r>
              <a:rPr lang="en-US" sz="4400" dirty="0" smtClean="0">
                <a:solidFill>
                  <a:srgbClr val="0000FF"/>
                </a:solidFill>
              </a:rPr>
              <a:t>Inverse Scattering Series</a:t>
            </a:r>
            <a:endParaRPr lang="en-US" sz="4400" dirty="0">
              <a:solidFill>
                <a:srgbClr val="0000FF"/>
              </a:solidFill>
            </a:endParaRPr>
          </a:p>
        </p:txBody>
      </p:sp>
      <p:sp>
        <p:nvSpPr>
          <p:cNvPr id="8" name="TextBox 7"/>
          <p:cNvSpPr txBox="1"/>
          <p:nvPr/>
        </p:nvSpPr>
        <p:spPr>
          <a:xfrm>
            <a:off x="684212" y="1676400"/>
            <a:ext cx="1036320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free-surface multiple elimination</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internal multiple attenuation/elimination</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direct depth imaging</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direct inversion for medium properties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direct Q compensation without knowing or needing Q</a:t>
            </a:r>
            <a:endParaRPr lang="en-US" sz="3200" dirty="0"/>
          </a:p>
        </p:txBody>
      </p:sp>
    </p:spTree>
    <p:extLst>
      <p:ext uri="{BB962C8B-B14F-4D97-AF65-F5344CB8AC3E}">
        <p14:creationId xmlns:p14="http://schemas.microsoft.com/office/powerpoint/2010/main" val="1445088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029" y="1066810"/>
            <a:ext cx="9852634" cy="2062103"/>
          </a:xfrm>
          <a:prstGeom prst="rect">
            <a:avLst/>
          </a:prstGeom>
          <a:noFill/>
        </p:spPr>
        <p:txBody>
          <a:bodyPr wrap="square" rtlCol="0">
            <a:spAutoFit/>
          </a:bodyPr>
          <a:lstStyle/>
          <a:p>
            <a:pPr algn="ctr"/>
            <a:r>
              <a:rPr lang="en-US" sz="3200" dirty="0">
                <a:solidFill>
                  <a:prstClr val="black"/>
                </a:solidFill>
              </a:rPr>
              <a:t>2017 M-OSRP </a:t>
            </a:r>
            <a:r>
              <a:rPr lang="en-US" sz="3200" u="sng" dirty="0">
                <a:solidFill>
                  <a:prstClr val="black"/>
                </a:solidFill>
              </a:rPr>
              <a:t>Executive Summary</a:t>
            </a:r>
            <a:r>
              <a:rPr lang="en-US" sz="3200" dirty="0">
                <a:solidFill>
                  <a:prstClr val="black"/>
                </a:solidFill>
              </a:rPr>
              <a:t>: </a:t>
            </a:r>
          </a:p>
          <a:p>
            <a:pPr algn="ctr"/>
            <a:r>
              <a:rPr lang="en-US" sz="3200" u="sng" dirty="0">
                <a:solidFill>
                  <a:prstClr val="black"/>
                </a:solidFill>
              </a:rPr>
              <a:t>Program objectives</a:t>
            </a:r>
            <a:r>
              <a:rPr lang="en-US" sz="3200" dirty="0">
                <a:solidFill>
                  <a:prstClr val="black"/>
                </a:solidFill>
              </a:rPr>
              <a:t>, </a:t>
            </a:r>
            <a:r>
              <a:rPr lang="en-US" sz="3200" u="sng" dirty="0">
                <a:solidFill>
                  <a:prstClr val="black"/>
                </a:solidFill>
              </a:rPr>
              <a:t>projects within the program </a:t>
            </a:r>
            <a:r>
              <a:rPr lang="en-US" sz="3200" dirty="0">
                <a:solidFill>
                  <a:prstClr val="black"/>
                </a:solidFill>
              </a:rPr>
              <a:t>and </a:t>
            </a:r>
            <a:r>
              <a:rPr lang="en-US" sz="3200" u="sng" dirty="0">
                <a:solidFill>
                  <a:prstClr val="black"/>
                </a:solidFill>
              </a:rPr>
              <a:t>goals/deliverables within the projects</a:t>
            </a:r>
            <a:r>
              <a:rPr lang="en-US" sz="3200" dirty="0">
                <a:solidFill>
                  <a:prstClr val="black"/>
                </a:solidFill>
              </a:rPr>
              <a:t>, </a:t>
            </a:r>
            <a:r>
              <a:rPr lang="en-US" sz="3200" b="1" u="sng" dirty="0">
                <a:solidFill>
                  <a:srgbClr val="FF0000"/>
                </a:solidFill>
              </a:rPr>
              <a:t>progress</a:t>
            </a:r>
            <a:r>
              <a:rPr lang="en-US" sz="3200" b="1" dirty="0">
                <a:solidFill>
                  <a:srgbClr val="FF0000"/>
                </a:solidFill>
              </a:rPr>
              <a:t>, </a:t>
            </a:r>
            <a:r>
              <a:rPr lang="en-US" sz="3200" b="1" u="sng" dirty="0">
                <a:solidFill>
                  <a:srgbClr val="FF0000"/>
                </a:solidFill>
              </a:rPr>
              <a:t>plans</a:t>
            </a:r>
            <a:r>
              <a:rPr lang="en-US" sz="3200" b="1" dirty="0">
                <a:solidFill>
                  <a:srgbClr val="FF0000"/>
                </a:solidFill>
              </a:rPr>
              <a:t> </a:t>
            </a:r>
            <a:r>
              <a:rPr lang="en-US" sz="3200" b="1" u="sng" dirty="0">
                <a:solidFill>
                  <a:srgbClr val="FF0000"/>
                </a:solidFill>
              </a:rPr>
              <a:t>and new opportunities </a:t>
            </a: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013411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6435" y="411480"/>
            <a:ext cx="9065439" cy="523220"/>
          </a:xfrm>
          <a:prstGeom prst="rect">
            <a:avLst/>
          </a:prstGeom>
          <a:noFill/>
        </p:spPr>
        <p:txBody>
          <a:bodyPr wrap="square" rtlCol="0">
            <a:spAutoFit/>
          </a:bodyPr>
          <a:lstStyle/>
          <a:p>
            <a:r>
              <a:rPr lang="en-US" altLang="zh-CN" sz="2800" dirty="0" smtClean="0"/>
              <a:t>Elastic heterogeneous medium (in 2D) </a:t>
            </a:r>
          </a:p>
        </p:txBody>
      </p:sp>
      <mc:AlternateContent xmlns:mc="http://schemas.openxmlformats.org/markup-compatibility/2006" xmlns:a14="http://schemas.microsoft.com/office/drawing/2010/main">
        <mc:Choice Requires="a14">
          <p:sp>
            <p:nvSpPr>
              <p:cNvPr id="5" name="TextBox 4"/>
              <p:cNvSpPr txBox="1"/>
              <p:nvPr/>
            </p:nvSpPr>
            <p:spPr>
              <a:xfrm>
                <a:off x="1813088" y="1170432"/>
                <a:ext cx="8958786" cy="842090"/>
              </a:xfrm>
              <a:prstGeom prst="rect">
                <a:avLst/>
              </a:prstGeom>
              <a:noFill/>
            </p:spPr>
            <p:txBody>
              <a:bodyPr wrap="square" rtlCol="0">
                <a:spAutoFit/>
              </a:bodyPr>
              <a:lstStyle/>
              <a:p>
                <a14:m>
                  <m:oMath xmlns:m="http://schemas.openxmlformats.org/officeDocument/2006/math">
                    <m:acc>
                      <m:accPr>
                        <m:chr m:val="̂"/>
                        <m:ctrlPr>
                          <a:rPr lang="en-US" sz="2400" i="1" smtClean="0">
                            <a:latin typeface="Cambria Math"/>
                          </a:rPr>
                        </m:ctrlPr>
                      </m:accPr>
                      <m:e>
                        <m:r>
                          <a:rPr lang="en-US" sz="2400" b="0" i="1" smtClean="0">
                            <a:latin typeface="Cambria Math"/>
                          </a:rPr>
                          <m:t>𝐿</m:t>
                        </m:r>
                      </m:e>
                    </m:acc>
                  </m:oMath>
                </a14:m>
                <a:r>
                  <a:rPr lang="en-US" sz="2400" dirty="0" smtClean="0"/>
                  <a:t>is a matrix operator that describes P and S waves (</a:t>
                </a:r>
                <a14:m>
                  <m:oMath xmlns:m="http://schemas.openxmlformats.org/officeDocument/2006/math">
                    <m:sSup>
                      <m:sSupPr>
                        <m:ctrlPr>
                          <a:rPr lang="en-US" sz="2400" i="1" smtClean="0">
                            <a:latin typeface="Cambria Math"/>
                            <a:ea typeface="Cambria Math" panose="02040503050406030204" pitchFamily="18" charset="0"/>
                          </a:rPr>
                        </m:ctrlPr>
                      </m:sSupPr>
                      <m:e>
                        <m:r>
                          <m:rPr>
                            <m:brk m:alnAt="7"/>
                          </m:rPr>
                          <a:rPr lang="en-US" sz="2400" i="1">
                            <a:latin typeface="Cambria Math" panose="02040503050406030204" pitchFamily="18" charset="0"/>
                            <a:ea typeface="Cambria Math" panose="02040503050406030204" pitchFamily="18" charset="0"/>
                          </a:rPr>
                          <m:t>𝜙</m:t>
                        </m:r>
                      </m:e>
                      <m:sup>
                        <m:r>
                          <a:rPr lang="en-US" sz="2400" b="0" i="1" smtClean="0">
                            <a:latin typeface="Cambria Math" panose="02040503050406030204" pitchFamily="18" charset="0"/>
                            <a:ea typeface="Cambria Math" panose="02040503050406030204" pitchFamily="18" charset="0"/>
                          </a:rPr>
                          <m:t>𝑃</m:t>
                        </m:r>
                      </m:sup>
                    </m:sSup>
                  </m:oMath>
                </a14:m>
                <a:r>
                  <a:rPr lang="en-US" sz="2400" dirty="0" smtClean="0"/>
                  <a:t> and </a:t>
                </a:r>
                <a14:m>
                  <m:oMath xmlns:m="http://schemas.openxmlformats.org/officeDocument/2006/math">
                    <m:sSup>
                      <m:sSupPr>
                        <m:ctrlPr>
                          <a:rPr lang="en-US" sz="2400" i="1" smtClean="0">
                            <a:latin typeface="Cambria Math"/>
                            <a:ea typeface="Cambria Math" panose="02040503050406030204" pitchFamily="18" charset="0"/>
                          </a:rPr>
                        </m:ctrlPr>
                      </m:sSupPr>
                      <m:e>
                        <m:r>
                          <m:rPr>
                            <m:brk m:alnAt="7"/>
                          </m:rPr>
                          <a:rPr lang="en-US" sz="2400" i="1">
                            <a:latin typeface="Cambria Math" panose="02040503050406030204" pitchFamily="18" charset="0"/>
                            <a:ea typeface="Cambria Math" panose="02040503050406030204" pitchFamily="18" charset="0"/>
                          </a:rPr>
                          <m:t>𝜙</m:t>
                        </m:r>
                      </m:e>
                      <m:sup>
                        <m:r>
                          <a:rPr lang="en-US" sz="2400" b="0" i="1" smtClean="0">
                            <a:latin typeface="Cambria Math" charset="0"/>
                            <a:ea typeface="Cambria Math" panose="02040503050406030204" pitchFamily="18" charset="0"/>
                          </a:rPr>
                          <m:t>𝑆</m:t>
                        </m:r>
                      </m:sup>
                    </m:sSup>
                  </m:oMath>
                </a14:m>
                <a:r>
                  <a:rPr lang="en-US" sz="2400" dirty="0" smtClean="0"/>
                  <a:t>) in a 2D elastic heterogeneous medium</a:t>
                </a:r>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360170" y="1170432"/>
                <a:ext cx="6720840" cy="842090"/>
              </a:xfrm>
              <a:prstGeom prst="rect">
                <a:avLst/>
              </a:prstGeom>
              <a:blipFill rotWithShape="1">
                <a:blip r:embed="rId2"/>
                <a:stretch>
                  <a:fillRect l="-1360" t="-4348"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6"/>
              <p:cNvSpPr txBox="1"/>
              <p:nvPr/>
            </p:nvSpPr>
            <p:spPr>
              <a:xfrm>
                <a:off x="2313201" y="2198151"/>
                <a:ext cx="5559147" cy="62722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b="0" i="1" smtClean="0">
                              <a:latin typeface="Cambria Math" panose="02040503050406030204" pitchFamily="18" charset="0"/>
                            </a:rPr>
                            <m:t>𝐿</m:t>
                          </m:r>
                        </m:e>
                      </m:acc>
                      <m:d>
                        <m:dPr>
                          <m:ctrlPr>
                            <a:rPr lang="en-US" i="1" smtClean="0">
                              <a:latin typeface="Cambria Math"/>
                            </a:rPr>
                          </m:ctrlPr>
                        </m:dPr>
                        <m:e>
                          <m:m>
                            <m:mPr>
                              <m:mcs>
                                <m:mc>
                                  <m:mcPr>
                                    <m:count m:val="1"/>
                                    <m:mcJc m:val="center"/>
                                  </m:mcPr>
                                </m:mc>
                              </m:mcs>
                              <m:ctrlPr>
                                <a:rPr lang="en-US" i="1" smtClean="0">
                                  <a:latin typeface="Cambria Math"/>
                                </a:rPr>
                              </m:ctrlPr>
                            </m:mPr>
                            <m:mr>
                              <m:e>
                                <m:sSup>
                                  <m:sSupPr>
                                    <m:ctrlPr>
                                      <a:rPr lang="en-US" i="1" smtClean="0">
                                        <a:latin typeface="Cambria Math"/>
                                        <a:ea typeface="Cambria Math" panose="02040503050406030204" pitchFamily="18" charset="0"/>
                                      </a:rPr>
                                    </m:ctrlPr>
                                  </m:sSupPr>
                                  <m:e>
                                    <m:r>
                                      <m:rPr>
                                        <m:brk m:alnAt="7"/>
                                      </m:rPr>
                                      <a:rPr lang="en-US" i="1">
                                        <a:latin typeface="Cambria Math" panose="02040503050406030204" pitchFamily="18" charset="0"/>
                                        <a:ea typeface="Cambria Math" panose="02040503050406030204" pitchFamily="18" charset="0"/>
                                      </a:rPr>
                                      <m:t>𝜙</m:t>
                                    </m:r>
                                  </m:e>
                                  <m:sup>
                                    <m:r>
                                      <a:rPr lang="en-US" b="0" i="1" smtClean="0">
                                        <a:latin typeface="Cambria Math" panose="02040503050406030204" pitchFamily="18" charset="0"/>
                                        <a:ea typeface="Cambria Math" panose="02040503050406030204" pitchFamily="18" charset="0"/>
                                      </a:rPr>
                                      <m:t>𝑃</m:t>
                                    </m:r>
                                  </m:sup>
                                </m:sSup>
                              </m:e>
                            </m:mr>
                            <m:mr>
                              <m:e>
                                <m:sSup>
                                  <m:sSupPr>
                                    <m:ctrlPr>
                                      <a:rPr lang="en-US" i="1" smtClean="0">
                                        <a:latin typeface="Cambria Math"/>
                                      </a:rPr>
                                    </m:ctrlPr>
                                  </m:sSupPr>
                                  <m:e>
                                    <m:r>
                                      <m:rPr>
                                        <m:brk m:alnAt="7"/>
                                      </m:rPr>
                                      <a:rPr lang="en-US" i="1">
                                        <a:latin typeface="Cambria Math" panose="02040503050406030204" pitchFamily="18" charset="0"/>
                                        <a:ea typeface="Cambria Math" panose="02040503050406030204" pitchFamily="18" charset="0"/>
                                      </a:rPr>
                                      <m:t>𝜙</m:t>
                                    </m:r>
                                  </m:e>
                                  <m:sup>
                                    <m:r>
                                      <a:rPr lang="en-US" b="0" i="1" smtClean="0">
                                        <a:latin typeface="Cambria Math" panose="02040503050406030204" pitchFamily="18" charset="0"/>
                                      </a:rPr>
                                      <m:t>𝑆</m:t>
                                    </m:r>
                                  </m:sup>
                                </m:sSup>
                              </m:e>
                            </m:mr>
                          </m:m>
                        </m:e>
                      </m:d>
                      <m:r>
                        <a:rPr lang="en-US" b="0" i="1" smtClean="0">
                          <a:latin typeface="Cambria Math" charset="0"/>
                        </a:rPr>
                        <m:t>=</m:t>
                      </m:r>
                      <m:d>
                        <m:dPr>
                          <m:ctrlPr>
                            <a:rPr lang="mr-IN" b="0" i="1" smtClean="0">
                              <a:latin typeface="Cambria Math"/>
                            </a:rPr>
                          </m:ctrlPr>
                        </m:dPr>
                        <m:e>
                          <m:m>
                            <m:mPr>
                              <m:mcs>
                                <m:mc>
                                  <m:mcPr>
                                    <m:count m:val="1"/>
                                    <m:mcJc m:val="center"/>
                                  </m:mcPr>
                                </m:mc>
                              </m:mcs>
                              <m:ctrlPr>
                                <a:rPr lang="mr-IN" b="0" i="1" smtClean="0">
                                  <a:latin typeface="Cambria Math"/>
                                </a:rPr>
                              </m:ctrlPr>
                            </m:mPr>
                            <m:mr>
                              <m:e>
                                <m:sSup>
                                  <m:sSupPr>
                                    <m:ctrlPr>
                                      <a:rPr lang="mr-IN" b="0" i="1" smtClean="0">
                                        <a:latin typeface="Cambria Math"/>
                                      </a:rPr>
                                    </m:ctrlPr>
                                  </m:sSupPr>
                                  <m:e>
                                    <m:acc>
                                      <m:accPr>
                                        <m:chr m:val="̂"/>
                                        <m:ctrlPr>
                                          <a:rPr lang="mr-IN" b="0" i="1" smtClean="0">
                                            <a:latin typeface="Cambria Math"/>
                                          </a:rPr>
                                        </m:ctrlPr>
                                      </m:accPr>
                                      <m:e>
                                        <m:r>
                                          <a:rPr lang="en-US" b="0" i="1" smtClean="0">
                                            <a:latin typeface="Cambria Math" charset="0"/>
                                          </a:rPr>
                                          <m:t>𝐿</m:t>
                                        </m:r>
                                      </m:e>
                                    </m:acc>
                                  </m:e>
                                  <m:sup>
                                    <m:r>
                                      <a:rPr lang="en-US" b="0" i="1" smtClean="0">
                                        <a:latin typeface="Cambria Math" charset="0"/>
                                      </a:rPr>
                                      <m:t>𝑃𝑃</m:t>
                                    </m:r>
                                  </m:sup>
                                </m:sSup>
                              </m:e>
                            </m:mr>
                            <m:mr>
                              <m:e>
                                <m:sSup>
                                  <m:sSupPr>
                                    <m:ctrlPr>
                                      <a:rPr lang="mr-IN" b="0" i="1" smtClean="0">
                                        <a:latin typeface="Cambria Math"/>
                                      </a:rPr>
                                    </m:ctrlPr>
                                  </m:sSupPr>
                                  <m:e>
                                    <m:acc>
                                      <m:accPr>
                                        <m:chr m:val="̂"/>
                                        <m:ctrlPr>
                                          <a:rPr lang="mr-IN" b="0" i="1" smtClean="0">
                                            <a:latin typeface="Cambria Math"/>
                                          </a:rPr>
                                        </m:ctrlPr>
                                      </m:accPr>
                                      <m:e>
                                        <m:r>
                                          <a:rPr lang="en-US" b="0" i="1" smtClean="0">
                                            <a:latin typeface="Cambria Math" charset="0"/>
                                          </a:rPr>
                                          <m:t>𝐿</m:t>
                                        </m:r>
                                      </m:e>
                                    </m:acc>
                                  </m:e>
                                  <m:sup>
                                    <m:r>
                                      <a:rPr lang="en-US" b="0" i="1" smtClean="0">
                                        <a:latin typeface="Cambria Math" charset="0"/>
                                      </a:rPr>
                                      <m:t>𝑆𝑃</m:t>
                                    </m:r>
                                  </m:sup>
                                </m:sSup>
                              </m:e>
                            </m:mr>
                          </m:m>
                          <m:r>
                            <a:rPr lang="en-US" b="0" i="1" smtClean="0">
                              <a:latin typeface="Cambria Math" charset="0"/>
                            </a:rPr>
                            <m:t> </m:t>
                          </m:r>
                          <m:m>
                            <m:mPr>
                              <m:mcs>
                                <m:mc>
                                  <m:mcPr>
                                    <m:count m:val="1"/>
                                    <m:mcJc m:val="center"/>
                                  </m:mcPr>
                                </m:mc>
                              </m:mcs>
                              <m:ctrlPr>
                                <a:rPr lang="mr-IN" b="0" i="1" smtClean="0">
                                  <a:latin typeface="Cambria Math"/>
                                </a:rPr>
                              </m:ctrlPr>
                            </m:mPr>
                            <m:mr>
                              <m:e>
                                <m:sSup>
                                  <m:sSupPr>
                                    <m:ctrlPr>
                                      <a:rPr lang="mr-IN" b="0" i="1" smtClean="0">
                                        <a:latin typeface="Cambria Math"/>
                                      </a:rPr>
                                    </m:ctrlPr>
                                  </m:sSupPr>
                                  <m:e>
                                    <m:acc>
                                      <m:accPr>
                                        <m:chr m:val="̂"/>
                                        <m:ctrlPr>
                                          <a:rPr lang="mr-IN" b="0" i="1" smtClean="0">
                                            <a:latin typeface="Cambria Math"/>
                                          </a:rPr>
                                        </m:ctrlPr>
                                      </m:accPr>
                                      <m:e>
                                        <m:r>
                                          <a:rPr lang="en-US" b="0" i="1" smtClean="0">
                                            <a:latin typeface="Cambria Math" charset="0"/>
                                          </a:rPr>
                                          <m:t>𝐿</m:t>
                                        </m:r>
                                      </m:e>
                                    </m:acc>
                                  </m:e>
                                  <m:sup>
                                    <m:r>
                                      <a:rPr lang="en-US" b="0" i="1" smtClean="0">
                                        <a:latin typeface="Cambria Math" charset="0"/>
                                      </a:rPr>
                                      <m:t>𝑃𝑆</m:t>
                                    </m:r>
                                  </m:sup>
                                </m:sSup>
                              </m:e>
                            </m:mr>
                            <m:mr>
                              <m:e>
                                <m:sSup>
                                  <m:sSupPr>
                                    <m:ctrlPr>
                                      <a:rPr lang="mr-IN" b="0" i="1" smtClean="0">
                                        <a:latin typeface="Cambria Math"/>
                                      </a:rPr>
                                    </m:ctrlPr>
                                  </m:sSupPr>
                                  <m:e>
                                    <m:acc>
                                      <m:accPr>
                                        <m:chr m:val="̂"/>
                                        <m:ctrlPr>
                                          <a:rPr lang="mr-IN" b="0" i="1" smtClean="0">
                                            <a:latin typeface="Cambria Math"/>
                                          </a:rPr>
                                        </m:ctrlPr>
                                      </m:accPr>
                                      <m:e>
                                        <m:r>
                                          <a:rPr lang="en-US" b="0" i="1" smtClean="0">
                                            <a:latin typeface="Cambria Math" charset="0"/>
                                          </a:rPr>
                                          <m:t>𝐿</m:t>
                                        </m:r>
                                      </m:e>
                                    </m:acc>
                                  </m:e>
                                  <m:sup>
                                    <m:r>
                                      <a:rPr lang="en-US" b="0" i="1" smtClean="0">
                                        <a:latin typeface="Cambria Math" charset="0"/>
                                      </a:rPr>
                                      <m:t>𝑆𝑆</m:t>
                                    </m:r>
                                  </m:sup>
                                </m:sSup>
                              </m:e>
                            </m:mr>
                          </m:m>
                        </m:e>
                      </m:d>
                      <m:d>
                        <m:dPr>
                          <m:ctrlPr>
                            <a:rPr lang="en-US" i="1" smtClean="0">
                              <a:latin typeface="Cambria Math"/>
                            </a:rPr>
                          </m:ctrlPr>
                        </m:dPr>
                        <m:e>
                          <m:m>
                            <m:mPr>
                              <m:mcs>
                                <m:mc>
                                  <m:mcPr>
                                    <m:count m:val="1"/>
                                    <m:mcJc m:val="center"/>
                                  </m:mcPr>
                                </m:mc>
                              </m:mcs>
                              <m:ctrlPr>
                                <a:rPr lang="en-US" i="1" smtClean="0">
                                  <a:latin typeface="Cambria Math"/>
                                </a:rPr>
                              </m:ctrlPr>
                            </m:mPr>
                            <m:mr>
                              <m:e>
                                <m:sSup>
                                  <m:sSupPr>
                                    <m:ctrlPr>
                                      <a:rPr lang="en-US" i="1" smtClean="0">
                                        <a:latin typeface="Cambria Math"/>
                                        <a:ea typeface="Cambria Math" panose="02040503050406030204" pitchFamily="18" charset="0"/>
                                      </a:rPr>
                                    </m:ctrlPr>
                                  </m:sSupPr>
                                  <m:e>
                                    <m:r>
                                      <m:rPr>
                                        <m:brk m:alnAt="7"/>
                                      </m:rPr>
                                      <a:rPr lang="en-US" i="1">
                                        <a:latin typeface="Cambria Math" panose="02040503050406030204" pitchFamily="18" charset="0"/>
                                        <a:ea typeface="Cambria Math" panose="02040503050406030204" pitchFamily="18" charset="0"/>
                                      </a:rPr>
                                      <m:t>𝜙</m:t>
                                    </m:r>
                                  </m:e>
                                  <m:sup>
                                    <m:r>
                                      <a:rPr lang="en-US" b="0" i="1" smtClean="0">
                                        <a:latin typeface="Cambria Math" panose="02040503050406030204" pitchFamily="18" charset="0"/>
                                        <a:ea typeface="Cambria Math" panose="02040503050406030204" pitchFamily="18" charset="0"/>
                                      </a:rPr>
                                      <m:t>𝑃</m:t>
                                    </m:r>
                                  </m:sup>
                                </m:sSup>
                              </m:e>
                            </m:mr>
                            <m:mr>
                              <m:e>
                                <m:sSup>
                                  <m:sSupPr>
                                    <m:ctrlPr>
                                      <a:rPr lang="en-US" i="1" smtClean="0">
                                        <a:latin typeface="Cambria Math"/>
                                      </a:rPr>
                                    </m:ctrlPr>
                                  </m:sSupPr>
                                  <m:e>
                                    <m:r>
                                      <m:rPr>
                                        <m:brk m:alnAt="7"/>
                                      </m:rPr>
                                      <a:rPr lang="en-US" i="1">
                                        <a:latin typeface="Cambria Math" panose="02040503050406030204" pitchFamily="18" charset="0"/>
                                        <a:ea typeface="Cambria Math" panose="02040503050406030204" pitchFamily="18" charset="0"/>
                                      </a:rPr>
                                      <m:t>𝜙</m:t>
                                    </m:r>
                                  </m:e>
                                  <m:sup>
                                    <m:r>
                                      <a:rPr lang="en-US" b="0" i="1" smtClean="0">
                                        <a:latin typeface="Cambria Math" panose="02040503050406030204" pitchFamily="18" charset="0"/>
                                      </a:rPr>
                                      <m:t>𝑆</m:t>
                                    </m:r>
                                  </m:sup>
                                </m:sSup>
                              </m:e>
                            </m:mr>
                          </m:m>
                        </m:e>
                      </m:d>
                      <m:r>
                        <a:rPr lang="en-US" b="0" i="1" smtClean="0">
                          <a:latin typeface="Cambria Math" panose="02040503050406030204" pitchFamily="18" charset="0"/>
                        </a:rPr>
                        <m:t>=</m:t>
                      </m:r>
                      <m:d>
                        <m:dPr>
                          <m:ctrlPr>
                            <a:rPr lang="en-US" b="0" i="1" smtClean="0">
                              <a:latin typeface="Cambria Math"/>
                            </a:rPr>
                          </m:ctrlPr>
                        </m:dPr>
                        <m:e>
                          <m:m>
                            <m:mPr>
                              <m:mcs>
                                <m:mc>
                                  <m:mcPr>
                                    <m:count m:val="1"/>
                                    <m:mcJc m:val="center"/>
                                  </m:mcPr>
                                </m:mc>
                              </m:mcs>
                              <m:ctrlPr>
                                <a:rPr lang="en-US" b="0" i="1" smtClean="0">
                                  <a:latin typeface="Cambria Math"/>
                                </a:rPr>
                              </m:ctrlPr>
                            </m:mPr>
                            <m:mr>
                              <m:e>
                                <m:sSup>
                                  <m:sSupPr>
                                    <m:ctrlPr>
                                      <a:rPr lang="en-US" b="0" i="1" smtClean="0">
                                        <a:latin typeface="Cambria Math"/>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𝑃</m:t>
                                    </m:r>
                                  </m:sup>
                                </m:sSup>
                              </m:e>
                            </m:mr>
                            <m:mr>
                              <m:e>
                                <m:sSup>
                                  <m:sSupPr>
                                    <m:ctrlPr>
                                      <a:rPr lang="en-US" b="0" i="1" smtClean="0">
                                        <a:latin typeface="Cambria Math"/>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𝑆</m:t>
                                    </m:r>
                                  </m:sup>
                                </m:sSup>
                              </m:e>
                            </m:mr>
                          </m:m>
                        </m:e>
                      </m:d>
                    </m:oMath>
                  </m:oMathPara>
                </a14:m>
                <a:endParaRPr lang="en-US" dirty="0"/>
              </a:p>
            </p:txBody>
          </p:sp>
        </mc:Choice>
        <mc:Fallback xmlns="">
          <p:sp>
            <p:nvSpPr>
              <p:cNvPr id="6" name="文本框 6"/>
              <p:cNvSpPr txBox="1">
                <a:spLocks noRot="1" noChangeAspect="1" noMove="1" noResize="1" noEditPoints="1" noAdjustHandles="1" noChangeArrowheads="1" noChangeShapeType="1" noTextEdit="1"/>
              </p:cNvSpPr>
              <p:nvPr/>
            </p:nvSpPr>
            <p:spPr>
              <a:xfrm>
                <a:off x="1735353" y="2198150"/>
                <a:ext cx="4170446" cy="62722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468224" y="3148735"/>
                <a:ext cx="4328043" cy="652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b="0" i="1" smtClean="0">
                              <a:latin typeface="Cambria Math" charset="0"/>
                            </a:rPr>
                            <m:t>𝑉</m:t>
                          </m:r>
                        </m:e>
                      </m:acc>
                      <m:r>
                        <a:rPr lang="en-US" b="0" i="1" smtClean="0">
                          <a:latin typeface="Cambria Math" charset="0"/>
                        </a:rPr>
                        <m:t>=</m:t>
                      </m:r>
                      <m:d>
                        <m:dPr>
                          <m:ctrlPr>
                            <a:rPr lang="en-US" i="1" smtClean="0">
                              <a:latin typeface="Cambria Math"/>
                            </a:rPr>
                          </m:ctrlPr>
                        </m:dPr>
                        <m:e>
                          <m:m>
                            <m:mPr>
                              <m:mcs>
                                <m:mc>
                                  <m:mcPr>
                                    <m:count m:val="1"/>
                                    <m:mcJc m:val="center"/>
                                  </m:mcPr>
                                </m:mc>
                              </m:mcs>
                              <m:ctrlPr>
                                <a:rPr lang="en-US" i="1">
                                  <a:latin typeface="Cambria Math"/>
                                </a:rPr>
                              </m:ctrlPr>
                            </m:mPr>
                            <m:mr>
                              <m:e>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𝑉</m:t>
                                        </m:r>
                                      </m:e>
                                    </m:acc>
                                  </m:e>
                                  <m:sup>
                                    <m:r>
                                      <a:rPr lang="en-US" i="1">
                                        <a:latin typeface="Cambria Math" panose="02040503050406030204" pitchFamily="18" charset="0"/>
                                      </a:rPr>
                                      <m:t>𝑃𝑃</m:t>
                                    </m:r>
                                  </m:sup>
                                </m:sSup>
                              </m:e>
                            </m:mr>
                            <m:mr>
                              <m:e>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𝑉</m:t>
                                        </m:r>
                                      </m:e>
                                    </m:acc>
                                  </m:e>
                                  <m:sup>
                                    <m:r>
                                      <a:rPr lang="en-US" i="1">
                                        <a:latin typeface="Cambria Math" panose="02040503050406030204" pitchFamily="18" charset="0"/>
                                      </a:rPr>
                                      <m:t>𝑆𝑃</m:t>
                                    </m:r>
                                  </m:sup>
                                </m:sSup>
                              </m:e>
                            </m:mr>
                          </m:m>
                          <m:r>
                            <a:rPr lang="en-US" b="0" i="1" smtClean="0">
                              <a:latin typeface="Cambria Math" charset="0"/>
                            </a:rPr>
                            <m:t> </m:t>
                          </m:r>
                          <m:m>
                            <m:mPr>
                              <m:mcs>
                                <m:mc>
                                  <m:mcPr>
                                    <m:count m:val="1"/>
                                    <m:mcJc m:val="center"/>
                                  </m:mcPr>
                                </m:mc>
                              </m:mcs>
                              <m:ctrlPr>
                                <a:rPr lang="en-US" i="1">
                                  <a:latin typeface="Cambria Math"/>
                                </a:rPr>
                              </m:ctrlPr>
                            </m:mPr>
                            <m:mr>
                              <m:e>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𝑉</m:t>
                                        </m:r>
                                      </m:e>
                                    </m:acc>
                                  </m:e>
                                  <m:sup>
                                    <m:r>
                                      <a:rPr lang="en-US" i="1">
                                        <a:latin typeface="Cambria Math" panose="02040503050406030204" pitchFamily="18" charset="0"/>
                                      </a:rPr>
                                      <m:t>𝑃𝑆</m:t>
                                    </m:r>
                                  </m:sup>
                                </m:sSup>
                              </m:e>
                            </m:mr>
                            <m:mr>
                              <m:e>
                                <m:sSup>
                                  <m:sSupPr>
                                    <m:ctrlPr>
                                      <a:rPr lang="en-US" i="1">
                                        <a:latin typeface="Cambria Math"/>
                                      </a:rPr>
                                    </m:ctrlPr>
                                  </m:sSupPr>
                                  <m:e>
                                    <m:acc>
                                      <m:accPr>
                                        <m:chr m:val="̂"/>
                                        <m:ctrlPr>
                                          <a:rPr lang="en-US" i="1">
                                            <a:latin typeface="Cambria Math"/>
                                          </a:rPr>
                                        </m:ctrlPr>
                                      </m:accPr>
                                      <m:e>
                                        <m:r>
                                          <a:rPr lang="en-US" i="1">
                                            <a:latin typeface="Cambria Math" panose="02040503050406030204" pitchFamily="18" charset="0"/>
                                          </a:rPr>
                                          <m:t>𝑉</m:t>
                                        </m:r>
                                      </m:e>
                                    </m:acc>
                                  </m:e>
                                  <m:sup>
                                    <m:r>
                                      <a:rPr lang="en-US" i="1">
                                        <a:latin typeface="Cambria Math" panose="02040503050406030204" pitchFamily="18" charset="0"/>
                                      </a:rPr>
                                      <m:t>𝑆𝑆</m:t>
                                    </m:r>
                                  </m:sup>
                                </m:sSup>
                              </m:e>
                            </m:mr>
                          </m:m>
                        </m:e>
                      </m:d>
                      <m:r>
                        <a:rPr lang="en-US" b="0" i="1" smtClean="0">
                          <a:latin typeface="Cambria Math" charset="0"/>
                        </a:rPr>
                        <m:t>=</m:t>
                      </m:r>
                      <m:d>
                        <m:dPr>
                          <m:ctrlPr>
                            <a:rPr lang="en-US" i="1" smtClean="0">
                              <a:latin typeface="Cambria Math"/>
                            </a:rPr>
                          </m:ctrlPr>
                        </m:dPr>
                        <m:e>
                          <m:m>
                            <m:mPr>
                              <m:mcs>
                                <m:mc>
                                  <m:mcPr>
                                    <m:count m:val="1"/>
                                    <m:mcJc m:val="center"/>
                                  </m:mcPr>
                                </m:mc>
                              </m:mcs>
                              <m:ctrlPr>
                                <a:rPr lang="en-US" i="1" smtClean="0">
                                  <a:latin typeface="Cambria Math"/>
                                </a:rPr>
                              </m:ctrlPr>
                            </m:mPr>
                            <m:mr>
                              <m:e>
                                <m:sSubSup>
                                  <m:sSubSupPr>
                                    <m:ctrlPr>
                                      <a:rPr lang="en-US" i="1" smtClean="0">
                                        <a:latin typeface="Cambria Math"/>
                                      </a:rPr>
                                    </m:ctrlPr>
                                  </m:sSubSupPr>
                                  <m:e>
                                    <m:acc>
                                      <m:accPr>
                                        <m:chr m:val="̂"/>
                                        <m:ctrlPr>
                                          <a:rPr lang="en-US" i="1" smtClean="0">
                                            <a:latin typeface="Cambria Math"/>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0</m:t>
                                    </m:r>
                                  </m:sub>
                                  <m:sup>
                                    <m:r>
                                      <a:rPr lang="en-US" b="0" i="1" smtClean="0">
                                        <a:latin typeface="Cambria Math" panose="02040503050406030204" pitchFamily="18" charset="0"/>
                                      </a:rPr>
                                      <m:t>𝑃</m:t>
                                    </m:r>
                                    <m:r>
                                      <a:rPr lang="en-US" b="0" i="1" smtClean="0">
                                        <a:latin typeface="Cambria Math" charset="0"/>
                                      </a:rPr>
                                      <m:t>𝑃</m:t>
                                    </m:r>
                                  </m:sup>
                                </m:sSubSup>
                                <m:r>
                                  <a:rPr lang="en-US" b="0" i="1" smtClean="0">
                                    <a:latin typeface="Cambria Math" charset="0"/>
                                  </a:rPr>
                                  <m:t>−</m:t>
                                </m:r>
                                <m:sSup>
                                  <m:sSupPr>
                                    <m:ctrlPr>
                                      <a:rPr lang="en-US" b="0" i="1" smtClean="0">
                                        <a:latin typeface="Cambria Math"/>
                                      </a:rPr>
                                    </m:ctrlPr>
                                  </m:sSupPr>
                                  <m:e>
                                    <m:acc>
                                      <m:accPr>
                                        <m:chr m:val="̂"/>
                                        <m:ctrlPr>
                                          <a:rPr lang="en-US" b="0" i="1" smtClean="0">
                                            <a:latin typeface="Cambria Math"/>
                                          </a:rPr>
                                        </m:ctrlPr>
                                      </m:accPr>
                                      <m:e>
                                        <m:r>
                                          <a:rPr lang="en-US" b="0" i="1" smtClean="0">
                                            <a:latin typeface="Cambria Math" charset="0"/>
                                          </a:rPr>
                                          <m:t>𝐿</m:t>
                                        </m:r>
                                      </m:e>
                                    </m:acc>
                                  </m:e>
                                  <m:sup>
                                    <m:r>
                                      <a:rPr lang="en-US" b="0" i="1" smtClean="0">
                                        <a:latin typeface="Cambria Math" charset="0"/>
                                      </a:rPr>
                                      <m:t>𝑃𝑃</m:t>
                                    </m:r>
                                  </m:sup>
                                </m:sSup>
                              </m:e>
                            </m:mr>
                            <m:mr>
                              <m:e>
                                <m:sSup>
                                  <m:sSupPr>
                                    <m:ctrlPr>
                                      <a:rPr lang="en-US" i="1" smtClean="0">
                                        <a:latin typeface="Cambria Math"/>
                                      </a:rPr>
                                    </m:ctrlPr>
                                  </m:sSupPr>
                                  <m:e>
                                    <m:r>
                                      <a:rPr lang="en-US" b="0" i="1" smtClean="0">
                                        <a:latin typeface="Cambria Math" charset="0"/>
                                      </a:rPr>
                                      <m:t>−</m:t>
                                    </m:r>
                                    <m:acc>
                                      <m:accPr>
                                        <m:chr m:val="̂"/>
                                        <m:ctrlPr>
                                          <a:rPr lang="en-US" i="1" smtClean="0">
                                            <a:latin typeface="Cambria Math"/>
                                          </a:rPr>
                                        </m:ctrlPr>
                                      </m:accPr>
                                      <m:e>
                                        <m:r>
                                          <a:rPr lang="en-US" b="0" i="1" smtClean="0">
                                            <a:latin typeface="Cambria Math" charset="0"/>
                                          </a:rPr>
                                          <m:t>𝐿</m:t>
                                        </m:r>
                                      </m:e>
                                    </m:acc>
                                  </m:e>
                                  <m:sup>
                                    <m:r>
                                      <a:rPr lang="en-US" b="0" i="1" smtClean="0">
                                        <a:latin typeface="Cambria Math" charset="0"/>
                                      </a:rPr>
                                      <m:t>𝑆𝑃</m:t>
                                    </m:r>
                                  </m:sup>
                                </m:sSup>
                              </m:e>
                            </m:mr>
                          </m:m>
                          <m:r>
                            <a:rPr lang="en-US" b="0" i="1" smtClean="0">
                              <a:latin typeface="Cambria Math" charset="0"/>
                            </a:rPr>
                            <m:t>    </m:t>
                          </m:r>
                          <m:m>
                            <m:mPr>
                              <m:mcs>
                                <m:mc>
                                  <m:mcPr>
                                    <m:count m:val="1"/>
                                    <m:mcJc m:val="center"/>
                                  </m:mcPr>
                                </m:mc>
                              </m:mcs>
                              <m:ctrlPr>
                                <a:rPr lang="en-US" i="1" smtClean="0">
                                  <a:latin typeface="Cambria Math"/>
                                </a:rPr>
                              </m:ctrlPr>
                            </m:mPr>
                            <m:mr>
                              <m:e>
                                <m:sSup>
                                  <m:sSupPr>
                                    <m:ctrlPr>
                                      <a:rPr lang="en-US" i="1" smtClean="0">
                                        <a:latin typeface="Cambria Math"/>
                                      </a:rPr>
                                    </m:ctrlPr>
                                  </m:sSupPr>
                                  <m:e>
                                    <m:r>
                                      <a:rPr lang="en-US" b="0" i="1" smtClean="0">
                                        <a:latin typeface="Cambria Math" charset="0"/>
                                      </a:rPr>
                                      <m:t>−</m:t>
                                    </m:r>
                                    <m:acc>
                                      <m:accPr>
                                        <m:chr m:val="̂"/>
                                        <m:ctrlPr>
                                          <a:rPr lang="en-US" i="1" smtClean="0">
                                            <a:latin typeface="Cambria Math"/>
                                          </a:rPr>
                                        </m:ctrlPr>
                                      </m:accPr>
                                      <m:e>
                                        <m:r>
                                          <a:rPr lang="en-US" b="0" i="1" smtClean="0">
                                            <a:latin typeface="Cambria Math" charset="0"/>
                                          </a:rPr>
                                          <m:t>𝐿</m:t>
                                        </m:r>
                                      </m:e>
                                    </m:acc>
                                  </m:e>
                                  <m:sup>
                                    <m:r>
                                      <a:rPr lang="en-US" b="0" i="1" smtClean="0">
                                        <a:latin typeface="Cambria Math" charset="0"/>
                                      </a:rPr>
                                      <m:t>𝑃𝑆</m:t>
                                    </m:r>
                                  </m:sup>
                                </m:sSup>
                              </m:e>
                            </m:mr>
                            <m:mr>
                              <m:e>
                                <m:sSubSup>
                                  <m:sSubSupPr>
                                    <m:ctrlPr>
                                      <a:rPr lang="en-US" i="1" smtClean="0">
                                        <a:latin typeface="Cambria Math"/>
                                      </a:rPr>
                                    </m:ctrlPr>
                                  </m:sSubSupPr>
                                  <m:e>
                                    <m:acc>
                                      <m:accPr>
                                        <m:chr m:val="̂"/>
                                        <m:ctrlPr>
                                          <a:rPr lang="en-US" i="1" smtClean="0">
                                            <a:latin typeface="Cambria Math"/>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0</m:t>
                                    </m:r>
                                  </m:sub>
                                  <m:sup>
                                    <m:r>
                                      <a:rPr lang="en-US" b="0" i="1" smtClean="0">
                                        <a:latin typeface="Cambria Math" charset="0"/>
                                      </a:rPr>
                                      <m:t>𝑆𝑆</m:t>
                                    </m:r>
                                  </m:sup>
                                </m:sSubSup>
                                <m:r>
                                  <a:rPr lang="en-US" b="0" i="1" smtClean="0">
                                    <a:latin typeface="Cambria Math" charset="0"/>
                                  </a:rPr>
                                  <m:t>−</m:t>
                                </m:r>
                                <m:sSup>
                                  <m:sSupPr>
                                    <m:ctrlPr>
                                      <a:rPr lang="en-US" b="0" i="1" smtClean="0">
                                        <a:latin typeface="Cambria Math"/>
                                      </a:rPr>
                                    </m:ctrlPr>
                                  </m:sSupPr>
                                  <m:e>
                                    <m:acc>
                                      <m:accPr>
                                        <m:chr m:val="̂"/>
                                        <m:ctrlPr>
                                          <a:rPr lang="en-US" b="0" i="1" smtClean="0">
                                            <a:latin typeface="Cambria Math"/>
                                          </a:rPr>
                                        </m:ctrlPr>
                                      </m:accPr>
                                      <m:e>
                                        <m:r>
                                          <a:rPr lang="en-US" b="0" i="1" smtClean="0">
                                            <a:latin typeface="Cambria Math" charset="0"/>
                                          </a:rPr>
                                          <m:t>𝐿</m:t>
                                        </m:r>
                                      </m:e>
                                    </m:acc>
                                  </m:e>
                                  <m:sup>
                                    <m:r>
                                      <a:rPr lang="en-US" b="0" i="1" smtClean="0">
                                        <a:latin typeface="Cambria Math" charset="0"/>
                                      </a:rPr>
                                      <m:t>𝑆𝑆</m:t>
                                    </m:r>
                                  </m:sup>
                                </m:sSup>
                              </m:e>
                            </m:mr>
                          </m:m>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851650" y="3148734"/>
                <a:ext cx="4316374" cy="6678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666247" y="3885102"/>
                <a:ext cx="1705018" cy="6106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acc>
                            <m:accPr>
                              <m:chr m:val="̂"/>
                              <m:ctrlPr>
                                <a:rPr lang="en-US" b="0" i="1" smtClean="0">
                                  <a:latin typeface="Cambria Math"/>
                                </a:rPr>
                              </m:ctrlPr>
                            </m:accPr>
                            <m:e>
                              <m:r>
                                <a:rPr lang="en-US" b="0" i="1" smtClean="0">
                                  <a:latin typeface="Cambria Math" charset="0"/>
                                </a:rPr>
                                <m:t>𝐿</m:t>
                              </m:r>
                            </m:e>
                          </m:acc>
                        </m:e>
                        <m:sub>
                          <m:r>
                            <a:rPr lang="en-US" b="0" i="1" smtClean="0">
                              <a:latin typeface="Cambria Math" charset="0"/>
                            </a:rPr>
                            <m:t>0</m:t>
                          </m:r>
                        </m:sub>
                      </m:sSub>
                      <m:r>
                        <a:rPr lang="en-US" b="0" i="1" smtClean="0">
                          <a:latin typeface="Cambria Math" charset="0"/>
                        </a:rPr>
                        <m:t>=</m:t>
                      </m:r>
                      <m:d>
                        <m:dPr>
                          <m:ctrlPr>
                            <a:rPr lang="en-US" i="1" smtClean="0">
                              <a:latin typeface="Cambria Math"/>
                            </a:rPr>
                          </m:ctrlPr>
                        </m:dPr>
                        <m:e>
                          <m:m>
                            <m:mPr>
                              <m:mcs>
                                <m:mc>
                                  <m:mcPr>
                                    <m:count m:val="1"/>
                                    <m:mcJc m:val="center"/>
                                  </m:mcPr>
                                </m:mc>
                              </m:mcs>
                              <m:ctrlPr>
                                <a:rPr lang="en-US" i="1" smtClean="0">
                                  <a:latin typeface="Cambria Math"/>
                                </a:rPr>
                              </m:ctrlPr>
                            </m:mPr>
                            <m:mr>
                              <m:e>
                                <m:sSubSup>
                                  <m:sSubSupPr>
                                    <m:ctrlPr>
                                      <a:rPr lang="en-US" i="1" smtClean="0">
                                        <a:latin typeface="Cambria Math"/>
                                      </a:rPr>
                                    </m:ctrlPr>
                                  </m:sSubSupPr>
                                  <m:e>
                                    <m:acc>
                                      <m:accPr>
                                        <m:chr m:val="̂"/>
                                        <m:ctrlPr>
                                          <a:rPr lang="en-US" i="1" smtClean="0">
                                            <a:latin typeface="Cambria Math"/>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0</m:t>
                                    </m:r>
                                  </m:sub>
                                  <m:sup>
                                    <m:r>
                                      <a:rPr lang="en-US" b="0" i="1" smtClean="0">
                                        <a:latin typeface="Cambria Math" panose="02040503050406030204" pitchFamily="18" charset="0"/>
                                      </a:rPr>
                                      <m:t>𝑃</m:t>
                                    </m:r>
                                    <m:r>
                                      <a:rPr lang="en-US" b="0" i="1" smtClean="0">
                                        <a:latin typeface="Cambria Math" charset="0"/>
                                      </a:rPr>
                                      <m:t>𝑃</m:t>
                                    </m:r>
                                  </m:sup>
                                </m:sSubSup>
                              </m:e>
                            </m:mr>
                            <m:mr>
                              <m:e>
                                <m:r>
                                  <a:rPr lang="en-US" b="0" i="1" smtClean="0">
                                    <a:latin typeface="Cambria Math" panose="02040503050406030204" pitchFamily="18" charset="0"/>
                                  </a:rPr>
                                  <m:t>0</m:t>
                                </m:r>
                              </m:e>
                            </m:mr>
                          </m:m>
                          <m:r>
                            <a:rPr lang="en-US" b="0" i="1" smtClean="0">
                              <a:latin typeface="Cambria Math" charset="0"/>
                            </a:rPr>
                            <m:t> </m:t>
                          </m:r>
                          <m:m>
                            <m:mPr>
                              <m:mcs>
                                <m:mc>
                                  <m:mcPr>
                                    <m:count m:val="1"/>
                                    <m:mcJc m:val="center"/>
                                  </m:mcPr>
                                </m:mc>
                              </m:mcs>
                              <m:ctrlPr>
                                <a:rPr lang="en-US" i="1" smtClean="0">
                                  <a:latin typeface="Cambria Math"/>
                                </a:rPr>
                              </m:ctrlPr>
                            </m:mPr>
                            <m:mr>
                              <m:e>
                                <m:r>
                                  <m:rPr>
                                    <m:brk m:alnAt="7"/>
                                  </m:rPr>
                                  <a:rPr lang="en-US" b="0" i="1" smtClean="0">
                                    <a:latin typeface="Cambria Math" panose="02040503050406030204" pitchFamily="18" charset="0"/>
                                  </a:rPr>
                                  <m:t>0</m:t>
                                </m:r>
                              </m:e>
                            </m:mr>
                            <m:mr>
                              <m:e>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𝐿</m:t>
                                        </m:r>
                                      </m:e>
                                    </m:acc>
                                  </m:e>
                                  <m:sub>
                                    <m:r>
                                      <a:rPr lang="en-US" i="1">
                                        <a:latin typeface="Cambria Math" panose="02040503050406030204" pitchFamily="18" charset="0"/>
                                      </a:rPr>
                                      <m:t>0</m:t>
                                    </m:r>
                                  </m:sub>
                                  <m:sup>
                                    <m:r>
                                      <a:rPr lang="en-US" b="0" i="1" smtClean="0">
                                        <a:latin typeface="Cambria Math" panose="02040503050406030204" pitchFamily="18" charset="0"/>
                                      </a:rPr>
                                      <m:t>𝑆</m:t>
                                    </m:r>
                                    <m:r>
                                      <a:rPr lang="en-US" b="0" i="1" smtClean="0">
                                        <a:latin typeface="Cambria Math" charset="0"/>
                                      </a:rPr>
                                      <m:t>𝑆</m:t>
                                    </m:r>
                                  </m:sup>
                                </m:sSubSup>
                              </m:e>
                            </m:mr>
                          </m:m>
                        </m:e>
                      </m: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000206" y="3885102"/>
                <a:ext cx="1705019" cy="61068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666247" y="4827000"/>
                <a:ext cx="1820370" cy="612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acc>
                            <m:accPr>
                              <m:chr m:val="̂"/>
                              <m:ctrlPr>
                                <a:rPr lang="en-US" b="0" i="1" smtClean="0">
                                  <a:latin typeface="Cambria Math"/>
                                </a:rPr>
                              </m:ctrlPr>
                            </m:accPr>
                            <m:e>
                              <m:r>
                                <a:rPr lang="en-US" b="0" i="1" smtClean="0">
                                  <a:latin typeface="Cambria Math" charset="0"/>
                                </a:rPr>
                                <m:t>𝐺</m:t>
                              </m:r>
                            </m:e>
                          </m:acc>
                        </m:e>
                        <m:sub>
                          <m:r>
                            <a:rPr lang="en-US" b="0" i="1" smtClean="0">
                              <a:latin typeface="Cambria Math" charset="0"/>
                            </a:rPr>
                            <m:t>0</m:t>
                          </m:r>
                        </m:sub>
                      </m:sSub>
                      <m:r>
                        <a:rPr lang="en-US" b="0" i="1" smtClean="0">
                          <a:latin typeface="Cambria Math" charset="0"/>
                        </a:rPr>
                        <m:t>=</m:t>
                      </m:r>
                      <m:d>
                        <m:dPr>
                          <m:ctrlPr>
                            <a:rPr lang="en-US" i="1" smtClean="0">
                              <a:latin typeface="Cambria Math"/>
                            </a:rPr>
                          </m:ctrlPr>
                        </m:dPr>
                        <m:e>
                          <m:m>
                            <m:mPr>
                              <m:mcs>
                                <m:mc>
                                  <m:mcPr>
                                    <m:count m:val="1"/>
                                    <m:mcJc m:val="center"/>
                                  </m:mcPr>
                                </m:mc>
                              </m:mcs>
                              <m:ctrlPr>
                                <a:rPr lang="en-US" i="1" smtClean="0">
                                  <a:latin typeface="Cambria Math"/>
                                </a:rPr>
                              </m:ctrlPr>
                            </m:mPr>
                            <m:mr>
                              <m:e>
                                <m:sSubSup>
                                  <m:sSubSupPr>
                                    <m:ctrlPr>
                                      <a:rPr lang="en-US" i="1" smtClean="0">
                                        <a:latin typeface="Cambria Math"/>
                                      </a:rPr>
                                    </m:ctrlPr>
                                  </m:sSubSupPr>
                                  <m:e>
                                    <m:acc>
                                      <m:accPr>
                                        <m:chr m:val="̂"/>
                                        <m:ctrlPr>
                                          <a:rPr lang="en-US" i="1" smtClean="0">
                                            <a:latin typeface="Cambria Math"/>
                                          </a:rPr>
                                        </m:ctrlPr>
                                      </m:accPr>
                                      <m:e>
                                        <m:r>
                                          <a:rPr lang="en-US" b="0" i="1" smtClean="0">
                                            <a:latin typeface="Cambria Math" charset="0"/>
                                          </a:rPr>
                                          <m:t>𝐺</m:t>
                                        </m:r>
                                      </m:e>
                                    </m:acc>
                                  </m:e>
                                  <m:sub>
                                    <m:r>
                                      <a:rPr lang="en-US" b="0" i="1" smtClean="0">
                                        <a:latin typeface="Cambria Math" panose="02040503050406030204" pitchFamily="18" charset="0"/>
                                      </a:rPr>
                                      <m:t>0</m:t>
                                    </m:r>
                                  </m:sub>
                                  <m:sup>
                                    <m:r>
                                      <a:rPr lang="en-US" b="0" i="1" smtClean="0">
                                        <a:latin typeface="Cambria Math" panose="02040503050406030204" pitchFamily="18" charset="0"/>
                                      </a:rPr>
                                      <m:t>𝑃</m:t>
                                    </m:r>
                                    <m:r>
                                      <a:rPr lang="en-US" b="0" i="1" smtClean="0">
                                        <a:latin typeface="Cambria Math" charset="0"/>
                                      </a:rPr>
                                      <m:t>𝑃</m:t>
                                    </m:r>
                                  </m:sup>
                                </m:sSubSup>
                              </m:e>
                            </m:mr>
                            <m:mr>
                              <m:e>
                                <m:r>
                                  <a:rPr lang="en-US" b="0" i="1" smtClean="0">
                                    <a:latin typeface="Cambria Math" panose="02040503050406030204" pitchFamily="18" charset="0"/>
                                  </a:rPr>
                                  <m:t>0</m:t>
                                </m:r>
                              </m:e>
                            </m:mr>
                          </m:m>
                          <m:r>
                            <a:rPr lang="en-US" b="0" i="1" smtClean="0">
                              <a:latin typeface="Cambria Math" charset="0"/>
                            </a:rPr>
                            <m:t> </m:t>
                          </m:r>
                          <m:m>
                            <m:mPr>
                              <m:mcs>
                                <m:mc>
                                  <m:mcPr>
                                    <m:count m:val="1"/>
                                    <m:mcJc m:val="center"/>
                                  </m:mcPr>
                                </m:mc>
                              </m:mcs>
                              <m:ctrlPr>
                                <a:rPr lang="en-US" i="1" smtClean="0">
                                  <a:latin typeface="Cambria Math"/>
                                </a:rPr>
                              </m:ctrlPr>
                            </m:mPr>
                            <m:mr>
                              <m:e>
                                <m:r>
                                  <m:rPr>
                                    <m:brk m:alnAt="7"/>
                                  </m:rPr>
                                  <a:rPr lang="en-US" b="0" i="1" smtClean="0">
                                    <a:latin typeface="Cambria Math" panose="02040503050406030204" pitchFamily="18" charset="0"/>
                                  </a:rPr>
                                  <m:t>0</m:t>
                                </m:r>
                              </m:e>
                            </m:mr>
                            <m:mr>
                              <m:e>
                                <m:sSubSup>
                                  <m:sSubSupPr>
                                    <m:ctrlPr>
                                      <a:rPr lang="en-US" i="1">
                                        <a:latin typeface="Cambria Math"/>
                                      </a:rPr>
                                    </m:ctrlPr>
                                  </m:sSubSupPr>
                                  <m:e>
                                    <m:acc>
                                      <m:accPr>
                                        <m:chr m:val="̂"/>
                                        <m:ctrlPr>
                                          <a:rPr lang="en-US" i="1" smtClean="0">
                                            <a:latin typeface="Cambria Math"/>
                                          </a:rPr>
                                        </m:ctrlPr>
                                      </m:accPr>
                                      <m:e>
                                        <m:r>
                                          <a:rPr lang="en-US" b="0" i="1" smtClean="0">
                                            <a:latin typeface="Cambria Math" charset="0"/>
                                          </a:rPr>
                                          <m:t>𝐺</m:t>
                                        </m:r>
                                      </m:e>
                                    </m:acc>
                                  </m:e>
                                  <m:sub>
                                    <m:r>
                                      <a:rPr lang="en-US" i="1">
                                        <a:latin typeface="Cambria Math" panose="02040503050406030204" pitchFamily="18" charset="0"/>
                                      </a:rPr>
                                      <m:t>0</m:t>
                                    </m:r>
                                  </m:sub>
                                  <m:sup>
                                    <m:r>
                                      <a:rPr lang="en-US" b="0" i="1" smtClean="0">
                                        <a:latin typeface="Cambria Math" panose="02040503050406030204" pitchFamily="18" charset="0"/>
                                      </a:rPr>
                                      <m:t>𝑆</m:t>
                                    </m:r>
                                    <m:r>
                                      <a:rPr lang="en-US" b="0" i="1" smtClean="0">
                                        <a:latin typeface="Cambria Math" charset="0"/>
                                      </a:rPr>
                                      <m:t>𝑆</m:t>
                                    </m:r>
                                  </m:sup>
                                </m:sSubSup>
                              </m:e>
                            </m:mr>
                          </m:m>
                        </m:e>
                      </m: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000206" y="4827000"/>
                <a:ext cx="1820370" cy="61254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666247" y="5591053"/>
                <a:ext cx="3774238"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a:rPr>
                          </m:ctrlPr>
                        </m:dPr>
                        <m:e>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𝐿</m:t>
                                  </m:r>
                                </m:e>
                              </m:acc>
                            </m:e>
                            <m:sub>
                              <m:r>
                                <a:rPr lang="en-US" i="1">
                                  <a:latin typeface="Cambria Math" panose="02040503050406030204" pitchFamily="18" charset="0"/>
                                </a:rPr>
                                <m:t>0</m:t>
                              </m:r>
                            </m:sub>
                            <m:sup>
                              <m:r>
                                <a:rPr lang="en-US" i="1">
                                  <a:latin typeface="Cambria Math" panose="02040503050406030204" pitchFamily="18" charset="0"/>
                                </a:rPr>
                                <m:t>𝑃</m:t>
                              </m:r>
                              <m:r>
                                <a:rPr lang="en-US" i="1">
                                  <a:latin typeface="Cambria Math" charset="0"/>
                                </a:rPr>
                                <m:t>𝑃</m:t>
                              </m:r>
                            </m:sup>
                          </m:sSubSup>
                          <m:r>
                            <a:rPr lang="en-US" b="0" i="1" smtClean="0">
                              <a:latin typeface="Cambria Math"/>
                            </a:rPr>
                            <m:t>=</m:t>
                          </m:r>
                          <m:sSup>
                            <m:sSupPr>
                              <m:ctrlPr>
                                <a:rPr lang="en-US" b="0" i="1" smtClean="0">
                                  <a:latin typeface="Cambria Math"/>
                                </a:rPr>
                              </m:ctrlPr>
                            </m:sSupPr>
                            <m:e>
                              <m:r>
                                <a:rPr lang="en-US" b="0" i="1" smtClean="0">
                                  <a:latin typeface="Cambria Math"/>
                                  <a:ea typeface="Cambria Math"/>
                                </a:rPr>
                                <m:t>𝛻</m:t>
                              </m:r>
                            </m:e>
                            <m:sup>
                              <m:r>
                                <a:rPr lang="en-US" b="0" i="1" smtClean="0">
                                  <a:latin typeface="Cambria Math"/>
                                </a:rPr>
                                <m:t>2</m:t>
                              </m:r>
                            </m:sup>
                          </m:sSup>
                          <m:r>
                            <a:rPr lang="en-US" b="0" i="1" smtClean="0">
                              <a:latin typeface="Cambria Math"/>
                            </a:rPr>
                            <m:t>+</m:t>
                          </m:r>
                          <m:f>
                            <m:fPr>
                              <m:ctrlPr>
                                <a:rPr lang="en-US" b="0" i="1" smtClean="0">
                                  <a:latin typeface="Cambria Math"/>
                                </a:rPr>
                              </m:ctrlPr>
                            </m:fPr>
                            <m:num>
                              <m:sSup>
                                <m:sSupPr>
                                  <m:ctrlPr>
                                    <a:rPr lang="en-US" b="0" i="1" smtClean="0">
                                      <a:latin typeface="Cambria Math"/>
                                    </a:rPr>
                                  </m:ctrlPr>
                                </m:sSupPr>
                                <m:e>
                                  <m:r>
                                    <a:rPr lang="en-US" b="0" i="1" smtClean="0">
                                      <a:latin typeface="Cambria Math"/>
                                      <a:ea typeface="Cambria Math"/>
                                    </a:rPr>
                                    <m:t>𝜔</m:t>
                                  </m:r>
                                </m:e>
                                <m:sup>
                                  <m:r>
                                    <a:rPr lang="en-US" b="0" i="1" smtClean="0">
                                      <a:latin typeface="Cambria Math"/>
                                    </a:rPr>
                                    <m:t>2</m:t>
                                  </m:r>
                                </m:sup>
                              </m:sSup>
                            </m:num>
                            <m:den>
                              <m:sSubSup>
                                <m:sSubSupPr>
                                  <m:ctrlPr>
                                    <a:rPr lang="en-US" b="0" i="1" smtClean="0">
                                      <a:latin typeface="Cambria Math"/>
                                    </a:rPr>
                                  </m:ctrlPr>
                                </m:sSubSupPr>
                                <m:e>
                                  <m:sSub>
                                    <m:sSubPr>
                                      <m:ctrlPr>
                                        <a:rPr lang="en-US" b="0" i="1" smtClean="0">
                                          <a:latin typeface="Cambria Math"/>
                                        </a:rPr>
                                      </m:ctrlPr>
                                    </m:sSubPr>
                                    <m:e>
                                      <m:r>
                                        <a:rPr lang="en-US" b="0" i="1" smtClean="0">
                                          <a:latin typeface="Cambria Math"/>
                                        </a:rPr>
                                        <m:t>𝑐</m:t>
                                      </m:r>
                                    </m:e>
                                    <m:sub>
                                      <m:r>
                                        <a:rPr lang="en-US" b="0" i="1" smtClean="0">
                                          <a:latin typeface="Cambria Math"/>
                                        </a:rPr>
                                        <m:t>0</m:t>
                                      </m:r>
                                      <m:r>
                                        <a:rPr lang="en-US" b="0" i="1" smtClean="0">
                                          <a:latin typeface="Cambria Math"/>
                                        </a:rPr>
                                        <m:t>𝑝</m:t>
                                      </m:r>
                                    </m:sub>
                                  </m:sSub>
                                </m:e>
                                <m:sub/>
                                <m:sup>
                                  <m:r>
                                    <a:rPr lang="en-US" b="0" i="1" smtClean="0">
                                      <a:latin typeface="Cambria Math"/>
                                    </a:rPr>
                                    <m:t>2</m:t>
                                  </m:r>
                                </m:sup>
                              </m:sSubSup>
                            </m:den>
                          </m:f>
                          <m:r>
                            <a:rPr lang="en-US" b="0" i="1" smtClean="0">
                              <a:latin typeface="Cambria Math"/>
                            </a:rPr>
                            <m:t>,</m:t>
                          </m:r>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𝐿</m:t>
                                  </m:r>
                                </m:e>
                              </m:acc>
                            </m:e>
                            <m:sub>
                              <m:r>
                                <a:rPr lang="en-US" i="1">
                                  <a:latin typeface="Cambria Math" panose="02040503050406030204" pitchFamily="18" charset="0"/>
                                </a:rPr>
                                <m:t>0</m:t>
                              </m:r>
                            </m:sub>
                            <m:sup>
                              <m:r>
                                <a:rPr lang="en-US" b="0" i="1" smtClean="0">
                                  <a:latin typeface="Cambria Math"/>
                                </a:rPr>
                                <m:t>𝑠𝑠</m:t>
                              </m:r>
                            </m:sup>
                          </m:sSubSup>
                          <m:r>
                            <a:rPr lang="en-US" i="1">
                              <a:latin typeface="Cambria Math"/>
                            </a:rPr>
                            <m:t>=</m:t>
                          </m:r>
                          <m:sSup>
                            <m:sSupPr>
                              <m:ctrlPr>
                                <a:rPr lang="en-US" i="1">
                                  <a:latin typeface="Cambria Math"/>
                                </a:rPr>
                              </m:ctrlPr>
                            </m:sSupPr>
                            <m:e>
                              <m:r>
                                <a:rPr lang="en-US" i="1">
                                  <a:latin typeface="Cambria Math"/>
                                  <a:ea typeface="Cambria Math"/>
                                </a:rPr>
                                <m:t>𝛻</m:t>
                              </m:r>
                            </m:e>
                            <m:sup>
                              <m:r>
                                <a:rPr lang="en-US" i="1">
                                  <a:latin typeface="Cambria Math"/>
                                </a:rPr>
                                <m:t>2</m:t>
                              </m:r>
                            </m:sup>
                          </m:sSup>
                          <m:r>
                            <a:rPr lang="en-US" i="1">
                              <a:latin typeface="Cambria Math"/>
                            </a:rPr>
                            <m:t>+</m:t>
                          </m:r>
                          <m:f>
                            <m:fPr>
                              <m:ctrlPr>
                                <a:rPr lang="en-US" i="1">
                                  <a:latin typeface="Cambria Math"/>
                                </a:rPr>
                              </m:ctrlPr>
                            </m:fPr>
                            <m:num>
                              <m:sSup>
                                <m:sSupPr>
                                  <m:ctrlPr>
                                    <a:rPr lang="en-US" i="1">
                                      <a:latin typeface="Cambria Math"/>
                                    </a:rPr>
                                  </m:ctrlPr>
                                </m:sSupPr>
                                <m:e>
                                  <m:r>
                                    <a:rPr lang="en-US" i="1">
                                      <a:latin typeface="Cambria Math"/>
                                      <a:ea typeface="Cambria Math"/>
                                    </a:rPr>
                                    <m:t>𝜔</m:t>
                                  </m:r>
                                </m:e>
                                <m:sup>
                                  <m:r>
                                    <a:rPr lang="en-US" i="1">
                                      <a:latin typeface="Cambria Math"/>
                                    </a:rPr>
                                    <m:t>2</m:t>
                                  </m:r>
                                </m:sup>
                              </m:sSup>
                            </m:num>
                            <m:den>
                              <m:sSubSup>
                                <m:sSubSupPr>
                                  <m:ctrlPr>
                                    <a:rPr lang="en-US" i="1">
                                      <a:latin typeface="Cambria Math"/>
                                    </a:rPr>
                                  </m:ctrlPr>
                                </m:sSubSupPr>
                                <m:e>
                                  <m:sSub>
                                    <m:sSubPr>
                                      <m:ctrlPr>
                                        <a:rPr lang="en-US" i="1">
                                          <a:latin typeface="Cambria Math"/>
                                        </a:rPr>
                                      </m:ctrlPr>
                                    </m:sSubPr>
                                    <m:e>
                                      <m:r>
                                        <a:rPr lang="en-US" i="1">
                                          <a:latin typeface="Cambria Math"/>
                                        </a:rPr>
                                        <m:t>𝑐</m:t>
                                      </m:r>
                                    </m:e>
                                    <m:sub>
                                      <m:r>
                                        <a:rPr lang="en-US" i="1">
                                          <a:latin typeface="Cambria Math"/>
                                        </a:rPr>
                                        <m:t>0</m:t>
                                      </m:r>
                                      <m:r>
                                        <a:rPr lang="en-US" b="0" i="1" smtClean="0">
                                          <a:latin typeface="Cambria Math"/>
                                        </a:rPr>
                                        <m:t>𝑠</m:t>
                                      </m:r>
                                    </m:sub>
                                  </m:sSub>
                                </m:e>
                                <m:sub/>
                                <m:sup>
                                  <m:r>
                                    <a:rPr lang="en-US" i="1">
                                      <a:latin typeface="Cambria Math"/>
                                    </a:rPr>
                                    <m:t>2</m:t>
                                  </m:r>
                                </m:sup>
                              </m:sSubSup>
                            </m:den>
                          </m:f>
                        </m:e>
                      </m: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2000206" y="5591052"/>
                <a:ext cx="3759554" cy="808235"/>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2172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4118" y="740665"/>
            <a:ext cx="9095911" cy="461665"/>
          </a:xfrm>
          <a:prstGeom prst="rect">
            <a:avLst/>
          </a:prstGeom>
          <a:noFill/>
        </p:spPr>
        <p:txBody>
          <a:bodyPr wrap="square" rtlCol="0">
            <a:spAutoFit/>
          </a:bodyPr>
          <a:lstStyle/>
          <a:p>
            <a:r>
              <a:rPr lang="en-US" sz="2400" dirty="0" smtClean="0"/>
              <a:t>The forward series is a matrix relationship</a:t>
            </a:r>
            <a:endParaRPr lang="en-US" sz="2400" dirty="0"/>
          </a:p>
        </p:txBody>
      </p:sp>
      <p:graphicFrame>
        <p:nvGraphicFramePr>
          <p:cNvPr id="5" name="Object 6"/>
          <p:cNvGraphicFramePr>
            <a:graphicFrameLocks noChangeAspect="1"/>
          </p:cNvGraphicFramePr>
          <p:nvPr>
            <p:extLst>
              <p:ext uri="{D42A27DB-BD31-4B8C-83A1-F6EECF244321}">
                <p14:modId xmlns:p14="http://schemas.microsoft.com/office/powerpoint/2010/main" val="2089729159"/>
              </p:ext>
            </p:extLst>
          </p:nvPr>
        </p:nvGraphicFramePr>
        <p:xfrm>
          <a:off x="1542270" y="1402717"/>
          <a:ext cx="8615084" cy="4945306"/>
        </p:xfrm>
        <a:graphic>
          <a:graphicData uri="http://schemas.openxmlformats.org/presentationml/2006/ole">
            <mc:AlternateContent xmlns:mc="http://schemas.openxmlformats.org/markup-compatibility/2006">
              <mc:Choice xmlns:v="urn:schemas-microsoft-com:vml" Requires="v">
                <p:oleObj spid="_x0000_s51264" name="Equation" r:id="rId3" imgW="3784600" imgH="2895600" progId="Equation.DSMT4">
                  <p:embed/>
                </p:oleObj>
              </mc:Choice>
              <mc:Fallback>
                <p:oleObj name="Equation" r:id="rId3" imgW="3784600" imgH="2895600" progId="Equation.DSMT4">
                  <p:embed/>
                  <p:pic>
                    <p:nvPicPr>
                      <p:cNvPr id="0" name=""/>
                      <p:cNvPicPr/>
                      <p:nvPr/>
                    </p:nvPicPr>
                    <p:blipFill>
                      <a:blip r:embed="rId4"/>
                      <a:stretch>
                        <a:fillRect/>
                      </a:stretch>
                    </p:blipFill>
                    <p:spPr>
                      <a:xfrm>
                        <a:off x="1542270" y="1402717"/>
                        <a:ext cx="8615084" cy="4945306"/>
                      </a:xfrm>
                      <a:prstGeom prst="rect">
                        <a:avLst/>
                      </a:prstGeom>
                    </p:spPr>
                  </p:pic>
                </p:oleObj>
              </mc:Fallback>
            </mc:AlternateContent>
          </a:graphicData>
        </a:graphic>
      </p:graphicFrame>
    </p:spTree>
    <p:extLst>
      <p:ext uri="{BB962C8B-B14F-4D97-AF65-F5344CB8AC3E}">
        <p14:creationId xmlns:p14="http://schemas.microsoft.com/office/powerpoint/2010/main" val="3796125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5448" y="754381"/>
            <a:ext cx="9095911" cy="461665"/>
          </a:xfrm>
          <a:prstGeom prst="rect">
            <a:avLst/>
          </a:prstGeom>
          <a:noFill/>
        </p:spPr>
        <p:txBody>
          <a:bodyPr wrap="square" rtlCol="0">
            <a:spAutoFit/>
          </a:bodyPr>
          <a:lstStyle/>
          <a:p>
            <a:r>
              <a:rPr lang="en-US" sz="2400" dirty="0" smtClean="0"/>
              <a:t>And the inverse is</a:t>
            </a:r>
            <a:endParaRPr lang="en-US" sz="2400" dirty="0"/>
          </a:p>
        </p:txBody>
      </p:sp>
      <mc:AlternateContent xmlns:mc="http://schemas.openxmlformats.org/markup-compatibility/2006" xmlns:a14="http://schemas.microsoft.com/office/drawing/2010/main">
        <mc:Choice Requires="a14">
          <p:sp>
            <p:nvSpPr>
              <p:cNvPr id="8" name="矩形 12"/>
              <p:cNvSpPr/>
              <p:nvPr/>
            </p:nvSpPr>
            <p:spPr>
              <a:xfrm>
                <a:off x="357539" y="1336401"/>
                <a:ext cx="11668768" cy="10604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800" i="1" smtClean="0">
                              <a:latin typeface="Cambria Math"/>
                            </a:rPr>
                          </m:ctrlPr>
                        </m:dPr>
                        <m:e>
                          <m:m>
                            <m:mPr>
                              <m:mcs>
                                <m:mc>
                                  <m:mcPr>
                                    <m:count m:val="1"/>
                                    <m:mcJc m:val="center"/>
                                  </m:mcPr>
                                </m:mc>
                              </m:mcs>
                              <m:ctrlPr>
                                <a:rPr lang="en-US" sz="2800" i="1">
                                  <a:latin typeface="Cambria Math"/>
                                </a:rPr>
                              </m:ctrlPr>
                            </m:mPr>
                            <m:mr>
                              <m:e>
                                <m:sSup>
                                  <m:sSupPr>
                                    <m:ctrlPr>
                                      <a:rPr lang="en-US" sz="2800" i="1">
                                        <a:latin typeface="Cambria Math"/>
                                      </a:rPr>
                                    </m:ctrlPr>
                                  </m:sSupPr>
                                  <m:e>
                                    <m:acc>
                                      <m:accPr>
                                        <m:chr m:val="̂"/>
                                        <m:ctrlPr>
                                          <a:rPr lang="en-US" sz="2800" i="1">
                                            <a:latin typeface="Cambria Math"/>
                                          </a:rPr>
                                        </m:ctrlPr>
                                      </m:accPr>
                                      <m:e>
                                        <m:r>
                                          <a:rPr lang="en-US" sz="2800" i="1">
                                            <a:latin typeface="Cambria Math" panose="02040503050406030204" pitchFamily="18" charset="0"/>
                                          </a:rPr>
                                          <m:t>𝑉</m:t>
                                        </m:r>
                                      </m:e>
                                    </m:acc>
                                  </m:e>
                                  <m:sup>
                                    <m:r>
                                      <a:rPr lang="en-US" sz="2800" i="1">
                                        <a:latin typeface="Cambria Math" panose="02040503050406030204" pitchFamily="18" charset="0"/>
                                      </a:rPr>
                                      <m:t>𝑃𝑃</m:t>
                                    </m:r>
                                  </m:sup>
                                </m:sSup>
                              </m:e>
                            </m:mr>
                            <m:mr>
                              <m:e>
                                <m:sSup>
                                  <m:sSupPr>
                                    <m:ctrlPr>
                                      <a:rPr lang="en-US" sz="2800" i="1">
                                        <a:latin typeface="Cambria Math"/>
                                      </a:rPr>
                                    </m:ctrlPr>
                                  </m:sSupPr>
                                  <m:e>
                                    <m:acc>
                                      <m:accPr>
                                        <m:chr m:val="̂"/>
                                        <m:ctrlPr>
                                          <a:rPr lang="en-US" sz="2800" i="1">
                                            <a:latin typeface="Cambria Math"/>
                                          </a:rPr>
                                        </m:ctrlPr>
                                      </m:accPr>
                                      <m:e>
                                        <m:r>
                                          <a:rPr lang="en-US" sz="2800" i="1">
                                            <a:latin typeface="Cambria Math" panose="02040503050406030204" pitchFamily="18" charset="0"/>
                                          </a:rPr>
                                          <m:t>𝑉</m:t>
                                        </m:r>
                                      </m:e>
                                    </m:acc>
                                  </m:e>
                                  <m:sup>
                                    <m:r>
                                      <a:rPr lang="en-US" sz="2800" i="1">
                                        <a:latin typeface="Cambria Math" panose="02040503050406030204" pitchFamily="18" charset="0"/>
                                      </a:rPr>
                                      <m:t>𝑆𝑃</m:t>
                                    </m:r>
                                  </m:sup>
                                </m:sSup>
                              </m:e>
                            </m:mr>
                          </m:m>
                          <m:r>
                            <a:rPr lang="en-US" sz="2800" b="0" i="1" smtClean="0">
                              <a:latin typeface="Cambria Math"/>
                            </a:rPr>
                            <m:t>     </m:t>
                          </m:r>
                          <m:m>
                            <m:mPr>
                              <m:mcs>
                                <m:mc>
                                  <m:mcPr>
                                    <m:count m:val="1"/>
                                    <m:mcJc m:val="center"/>
                                  </m:mcPr>
                                </m:mc>
                              </m:mcs>
                              <m:ctrlPr>
                                <a:rPr lang="en-US" sz="2800" i="1">
                                  <a:latin typeface="Cambria Math"/>
                                </a:rPr>
                              </m:ctrlPr>
                            </m:mPr>
                            <m:mr>
                              <m:e>
                                <m:sSup>
                                  <m:sSupPr>
                                    <m:ctrlPr>
                                      <a:rPr lang="en-US" sz="2800" i="1">
                                        <a:latin typeface="Cambria Math"/>
                                      </a:rPr>
                                    </m:ctrlPr>
                                  </m:sSupPr>
                                  <m:e>
                                    <m:acc>
                                      <m:accPr>
                                        <m:chr m:val="̂"/>
                                        <m:ctrlPr>
                                          <a:rPr lang="en-US" sz="2800" i="1">
                                            <a:latin typeface="Cambria Math"/>
                                          </a:rPr>
                                        </m:ctrlPr>
                                      </m:accPr>
                                      <m:e>
                                        <m:r>
                                          <a:rPr lang="en-US" sz="2800" i="1">
                                            <a:latin typeface="Cambria Math" panose="02040503050406030204" pitchFamily="18" charset="0"/>
                                          </a:rPr>
                                          <m:t>𝑉</m:t>
                                        </m:r>
                                      </m:e>
                                    </m:acc>
                                  </m:e>
                                  <m:sup>
                                    <m:r>
                                      <a:rPr lang="en-US" sz="2800" i="1">
                                        <a:latin typeface="Cambria Math" panose="02040503050406030204" pitchFamily="18" charset="0"/>
                                      </a:rPr>
                                      <m:t>𝑃𝑆</m:t>
                                    </m:r>
                                  </m:sup>
                                </m:sSup>
                              </m:e>
                            </m:mr>
                            <m:mr>
                              <m:e>
                                <m:sSup>
                                  <m:sSupPr>
                                    <m:ctrlPr>
                                      <a:rPr lang="en-US" sz="2800" i="1">
                                        <a:latin typeface="Cambria Math"/>
                                      </a:rPr>
                                    </m:ctrlPr>
                                  </m:sSupPr>
                                  <m:e>
                                    <m:acc>
                                      <m:accPr>
                                        <m:chr m:val="̂"/>
                                        <m:ctrlPr>
                                          <a:rPr lang="en-US" sz="2800" i="1">
                                            <a:latin typeface="Cambria Math"/>
                                          </a:rPr>
                                        </m:ctrlPr>
                                      </m:accPr>
                                      <m:e>
                                        <m:r>
                                          <a:rPr lang="en-US" sz="2800" i="1">
                                            <a:latin typeface="Cambria Math" panose="02040503050406030204" pitchFamily="18" charset="0"/>
                                          </a:rPr>
                                          <m:t>𝑉</m:t>
                                        </m:r>
                                      </m:e>
                                    </m:acc>
                                  </m:e>
                                  <m:sup>
                                    <m:r>
                                      <a:rPr lang="en-US" sz="2800" i="1">
                                        <a:latin typeface="Cambria Math" panose="02040503050406030204" pitchFamily="18" charset="0"/>
                                      </a:rPr>
                                      <m:t>𝑆𝑆</m:t>
                                    </m:r>
                                  </m:sup>
                                </m:sSup>
                              </m:e>
                            </m:mr>
                          </m:m>
                        </m:e>
                      </m:d>
                      <m:r>
                        <a:rPr lang="en-US" sz="2800" b="0" i="1" smtClean="0">
                          <a:latin typeface="Cambria Math" panose="02040503050406030204" pitchFamily="18" charset="0"/>
                        </a:rPr>
                        <m:t>=</m:t>
                      </m:r>
                      <m:d>
                        <m:dPr>
                          <m:ctrlPr>
                            <a:rPr lang="en-US" sz="2800" i="1">
                              <a:latin typeface="Cambria Math"/>
                            </a:rPr>
                          </m:ctrlPr>
                        </m:dPr>
                        <m:e>
                          <m:m>
                            <m:mPr>
                              <m:mcs>
                                <m:mc>
                                  <m:mcPr>
                                    <m:count m:val="1"/>
                                    <m:mcJc m:val="center"/>
                                  </m:mcPr>
                                </m:mc>
                              </m:mcs>
                              <m:ctrlPr>
                                <a:rPr lang="en-US" sz="2800" i="1">
                                  <a:latin typeface="Cambria Math"/>
                                </a:rPr>
                              </m:ctrlPr>
                            </m:mPr>
                            <m:mr>
                              <m:e>
                                <m:sSubSup>
                                  <m:sSubSupPr>
                                    <m:ctrlPr>
                                      <a:rPr lang="en-US" sz="2800" i="1" smtClean="0">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b="0" i="1" smtClean="0">
                                        <a:latin typeface="Cambria Math" panose="02040503050406030204" pitchFamily="18" charset="0"/>
                                      </a:rPr>
                                      <m:t>1</m:t>
                                    </m:r>
                                  </m:sub>
                                  <m:sup>
                                    <m:r>
                                      <a:rPr lang="en-US" sz="2800" b="0" i="1" smtClean="0">
                                        <a:latin typeface="Cambria Math" panose="02040503050406030204" pitchFamily="18" charset="0"/>
                                      </a:rPr>
                                      <m:t>𝑃𝑃</m:t>
                                    </m:r>
                                  </m:sup>
                                </m:sSubSup>
                              </m:e>
                            </m:m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i="1">
                                        <a:latin typeface="Cambria Math" panose="02040503050406030204" pitchFamily="18" charset="0"/>
                                      </a:rPr>
                                      <m:t>1</m:t>
                                    </m:r>
                                  </m:sub>
                                  <m:sup>
                                    <m:r>
                                      <a:rPr lang="en-US" sz="2800" b="0" i="1" smtClean="0">
                                        <a:latin typeface="Cambria Math" panose="02040503050406030204" pitchFamily="18" charset="0"/>
                                      </a:rPr>
                                      <m:t>𝑆</m:t>
                                    </m:r>
                                    <m:r>
                                      <a:rPr lang="en-US" sz="2800" i="1">
                                        <a:latin typeface="Cambria Math" panose="02040503050406030204" pitchFamily="18" charset="0"/>
                                      </a:rPr>
                                      <m:t>𝑃</m:t>
                                    </m:r>
                                  </m:sup>
                                </m:sSubSup>
                              </m:e>
                            </m:mr>
                          </m:m>
                          <m:r>
                            <a:rPr lang="en-US" sz="2800" b="0" i="1" smtClean="0">
                              <a:latin typeface="Cambria Math"/>
                            </a:rPr>
                            <m:t>     </m:t>
                          </m:r>
                          <m:m>
                            <m:mPr>
                              <m:mcs>
                                <m:mc>
                                  <m:mcPr>
                                    <m:count m:val="1"/>
                                    <m:mcJc m:val="center"/>
                                  </m:mcPr>
                                </m:mc>
                              </m:mcs>
                              <m:ctrlPr>
                                <a:rPr lang="en-US" sz="2800" i="1">
                                  <a:latin typeface="Cambria Math"/>
                                </a:rPr>
                              </m:ctrlPr>
                            </m:mP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i="1">
                                        <a:latin typeface="Cambria Math" panose="02040503050406030204" pitchFamily="18" charset="0"/>
                                      </a:rPr>
                                      <m:t>1</m:t>
                                    </m:r>
                                  </m:sub>
                                  <m:sup>
                                    <m:r>
                                      <a:rPr lang="en-US" sz="2800" i="1">
                                        <a:latin typeface="Cambria Math" panose="02040503050406030204" pitchFamily="18" charset="0"/>
                                      </a:rPr>
                                      <m:t>𝑃</m:t>
                                    </m:r>
                                    <m:r>
                                      <a:rPr lang="en-US" sz="2800" b="0" i="1" smtClean="0">
                                        <a:latin typeface="Cambria Math" panose="02040503050406030204" pitchFamily="18" charset="0"/>
                                      </a:rPr>
                                      <m:t>𝑆</m:t>
                                    </m:r>
                                  </m:sup>
                                </m:sSubSup>
                              </m:e>
                            </m:m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i="1">
                                        <a:latin typeface="Cambria Math" panose="02040503050406030204" pitchFamily="18" charset="0"/>
                                      </a:rPr>
                                      <m:t>1</m:t>
                                    </m:r>
                                  </m:sub>
                                  <m:sup>
                                    <m:r>
                                      <a:rPr lang="en-US" sz="2800" b="0" i="1" smtClean="0">
                                        <a:latin typeface="Cambria Math" panose="02040503050406030204" pitchFamily="18" charset="0"/>
                                      </a:rPr>
                                      <m:t>𝑆𝑆</m:t>
                                    </m:r>
                                  </m:sup>
                                </m:sSubSup>
                              </m:e>
                            </m:mr>
                          </m:m>
                        </m:e>
                      </m:d>
                      <m:r>
                        <a:rPr lang="en-US" sz="2800" b="0" i="1" smtClean="0">
                          <a:latin typeface="Cambria Math" panose="02040503050406030204" pitchFamily="18" charset="0"/>
                        </a:rPr>
                        <m:t>+</m:t>
                      </m:r>
                      <m:d>
                        <m:dPr>
                          <m:ctrlPr>
                            <a:rPr lang="en-US" sz="2800" i="1">
                              <a:latin typeface="Cambria Math"/>
                            </a:rPr>
                          </m:ctrlPr>
                        </m:dPr>
                        <m:e>
                          <m:m>
                            <m:mPr>
                              <m:mcs>
                                <m:mc>
                                  <m:mcPr>
                                    <m:count m:val="1"/>
                                    <m:mcJc m:val="center"/>
                                  </m:mcPr>
                                </m:mc>
                              </m:mcs>
                              <m:ctrlPr>
                                <a:rPr lang="en-US" sz="2800" i="1">
                                  <a:latin typeface="Cambria Math"/>
                                </a:rPr>
                              </m:ctrlPr>
                            </m:mP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b="0" i="1" smtClean="0">
                                        <a:latin typeface="Cambria Math" panose="02040503050406030204" pitchFamily="18" charset="0"/>
                                      </a:rPr>
                                      <m:t>2</m:t>
                                    </m:r>
                                  </m:sub>
                                  <m:sup>
                                    <m:r>
                                      <a:rPr lang="en-US" sz="2800" i="1">
                                        <a:latin typeface="Cambria Math" panose="02040503050406030204" pitchFamily="18" charset="0"/>
                                      </a:rPr>
                                      <m:t>𝑃𝑃</m:t>
                                    </m:r>
                                  </m:sup>
                                </m:sSubSup>
                              </m:e>
                            </m:m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b="0" i="1" smtClean="0">
                                        <a:latin typeface="Cambria Math" panose="02040503050406030204" pitchFamily="18" charset="0"/>
                                      </a:rPr>
                                      <m:t>2</m:t>
                                    </m:r>
                                  </m:sub>
                                  <m:sup>
                                    <m:r>
                                      <a:rPr lang="en-US" sz="2800" i="1">
                                        <a:latin typeface="Cambria Math" panose="02040503050406030204" pitchFamily="18" charset="0"/>
                                      </a:rPr>
                                      <m:t>𝑆𝑃</m:t>
                                    </m:r>
                                  </m:sup>
                                </m:sSubSup>
                              </m:e>
                            </m:mr>
                          </m:m>
                          <m:r>
                            <a:rPr lang="en-US" sz="2800" b="0" i="1" smtClean="0">
                              <a:latin typeface="Cambria Math"/>
                            </a:rPr>
                            <m:t>     </m:t>
                          </m:r>
                          <m:m>
                            <m:mPr>
                              <m:mcs>
                                <m:mc>
                                  <m:mcPr>
                                    <m:count m:val="1"/>
                                    <m:mcJc m:val="center"/>
                                  </m:mcPr>
                                </m:mc>
                              </m:mcs>
                              <m:ctrlPr>
                                <a:rPr lang="en-US" sz="2800" i="1">
                                  <a:latin typeface="Cambria Math"/>
                                </a:rPr>
                              </m:ctrlPr>
                            </m:mP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b="0" i="1" smtClean="0">
                                        <a:latin typeface="Cambria Math" panose="02040503050406030204" pitchFamily="18" charset="0"/>
                                      </a:rPr>
                                      <m:t>2</m:t>
                                    </m:r>
                                  </m:sub>
                                  <m:sup>
                                    <m:r>
                                      <a:rPr lang="en-US" sz="2800" i="1">
                                        <a:latin typeface="Cambria Math" panose="02040503050406030204" pitchFamily="18" charset="0"/>
                                      </a:rPr>
                                      <m:t>𝑃𝑆</m:t>
                                    </m:r>
                                  </m:sup>
                                </m:sSubSup>
                              </m:e>
                            </m:mr>
                            <m:mr>
                              <m:e>
                                <m:sSubSup>
                                  <m:sSubSupPr>
                                    <m:ctrlPr>
                                      <a:rPr lang="en-US" sz="2800" i="1">
                                        <a:latin typeface="Cambria Math"/>
                                      </a:rPr>
                                    </m:ctrlPr>
                                  </m:sSubSupPr>
                                  <m:e>
                                    <m:acc>
                                      <m:accPr>
                                        <m:chr m:val="̂"/>
                                        <m:ctrlPr>
                                          <a:rPr lang="en-US" sz="2800" i="1">
                                            <a:latin typeface="Cambria Math"/>
                                          </a:rPr>
                                        </m:ctrlPr>
                                      </m:accPr>
                                      <m:e>
                                        <m:r>
                                          <a:rPr lang="en-US" sz="2800" i="1">
                                            <a:latin typeface="Cambria Math" panose="02040503050406030204" pitchFamily="18" charset="0"/>
                                          </a:rPr>
                                          <m:t>𝑉</m:t>
                                        </m:r>
                                      </m:e>
                                    </m:acc>
                                  </m:e>
                                  <m:sub>
                                    <m:r>
                                      <a:rPr lang="en-US" sz="2800" b="0" i="1" smtClean="0">
                                        <a:latin typeface="Cambria Math" panose="02040503050406030204" pitchFamily="18" charset="0"/>
                                      </a:rPr>
                                      <m:t>2</m:t>
                                    </m:r>
                                  </m:sub>
                                  <m:sup>
                                    <m:r>
                                      <a:rPr lang="en-US" sz="2800" i="1">
                                        <a:latin typeface="Cambria Math" panose="02040503050406030204" pitchFamily="18" charset="0"/>
                                      </a:rPr>
                                      <m:t>𝑆𝑆</m:t>
                                    </m:r>
                                  </m:sup>
                                </m:sSubSup>
                              </m:e>
                            </m:mr>
                          </m:m>
                        </m:e>
                      </m:d>
                      <m:r>
                        <a:rPr lang="en-US" sz="2800" b="0" i="1" smtClean="0">
                          <a:latin typeface="Cambria Math" panose="02040503050406030204" pitchFamily="18" charset="0"/>
                        </a:rPr>
                        <m:t>+⋯</m:t>
                      </m:r>
                    </m:oMath>
                  </m:oMathPara>
                </a14:m>
                <a:endParaRPr lang="en-US" sz="2800" dirty="0"/>
              </a:p>
            </p:txBody>
          </p:sp>
        </mc:Choice>
        <mc:Fallback xmlns="">
          <p:sp>
            <p:nvSpPr>
              <p:cNvPr id="8" name="矩形 12"/>
              <p:cNvSpPr>
                <a:spLocks noRot="1" noChangeAspect="1" noMove="1" noResize="1" noEditPoints="1" noAdjustHandles="1" noChangeArrowheads="1" noChangeShapeType="1" noTextEdit="1"/>
              </p:cNvSpPr>
              <p:nvPr/>
            </p:nvSpPr>
            <p:spPr>
              <a:xfrm>
                <a:off x="268224" y="1336400"/>
                <a:ext cx="8753856" cy="1060483"/>
              </a:xfrm>
              <a:prstGeom prst="rect">
                <a:avLst/>
              </a:prstGeom>
              <a:blipFill rotWithShape="1">
                <a:blip r:embed="rId3"/>
                <a:stretch>
                  <a:fillRect/>
                </a:stretch>
              </a:blipFill>
            </p:spPr>
            <p:txBody>
              <a:bodyPr/>
              <a:lstStyle/>
              <a:p>
                <a:r>
                  <a:rPr lang="en-US">
                    <a:noFill/>
                  </a:rPr>
                  <a:t> </a:t>
                </a:r>
              </a:p>
            </p:txBody>
          </p:sp>
        </mc:Fallback>
      </mc:AlternateContent>
      <p:graphicFrame>
        <p:nvGraphicFramePr>
          <p:cNvPr id="3" name="Object 2"/>
          <p:cNvGraphicFramePr>
            <a:graphicFrameLocks noChangeAspect="1"/>
          </p:cNvGraphicFramePr>
          <p:nvPr>
            <p:extLst>
              <p:ext uri="{D42A27DB-BD31-4B8C-83A1-F6EECF244321}">
                <p14:modId xmlns:p14="http://schemas.microsoft.com/office/powerpoint/2010/main" val="4100804628"/>
              </p:ext>
            </p:extLst>
          </p:nvPr>
        </p:nvGraphicFramePr>
        <p:xfrm>
          <a:off x="2418721" y="3175635"/>
          <a:ext cx="5914542" cy="2743200"/>
        </p:xfrm>
        <a:graphic>
          <a:graphicData uri="http://schemas.openxmlformats.org/presentationml/2006/ole">
            <mc:AlternateContent xmlns:mc="http://schemas.openxmlformats.org/markup-compatibility/2006">
              <mc:Choice xmlns:v="urn:schemas-microsoft-com:vml" Requires="v">
                <p:oleObj spid="_x0000_s50240" name="Equation" r:id="rId4" imgW="1654560" imgH="1014840" progId="Equation.DSMT4">
                  <p:embed/>
                </p:oleObj>
              </mc:Choice>
              <mc:Fallback>
                <p:oleObj name="Equation" r:id="rId4" imgW="1654560" imgH="10148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8721" y="3175635"/>
                        <a:ext cx="59145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13999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756789538"/>
              </p:ext>
            </p:extLst>
          </p:nvPr>
        </p:nvGraphicFramePr>
        <p:xfrm>
          <a:off x="957838" y="1207389"/>
          <a:ext cx="10575720" cy="3437763"/>
        </p:xfrm>
        <a:graphic>
          <a:graphicData uri="http://schemas.openxmlformats.org/presentationml/2006/ole">
            <mc:AlternateContent xmlns:mc="http://schemas.openxmlformats.org/markup-compatibility/2006">
              <mc:Choice xmlns:v="urn:schemas-microsoft-com:vml" Requires="v">
                <p:oleObj spid="_x0000_s49342" name="Equation" r:id="rId3" imgW="5028480" imgH="2175840" progId="Equation.DSMT4">
                  <p:embed/>
                </p:oleObj>
              </mc:Choice>
              <mc:Fallback>
                <p:oleObj name="Equation" r:id="rId3" imgW="5028480" imgH="2175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838" y="1207389"/>
                        <a:ext cx="10575720" cy="3437763"/>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236123445"/>
              </p:ext>
            </p:extLst>
          </p:nvPr>
        </p:nvGraphicFramePr>
        <p:xfrm>
          <a:off x="914331" y="4972431"/>
          <a:ext cx="1354314" cy="382588"/>
        </p:xfrm>
        <a:graphic>
          <a:graphicData uri="http://schemas.openxmlformats.org/presentationml/2006/ole">
            <mc:AlternateContent xmlns:mc="http://schemas.openxmlformats.org/markup-compatibility/2006">
              <mc:Choice xmlns:v="urn:schemas-microsoft-com:vml" Requires="v">
                <p:oleObj spid="_x0000_s49343" name="Equation" r:id="rId5" imgW="647640" imgH="241200" progId="Equation.DSMT4">
                  <p:embed/>
                </p:oleObj>
              </mc:Choice>
              <mc:Fallback>
                <p:oleObj name="Equation" r:id="rId5" imgW="647640" imgH="241200" progId="Equation.DSMT4">
                  <p:embed/>
                  <p:pic>
                    <p:nvPicPr>
                      <p:cNvPr id="0" name=""/>
                      <p:cNvPicPr>
                        <a:picLocks noChangeAspect="1" noChangeArrowheads="1"/>
                      </p:cNvPicPr>
                      <p:nvPr/>
                    </p:nvPicPr>
                    <p:blipFill>
                      <a:blip r:embed="rId6"/>
                      <a:srcRect/>
                      <a:stretch>
                        <a:fillRect/>
                      </a:stretch>
                    </p:blipFill>
                    <p:spPr bwMode="auto">
                      <a:xfrm>
                        <a:off x="914331" y="4972431"/>
                        <a:ext cx="1354314"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2284412" y="4937760"/>
            <a:ext cx="5655615" cy="369332"/>
          </a:xfrm>
          <a:prstGeom prst="rect">
            <a:avLst/>
          </a:prstGeom>
          <a:noFill/>
        </p:spPr>
        <p:txBody>
          <a:bodyPr wrap="square" rtlCol="0">
            <a:spAutoFit/>
          </a:bodyPr>
          <a:lstStyle/>
          <a:p>
            <a:r>
              <a:rPr lang="en-US" dirty="0" smtClean="0"/>
              <a:t>are the relative changes on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80295847"/>
              </p:ext>
            </p:extLst>
          </p:nvPr>
        </p:nvGraphicFramePr>
        <p:xfrm>
          <a:off x="4951412" y="4991457"/>
          <a:ext cx="928975" cy="261938"/>
        </p:xfrm>
        <a:graphic>
          <a:graphicData uri="http://schemas.openxmlformats.org/presentationml/2006/ole">
            <mc:AlternateContent xmlns:mc="http://schemas.openxmlformats.org/markup-compatibility/2006">
              <mc:Choice xmlns:v="urn:schemas-microsoft-com:vml" Requires="v">
                <p:oleObj spid="_x0000_s49344" name="Equation" r:id="rId7" imgW="444240" imgH="164880" progId="Equation.DSMT4">
                  <p:embed/>
                </p:oleObj>
              </mc:Choice>
              <mc:Fallback>
                <p:oleObj name="Equation" r:id="rId7" imgW="444240" imgH="164880" progId="Equation.DSMT4">
                  <p:embed/>
                  <p:pic>
                    <p:nvPicPr>
                      <p:cNvPr id="0" name=""/>
                      <p:cNvPicPr>
                        <a:picLocks noChangeAspect="1" noChangeArrowheads="1"/>
                      </p:cNvPicPr>
                      <p:nvPr/>
                    </p:nvPicPr>
                    <p:blipFill>
                      <a:blip r:embed="rId8"/>
                      <a:srcRect/>
                      <a:stretch>
                        <a:fillRect/>
                      </a:stretch>
                    </p:blipFill>
                    <p:spPr bwMode="auto">
                      <a:xfrm>
                        <a:off x="4951412" y="4991457"/>
                        <a:ext cx="928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25194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853" y="593726"/>
            <a:ext cx="10151005" cy="56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333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p:cNvSpPr txBox="1"/>
              <p:nvPr/>
            </p:nvSpPr>
            <p:spPr>
              <a:xfrm>
                <a:off x="1088867" y="1651300"/>
                <a:ext cx="10147197" cy="707886"/>
              </a:xfrm>
              <a:prstGeom prst="rect">
                <a:avLst/>
              </a:prstGeom>
              <a:noFill/>
            </p:spPr>
            <p:txBody>
              <a:bodyPr wrap="square" rtlCol="0">
                <a:spAutoFit/>
              </a:bodyPr>
              <a:lstStyle/>
              <a:p>
                <a:r>
                  <a:rPr lang="en-US" sz="2000" dirty="0" smtClean="0"/>
                  <a:t>Each terms in </a:t>
                </a:r>
                <a14:m>
                  <m:oMath xmlns:m="http://schemas.openxmlformats.org/officeDocument/2006/math">
                    <m:sSub>
                      <m:sSubPr>
                        <m:ctrlPr>
                          <a:rPr lang="en-US" sz="2000" i="1" smtClean="0">
                            <a:latin typeface="Cambria Math"/>
                          </a:rPr>
                        </m:ctrlPr>
                      </m:sSubPr>
                      <m:e>
                        <m:r>
                          <a:rPr lang="en-US" sz="2000" b="0" i="1" smtClean="0">
                            <a:latin typeface="Cambria Math"/>
                          </a:rPr>
                          <m:t>𝑉</m:t>
                        </m:r>
                      </m:e>
                      <m:sub>
                        <m:r>
                          <a:rPr lang="en-US" sz="2000" b="0" i="1" smtClean="0">
                            <a:latin typeface="Cambria Math"/>
                          </a:rPr>
                          <m:t>𝑛</m:t>
                        </m:r>
                      </m:sub>
                    </m:sSub>
                  </m:oMath>
                </a14:m>
                <a:r>
                  <a:rPr lang="en-US" sz="2000" dirty="0" smtClean="0"/>
                  <a:t> is computed analytically in terms of the data, that is imaged prior to inversion with only primaries</a:t>
                </a:r>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816863" y="1651300"/>
                <a:ext cx="7612380" cy="707886"/>
              </a:xfrm>
              <a:prstGeom prst="rect">
                <a:avLst/>
              </a:prstGeom>
              <a:blipFill rotWithShape="1">
                <a:blip r:embed="rId2"/>
                <a:stretch>
                  <a:fillRect l="-801"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88868" y="931805"/>
                <a:ext cx="10652525" cy="381451"/>
              </a:xfrm>
              <a:prstGeom prst="rect">
                <a:avLst/>
              </a:prstGeom>
            </p:spPr>
            <p:txBody>
              <a:bodyPr wrap="square">
                <a:spAutoFit/>
              </a:bodyPr>
              <a:lstStyle/>
              <a:p>
                <a:r>
                  <a:rPr lang="en-US" dirty="0" smtClean="0"/>
                  <a:t>e.g.,</a:t>
                </a:r>
                <a:r>
                  <a:rPr lang="en-US" i="1" dirty="0">
                    <a:latin typeface="Cambria Math" panose="02040503050406030204" pitchFamily="18" charset="0"/>
                  </a:rPr>
                  <a:t> </a:t>
                </a:r>
                <a14:m>
                  <m:oMath xmlns:m="http://schemas.openxmlformats.org/officeDocument/2006/math">
                    <m:sSubSup>
                      <m:sSubSupPr>
                        <m:ctrlPr>
                          <a:rPr lang="en-US" i="1" smtClean="0">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𝑉</m:t>
                            </m:r>
                          </m:e>
                        </m:acc>
                      </m:e>
                      <m:sub>
                        <m:r>
                          <a:rPr lang="en-US" b="0" i="1" smtClean="0">
                            <a:latin typeface="Cambria Math" panose="02040503050406030204" pitchFamily="18" charset="0"/>
                          </a:rPr>
                          <m:t>2</m:t>
                        </m:r>
                      </m:sub>
                      <m:sup>
                        <m:r>
                          <a:rPr lang="en-US" i="1">
                            <a:latin typeface="Cambria Math" panose="02040503050406030204" pitchFamily="18" charset="0"/>
                          </a:rPr>
                          <m:t>𝑃𝑃</m:t>
                        </m:r>
                      </m:sup>
                    </m:sSubSup>
                  </m:oMath>
                </a14:m>
                <a:r>
                  <a:rPr lang="en-US" dirty="0"/>
                  <a:t> </a:t>
                </a:r>
                <a14:m>
                  <m:oMath xmlns:m="http://schemas.openxmlformats.org/officeDocument/2006/math">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r>
                      <a:rPr lang="en-US" i="1">
                        <a:latin typeface="Cambria Math" panose="02040503050406030204" pitchFamily="18" charset="0"/>
                      </a:rPr>
                      <m:t>=</m:t>
                    </m:r>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𝑉</m:t>
                            </m:r>
                          </m:e>
                        </m:acc>
                      </m:e>
                      <m:sub>
                        <m:r>
                          <a:rPr lang="en-US" b="0" i="1" smtClean="0">
                            <a:latin typeface="Cambria Math" panose="02040503050406030204" pitchFamily="18" charset="0"/>
                          </a:rPr>
                          <m:t>1</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𝑉</m:t>
                            </m:r>
                          </m:e>
                        </m:acc>
                      </m:e>
                      <m:sub>
                        <m:r>
                          <a:rPr lang="en-US" b="0" i="1" smtClean="0">
                            <a:latin typeface="Cambria Math" panose="02040503050406030204" pitchFamily="18" charset="0"/>
                          </a:rPr>
                          <m:t>1</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r>
                      <a:rPr lang="en-US" b="0" i="1" smtClean="0">
                        <a:latin typeface="Cambria Math" panose="02040503050406030204" pitchFamily="18" charset="0"/>
                      </a:rPr>
                      <m:t>+</m:t>
                    </m:r>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𝑉</m:t>
                            </m:r>
                          </m:e>
                        </m:acc>
                      </m:e>
                      <m:sub>
                        <m:r>
                          <a:rPr lang="en-US" i="1">
                            <a:latin typeface="Cambria Math" panose="02040503050406030204" pitchFamily="18" charset="0"/>
                          </a:rPr>
                          <m:t>1</m:t>
                        </m:r>
                      </m:sub>
                      <m:sup>
                        <m:r>
                          <a:rPr lang="en-US" i="1">
                            <a:latin typeface="Cambria Math" panose="02040503050406030204" pitchFamily="18" charset="0"/>
                          </a:rPr>
                          <m:t>𝑃</m:t>
                        </m:r>
                        <m:r>
                          <a:rPr lang="en-US" b="0" i="1" smtClean="0">
                            <a:latin typeface="Cambria Math" panose="02040503050406030204" pitchFamily="18" charset="0"/>
                          </a:rPr>
                          <m:t>𝑆</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b="0" i="1" smtClean="0">
                            <a:latin typeface="Cambria Math" panose="02040503050406030204" pitchFamily="18" charset="0"/>
                          </a:rPr>
                          <m:t>𝑆𝑆</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𝑉</m:t>
                            </m:r>
                          </m:e>
                        </m:acc>
                      </m:e>
                      <m:sub>
                        <m:r>
                          <a:rPr lang="en-US" i="1">
                            <a:latin typeface="Cambria Math" panose="02040503050406030204" pitchFamily="18" charset="0"/>
                          </a:rPr>
                          <m:t>1</m:t>
                        </m:r>
                      </m:sub>
                      <m:sup>
                        <m:r>
                          <a:rPr lang="en-US" b="0" i="1" smtClean="0">
                            <a:latin typeface="Cambria Math" panose="02040503050406030204" pitchFamily="18" charset="0"/>
                          </a:rPr>
                          <m:t>𝑆</m:t>
                        </m:r>
                        <m:r>
                          <a:rPr lang="en-US" i="1">
                            <a:latin typeface="Cambria Math" panose="02040503050406030204" pitchFamily="18" charset="0"/>
                          </a:rPr>
                          <m:t>𝑃</m:t>
                        </m:r>
                      </m:sup>
                    </m:sSubSup>
                    <m:sSubSup>
                      <m:sSubSupPr>
                        <m:ctrlPr>
                          <a:rPr lang="en-US" i="1">
                            <a:latin typeface="Cambria Math"/>
                          </a:rPr>
                        </m:ctrlPr>
                      </m:sSubSupPr>
                      <m:e>
                        <m:acc>
                          <m:accPr>
                            <m:chr m:val="̂"/>
                            <m:ctrlPr>
                              <a:rPr lang="en-US" i="1">
                                <a:latin typeface="Cambria Math"/>
                              </a:rPr>
                            </m:ctrlPr>
                          </m:accPr>
                          <m:e>
                            <m:r>
                              <a:rPr lang="en-US" i="1">
                                <a:latin typeface="Cambria Math" panose="02040503050406030204" pitchFamily="18" charset="0"/>
                              </a:rPr>
                              <m:t>𝐺</m:t>
                            </m:r>
                          </m:e>
                        </m:acc>
                      </m:e>
                      <m:sub>
                        <m:r>
                          <a:rPr lang="en-US" i="1">
                            <a:latin typeface="Cambria Math" panose="02040503050406030204" pitchFamily="18" charset="0"/>
                          </a:rPr>
                          <m:t>0</m:t>
                        </m:r>
                      </m:sub>
                      <m:sup>
                        <m:r>
                          <a:rPr lang="en-US" i="1">
                            <a:latin typeface="Cambria Math" panose="02040503050406030204" pitchFamily="18" charset="0"/>
                          </a:rPr>
                          <m:t>𝑃𝑃</m:t>
                        </m:r>
                      </m:sup>
                    </m:sSubSup>
                  </m:oMath>
                </a14:m>
                <a:r>
                  <a:rPr lang="en-US" dirty="0"/>
                  <a:t>.</a:t>
                </a:r>
              </a:p>
            </p:txBody>
          </p:sp>
        </mc:Choice>
        <mc:Fallback xmlns="">
          <p:sp>
            <p:nvSpPr>
              <p:cNvPr id="13" name="Rectangle 12"/>
              <p:cNvSpPr>
                <a:spLocks noRot="1" noChangeAspect="1" noMove="1" noResize="1" noEditPoints="1" noAdjustHandles="1" noChangeArrowheads="1" noChangeShapeType="1" noTextEdit="1"/>
              </p:cNvSpPr>
              <p:nvPr/>
            </p:nvSpPr>
            <p:spPr>
              <a:xfrm>
                <a:off x="816863" y="931804"/>
                <a:ext cx="7991475" cy="381451"/>
              </a:xfrm>
              <a:prstGeom prst="rect">
                <a:avLst/>
              </a:prstGeom>
              <a:blipFill rotWithShape="1">
                <a:blip r:embed="rId3"/>
                <a:stretch>
                  <a:fillRect l="-610" t="-4839" b="-25806"/>
                </a:stretch>
              </a:blipFill>
            </p:spPr>
            <p:txBody>
              <a:bodyPr/>
              <a:lstStyle/>
              <a:p>
                <a:r>
                  <a:rPr lang="en-US">
                    <a:noFill/>
                  </a:rPr>
                  <a:t> </a:t>
                </a:r>
              </a:p>
            </p:txBody>
          </p:sp>
        </mc:Fallback>
      </mc:AlternateContent>
      <p:sp>
        <p:nvSpPr>
          <p:cNvPr id="9" name="TextBox 4"/>
          <p:cNvSpPr txBox="1"/>
          <p:nvPr/>
        </p:nvSpPr>
        <p:spPr>
          <a:xfrm>
            <a:off x="1088868" y="2672544"/>
            <a:ext cx="4658519"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smtClean="0"/>
              <a:t>The data matrix is a geometric series in </a:t>
            </a:r>
            <a:endParaRPr lang="en-US" sz="2000" dirty="0"/>
          </a:p>
        </p:txBody>
      </p:sp>
      <p:pic>
        <p:nvPicPr>
          <p:cNvPr id="10" name="Picture 9"/>
          <p:cNvPicPr/>
          <p:nvPr/>
        </p:nvPicPr>
        <p:blipFill>
          <a:blip r:embed="rId4"/>
          <a:stretch>
            <a:fillRect/>
          </a:stretch>
        </p:blipFill>
        <p:spPr>
          <a:xfrm>
            <a:off x="5865812" y="2420606"/>
            <a:ext cx="1771425" cy="903987"/>
          </a:xfrm>
          <a:prstGeom prst="rect">
            <a:avLst/>
          </a:prstGeom>
        </p:spPr>
      </p:pic>
      <p:pic>
        <p:nvPicPr>
          <p:cNvPr id="14" name="Picture 13"/>
          <p:cNvPicPr/>
          <p:nvPr/>
        </p:nvPicPr>
        <p:blipFill>
          <a:blip r:embed="rId5"/>
          <a:stretch>
            <a:fillRect/>
          </a:stretch>
        </p:blipFill>
        <p:spPr>
          <a:xfrm>
            <a:off x="6162465" y="3619766"/>
            <a:ext cx="1839778" cy="910537"/>
          </a:xfrm>
          <a:prstGeom prst="rect">
            <a:avLst/>
          </a:prstGeom>
        </p:spPr>
      </p:pic>
      <p:pic>
        <p:nvPicPr>
          <p:cNvPr id="15" name="Picture 14"/>
          <p:cNvPicPr/>
          <p:nvPr/>
        </p:nvPicPr>
        <p:blipFill>
          <a:blip r:embed="rId4"/>
          <a:stretch>
            <a:fillRect/>
          </a:stretch>
        </p:blipFill>
        <p:spPr>
          <a:xfrm>
            <a:off x="1365148" y="3596717"/>
            <a:ext cx="1820199" cy="911352"/>
          </a:xfrm>
          <a:prstGeom prst="rect">
            <a:avLst/>
          </a:prstGeom>
        </p:spPr>
      </p:pic>
      <p:sp>
        <p:nvSpPr>
          <p:cNvPr id="16" name="Rectangle 15"/>
          <p:cNvSpPr/>
          <p:nvPr/>
        </p:nvSpPr>
        <p:spPr>
          <a:xfrm>
            <a:off x="1109625" y="3874980"/>
            <a:ext cx="4924490" cy="40011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smtClean="0"/>
              <a:t>                                  is a geometric series in </a:t>
            </a:r>
            <a:endParaRPr lang="en-US" sz="2000" dirty="0"/>
          </a:p>
        </p:txBody>
      </p:sp>
      <mc:AlternateContent xmlns:mc="http://schemas.openxmlformats.org/markup-compatibility/2006" xmlns:a14="http://schemas.microsoft.com/office/drawing/2010/main">
        <mc:Choice Requires="a14">
          <p:sp>
            <p:nvSpPr>
              <p:cNvPr id="17" name="TextBox 4"/>
              <p:cNvSpPr txBox="1"/>
              <p:nvPr/>
            </p:nvSpPr>
            <p:spPr>
              <a:xfrm>
                <a:off x="1255105" y="5291892"/>
                <a:ext cx="4256230" cy="42377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h</a:t>
                </a:r>
                <a:r>
                  <a:rPr lang="en-US" sz="2000" dirty="0" smtClean="0"/>
                  <a:t>ence, to determine, e.g., </a:t>
                </a:r>
                <a14:m>
                  <m:oMath xmlns:m="http://schemas.openxmlformats.org/officeDocument/2006/math">
                    <m:sSub>
                      <m:sSubPr>
                        <m:ctrlPr>
                          <a:rPr lang="en-US" sz="2000" i="1" smtClean="0">
                            <a:latin typeface="Cambria Math"/>
                          </a:rPr>
                        </m:ctrlPr>
                      </m:sSubPr>
                      <m:e>
                        <m:r>
                          <a:rPr lang="en-US" sz="2000" b="0" i="1" smtClean="0">
                            <a:latin typeface="Cambria Math"/>
                          </a:rPr>
                          <m:t>𝑉</m:t>
                        </m:r>
                      </m:e>
                      <m:sub>
                        <m:r>
                          <a:rPr lang="en-US" sz="2000" b="0" i="1" smtClean="0">
                            <a:latin typeface="Cambria Math"/>
                          </a:rPr>
                          <m:t>𝑝𝑝</m:t>
                        </m:r>
                      </m:sub>
                    </m:sSub>
                  </m:oMath>
                </a14:m>
                <a:r>
                  <a:rPr lang="en-US" sz="2000" dirty="0" smtClean="0"/>
                  <a:t> requires </a:t>
                </a:r>
                <a:endParaRPr lang="en-US" sz="2000" dirty="0"/>
              </a:p>
            </p:txBody>
          </p:sp>
        </mc:Choice>
        <mc:Fallback xmlns="">
          <p:sp>
            <p:nvSpPr>
              <p:cNvPr id="17" name="TextBox 4"/>
              <p:cNvSpPr txBox="1">
                <a:spLocks noRot="1" noChangeAspect="1" noMove="1" noResize="1" noEditPoints="1" noAdjustHandles="1" noChangeArrowheads="1" noChangeShapeType="1" noTextEdit="1"/>
              </p:cNvSpPr>
              <p:nvPr/>
            </p:nvSpPr>
            <p:spPr>
              <a:xfrm>
                <a:off x="941574" y="5291892"/>
                <a:ext cx="4281878" cy="423770"/>
              </a:xfrm>
              <a:prstGeom prst="rect">
                <a:avLst/>
              </a:prstGeom>
              <a:blipFill rotWithShape="1">
                <a:blip r:embed="rId6"/>
                <a:stretch>
                  <a:fillRect l="-1422" t="-5714" b="-20000"/>
                </a:stretch>
              </a:blipFill>
            </p:spPr>
            <p:txBody>
              <a:bodyPr/>
              <a:lstStyle/>
              <a:p>
                <a:r>
                  <a:rPr lang="en-US">
                    <a:noFill/>
                  </a:rPr>
                  <a:t> </a:t>
                </a:r>
              </a:p>
            </p:txBody>
          </p:sp>
        </mc:Fallback>
      </mc:AlternateContent>
      <p:pic>
        <p:nvPicPr>
          <p:cNvPr id="18" name="Picture 17"/>
          <p:cNvPicPr/>
          <p:nvPr/>
        </p:nvPicPr>
        <p:blipFill>
          <a:blip r:embed="rId5"/>
          <a:stretch>
            <a:fillRect/>
          </a:stretch>
        </p:blipFill>
        <p:spPr>
          <a:xfrm>
            <a:off x="5512795" y="5131467"/>
            <a:ext cx="1839778" cy="910537"/>
          </a:xfrm>
          <a:prstGeom prst="rect">
            <a:avLst/>
          </a:prstGeom>
        </p:spPr>
      </p:pic>
    </p:spTree>
    <p:extLst>
      <p:ext uri="{BB962C8B-B14F-4D97-AF65-F5344CB8AC3E}">
        <p14:creationId xmlns:p14="http://schemas.microsoft.com/office/powerpoint/2010/main" val="3923381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31329" y="1328928"/>
                <a:ext cx="10596152" cy="1451423"/>
              </a:xfrm>
              <a:prstGeom prst="rect">
                <a:avLst/>
              </a:prstGeom>
              <a:noFill/>
            </p:spPr>
            <p:txBody>
              <a:bodyPr wrap="square" rtlCol="0">
                <a:spAutoFit/>
              </a:bodyPr>
              <a:lstStyle/>
              <a:p>
                <a:r>
                  <a:rPr lang="en-US" sz="2800" dirty="0" smtClean="0"/>
                  <a:t>The ISS subseries for parameter estimation (AVO) determines the data required and the explicit order by order formulas to compute, e.g., </a:t>
                </a:r>
                <a14:m>
                  <m:oMath xmlns:m="http://schemas.openxmlformats.org/officeDocument/2006/math">
                    <m:sSub>
                      <m:sSubPr>
                        <m:ctrlPr>
                          <a:rPr lang="en-US" sz="2800" i="1" smtClean="0">
                            <a:latin typeface="Cambria Math"/>
                          </a:rPr>
                        </m:ctrlPr>
                      </m:sSubPr>
                      <m:e>
                        <m:r>
                          <a:rPr lang="en-US" sz="2800" b="0" i="1" smtClean="0">
                            <a:latin typeface="Cambria Math"/>
                          </a:rPr>
                          <m:t>𝑉</m:t>
                        </m:r>
                      </m:e>
                      <m:sub>
                        <m:r>
                          <a:rPr lang="en-US" sz="2800" b="0" i="1" smtClean="0">
                            <a:latin typeface="Cambria Math"/>
                          </a:rPr>
                          <m:t>𝑝𝑝</m:t>
                        </m:r>
                      </m:sub>
                    </m:sSub>
                  </m:oMath>
                </a14:m>
                <a:r>
                  <a:rPr lang="en-US" sz="2800" dirty="0" smtClean="0"/>
                  <a:t>, </a:t>
                </a:r>
                <a14:m>
                  <m:oMath xmlns:m="http://schemas.openxmlformats.org/officeDocument/2006/math">
                    <m:sSub>
                      <m:sSubPr>
                        <m:ctrlPr>
                          <a:rPr lang="en-US" sz="2800" i="1">
                            <a:latin typeface="Cambria Math"/>
                          </a:rPr>
                        </m:ctrlPr>
                      </m:sSubPr>
                      <m:e>
                        <m:r>
                          <a:rPr lang="en-US" sz="2800" i="1">
                            <a:latin typeface="Cambria Math"/>
                          </a:rPr>
                          <m:t>𝑉</m:t>
                        </m:r>
                      </m:e>
                      <m:sub>
                        <m:r>
                          <a:rPr lang="en-US" sz="2800" i="1">
                            <a:latin typeface="Cambria Math"/>
                          </a:rPr>
                          <m:t>𝑝</m:t>
                        </m:r>
                        <m:r>
                          <a:rPr lang="en-US" sz="2800" b="0" i="1" smtClean="0">
                            <a:latin typeface="Cambria Math"/>
                          </a:rPr>
                          <m:t>𝑠</m:t>
                        </m:r>
                      </m:sub>
                    </m:sSub>
                  </m:oMath>
                </a14:m>
                <a:r>
                  <a:rPr lang="en-US" sz="2800" dirty="0"/>
                  <a:t>, </a:t>
                </a:r>
                <a14:m>
                  <m:oMath xmlns:m="http://schemas.openxmlformats.org/officeDocument/2006/math">
                    <m:sSub>
                      <m:sSubPr>
                        <m:ctrlPr>
                          <a:rPr lang="en-US" sz="2800" i="1">
                            <a:latin typeface="Cambria Math"/>
                          </a:rPr>
                        </m:ctrlPr>
                      </m:sSubPr>
                      <m:e>
                        <m:r>
                          <a:rPr lang="en-US" sz="2800" i="1">
                            <a:latin typeface="Cambria Math"/>
                          </a:rPr>
                          <m:t>𝑉</m:t>
                        </m:r>
                      </m:e>
                      <m:sub>
                        <m:r>
                          <a:rPr lang="en-US" sz="2800" b="0" i="1" smtClean="0">
                            <a:latin typeface="Cambria Math"/>
                          </a:rPr>
                          <m:t>𝑠</m:t>
                        </m:r>
                        <m:r>
                          <a:rPr lang="en-US" sz="2800" i="1">
                            <a:latin typeface="Cambria Math"/>
                          </a:rPr>
                          <m:t>𝑝</m:t>
                        </m:r>
                      </m:sub>
                    </m:sSub>
                  </m:oMath>
                </a14:m>
                <a:r>
                  <a:rPr lang="en-US" sz="2800" dirty="0"/>
                  <a:t>, </a:t>
                </a:r>
                <a14:m>
                  <m:oMath xmlns:m="http://schemas.openxmlformats.org/officeDocument/2006/math">
                    <m:sSub>
                      <m:sSubPr>
                        <m:ctrlPr>
                          <a:rPr lang="en-US" sz="2800" i="1">
                            <a:latin typeface="Cambria Math"/>
                          </a:rPr>
                        </m:ctrlPr>
                      </m:sSubPr>
                      <m:e>
                        <m:r>
                          <a:rPr lang="en-US" sz="2800" i="1">
                            <a:latin typeface="Cambria Math"/>
                          </a:rPr>
                          <m:t>𝑉</m:t>
                        </m:r>
                      </m:e>
                      <m:sub>
                        <m:r>
                          <a:rPr lang="en-US" sz="2800" b="0" i="1" smtClean="0">
                            <a:latin typeface="Cambria Math"/>
                          </a:rPr>
                          <m:t>𝑠𝑠</m:t>
                        </m:r>
                      </m:sub>
                    </m:sSub>
                  </m:oMath>
                </a14:m>
                <a:r>
                  <a:rPr lang="en-US" sz="2800" dirty="0"/>
                  <a:t>, thereby changes in</a:t>
                </a:r>
                <a14:m>
                  <m:oMath xmlns:m="http://schemas.openxmlformats.org/officeDocument/2006/math">
                    <m:r>
                      <a:rPr lang="en-US" sz="2800" b="0" i="0" smtClean="0">
                        <a:latin typeface="Cambria Math"/>
                        <a:ea typeface="Cambria Math"/>
                      </a:rPr>
                      <m:t> </m:t>
                    </m:r>
                    <m:r>
                      <a:rPr lang="en-US" sz="2800" i="1">
                        <a:latin typeface="Cambria Math"/>
                        <a:ea typeface="Cambria Math"/>
                      </a:rPr>
                      <m:t>𝜆</m:t>
                    </m:r>
                    <m:r>
                      <a:rPr lang="en-US" sz="2800" b="0" i="1" smtClean="0">
                        <a:latin typeface="Cambria Math"/>
                        <a:ea typeface="Cambria Math"/>
                      </a:rPr>
                      <m:t>, </m:t>
                    </m:r>
                    <m:r>
                      <a:rPr lang="en-US" sz="2800" i="1" smtClean="0">
                        <a:latin typeface="Cambria Math"/>
                        <a:ea typeface="Cambria Math"/>
                      </a:rPr>
                      <m:t>𝜇</m:t>
                    </m:r>
                    <m:r>
                      <a:rPr lang="en-US" sz="2800" b="0" i="1" smtClean="0">
                        <a:latin typeface="Cambria Math"/>
                        <a:ea typeface="Cambria Math"/>
                      </a:rPr>
                      <m:t>,</m:t>
                    </m:r>
                    <m:r>
                      <a:rPr lang="en-US" sz="2800" i="1" smtClean="0">
                        <a:latin typeface="Cambria Math"/>
                        <a:ea typeface="Cambria Math"/>
                      </a:rPr>
                      <m:t>𝜌</m:t>
                    </m:r>
                  </m:oMath>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731329" y="1328928"/>
                <a:ext cx="10596152" cy="1451423"/>
              </a:xfrm>
              <a:prstGeom prst="rect">
                <a:avLst/>
              </a:prstGeom>
              <a:blipFill rotWithShape="1">
                <a:blip r:embed="rId2"/>
                <a:stretch>
                  <a:fillRect l="-1208" t="-3782" r="-345" b="-9244"/>
                </a:stretch>
              </a:blipFill>
            </p:spPr>
            <p:txBody>
              <a:bodyPr/>
              <a:lstStyle/>
              <a:p>
                <a:r>
                  <a:rPr lang="en-US">
                    <a:noFill/>
                  </a:rPr>
                  <a:t> </a:t>
                </a:r>
              </a:p>
            </p:txBody>
          </p:sp>
        </mc:Fallback>
      </mc:AlternateContent>
    </p:spTree>
    <p:extLst>
      <p:ext uri="{BB962C8B-B14F-4D97-AF65-F5344CB8AC3E}">
        <p14:creationId xmlns:p14="http://schemas.microsoft.com/office/powerpoint/2010/main" val="1471742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41" y="838210"/>
            <a:ext cx="10969943" cy="769441"/>
          </a:xfrm>
          <a:prstGeom prst="rect">
            <a:avLst/>
          </a:prstGeom>
          <a:noFill/>
        </p:spPr>
        <p:txBody>
          <a:bodyPr wrap="square" rtlCol="0">
            <a:spAutoFit/>
          </a:bodyPr>
          <a:lstStyle/>
          <a:p>
            <a:pPr algn="ctr"/>
            <a:r>
              <a:rPr lang="en-US" sz="4400" dirty="0">
                <a:solidFill>
                  <a:srgbClr val="0000FF"/>
                </a:solidFill>
              </a:rPr>
              <a:t>M-OSRP Projects</a:t>
            </a:r>
          </a:p>
        </p:txBody>
      </p:sp>
      <p:sp>
        <p:nvSpPr>
          <p:cNvPr id="3" name="TextBox 2"/>
          <p:cNvSpPr txBox="1"/>
          <p:nvPr/>
        </p:nvSpPr>
        <p:spPr>
          <a:xfrm>
            <a:off x="1015735" y="1905000"/>
            <a:ext cx="10258928"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a:solidFill>
                  <a:srgbClr val="FF0000"/>
                </a:solidFill>
              </a:rPr>
              <a:t>Pre</a:t>
            </a:r>
            <a:r>
              <a:rPr lang="en-US" sz="2800" b="1" dirty="0">
                <a:solidFill>
                  <a:srgbClr val="FF0000"/>
                </a:solidFill>
              </a:rPr>
              <a:t>processing (</a:t>
            </a:r>
            <a:r>
              <a:rPr lang="en-US" sz="2800" b="1" dirty="0" err="1">
                <a:solidFill>
                  <a:srgbClr val="FF0000"/>
                </a:solidFill>
              </a:rPr>
              <a:t>deghosting</a:t>
            </a:r>
            <a:r>
              <a:rPr lang="en-US" sz="2800" b="1" dirty="0">
                <a:solidFill>
                  <a:srgbClr val="FF0000"/>
                </a:solidFill>
              </a:rPr>
              <a:t>, ground roll removal)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Multiple </a:t>
            </a:r>
            <a:r>
              <a:rPr lang="en-US" sz="2800" b="1" u="sng" dirty="0">
                <a:solidFill>
                  <a:prstClr val="black"/>
                </a:solidFill>
              </a:rPr>
              <a:t>elimination</a:t>
            </a:r>
          </a:p>
          <a:p>
            <a:pPr marL="285750" indent="-285750">
              <a:buFont typeface="Arial" panose="020B0604020202020204" pitchFamily="34" charset="0"/>
              <a:buChar char="•"/>
            </a:pPr>
            <a:endParaRPr lang="en-US" sz="2800" b="1" u="sng" dirty="0">
              <a:solidFill>
                <a:prstClr val="black"/>
              </a:solidFill>
            </a:endParaRPr>
          </a:p>
          <a:p>
            <a:pPr marL="285750" indent="-285750">
              <a:buFont typeface="Arial" panose="020B0604020202020204" pitchFamily="34" charset="0"/>
              <a:buChar char="•"/>
            </a:pPr>
            <a:r>
              <a:rPr lang="en-US" sz="2800" dirty="0">
                <a:solidFill>
                  <a:prstClr val="black"/>
                </a:solidFill>
              </a:rPr>
              <a:t>Stolt-extended Claerbout III depth imaging for heterogeneous media with a velocity model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ISS depth imaging without a velocity model</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ISS direct Q compensation without knowing or needing Q</a:t>
            </a:r>
          </a:p>
        </p:txBody>
      </p:sp>
      <p:sp>
        <p:nvSpPr>
          <p:cNvPr id="5" name="Slide Number Placeholder 4"/>
          <p:cNvSpPr>
            <a:spLocks noGrp="1"/>
          </p:cNvSpPr>
          <p:nvPr>
            <p:ph type="sldNum" sz="quarter" idx="12"/>
          </p:nvPr>
        </p:nvSpPr>
        <p:spPr/>
        <p:txBody>
          <a:bodyPr/>
          <a:lstStyle/>
          <a:p>
            <a:fld id="{EC3277FA-E73F-4102-A46F-C78B8C27A809}"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782803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4"/>
          <p:cNvSpPr/>
          <p:nvPr/>
        </p:nvSpPr>
        <p:spPr>
          <a:xfrm>
            <a:off x="128498" y="6104529"/>
            <a:ext cx="12224880" cy="425160"/>
          </a:xfrm>
          <a:prstGeom prst="rect">
            <a:avLst/>
          </a:prstGeom>
          <a:noFill/>
          <a:ln>
            <a:noFill/>
          </a:ln>
        </p:spPr>
        <p:txBody>
          <a:bodyPr wrap="none" lIns="90000" tIns="45000" rIns="90000" bIns="45000"/>
          <a:lstStyle/>
          <a:p>
            <a:pPr algn="ctr"/>
            <a:r>
              <a:rPr lang="en-US" sz="2200" b="1" dirty="0">
                <a:solidFill>
                  <a:srgbClr val="000000"/>
                </a:solidFill>
              </a:rPr>
              <a:t>Processing flow by Green’s theorem and Inverse Scattering Series (M-OSRP)</a:t>
            </a:r>
            <a:endParaRPr dirty="0">
              <a:solidFill>
                <a:prstClr val="black"/>
              </a:solidFill>
            </a:endParaRPr>
          </a:p>
        </p:txBody>
      </p:sp>
      <p:grpSp>
        <p:nvGrpSpPr>
          <p:cNvPr id="7" name="Group 6"/>
          <p:cNvGrpSpPr/>
          <p:nvPr/>
        </p:nvGrpSpPr>
        <p:grpSpPr>
          <a:xfrm>
            <a:off x="2219714" y="807129"/>
            <a:ext cx="7678464" cy="5261400"/>
            <a:chOff x="2219714" y="807129"/>
            <a:chExt cx="7678464" cy="5261400"/>
          </a:xfrm>
        </p:grpSpPr>
        <p:pic>
          <p:nvPicPr>
            <p:cNvPr id="2" name="Picture 5"/>
            <p:cNvPicPr/>
            <p:nvPr/>
          </p:nvPicPr>
          <p:blipFill>
            <a:blip r:embed="rId2"/>
            <a:stretch>
              <a:fillRect/>
            </a:stretch>
          </p:blipFill>
          <p:spPr>
            <a:xfrm>
              <a:off x="2500538" y="807129"/>
              <a:ext cx="7397640" cy="5261400"/>
            </a:xfrm>
            <a:prstGeom prst="rect">
              <a:avLst/>
            </a:prstGeom>
            <a:ln>
              <a:noFill/>
            </a:ln>
          </p:spPr>
        </p:pic>
        <p:sp>
          <p:nvSpPr>
            <p:cNvPr id="5" name="TextBox 4"/>
            <p:cNvSpPr txBox="1"/>
            <p:nvPr/>
          </p:nvSpPr>
          <p:spPr>
            <a:xfrm>
              <a:off x="2219714" y="4817853"/>
              <a:ext cx="1600200" cy="600164"/>
            </a:xfrm>
            <a:prstGeom prst="rect">
              <a:avLst/>
            </a:prstGeom>
            <a:solidFill>
              <a:schemeClr val="bg1"/>
            </a:solidFill>
          </p:spPr>
          <p:txBody>
            <a:bodyPr wrap="square" rtlCol="0">
              <a:spAutoFit/>
            </a:bodyPr>
            <a:lstStyle/>
            <a:p>
              <a:pPr algn="ctr"/>
              <a:r>
                <a:rPr lang="en-US" sz="1100" dirty="0">
                  <a:latin typeface="Arial" panose="020B0604020202020204" pitchFamily="34" charset="0"/>
                  <a:cs typeface="Arial" panose="020B0604020202020204" pitchFamily="34" charset="0"/>
                </a:rPr>
                <a:t>Stolt extended Claerbout imaging III for heterogeneity</a:t>
              </a:r>
            </a:p>
          </p:txBody>
        </p:sp>
        <p:sp>
          <p:nvSpPr>
            <p:cNvPr id="6" name="TextBox 5"/>
            <p:cNvSpPr txBox="1"/>
            <p:nvPr/>
          </p:nvSpPr>
          <p:spPr>
            <a:xfrm>
              <a:off x="4799012" y="5195754"/>
              <a:ext cx="1219200" cy="784830"/>
            </a:xfrm>
            <a:prstGeom prst="rect">
              <a:avLst/>
            </a:prstGeom>
            <a:solidFill>
              <a:schemeClr val="bg1"/>
            </a:solidFill>
          </p:spPr>
          <p:txBody>
            <a:bodyPr wrap="square" rtlCol="0">
              <a:spAutoFit/>
            </a:bodyPr>
            <a:lstStyle/>
            <a:p>
              <a:pPr algn="ctr"/>
              <a:r>
                <a:rPr lang="en-US" sz="900" dirty="0">
                  <a:latin typeface="Arial" panose="020B0604020202020204" pitchFamily="34" charset="0"/>
                  <a:cs typeface="Arial" panose="020B0604020202020204" pitchFamily="34" charset="0"/>
                </a:rPr>
                <a:t>(ISS direct amplitude analysis for parameter estimation and time lapse application)</a:t>
              </a:r>
            </a:p>
          </p:txBody>
        </p:sp>
      </p:grpSp>
      <p:sp>
        <p:nvSpPr>
          <p:cNvPr id="8" name="Slide Number Placeholder 7"/>
          <p:cNvSpPr>
            <a:spLocks noGrp="1"/>
          </p:cNvSpPr>
          <p:nvPr>
            <p:ph type="sldNum" sz="quarter" idx="12"/>
          </p:nvPr>
        </p:nvSpPr>
        <p:spPr/>
        <p:txBody>
          <a:bodyPr/>
          <a:lstStyle/>
          <a:p>
            <a:fld id="{EC3277FA-E73F-4102-A46F-C78B8C27A809}" type="slidenum">
              <a:rPr lang="en-US" smtClean="0">
                <a:solidFill>
                  <a:prstClr val="black"/>
                </a:solidFill>
              </a:rPr>
              <a:pPr/>
              <a:t>68</a:t>
            </a:fld>
            <a:endParaRPr lang="en-US" dirty="0">
              <a:solidFill>
                <a:prstClr val="black"/>
              </a:solidFill>
            </a:endParaRPr>
          </a:p>
        </p:txBody>
      </p:sp>
      <p:sp>
        <p:nvSpPr>
          <p:cNvPr id="9" name="Down Arrow 8"/>
          <p:cNvSpPr/>
          <p:nvPr/>
        </p:nvSpPr>
        <p:spPr>
          <a:xfrm rot="2874903">
            <a:off x="8671488" y="1479120"/>
            <a:ext cx="197806" cy="5526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77813" y="1234143"/>
            <a:ext cx="1692395" cy="461665"/>
          </a:xfrm>
          <a:prstGeom prst="rect">
            <a:avLst/>
          </a:prstGeom>
        </p:spPr>
        <p:txBody>
          <a:bodyPr wrap="none">
            <a:spAutoFit/>
          </a:bodyPr>
          <a:lstStyle/>
          <a:p>
            <a:r>
              <a:rPr lang="en-US" altLang="zh-TW" sz="2400" b="1" dirty="0" err="1">
                <a:solidFill>
                  <a:srgbClr val="FF0000"/>
                </a:solidFill>
              </a:rPr>
              <a:t>Deghosting</a:t>
            </a:r>
            <a:r>
              <a:rPr lang="en-US" altLang="zh-TW" sz="2400" b="1" dirty="0">
                <a:solidFill>
                  <a:srgbClr val="FF0000"/>
                </a:solidFill>
              </a:rPr>
              <a:t> </a:t>
            </a:r>
            <a:endParaRPr lang="en-US" sz="2400" dirty="0">
              <a:solidFill>
                <a:srgbClr val="FF0000"/>
              </a:solidFill>
            </a:endParaRPr>
          </a:p>
        </p:txBody>
      </p:sp>
      <p:sp>
        <p:nvSpPr>
          <p:cNvPr id="11" name="TextBox 10"/>
          <p:cNvSpPr txBox="1"/>
          <p:nvPr/>
        </p:nvSpPr>
        <p:spPr>
          <a:xfrm>
            <a:off x="2436812" y="3733800"/>
            <a:ext cx="1066800" cy="584775"/>
          </a:xfrm>
          <a:prstGeom prst="rect">
            <a:avLst/>
          </a:prstGeom>
          <a:solidFill>
            <a:schemeClr val="bg1"/>
          </a:solidFill>
        </p:spPr>
        <p:txBody>
          <a:bodyPr wrap="square" rtlCol="0">
            <a:spAutoFit/>
          </a:bodyPr>
          <a:lstStyle/>
          <a:p>
            <a:pPr algn="ctr"/>
            <a:r>
              <a:rPr lang="en-US" sz="1600" dirty="0" smtClean="0"/>
              <a:t>Velocity analysis</a:t>
            </a:r>
            <a:endParaRPr lang="en-US" sz="1600" dirty="0"/>
          </a:p>
        </p:txBody>
      </p:sp>
    </p:spTree>
    <p:extLst>
      <p:ext uri="{BB962C8B-B14F-4D97-AF65-F5344CB8AC3E}">
        <p14:creationId xmlns:p14="http://schemas.microsoft.com/office/powerpoint/2010/main" val="38890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 xmlns:a16="http://schemas.microsoft.com/office/drawing/2014/main" id="{B4838E06-DFA4-4D17-969B-88AC30EFA632}"/>
              </a:ext>
            </a:extLst>
          </p:cNvPr>
          <p:cNvSpPr>
            <a:spLocks noChangeArrowheads="1"/>
          </p:cNvSpPr>
          <p:nvPr/>
        </p:nvSpPr>
        <p:spPr bwMode="auto">
          <a:xfrm>
            <a:off x="3156667" y="4728288"/>
            <a:ext cx="5448291" cy="461665"/>
          </a:xfrm>
          <a:prstGeom prst="rect">
            <a:avLst/>
          </a:prstGeom>
          <a:noFill/>
          <a:ln w="9525">
            <a:noFill/>
            <a:miter lim="800000"/>
            <a:headEnd/>
            <a:tailEnd/>
          </a:ln>
        </p:spPr>
        <p:txBody>
          <a:bodyPr wrap="square">
            <a:spAutoFit/>
          </a:bodyPr>
          <a:lstStyle/>
          <a:p>
            <a:pPr marL="342900" indent="-342900" algn="ctr">
              <a:spcBef>
                <a:spcPct val="20000"/>
              </a:spcBef>
              <a:defRPr/>
            </a:pPr>
            <a:r>
              <a:rPr lang="en-US" altLang="zh-CN" sz="2400" dirty="0">
                <a:solidFill>
                  <a:prstClr val="black"/>
                </a:solidFill>
              </a:rPr>
              <a:t>Zhen Zhang* and Arthur B. Weglein (2017)</a:t>
            </a:r>
          </a:p>
        </p:txBody>
      </p:sp>
      <p:sp>
        <p:nvSpPr>
          <p:cNvPr id="22" name="Title 12">
            <a:extLst>
              <a:ext uri="{FF2B5EF4-FFF2-40B4-BE49-F238E27FC236}">
                <a16:creationId xmlns="" xmlns:a16="http://schemas.microsoft.com/office/drawing/2014/main" id="{53889AE7-931F-4253-86DB-74FE64DBEBA0}"/>
              </a:ext>
            </a:extLst>
          </p:cNvPr>
          <p:cNvSpPr txBox="1">
            <a:spLocks/>
          </p:cNvSpPr>
          <p:nvPr/>
        </p:nvSpPr>
        <p:spPr>
          <a:xfrm>
            <a:off x="362053" y="1790000"/>
            <a:ext cx="10988792"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600" dirty="0">
                <a:solidFill>
                  <a:prstClr val="black"/>
                </a:solidFill>
              </a:rPr>
              <a:t>3D source and receiver </a:t>
            </a:r>
            <a:r>
              <a:rPr lang="en-US" sz="3600" dirty="0" err="1">
                <a:solidFill>
                  <a:prstClr val="black"/>
                </a:solidFill>
              </a:rPr>
              <a:t>deghosting</a:t>
            </a:r>
            <a:r>
              <a:rPr lang="en-US" sz="3600" dirty="0">
                <a:solidFill>
                  <a:prstClr val="black"/>
                </a:solidFill>
              </a:rPr>
              <a:t> in the space-frequency domain using a depth-variable measurement surface</a:t>
            </a:r>
          </a:p>
        </p:txBody>
      </p:sp>
      <p:sp>
        <p:nvSpPr>
          <p:cNvPr id="9" name="Subtitle 13">
            <a:extLst>
              <a:ext uri="{FF2B5EF4-FFF2-40B4-BE49-F238E27FC236}">
                <a16:creationId xmlns="" xmlns:a16="http://schemas.microsoft.com/office/drawing/2014/main" id="{C4F5FFF9-7848-4DE2-BC94-F3F44F090743}"/>
              </a:ext>
            </a:extLst>
          </p:cNvPr>
          <p:cNvSpPr txBox="1">
            <a:spLocks/>
          </p:cNvSpPr>
          <p:nvPr/>
        </p:nvSpPr>
        <p:spPr>
          <a:xfrm>
            <a:off x="799911" y="3183031"/>
            <a:ext cx="10113070" cy="83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defRPr/>
            </a:pPr>
            <a:r>
              <a:rPr lang="en-US" dirty="0">
                <a:solidFill>
                  <a:prstClr val="black"/>
                </a:solidFill>
                <a:latin typeface="Calibri Light" panose="020F0302020204030204" pitchFamily="34" charset="0"/>
              </a:rPr>
              <a:t>-- An initial offshore synthetic data study with anticipated onshore and ocean-bottom application </a:t>
            </a:r>
          </a:p>
        </p:txBody>
      </p:sp>
      <p:sp>
        <p:nvSpPr>
          <p:cNvPr id="2" name="Slide Number Placeholder 1"/>
          <p:cNvSpPr>
            <a:spLocks noGrp="1"/>
          </p:cNvSpPr>
          <p:nvPr>
            <p:ph type="sldNum" sz="quarter" idx="12"/>
          </p:nvPr>
        </p:nvSpPr>
        <p:spPr/>
        <p:txBody>
          <a:bodyPr/>
          <a:lstStyle/>
          <a:p>
            <a:fld id="{EC3277FA-E73F-4102-A46F-C78B8C27A809}" type="slidenum">
              <a:rPr lang="en-US" smtClean="0"/>
              <a:pPr/>
              <a:t>69</a:t>
            </a:fld>
            <a:endParaRPr lang="en-US" dirty="0"/>
          </a:p>
        </p:txBody>
      </p:sp>
    </p:spTree>
    <p:extLst>
      <p:ext uri="{BB962C8B-B14F-4D97-AF65-F5344CB8AC3E}">
        <p14:creationId xmlns:p14="http://schemas.microsoft.com/office/powerpoint/2010/main" val="216336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E8B820D-4961-4F4F-8B8C-846E68330086}"/>
              </a:ext>
            </a:extLst>
          </p:cNvPr>
          <p:cNvSpPr>
            <a:spLocks noGrp="1"/>
          </p:cNvSpPr>
          <p:nvPr>
            <p:ph type="title"/>
          </p:nvPr>
        </p:nvSpPr>
        <p:spPr/>
        <p:txBody>
          <a:bodyPr/>
          <a:lstStyle/>
          <a:p>
            <a:r>
              <a:rPr lang="en-US" dirty="0"/>
              <a:t>Outline</a:t>
            </a:r>
          </a:p>
        </p:txBody>
      </p:sp>
      <p:sp>
        <p:nvSpPr>
          <p:cNvPr id="5" name="Content Placeholder 4">
            <a:extLst>
              <a:ext uri="{FF2B5EF4-FFF2-40B4-BE49-F238E27FC236}">
                <a16:creationId xmlns="" xmlns:a16="http://schemas.microsoft.com/office/drawing/2014/main" id="{98780467-F7FB-45B0-BE99-993EACF53711}"/>
              </a:ext>
            </a:extLst>
          </p:cNvPr>
          <p:cNvSpPr>
            <a:spLocks noGrp="1"/>
          </p:cNvSpPr>
          <p:nvPr>
            <p:ph idx="1"/>
          </p:nvPr>
        </p:nvSpPr>
        <p:spPr/>
        <p:txBody>
          <a:bodyPr/>
          <a:lstStyle/>
          <a:p>
            <a:pPr marL="514350" indent="-514350">
              <a:buFont typeface="+mj-lt"/>
              <a:buAutoNum type="arabicPeriod"/>
            </a:pPr>
            <a:r>
              <a:rPr lang="en-US" u="sng" dirty="0"/>
              <a:t>D</a:t>
            </a:r>
            <a:r>
              <a:rPr lang="en-US" u="sng" dirty="0" smtClean="0"/>
              <a:t>efining</a:t>
            </a:r>
            <a:r>
              <a:rPr lang="en-US" dirty="0" smtClean="0"/>
              <a:t> </a:t>
            </a:r>
            <a:r>
              <a:rPr lang="en-US" dirty="0"/>
              <a:t>and </a:t>
            </a:r>
            <a:r>
              <a:rPr lang="en-US" u="sng" dirty="0"/>
              <a:t>addressing</a:t>
            </a:r>
            <a:r>
              <a:rPr lang="en-US" dirty="0"/>
              <a:t> outstanding and prioritized seismic E and P challenges</a:t>
            </a:r>
          </a:p>
          <a:p>
            <a:pPr marL="514350" indent="-514350">
              <a:buFont typeface="+mj-lt"/>
              <a:buAutoNum type="arabicPeriod"/>
            </a:pPr>
            <a:r>
              <a:rPr lang="en-US" dirty="0"/>
              <a:t>We will provide </a:t>
            </a:r>
            <a:r>
              <a:rPr lang="en-US" dirty="0" smtClean="0"/>
              <a:t>a single </a:t>
            </a:r>
            <a:r>
              <a:rPr lang="en-US" dirty="0"/>
              <a:t>and accessible starting point and framework for all the new and more effective methods developed and delivered by M-OSRP</a:t>
            </a:r>
          </a:p>
          <a:p>
            <a:pPr marL="514350" indent="-514350">
              <a:buFont typeface="+mj-lt"/>
              <a:buAutoNum type="arabicPeriod"/>
            </a:pPr>
            <a:r>
              <a:rPr lang="en-US" dirty="0"/>
              <a:t>Projects: their objectives, </a:t>
            </a:r>
            <a:r>
              <a:rPr lang="en-US" dirty="0" smtClean="0"/>
              <a:t>progress, </a:t>
            </a:r>
            <a:r>
              <a:rPr lang="en-US" dirty="0"/>
              <a:t>deliverables and plans</a:t>
            </a:r>
          </a:p>
          <a:p>
            <a:pPr marL="514350" indent="-514350">
              <a:buFont typeface="+mj-lt"/>
              <a:buAutoNum type="arabicPeriod"/>
            </a:pPr>
            <a:r>
              <a:rPr lang="en-US" dirty="0"/>
              <a:t>A new opportunity from M-OSRP</a:t>
            </a:r>
          </a:p>
          <a:p>
            <a:pPr marL="514350" indent="-514350">
              <a:buFont typeface="+mj-lt"/>
              <a:buAutoNum type="arabicPeriod"/>
            </a:pPr>
            <a:r>
              <a:rPr lang="en-US" dirty="0"/>
              <a:t>Summary and the Road Ahead</a:t>
            </a:r>
          </a:p>
        </p:txBody>
      </p:sp>
    </p:spTree>
    <p:extLst>
      <p:ext uri="{BB962C8B-B14F-4D97-AF65-F5344CB8AC3E}">
        <p14:creationId xmlns:p14="http://schemas.microsoft.com/office/powerpoint/2010/main" val="3770075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0684" y="152400"/>
            <a:ext cx="8227457" cy="990600"/>
          </a:xfrm>
        </p:spPr>
        <p:txBody>
          <a:bodyPr/>
          <a:lstStyle/>
          <a:p>
            <a:pPr eaLnBrk="1" hangingPunct="1"/>
            <a:r>
              <a:rPr lang="en-US" sz="2800" b="1" dirty="0">
                <a:solidFill>
                  <a:srgbClr val="FF0000"/>
                </a:solidFill>
                <a:latin typeface="+mn-lt"/>
              </a:rPr>
              <a:t>Outline</a:t>
            </a:r>
            <a:endParaRPr lang="en-US" sz="2600" b="1" dirty="0">
              <a:solidFill>
                <a:srgbClr val="FF0000"/>
              </a:solidFill>
              <a:latin typeface="+mn-lt"/>
            </a:endParaRPr>
          </a:p>
        </p:txBody>
      </p:sp>
      <p:sp>
        <p:nvSpPr>
          <p:cNvPr id="93189" name="Content Placeholder 5"/>
          <p:cNvSpPr>
            <a:spLocks noGrp="1"/>
          </p:cNvSpPr>
          <p:nvPr>
            <p:ph sz="quarter" idx="1"/>
          </p:nvPr>
        </p:nvSpPr>
        <p:spPr>
          <a:xfrm>
            <a:off x="1896815" y="1123287"/>
            <a:ext cx="9612595" cy="4937125"/>
          </a:xfrm>
        </p:spPr>
        <p:txBody>
          <a:bodyPr>
            <a:noAutofit/>
          </a:bodyPr>
          <a:lstStyle/>
          <a:p>
            <a:pPr>
              <a:lnSpc>
                <a:spcPct val="200000"/>
              </a:lnSpc>
              <a:spcBef>
                <a:spcPts val="0"/>
              </a:spcBef>
              <a:defRPr/>
            </a:pPr>
            <a:r>
              <a:rPr lang="en-US" dirty="0">
                <a:solidFill>
                  <a:srgbClr val="FF0000"/>
                </a:solidFill>
              </a:rPr>
              <a:t>Motivation</a:t>
            </a:r>
          </a:p>
          <a:p>
            <a:pPr>
              <a:lnSpc>
                <a:spcPct val="200000"/>
              </a:lnSpc>
              <a:spcBef>
                <a:spcPts val="0"/>
              </a:spcBef>
              <a:defRPr/>
            </a:pPr>
            <a:r>
              <a:rPr lang="en-US" dirty="0"/>
              <a:t>Green’s theorem </a:t>
            </a:r>
            <a:r>
              <a:rPr lang="en-US" dirty="0" err="1"/>
              <a:t>deghosting</a:t>
            </a:r>
            <a:endParaRPr lang="en-US" altLang="zh-CN" dirty="0"/>
          </a:p>
          <a:p>
            <a:pPr>
              <a:lnSpc>
                <a:spcPct val="200000"/>
              </a:lnSpc>
              <a:spcBef>
                <a:spcPts val="0"/>
              </a:spcBef>
              <a:defRPr/>
            </a:pPr>
            <a:r>
              <a:rPr lang="en-US" dirty="0"/>
              <a:t>Numerical examples</a:t>
            </a:r>
          </a:p>
          <a:p>
            <a:pPr>
              <a:lnSpc>
                <a:spcPct val="200000"/>
              </a:lnSpc>
              <a:spcBef>
                <a:spcPts val="0"/>
              </a:spcBef>
              <a:defRPr/>
            </a:pPr>
            <a:r>
              <a:rPr lang="en-US" dirty="0"/>
              <a:t>Conclusions</a:t>
            </a:r>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70</a:t>
            </a:fld>
            <a:endParaRPr lang="en-US" dirty="0"/>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07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980684" y="152400"/>
            <a:ext cx="8227457" cy="990600"/>
          </a:xfrm>
        </p:spPr>
        <p:txBody>
          <a:bodyPr/>
          <a:lstStyle/>
          <a:p>
            <a:pPr eaLnBrk="1" hangingPunct="1"/>
            <a:r>
              <a:rPr lang="en-US" altLang="zh-TW" sz="2800" b="1" dirty="0">
                <a:solidFill>
                  <a:srgbClr val="FF0000"/>
                </a:solidFill>
                <a:latin typeface="+mn-lt"/>
                <a:ea typeface="新細明體" pitchFamily="18" charset="-120"/>
              </a:rPr>
              <a:t>Motivation</a:t>
            </a:r>
            <a:endParaRPr lang="en-US" altLang="zh-TW" sz="2600" b="1" dirty="0">
              <a:solidFill>
                <a:srgbClr val="FF0000"/>
              </a:solidFill>
              <a:latin typeface="+mn-lt"/>
              <a:ea typeface="新細明體" pitchFamily="18" charset="-120"/>
            </a:endParaRPr>
          </a:p>
        </p:txBody>
      </p:sp>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71</a:t>
            </a:fld>
            <a:endParaRPr lang="en-US" dirty="0"/>
          </a:p>
        </p:txBody>
      </p:sp>
      <p:sp>
        <p:nvSpPr>
          <p:cNvPr id="111" name="Content Placeholder 5"/>
          <p:cNvSpPr>
            <a:spLocks noGrp="1"/>
          </p:cNvSpPr>
          <p:nvPr>
            <p:ph sz="quarter" idx="1"/>
          </p:nvPr>
        </p:nvSpPr>
        <p:spPr>
          <a:xfrm>
            <a:off x="688161" y="1066801"/>
            <a:ext cx="4219592" cy="1867017"/>
          </a:xfrm>
        </p:spPr>
        <p:txBody>
          <a:bodyPr>
            <a:normAutofit/>
          </a:bodyPr>
          <a:lstStyle/>
          <a:p>
            <a:pPr marL="0" indent="0">
              <a:lnSpc>
                <a:spcPct val="150000"/>
              </a:lnSpc>
              <a:spcBef>
                <a:spcPts val="0"/>
              </a:spcBef>
              <a:buNone/>
            </a:pPr>
            <a:r>
              <a:rPr lang="en-US" altLang="zh-TW" sz="2600" b="1" dirty="0" err="1"/>
              <a:t>Deghosting</a:t>
            </a:r>
            <a:r>
              <a:rPr lang="en-US" altLang="zh-TW" sz="2600" b="1" dirty="0"/>
              <a:t> is significant</a:t>
            </a:r>
            <a:endParaRPr lang="en-US" altLang="zh-TW" sz="2600" b="1" dirty="0">
              <a:latin typeface="+mj-lt"/>
            </a:endParaRPr>
          </a:p>
          <a:p>
            <a:pPr marL="457200" lvl="1" indent="0">
              <a:lnSpc>
                <a:spcPct val="150000"/>
              </a:lnSpc>
              <a:spcBef>
                <a:spcPts val="0"/>
              </a:spcBef>
              <a:buNone/>
            </a:pPr>
            <a:r>
              <a:rPr lang="en-US" altLang="zh-TW" sz="2200" dirty="0">
                <a:latin typeface="+mj-lt"/>
              </a:rPr>
              <a:t>(1) Remove spectrum notches</a:t>
            </a:r>
          </a:p>
          <a:p>
            <a:pPr marL="457200" lvl="1" indent="0">
              <a:lnSpc>
                <a:spcPct val="150000"/>
              </a:lnSpc>
              <a:spcBef>
                <a:spcPts val="0"/>
              </a:spcBef>
              <a:buNone/>
            </a:pPr>
            <a:r>
              <a:rPr lang="en-US" altLang="zh-TW" sz="2200" dirty="0">
                <a:latin typeface="+mj-lt"/>
              </a:rPr>
              <a:t>(2) Boost low frequencies</a:t>
            </a:r>
            <a:endParaRPr lang="en-US" altLang="zh-TW" sz="2200" i="1" dirty="0">
              <a:latin typeface="+mj-lt"/>
            </a:endParaRPr>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Content Placeholder 5">
            <a:extLst>
              <a:ext uri="{FF2B5EF4-FFF2-40B4-BE49-F238E27FC236}">
                <a16:creationId xmlns="" xmlns:a16="http://schemas.microsoft.com/office/drawing/2014/main" id="{4F248626-0265-4604-9A8A-24495B2D6DE0}"/>
              </a:ext>
            </a:extLst>
          </p:cNvPr>
          <p:cNvSpPr txBox="1">
            <a:spLocks/>
          </p:cNvSpPr>
          <p:nvPr/>
        </p:nvSpPr>
        <p:spPr>
          <a:xfrm>
            <a:off x="688161" y="3035417"/>
            <a:ext cx="11335607" cy="3422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altLang="zh-TW" sz="2600" b="1" dirty="0"/>
              <a:t>In addition, effective </a:t>
            </a:r>
            <a:r>
              <a:rPr lang="en-US" altLang="zh-TW" sz="2600" b="1" dirty="0" err="1"/>
              <a:t>deghosting</a:t>
            </a:r>
            <a:r>
              <a:rPr lang="en-US" altLang="zh-TW" sz="2600" b="1" dirty="0"/>
              <a:t> is a prerequisite for</a:t>
            </a:r>
          </a:p>
          <a:p>
            <a:pPr marL="457200" lvl="1" indent="0">
              <a:lnSpc>
                <a:spcPct val="150000"/>
              </a:lnSpc>
              <a:spcBef>
                <a:spcPts val="0"/>
              </a:spcBef>
              <a:buFont typeface="Arial" panose="020B0604020202020204" pitchFamily="34" charset="0"/>
              <a:buNone/>
            </a:pPr>
            <a:r>
              <a:rPr lang="en-US" altLang="zh-TW" sz="2200" dirty="0">
                <a:latin typeface="+mj-lt"/>
              </a:rPr>
              <a:t>(1) Removal of free surface multiple and internal multiple based on inverse scattering series (ISS) </a:t>
            </a:r>
            <a:r>
              <a:rPr lang="en-US" altLang="zh-TW" sz="2200" i="1" dirty="0">
                <a:latin typeface="+mj-lt"/>
              </a:rPr>
              <a:t>(Carvalho et al., 1992; Araujo et al., 1994; </a:t>
            </a:r>
            <a:r>
              <a:rPr lang="en-US" altLang="zh-TW" sz="2200" i="1" dirty="0" err="1">
                <a:latin typeface="+mj-lt"/>
              </a:rPr>
              <a:t>Weglein</a:t>
            </a:r>
            <a:r>
              <a:rPr lang="en-US" altLang="zh-TW" sz="2200" i="1" dirty="0">
                <a:latin typeface="+mj-lt"/>
              </a:rPr>
              <a:t> et al., 1997; </a:t>
            </a:r>
            <a:r>
              <a:rPr lang="en-US" altLang="zh-TW" sz="2200" i="1" dirty="0" err="1">
                <a:latin typeface="+mj-lt"/>
              </a:rPr>
              <a:t>Weglein</a:t>
            </a:r>
            <a:r>
              <a:rPr lang="en-US" altLang="zh-TW" sz="2200" i="1" dirty="0">
                <a:latin typeface="+mj-lt"/>
              </a:rPr>
              <a:t> et al., 2003)</a:t>
            </a:r>
            <a:endParaRPr lang="en-US" altLang="zh-TW" sz="2200" dirty="0">
              <a:latin typeface="+mj-lt"/>
            </a:endParaRPr>
          </a:p>
          <a:p>
            <a:pPr marL="457200" lvl="1" indent="0">
              <a:lnSpc>
                <a:spcPct val="150000"/>
              </a:lnSpc>
              <a:spcBef>
                <a:spcPts val="0"/>
              </a:spcBef>
              <a:buFont typeface="Arial" panose="020B0604020202020204" pitchFamily="34" charset="0"/>
              <a:buNone/>
            </a:pPr>
            <a:r>
              <a:rPr lang="en-US" altLang="zh-TW" sz="2200" dirty="0">
                <a:latin typeface="+mj-lt"/>
              </a:rPr>
              <a:t>(2) </a:t>
            </a:r>
            <a:r>
              <a:rPr lang="en-US" altLang="zh-TW" sz="2200" dirty="0" err="1">
                <a:latin typeface="+mj-lt"/>
              </a:rPr>
              <a:t>Stolt</a:t>
            </a:r>
            <a:r>
              <a:rPr lang="en-US" altLang="zh-TW" sz="2200" dirty="0">
                <a:latin typeface="+mj-lt"/>
              </a:rPr>
              <a:t> CIII imaging that treats all frequencies with equal effectiveness at the target and reservoir </a:t>
            </a:r>
            <a:r>
              <a:rPr lang="en-US" altLang="zh-TW" sz="2200" i="1" dirty="0">
                <a:latin typeface="+mj-lt"/>
              </a:rPr>
              <a:t>(</a:t>
            </a:r>
            <a:r>
              <a:rPr lang="en-US" altLang="zh-TW" sz="2200" i="1" dirty="0" err="1">
                <a:latin typeface="+mj-lt"/>
              </a:rPr>
              <a:t>Weglein</a:t>
            </a:r>
            <a:r>
              <a:rPr lang="en-US" altLang="zh-TW" sz="2200" i="1" dirty="0">
                <a:latin typeface="+mj-lt"/>
              </a:rPr>
              <a:t> et al., 2016)</a:t>
            </a:r>
          </a:p>
        </p:txBody>
      </p:sp>
    </p:spTree>
    <p:extLst>
      <p:ext uri="{BB962C8B-B14F-4D97-AF65-F5344CB8AC3E}">
        <p14:creationId xmlns:p14="http://schemas.microsoft.com/office/powerpoint/2010/main" val="16384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72</a:t>
            </a:fld>
            <a:endParaRPr lang="en-US" dirty="0"/>
          </a:p>
        </p:txBody>
      </p:sp>
      <p:sp>
        <p:nvSpPr>
          <p:cNvPr id="10" name="Title 1">
            <a:extLst>
              <a:ext uri="{FF2B5EF4-FFF2-40B4-BE49-F238E27FC236}">
                <a16:creationId xmlns="" xmlns:a16="http://schemas.microsoft.com/office/drawing/2014/main" id="{1F98FCCD-D8CC-44B2-A472-504D4928E5A3}"/>
              </a:ext>
            </a:extLst>
          </p:cNvPr>
          <p:cNvSpPr>
            <a:spLocks noGrp="1"/>
          </p:cNvSpPr>
          <p:nvPr>
            <p:ph type="title"/>
          </p:nvPr>
        </p:nvSpPr>
        <p:spPr>
          <a:xfrm>
            <a:off x="1980684" y="152400"/>
            <a:ext cx="8227457" cy="990600"/>
          </a:xfrm>
        </p:spPr>
        <p:txBody>
          <a:bodyPr/>
          <a:lstStyle/>
          <a:p>
            <a:pPr eaLnBrk="1" hangingPunct="1"/>
            <a:r>
              <a:rPr lang="en-US" altLang="zh-TW" sz="2800" b="1" dirty="0">
                <a:solidFill>
                  <a:srgbClr val="FF0000"/>
                </a:solidFill>
                <a:latin typeface="+mn-lt"/>
                <a:ea typeface="新細明體" pitchFamily="18" charset="-120"/>
              </a:rPr>
              <a:t>Motivation</a:t>
            </a:r>
            <a:endParaRPr lang="en-US" altLang="zh-TW" sz="2600" b="1" dirty="0">
              <a:solidFill>
                <a:srgbClr val="FF0000"/>
              </a:solidFill>
              <a:latin typeface="+mn-lt"/>
              <a:ea typeface="新細明體" pitchFamily="18" charset="-120"/>
            </a:endParaRPr>
          </a:p>
        </p:txBody>
      </p:sp>
      <p:cxnSp>
        <p:nvCxnSpPr>
          <p:cNvPr id="11" name="Straight Connector 10">
            <a:extLst>
              <a:ext uri="{FF2B5EF4-FFF2-40B4-BE49-F238E27FC236}">
                <a16:creationId xmlns="" xmlns:a16="http://schemas.microsoft.com/office/drawing/2014/main" id="{3AFF2BC2-0C74-4CD4-BAFE-9000915C6AFE}"/>
              </a:ext>
            </a:extLst>
          </p:cNvPr>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D3BF5605-B862-44AF-B256-F23B6FD45AB4}"/>
              </a:ext>
            </a:extLst>
          </p:cNvPr>
          <p:cNvGrpSpPr/>
          <p:nvPr/>
        </p:nvGrpSpPr>
        <p:grpSpPr>
          <a:xfrm>
            <a:off x="4640861" y="1421230"/>
            <a:ext cx="2971344" cy="2945655"/>
            <a:chOff x="3091586" y="3364468"/>
            <a:chExt cx="2972118" cy="2945655"/>
          </a:xfrm>
        </p:grpSpPr>
        <p:sp>
          <p:nvSpPr>
            <p:cNvPr id="13" name="Rectangle 12">
              <a:extLst>
                <a:ext uri="{FF2B5EF4-FFF2-40B4-BE49-F238E27FC236}">
                  <a16:creationId xmlns="" xmlns:a16="http://schemas.microsoft.com/office/drawing/2014/main" id="{814042E9-C696-40E1-96FC-EFDCA29E7503}"/>
                </a:ext>
              </a:extLst>
            </p:cNvPr>
            <p:cNvSpPr/>
            <p:nvPr/>
          </p:nvSpPr>
          <p:spPr>
            <a:xfrm>
              <a:off x="3091904" y="3364468"/>
              <a:ext cx="2971800" cy="2599104"/>
            </a:xfrm>
            <a:prstGeom prst="rect">
              <a:avLst/>
            </a:prstGeom>
            <a:solidFill>
              <a:srgbClr val="25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31FDF220-C6F6-445A-A94B-15C3D05261A0}"/>
                </a:ext>
              </a:extLst>
            </p:cNvPr>
            <p:cNvSpPr/>
            <p:nvPr/>
          </p:nvSpPr>
          <p:spPr>
            <a:xfrm>
              <a:off x="3091904" y="3364468"/>
              <a:ext cx="2971800" cy="4836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CB80DD3A-0A50-4375-B8E5-A02E73EFC6C6}"/>
                </a:ext>
              </a:extLst>
            </p:cNvPr>
            <p:cNvSpPr/>
            <p:nvPr/>
          </p:nvSpPr>
          <p:spPr>
            <a:xfrm>
              <a:off x="3091905" y="5403850"/>
              <a:ext cx="2971799" cy="55972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Rectangle 15">
              <a:extLst>
                <a:ext uri="{FF2B5EF4-FFF2-40B4-BE49-F238E27FC236}">
                  <a16:creationId xmlns="" xmlns:a16="http://schemas.microsoft.com/office/drawing/2014/main" id="{931A5988-1B11-47E6-8194-7E77CA57CA16}"/>
                </a:ext>
              </a:extLst>
            </p:cNvPr>
            <p:cNvSpPr/>
            <p:nvPr/>
          </p:nvSpPr>
          <p:spPr>
            <a:xfrm>
              <a:off x="5225504" y="5486400"/>
              <a:ext cx="710451" cy="369332"/>
            </a:xfrm>
            <a:prstGeom prst="rect">
              <a:avLst/>
            </a:prstGeom>
          </p:spPr>
          <p:txBody>
            <a:bodyPr wrap="none">
              <a:spAutoFit/>
            </a:bodyPr>
            <a:lstStyle/>
            <a:p>
              <a:r>
                <a:rPr lang="en-US" dirty="0">
                  <a:ea typeface="新細明體" pitchFamily="18" charset="-120"/>
                </a:rPr>
                <a:t>earth</a:t>
              </a:r>
              <a:endParaRPr lang="en-US" dirty="0"/>
            </a:p>
          </p:txBody>
        </p:sp>
        <p:sp>
          <p:nvSpPr>
            <p:cNvPr id="17" name="Rectangle 16">
              <a:extLst>
                <a:ext uri="{FF2B5EF4-FFF2-40B4-BE49-F238E27FC236}">
                  <a16:creationId xmlns="" xmlns:a16="http://schemas.microsoft.com/office/drawing/2014/main" id="{CA6838E8-576E-4C8A-AD56-51F62A75485C}"/>
                </a:ext>
              </a:extLst>
            </p:cNvPr>
            <p:cNvSpPr/>
            <p:nvPr/>
          </p:nvSpPr>
          <p:spPr>
            <a:xfrm>
              <a:off x="4349196" y="3460373"/>
              <a:ext cx="441146" cy="369332"/>
            </a:xfrm>
            <a:prstGeom prst="rect">
              <a:avLst/>
            </a:prstGeom>
          </p:spPr>
          <p:txBody>
            <a:bodyPr wrap="none">
              <a:spAutoFit/>
            </a:bodyPr>
            <a:lstStyle/>
            <a:p>
              <a:r>
                <a:rPr lang="en-US" dirty="0">
                  <a:ea typeface="新細明體" pitchFamily="18" charset="-120"/>
                </a:rPr>
                <a:t>air</a:t>
              </a:r>
              <a:endParaRPr lang="en-US" dirty="0"/>
            </a:p>
          </p:txBody>
        </p:sp>
        <p:sp>
          <p:nvSpPr>
            <p:cNvPr id="18" name="Rectangle 17">
              <a:extLst>
                <a:ext uri="{FF2B5EF4-FFF2-40B4-BE49-F238E27FC236}">
                  <a16:creationId xmlns="" xmlns:a16="http://schemas.microsoft.com/office/drawing/2014/main" id="{3D9AAA69-8350-4789-B31A-6D37697BB5DE}"/>
                </a:ext>
              </a:extLst>
            </p:cNvPr>
            <p:cNvSpPr/>
            <p:nvPr/>
          </p:nvSpPr>
          <p:spPr>
            <a:xfrm>
              <a:off x="3091586" y="4603744"/>
              <a:ext cx="748923" cy="369332"/>
            </a:xfrm>
            <a:prstGeom prst="rect">
              <a:avLst/>
            </a:prstGeom>
          </p:spPr>
          <p:txBody>
            <a:bodyPr wrap="none">
              <a:spAutoFit/>
            </a:bodyPr>
            <a:lstStyle/>
            <a:p>
              <a:r>
                <a:rPr lang="en-US" dirty="0">
                  <a:ea typeface="新細明體" pitchFamily="18" charset="-120"/>
                </a:rPr>
                <a:t>water</a:t>
              </a:r>
              <a:endParaRPr lang="en-US" dirty="0"/>
            </a:p>
          </p:txBody>
        </p:sp>
        <p:sp>
          <p:nvSpPr>
            <p:cNvPr id="19" name="Rectangle 18">
              <a:extLst>
                <a:ext uri="{FF2B5EF4-FFF2-40B4-BE49-F238E27FC236}">
                  <a16:creationId xmlns="" xmlns:a16="http://schemas.microsoft.com/office/drawing/2014/main" id="{C43EBECC-C756-4C28-B8F7-6B10932E69E4}"/>
                </a:ext>
              </a:extLst>
            </p:cNvPr>
            <p:cNvSpPr/>
            <p:nvPr/>
          </p:nvSpPr>
          <p:spPr>
            <a:xfrm>
              <a:off x="3902340" y="5940791"/>
              <a:ext cx="1533690" cy="369332"/>
            </a:xfrm>
            <a:prstGeom prst="rect">
              <a:avLst/>
            </a:prstGeom>
          </p:spPr>
          <p:txBody>
            <a:bodyPr wrap="none">
              <a:spAutoFit/>
            </a:bodyPr>
            <a:lstStyle/>
            <a:p>
              <a:r>
                <a:rPr lang="en-US" dirty="0">
                  <a:ea typeface="新細明體" pitchFamily="18" charset="-120"/>
                </a:rPr>
                <a:t>O</a:t>
              </a:r>
              <a:r>
                <a:rPr lang="en-US" altLang="zh-CN" dirty="0">
                  <a:ea typeface="新細明體" pitchFamily="18" charset="-120"/>
                </a:rPr>
                <a:t>cean bottom</a:t>
              </a:r>
              <a:endParaRPr lang="en-US" dirty="0"/>
            </a:p>
          </p:txBody>
        </p:sp>
        <p:pic>
          <p:nvPicPr>
            <p:cNvPr id="20" name="Picture 19" descr="Ship with smoke - vector Clip Art">
              <a:extLst>
                <a:ext uri="{FF2B5EF4-FFF2-40B4-BE49-F238E27FC236}">
                  <a16:creationId xmlns="" xmlns:a16="http://schemas.microsoft.com/office/drawing/2014/main" id="{8C2A89D9-BA01-4489-B093-291747A0B2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04" t="42014" r="-2229"/>
            <a:stretch/>
          </p:blipFill>
          <p:spPr>
            <a:xfrm flipH="1">
              <a:off x="5049015" y="3585250"/>
              <a:ext cx="857045" cy="406800"/>
            </a:xfrm>
            <a:prstGeom prst="rect">
              <a:avLst/>
            </a:prstGeom>
          </p:spPr>
        </p:pic>
        <p:sp>
          <p:nvSpPr>
            <p:cNvPr id="21" name="Oval 20">
              <a:extLst>
                <a:ext uri="{FF2B5EF4-FFF2-40B4-BE49-F238E27FC236}">
                  <a16:creationId xmlns="" xmlns:a16="http://schemas.microsoft.com/office/drawing/2014/main" id="{D33BF809-AC02-43B3-8F47-B4DEAD7FD7B5}"/>
                </a:ext>
              </a:extLst>
            </p:cNvPr>
            <p:cNvSpPr/>
            <p:nvPr/>
          </p:nvSpPr>
          <p:spPr>
            <a:xfrm>
              <a:off x="3657601" y="5094822"/>
              <a:ext cx="911496" cy="869885"/>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2" name="Right Triangle 21">
              <a:extLst>
                <a:ext uri="{FF2B5EF4-FFF2-40B4-BE49-F238E27FC236}">
                  <a16:creationId xmlns="" xmlns:a16="http://schemas.microsoft.com/office/drawing/2014/main" id="{59BBC19A-8A38-478D-B412-04F9A6C39DE4}"/>
                </a:ext>
              </a:extLst>
            </p:cNvPr>
            <p:cNvSpPr/>
            <p:nvPr/>
          </p:nvSpPr>
          <p:spPr>
            <a:xfrm flipH="1">
              <a:off x="3657600" y="4953000"/>
              <a:ext cx="2406104" cy="519494"/>
            </a:xfrm>
            <a:prstGeom prst="rtTriangl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3" name="Arc 22">
              <a:extLst>
                <a:ext uri="{FF2B5EF4-FFF2-40B4-BE49-F238E27FC236}">
                  <a16:creationId xmlns="" xmlns:a16="http://schemas.microsoft.com/office/drawing/2014/main" id="{A4D1B967-CB1A-4A34-B151-C18EB7B4B040}"/>
                </a:ext>
              </a:extLst>
            </p:cNvPr>
            <p:cNvSpPr/>
            <p:nvPr/>
          </p:nvSpPr>
          <p:spPr>
            <a:xfrm flipH="1" flipV="1">
              <a:off x="3958835" y="3581400"/>
              <a:ext cx="1070365" cy="565150"/>
            </a:xfrm>
            <a:prstGeom prst="arc">
              <a:avLst>
                <a:gd name="adj1" fmla="val 16137803"/>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Explosion 1 86">
              <a:extLst>
                <a:ext uri="{FF2B5EF4-FFF2-40B4-BE49-F238E27FC236}">
                  <a16:creationId xmlns="" xmlns:a16="http://schemas.microsoft.com/office/drawing/2014/main" id="{6479E78B-64A7-4AC8-BAE5-B9594F7D0F6F}"/>
                </a:ext>
              </a:extLst>
            </p:cNvPr>
            <p:cNvSpPr/>
            <p:nvPr/>
          </p:nvSpPr>
          <p:spPr>
            <a:xfrm>
              <a:off x="4094985" y="3977913"/>
              <a:ext cx="213087" cy="213087"/>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ip with smoke - vector Clip Art">
              <a:extLst>
                <a:ext uri="{FF2B5EF4-FFF2-40B4-BE49-F238E27FC236}">
                  <a16:creationId xmlns="" xmlns:a16="http://schemas.microsoft.com/office/drawing/2014/main" id="{A050EBA0-A7BA-48EE-BC69-0733B157C7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04" t="42014" r="-2229"/>
            <a:stretch/>
          </p:blipFill>
          <p:spPr>
            <a:xfrm flipH="1">
              <a:off x="3184354" y="3585250"/>
              <a:ext cx="857045" cy="406800"/>
            </a:xfrm>
            <a:prstGeom prst="rect">
              <a:avLst/>
            </a:prstGeom>
          </p:spPr>
        </p:pic>
        <p:sp>
          <p:nvSpPr>
            <p:cNvPr id="26" name="Freeform 12">
              <a:extLst>
                <a:ext uri="{FF2B5EF4-FFF2-40B4-BE49-F238E27FC236}">
                  <a16:creationId xmlns="" xmlns:a16="http://schemas.microsoft.com/office/drawing/2014/main" id="{64CCB765-6394-4143-A2B2-581CA26858EF}"/>
                </a:ext>
              </a:extLst>
            </p:cNvPr>
            <p:cNvSpPr/>
            <p:nvPr/>
          </p:nvSpPr>
          <p:spPr>
            <a:xfrm>
              <a:off x="3667125" y="3924300"/>
              <a:ext cx="1581150" cy="1285875"/>
            </a:xfrm>
            <a:custGeom>
              <a:avLst/>
              <a:gdLst>
                <a:gd name="connsiteX0" fmla="*/ 0 w 1581150"/>
                <a:gd name="connsiteY0" fmla="*/ 1285875 h 1285875"/>
                <a:gd name="connsiteX1" fmla="*/ 47625 w 1581150"/>
                <a:gd name="connsiteY1" fmla="*/ 1247775 h 1285875"/>
                <a:gd name="connsiteX2" fmla="*/ 85725 w 1581150"/>
                <a:gd name="connsiteY2" fmla="*/ 1209675 h 1285875"/>
                <a:gd name="connsiteX3" fmla="*/ 133350 w 1581150"/>
                <a:gd name="connsiteY3" fmla="*/ 1171575 h 1285875"/>
                <a:gd name="connsiteX4" fmla="*/ 190500 w 1581150"/>
                <a:gd name="connsiteY4" fmla="*/ 1133475 h 1285875"/>
                <a:gd name="connsiteX5" fmla="*/ 219075 w 1581150"/>
                <a:gd name="connsiteY5" fmla="*/ 1114425 h 1285875"/>
                <a:gd name="connsiteX6" fmla="*/ 257175 w 1581150"/>
                <a:gd name="connsiteY6" fmla="*/ 1095375 h 1285875"/>
                <a:gd name="connsiteX7" fmla="*/ 314325 w 1581150"/>
                <a:gd name="connsiteY7" fmla="*/ 1076325 h 1285875"/>
                <a:gd name="connsiteX8" fmla="*/ 342900 w 1581150"/>
                <a:gd name="connsiteY8" fmla="*/ 1066800 h 1285875"/>
                <a:gd name="connsiteX9" fmla="*/ 571500 w 1581150"/>
                <a:gd name="connsiteY9" fmla="*/ 1085850 h 1285875"/>
                <a:gd name="connsiteX10" fmla="*/ 628650 w 1581150"/>
                <a:gd name="connsiteY10" fmla="*/ 1104900 h 1285875"/>
                <a:gd name="connsiteX11" fmla="*/ 657225 w 1581150"/>
                <a:gd name="connsiteY11" fmla="*/ 1114425 h 1285875"/>
                <a:gd name="connsiteX12" fmla="*/ 714375 w 1581150"/>
                <a:gd name="connsiteY12" fmla="*/ 1152525 h 1285875"/>
                <a:gd name="connsiteX13" fmla="*/ 781050 w 1581150"/>
                <a:gd name="connsiteY13" fmla="*/ 1181100 h 1285875"/>
                <a:gd name="connsiteX14" fmla="*/ 809625 w 1581150"/>
                <a:gd name="connsiteY14" fmla="*/ 1190625 h 1285875"/>
                <a:gd name="connsiteX15" fmla="*/ 838200 w 1581150"/>
                <a:gd name="connsiteY15" fmla="*/ 1209675 h 1285875"/>
                <a:gd name="connsiteX16" fmla="*/ 914400 w 1581150"/>
                <a:gd name="connsiteY16" fmla="*/ 1228725 h 1285875"/>
                <a:gd name="connsiteX17" fmla="*/ 942975 w 1581150"/>
                <a:gd name="connsiteY17" fmla="*/ 1238250 h 1285875"/>
                <a:gd name="connsiteX18" fmla="*/ 1200150 w 1581150"/>
                <a:gd name="connsiteY18" fmla="*/ 1228725 h 1285875"/>
                <a:gd name="connsiteX19" fmla="*/ 1285875 w 1581150"/>
                <a:gd name="connsiteY19" fmla="*/ 1181100 h 1285875"/>
                <a:gd name="connsiteX20" fmla="*/ 1314450 w 1581150"/>
                <a:gd name="connsiteY20" fmla="*/ 1162050 h 1285875"/>
                <a:gd name="connsiteX21" fmla="*/ 1343025 w 1581150"/>
                <a:gd name="connsiteY21" fmla="*/ 1143000 h 1285875"/>
                <a:gd name="connsiteX22" fmla="*/ 1409700 w 1581150"/>
                <a:gd name="connsiteY22" fmla="*/ 1057275 h 1285875"/>
                <a:gd name="connsiteX23" fmla="*/ 1428750 w 1581150"/>
                <a:gd name="connsiteY23" fmla="*/ 1028700 h 1285875"/>
                <a:gd name="connsiteX24" fmla="*/ 1447800 w 1581150"/>
                <a:gd name="connsiteY24" fmla="*/ 1000125 h 1285875"/>
                <a:gd name="connsiteX25" fmla="*/ 1466850 w 1581150"/>
                <a:gd name="connsiteY25" fmla="*/ 933450 h 1285875"/>
                <a:gd name="connsiteX26" fmla="*/ 1476375 w 1581150"/>
                <a:gd name="connsiteY26" fmla="*/ 838200 h 1285875"/>
                <a:gd name="connsiteX27" fmla="*/ 1485900 w 1581150"/>
                <a:gd name="connsiteY27" fmla="*/ 657225 h 1285875"/>
                <a:gd name="connsiteX28" fmla="*/ 1495425 w 1581150"/>
                <a:gd name="connsiteY28" fmla="*/ 600075 h 1285875"/>
                <a:gd name="connsiteX29" fmla="*/ 1504950 w 1581150"/>
                <a:gd name="connsiteY29" fmla="*/ 533400 h 1285875"/>
                <a:gd name="connsiteX30" fmla="*/ 1514475 w 1581150"/>
                <a:gd name="connsiteY30" fmla="*/ 47625 h 1285875"/>
                <a:gd name="connsiteX31" fmla="*/ 1543050 w 1581150"/>
                <a:gd name="connsiteY31" fmla="*/ 19050 h 1285875"/>
                <a:gd name="connsiteX32" fmla="*/ 1581150 w 1581150"/>
                <a:gd name="connsiteY32"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1150" h="1285875">
                  <a:moveTo>
                    <a:pt x="0" y="1285875"/>
                  </a:moveTo>
                  <a:cubicBezTo>
                    <a:pt x="15875" y="1273175"/>
                    <a:pt x="34394" y="1263211"/>
                    <a:pt x="47625" y="1247775"/>
                  </a:cubicBezTo>
                  <a:cubicBezTo>
                    <a:pt x="88265" y="1200362"/>
                    <a:pt x="19685" y="1231688"/>
                    <a:pt x="85725" y="1209675"/>
                  </a:cubicBezTo>
                  <a:cubicBezTo>
                    <a:pt x="120924" y="1156877"/>
                    <a:pt x="84636" y="1198638"/>
                    <a:pt x="133350" y="1171575"/>
                  </a:cubicBezTo>
                  <a:cubicBezTo>
                    <a:pt x="153364" y="1160456"/>
                    <a:pt x="171450" y="1146175"/>
                    <a:pt x="190500" y="1133475"/>
                  </a:cubicBezTo>
                  <a:cubicBezTo>
                    <a:pt x="200025" y="1127125"/>
                    <a:pt x="208836" y="1119545"/>
                    <a:pt x="219075" y="1114425"/>
                  </a:cubicBezTo>
                  <a:cubicBezTo>
                    <a:pt x="231775" y="1108075"/>
                    <a:pt x="243992" y="1100648"/>
                    <a:pt x="257175" y="1095375"/>
                  </a:cubicBezTo>
                  <a:cubicBezTo>
                    <a:pt x="275819" y="1087917"/>
                    <a:pt x="295275" y="1082675"/>
                    <a:pt x="314325" y="1076325"/>
                  </a:cubicBezTo>
                  <a:lnTo>
                    <a:pt x="342900" y="1066800"/>
                  </a:lnTo>
                  <a:cubicBezTo>
                    <a:pt x="408286" y="1070241"/>
                    <a:pt x="499950" y="1066336"/>
                    <a:pt x="571500" y="1085850"/>
                  </a:cubicBezTo>
                  <a:cubicBezTo>
                    <a:pt x="590873" y="1091134"/>
                    <a:pt x="609600" y="1098550"/>
                    <a:pt x="628650" y="1104900"/>
                  </a:cubicBezTo>
                  <a:cubicBezTo>
                    <a:pt x="638175" y="1108075"/>
                    <a:pt x="648871" y="1108856"/>
                    <a:pt x="657225" y="1114425"/>
                  </a:cubicBezTo>
                  <a:cubicBezTo>
                    <a:pt x="676275" y="1127125"/>
                    <a:pt x="692655" y="1145285"/>
                    <a:pt x="714375" y="1152525"/>
                  </a:cubicBezTo>
                  <a:cubicBezTo>
                    <a:pt x="781388" y="1174863"/>
                    <a:pt x="698660" y="1145790"/>
                    <a:pt x="781050" y="1181100"/>
                  </a:cubicBezTo>
                  <a:cubicBezTo>
                    <a:pt x="790278" y="1185055"/>
                    <a:pt x="800645" y="1186135"/>
                    <a:pt x="809625" y="1190625"/>
                  </a:cubicBezTo>
                  <a:cubicBezTo>
                    <a:pt x="819864" y="1195745"/>
                    <a:pt x="827961" y="1204555"/>
                    <a:pt x="838200" y="1209675"/>
                  </a:cubicBezTo>
                  <a:cubicBezTo>
                    <a:pt x="859973" y="1220561"/>
                    <a:pt x="892663" y="1223291"/>
                    <a:pt x="914400" y="1228725"/>
                  </a:cubicBezTo>
                  <a:cubicBezTo>
                    <a:pt x="924140" y="1231160"/>
                    <a:pt x="933450" y="1235075"/>
                    <a:pt x="942975" y="1238250"/>
                  </a:cubicBezTo>
                  <a:cubicBezTo>
                    <a:pt x="1028700" y="1235075"/>
                    <a:pt x="1114556" y="1234431"/>
                    <a:pt x="1200150" y="1228725"/>
                  </a:cubicBezTo>
                  <a:cubicBezTo>
                    <a:pt x="1228092" y="1226862"/>
                    <a:pt x="1271345" y="1190787"/>
                    <a:pt x="1285875" y="1181100"/>
                  </a:cubicBezTo>
                  <a:lnTo>
                    <a:pt x="1314450" y="1162050"/>
                  </a:lnTo>
                  <a:cubicBezTo>
                    <a:pt x="1323975" y="1155700"/>
                    <a:pt x="1334930" y="1151095"/>
                    <a:pt x="1343025" y="1143000"/>
                  </a:cubicBezTo>
                  <a:cubicBezTo>
                    <a:pt x="1387789" y="1098236"/>
                    <a:pt x="1364128" y="1125633"/>
                    <a:pt x="1409700" y="1057275"/>
                  </a:cubicBezTo>
                  <a:lnTo>
                    <a:pt x="1428750" y="1028700"/>
                  </a:lnTo>
                  <a:cubicBezTo>
                    <a:pt x="1435100" y="1019175"/>
                    <a:pt x="1444180" y="1010985"/>
                    <a:pt x="1447800" y="1000125"/>
                  </a:cubicBezTo>
                  <a:cubicBezTo>
                    <a:pt x="1461465" y="959131"/>
                    <a:pt x="1454890" y="981290"/>
                    <a:pt x="1466850" y="933450"/>
                  </a:cubicBezTo>
                  <a:cubicBezTo>
                    <a:pt x="1470025" y="901700"/>
                    <a:pt x="1474180" y="870033"/>
                    <a:pt x="1476375" y="838200"/>
                  </a:cubicBezTo>
                  <a:cubicBezTo>
                    <a:pt x="1480531" y="777935"/>
                    <a:pt x="1481083" y="717441"/>
                    <a:pt x="1485900" y="657225"/>
                  </a:cubicBezTo>
                  <a:cubicBezTo>
                    <a:pt x="1487440" y="637974"/>
                    <a:pt x="1492488" y="619163"/>
                    <a:pt x="1495425" y="600075"/>
                  </a:cubicBezTo>
                  <a:cubicBezTo>
                    <a:pt x="1498839" y="577885"/>
                    <a:pt x="1501775" y="555625"/>
                    <a:pt x="1504950" y="533400"/>
                  </a:cubicBezTo>
                  <a:cubicBezTo>
                    <a:pt x="1508125" y="371475"/>
                    <a:pt x="1502511" y="209139"/>
                    <a:pt x="1514475" y="47625"/>
                  </a:cubicBezTo>
                  <a:cubicBezTo>
                    <a:pt x="1515470" y="34191"/>
                    <a:pt x="1532089" y="26880"/>
                    <a:pt x="1543050" y="19050"/>
                  </a:cubicBezTo>
                  <a:cubicBezTo>
                    <a:pt x="1554604" y="10797"/>
                    <a:pt x="1581150" y="0"/>
                    <a:pt x="15811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a:extLst>
                <a:ext uri="{FF2B5EF4-FFF2-40B4-BE49-F238E27FC236}">
                  <a16:creationId xmlns="" xmlns:a16="http://schemas.microsoft.com/office/drawing/2014/main" id="{B8722BD7-E412-45A6-B8A7-5C7EE260C589}"/>
                </a:ext>
              </a:extLst>
            </p:cNvPr>
            <p:cNvSpPr/>
            <p:nvPr/>
          </p:nvSpPr>
          <p:spPr>
            <a:xfrm>
              <a:off x="3675148" y="5083175"/>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erge 27">
              <a:extLst>
                <a:ext uri="{FF2B5EF4-FFF2-40B4-BE49-F238E27FC236}">
                  <a16:creationId xmlns="" xmlns:a16="http://schemas.microsoft.com/office/drawing/2014/main" id="{CCE95A9C-2A32-4618-A82F-7AEB1086C268}"/>
                </a:ext>
              </a:extLst>
            </p:cNvPr>
            <p:cNvSpPr/>
            <p:nvPr/>
          </p:nvSpPr>
          <p:spPr>
            <a:xfrm>
              <a:off x="3943429" y="4961389"/>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erge 28">
              <a:extLst>
                <a:ext uri="{FF2B5EF4-FFF2-40B4-BE49-F238E27FC236}">
                  <a16:creationId xmlns="" xmlns:a16="http://schemas.microsoft.com/office/drawing/2014/main" id="{42F3A716-9F49-4A28-A6B3-263662E7ABCA}"/>
                </a:ext>
              </a:extLst>
            </p:cNvPr>
            <p:cNvSpPr/>
            <p:nvPr/>
          </p:nvSpPr>
          <p:spPr>
            <a:xfrm>
              <a:off x="4266492" y="5009323"/>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a:extLst>
                <a:ext uri="{FF2B5EF4-FFF2-40B4-BE49-F238E27FC236}">
                  <a16:creationId xmlns="" xmlns:a16="http://schemas.microsoft.com/office/drawing/2014/main" id="{E7BDF116-49C2-45C3-96B7-355D33564FB2}"/>
                </a:ext>
              </a:extLst>
            </p:cNvPr>
            <p:cNvSpPr/>
            <p:nvPr/>
          </p:nvSpPr>
          <p:spPr>
            <a:xfrm>
              <a:off x="4609637" y="5105917"/>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a:extLst>
                <a:ext uri="{FF2B5EF4-FFF2-40B4-BE49-F238E27FC236}">
                  <a16:creationId xmlns="" xmlns:a16="http://schemas.microsoft.com/office/drawing/2014/main" id="{A73546CE-9F11-4337-B750-E295031C833C}"/>
                </a:ext>
              </a:extLst>
            </p:cNvPr>
            <p:cNvSpPr/>
            <p:nvPr/>
          </p:nvSpPr>
          <p:spPr>
            <a:xfrm>
              <a:off x="4893113" y="5034518"/>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6C8F4CD2-367B-4A73-AD08-869387C2B994}"/>
              </a:ext>
            </a:extLst>
          </p:cNvPr>
          <p:cNvGrpSpPr/>
          <p:nvPr/>
        </p:nvGrpSpPr>
        <p:grpSpPr>
          <a:xfrm>
            <a:off x="7688385" y="1421229"/>
            <a:ext cx="2974553" cy="2948464"/>
            <a:chOff x="6139904" y="3364468"/>
            <a:chExt cx="2975328" cy="2948464"/>
          </a:xfrm>
        </p:grpSpPr>
        <p:sp>
          <p:nvSpPr>
            <p:cNvPr id="33" name="Rectangle 32">
              <a:extLst>
                <a:ext uri="{FF2B5EF4-FFF2-40B4-BE49-F238E27FC236}">
                  <a16:creationId xmlns="" xmlns:a16="http://schemas.microsoft.com/office/drawing/2014/main" id="{284A832C-E618-4679-93C5-EB2AEB500B4D}"/>
                </a:ext>
              </a:extLst>
            </p:cNvPr>
            <p:cNvSpPr/>
            <p:nvPr/>
          </p:nvSpPr>
          <p:spPr>
            <a:xfrm>
              <a:off x="6139904" y="3364468"/>
              <a:ext cx="2971800" cy="1436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92426D49-52B3-4017-A570-E58E954052AF}"/>
                </a:ext>
              </a:extLst>
            </p:cNvPr>
            <p:cNvSpPr/>
            <p:nvPr/>
          </p:nvSpPr>
          <p:spPr>
            <a:xfrm>
              <a:off x="6139904" y="4659265"/>
              <a:ext cx="2971800" cy="1304306"/>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F54956EF-1223-4A07-8657-5B8D3711B746}"/>
                </a:ext>
              </a:extLst>
            </p:cNvPr>
            <p:cNvSpPr/>
            <p:nvPr/>
          </p:nvSpPr>
          <p:spPr>
            <a:xfrm>
              <a:off x="6139905" y="5403850"/>
              <a:ext cx="2971799" cy="55972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6" name="Rectangle 35">
              <a:extLst>
                <a:ext uri="{FF2B5EF4-FFF2-40B4-BE49-F238E27FC236}">
                  <a16:creationId xmlns="" xmlns:a16="http://schemas.microsoft.com/office/drawing/2014/main" id="{FE05E01D-5038-4EEA-BEBD-44531840992E}"/>
                </a:ext>
              </a:extLst>
            </p:cNvPr>
            <p:cNvSpPr/>
            <p:nvPr/>
          </p:nvSpPr>
          <p:spPr>
            <a:xfrm>
              <a:off x="8273504" y="5486400"/>
              <a:ext cx="710451" cy="369332"/>
            </a:xfrm>
            <a:prstGeom prst="rect">
              <a:avLst/>
            </a:prstGeom>
          </p:spPr>
          <p:txBody>
            <a:bodyPr wrap="none">
              <a:spAutoFit/>
            </a:bodyPr>
            <a:lstStyle/>
            <a:p>
              <a:r>
                <a:rPr lang="en-US" dirty="0">
                  <a:ea typeface="新細明體" pitchFamily="18" charset="-120"/>
                </a:rPr>
                <a:t>earth</a:t>
              </a:r>
              <a:endParaRPr lang="en-US" dirty="0"/>
            </a:p>
          </p:txBody>
        </p:sp>
        <p:sp>
          <p:nvSpPr>
            <p:cNvPr id="37" name="Rectangle 36">
              <a:extLst>
                <a:ext uri="{FF2B5EF4-FFF2-40B4-BE49-F238E27FC236}">
                  <a16:creationId xmlns="" xmlns:a16="http://schemas.microsoft.com/office/drawing/2014/main" id="{D0166667-2D38-42D8-9EF4-836A64603A52}"/>
                </a:ext>
              </a:extLst>
            </p:cNvPr>
            <p:cNvSpPr/>
            <p:nvPr/>
          </p:nvSpPr>
          <p:spPr>
            <a:xfrm>
              <a:off x="8425904" y="3440668"/>
              <a:ext cx="441146" cy="369332"/>
            </a:xfrm>
            <a:prstGeom prst="rect">
              <a:avLst/>
            </a:prstGeom>
          </p:spPr>
          <p:txBody>
            <a:bodyPr wrap="none">
              <a:spAutoFit/>
            </a:bodyPr>
            <a:lstStyle/>
            <a:p>
              <a:r>
                <a:rPr lang="en-US" dirty="0">
                  <a:ea typeface="新細明體" pitchFamily="18" charset="-120"/>
                </a:rPr>
                <a:t>air</a:t>
              </a:r>
              <a:endParaRPr lang="en-US" dirty="0"/>
            </a:p>
          </p:txBody>
        </p:sp>
        <p:sp>
          <p:nvSpPr>
            <p:cNvPr id="38" name="Rectangle 37">
              <a:extLst>
                <a:ext uri="{FF2B5EF4-FFF2-40B4-BE49-F238E27FC236}">
                  <a16:creationId xmlns="" xmlns:a16="http://schemas.microsoft.com/office/drawing/2014/main" id="{96B58E58-3301-44AE-85C3-DCFED4D486FE}"/>
                </a:ext>
              </a:extLst>
            </p:cNvPr>
            <p:cNvSpPr/>
            <p:nvPr/>
          </p:nvSpPr>
          <p:spPr>
            <a:xfrm>
              <a:off x="7156154" y="5943600"/>
              <a:ext cx="1055289" cy="369332"/>
            </a:xfrm>
            <a:prstGeom prst="rect">
              <a:avLst/>
            </a:prstGeom>
          </p:spPr>
          <p:txBody>
            <a:bodyPr wrap="none">
              <a:spAutoFit/>
            </a:bodyPr>
            <a:lstStyle/>
            <a:p>
              <a:r>
                <a:rPr lang="en-US" altLang="zh-TW" dirty="0">
                  <a:ea typeface="新細明體" pitchFamily="18" charset="-120"/>
                </a:rPr>
                <a:t>On-shor</a:t>
              </a:r>
              <a:r>
                <a:rPr lang="en-US" altLang="zh-CN" dirty="0">
                  <a:ea typeface="新細明體" pitchFamily="18" charset="-120"/>
                </a:rPr>
                <a:t>e</a:t>
              </a:r>
              <a:endParaRPr lang="en-US" dirty="0"/>
            </a:p>
          </p:txBody>
        </p:sp>
        <p:sp>
          <p:nvSpPr>
            <p:cNvPr id="39" name="Explosion 1 95">
              <a:extLst>
                <a:ext uri="{FF2B5EF4-FFF2-40B4-BE49-F238E27FC236}">
                  <a16:creationId xmlns="" xmlns:a16="http://schemas.microsoft.com/office/drawing/2014/main" id="{AEAE0E58-9169-4E49-B82B-30FF765354BB}"/>
                </a:ext>
              </a:extLst>
            </p:cNvPr>
            <p:cNvSpPr/>
            <p:nvPr/>
          </p:nvSpPr>
          <p:spPr>
            <a:xfrm>
              <a:off x="7709243" y="4273162"/>
              <a:ext cx="213087" cy="213087"/>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A5188427-0394-4888-B39F-2CCE0636C6C4}"/>
                </a:ext>
              </a:extLst>
            </p:cNvPr>
            <p:cNvSpPr/>
            <p:nvPr/>
          </p:nvSpPr>
          <p:spPr>
            <a:xfrm>
              <a:off x="6709129" y="4359151"/>
              <a:ext cx="911496" cy="869885"/>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1" name="Right Triangle 40">
              <a:extLst>
                <a:ext uri="{FF2B5EF4-FFF2-40B4-BE49-F238E27FC236}">
                  <a16:creationId xmlns="" xmlns:a16="http://schemas.microsoft.com/office/drawing/2014/main" id="{53F09666-9DC4-4842-8608-1CB9219CCB18}"/>
                </a:ext>
              </a:extLst>
            </p:cNvPr>
            <p:cNvSpPr/>
            <p:nvPr/>
          </p:nvSpPr>
          <p:spPr>
            <a:xfrm flipH="1">
              <a:off x="6709128" y="4217329"/>
              <a:ext cx="2406104" cy="519494"/>
            </a:xfrm>
            <a:prstGeom prst="rtTriangl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2" name="Flowchart: Merge 41">
              <a:extLst>
                <a:ext uri="{FF2B5EF4-FFF2-40B4-BE49-F238E27FC236}">
                  <a16:creationId xmlns="" xmlns:a16="http://schemas.microsoft.com/office/drawing/2014/main" id="{88D03809-6D00-41EF-B14B-D2962D4922F8}"/>
                </a:ext>
              </a:extLst>
            </p:cNvPr>
            <p:cNvSpPr/>
            <p:nvPr/>
          </p:nvSpPr>
          <p:spPr>
            <a:xfrm>
              <a:off x="8095576" y="4253381"/>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erge 42">
              <a:extLst>
                <a:ext uri="{FF2B5EF4-FFF2-40B4-BE49-F238E27FC236}">
                  <a16:creationId xmlns="" xmlns:a16="http://schemas.microsoft.com/office/drawing/2014/main" id="{D11ABC19-5E77-4BE8-8877-819E243D7F2B}"/>
                </a:ext>
              </a:extLst>
            </p:cNvPr>
            <p:cNvSpPr/>
            <p:nvPr/>
          </p:nvSpPr>
          <p:spPr>
            <a:xfrm>
              <a:off x="8468549" y="4175768"/>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erge 43">
              <a:extLst>
                <a:ext uri="{FF2B5EF4-FFF2-40B4-BE49-F238E27FC236}">
                  <a16:creationId xmlns="" xmlns:a16="http://schemas.microsoft.com/office/drawing/2014/main" id="{584B6439-C38F-4A7E-BBD3-5764B96DE860}"/>
                </a:ext>
              </a:extLst>
            </p:cNvPr>
            <p:cNvSpPr/>
            <p:nvPr/>
          </p:nvSpPr>
          <p:spPr>
            <a:xfrm>
              <a:off x="8812947" y="4108050"/>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erge 44">
              <a:extLst>
                <a:ext uri="{FF2B5EF4-FFF2-40B4-BE49-F238E27FC236}">
                  <a16:creationId xmlns="" xmlns:a16="http://schemas.microsoft.com/office/drawing/2014/main" id="{28DD3714-F321-4ED9-9271-20385070E9CD}"/>
                </a:ext>
              </a:extLst>
            </p:cNvPr>
            <p:cNvSpPr/>
            <p:nvPr/>
          </p:nvSpPr>
          <p:spPr>
            <a:xfrm>
              <a:off x="7321947" y="4272914"/>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erge 45">
              <a:extLst>
                <a:ext uri="{FF2B5EF4-FFF2-40B4-BE49-F238E27FC236}">
                  <a16:creationId xmlns="" xmlns:a16="http://schemas.microsoft.com/office/drawing/2014/main" id="{4E48670D-6CCB-46CA-BE62-EF7FFEC8AAEA}"/>
                </a:ext>
              </a:extLst>
            </p:cNvPr>
            <p:cNvSpPr/>
            <p:nvPr/>
          </p:nvSpPr>
          <p:spPr>
            <a:xfrm>
              <a:off x="7007696" y="4216210"/>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erge 46">
              <a:extLst>
                <a:ext uri="{FF2B5EF4-FFF2-40B4-BE49-F238E27FC236}">
                  <a16:creationId xmlns="" xmlns:a16="http://schemas.microsoft.com/office/drawing/2014/main" id="{F2AED62D-0404-4D09-BBDD-C9ECB53E50D4}"/>
                </a:ext>
              </a:extLst>
            </p:cNvPr>
            <p:cNvSpPr/>
            <p:nvPr/>
          </p:nvSpPr>
          <p:spPr>
            <a:xfrm>
              <a:off x="6720279" y="4379511"/>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erge 47">
              <a:extLst>
                <a:ext uri="{FF2B5EF4-FFF2-40B4-BE49-F238E27FC236}">
                  <a16:creationId xmlns="" xmlns:a16="http://schemas.microsoft.com/office/drawing/2014/main" id="{033205BC-210A-4D95-90EC-59E14A7034C4}"/>
                </a:ext>
              </a:extLst>
            </p:cNvPr>
            <p:cNvSpPr/>
            <p:nvPr/>
          </p:nvSpPr>
          <p:spPr>
            <a:xfrm>
              <a:off x="6431372" y="4523255"/>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a:extLst>
              <a:ext uri="{FF2B5EF4-FFF2-40B4-BE49-F238E27FC236}">
                <a16:creationId xmlns="" xmlns:a16="http://schemas.microsoft.com/office/drawing/2014/main" id="{BAAE1AFB-2464-49F6-ACE2-C4218D25FABB}"/>
              </a:ext>
            </a:extLst>
          </p:cNvPr>
          <p:cNvCxnSpPr/>
          <p:nvPr/>
        </p:nvCxnSpPr>
        <p:spPr>
          <a:xfrm>
            <a:off x="4597286" y="1333361"/>
            <a:ext cx="0" cy="30035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0D7EB889-7BBB-49D6-9621-F87F795E4284}"/>
              </a:ext>
            </a:extLst>
          </p:cNvPr>
          <p:cNvCxnSpPr/>
          <p:nvPr/>
        </p:nvCxnSpPr>
        <p:spPr>
          <a:xfrm>
            <a:off x="7644493" y="1333361"/>
            <a:ext cx="0" cy="30035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 xmlns:a16="http://schemas.microsoft.com/office/drawing/2014/main" id="{8661863D-59F7-4378-B63D-F8C0577CF453}"/>
              </a:ext>
            </a:extLst>
          </p:cNvPr>
          <p:cNvGrpSpPr/>
          <p:nvPr/>
        </p:nvGrpSpPr>
        <p:grpSpPr>
          <a:xfrm>
            <a:off x="1593493" y="1179235"/>
            <a:ext cx="4871906" cy="3181012"/>
            <a:chOff x="43904" y="3135244"/>
            <a:chExt cx="4873175" cy="3181012"/>
          </a:xfrm>
        </p:grpSpPr>
        <p:sp>
          <p:nvSpPr>
            <p:cNvPr id="52" name="Rectangle 51">
              <a:extLst>
                <a:ext uri="{FF2B5EF4-FFF2-40B4-BE49-F238E27FC236}">
                  <a16:creationId xmlns="" xmlns:a16="http://schemas.microsoft.com/office/drawing/2014/main" id="{0A80DC73-CFF1-4447-91EE-2926D25A8E04}"/>
                </a:ext>
              </a:extLst>
            </p:cNvPr>
            <p:cNvSpPr/>
            <p:nvPr/>
          </p:nvSpPr>
          <p:spPr>
            <a:xfrm>
              <a:off x="43904" y="3364468"/>
              <a:ext cx="2971800" cy="2599104"/>
            </a:xfrm>
            <a:prstGeom prst="rect">
              <a:avLst/>
            </a:prstGeom>
            <a:solidFill>
              <a:srgbClr val="25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06064033-CCF2-4B4B-9AA7-36F52FD7E1A3}"/>
                </a:ext>
              </a:extLst>
            </p:cNvPr>
            <p:cNvSpPr/>
            <p:nvPr/>
          </p:nvSpPr>
          <p:spPr>
            <a:xfrm>
              <a:off x="685223" y="5946924"/>
              <a:ext cx="1697709" cy="369332"/>
            </a:xfrm>
            <a:prstGeom prst="rect">
              <a:avLst/>
            </a:prstGeom>
          </p:spPr>
          <p:txBody>
            <a:bodyPr wrap="none">
              <a:spAutoFit/>
            </a:bodyPr>
            <a:lstStyle/>
            <a:p>
              <a:r>
                <a:rPr lang="en-US" dirty="0">
                  <a:ea typeface="新細明體" pitchFamily="18" charset="-120"/>
                </a:rPr>
                <a:t>Towed streamer</a:t>
              </a:r>
              <a:endParaRPr lang="en-US" dirty="0"/>
            </a:p>
          </p:txBody>
        </p:sp>
        <p:sp>
          <p:nvSpPr>
            <p:cNvPr id="54" name="Rectangle 53">
              <a:extLst>
                <a:ext uri="{FF2B5EF4-FFF2-40B4-BE49-F238E27FC236}">
                  <a16:creationId xmlns="" xmlns:a16="http://schemas.microsoft.com/office/drawing/2014/main" id="{560059B5-0EA4-4BD1-BCCC-76A10AF0DDF0}"/>
                </a:ext>
              </a:extLst>
            </p:cNvPr>
            <p:cNvSpPr/>
            <p:nvPr/>
          </p:nvSpPr>
          <p:spPr>
            <a:xfrm>
              <a:off x="43904" y="3364468"/>
              <a:ext cx="2971800" cy="4836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 xmlns:a16="http://schemas.microsoft.com/office/drawing/2014/main" id="{B363EB8F-5ABC-4924-BF8F-7D19542C5731}"/>
                </a:ext>
              </a:extLst>
            </p:cNvPr>
            <p:cNvSpPr/>
            <p:nvPr/>
          </p:nvSpPr>
          <p:spPr>
            <a:xfrm>
              <a:off x="43905" y="5403850"/>
              <a:ext cx="2971799" cy="55972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6" name="Rectangle 55">
              <a:extLst>
                <a:ext uri="{FF2B5EF4-FFF2-40B4-BE49-F238E27FC236}">
                  <a16:creationId xmlns="" xmlns:a16="http://schemas.microsoft.com/office/drawing/2014/main" id="{CB37066A-FD23-4419-AC58-17DD63C320F0}"/>
                </a:ext>
              </a:extLst>
            </p:cNvPr>
            <p:cNvSpPr/>
            <p:nvPr/>
          </p:nvSpPr>
          <p:spPr>
            <a:xfrm>
              <a:off x="2329904" y="3440668"/>
              <a:ext cx="441146" cy="369332"/>
            </a:xfrm>
            <a:prstGeom prst="rect">
              <a:avLst/>
            </a:prstGeom>
          </p:spPr>
          <p:txBody>
            <a:bodyPr wrap="none">
              <a:spAutoFit/>
            </a:bodyPr>
            <a:lstStyle/>
            <a:p>
              <a:r>
                <a:rPr lang="en-US" dirty="0">
                  <a:ea typeface="新細明體" pitchFamily="18" charset="-120"/>
                </a:rPr>
                <a:t>air</a:t>
              </a:r>
              <a:endParaRPr lang="en-US" dirty="0"/>
            </a:p>
          </p:txBody>
        </p:sp>
        <p:sp>
          <p:nvSpPr>
            <p:cNvPr id="57" name="Rectangle 56">
              <a:extLst>
                <a:ext uri="{FF2B5EF4-FFF2-40B4-BE49-F238E27FC236}">
                  <a16:creationId xmlns="" xmlns:a16="http://schemas.microsoft.com/office/drawing/2014/main" id="{D43C141F-D0B5-438F-AEB6-4D156C1E9769}"/>
                </a:ext>
              </a:extLst>
            </p:cNvPr>
            <p:cNvSpPr/>
            <p:nvPr/>
          </p:nvSpPr>
          <p:spPr>
            <a:xfrm>
              <a:off x="91905" y="4583668"/>
              <a:ext cx="748923" cy="369332"/>
            </a:xfrm>
            <a:prstGeom prst="rect">
              <a:avLst/>
            </a:prstGeom>
          </p:spPr>
          <p:txBody>
            <a:bodyPr wrap="none">
              <a:spAutoFit/>
            </a:bodyPr>
            <a:lstStyle/>
            <a:p>
              <a:r>
                <a:rPr lang="en-US" dirty="0">
                  <a:ea typeface="新細明體" pitchFamily="18" charset="-120"/>
                </a:rPr>
                <a:t>water</a:t>
              </a:r>
              <a:endParaRPr lang="en-US" dirty="0"/>
            </a:p>
          </p:txBody>
        </p:sp>
        <p:sp>
          <p:nvSpPr>
            <p:cNvPr id="58" name="Oval 57">
              <a:extLst>
                <a:ext uri="{FF2B5EF4-FFF2-40B4-BE49-F238E27FC236}">
                  <a16:creationId xmlns="" xmlns:a16="http://schemas.microsoft.com/office/drawing/2014/main" id="{CF453D55-393E-4688-BBB5-123C064A9D09}"/>
                </a:ext>
              </a:extLst>
            </p:cNvPr>
            <p:cNvSpPr/>
            <p:nvPr/>
          </p:nvSpPr>
          <p:spPr>
            <a:xfrm>
              <a:off x="594660" y="5083676"/>
              <a:ext cx="911496" cy="869885"/>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9" name="Right Triangle 58">
              <a:extLst>
                <a:ext uri="{FF2B5EF4-FFF2-40B4-BE49-F238E27FC236}">
                  <a16:creationId xmlns="" xmlns:a16="http://schemas.microsoft.com/office/drawing/2014/main" id="{D88BF91E-2E4D-428D-AE74-7A849E809A29}"/>
                </a:ext>
              </a:extLst>
            </p:cNvPr>
            <p:cNvSpPr/>
            <p:nvPr/>
          </p:nvSpPr>
          <p:spPr>
            <a:xfrm flipH="1">
              <a:off x="594659" y="4941854"/>
              <a:ext cx="2421044" cy="519494"/>
            </a:xfrm>
            <a:prstGeom prst="rtTriangl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0" name="Rectangle 59">
              <a:extLst>
                <a:ext uri="{FF2B5EF4-FFF2-40B4-BE49-F238E27FC236}">
                  <a16:creationId xmlns="" xmlns:a16="http://schemas.microsoft.com/office/drawing/2014/main" id="{11F6129D-E4A3-48EE-BDF9-79BF51AFAE0E}"/>
                </a:ext>
              </a:extLst>
            </p:cNvPr>
            <p:cNvSpPr/>
            <p:nvPr/>
          </p:nvSpPr>
          <p:spPr>
            <a:xfrm>
              <a:off x="2177504" y="5486400"/>
              <a:ext cx="710451" cy="369332"/>
            </a:xfrm>
            <a:prstGeom prst="rect">
              <a:avLst/>
            </a:prstGeom>
          </p:spPr>
          <p:txBody>
            <a:bodyPr wrap="none">
              <a:spAutoFit/>
            </a:bodyPr>
            <a:lstStyle/>
            <a:p>
              <a:r>
                <a:rPr lang="en-US" dirty="0">
                  <a:ea typeface="新細明體" pitchFamily="18" charset="-120"/>
                </a:rPr>
                <a:t>earth</a:t>
              </a:r>
              <a:endParaRPr lang="en-US" dirty="0"/>
            </a:p>
          </p:txBody>
        </p:sp>
        <p:sp>
          <p:nvSpPr>
            <p:cNvPr id="61" name="Arc 60">
              <a:extLst>
                <a:ext uri="{FF2B5EF4-FFF2-40B4-BE49-F238E27FC236}">
                  <a16:creationId xmlns="" xmlns:a16="http://schemas.microsoft.com/office/drawing/2014/main" id="{E5BF3224-82AE-4BB3-8B0F-049B4925B5E5}"/>
                </a:ext>
              </a:extLst>
            </p:cNvPr>
            <p:cNvSpPr/>
            <p:nvPr/>
          </p:nvSpPr>
          <p:spPr>
            <a:xfrm flipH="1" flipV="1">
              <a:off x="838200" y="3505200"/>
              <a:ext cx="1070365" cy="565150"/>
            </a:xfrm>
            <a:prstGeom prst="arc">
              <a:avLst>
                <a:gd name="adj1" fmla="val 16137803"/>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Explosion 1 84">
              <a:extLst>
                <a:ext uri="{FF2B5EF4-FFF2-40B4-BE49-F238E27FC236}">
                  <a16:creationId xmlns="" xmlns:a16="http://schemas.microsoft.com/office/drawing/2014/main" id="{97C8F6EA-E02B-469D-8B30-AD7805B72F88}"/>
                </a:ext>
              </a:extLst>
            </p:cNvPr>
            <p:cNvSpPr/>
            <p:nvPr/>
          </p:nvSpPr>
          <p:spPr>
            <a:xfrm>
              <a:off x="974350" y="3901713"/>
              <a:ext cx="213087" cy="213087"/>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Ship with smoke - vector Clip Art">
              <a:extLst>
                <a:ext uri="{FF2B5EF4-FFF2-40B4-BE49-F238E27FC236}">
                  <a16:creationId xmlns="" xmlns:a16="http://schemas.microsoft.com/office/drawing/2014/main" id="{F8D7741D-456F-4A1E-B5F7-B1B7CF6134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04" t="42014" r="-2229"/>
            <a:stretch/>
          </p:blipFill>
          <p:spPr>
            <a:xfrm flipH="1">
              <a:off x="136354" y="3585250"/>
              <a:ext cx="857045" cy="406800"/>
            </a:xfrm>
            <a:prstGeom prst="rect">
              <a:avLst/>
            </a:prstGeom>
          </p:spPr>
        </p:pic>
        <p:sp>
          <p:nvSpPr>
            <p:cNvPr id="64" name="Arc 63">
              <a:extLst>
                <a:ext uri="{FF2B5EF4-FFF2-40B4-BE49-F238E27FC236}">
                  <a16:creationId xmlns="" xmlns:a16="http://schemas.microsoft.com/office/drawing/2014/main" id="{61A51414-2DD8-4CAD-8933-7A9B6326138D}"/>
                </a:ext>
              </a:extLst>
            </p:cNvPr>
            <p:cNvSpPr/>
            <p:nvPr/>
          </p:nvSpPr>
          <p:spPr>
            <a:xfrm flipH="1" flipV="1">
              <a:off x="907471" y="3135244"/>
              <a:ext cx="4009608" cy="1474000"/>
            </a:xfrm>
            <a:prstGeom prst="arc">
              <a:avLst>
                <a:gd name="adj1" fmla="val 16227631"/>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lowchart: Merge 64">
              <a:extLst>
                <a:ext uri="{FF2B5EF4-FFF2-40B4-BE49-F238E27FC236}">
                  <a16:creationId xmlns="" xmlns:a16="http://schemas.microsoft.com/office/drawing/2014/main" id="{EFE6F2A6-C9FF-4114-8146-7451A159454A}"/>
                </a:ext>
              </a:extLst>
            </p:cNvPr>
            <p:cNvSpPr/>
            <p:nvPr/>
          </p:nvSpPr>
          <p:spPr>
            <a:xfrm>
              <a:off x="1271981" y="4341067"/>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erge 65">
              <a:extLst>
                <a:ext uri="{FF2B5EF4-FFF2-40B4-BE49-F238E27FC236}">
                  <a16:creationId xmlns="" xmlns:a16="http://schemas.microsoft.com/office/drawing/2014/main" id="{7A1DB981-C868-4F67-9B3D-50ED3F6B8A82}"/>
                </a:ext>
              </a:extLst>
            </p:cNvPr>
            <p:cNvSpPr/>
            <p:nvPr/>
          </p:nvSpPr>
          <p:spPr>
            <a:xfrm>
              <a:off x="1606004" y="4408923"/>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erge 66">
              <a:extLst>
                <a:ext uri="{FF2B5EF4-FFF2-40B4-BE49-F238E27FC236}">
                  <a16:creationId xmlns="" xmlns:a16="http://schemas.microsoft.com/office/drawing/2014/main" id="{27662D1D-9F01-47F6-89C9-49EE4208FC22}"/>
                </a:ext>
              </a:extLst>
            </p:cNvPr>
            <p:cNvSpPr/>
            <p:nvPr/>
          </p:nvSpPr>
          <p:spPr>
            <a:xfrm>
              <a:off x="1957463" y="4486249"/>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erge 67">
              <a:extLst>
                <a:ext uri="{FF2B5EF4-FFF2-40B4-BE49-F238E27FC236}">
                  <a16:creationId xmlns="" xmlns:a16="http://schemas.microsoft.com/office/drawing/2014/main" id="{863EB1FC-34AF-4DB2-9B68-A4759B26C5FF}"/>
                </a:ext>
              </a:extLst>
            </p:cNvPr>
            <p:cNvSpPr/>
            <p:nvPr/>
          </p:nvSpPr>
          <p:spPr>
            <a:xfrm>
              <a:off x="2308655" y="4516722"/>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erge 68">
              <a:extLst>
                <a:ext uri="{FF2B5EF4-FFF2-40B4-BE49-F238E27FC236}">
                  <a16:creationId xmlns="" xmlns:a16="http://schemas.microsoft.com/office/drawing/2014/main" id="{DE333074-DBAF-4529-969F-0F52557406D7}"/>
                </a:ext>
              </a:extLst>
            </p:cNvPr>
            <p:cNvSpPr/>
            <p:nvPr/>
          </p:nvSpPr>
          <p:spPr>
            <a:xfrm>
              <a:off x="2645171" y="4523256"/>
              <a:ext cx="177928" cy="136009"/>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Content Placeholder 5">
            <a:extLst>
              <a:ext uri="{FF2B5EF4-FFF2-40B4-BE49-F238E27FC236}">
                <a16:creationId xmlns="" xmlns:a16="http://schemas.microsoft.com/office/drawing/2014/main" id="{D998BFCC-AC86-4C17-9677-D68B0D3C3A7A}"/>
              </a:ext>
            </a:extLst>
          </p:cNvPr>
          <p:cNvSpPr>
            <a:spLocks noGrp="1"/>
          </p:cNvSpPr>
          <p:nvPr>
            <p:ph sz="quarter" idx="1"/>
          </p:nvPr>
        </p:nvSpPr>
        <p:spPr>
          <a:xfrm>
            <a:off x="475253" y="4629707"/>
            <a:ext cx="11338961" cy="1662866"/>
          </a:xfrm>
        </p:spPr>
        <p:txBody>
          <a:bodyPr>
            <a:noAutofit/>
          </a:bodyPr>
          <a:lstStyle/>
          <a:p>
            <a:pPr marL="0" indent="0" eaLnBrk="1" hangingPunct="1">
              <a:lnSpc>
                <a:spcPct val="150000"/>
              </a:lnSpc>
              <a:spcBef>
                <a:spcPts val="0"/>
              </a:spcBef>
              <a:spcAft>
                <a:spcPts val="0"/>
              </a:spcAft>
              <a:buNone/>
            </a:pPr>
            <a:r>
              <a:rPr lang="en-US" altLang="zh-TW" sz="2200" b="1" dirty="0">
                <a:latin typeface="+mj-lt"/>
                <a:ea typeface="新細明體" pitchFamily="18" charset="-120"/>
                <a:cs typeface="Arial" panose="020B0604020202020204" pitchFamily="34" charset="0"/>
              </a:rPr>
              <a:t>(</a:t>
            </a:r>
            <a:r>
              <a:rPr lang="en-US" altLang="zh-TW" sz="2200" b="1" dirty="0" err="1">
                <a:latin typeface="+mj-lt"/>
                <a:ea typeface="新細明體" pitchFamily="18" charset="-120"/>
                <a:cs typeface="Arial" panose="020B0604020202020204" pitchFamily="34" charset="0"/>
              </a:rPr>
              <a:t>i</a:t>
            </a:r>
            <a:r>
              <a:rPr lang="en-US" altLang="zh-TW" sz="2200" b="1" dirty="0">
                <a:latin typeface="+mj-lt"/>
                <a:ea typeface="新細明體" pitchFamily="18" charset="-120"/>
                <a:cs typeface="Arial" panose="020B0604020202020204" pitchFamily="34" charset="0"/>
              </a:rPr>
              <a:t>) </a:t>
            </a:r>
            <a:r>
              <a:rPr lang="en-US" altLang="zh-TW" sz="2200" dirty="0">
                <a:latin typeface="+mj-lt"/>
                <a:ea typeface="新細明體" pitchFamily="18" charset="-120"/>
                <a:cs typeface="Arial" panose="020B0604020202020204" pitchFamily="34" charset="0"/>
              </a:rPr>
              <a:t>Find the </a:t>
            </a:r>
            <a:r>
              <a:rPr lang="en-US" altLang="zh-TW" sz="2200" b="1" u="sng" dirty="0">
                <a:latin typeface="+mj-lt"/>
                <a:ea typeface="新細明體" pitchFamily="18" charset="-120"/>
                <a:cs typeface="Arial" panose="020B0604020202020204" pitchFamily="34" charset="0"/>
              </a:rPr>
              <a:t>consequence of ignoring</a:t>
            </a:r>
            <a:r>
              <a:rPr lang="en-US" altLang="zh-TW" sz="2200" dirty="0">
                <a:latin typeface="+mj-lt"/>
                <a:ea typeface="新細明體" pitchFamily="18" charset="-120"/>
                <a:cs typeface="Arial" panose="020B0604020202020204" pitchFamily="34" charset="0"/>
              </a:rPr>
              <a:t> the topography of the acquisition surface on </a:t>
            </a:r>
            <a:r>
              <a:rPr lang="en-US" altLang="zh-CN" sz="2200" dirty="0" err="1">
                <a:latin typeface="+mj-lt"/>
                <a:ea typeface="新細明體" pitchFamily="18" charset="-120"/>
                <a:cs typeface="Arial" panose="020B0604020202020204" pitchFamily="34" charset="0"/>
              </a:rPr>
              <a:t>deghosting</a:t>
            </a:r>
            <a:r>
              <a:rPr lang="en-US" altLang="zh-TW" sz="2200" dirty="0">
                <a:latin typeface="+mj-lt"/>
                <a:ea typeface="新細明體" pitchFamily="18" charset="-120"/>
                <a:cs typeface="Arial" panose="020B0604020202020204" pitchFamily="34" charset="0"/>
              </a:rPr>
              <a:t> and</a:t>
            </a:r>
          </a:p>
          <a:p>
            <a:pPr marL="0" indent="0" eaLnBrk="1" hangingPunct="1">
              <a:lnSpc>
                <a:spcPct val="150000"/>
              </a:lnSpc>
              <a:spcBef>
                <a:spcPts val="0"/>
              </a:spcBef>
              <a:spcAft>
                <a:spcPts val="0"/>
              </a:spcAft>
              <a:buNone/>
            </a:pPr>
            <a:r>
              <a:rPr lang="en-US" altLang="zh-TW" sz="2200" b="1" dirty="0">
                <a:latin typeface="+mj-lt"/>
                <a:ea typeface="新細明體" pitchFamily="18" charset="-120"/>
                <a:cs typeface="Arial" panose="020B0604020202020204" pitchFamily="34" charset="0"/>
              </a:rPr>
              <a:t>(ii) </a:t>
            </a:r>
            <a:r>
              <a:rPr lang="en-US" altLang="zh-TW" sz="2200" dirty="0">
                <a:latin typeface="+mj-lt"/>
                <a:ea typeface="新細明體" pitchFamily="18" charset="-120"/>
                <a:cs typeface="Arial" panose="020B0604020202020204" pitchFamily="34" charset="0"/>
              </a:rPr>
              <a:t>the</a:t>
            </a:r>
            <a:r>
              <a:rPr lang="en-US" altLang="zh-TW" sz="2200" b="1" dirty="0">
                <a:latin typeface="+mj-lt"/>
                <a:ea typeface="新細明體" pitchFamily="18" charset="-120"/>
                <a:cs typeface="Arial" panose="020B0604020202020204" pitchFamily="34" charset="0"/>
              </a:rPr>
              <a:t> </a:t>
            </a:r>
            <a:r>
              <a:rPr lang="en-US" altLang="zh-TW" sz="2200" b="1" u="sng" dirty="0">
                <a:latin typeface="+mj-lt"/>
                <a:ea typeface="新細明體" pitchFamily="18" charset="-120"/>
                <a:cs typeface="Arial" panose="020B0604020202020204" pitchFamily="34" charset="0"/>
              </a:rPr>
              <a:t>benefit of accommodating</a:t>
            </a:r>
            <a:r>
              <a:rPr lang="en-US" altLang="zh-TW" sz="2200" dirty="0">
                <a:latin typeface="+mj-lt"/>
                <a:ea typeface="新細明體" pitchFamily="18" charset="-120"/>
                <a:cs typeface="Arial" panose="020B0604020202020204" pitchFamily="34" charset="0"/>
              </a:rPr>
              <a:t> a variable topography, so that subsequent seismic tasks (multiple removal, imaging and inversion, etc.) can deliver their promise and potential</a:t>
            </a:r>
          </a:p>
        </p:txBody>
      </p:sp>
    </p:spTree>
    <p:extLst>
      <p:ext uri="{BB962C8B-B14F-4D97-AF65-F5344CB8AC3E}">
        <p14:creationId xmlns:p14="http://schemas.microsoft.com/office/powerpoint/2010/main" val="31511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980684" y="152400"/>
            <a:ext cx="8227457" cy="990600"/>
          </a:xfrm>
        </p:spPr>
        <p:txBody>
          <a:bodyPr/>
          <a:lstStyle/>
          <a:p>
            <a:pPr eaLnBrk="1" hangingPunct="1"/>
            <a:r>
              <a:rPr lang="en-US" altLang="zh-TW" sz="2800" b="1" dirty="0">
                <a:solidFill>
                  <a:srgbClr val="FF0000"/>
                </a:solidFill>
                <a:latin typeface="+mn-lt"/>
                <a:ea typeface="新細明體" pitchFamily="18" charset="-120"/>
              </a:rPr>
              <a:t>Motivation</a:t>
            </a:r>
            <a:endParaRPr lang="en-US" altLang="zh-TW" sz="2600" b="1" dirty="0">
              <a:solidFill>
                <a:srgbClr val="FF0000"/>
              </a:solidFill>
              <a:latin typeface="+mn-lt"/>
              <a:ea typeface="新細明體" pitchFamily="18" charset="-120"/>
            </a:endParaRPr>
          </a:p>
        </p:txBody>
      </p:sp>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73</a:t>
            </a:fld>
            <a:endParaRPr lang="en-US" dirty="0"/>
          </a:p>
        </p:txBody>
      </p:sp>
      <p:sp>
        <p:nvSpPr>
          <p:cNvPr id="111" name="Content Placeholder 5"/>
          <p:cNvSpPr>
            <a:spLocks noGrp="1"/>
          </p:cNvSpPr>
          <p:nvPr>
            <p:ph sz="quarter" idx="1"/>
          </p:nvPr>
        </p:nvSpPr>
        <p:spPr>
          <a:xfrm>
            <a:off x="722301" y="1066800"/>
            <a:ext cx="10787109" cy="5791200"/>
          </a:xfrm>
        </p:spPr>
        <p:txBody>
          <a:bodyPr>
            <a:normAutofit fontScale="92500" lnSpcReduction="10000"/>
          </a:bodyPr>
          <a:lstStyle/>
          <a:p>
            <a:pPr marL="0" indent="0" eaLnBrk="1" hangingPunct="1">
              <a:lnSpc>
                <a:spcPct val="160000"/>
              </a:lnSpc>
              <a:spcBef>
                <a:spcPts val="0"/>
              </a:spcBef>
              <a:buNone/>
            </a:pPr>
            <a:r>
              <a:rPr lang="en-US" altLang="zh-TW" sz="2400" b="1" dirty="0">
                <a:ea typeface="新細明體" pitchFamily="18" charset="-120"/>
              </a:rPr>
              <a:t>Reasons for using Green’s theorem </a:t>
            </a:r>
            <a:r>
              <a:rPr lang="en-US" altLang="zh-TW" sz="2400" b="1" dirty="0" err="1">
                <a:ea typeface="新細明體" pitchFamily="18" charset="-120"/>
              </a:rPr>
              <a:t>deghosting</a:t>
            </a:r>
            <a:endParaRPr lang="en-US" altLang="zh-TW" sz="2400" b="1" dirty="0">
              <a:ea typeface="新細明體" pitchFamily="18" charset="-120"/>
            </a:endParaRPr>
          </a:p>
          <a:p>
            <a:pPr lvl="1">
              <a:lnSpc>
                <a:spcPct val="160000"/>
              </a:lnSpc>
              <a:spcBef>
                <a:spcPts val="0"/>
              </a:spcBef>
            </a:pPr>
            <a:r>
              <a:rPr lang="en-US" altLang="zh-TW" dirty="0">
                <a:ea typeface="新細明體" pitchFamily="18" charset="-120"/>
              </a:rPr>
              <a:t>No restriction on the shape of measurement surface, </a:t>
            </a:r>
            <a:r>
              <a:rPr lang="en-US" altLang="zh-TW" dirty="0" err="1">
                <a:ea typeface="新細明體" pitchFamily="18" charset="-120"/>
              </a:rPr>
              <a:t>superceding</a:t>
            </a:r>
            <a:r>
              <a:rPr lang="en-US" altLang="zh-TW" dirty="0">
                <a:ea typeface="新細明體" pitchFamily="18" charset="-120"/>
              </a:rPr>
              <a:t> the P-</a:t>
            </a:r>
            <a:r>
              <a:rPr lang="en-US" altLang="zh-TW" dirty="0" err="1">
                <a:ea typeface="新細明體" pitchFamily="18" charset="-120"/>
              </a:rPr>
              <a:t>Vz</a:t>
            </a:r>
            <a:r>
              <a:rPr lang="en-US" altLang="zh-TW" dirty="0">
                <a:ea typeface="新細明體" pitchFamily="18" charset="-120"/>
              </a:rPr>
              <a:t> method </a:t>
            </a:r>
            <a:r>
              <a:rPr lang="en-US" altLang="zh-TW" sz="2200" i="1" dirty="0">
                <a:latin typeface="+mj-lt"/>
                <a:ea typeface="新細明體" pitchFamily="18" charset="-120"/>
              </a:rPr>
              <a:t>(Amundsen, 1993)</a:t>
            </a:r>
            <a:endParaRPr lang="en-US" altLang="zh-TW" dirty="0">
              <a:ea typeface="新細明體" pitchFamily="18" charset="-120"/>
            </a:endParaRPr>
          </a:p>
          <a:p>
            <a:pPr lvl="1">
              <a:lnSpc>
                <a:spcPct val="160000"/>
              </a:lnSpc>
              <a:spcBef>
                <a:spcPts val="0"/>
              </a:spcBef>
            </a:pPr>
            <a:r>
              <a:rPr lang="en-US" altLang="zh-TW" dirty="0"/>
              <a:t>No subsurface information is required. In addition, it’s model type independent</a:t>
            </a:r>
          </a:p>
          <a:p>
            <a:pPr marL="457200" lvl="1" indent="0">
              <a:lnSpc>
                <a:spcPct val="160000"/>
              </a:lnSpc>
              <a:spcBef>
                <a:spcPts val="0"/>
              </a:spcBef>
              <a:buNone/>
            </a:pPr>
            <a:r>
              <a:rPr lang="en-US" altLang="zh-TW" sz="2200" dirty="0">
                <a:latin typeface="+mj-lt"/>
                <a:ea typeface="新細明體" pitchFamily="18" charset="-120"/>
              </a:rPr>
              <a:t>	Offshore (</a:t>
            </a:r>
            <a:r>
              <a:rPr lang="en-US" altLang="zh-TW" sz="2200" i="1" dirty="0">
                <a:latin typeface="+mj-lt"/>
                <a:ea typeface="新細明體" pitchFamily="18" charset="-120"/>
              </a:rPr>
              <a:t>J. Zhang and </a:t>
            </a:r>
            <a:r>
              <a:rPr lang="en-US" altLang="zh-TW" sz="2200" i="1" dirty="0" err="1">
                <a:latin typeface="+mj-lt"/>
                <a:ea typeface="新細明體" pitchFamily="18" charset="-120"/>
              </a:rPr>
              <a:t>Weglein</a:t>
            </a:r>
            <a:r>
              <a:rPr lang="en-US" altLang="zh-TW" sz="2200" i="1" dirty="0">
                <a:latin typeface="+mj-lt"/>
                <a:ea typeface="新細明體" pitchFamily="18" charset="-120"/>
              </a:rPr>
              <a:t>, 2005)</a:t>
            </a:r>
          </a:p>
          <a:p>
            <a:pPr marL="457200" lvl="1" indent="0">
              <a:lnSpc>
                <a:spcPct val="160000"/>
              </a:lnSpc>
              <a:spcBef>
                <a:spcPts val="0"/>
              </a:spcBef>
              <a:buNone/>
            </a:pPr>
            <a:r>
              <a:rPr lang="en-US" altLang="zh-TW" sz="2200" dirty="0">
                <a:latin typeface="+mj-lt"/>
                <a:ea typeface="新細明體" pitchFamily="18" charset="-120"/>
              </a:rPr>
              <a:t>	Ocean bottom (</a:t>
            </a:r>
            <a:r>
              <a:rPr lang="en-US" altLang="zh-TW" sz="2200" i="1" dirty="0">
                <a:latin typeface="+mj-lt"/>
                <a:ea typeface="新細明體" pitchFamily="18" charset="-120"/>
              </a:rPr>
              <a:t>J. Zhang and </a:t>
            </a:r>
            <a:r>
              <a:rPr lang="en-US" altLang="zh-TW" sz="2200" i="1" dirty="0" err="1">
                <a:latin typeface="+mj-lt"/>
                <a:ea typeface="新細明體" pitchFamily="18" charset="-120"/>
              </a:rPr>
              <a:t>Weglein</a:t>
            </a:r>
            <a:r>
              <a:rPr lang="en-US" altLang="zh-TW" sz="2200" i="1" dirty="0">
                <a:latin typeface="+mj-lt"/>
                <a:ea typeface="新細明體" pitchFamily="18" charset="-120"/>
              </a:rPr>
              <a:t>, 2006; J. Wu and </a:t>
            </a:r>
            <a:r>
              <a:rPr lang="en-US" altLang="zh-TW" sz="2200" i="1" dirty="0" err="1">
                <a:latin typeface="+mj-lt"/>
                <a:ea typeface="新細明體" pitchFamily="18" charset="-120"/>
              </a:rPr>
              <a:t>Weglein</a:t>
            </a:r>
            <a:r>
              <a:rPr lang="en-US" altLang="zh-TW" sz="2200" i="1" dirty="0">
                <a:latin typeface="+mj-lt"/>
                <a:ea typeface="新細明體" pitchFamily="18" charset="-120"/>
              </a:rPr>
              <a:t>, 2016)</a:t>
            </a:r>
          </a:p>
          <a:p>
            <a:pPr marL="457200" lvl="1" indent="0">
              <a:lnSpc>
                <a:spcPct val="160000"/>
              </a:lnSpc>
              <a:spcBef>
                <a:spcPts val="0"/>
              </a:spcBef>
              <a:buNone/>
            </a:pPr>
            <a:r>
              <a:rPr lang="en-US" altLang="zh-TW" sz="2200" dirty="0">
                <a:latin typeface="+mj-lt"/>
                <a:ea typeface="新細明體" pitchFamily="18" charset="-120"/>
              </a:rPr>
              <a:t>	Onshore (</a:t>
            </a:r>
            <a:r>
              <a:rPr lang="de-DE" altLang="zh-TW" sz="2200" i="1" dirty="0">
                <a:latin typeface="+mj-lt"/>
              </a:rPr>
              <a:t>J. Wu and Weglein, 2016)</a:t>
            </a:r>
          </a:p>
          <a:p>
            <a:pPr marL="457200" lvl="1" indent="0">
              <a:lnSpc>
                <a:spcPct val="160000"/>
              </a:lnSpc>
              <a:spcBef>
                <a:spcPts val="0"/>
              </a:spcBef>
              <a:buNone/>
            </a:pPr>
            <a:endParaRPr lang="en-US" altLang="zh-TW" sz="2200" dirty="0">
              <a:latin typeface="+mj-lt"/>
              <a:ea typeface="新細明體" pitchFamily="18" charset="-120"/>
            </a:endParaRPr>
          </a:p>
          <a:p>
            <a:pPr marL="457200" lvl="1" indent="0" algn="r">
              <a:lnSpc>
                <a:spcPct val="160000"/>
              </a:lnSpc>
              <a:spcBef>
                <a:spcPts val="0"/>
              </a:spcBef>
              <a:buNone/>
            </a:pPr>
            <a:r>
              <a:rPr lang="en-US" altLang="zh-TW" sz="1600" i="1" dirty="0">
                <a:latin typeface="+mj-lt"/>
                <a:ea typeface="新細明體" pitchFamily="18" charset="-120"/>
              </a:rPr>
              <a:t>	</a:t>
            </a:r>
            <a:r>
              <a:rPr lang="en-US" altLang="zh-TW" sz="1600" i="1" u="sng" dirty="0">
                <a:latin typeface="+mj-lt"/>
              </a:rPr>
              <a:t>Arthur B. </a:t>
            </a:r>
            <a:r>
              <a:rPr lang="en-US" altLang="zh-TW" sz="1600" i="1" u="sng" dirty="0" err="1">
                <a:latin typeface="+mj-lt"/>
              </a:rPr>
              <a:t>Weglein</a:t>
            </a:r>
            <a:r>
              <a:rPr lang="en-US" altLang="zh-TW" sz="1600" i="1" u="sng" dirty="0">
                <a:latin typeface="+mj-lt"/>
              </a:rPr>
              <a:t>. 2016 M-OSRP SEG Executive Summary: Strategy, plans, deliverables and impact</a:t>
            </a:r>
          </a:p>
          <a:p>
            <a:pPr marL="457200" lvl="1" indent="0" algn="r">
              <a:lnSpc>
                <a:spcPct val="160000"/>
              </a:lnSpc>
              <a:spcBef>
                <a:spcPts val="0"/>
              </a:spcBef>
              <a:buNone/>
            </a:pPr>
            <a:r>
              <a:rPr lang="en-US" altLang="zh-TW" sz="1600" i="1" u="sng" dirty="0">
                <a:latin typeface="+mj-lt"/>
              </a:rPr>
              <a:t>(https://drive.google.com/file/d/0B4F1tL9we9GHenN1SnRURDQwU2M/view)</a:t>
            </a:r>
            <a:endParaRPr lang="en-US" altLang="zh-TW" sz="1600" i="1" u="sng" dirty="0">
              <a:latin typeface="+mj-lt"/>
              <a:ea typeface="新細明體" pitchFamily="18" charset="-120"/>
            </a:endParaRPr>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1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0684" y="152400"/>
            <a:ext cx="8227457" cy="990600"/>
          </a:xfrm>
        </p:spPr>
        <p:txBody>
          <a:bodyPr/>
          <a:lstStyle/>
          <a:p>
            <a:pPr eaLnBrk="1" hangingPunct="1"/>
            <a:r>
              <a:rPr lang="en-US" sz="2800" b="1" dirty="0">
                <a:solidFill>
                  <a:srgbClr val="FF0000"/>
                </a:solidFill>
                <a:latin typeface="+mn-lt"/>
              </a:rPr>
              <a:t>Outline</a:t>
            </a:r>
            <a:endParaRPr lang="en-US" sz="2600" b="1" dirty="0">
              <a:solidFill>
                <a:srgbClr val="FF0000"/>
              </a:solidFill>
              <a:latin typeface="+mn-lt"/>
            </a:endParaRPr>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74</a:t>
            </a:fld>
            <a:endParaRPr lang="en-US" dirty="0"/>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5">
            <a:extLst>
              <a:ext uri="{FF2B5EF4-FFF2-40B4-BE49-F238E27FC236}">
                <a16:creationId xmlns="" xmlns:a16="http://schemas.microsoft.com/office/drawing/2014/main" id="{0141A314-27CE-47FD-B4ED-3CB34144ADA6}"/>
              </a:ext>
            </a:extLst>
          </p:cNvPr>
          <p:cNvSpPr txBox="1">
            <a:spLocks/>
          </p:cNvSpPr>
          <p:nvPr/>
        </p:nvSpPr>
        <p:spPr>
          <a:xfrm>
            <a:off x="1896816" y="1123287"/>
            <a:ext cx="8227457" cy="4937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defRPr/>
            </a:pPr>
            <a:r>
              <a:rPr lang="en-US" dirty="0"/>
              <a:t>Motivation</a:t>
            </a:r>
          </a:p>
          <a:p>
            <a:pPr>
              <a:lnSpc>
                <a:spcPct val="200000"/>
              </a:lnSpc>
              <a:spcBef>
                <a:spcPts val="0"/>
              </a:spcBef>
              <a:defRPr/>
            </a:pPr>
            <a:r>
              <a:rPr lang="en-US" dirty="0">
                <a:solidFill>
                  <a:srgbClr val="FF0000"/>
                </a:solidFill>
              </a:rPr>
              <a:t>Green’s theorem </a:t>
            </a:r>
            <a:r>
              <a:rPr lang="en-US" dirty="0" err="1">
                <a:solidFill>
                  <a:srgbClr val="FF0000"/>
                </a:solidFill>
              </a:rPr>
              <a:t>deghosting</a:t>
            </a:r>
            <a:endParaRPr lang="en-US" altLang="zh-CN" dirty="0">
              <a:solidFill>
                <a:srgbClr val="FF0000"/>
              </a:solidFill>
            </a:endParaRPr>
          </a:p>
          <a:p>
            <a:pPr>
              <a:lnSpc>
                <a:spcPct val="200000"/>
              </a:lnSpc>
              <a:spcBef>
                <a:spcPts val="0"/>
              </a:spcBef>
              <a:defRPr/>
            </a:pPr>
            <a:r>
              <a:rPr lang="en-US" dirty="0"/>
              <a:t>Numerical examples</a:t>
            </a:r>
            <a:endParaRPr lang="en-US" dirty="0">
              <a:latin typeface="+mj-lt"/>
            </a:endParaRPr>
          </a:p>
          <a:p>
            <a:pPr>
              <a:lnSpc>
                <a:spcPct val="200000"/>
              </a:lnSpc>
              <a:spcBef>
                <a:spcPts val="0"/>
              </a:spcBef>
              <a:defRPr/>
            </a:pPr>
            <a:r>
              <a:rPr lang="en-US" dirty="0"/>
              <a:t>Conclusions</a:t>
            </a:r>
          </a:p>
        </p:txBody>
      </p:sp>
    </p:spTree>
    <p:extLst>
      <p:ext uri="{BB962C8B-B14F-4D97-AF65-F5344CB8AC3E}">
        <p14:creationId xmlns:p14="http://schemas.microsoft.com/office/powerpoint/2010/main" val="2647415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75</a:t>
            </a:fld>
            <a:endParaRPr lang="en-US" dirty="0"/>
          </a:p>
        </p:txBody>
      </p:sp>
      <p:sp>
        <p:nvSpPr>
          <p:cNvPr id="9" name="Title 1">
            <a:extLst>
              <a:ext uri="{FF2B5EF4-FFF2-40B4-BE49-F238E27FC236}">
                <a16:creationId xmlns="" xmlns:a16="http://schemas.microsoft.com/office/drawing/2014/main" id="{EB5F1E4B-B74B-4044-BECE-0E63B2221771}"/>
              </a:ext>
            </a:extLst>
          </p:cNvPr>
          <p:cNvSpPr>
            <a:spLocks noGrp="1"/>
          </p:cNvSpPr>
          <p:nvPr>
            <p:ph type="title"/>
          </p:nvPr>
        </p:nvSpPr>
        <p:spPr>
          <a:xfrm>
            <a:off x="1980684" y="152400"/>
            <a:ext cx="8684538" cy="990600"/>
          </a:xfrm>
        </p:spPr>
        <p:txBody>
          <a:bodyPr>
            <a:normAutofit/>
          </a:bodyPr>
          <a:lstStyle/>
          <a:p>
            <a:pPr>
              <a:spcBef>
                <a:spcPts val="1800"/>
              </a:spcBef>
              <a:defRPr/>
            </a:pPr>
            <a:r>
              <a:rPr lang="en-US" sz="2800" b="1" dirty="0">
                <a:solidFill>
                  <a:srgbClr val="FF0000"/>
                </a:solidFill>
                <a:latin typeface="+mn-lt"/>
              </a:rPr>
              <a:t>Green’s theorem </a:t>
            </a:r>
            <a:r>
              <a:rPr lang="en-US" sz="2800" b="1" dirty="0" err="1">
                <a:solidFill>
                  <a:srgbClr val="FF0000"/>
                </a:solidFill>
                <a:latin typeface="+mn-lt"/>
              </a:rPr>
              <a:t>deghosting</a:t>
            </a:r>
            <a:endParaRPr lang="en-US" sz="2800" b="1" dirty="0">
              <a:solidFill>
                <a:srgbClr val="FF0000"/>
              </a:solidFill>
              <a:latin typeface="+mn-lt"/>
            </a:endParaRPr>
          </a:p>
        </p:txBody>
      </p:sp>
      <p:cxnSp>
        <p:nvCxnSpPr>
          <p:cNvPr id="10" name="Straight Connector 9">
            <a:extLst>
              <a:ext uri="{FF2B5EF4-FFF2-40B4-BE49-F238E27FC236}">
                <a16:creationId xmlns="" xmlns:a16="http://schemas.microsoft.com/office/drawing/2014/main" id="{33D68509-EDDC-4F54-88C8-4C6FF3BA6893}"/>
              </a:ext>
            </a:extLst>
          </p:cNvPr>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 xmlns:a16="http://schemas.microsoft.com/office/drawing/2014/main" id="{3BD25F03-FFC1-4CCB-B7CA-F9248C18B913}"/>
              </a:ext>
            </a:extLst>
          </p:cNvPr>
          <p:cNvSpPr/>
          <p:nvPr/>
        </p:nvSpPr>
        <p:spPr>
          <a:xfrm>
            <a:off x="1748650" y="1276477"/>
            <a:ext cx="8303637" cy="599040"/>
          </a:xfrm>
          <a:custGeom>
            <a:avLst/>
            <a:gdLst>
              <a:gd name="connsiteX0" fmla="*/ 0 w 8305800"/>
              <a:gd name="connsiteY0" fmla="*/ 99842 h 599040"/>
              <a:gd name="connsiteX1" fmla="*/ 99842 w 8305800"/>
              <a:gd name="connsiteY1" fmla="*/ 0 h 599040"/>
              <a:gd name="connsiteX2" fmla="*/ 8205958 w 8305800"/>
              <a:gd name="connsiteY2" fmla="*/ 0 h 599040"/>
              <a:gd name="connsiteX3" fmla="*/ 8305800 w 8305800"/>
              <a:gd name="connsiteY3" fmla="*/ 99842 h 599040"/>
              <a:gd name="connsiteX4" fmla="*/ 8305800 w 8305800"/>
              <a:gd name="connsiteY4" fmla="*/ 499198 h 599040"/>
              <a:gd name="connsiteX5" fmla="*/ 8205958 w 8305800"/>
              <a:gd name="connsiteY5" fmla="*/ 599040 h 599040"/>
              <a:gd name="connsiteX6" fmla="*/ 99842 w 8305800"/>
              <a:gd name="connsiteY6" fmla="*/ 599040 h 599040"/>
              <a:gd name="connsiteX7" fmla="*/ 0 w 8305800"/>
              <a:gd name="connsiteY7" fmla="*/ 499198 h 599040"/>
              <a:gd name="connsiteX8" fmla="*/ 0 w 8305800"/>
              <a:gd name="connsiteY8" fmla="*/ 99842 h 5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599040">
                <a:moveTo>
                  <a:pt x="0" y="99842"/>
                </a:moveTo>
                <a:cubicBezTo>
                  <a:pt x="0" y="44701"/>
                  <a:pt x="44701" y="0"/>
                  <a:pt x="99842" y="0"/>
                </a:cubicBezTo>
                <a:lnTo>
                  <a:pt x="8205958" y="0"/>
                </a:lnTo>
                <a:cubicBezTo>
                  <a:pt x="8261099" y="0"/>
                  <a:pt x="8305800" y="44701"/>
                  <a:pt x="8305800" y="99842"/>
                </a:cubicBezTo>
                <a:lnTo>
                  <a:pt x="8305800" y="499198"/>
                </a:lnTo>
                <a:cubicBezTo>
                  <a:pt x="8305800" y="554339"/>
                  <a:pt x="8261099" y="599040"/>
                  <a:pt x="8205958" y="599040"/>
                </a:cubicBezTo>
                <a:lnTo>
                  <a:pt x="99842" y="599040"/>
                </a:lnTo>
                <a:cubicBezTo>
                  <a:pt x="44701" y="599040"/>
                  <a:pt x="0" y="554339"/>
                  <a:pt x="0" y="499198"/>
                </a:cubicBezTo>
                <a:lnTo>
                  <a:pt x="0" y="998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 tIns="97823" rIns="97823" bIns="97823" numCol="1" spcCol="1270" anchor="ctr" anchorCtr="0">
            <a:noAutofit/>
          </a:bodyPr>
          <a:lstStyle/>
          <a:p>
            <a:pPr marL="0" lvl="0" indent="0" algn="l" defTabSz="800100">
              <a:lnSpc>
                <a:spcPct val="90000"/>
              </a:lnSpc>
              <a:spcBef>
                <a:spcPct val="0"/>
              </a:spcBef>
              <a:spcAft>
                <a:spcPct val="35000"/>
              </a:spcAft>
              <a:buNone/>
            </a:pPr>
            <a:r>
              <a:rPr lang="en-US" kern="1200" dirty="0" err="1">
                <a:latin typeface="+mj-lt"/>
                <a:cs typeface="Arial" panose="020B0604020202020204" pitchFamily="34" charset="0"/>
              </a:rPr>
              <a:t>Weglein</a:t>
            </a:r>
            <a:r>
              <a:rPr lang="en-US" kern="1200" dirty="0">
                <a:latin typeface="+mj-lt"/>
                <a:cs typeface="Arial" panose="020B0604020202020204" pitchFamily="34" charset="0"/>
              </a:rPr>
              <a:t> et al. (2002)</a:t>
            </a:r>
          </a:p>
        </p:txBody>
      </p:sp>
      <p:sp>
        <p:nvSpPr>
          <p:cNvPr id="14" name="Freeform: Shape 13">
            <a:extLst>
              <a:ext uri="{FF2B5EF4-FFF2-40B4-BE49-F238E27FC236}">
                <a16:creationId xmlns="" xmlns:a16="http://schemas.microsoft.com/office/drawing/2014/main" id="{90F9E672-59F0-41A9-A448-EA3CB4A7A772}"/>
              </a:ext>
            </a:extLst>
          </p:cNvPr>
          <p:cNvSpPr/>
          <p:nvPr/>
        </p:nvSpPr>
        <p:spPr>
          <a:xfrm>
            <a:off x="1748650" y="1907391"/>
            <a:ext cx="8303637" cy="529920"/>
          </a:xfrm>
          <a:custGeom>
            <a:avLst/>
            <a:gdLst>
              <a:gd name="connsiteX0" fmla="*/ 0 w 8305800"/>
              <a:gd name="connsiteY0" fmla="*/ 0 h 529920"/>
              <a:gd name="connsiteX1" fmla="*/ 8305800 w 8305800"/>
              <a:gd name="connsiteY1" fmla="*/ 0 h 529920"/>
              <a:gd name="connsiteX2" fmla="*/ 8305800 w 8305800"/>
              <a:gd name="connsiteY2" fmla="*/ 529920 h 529920"/>
              <a:gd name="connsiteX3" fmla="*/ 0 w 8305800"/>
              <a:gd name="connsiteY3" fmla="*/ 529920 h 529920"/>
              <a:gd name="connsiteX4" fmla="*/ 0 w 8305800"/>
              <a:gd name="connsiteY4" fmla="*/ 0 h 529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529920">
                <a:moveTo>
                  <a:pt x="0" y="0"/>
                </a:moveTo>
                <a:lnTo>
                  <a:pt x="8305800" y="0"/>
                </a:lnTo>
                <a:lnTo>
                  <a:pt x="8305800" y="529920"/>
                </a:lnTo>
                <a:lnTo>
                  <a:pt x="0" y="529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709" tIns="22860" rIns="128016" bIns="22860" numCol="1" spcCol="1270" anchor="t" anchorCtr="0">
            <a:noAutofit/>
          </a:bodyPr>
          <a:lstStyle/>
          <a:p>
            <a:pPr marL="171450" lvl="1" indent="-171450" algn="l" defTabSz="800100">
              <a:lnSpc>
                <a:spcPct val="90000"/>
              </a:lnSpc>
              <a:spcBef>
                <a:spcPct val="0"/>
              </a:spcBef>
              <a:spcAft>
                <a:spcPts val="432"/>
              </a:spcAft>
              <a:buChar char="•"/>
            </a:pPr>
            <a:r>
              <a:rPr lang="en-US" kern="1200" dirty="0">
                <a:latin typeface="+mj-lt"/>
                <a:cs typeface="Arial" panose="020B0604020202020204" pitchFamily="34" charset="0"/>
              </a:rPr>
              <a:t>The </a:t>
            </a:r>
            <a:r>
              <a:rPr lang="en-US" b="1" kern="1200" dirty="0">
                <a:latin typeface="+mj-lt"/>
                <a:cs typeface="Arial" panose="020B0604020202020204" pitchFamily="34" charset="0"/>
              </a:rPr>
              <a:t>first</a:t>
            </a:r>
            <a:r>
              <a:rPr lang="en-US" kern="1200" dirty="0">
                <a:latin typeface="+mj-lt"/>
                <a:cs typeface="Arial" panose="020B0604020202020204" pitchFamily="34" charset="0"/>
              </a:rPr>
              <a:t> introduction of Green’s theorem </a:t>
            </a:r>
            <a:r>
              <a:rPr lang="en-US" kern="1200" dirty="0" err="1">
                <a:latin typeface="+mj-lt"/>
                <a:cs typeface="Arial" panose="020B0604020202020204" pitchFamily="34" charset="0"/>
              </a:rPr>
              <a:t>deghosting</a:t>
            </a:r>
            <a:endParaRPr lang="en-US" kern="1200" dirty="0">
              <a:latin typeface="+mj-lt"/>
              <a:cs typeface="Arial" panose="020B0604020202020204" pitchFamily="34" charset="0"/>
            </a:endParaRPr>
          </a:p>
        </p:txBody>
      </p:sp>
      <p:sp>
        <p:nvSpPr>
          <p:cNvPr id="15" name="Freeform: Shape 14">
            <a:extLst>
              <a:ext uri="{FF2B5EF4-FFF2-40B4-BE49-F238E27FC236}">
                <a16:creationId xmlns="" xmlns:a16="http://schemas.microsoft.com/office/drawing/2014/main" id="{37A5F27C-4133-4F81-AF48-E0BCE0D6C4B5}"/>
              </a:ext>
            </a:extLst>
          </p:cNvPr>
          <p:cNvSpPr/>
          <p:nvPr/>
        </p:nvSpPr>
        <p:spPr>
          <a:xfrm>
            <a:off x="1748650" y="2437311"/>
            <a:ext cx="8303637" cy="599040"/>
          </a:xfrm>
          <a:custGeom>
            <a:avLst/>
            <a:gdLst>
              <a:gd name="connsiteX0" fmla="*/ 0 w 8305800"/>
              <a:gd name="connsiteY0" fmla="*/ 99842 h 599040"/>
              <a:gd name="connsiteX1" fmla="*/ 99842 w 8305800"/>
              <a:gd name="connsiteY1" fmla="*/ 0 h 599040"/>
              <a:gd name="connsiteX2" fmla="*/ 8205958 w 8305800"/>
              <a:gd name="connsiteY2" fmla="*/ 0 h 599040"/>
              <a:gd name="connsiteX3" fmla="*/ 8305800 w 8305800"/>
              <a:gd name="connsiteY3" fmla="*/ 99842 h 599040"/>
              <a:gd name="connsiteX4" fmla="*/ 8305800 w 8305800"/>
              <a:gd name="connsiteY4" fmla="*/ 499198 h 599040"/>
              <a:gd name="connsiteX5" fmla="*/ 8205958 w 8305800"/>
              <a:gd name="connsiteY5" fmla="*/ 599040 h 599040"/>
              <a:gd name="connsiteX6" fmla="*/ 99842 w 8305800"/>
              <a:gd name="connsiteY6" fmla="*/ 599040 h 599040"/>
              <a:gd name="connsiteX7" fmla="*/ 0 w 8305800"/>
              <a:gd name="connsiteY7" fmla="*/ 499198 h 599040"/>
              <a:gd name="connsiteX8" fmla="*/ 0 w 8305800"/>
              <a:gd name="connsiteY8" fmla="*/ 99842 h 5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599040">
                <a:moveTo>
                  <a:pt x="0" y="99842"/>
                </a:moveTo>
                <a:cubicBezTo>
                  <a:pt x="0" y="44701"/>
                  <a:pt x="44701" y="0"/>
                  <a:pt x="99842" y="0"/>
                </a:cubicBezTo>
                <a:lnTo>
                  <a:pt x="8205958" y="0"/>
                </a:lnTo>
                <a:cubicBezTo>
                  <a:pt x="8261099" y="0"/>
                  <a:pt x="8305800" y="44701"/>
                  <a:pt x="8305800" y="99842"/>
                </a:cubicBezTo>
                <a:lnTo>
                  <a:pt x="8305800" y="499198"/>
                </a:lnTo>
                <a:cubicBezTo>
                  <a:pt x="8305800" y="554339"/>
                  <a:pt x="8261099" y="599040"/>
                  <a:pt x="8205958" y="599040"/>
                </a:cubicBezTo>
                <a:lnTo>
                  <a:pt x="99842" y="599040"/>
                </a:lnTo>
                <a:cubicBezTo>
                  <a:pt x="44701" y="599040"/>
                  <a:pt x="0" y="554339"/>
                  <a:pt x="0" y="499198"/>
                </a:cubicBezTo>
                <a:lnTo>
                  <a:pt x="0" y="998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 tIns="97823" rIns="97823" bIns="97823" numCol="1" spcCol="1270" anchor="ctr" anchorCtr="0">
            <a:noAutofit/>
          </a:bodyPr>
          <a:lstStyle/>
          <a:p>
            <a:pPr marL="0" lvl="0" indent="0" algn="l" defTabSz="800100">
              <a:lnSpc>
                <a:spcPct val="90000"/>
              </a:lnSpc>
              <a:spcBef>
                <a:spcPct val="0"/>
              </a:spcBef>
              <a:spcAft>
                <a:spcPct val="35000"/>
              </a:spcAft>
              <a:buNone/>
            </a:pPr>
            <a:r>
              <a:rPr lang="en-US" kern="1200" dirty="0">
                <a:latin typeface="+mj-lt"/>
                <a:cs typeface="Arial" panose="020B0604020202020204" pitchFamily="34" charset="0"/>
              </a:rPr>
              <a:t>J. Zhang and </a:t>
            </a:r>
            <a:r>
              <a:rPr lang="en-US" kern="1200" dirty="0" err="1">
                <a:latin typeface="+mj-lt"/>
                <a:cs typeface="Arial" panose="020B0604020202020204" pitchFamily="34" charset="0"/>
              </a:rPr>
              <a:t>Weglein</a:t>
            </a:r>
            <a:r>
              <a:rPr lang="en-US" kern="1200" dirty="0">
                <a:latin typeface="+mj-lt"/>
                <a:cs typeface="Arial" panose="020B0604020202020204" pitchFamily="34" charset="0"/>
              </a:rPr>
              <a:t> (2005, 2006), J. Zhang (2007)</a:t>
            </a:r>
          </a:p>
        </p:txBody>
      </p:sp>
      <p:sp>
        <p:nvSpPr>
          <p:cNvPr id="16" name="Freeform: Shape 15">
            <a:extLst>
              <a:ext uri="{FF2B5EF4-FFF2-40B4-BE49-F238E27FC236}">
                <a16:creationId xmlns="" xmlns:a16="http://schemas.microsoft.com/office/drawing/2014/main" id="{CB37D569-B099-45C9-A9E3-E050B9772EDF}"/>
              </a:ext>
            </a:extLst>
          </p:cNvPr>
          <p:cNvSpPr/>
          <p:nvPr/>
        </p:nvSpPr>
        <p:spPr>
          <a:xfrm>
            <a:off x="1748650" y="3036351"/>
            <a:ext cx="8303637" cy="861120"/>
          </a:xfrm>
          <a:custGeom>
            <a:avLst/>
            <a:gdLst>
              <a:gd name="connsiteX0" fmla="*/ 0 w 8305800"/>
              <a:gd name="connsiteY0" fmla="*/ 0 h 861120"/>
              <a:gd name="connsiteX1" fmla="*/ 8305800 w 8305800"/>
              <a:gd name="connsiteY1" fmla="*/ 0 h 861120"/>
              <a:gd name="connsiteX2" fmla="*/ 8305800 w 8305800"/>
              <a:gd name="connsiteY2" fmla="*/ 861120 h 861120"/>
              <a:gd name="connsiteX3" fmla="*/ 0 w 8305800"/>
              <a:gd name="connsiteY3" fmla="*/ 861120 h 861120"/>
              <a:gd name="connsiteX4" fmla="*/ 0 w 8305800"/>
              <a:gd name="connsiteY4" fmla="*/ 0 h 86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861120">
                <a:moveTo>
                  <a:pt x="0" y="0"/>
                </a:moveTo>
                <a:lnTo>
                  <a:pt x="8305800" y="0"/>
                </a:lnTo>
                <a:lnTo>
                  <a:pt x="8305800" y="861120"/>
                </a:lnTo>
                <a:lnTo>
                  <a:pt x="0" y="861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709" tIns="22860" rIns="128016" bIns="22860" numCol="1" spcCol="1270" anchor="t" anchorCtr="0">
            <a:noAutofit/>
          </a:bodyPr>
          <a:lstStyle/>
          <a:p>
            <a:pPr marL="171450" lvl="1" indent="-171450" algn="l" defTabSz="800100">
              <a:lnSpc>
                <a:spcPct val="90000"/>
              </a:lnSpc>
              <a:spcBef>
                <a:spcPct val="0"/>
              </a:spcBef>
              <a:spcAft>
                <a:spcPts val="432"/>
              </a:spcAft>
              <a:buChar char="•"/>
            </a:pPr>
            <a:r>
              <a:rPr lang="en-US" u="none" kern="1200" dirty="0">
                <a:latin typeface="+mj-lt"/>
                <a:cs typeface="Arial" panose="020B0604020202020204" pitchFamily="34" charset="0"/>
              </a:rPr>
              <a:t>Development and tests of source and receiver </a:t>
            </a:r>
            <a:r>
              <a:rPr lang="en-US" u="none" kern="1200" dirty="0" err="1">
                <a:latin typeface="+mj-lt"/>
                <a:cs typeface="Arial" panose="020B0604020202020204" pitchFamily="34" charset="0"/>
              </a:rPr>
              <a:t>deghosting</a:t>
            </a:r>
            <a:endParaRPr lang="en-US" u="none" kern="1200" dirty="0">
              <a:latin typeface="+mj-lt"/>
              <a:cs typeface="Arial" panose="020B0604020202020204" pitchFamily="34" charset="0"/>
            </a:endParaRPr>
          </a:p>
          <a:p>
            <a:pPr marL="171450" lvl="1" indent="-171450" algn="l" defTabSz="800100">
              <a:lnSpc>
                <a:spcPct val="90000"/>
              </a:lnSpc>
              <a:spcBef>
                <a:spcPct val="0"/>
              </a:spcBef>
              <a:spcAft>
                <a:spcPts val="432"/>
              </a:spcAft>
              <a:buChar char="•"/>
            </a:pPr>
            <a:r>
              <a:rPr lang="en-US" b="1" kern="1200" dirty="0">
                <a:latin typeface="+mj-lt"/>
                <a:cs typeface="Arial" panose="020B0604020202020204" pitchFamily="34" charset="0"/>
              </a:rPr>
              <a:t>Fundamental</a:t>
            </a:r>
            <a:r>
              <a:rPr lang="en-US" kern="1200" dirty="0">
                <a:latin typeface="+mj-lt"/>
                <a:cs typeface="Arial" panose="020B0604020202020204" pitchFamily="34" charset="0"/>
              </a:rPr>
              <a:t> </a:t>
            </a:r>
            <a:r>
              <a:rPr lang="en-US" b="1" kern="1200" dirty="0">
                <a:latin typeface="+mj-lt"/>
                <a:cs typeface="Arial" panose="020B0604020202020204" pitchFamily="34" charset="0"/>
              </a:rPr>
              <a:t>framework</a:t>
            </a:r>
            <a:r>
              <a:rPr lang="en-US" kern="1200" dirty="0">
                <a:latin typeface="+mj-lt"/>
                <a:cs typeface="Arial" panose="020B0604020202020204" pitchFamily="34" charset="0"/>
              </a:rPr>
              <a:t> of Green’s theorem </a:t>
            </a:r>
            <a:r>
              <a:rPr lang="en-US" kern="1200" dirty="0" err="1">
                <a:latin typeface="+mj-lt"/>
                <a:cs typeface="Arial" panose="020B0604020202020204" pitchFamily="34" charset="0"/>
              </a:rPr>
              <a:t>wavefield</a:t>
            </a:r>
            <a:r>
              <a:rPr lang="en-US" kern="1200" dirty="0">
                <a:latin typeface="+mj-lt"/>
                <a:cs typeface="Arial" panose="020B0604020202020204" pitchFamily="34" charset="0"/>
              </a:rPr>
              <a:t> separation</a:t>
            </a:r>
          </a:p>
          <a:p>
            <a:pPr marL="171450" lvl="1" indent="-171450" algn="l" defTabSz="800100">
              <a:lnSpc>
                <a:spcPct val="90000"/>
              </a:lnSpc>
              <a:spcBef>
                <a:spcPct val="0"/>
              </a:spcBef>
              <a:spcAft>
                <a:spcPts val="432"/>
              </a:spcAft>
              <a:buChar char="•"/>
            </a:pPr>
            <a:endParaRPr lang="en-US" kern="1200" dirty="0">
              <a:latin typeface="+mj-lt"/>
              <a:cs typeface="Arial" panose="020B0604020202020204" pitchFamily="34" charset="0"/>
            </a:endParaRPr>
          </a:p>
        </p:txBody>
      </p:sp>
      <p:sp>
        <p:nvSpPr>
          <p:cNvPr id="17" name="Freeform: Shape 16">
            <a:extLst>
              <a:ext uri="{FF2B5EF4-FFF2-40B4-BE49-F238E27FC236}">
                <a16:creationId xmlns="" xmlns:a16="http://schemas.microsoft.com/office/drawing/2014/main" id="{E9DDD676-5538-4097-8B48-2C6F33F685D4}"/>
              </a:ext>
            </a:extLst>
          </p:cNvPr>
          <p:cNvSpPr/>
          <p:nvPr/>
        </p:nvSpPr>
        <p:spPr>
          <a:xfrm>
            <a:off x="1748650" y="3897471"/>
            <a:ext cx="8303637" cy="599040"/>
          </a:xfrm>
          <a:custGeom>
            <a:avLst/>
            <a:gdLst>
              <a:gd name="connsiteX0" fmla="*/ 0 w 8305800"/>
              <a:gd name="connsiteY0" fmla="*/ 99842 h 599040"/>
              <a:gd name="connsiteX1" fmla="*/ 99842 w 8305800"/>
              <a:gd name="connsiteY1" fmla="*/ 0 h 599040"/>
              <a:gd name="connsiteX2" fmla="*/ 8205958 w 8305800"/>
              <a:gd name="connsiteY2" fmla="*/ 0 h 599040"/>
              <a:gd name="connsiteX3" fmla="*/ 8305800 w 8305800"/>
              <a:gd name="connsiteY3" fmla="*/ 99842 h 599040"/>
              <a:gd name="connsiteX4" fmla="*/ 8305800 w 8305800"/>
              <a:gd name="connsiteY4" fmla="*/ 499198 h 599040"/>
              <a:gd name="connsiteX5" fmla="*/ 8205958 w 8305800"/>
              <a:gd name="connsiteY5" fmla="*/ 599040 h 599040"/>
              <a:gd name="connsiteX6" fmla="*/ 99842 w 8305800"/>
              <a:gd name="connsiteY6" fmla="*/ 599040 h 599040"/>
              <a:gd name="connsiteX7" fmla="*/ 0 w 8305800"/>
              <a:gd name="connsiteY7" fmla="*/ 499198 h 599040"/>
              <a:gd name="connsiteX8" fmla="*/ 0 w 8305800"/>
              <a:gd name="connsiteY8" fmla="*/ 99842 h 5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599040">
                <a:moveTo>
                  <a:pt x="0" y="99842"/>
                </a:moveTo>
                <a:cubicBezTo>
                  <a:pt x="0" y="44701"/>
                  <a:pt x="44701" y="0"/>
                  <a:pt x="99842" y="0"/>
                </a:cubicBezTo>
                <a:lnTo>
                  <a:pt x="8205958" y="0"/>
                </a:lnTo>
                <a:cubicBezTo>
                  <a:pt x="8261099" y="0"/>
                  <a:pt x="8305800" y="44701"/>
                  <a:pt x="8305800" y="99842"/>
                </a:cubicBezTo>
                <a:lnTo>
                  <a:pt x="8305800" y="499198"/>
                </a:lnTo>
                <a:cubicBezTo>
                  <a:pt x="8305800" y="554339"/>
                  <a:pt x="8261099" y="599040"/>
                  <a:pt x="8205958" y="599040"/>
                </a:cubicBezTo>
                <a:lnTo>
                  <a:pt x="99842" y="599040"/>
                </a:lnTo>
                <a:cubicBezTo>
                  <a:pt x="44701" y="599040"/>
                  <a:pt x="0" y="554339"/>
                  <a:pt x="0" y="499198"/>
                </a:cubicBezTo>
                <a:lnTo>
                  <a:pt x="0" y="998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 tIns="97823" rIns="97823" bIns="97823" numCol="1" spcCol="1270" anchor="ctr" anchorCtr="0">
            <a:noAutofit/>
          </a:bodyPr>
          <a:lstStyle/>
          <a:p>
            <a:pPr marL="0" lvl="0" indent="0" algn="l" defTabSz="800100">
              <a:lnSpc>
                <a:spcPct val="90000"/>
              </a:lnSpc>
              <a:spcBef>
                <a:spcPct val="0"/>
              </a:spcBef>
              <a:spcAft>
                <a:spcPct val="35000"/>
              </a:spcAft>
              <a:buNone/>
            </a:pPr>
            <a:r>
              <a:rPr lang="en-US" kern="1200" dirty="0">
                <a:latin typeface="+mj-lt"/>
                <a:cs typeface="Arial" panose="020B0604020202020204" pitchFamily="34" charset="0"/>
              </a:rPr>
              <a:t>J. </a:t>
            </a:r>
            <a:r>
              <a:rPr lang="en-US" kern="1200" dirty="0" err="1">
                <a:latin typeface="+mj-lt"/>
                <a:cs typeface="Arial" panose="020B0604020202020204" pitchFamily="34" charset="0"/>
              </a:rPr>
              <a:t>Mayhan</a:t>
            </a:r>
            <a:r>
              <a:rPr lang="en-US" kern="1200" dirty="0">
                <a:latin typeface="+mj-lt"/>
                <a:cs typeface="Arial" panose="020B0604020202020204" pitchFamily="34" charset="0"/>
              </a:rPr>
              <a:t> and </a:t>
            </a:r>
            <a:r>
              <a:rPr lang="en-US" kern="1200" dirty="0" err="1">
                <a:latin typeface="+mj-lt"/>
                <a:cs typeface="Arial" panose="020B0604020202020204" pitchFamily="34" charset="0"/>
              </a:rPr>
              <a:t>Weglein</a:t>
            </a:r>
            <a:r>
              <a:rPr lang="en-US" kern="1200" dirty="0">
                <a:latin typeface="+mj-lt"/>
                <a:cs typeface="Arial" panose="020B0604020202020204" pitchFamily="34" charset="0"/>
              </a:rPr>
              <a:t> (2013)</a:t>
            </a:r>
          </a:p>
        </p:txBody>
      </p:sp>
      <p:sp>
        <p:nvSpPr>
          <p:cNvPr id="18" name="Freeform: Shape 17">
            <a:extLst>
              <a:ext uri="{FF2B5EF4-FFF2-40B4-BE49-F238E27FC236}">
                <a16:creationId xmlns="" xmlns:a16="http://schemas.microsoft.com/office/drawing/2014/main" id="{74B9D70E-3903-4C8E-A709-152950F1BF4E}"/>
              </a:ext>
            </a:extLst>
          </p:cNvPr>
          <p:cNvSpPr/>
          <p:nvPr/>
        </p:nvSpPr>
        <p:spPr>
          <a:xfrm>
            <a:off x="1748650" y="4496511"/>
            <a:ext cx="8303637" cy="579600"/>
          </a:xfrm>
          <a:custGeom>
            <a:avLst/>
            <a:gdLst>
              <a:gd name="connsiteX0" fmla="*/ 0 w 8305800"/>
              <a:gd name="connsiteY0" fmla="*/ 0 h 579600"/>
              <a:gd name="connsiteX1" fmla="*/ 8305800 w 8305800"/>
              <a:gd name="connsiteY1" fmla="*/ 0 h 579600"/>
              <a:gd name="connsiteX2" fmla="*/ 8305800 w 8305800"/>
              <a:gd name="connsiteY2" fmla="*/ 579600 h 579600"/>
              <a:gd name="connsiteX3" fmla="*/ 0 w 8305800"/>
              <a:gd name="connsiteY3" fmla="*/ 579600 h 579600"/>
              <a:gd name="connsiteX4" fmla="*/ 0 w 83058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579600">
                <a:moveTo>
                  <a:pt x="0" y="0"/>
                </a:moveTo>
                <a:lnTo>
                  <a:pt x="8305800" y="0"/>
                </a:lnTo>
                <a:lnTo>
                  <a:pt x="83058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709" tIns="22860" rIns="128016" bIns="22860" numCol="1" spcCol="1270" anchor="t" anchorCtr="0">
            <a:noAutofit/>
          </a:bodyPr>
          <a:lstStyle/>
          <a:p>
            <a:pPr marL="171450" lvl="1" indent="-171450" algn="l" defTabSz="800100">
              <a:lnSpc>
                <a:spcPct val="90000"/>
              </a:lnSpc>
              <a:spcBef>
                <a:spcPct val="0"/>
              </a:spcBef>
              <a:spcAft>
                <a:spcPts val="432"/>
              </a:spcAft>
              <a:buChar char="•"/>
            </a:pPr>
            <a:r>
              <a:rPr lang="en-US" kern="1200" dirty="0">
                <a:latin typeface="+mj-lt"/>
                <a:cs typeface="Arial" panose="020B0604020202020204" pitchFamily="34" charset="0"/>
              </a:rPr>
              <a:t> The first test of source and receiver </a:t>
            </a:r>
            <a:r>
              <a:rPr lang="en-US" kern="1200" dirty="0" err="1">
                <a:latin typeface="+mj-lt"/>
                <a:cs typeface="Arial" panose="020B0604020202020204" pitchFamily="34" charset="0"/>
              </a:rPr>
              <a:t>deghosting</a:t>
            </a:r>
            <a:r>
              <a:rPr lang="en-US" kern="1200" dirty="0">
                <a:latin typeface="+mj-lt"/>
                <a:cs typeface="Arial" panose="020B0604020202020204" pitchFamily="34" charset="0"/>
              </a:rPr>
              <a:t> on field data</a:t>
            </a:r>
          </a:p>
          <a:p>
            <a:pPr marL="171450" lvl="1" indent="-171450" algn="l" defTabSz="800100">
              <a:lnSpc>
                <a:spcPct val="90000"/>
              </a:lnSpc>
              <a:spcBef>
                <a:spcPct val="0"/>
              </a:spcBef>
              <a:spcAft>
                <a:spcPts val="432"/>
              </a:spcAft>
              <a:buChar char="•"/>
            </a:pPr>
            <a:endParaRPr lang="en-US" kern="1200" dirty="0">
              <a:latin typeface="+mj-lt"/>
              <a:cs typeface="Arial" panose="020B0604020202020204" pitchFamily="34" charset="0"/>
            </a:endParaRPr>
          </a:p>
        </p:txBody>
      </p:sp>
      <p:sp>
        <p:nvSpPr>
          <p:cNvPr id="19" name="Freeform: Shape 18">
            <a:extLst>
              <a:ext uri="{FF2B5EF4-FFF2-40B4-BE49-F238E27FC236}">
                <a16:creationId xmlns="" xmlns:a16="http://schemas.microsoft.com/office/drawing/2014/main" id="{B559B2B0-5BE0-4C50-BBD2-93E970C43043}"/>
              </a:ext>
            </a:extLst>
          </p:cNvPr>
          <p:cNvSpPr/>
          <p:nvPr/>
        </p:nvSpPr>
        <p:spPr>
          <a:xfrm>
            <a:off x="1748650" y="5076111"/>
            <a:ext cx="8303637" cy="599040"/>
          </a:xfrm>
          <a:custGeom>
            <a:avLst/>
            <a:gdLst>
              <a:gd name="connsiteX0" fmla="*/ 0 w 8305800"/>
              <a:gd name="connsiteY0" fmla="*/ 99842 h 599040"/>
              <a:gd name="connsiteX1" fmla="*/ 99842 w 8305800"/>
              <a:gd name="connsiteY1" fmla="*/ 0 h 599040"/>
              <a:gd name="connsiteX2" fmla="*/ 8205958 w 8305800"/>
              <a:gd name="connsiteY2" fmla="*/ 0 h 599040"/>
              <a:gd name="connsiteX3" fmla="*/ 8305800 w 8305800"/>
              <a:gd name="connsiteY3" fmla="*/ 99842 h 599040"/>
              <a:gd name="connsiteX4" fmla="*/ 8305800 w 8305800"/>
              <a:gd name="connsiteY4" fmla="*/ 499198 h 599040"/>
              <a:gd name="connsiteX5" fmla="*/ 8205958 w 8305800"/>
              <a:gd name="connsiteY5" fmla="*/ 599040 h 599040"/>
              <a:gd name="connsiteX6" fmla="*/ 99842 w 8305800"/>
              <a:gd name="connsiteY6" fmla="*/ 599040 h 599040"/>
              <a:gd name="connsiteX7" fmla="*/ 0 w 8305800"/>
              <a:gd name="connsiteY7" fmla="*/ 499198 h 599040"/>
              <a:gd name="connsiteX8" fmla="*/ 0 w 8305800"/>
              <a:gd name="connsiteY8" fmla="*/ 99842 h 5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599040">
                <a:moveTo>
                  <a:pt x="0" y="99842"/>
                </a:moveTo>
                <a:cubicBezTo>
                  <a:pt x="0" y="44701"/>
                  <a:pt x="44701" y="0"/>
                  <a:pt x="99842" y="0"/>
                </a:cubicBezTo>
                <a:lnTo>
                  <a:pt x="8205958" y="0"/>
                </a:lnTo>
                <a:cubicBezTo>
                  <a:pt x="8261099" y="0"/>
                  <a:pt x="8305800" y="44701"/>
                  <a:pt x="8305800" y="99842"/>
                </a:cubicBezTo>
                <a:lnTo>
                  <a:pt x="8305800" y="499198"/>
                </a:lnTo>
                <a:cubicBezTo>
                  <a:pt x="8305800" y="554339"/>
                  <a:pt x="8261099" y="599040"/>
                  <a:pt x="8205958" y="599040"/>
                </a:cubicBezTo>
                <a:lnTo>
                  <a:pt x="99842" y="599040"/>
                </a:lnTo>
                <a:cubicBezTo>
                  <a:pt x="44701" y="599040"/>
                  <a:pt x="0" y="554339"/>
                  <a:pt x="0" y="499198"/>
                </a:cubicBezTo>
                <a:lnTo>
                  <a:pt x="0" y="998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 tIns="97823" rIns="97823" bIns="97823" numCol="1" spcCol="1270" anchor="ctr" anchorCtr="0">
            <a:noAutofit/>
          </a:bodyPr>
          <a:lstStyle/>
          <a:p>
            <a:pPr marL="0" lvl="0" indent="0" algn="l" defTabSz="800100">
              <a:lnSpc>
                <a:spcPct val="90000"/>
              </a:lnSpc>
              <a:spcBef>
                <a:spcPct val="0"/>
              </a:spcBef>
              <a:spcAft>
                <a:spcPct val="35000"/>
              </a:spcAft>
              <a:buNone/>
            </a:pPr>
            <a:r>
              <a:rPr lang="en-US" kern="1200" dirty="0">
                <a:latin typeface="+mj-lt"/>
                <a:cs typeface="Arial" panose="020B0604020202020204" pitchFamily="34" charset="0"/>
              </a:rPr>
              <a:t>J. Wu and </a:t>
            </a:r>
            <a:r>
              <a:rPr lang="en-US" kern="1200" dirty="0" err="1">
                <a:latin typeface="+mj-lt"/>
                <a:cs typeface="Arial" panose="020B0604020202020204" pitchFamily="34" charset="0"/>
              </a:rPr>
              <a:t>Weglein</a:t>
            </a:r>
            <a:r>
              <a:rPr lang="en-US" kern="1200" dirty="0">
                <a:latin typeface="+mj-lt"/>
                <a:cs typeface="Arial" panose="020B0604020202020204" pitchFamily="34" charset="0"/>
              </a:rPr>
              <a:t> (2015a,b; 2016a,b)</a:t>
            </a:r>
          </a:p>
        </p:txBody>
      </p:sp>
      <p:sp>
        <p:nvSpPr>
          <p:cNvPr id="20" name="Freeform: Shape 19">
            <a:extLst>
              <a:ext uri="{FF2B5EF4-FFF2-40B4-BE49-F238E27FC236}">
                <a16:creationId xmlns="" xmlns:a16="http://schemas.microsoft.com/office/drawing/2014/main" id="{838EBFB0-D3D3-4F71-B31A-3B686C0486A2}"/>
              </a:ext>
            </a:extLst>
          </p:cNvPr>
          <p:cNvSpPr/>
          <p:nvPr/>
        </p:nvSpPr>
        <p:spPr>
          <a:xfrm>
            <a:off x="1748650" y="5675151"/>
            <a:ext cx="8303637" cy="579600"/>
          </a:xfrm>
          <a:custGeom>
            <a:avLst/>
            <a:gdLst>
              <a:gd name="connsiteX0" fmla="*/ 0 w 8305800"/>
              <a:gd name="connsiteY0" fmla="*/ 0 h 579600"/>
              <a:gd name="connsiteX1" fmla="*/ 8305800 w 8305800"/>
              <a:gd name="connsiteY1" fmla="*/ 0 h 579600"/>
              <a:gd name="connsiteX2" fmla="*/ 8305800 w 8305800"/>
              <a:gd name="connsiteY2" fmla="*/ 579600 h 579600"/>
              <a:gd name="connsiteX3" fmla="*/ 0 w 8305800"/>
              <a:gd name="connsiteY3" fmla="*/ 579600 h 579600"/>
              <a:gd name="connsiteX4" fmla="*/ 0 w 8305800"/>
              <a:gd name="connsiteY4" fmla="*/ 0 h 5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579600">
                <a:moveTo>
                  <a:pt x="0" y="0"/>
                </a:moveTo>
                <a:lnTo>
                  <a:pt x="8305800" y="0"/>
                </a:lnTo>
                <a:lnTo>
                  <a:pt x="8305800" y="579600"/>
                </a:lnTo>
                <a:lnTo>
                  <a:pt x="0" y="579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70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kern="1200" dirty="0">
                <a:latin typeface="+mj-lt"/>
                <a:cs typeface="Arial" panose="020B0604020202020204" pitchFamily="34" charset="0"/>
              </a:rPr>
              <a:t>Green’s theorem wavefield separation in pressure and displacement space</a:t>
            </a:r>
          </a:p>
          <a:p>
            <a:pPr marL="171450" lvl="1" indent="-171450" algn="l" defTabSz="800100">
              <a:lnSpc>
                <a:spcPct val="90000"/>
              </a:lnSpc>
              <a:spcBef>
                <a:spcPct val="0"/>
              </a:spcBef>
              <a:spcAft>
                <a:spcPct val="20000"/>
              </a:spcAft>
              <a:buChar char="•"/>
            </a:pPr>
            <a:r>
              <a:rPr lang="en-US" kern="1200" dirty="0">
                <a:latin typeface="+mj-lt"/>
                <a:cs typeface="Arial" panose="020B0604020202020204" pitchFamily="34" charset="0"/>
              </a:rPr>
              <a:t>Extension and application to on-shore and ocean bottom acquisition</a:t>
            </a:r>
          </a:p>
        </p:txBody>
      </p:sp>
    </p:spTree>
    <p:extLst>
      <p:ext uri="{BB962C8B-B14F-4D97-AF65-F5344CB8AC3E}">
        <p14:creationId xmlns:p14="http://schemas.microsoft.com/office/powerpoint/2010/main" val="1654903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76</a:t>
            </a:fld>
            <a:endParaRPr lang="en-US" dirty="0"/>
          </a:p>
        </p:txBody>
      </p:sp>
      <p:sp>
        <p:nvSpPr>
          <p:cNvPr id="13" name="Title 1"/>
          <p:cNvSpPr>
            <a:spLocks noGrp="1"/>
          </p:cNvSpPr>
          <p:nvPr>
            <p:ph type="title"/>
          </p:nvPr>
        </p:nvSpPr>
        <p:spPr>
          <a:xfrm>
            <a:off x="1980684" y="152400"/>
            <a:ext cx="8684538" cy="990600"/>
          </a:xfrm>
        </p:spPr>
        <p:txBody>
          <a:bodyPr>
            <a:normAutofit/>
          </a:bodyPr>
          <a:lstStyle/>
          <a:p>
            <a:pPr>
              <a:spcBef>
                <a:spcPts val="1800"/>
              </a:spcBef>
              <a:defRPr/>
            </a:pPr>
            <a:r>
              <a:rPr lang="en-US" sz="2800" b="1" dirty="0">
                <a:solidFill>
                  <a:srgbClr val="FF0000"/>
                </a:solidFill>
                <a:latin typeface="+mn-lt"/>
              </a:rPr>
              <a:t>Green’s theorem </a:t>
            </a:r>
            <a:r>
              <a:rPr lang="en-US" sz="2800" b="1" dirty="0" err="1">
                <a:solidFill>
                  <a:srgbClr val="FF0000"/>
                </a:solidFill>
                <a:latin typeface="+mn-lt"/>
              </a:rPr>
              <a:t>deghostin</a:t>
            </a:r>
            <a:r>
              <a:rPr lang="en-US" altLang="zh-CN" sz="2800" b="1" dirty="0" err="1">
                <a:solidFill>
                  <a:srgbClr val="FF0000"/>
                </a:solidFill>
                <a:latin typeface="+mn-lt"/>
              </a:rPr>
              <a:t>g</a:t>
            </a:r>
            <a:r>
              <a:rPr lang="en-US" altLang="zh-CN" sz="2800" b="1" dirty="0">
                <a:solidFill>
                  <a:srgbClr val="FF0000"/>
                </a:solidFill>
                <a:latin typeface="+mn-lt"/>
              </a:rPr>
              <a:t> (receiver side)</a:t>
            </a:r>
            <a:endParaRPr lang="en-US" sz="2800" b="1" dirty="0">
              <a:solidFill>
                <a:srgbClr val="FF0000"/>
              </a:solidFill>
              <a:latin typeface="+mn-lt"/>
            </a:endParaRPr>
          </a:p>
        </p:txBody>
      </p:sp>
      <p:cxnSp>
        <p:nvCxnSpPr>
          <p:cNvPr id="36" name="Straight Connector 35"/>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 xmlns:a16="http://schemas.microsoft.com/office/drawing/2014/main" id="{B11122CA-DF10-4FC1-B704-BDE6AC23B141}"/>
                  </a:ext>
                </a:extLst>
              </p:cNvPr>
              <p:cNvSpPr txBox="1"/>
              <p:nvPr/>
            </p:nvSpPr>
            <p:spPr>
              <a:xfrm>
                <a:off x="2011156" y="5303521"/>
                <a:ext cx="7843957" cy="6470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𝑢𝑝</m:t>
                          </m:r>
                        </m:sup>
                      </m:sSup>
                      <m:r>
                        <a:rPr lang="en-US" b="0" i="1" smtClean="0">
                          <a:latin typeface="Cambria Math" panose="02040503050406030204" pitchFamily="18" charset="0"/>
                        </a:rPr>
                        <m:t>(</m:t>
                      </m:r>
                      <m:r>
                        <a:rPr lang="en-US" b="1" i="1" smtClean="0">
                          <a:latin typeface="Cambria Math" panose="02040503050406030204" pitchFamily="18" charset="0"/>
                        </a:rPr>
                        <m:t>𝒓</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m:t>
                      </m:r>
                      <m:nary>
                        <m:naryPr>
                          <m:ctrlPr>
                            <a:rPr lang="en-US" i="1">
                              <a:latin typeface="Cambria Math"/>
                            </a:rPr>
                          </m:ctrlPr>
                        </m:naryPr>
                        <m:sub>
                          <m:r>
                            <m:rPr>
                              <m:brk m:alnAt="23"/>
                            </m:rP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sub>
                        <m:sup/>
                        <m:e>
                          <m:d>
                            <m:dPr>
                              <m:begChr m:val="["/>
                              <m:endChr m:val="]"/>
                              <m:ctrlPr>
                                <a:rPr lang="en-US" i="1">
                                  <a:latin typeface="Cambria Math"/>
                                </a:rPr>
                              </m:ctrlPr>
                            </m:dPr>
                            <m:e>
                              <m:r>
                                <a:rPr lang="en-US" i="1">
                                  <a:latin typeface="Cambria Math" panose="02040503050406030204" pitchFamily="18" charset="0"/>
                                </a:rPr>
                                <m:t>𝑃</m:t>
                              </m:r>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𝜔</m:t>
                                  </m:r>
                                </m:e>
                              </m:d>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m:t>
                                  </m:r>
                                </m:sup>
                              </m:sSup>
                              <m:sSubSup>
                                <m:sSubSupPr>
                                  <m:ctrlPr>
                                    <a:rPr lang="en-US" i="1">
                                      <a:latin typeface="Cambria Math"/>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m:t>
                                  </m:r>
                                </m:sup>
                              </m:sSubSup>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b="1" i="1">
                                      <a:latin typeface="Cambria Math" panose="02040503050406030204" pitchFamily="18" charset="0"/>
                                    </a:rPr>
                                    <m:t>,</m:t>
                                  </m:r>
                                  <m:r>
                                    <a:rPr lang="en-US" b="1" i="1">
                                      <a:latin typeface="Cambria Math" panose="02040503050406030204" pitchFamily="18" charset="0"/>
                                    </a:rPr>
                                    <m:t>𝒓</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𝜔</m:t>
                                  </m:r>
                                </m:e>
                              </m:d>
                              <m:r>
                                <a:rPr lang="en-US" i="1">
                                  <a:latin typeface="Cambria Math" panose="02040503050406030204" pitchFamily="18" charset="0"/>
                                  <a:ea typeface="Cambria Math" panose="02040503050406030204" pitchFamily="18" charset="0"/>
                                </a:rPr>
                                <m:t>−</m:t>
                              </m:r>
                              <m:sSubSup>
                                <m:sSubSupPr>
                                  <m:ctrlPr>
                                    <a:rPr lang="en-US" i="1">
                                      <a:latin typeface="Cambria Math"/>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m:t>
                                  </m:r>
                                </m:sup>
                              </m:sSubSup>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b="1" i="1">
                                      <a:latin typeface="Cambria Math" panose="02040503050406030204" pitchFamily="18" charset="0"/>
                                    </a:rPr>
                                    <m:t>,</m:t>
                                  </m:r>
                                  <m:r>
                                    <a:rPr lang="en-US" b="1" i="1" smtClean="0">
                                      <a:latin typeface="Cambria Math" panose="02040503050406030204" pitchFamily="18" charset="0"/>
                                    </a:rPr>
                                    <m:t>𝒓</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𝜔</m:t>
                                  </m:r>
                                </m:e>
                              </m:d>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𝑃</m:t>
                              </m:r>
                              <m:d>
                                <m:dPr>
                                  <m:ctrlPr>
                                    <a:rPr lang="en-US" i="1">
                                      <a:latin typeface="Cambria Math"/>
                                    </a:rPr>
                                  </m:ctrlPr>
                                </m:dPr>
                                <m:e>
                                  <m:sSup>
                                    <m:sSupPr>
                                      <m:ctrlPr>
                                        <a:rPr lang="en-US" b="1" i="1">
                                          <a:latin typeface="Cambria Math"/>
                                        </a:rPr>
                                      </m:ctrlPr>
                                    </m:sSupPr>
                                    <m:e>
                                      <m:r>
                                        <a:rPr lang="en-US" b="1" i="1">
                                          <a:latin typeface="Cambria Math" panose="02040503050406030204" pitchFamily="18" charset="0"/>
                                        </a:rPr>
                                        <m:t>𝒓</m:t>
                                      </m:r>
                                    </m:e>
                                    <m:sup>
                                      <m:r>
                                        <a:rPr lang="en-US" b="1"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𝜔</m:t>
                                  </m:r>
                                </m:e>
                              </m:d>
                            </m:e>
                          </m:d>
                        </m:e>
                      </m:nary>
                      <m:r>
                        <a:rPr lang="en-US" b="1" i="1">
                          <a:latin typeface="Cambria Math" panose="02040503050406030204" pitchFamily="18" charset="0"/>
                          <a:ea typeface="Cambria Math" panose="02040503050406030204" pitchFamily="18" charset="0"/>
                        </a:rPr>
                        <m:t>∙</m:t>
                      </m:r>
                      <m:r>
                        <a:rPr lang="en-US" b="1" i="1">
                          <a:solidFill>
                            <a:srgbClr val="FF0000"/>
                          </a:solidFill>
                          <a:latin typeface="Cambria Math" panose="02040503050406030204" pitchFamily="18" charset="0"/>
                          <a:ea typeface="Cambria Math" panose="02040503050406030204" pitchFamily="18" charset="0"/>
                        </a:rPr>
                        <m:t>𝒏</m:t>
                      </m:r>
                      <m:r>
                        <a:rPr lang="en-US" b="1"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𝑑𝑆</m:t>
                      </m:r>
                    </m:oMath>
                  </m:oMathPara>
                </a14:m>
                <a:endParaRPr lang="en-US" dirty="0"/>
              </a:p>
            </p:txBody>
          </p:sp>
        </mc:Choice>
        <mc:Fallback xmlns="">
          <p:sp>
            <p:nvSpPr>
              <p:cNvPr id="50" name="TextBox 49">
                <a:extLst>
                  <a:ext uri="{FF2B5EF4-FFF2-40B4-BE49-F238E27FC236}">
                    <a16:creationId xmlns:a16="http://schemas.microsoft.com/office/drawing/2014/main" id="{B11122CA-DF10-4FC1-B704-BDE6AC23B141}"/>
                  </a:ext>
                </a:extLst>
              </p:cNvPr>
              <p:cNvSpPr txBox="1">
                <a:spLocks noRot="1" noChangeAspect="1" noMove="1" noResize="1" noEditPoints="1" noAdjustHandles="1" noChangeArrowheads="1" noChangeShapeType="1" noTextEdit="1"/>
              </p:cNvSpPr>
              <p:nvPr/>
            </p:nvSpPr>
            <p:spPr>
              <a:xfrm>
                <a:off x="2011680" y="5303520"/>
                <a:ext cx="7846000" cy="647037"/>
              </a:xfrm>
              <a:prstGeom prst="rect">
                <a:avLst/>
              </a:prstGeom>
              <a:blipFill>
                <a:blip r:embed="rId3"/>
                <a:stretch>
                  <a:fillRect/>
                </a:stretch>
              </a:blipFill>
            </p:spPr>
            <p:txBody>
              <a:bodyPr/>
              <a:lstStyle/>
              <a:p>
                <a:r>
                  <a:rPr lang="en-US">
                    <a:noFill/>
                  </a:rPr>
                  <a:t> </a:t>
                </a:r>
              </a:p>
            </p:txBody>
          </p:sp>
        </mc:Fallback>
      </mc:AlternateContent>
      <p:sp>
        <p:nvSpPr>
          <p:cNvPr id="54" name="Rectangle 53">
            <a:extLst>
              <a:ext uri="{FF2B5EF4-FFF2-40B4-BE49-F238E27FC236}">
                <a16:creationId xmlns="" xmlns:a16="http://schemas.microsoft.com/office/drawing/2014/main" id="{477109BA-007C-4E92-B51F-1927CB694A46}"/>
              </a:ext>
            </a:extLst>
          </p:cNvPr>
          <p:cNvSpPr/>
          <p:nvPr/>
        </p:nvSpPr>
        <p:spPr>
          <a:xfrm>
            <a:off x="5580873" y="6285902"/>
            <a:ext cx="5417573" cy="369332"/>
          </a:xfrm>
          <a:prstGeom prst="rect">
            <a:avLst/>
          </a:prstGeom>
        </p:spPr>
        <p:txBody>
          <a:bodyPr wrap="none">
            <a:spAutoFit/>
          </a:bodyPr>
          <a:lstStyle/>
          <a:p>
            <a:r>
              <a:rPr lang="en-US" i="1" u="sng" dirty="0" err="1">
                <a:latin typeface="+mj-lt"/>
              </a:rPr>
              <a:t>Weglein</a:t>
            </a:r>
            <a:r>
              <a:rPr lang="en-US" i="1" u="sng" dirty="0">
                <a:latin typeface="+mj-lt"/>
              </a:rPr>
              <a:t> et al. (2002); J. Zhang and </a:t>
            </a:r>
            <a:r>
              <a:rPr lang="en-US" i="1" u="sng" dirty="0" err="1">
                <a:latin typeface="+mj-lt"/>
              </a:rPr>
              <a:t>Weglein</a:t>
            </a:r>
            <a:r>
              <a:rPr lang="en-US" i="1" u="sng" dirty="0">
                <a:latin typeface="+mj-lt"/>
              </a:rPr>
              <a:t> (2005,2006)</a:t>
            </a:r>
          </a:p>
        </p:txBody>
      </p:sp>
      <p:sp>
        <p:nvSpPr>
          <p:cNvPr id="55" name="Rectangle 54">
            <a:extLst>
              <a:ext uri="{FF2B5EF4-FFF2-40B4-BE49-F238E27FC236}">
                <a16:creationId xmlns="" xmlns:a16="http://schemas.microsoft.com/office/drawing/2014/main" id="{F3E9777E-7C86-4E22-844F-A823C6F17DF7}"/>
              </a:ext>
            </a:extLst>
          </p:cNvPr>
          <p:cNvSpPr/>
          <p:nvPr/>
        </p:nvSpPr>
        <p:spPr>
          <a:xfrm>
            <a:off x="676480" y="4710298"/>
            <a:ext cx="5826937" cy="369332"/>
          </a:xfrm>
          <a:prstGeom prst="rect">
            <a:avLst/>
          </a:prstGeom>
        </p:spPr>
        <p:txBody>
          <a:bodyPr wrap="none">
            <a:spAutoFit/>
          </a:bodyPr>
          <a:lstStyle/>
          <a:p>
            <a:r>
              <a:rPr lang="en-US" dirty="0"/>
              <a:t>For</a:t>
            </a:r>
            <a:r>
              <a:rPr lang="en-US" b="1" i="1" dirty="0"/>
              <a:t> r </a:t>
            </a:r>
            <a:r>
              <a:rPr lang="en-US" dirty="0"/>
              <a:t>above the measurement surface and </a:t>
            </a:r>
            <a:r>
              <a:rPr lang="en-US" b="1" u="sng" dirty="0">
                <a:solidFill>
                  <a:srgbClr val="FF0000"/>
                </a:solidFill>
              </a:rPr>
              <a:t>below</a:t>
            </a:r>
            <a:r>
              <a:rPr lang="en-US" dirty="0"/>
              <a:t> the </a:t>
            </a:r>
            <a:r>
              <a:rPr lang="en-US" dirty="0" err="1"/>
              <a:t>airgun</a:t>
            </a:r>
            <a:endParaRPr lang="en-US" dirty="0"/>
          </a:p>
        </p:txBody>
      </p:sp>
      <p:sp>
        <p:nvSpPr>
          <p:cNvPr id="58" name="Oval 57">
            <a:extLst>
              <a:ext uri="{FF2B5EF4-FFF2-40B4-BE49-F238E27FC236}">
                <a16:creationId xmlns="" xmlns:a16="http://schemas.microsoft.com/office/drawing/2014/main" id="{CA20F4AD-EB3E-416E-89AD-5F15CA251C8F}"/>
              </a:ext>
            </a:extLst>
          </p:cNvPr>
          <p:cNvSpPr/>
          <p:nvPr/>
        </p:nvSpPr>
        <p:spPr>
          <a:xfrm>
            <a:off x="3656648" y="1371600"/>
            <a:ext cx="5484971" cy="10200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 xmlns:a16="http://schemas.microsoft.com/office/drawing/2014/main" id="{A578FF23-E9C8-4B45-818A-73B15F822852}"/>
              </a:ext>
            </a:extLst>
          </p:cNvPr>
          <p:cNvSpPr/>
          <p:nvPr/>
        </p:nvSpPr>
        <p:spPr>
          <a:xfrm>
            <a:off x="3656648" y="1871877"/>
            <a:ext cx="5484971" cy="28012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 xmlns:a16="http://schemas.microsoft.com/office/drawing/2014/main" id="{3AC9EDCC-2FED-4619-8DB7-33D97EE157AF}"/>
              </a:ext>
            </a:extLst>
          </p:cNvPr>
          <p:cNvSpPr/>
          <p:nvPr/>
        </p:nvSpPr>
        <p:spPr>
          <a:xfrm>
            <a:off x="3656648" y="3815339"/>
            <a:ext cx="5484971" cy="85828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Explosion 1 92">
            <a:extLst>
              <a:ext uri="{FF2B5EF4-FFF2-40B4-BE49-F238E27FC236}">
                <a16:creationId xmlns="" xmlns:a16="http://schemas.microsoft.com/office/drawing/2014/main" id="{0026806C-166D-4082-A86F-3CD5E08A5012}"/>
              </a:ext>
            </a:extLst>
          </p:cNvPr>
          <p:cNvSpPr/>
          <p:nvPr/>
        </p:nvSpPr>
        <p:spPr>
          <a:xfrm>
            <a:off x="5713513" y="2363201"/>
            <a:ext cx="368598" cy="342963"/>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 xmlns:a16="http://schemas.microsoft.com/office/drawing/2014/main" id="{777BF5FB-89B0-42C8-BE7E-B2BF20E94A75}"/>
              </a:ext>
            </a:extLst>
          </p:cNvPr>
          <p:cNvSpPr/>
          <p:nvPr/>
        </p:nvSpPr>
        <p:spPr>
          <a:xfrm>
            <a:off x="7303768" y="3958670"/>
            <a:ext cx="743920" cy="400110"/>
          </a:xfrm>
          <a:prstGeom prst="rect">
            <a:avLst/>
          </a:prstGeom>
        </p:spPr>
        <p:txBody>
          <a:bodyPr wrap="none">
            <a:spAutoFit/>
          </a:bodyPr>
          <a:lstStyle/>
          <a:p>
            <a:r>
              <a:rPr lang="en-US" altLang="zh-CN" sz="2000" i="1" dirty="0"/>
              <a:t>earth</a:t>
            </a:r>
            <a:endParaRPr lang="en-US" sz="2800" i="1" baseline="-25000" dirty="0"/>
          </a:p>
        </p:txBody>
      </p:sp>
      <p:sp>
        <p:nvSpPr>
          <p:cNvPr id="63" name="Rectangle 62">
            <a:extLst>
              <a:ext uri="{FF2B5EF4-FFF2-40B4-BE49-F238E27FC236}">
                <a16:creationId xmlns="" xmlns:a16="http://schemas.microsoft.com/office/drawing/2014/main" id="{D1FF73D5-1594-4363-8C4F-7302E1F35BAC}"/>
              </a:ext>
            </a:extLst>
          </p:cNvPr>
          <p:cNvSpPr/>
          <p:nvPr/>
        </p:nvSpPr>
        <p:spPr>
          <a:xfrm>
            <a:off x="4723170" y="2337007"/>
            <a:ext cx="857704" cy="400110"/>
          </a:xfrm>
          <a:prstGeom prst="rect">
            <a:avLst/>
          </a:prstGeom>
        </p:spPr>
        <p:txBody>
          <a:bodyPr wrap="none">
            <a:spAutoFit/>
          </a:bodyPr>
          <a:lstStyle/>
          <a:p>
            <a:r>
              <a:rPr lang="en-US" altLang="zh-CN" sz="2000" i="1" dirty="0" err="1"/>
              <a:t>airgun</a:t>
            </a:r>
            <a:endParaRPr lang="en-US" sz="2000" i="1" baseline="-25000" dirty="0"/>
          </a:p>
        </p:txBody>
      </p:sp>
      <p:cxnSp>
        <p:nvCxnSpPr>
          <p:cNvPr id="65" name="Straight Connector 64">
            <a:extLst>
              <a:ext uri="{FF2B5EF4-FFF2-40B4-BE49-F238E27FC236}">
                <a16:creationId xmlns="" xmlns:a16="http://schemas.microsoft.com/office/drawing/2014/main" id="{882570A9-229F-410D-8B18-1B827C16A57F}"/>
              </a:ext>
            </a:extLst>
          </p:cNvPr>
          <p:cNvCxnSpPr>
            <a:cxnSpLocks/>
          </p:cNvCxnSpPr>
          <p:nvPr/>
        </p:nvCxnSpPr>
        <p:spPr>
          <a:xfrm>
            <a:off x="3656648" y="3189593"/>
            <a:ext cx="548497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 xmlns:a16="http://schemas.microsoft.com/office/drawing/2014/main" id="{D56C0ED1-F1FD-404D-83E9-3A8D4118D642}"/>
              </a:ext>
            </a:extLst>
          </p:cNvPr>
          <p:cNvSpPr/>
          <p:nvPr/>
        </p:nvSpPr>
        <p:spPr>
          <a:xfrm>
            <a:off x="6894445" y="2812160"/>
            <a:ext cx="107626" cy="762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D25F3090-5041-4FFE-AA4A-F0DE605C0DE6}"/>
              </a:ext>
            </a:extLst>
          </p:cNvPr>
          <p:cNvSpPr/>
          <p:nvPr/>
        </p:nvSpPr>
        <p:spPr>
          <a:xfrm>
            <a:off x="6982748" y="2523403"/>
            <a:ext cx="311304" cy="523220"/>
          </a:xfrm>
          <a:prstGeom prst="rect">
            <a:avLst/>
          </a:prstGeom>
        </p:spPr>
        <p:txBody>
          <a:bodyPr wrap="none">
            <a:spAutoFit/>
          </a:bodyPr>
          <a:lstStyle/>
          <a:p>
            <a:r>
              <a:rPr lang="en-US" altLang="zh-CN" sz="2800" b="1" i="1" dirty="0"/>
              <a:t>r</a:t>
            </a:r>
            <a:endParaRPr lang="en-US" sz="2800" b="1" i="1" baseline="-25000" dirty="0"/>
          </a:p>
        </p:txBody>
      </p:sp>
      <p:sp>
        <p:nvSpPr>
          <p:cNvPr id="79" name="Rectangle 78">
            <a:extLst>
              <a:ext uri="{FF2B5EF4-FFF2-40B4-BE49-F238E27FC236}">
                <a16:creationId xmlns="" xmlns:a16="http://schemas.microsoft.com/office/drawing/2014/main" id="{1ECF7471-900D-43BD-BBFF-EDAE2D89D8C1}"/>
              </a:ext>
            </a:extLst>
          </p:cNvPr>
          <p:cNvSpPr/>
          <p:nvPr/>
        </p:nvSpPr>
        <p:spPr>
          <a:xfrm>
            <a:off x="8229766" y="2702850"/>
            <a:ext cx="806421" cy="523220"/>
          </a:xfrm>
          <a:prstGeom prst="rect">
            <a:avLst/>
          </a:prstGeom>
        </p:spPr>
        <p:txBody>
          <a:bodyPr wrap="none">
            <a:spAutoFit/>
          </a:bodyPr>
          <a:lstStyle/>
          <a:p>
            <a:r>
              <a:rPr lang="en-US" sz="2800" b="1" i="1" dirty="0" err="1"/>
              <a:t>m.s.</a:t>
            </a:r>
            <a:endParaRPr lang="en-US" sz="2800" b="1" i="1" dirty="0"/>
          </a:p>
        </p:txBody>
      </p:sp>
      <p:sp>
        <p:nvSpPr>
          <p:cNvPr id="24" name="Callout: Up Arrow 23">
            <a:extLst>
              <a:ext uri="{FF2B5EF4-FFF2-40B4-BE49-F238E27FC236}">
                <a16:creationId xmlns="" xmlns:a16="http://schemas.microsoft.com/office/drawing/2014/main" id="{1EA5A0CD-9BE0-47D8-8379-889A239A23FD}"/>
              </a:ext>
            </a:extLst>
          </p:cNvPr>
          <p:cNvSpPr/>
          <p:nvPr/>
        </p:nvSpPr>
        <p:spPr>
          <a:xfrm>
            <a:off x="1132999" y="5901513"/>
            <a:ext cx="3241392" cy="768781"/>
          </a:xfrm>
          <a:prstGeom prst="upArrowCallout">
            <a:avLst>
              <a:gd name="adj1" fmla="val 25000"/>
              <a:gd name="adj2" fmla="val 25000"/>
              <a:gd name="adj3" fmla="val 15017"/>
              <a:gd name="adj4" fmla="val 6514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Receiver-side </a:t>
            </a:r>
            <a:r>
              <a:rPr lang="en-US" dirty="0" err="1">
                <a:solidFill>
                  <a:schemeClr val="tx1"/>
                </a:solidFill>
              </a:rPr>
              <a:t>deghosted</a:t>
            </a:r>
            <a:r>
              <a:rPr lang="en-US" dirty="0">
                <a:solidFill>
                  <a:schemeClr val="tx1"/>
                </a:solidFill>
              </a:rPr>
              <a:t> data </a:t>
            </a:r>
          </a:p>
        </p:txBody>
      </p:sp>
      <p:sp>
        <p:nvSpPr>
          <p:cNvPr id="25" name="Rectangle 24">
            <a:extLst>
              <a:ext uri="{FF2B5EF4-FFF2-40B4-BE49-F238E27FC236}">
                <a16:creationId xmlns="" xmlns:a16="http://schemas.microsoft.com/office/drawing/2014/main" id="{A1049E3D-0A31-4E78-AD78-9B4BF7C55463}"/>
              </a:ext>
            </a:extLst>
          </p:cNvPr>
          <p:cNvSpPr/>
          <p:nvPr/>
        </p:nvSpPr>
        <p:spPr>
          <a:xfrm>
            <a:off x="6322953" y="1450271"/>
            <a:ext cx="463467" cy="400110"/>
          </a:xfrm>
          <a:prstGeom prst="rect">
            <a:avLst/>
          </a:prstGeom>
        </p:spPr>
        <p:txBody>
          <a:bodyPr wrap="none">
            <a:spAutoFit/>
          </a:bodyPr>
          <a:lstStyle/>
          <a:p>
            <a:r>
              <a:rPr lang="en-US" altLang="zh-CN" sz="2000" i="1" dirty="0"/>
              <a:t>air</a:t>
            </a:r>
            <a:endParaRPr lang="en-US" sz="2000" i="1" baseline="-25000" dirty="0"/>
          </a:p>
        </p:txBody>
      </p:sp>
    </p:spTree>
    <p:extLst>
      <p:ext uri="{BB962C8B-B14F-4D97-AF65-F5344CB8AC3E}">
        <p14:creationId xmlns:p14="http://schemas.microsoft.com/office/powerpoint/2010/main" val="352951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55" grpId="0"/>
      <p:bldP spid="72" grpId="0" animBg="1"/>
      <p:bldP spid="73" grpId="0"/>
      <p:bldP spid="79" grpId="0"/>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77</a:t>
            </a:fld>
            <a:endParaRPr lang="en-US" dirty="0"/>
          </a:p>
        </p:txBody>
      </p:sp>
      <p:sp>
        <p:nvSpPr>
          <p:cNvPr id="13" name="Title 1"/>
          <p:cNvSpPr>
            <a:spLocks noGrp="1"/>
          </p:cNvSpPr>
          <p:nvPr>
            <p:ph type="title"/>
          </p:nvPr>
        </p:nvSpPr>
        <p:spPr>
          <a:xfrm>
            <a:off x="1980684" y="152400"/>
            <a:ext cx="8684538" cy="990600"/>
          </a:xfrm>
        </p:spPr>
        <p:txBody>
          <a:bodyPr>
            <a:normAutofit/>
          </a:bodyPr>
          <a:lstStyle/>
          <a:p>
            <a:pPr>
              <a:spcBef>
                <a:spcPts val="1800"/>
              </a:spcBef>
              <a:defRPr/>
            </a:pPr>
            <a:r>
              <a:rPr lang="en-US" sz="2800" b="1" dirty="0">
                <a:solidFill>
                  <a:srgbClr val="FF0000"/>
                </a:solidFill>
                <a:latin typeface="+mn-lt"/>
              </a:rPr>
              <a:t>Theory of Green’s theorem </a:t>
            </a:r>
            <a:r>
              <a:rPr lang="en-US" sz="2800" b="1" dirty="0" err="1">
                <a:solidFill>
                  <a:srgbClr val="FF0000"/>
                </a:solidFill>
                <a:latin typeface="+mn-lt"/>
              </a:rPr>
              <a:t>deghostin</a:t>
            </a:r>
            <a:r>
              <a:rPr lang="en-US" altLang="zh-CN" sz="2800" b="1" dirty="0" err="1">
                <a:solidFill>
                  <a:srgbClr val="FF0000"/>
                </a:solidFill>
                <a:latin typeface="+mn-lt"/>
              </a:rPr>
              <a:t>g</a:t>
            </a:r>
            <a:r>
              <a:rPr lang="en-US" altLang="zh-CN" sz="2800" b="1" dirty="0">
                <a:solidFill>
                  <a:srgbClr val="FF0000"/>
                </a:solidFill>
                <a:latin typeface="+mn-lt"/>
              </a:rPr>
              <a:t> (receiver side)</a:t>
            </a:r>
            <a:endParaRPr lang="en-US" sz="2800" b="1" dirty="0">
              <a:solidFill>
                <a:srgbClr val="FF0000"/>
              </a:solidFill>
              <a:latin typeface="+mn-lt"/>
            </a:endParaRPr>
          </a:p>
        </p:txBody>
      </p:sp>
      <p:cxnSp>
        <p:nvCxnSpPr>
          <p:cNvPr id="36" name="Straight Connector 35"/>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274C9DC1-3B84-4A6D-ABBB-E2D81A1BC98E}"/>
              </a:ext>
            </a:extLst>
          </p:cNvPr>
          <p:cNvSpPr/>
          <p:nvPr/>
        </p:nvSpPr>
        <p:spPr>
          <a:xfrm>
            <a:off x="731330" y="1371600"/>
            <a:ext cx="3922488" cy="400110"/>
          </a:xfrm>
          <a:prstGeom prst="rect">
            <a:avLst/>
          </a:prstGeom>
        </p:spPr>
        <p:txBody>
          <a:bodyPr wrap="none">
            <a:spAutoFit/>
          </a:bodyPr>
          <a:lstStyle/>
          <a:p>
            <a:r>
              <a:rPr lang="en-US" sz="2000" b="1" dirty="0">
                <a:ea typeface="新細明體" pitchFamily="18" charset="-120"/>
              </a:rPr>
              <a:t>a) Horizontal measurement surface</a:t>
            </a:r>
            <a:endParaRPr lang="en-US" sz="2000" b="1" dirty="0"/>
          </a:p>
        </p:txBody>
      </p:sp>
      <p:sp>
        <p:nvSpPr>
          <p:cNvPr id="25" name="TextBox 24">
            <a:extLst>
              <a:ext uri="{FF2B5EF4-FFF2-40B4-BE49-F238E27FC236}">
                <a16:creationId xmlns="" xmlns:a16="http://schemas.microsoft.com/office/drawing/2014/main" id="{CA22363C-B9BB-40F3-BD5A-F5FA4D42CB13}"/>
              </a:ext>
            </a:extLst>
          </p:cNvPr>
          <p:cNvSpPr txBox="1"/>
          <p:nvPr/>
        </p:nvSpPr>
        <p:spPr>
          <a:xfrm>
            <a:off x="1351722" y="3913486"/>
            <a:ext cx="65" cy="276999"/>
          </a:xfrm>
          <a:prstGeom prst="rect">
            <a:avLst/>
          </a:prstGeom>
          <a:solidFill>
            <a:schemeClr val="bg1"/>
          </a:solidFill>
          <a:ln>
            <a:noFill/>
          </a:ln>
        </p:spPr>
        <p:txBody>
          <a:bodyPr wrap="none" lIns="0" tIns="0" rIns="0" bIns="0" rtlCol="0">
            <a:spAutoFit/>
          </a:bodyPr>
          <a:lstStyle/>
          <a:p>
            <a:endParaRPr lang="en-US" dirty="0">
              <a:latin typeface="+mj-lt"/>
            </a:endParaRPr>
          </a:p>
        </p:txBody>
      </p:sp>
      <p:sp>
        <p:nvSpPr>
          <p:cNvPr id="26" name="Parallelogram 25">
            <a:extLst>
              <a:ext uri="{FF2B5EF4-FFF2-40B4-BE49-F238E27FC236}">
                <a16:creationId xmlns="" xmlns:a16="http://schemas.microsoft.com/office/drawing/2014/main" id="{CDFD1B49-1EB1-4140-8AF8-B13F622E7FBD}"/>
              </a:ext>
            </a:extLst>
          </p:cNvPr>
          <p:cNvSpPr/>
          <p:nvPr/>
        </p:nvSpPr>
        <p:spPr>
          <a:xfrm>
            <a:off x="5733311" y="2310135"/>
            <a:ext cx="5180251" cy="1076834"/>
          </a:xfrm>
          <a:prstGeom prst="parallelogram">
            <a:avLst>
              <a:gd name="adj" fmla="val 154249"/>
            </a:avLst>
          </a:prstGeom>
          <a:solidFill>
            <a:srgbClr val="25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Rectangle 26">
            <a:extLst>
              <a:ext uri="{FF2B5EF4-FFF2-40B4-BE49-F238E27FC236}">
                <a16:creationId xmlns="" xmlns:a16="http://schemas.microsoft.com/office/drawing/2014/main" id="{9474154C-34EF-4FEF-ACCF-7FBA2A91138C}"/>
              </a:ext>
            </a:extLst>
          </p:cNvPr>
          <p:cNvSpPr/>
          <p:nvPr/>
        </p:nvSpPr>
        <p:spPr>
          <a:xfrm>
            <a:off x="9485007" y="4399192"/>
            <a:ext cx="2044919" cy="369332"/>
          </a:xfrm>
          <a:prstGeom prst="rect">
            <a:avLst/>
          </a:prstGeom>
        </p:spPr>
        <p:txBody>
          <a:bodyPr wrap="none">
            <a:spAutoFit/>
          </a:bodyPr>
          <a:lstStyle/>
          <a:p>
            <a:r>
              <a:rPr lang="en-US" i="1" u="sng" dirty="0" err="1">
                <a:latin typeface="+mj-lt"/>
                <a:ea typeface="新細明體" pitchFamily="18" charset="-120"/>
                <a:cs typeface="Arial" panose="020B0604020202020204" pitchFamily="34" charset="0"/>
              </a:rPr>
              <a:t>Weglein</a:t>
            </a:r>
            <a:r>
              <a:rPr lang="en-US" i="1" u="sng" dirty="0">
                <a:latin typeface="+mj-lt"/>
                <a:ea typeface="新細明體" pitchFamily="18" charset="-120"/>
                <a:cs typeface="Arial" panose="020B0604020202020204" pitchFamily="34" charset="0"/>
              </a:rPr>
              <a:t> et al., 2013</a:t>
            </a:r>
            <a:endParaRPr lang="en-US" u="sng" dirty="0">
              <a:latin typeface="+mj-lt"/>
              <a:cs typeface="Arial" panose="020B0604020202020204" pitchFamily="34" charset="0"/>
            </a:endParaRPr>
          </a:p>
        </p:txBody>
      </p:sp>
      <p:cxnSp>
        <p:nvCxnSpPr>
          <p:cNvPr id="28" name="Straight Arrow Connector 27">
            <a:extLst>
              <a:ext uri="{FF2B5EF4-FFF2-40B4-BE49-F238E27FC236}">
                <a16:creationId xmlns="" xmlns:a16="http://schemas.microsoft.com/office/drawing/2014/main" id="{EE162B7C-C6A0-484F-9CEE-2761728B021E}"/>
              </a:ext>
            </a:extLst>
          </p:cNvPr>
          <p:cNvCxnSpPr/>
          <p:nvPr/>
        </p:nvCxnSpPr>
        <p:spPr>
          <a:xfrm flipH="1">
            <a:off x="5276231" y="2553787"/>
            <a:ext cx="1" cy="4521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69D26782-3961-4E81-A9C4-040A87C9D018}"/>
              </a:ext>
            </a:extLst>
          </p:cNvPr>
          <p:cNvCxnSpPr/>
          <p:nvPr/>
        </p:nvCxnSpPr>
        <p:spPr>
          <a:xfrm flipV="1">
            <a:off x="5278002" y="2550361"/>
            <a:ext cx="608185" cy="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6C648E8B-5F8E-4FCB-B3C4-C0F63B9CA811}"/>
              </a:ext>
            </a:extLst>
          </p:cNvPr>
          <p:cNvCxnSpPr/>
          <p:nvPr/>
        </p:nvCxnSpPr>
        <p:spPr>
          <a:xfrm flipV="1">
            <a:off x="5276231" y="2311795"/>
            <a:ext cx="525157" cy="240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38AAD39A-6D90-413C-BE6B-742C51276DE9}"/>
              </a:ext>
            </a:extLst>
          </p:cNvPr>
          <p:cNvSpPr/>
          <p:nvPr/>
        </p:nvSpPr>
        <p:spPr>
          <a:xfrm>
            <a:off x="5841816" y="2338236"/>
            <a:ext cx="295274"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x</a:t>
            </a:r>
            <a:endParaRPr lang="en-US" sz="2000" dirty="0">
              <a:latin typeface="+mj-lt"/>
              <a:cs typeface="Arial" panose="020B0604020202020204" pitchFamily="34" charset="0"/>
            </a:endParaRPr>
          </a:p>
        </p:txBody>
      </p:sp>
      <p:sp>
        <p:nvSpPr>
          <p:cNvPr id="32" name="Rectangle 31">
            <a:extLst>
              <a:ext uri="{FF2B5EF4-FFF2-40B4-BE49-F238E27FC236}">
                <a16:creationId xmlns="" xmlns:a16="http://schemas.microsoft.com/office/drawing/2014/main" id="{D7760753-5666-4473-8939-C2BBDF59D6BD}"/>
              </a:ext>
            </a:extLst>
          </p:cNvPr>
          <p:cNvSpPr/>
          <p:nvPr/>
        </p:nvSpPr>
        <p:spPr>
          <a:xfrm>
            <a:off x="5801388" y="1938126"/>
            <a:ext cx="29840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y</a:t>
            </a:r>
            <a:endParaRPr lang="en-US" sz="2000" dirty="0">
              <a:latin typeface="+mj-lt"/>
              <a:cs typeface="Arial" panose="020B0604020202020204" pitchFamily="34" charset="0"/>
            </a:endParaRPr>
          </a:p>
        </p:txBody>
      </p:sp>
      <p:sp>
        <p:nvSpPr>
          <p:cNvPr id="33" name="Rectangle 32">
            <a:extLst>
              <a:ext uri="{FF2B5EF4-FFF2-40B4-BE49-F238E27FC236}">
                <a16:creationId xmlns="" xmlns:a16="http://schemas.microsoft.com/office/drawing/2014/main" id="{B23AD778-6294-40AA-AE20-59ACB9053C1E}"/>
              </a:ext>
            </a:extLst>
          </p:cNvPr>
          <p:cNvSpPr/>
          <p:nvPr/>
        </p:nvSpPr>
        <p:spPr>
          <a:xfrm>
            <a:off x="4905128" y="2701423"/>
            <a:ext cx="28558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z</a:t>
            </a:r>
            <a:endParaRPr lang="en-US" sz="2000" dirty="0">
              <a:latin typeface="+mj-lt"/>
              <a:cs typeface="Arial" panose="020B0604020202020204" pitchFamily="34" charset="0"/>
            </a:endParaRPr>
          </a:p>
        </p:txBody>
      </p:sp>
      <p:sp>
        <p:nvSpPr>
          <p:cNvPr id="34" name="Flowchart: Merge 33">
            <a:extLst>
              <a:ext uri="{FF2B5EF4-FFF2-40B4-BE49-F238E27FC236}">
                <a16:creationId xmlns="" xmlns:a16="http://schemas.microsoft.com/office/drawing/2014/main" id="{BCF046BF-4FB2-42CB-9CD4-9DFCF727A0EC}"/>
              </a:ext>
            </a:extLst>
          </p:cNvPr>
          <p:cNvSpPr/>
          <p:nvPr/>
        </p:nvSpPr>
        <p:spPr>
          <a:xfrm>
            <a:off x="6723654"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Flowchart: Merge 34">
            <a:extLst>
              <a:ext uri="{FF2B5EF4-FFF2-40B4-BE49-F238E27FC236}">
                <a16:creationId xmlns="" xmlns:a16="http://schemas.microsoft.com/office/drawing/2014/main" id="{575F978B-766C-461E-B4F6-298D82C7CB5F}"/>
              </a:ext>
            </a:extLst>
          </p:cNvPr>
          <p:cNvSpPr/>
          <p:nvPr/>
        </p:nvSpPr>
        <p:spPr>
          <a:xfrm>
            <a:off x="7180735"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Flowchart: Merge 36">
            <a:extLst>
              <a:ext uri="{FF2B5EF4-FFF2-40B4-BE49-F238E27FC236}">
                <a16:creationId xmlns="" xmlns:a16="http://schemas.microsoft.com/office/drawing/2014/main" id="{75E6A793-FE7F-4BE7-8F18-DE6ED9AF8D57}"/>
              </a:ext>
            </a:extLst>
          </p:cNvPr>
          <p:cNvSpPr/>
          <p:nvPr/>
        </p:nvSpPr>
        <p:spPr>
          <a:xfrm>
            <a:off x="8551977"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Flowchart: Merge 37">
            <a:extLst>
              <a:ext uri="{FF2B5EF4-FFF2-40B4-BE49-F238E27FC236}">
                <a16:creationId xmlns="" xmlns:a16="http://schemas.microsoft.com/office/drawing/2014/main" id="{E3F1BCA2-1AEA-40F9-97F2-440BA3F8A01B}"/>
              </a:ext>
            </a:extLst>
          </p:cNvPr>
          <p:cNvSpPr/>
          <p:nvPr/>
        </p:nvSpPr>
        <p:spPr>
          <a:xfrm>
            <a:off x="9009058"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Flowchart: Merge 38">
            <a:extLst>
              <a:ext uri="{FF2B5EF4-FFF2-40B4-BE49-F238E27FC236}">
                <a16:creationId xmlns="" xmlns:a16="http://schemas.microsoft.com/office/drawing/2014/main" id="{8B86658B-EE8D-460B-AE29-73536F90A2A2}"/>
              </a:ext>
            </a:extLst>
          </p:cNvPr>
          <p:cNvSpPr/>
          <p:nvPr/>
        </p:nvSpPr>
        <p:spPr>
          <a:xfrm>
            <a:off x="7180735"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Flowchart: Merge 39">
            <a:extLst>
              <a:ext uri="{FF2B5EF4-FFF2-40B4-BE49-F238E27FC236}">
                <a16:creationId xmlns="" xmlns:a16="http://schemas.microsoft.com/office/drawing/2014/main" id="{1C6FA8B4-A473-41C9-B660-0D9342C92B19}"/>
              </a:ext>
            </a:extLst>
          </p:cNvPr>
          <p:cNvSpPr/>
          <p:nvPr/>
        </p:nvSpPr>
        <p:spPr>
          <a:xfrm>
            <a:off x="7637816"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Flowchart: Merge 40">
            <a:extLst>
              <a:ext uri="{FF2B5EF4-FFF2-40B4-BE49-F238E27FC236}">
                <a16:creationId xmlns="" xmlns:a16="http://schemas.microsoft.com/office/drawing/2014/main" id="{3E463B8A-04F6-4B99-AB31-1E5701A30758}"/>
              </a:ext>
            </a:extLst>
          </p:cNvPr>
          <p:cNvSpPr/>
          <p:nvPr/>
        </p:nvSpPr>
        <p:spPr>
          <a:xfrm>
            <a:off x="9009058"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Flowchart: Merge 41">
            <a:extLst>
              <a:ext uri="{FF2B5EF4-FFF2-40B4-BE49-F238E27FC236}">
                <a16:creationId xmlns="" xmlns:a16="http://schemas.microsoft.com/office/drawing/2014/main" id="{DD5CCEFA-F2E1-42FD-8CB7-B9B7142FE4DE}"/>
              </a:ext>
            </a:extLst>
          </p:cNvPr>
          <p:cNvSpPr/>
          <p:nvPr/>
        </p:nvSpPr>
        <p:spPr>
          <a:xfrm>
            <a:off x="9466139"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Flowchart: Merge 42">
            <a:extLst>
              <a:ext uri="{FF2B5EF4-FFF2-40B4-BE49-F238E27FC236}">
                <a16:creationId xmlns="" xmlns:a16="http://schemas.microsoft.com/office/drawing/2014/main" id="{7A2FB860-0BDC-469A-9C2C-6E821094D3FD}"/>
              </a:ext>
            </a:extLst>
          </p:cNvPr>
          <p:cNvSpPr/>
          <p:nvPr/>
        </p:nvSpPr>
        <p:spPr>
          <a:xfrm>
            <a:off x="7637816"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Flowchart: Merge 43">
            <a:extLst>
              <a:ext uri="{FF2B5EF4-FFF2-40B4-BE49-F238E27FC236}">
                <a16:creationId xmlns="" xmlns:a16="http://schemas.microsoft.com/office/drawing/2014/main" id="{0DD1505C-2102-4165-81AC-F090EEDD2421}"/>
              </a:ext>
            </a:extLst>
          </p:cNvPr>
          <p:cNvSpPr/>
          <p:nvPr/>
        </p:nvSpPr>
        <p:spPr>
          <a:xfrm>
            <a:off x="8094897"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Flowchart: Merge 44">
            <a:extLst>
              <a:ext uri="{FF2B5EF4-FFF2-40B4-BE49-F238E27FC236}">
                <a16:creationId xmlns="" xmlns:a16="http://schemas.microsoft.com/office/drawing/2014/main" id="{E5C36520-4771-4FFB-8BB4-CC01A3625E63}"/>
              </a:ext>
            </a:extLst>
          </p:cNvPr>
          <p:cNvSpPr/>
          <p:nvPr/>
        </p:nvSpPr>
        <p:spPr>
          <a:xfrm>
            <a:off x="8551977"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Flowchart: Merge 45">
            <a:extLst>
              <a:ext uri="{FF2B5EF4-FFF2-40B4-BE49-F238E27FC236}">
                <a16:creationId xmlns="" xmlns:a16="http://schemas.microsoft.com/office/drawing/2014/main" id="{BDDE09B8-E20A-4BCC-AF2F-08C39473F042}"/>
              </a:ext>
            </a:extLst>
          </p:cNvPr>
          <p:cNvSpPr/>
          <p:nvPr/>
        </p:nvSpPr>
        <p:spPr>
          <a:xfrm>
            <a:off x="9009058"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Flowchart: Merge 46">
            <a:extLst>
              <a:ext uri="{FF2B5EF4-FFF2-40B4-BE49-F238E27FC236}">
                <a16:creationId xmlns="" xmlns:a16="http://schemas.microsoft.com/office/drawing/2014/main" id="{C2CE5AED-1FD9-4FFD-9C28-3398C43DCB3E}"/>
              </a:ext>
            </a:extLst>
          </p:cNvPr>
          <p:cNvSpPr/>
          <p:nvPr/>
        </p:nvSpPr>
        <p:spPr>
          <a:xfrm>
            <a:off x="9466139"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Flowchart: Merge 47">
            <a:extLst>
              <a:ext uri="{FF2B5EF4-FFF2-40B4-BE49-F238E27FC236}">
                <a16:creationId xmlns="" xmlns:a16="http://schemas.microsoft.com/office/drawing/2014/main" id="{BA4D78D9-6D4F-4A55-9E10-0877CEB4DA1E}"/>
              </a:ext>
            </a:extLst>
          </p:cNvPr>
          <p:cNvSpPr/>
          <p:nvPr/>
        </p:nvSpPr>
        <p:spPr>
          <a:xfrm>
            <a:off x="9923220" y="24322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49" name="Rectangle 48">
                <a:extLst>
                  <a:ext uri="{FF2B5EF4-FFF2-40B4-BE49-F238E27FC236}">
                    <a16:creationId xmlns="" xmlns:a16="http://schemas.microsoft.com/office/drawing/2014/main" id="{A80BD57C-EA16-46FD-85E8-4697AA889191}"/>
                  </a:ext>
                </a:extLst>
              </p:cNvPr>
              <p:cNvSpPr/>
              <p:nvPr/>
            </p:nvSpPr>
            <p:spPr>
              <a:xfrm>
                <a:off x="9567761" y="2762043"/>
                <a:ext cx="11566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d>
                    </m:oMath>
                  </m:oMathPara>
                </a14:m>
                <a:endParaRPr lang="en-US" dirty="0">
                  <a:latin typeface="+mj-lt"/>
                </a:endParaRPr>
              </a:p>
            </p:txBody>
          </p:sp>
        </mc:Choice>
        <mc:Fallback xmlns="">
          <p:sp>
            <p:nvSpPr>
              <p:cNvPr id="49" name="Rectangle 48">
                <a:extLst>
                  <a:ext uri="{FF2B5EF4-FFF2-40B4-BE49-F238E27FC236}">
                    <a16:creationId xmlns:a16="http://schemas.microsoft.com/office/drawing/2014/main" id="{A80BD57C-EA16-46FD-85E8-4697AA889191}"/>
                  </a:ext>
                </a:extLst>
              </p:cNvPr>
              <p:cNvSpPr>
                <a:spLocks noRot="1" noChangeAspect="1" noMove="1" noResize="1" noEditPoints="1" noAdjustHandles="1" noChangeArrowheads="1" noChangeShapeType="1" noTextEdit="1"/>
              </p:cNvSpPr>
              <p:nvPr/>
            </p:nvSpPr>
            <p:spPr>
              <a:xfrm>
                <a:off x="9570253" y="2762043"/>
                <a:ext cx="1156919" cy="369332"/>
              </a:xfrm>
              <a:prstGeom prst="rect">
                <a:avLst/>
              </a:prstGeom>
              <a:blipFill>
                <a:blip r:embed="rId3"/>
                <a:stretch>
                  <a:fillRect b="-14754"/>
                </a:stretch>
              </a:blipFill>
            </p:spPr>
            <p:txBody>
              <a:bodyPr/>
              <a:lstStyle/>
              <a:p>
                <a:r>
                  <a:rPr lang="en-US">
                    <a:noFill/>
                  </a:rPr>
                  <a:t> </a:t>
                </a:r>
              </a:p>
            </p:txBody>
          </p:sp>
        </mc:Fallback>
      </mc:AlternateContent>
      <p:sp>
        <p:nvSpPr>
          <p:cNvPr id="51" name="Flowchart: Merge 50">
            <a:extLst>
              <a:ext uri="{FF2B5EF4-FFF2-40B4-BE49-F238E27FC236}">
                <a16:creationId xmlns="" xmlns:a16="http://schemas.microsoft.com/office/drawing/2014/main" id="{6B8FB624-204F-4768-856E-1FE269EB36C8}"/>
              </a:ext>
            </a:extLst>
          </p:cNvPr>
          <p:cNvSpPr/>
          <p:nvPr/>
        </p:nvSpPr>
        <p:spPr>
          <a:xfrm>
            <a:off x="9124461" y="1740775"/>
            <a:ext cx="152360" cy="116495"/>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52" name="Rectangle 51">
                <a:extLst>
                  <a:ext uri="{FF2B5EF4-FFF2-40B4-BE49-F238E27FC236}">
                    <a16:creationId xmlns="" xmlns:a16="http://schemas.microsoft.com/office/drawing/2014/main" id="{80AC73F5-B08B-4357-A442-F837BE221FCA}"/>
                  </a:ext>
                </a:extLst>
              </p:cNvPr>
              <p:cNvSpPr/>
              <p:nvPr/>
            </p:nvSpPr>
            <p:spPr>
              <a:xfrm>
                <a:off x="9234303" y="1567161"/>
                <a:ext cx="9936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a:rPr>
                          </m:ctrlPr>
                        </m:dPr>
                        <m:e>
                          <m:r>
                            <a:rPr lang="en-US" b="0" i="1" smtClean="0">
                              <a:latin typeface="Cambria Math" panose="02040503050406030204" pitchFamily="18" charset="0"/>
                            </a:rPr>
                            <m:t>𝑥</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𝑧</m:t>
                          </m:r>
                        </m:e>
                      </m:d>
                    </m:oMath>
                  </m:oMathPara>
                </a14:m>
                <a:endParaRPr lang="en-US" dirty="0">
                  <a:latin typeface="+mj-lt"/>
                </a:endParaRPr>
              </a:p>
            </p:txBody>
          </p:sp>
        </mc:Choice>
        <mc:Fallback xmlns="">
          <p:sp>
            <p:nvSpPr>
              <p:cNvPr id="52" name="Rectangle 51">
                <a:extLst>
                  <a:ext uri="{FF2B5EF4-FFF2-40B4-BE49-F238E27FC236}">
                    <a16:creationId xmlns:a16="http://schemas.microsoft.com/office/drawing/2014/main" id="{80AC73F5-B08B-4357-A442-F837BE221FCA}"/>
                  </a:ext>
                </a:extLst>
              </p:cNvPr>
              <p:cNvSpPr>
                <a:spLocks noRot="1" noChangeAspect="1" noMove="1" noResize="1" noEditPoints="1" noAdjustHandles="1" noChangeArrowheads="1" noChangeShapeType="1" noTextEdit="1"/>
              </p:cNvSpPr>
              <p:nvPr/>
            </p:nvSpPr>
            <p:spPr>
              <a:xfrm>
                <a:off x="9236708" y="1567161"/>
                <a:ext cx="993925" cy="369332"/>
              </a:xfrm>
              <a:prstGeom prst="rect">
                <a:avLst/>
              </a:prstGeom>
              <a:blipFill>
                <a:blip r:embed="rId4"/>
                <a:stretch>
                  <a:fillRect b="-6557"/>
                </a:stretch>
              </a:blipFill>
            </p:spPr>
            <p:txBody>
              <a:bodyPr/>
              <a:lstStyle/>
              <a:p>
                <a:r>
                  <a:rPr lang="en-US">
                    <a:noFill/>
                  </a:rPr>
                  <a:t> </a:t>
                </a:r>
              </a:p>
            </p:txBody>
          </p:sp>
        </mc:Fallback>
      </mc:AlternateContent>
      <p:sp>
        <p:nvSpPr>
          <p:cNvPr id="53" name="Rectangle 52">
            <a:extLst>
              <a:ext uri="{FF2B5EF4-FFF2-40B4-BE49-F238E27FC236}">
                <a16:creationId xmlns="" xmlns:a16="http://schemas.microsoft.com/office/drawing/2014/main" id="{3D117B98-B6E9-4C21-B140-6F9D37E6AC2F}"/>
              </a:ext>
            </a:extLst>
          </p:cNvPr>
          <p:cNvSpPr/>
          <p:nvPr/>
        </p:nvSpPr>
        <p:spPr>
          <a:xfrm>
            <a:off x="565711" y="4558438"/>
            <a:ext cx="2675220" cy="369332"/>
          </a:xfrm>
          <a:prstGeom prst="rect">
            <a:avLst/>
          </a:prstGeom>
        </p:spPr>
        <p:txBody>
          <a:bodyPr wrap="none">
            <a:spAutoFit/>
          </a:bodyPr>
          <a:lstStyle/>
          <a:p>
            <a:pPr algn="ctr"/>
            <a:r>
              <a:rPr lang="en-US" dirty="0">
                <a:latin typeface="+mj-lt"/>
                <a:ea typeface="新細明體" pitchFamily="18" charset="-120"/>
              </a:rPr>
              <a:t>Fourier transform over x, y</a:t>
            </a:r>
            <a:endParaRPr lang="en-US" baseline="-25000" dirty="0">
              <a:latin typeface="+mj-lt"/>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 xmlns:a16="http://schemas.microsoft.com/office/drawing/2014/main" id="{93D7503B-AA3D-4234-B48B-F30882914A74}"/>
                  </a:ext>
                </a:extLst>
              </p:cNvPr>
              <p:cNvSpPr txBox="1"/>
              <p:nvPr/>
            </p:nvSpPr>
            <p:spPr>
              <a:xfrm>
                <a:off x="626830" y="5153377"/>
                <a:ext cx="8102539" cy="645626"/>
              </a:xfrm>
              <a:prstGeom prst="rect">
                <a:avLst/>
              </a:prstGeom>
              <a:solidFill>
                <a:schemeClr val="bg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panose="02040503050406030204" pitchFamily="18" charset="0"/>
                            </a:rPr>
                            <m:t>𝑃</m:t>
                          </m:r>
                        </m:e>
                        <m:sup>
                          <m:r>
                            <a:rPr lang="en-US" b="0" i="1" smtClean="0">
                              <a:latin typeface="Cambria Math" panose="02040503050406030204" pitchFamily="18" charset="0"/>
                            </a:rPr>
                            <m:t>𝑅𝑑</m:t>
                          </m:r>
                        </m:sup>
                      </m:sSup>
                      <m:d>
                        <m:dPr>
                          <m:ctrlPr>
                            <a:rPr lang="en-US" i="1">
                              <a:latin typeface="Cambria Math"/>
                            </a:rPr>
                          </m:ctrlPr>
                        </m:dPr>
                        <m:e>
                          <m:sSub>
                            <m:sSubPr>
                              <m:ctrlPr>
                                <a:rPr lang="en-US" i="1" smtClean="0">
                                  <a:latin typeface="Cambria Math"/>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r>
                            <a:rPr lang="en-US" i="1">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r>
                            <a:rPr lang="en-US" i="1">
                              <a:latin typeface="Cambria Math" panose="02040503050406030204" pitchFamily="18" charset="0"/>
                            </a:rPr>
                            <m:t>,</m:t>
                          </m:r>
                          <m:r>
                            <a:rPr lang="en-US"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r>
                        <a:rPr lang="en-US" b="0" i="1" smtClean="0">
                          <a:latin typeface="Cambria Math" panose="02040503050406030204" pitchFamily="18" charset="0"/>
                        </a:rPr>
                        <m:t>=</m:t>
                      </m:r>
                      <m:r>
                        <a:rPr lang="en-US" b="1" i="1" smtClean="0">
                          <a:solidFill>
                            <a:srgbClr val="FF0000"/>
                          </a:solidFill>
                          <a:latin typeface="Cambria Math" panose="02040503050406030204" pitchFamily="18" charset="0"/>
                        </a:rPr>
                        <m:t>𝑷</m:t>
                      </m:r>
                      <m:d>
                        <m:dPr>
                          <m:ctrlPr>
                            <a:rPr lang="en-US" b="1" i="1">
                              <a:solidFill>
                                <a:srgbClr val="FF0000"/>
                              </a:solidFill>
                              <a:latin typeface="Cambria Math"/>
                            </a:rPr>
                          </m:ctrlPr>
                        </m:dPr>
                        <m:e>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𝑥</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𝑦</m:t>
                              </m:r>
                            </m:sub>
                          </m:sSub>
                          <m:r>
                            <a:rPr lang="en-US" i="1">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rPr>
                            <m:t>𝑧</m:t>
                          </m:r>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rPr>
                            <m:t>ω</m:t>
                          </m:r>
                        </m:e>
                      </m:d>
                      <m:f>
                        <m:fPr>
                          <m:ctrlPr>
                            <a:rPr lang="en-US" i="1">
                              <a:latin typeface="Cambria Math"/>
                            </a:rPr>
                          </m:ctrlPr>
                        </m:fPr>
                        <m:num>
                          <m:r>
                            <a:rPr lang="en-US" i="1">
                              <a:latin typeface="Cambria Math" panose="02040503050406030204" pitchFamily="18" charset="0"/>
                            </a:rPr>
                            <m:t>𝑠𝑔𝑛</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num>
                        <m:den>
                          <m:r>
                            <a:rPr lang="en-US" i="1">
                              <a:latin typeface="Cambria Math" panose="02040503050406030204" pitchFamily="18" charset="0"/>
                            </a:rPr>
                            <m:t>2</m:t>
                          </m:r>
                        </m:den>
                      </m:f>
                      <m:sSup>
                        <m:sSupPr>
                          <m:ctrlPr>
                            <a:rPr lang="en-US" i="1">
                              <a:latin typeface="Cambria Math"/>
                            </a:rPr>
                          </m:ctrlPr>
                        </m:sSupPr>
                        <m:e>
                          <m:r>
                            <a:rPr lang="en-US" i="1">
                              <a:latin typeface="Cambria Math" panose="02040503050406030204" pitchFamily="18" charset="0"/>
                            </a:rPr>
                            <m:t>𝑒</m:t>
                          </m:r>
                        </m:e>
                        <m:sup>
                          <m:r>
                            <a:rPr lang="en-US" i="1">
                              <a:latin typeface="Cambria Math" panose="02040503050406030204" pitchFamily="18" charset="0"/>
                            </a:rPr>
                            <m:t>𝑖𝑞</m:t>
                          </m:r>
                          <m:d>
                            <m:dPr>
                              <m:begChr m:val="|"/>
                              <m:endChr m:val="|"/>
                              <m:ctrlPr>
                                <a:rPr lang="en-US" i="1">
                                  <a:latin typeface="Cambria Math"/>
                                </a:rPr>
                              </m:ctrlPr>
                            </m:dPr>
                            <m:e>
                              <m:sSup>
                                <m:sSupPr>
                                  <m:ctrlPr>
                                    <a:rPr lang="en-US" b="0" i="1" smtClean="0">
                                      <a:latin typeface="Cambria Math"/>
                                    </a:rPr>
                                  </m:ctrlPr>
                                </m:sSupPr>
                                <m:e>
                                  <m:r>
                                    <a:rPr lang="en-US" b="0" i="1" smtClean="0">
                                      <a:latin typeface="Cambria Math" panose="02040503050406030204" pitchFamily="18" charset="0"/>
                                    </a:rPr>
                                    <m:t>𝑧</m:t>
                                  </m:r>
                                </m:e>
                                <m:sup>
                                  <m:r>
                                    <a:rPr lang="en-US" b="0" i="1" smtClean="0">
                                      <a:latin typeface="Cambria Math" panose="02040503050406030204" pitchFamily="18" charset="0"/>
                                    </a:rPr>
                                    <m:t>′</m:t>
                                  </m:r>
                                </m:sup>
                              </m:sSup>
                              <m:r>
                                <a:rPr lang="en-US" i="1">
                                  <a:latin typeface="Cambria Math" panose="02040503050406030204" pitchFamily="18" charset="0"/>
                                </a:rPr>
                                <m:t>−</m:t>
                              </m:r>
                              <m:r>
                                <a:rPr lang="en-US" b="0" i="1" smtClean="0">
                                  <a:latin typeface="Cambria Math" panose="02040503050406030204" pitchFamily="18" charset="0"/>
                                </a:rPr>
                                <m:t>𝑧</m:t>
                              </m:r>
                            </m:e>
                          </m:d>
                        </m:sup>
                      </m:sSup>
                      <m:r>
                        <a:rPr lang="en-US" i="1">
                          <a:latin typeface="Cambria Math" panose="02040503050406030204" pitchFamily="18" charset="0"/>
                        </a:rPr>
                        <m:t>−</m:t>
                      </m:r>
                      <m:r>
                        <a:rPr lang="en-US" b="1" i="1" smtClean="0">
                          <a:solidFill>
                            <a:srgbClr val="FF0000"/>
                          </a:solidFill>
                          <a:latin typeface="Cambria Math" panose="02040503050406030204" pitchFamily="18" charset="0"/>
                        </a:rPr>
                        <m:t>𝑷</m:t>
                      </m:r>
                      <m:r>
                        <a:rPr lang="en-US" b="1" i="1" smtClean="0">
                          <a:solidFill>
                            <a:srgbClr val="FF0000"/>
                          </a:solidFill>
                          <a:latin typeface="Cambria Math" panose="02040503050406030204" pitchFamily="18" charset="0"/>
                        </a:rPr>
                        <m:t>′</m:t>
                      </m:r>
                      <m:d>
                        <m:dPr>
                          <m:ctrlPr>
                            <a:rPr lang="en-US" b="1" i="1">
                              <a:solidFill>
                                <a:srgbClr val="FF0000"/>
                              </a:solidFill>
                              <a:latin typeface="Cambria Math"/>
                            </a:rPr>
                          </m:ctrlPr>
                        </m:dPr>
                        <m:e>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𝑥</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𝑦</m:t>
                              </m:r>
                            </m:sub>
                          </m:sSub>
                          <m:r>
                            <a:rPr lang="en-US"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𝑧</m:t>
                          </m:r>
                          <m:r>
                            <a:rPr lang="en-US" b="0" i="1" smtClean="0">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rPr>
                            <m:t>ω</m:t>
                          </m:r>
                        </m:e>
                      </m:d>
                      <m:f>
                        <m:fPr>
                          <m:ctrlPr>
                            <a:rPr lang="en-US" i="1">
                              <a:latin typeface="Cambria Math"/>
                            </a:rPr>
                          </m:ctrlPr>
                        </m:fPr>
                        <m:num>
                          <m:sSup>
                            <m:sSupPr>
                              <m:ctrlPr>
                                <a:rPr lang="en-US" i="1">
                                  <a:latin typeface="Cambria Math"/>
                                </a:rPr>
                              </m:ctrlPr>
                            </m:sSupPr>
                            <m:e>
                              <m:r>
                                <a:rPr lang="en-US" i="1">
                                  <a:latin typeface="Cambria Math" panose="02040503050406030204" pitchFamily="18" charset="0"/>
                                </a:rPr>
                                <m:t>𝑒</m:t>
                              </m:r>
                            </m:e>
                            <m:sup>
                              <m:r>
                                <a:rPr lang="en-US" i="1">
                                  <a:latin typeface="Cambria Math" panose="02040503050406030204" pitchFamily="18" charset="0"/>
                                </a:rPr>
                                <m:t>𝑖𝑞</m:t>
                              </m:r>
                              <m:d>
                                <m:dPr>
                                  <m:begChr m:val="|"/>
                                  <m:endChr m:val="|"/>
                                  <m:ctrlPr>
                                    <a:rPr lang="en-US" i="1">
                                      <a:latin typeface="Cambria Math"/>
                                    </a:rPr>
                                  </m:ctrlPr>
                                </m:dPr>
                                <m:e>
                                  <m:sSup>
                                    <m:sSupPr>
                                      <m:ctrlPr>
                                        <a:rPr lang="en-US" b="0" i="1" smtClean="0">
                                          <a:latin typeface="Cambria Math"/>
                                        </a:rPr>
                                      </m:ctrlPr>
                                    </m:sSupPr>
                                    <m:e>
                                      <m:r>
                                        <a:rPr lang="en-US" b="0" i="1" smtClean="0">
                                          <a:latin typeface="Cambria Math" panose="02040503050406030204" pitchFamily="18" charset="0"/>
                                        </a:rPr>
                                        <m:t>𝑧</m:t>
                                      </m:r>
                                    </m:e>
                                    <m:sup>
                                      <m:r>
                                        <a:rPr lang="en-US" b="0" i="1" smtClean="0">
                                          <a:latin typeface="Cambria Math" panose="02040503050406030204" pitchFamily="18" charset="0"/>
                                        </a:rPr>
                                        <m:t>′</m:t>
                                      </m:r>
                                    </m:sup>
                                  </m:sSup>
                                  <m:r>
                                    <a:rPr lang="en-US" i="1">
                                      <a:latin typeface="Cambria Math" panose="02040503050406030204" pitchFamily="18" charset="0"/>
                                    </a:rPr>
                                    <m:t>−</m:t>
                                  </m:r>
                                  <m:r>
                                    <a:rPr lang="en-US" b="0" i="1" smtClean="0">
                                      <a:latin typeface="Cambria Math" panose="02040503050406030204" pitchFamily="18" charset="0"/>
                                    </a:rPr>
                                    <m:t>𝑧</m:t>
                                  </m:r>
                                </m:e>
                              </m:d>
                            </m:sup>
                          </m:sSup>
                        </m:num>
                        <m:den>
                          <m:r>
                            <a:rPr lang="en-US" i="1">
                              <a:latin typeface="Cambria Math" panose="02040503050406030204" pitchFamily="18" charset="0"/>
                            </a:rPr>
                            <m:t>2</m:t>
                          </m:r>
                          <m:r>
                            <a:rPr lang="en-US" i="1">
                              <a:latin typeface="Cambria Math" panose="02040503050406030204" pitchFamily="18" charset="0"/>
                            </a:rPr>
                            <m:t>𝑖𝑞</m:t>
                          </m:r>
                        </m:den>
                      </m:f>
                    </m:oMath>
                  </m:oMathPara>
                </a14:m>
                <a:endParaRPr lang="en-US" dirty="0">
                  <a:latin typeface="+mj-lt"/>
                </a:endParaRPr>
              </a:p>
            </p:txBody>
          </p:sp>
        </mc:Choice>
        <mc:Fallback xmlns="">
          <p:sp>
            <p:nvSpPr>
              <p:cNvPr id="66" name="TextBox 65">
                <a:extLst>
                  <a:ext uri="{FF2B5EF4-FFF2-40B4-BE49-F238E27FC236}">
                    <a16:creationId xmlns:a16="http://schemas.microsoft.com/office/drawing/2014/main" id="{93D7503B-AA3D-4234-B48B-F30882914A74}"/>
                  </a:ext>
                </a:extLst>
              </p:cNvPr>
              <p:cNvSpPr txBox="1">
                <a:spLocks noRot="1" noChangeAspect="1" noMove="1" noResize="1" noEditPoints="1" noAdjustHandles="1" noChangeArrowheads="1" noChangeShapeType="1" noTextEdit="1"/>
              </p:cNvSpPr>
              <p:nvPr/>
            </p:nvSpPr>
            <p:spPr>
              <a:xfrm>
                <a:off x="626993" y="5153376"/>
                <a:ext cx="7914539" cy="663451"/>
              </a:xfrm>
              <a:prstGeom prst="rect">
                <a:avLst/>
              </a:prstGeom>
              <a:blipFill>
                <a:blip r:embed="rId5"/>
                <a:stretch>
                  <a:fillRect/>
                </a:stretch>
              </a:blipFill>
              <a:ln>
                <a:noFill/>
              </a:ln>
            </p:spPr>
            <p:txBody>
              <a:bodyPr/>
              <a:lstStyle/>
              <a:p>
                <a:r>
                  <a:rPr lang="en-US">
                    <a:noFill/>
                  </a:rPr>
                  <a:t> </a:t>
                </a:r>
              </a:p>
            </p:txBody>
          </p:sp>
        </mc:Fallback>
      </mc:AlternateContent>
      <p:sp>
        <p:nvSpPr>
          <p:cNvPr id="68" name="Parallelogram 67">
            <a:extLst>
              <a:ext uri="{FF2B5EF4-FFF2-40B4-BE49-F238E27FC236}">
                <a16:creationId xmlns="" xmlns:a16="http://schemas.microsoft.com/office/drawing/2014/main" id="{32B83580-5CB5-4C36-A870-3827F8741704}"/>
              </a:ext>
            </a:extLst>
          </p:cNvPr>
          <p:cNvSpPr/>
          <p:nvPr/>
        </p:nvSpPr>
        <p:spPr>
          <a:xfrm>
            <a:off x="7713996" y="2906439"/>
            <a:ext cx="914162" cy="328130"/>
          </a:xfrm>
          <a:prstGeom prst="parallelogram">
            <a:avLst>
              <a:gd name="adj" fmla="val 137394"/>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9" name="Flowchart: Merge 68">
            <a:extLst>
              <a:ext uri="{FF2B5EF4-FFF2-40B4-BE49-F238E27FC236}">
                <a16:creationId xmlns="" xmlns:a16="http://schemas.microsoft.com/office/drawing/2014/main" id="{2A816A86-6A45-41F8-88A0-10E098BA29B6}"/>
              </a:ext>
            </a:extLst>
          </p:cNvPr>
          <p:cNvSpPr/>
          <p:nvPr/>
        </p:nvSpPr>
        <p:spPr>
          <a:xfrm>
            <a:off x="7637816"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0" name="Flowchart: Merge 69">
            <a:extLst>
              <a:ext uri="{FF2B5EF4-FFF2-40B4-BE49-F238E27FC236}">
                <a16:creationId xmlns="" xmlns:a16="http://schemas.microsoft.com/office/drawing/2014/main" id="{1989432D-E12C-4DC2-831F-A0DD3B473931}"/>
              </a:ext>
            </a:extLst>
          </p:cNvPr>
          <p:cNvSpPr/>
          <p:nvPr/>
        </p:nvSpPr>
        <p:spPr>
          <a:xfrm>
            <a:off x="8094897" y="311807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1" name="Flowchart: Merge 70">
            <a:extLst>
              <a:ext uri="{FF2B5EF4-FFF2-40B4-BE49-F238E27FC236}">
                <a16:creationId xmlns="" xmlns:a16="http://schemas.microsoft.com/office/drawing/2014/main" id="{6D413E0B-A883-428B-8D6B-BE09A14DC855}"/>
              </a:ext>
            </a:extLst>
          </p:cNvPr>
          <p:cNvSpPr/>
          <p:nvPr/>
        </p:nvSpPr>
        <p:spPr>
          <a:xfrm>
            <a:off x="8094897"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4" name="Flowchart: Merge 73">
            <a:extLst>
              <a:ext uri="{FF2B5EF4-FFF2-40B4-BE49-F238E27FC236}">
                <a16:creationId xmlns="" xmlns:a16="http://schemas.microsoft.com/office/drawing/2014/main" id="{D5D13298-8DDC-4EEB-A3EC-94B969E02218}"/>
              </a:ext>
            </a:extLst>
          </p:cNvPr>
          <p:cNvSpPr/>
          <p:nvPr/>
        </p:nvSpPr>
        <p:spPr>
          <a:xfrm>
            <a:off x="8551977" y="27773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75" name="Straight Arrow Connector 74">
            <a:extLst>
              <a:ext uri="{FF2B5EF4-FFF2-40B4-BE49-F238E27FC236}">
                <a16:creationId xmlns="" xmlns:a16="http://schemas.microsoft.com/office/drawing/2014/main" id="{860AB3B4-7EF4-4EBA-9F90-9A0D28CD8205}"/>
              </a:ext>
            </a:extLst>
          </p:cNvPr>
          <p:cNvCxnSpPr>
            <a:cxnSpLocks/>
          </p:cNvCxnSpPr>
          <p:nvPr/>
        </p:nvCxnSpPr>
        <p:spPr>
          <a:xfrm>
            <a:off x="10610155" y="2358673"/>
            <a:ext cx="0" cy="352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a:extLst>
                  <a:ext uri="{FF2B5EF4-FFF2-40B4-BE49-F238E27FC236}">
                    <a16:creationId xmlns="" xmlns:a16="http://schemas.microsoft.com/office/drawing/2014/main" id="{B9AAB922-2090-4726-856B-6BEB9CBB1CC3}"/>
                  </a:ext>
                </a:extLst>
              </p:cNvPr>
              <p:cNvSpPr/>
              <p:nvPr/>
            </p:nvSpPr>
            <p:spPr>
              <a:xfrm>
                <a:off x="10608842" y="2396369"/>
                <a:ext cx="5083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ea typeface="Cambria Math" panose="02040503050406030204" pitchFamily="18" charset="0"/>
                        </a:rPr>
                        <m:t>𝒏</m:t>
                      </m:r>
                      <m:r>
                        <a:rPr lang="en-US" b="1" i="1">
                          <a:latin typeface="Cambria Math" panose="02040503050406030204" pitchFamily="18" charset="0"/>
                          <a:ea typeface="Cambria Math" panose="02040503050406030204" pitchFamily="18" charset="0"/>
                        </a:rPr>
                        <m:t>′ </m:t>
                      </m:r>
                    </m:oMath>
                  </m:oMathPara>
                </a14:m>
                <a:endParaRPr lang="en-US" dirty="0">
                  <a:latin typeface="+mj-lt"/>
                </a:endParaRPr>
              </a:p>
            </p:txBody>
          </p:sp>
        </mc:Choice>
        <mc:Fallback xmlns="">
          <p:sp>
            <p:nvSpPr>
              <p:cNvPr id="76" name="Rectangle 75">
                <a:extLst>
                  <a:ext uri="{FF2B5EF4-FFF2-40B4-BE49-F238E27FC236}">
                    <a16:creationId xmlns:a16="http://schemas.microsoft.com/office/drawing/2014/main" id="{B9AAB922-2090-4726-856B-6BEB9CBB1CC3}"/>
                  </a:ext>
                </a:extLst>
              </p:cNvPr>
              <p:cNvSpPr>
                <a:spLocks noRot="1" noChangeAspect="1" noMove="1" noResize="1" noEditPoints="1" noAdjustHandles="1" noChangeArrowheads="1" noChangeShapeType="1" noTextEdit="1"/>
              </p:cNvSpPr>
              <p:nvPr/>
            </p:nvSpPr>
            <p:spPr>
              <a:xfrm>
                <a:off x="10611605" y="2396369"/>
                <a:ext cx="508473" cy="369332"/>
              </a:xfrm>
              <a:prstGeom prst="rect">
                <a:avLst/>
              </a:prstGeom>
              <a:blipFill>
                <a:blip r:embed="rId7"/>
                <a:stretch>
                  <a:fillRect/>
                </a:stretch>
              </a:blipFill>
            </p:spPr>
            <p:txBody>
              <a:bodyPr/>
              <a:lstStyle/>
              <a:p>
                <a:r>
                  <a:rPr lang="en-US">
                    <a:noFill/>
                  </a:rPr>
                  <a:t> </a:t>
                </a:r>
              </a:p>
            </p:txBody>
          </p:sp>
        </mc:Fallback>
      </mc:AlternateContent>
      <p:sp>
        <p:nvSpPr>
          <p:cNvPr id="81" name="Rectangle 80">
            <a:extLst>
              <a:ext uri="{FF2B5EF4-FFF2-40B4-BE49-F238E27FC236}">
                <a16:creationId xmlns="" xmlns:a16="http://schemas.microsoft.com/office/drawing/2014/main" id="{3B38084E-D2BF-4180-87A4-C33332AE2E76}"/>
              </a:ext>
            </a:extLst>
          </p:cNvPr>
          <p:cNvSpPr/>
          <p:nvPr/>
        </p:nvSpPr>
        <p:spPr>
          <a:xfrm>
            <a:off x="937386" y="5965064"/>
            <a:ext cx="2396499" cy="646331"/>
          </a:xfrm>
          <a:prstGeom prst="rect">
            <a:avLst/>
          </a:prstGeom>
          <a:ln w="28575">
            <a:solidFill>
              <a:schemeClr val="tx1"/>
            </a:solidFill>
          </a:ln>
        </p:spPr>
        <p:txBody>
          <a:bodyPr wrap="square">
            <a:spAutoFit/>
          </a:bodyPr>
          <a:lstStyle/>
          <a:p>
            <a:r>
              <a:rPr lang="en-US" b="1" dirty="0">
                <a:solidFill>
                  <a:srgbClr val="FF0000"/>
                </a:solidFill>
                <a:latin typeface="+mj-lt"/>
                <a:ea typeface="新細明體" pitchFamily="18" charset="-120"/>
                <a:cs typeface="Arial" panose="020B0604020202020204" pitchFamily="34" charset="0"/>
              </a:rPr>
              <a:t>P-</a:t>
            </a:r>
            <a:r>
              <a:rPr lang="en-US" b="1" dirty="0" err="1">
                <a:solidFill>
                  <a:srgbClr val="FF0000"/>
                </a:solidFill>
                <a:latin typeface="+mj-lt"/>
                <a:ea typeface="新細明體" pitchFamily="18" charset="-120"/>
                <a:cs typeface="Arial" panose="020B0604020202020204" pitchFamily="34" charset="0"/>
              </a:rPr>
              <a:t>Vz</a:t>
            </a:r>
            <a:r>
              <a:rPr lang="en-US" b="1" dirty="0">
                <a:solidFill>
                  <a:srgbClr val="FF0000"/>
                </a:solidFill>
                <a:latin typeface="+mj-lt"/>
                <a:ea typeface="新細明體" pitchFamily="18" charset="-120"/>
                <a:cs typeface="Arial" panose="020B0604020202020204" pitchFamily="34" charset="0"/>
              </a:rPr>
              <a:t> </a:t>
            </a:r>
            <a:r>
              <a:rPr lang="en-US" b="1" dirty="0" err="1">
                <a:solidFill>
                  <a:srgbClr val="FF0000"/>
                </a:solidFill>
                <a:latin typeface="+mj-lt"/>
                <a:ea typeface="新細明體" pitchFamily="18" charset="-120"/>
                <a:cs typeface="Arial" panose="020B0604020202020204" pitchFamily="34" charset="0"/>
              </a:rPr>
              <a:t>deghosting</a:t>
            </a:r>
            <a:r>
              <a:rPr lang="en-US" b="1" dirty="0">
                <a:solidFill>
                  <a:srgbClr val="FF0000"/>
                </a:solidFill>
                <a:latin typeface="+mj-lt"/>
                <a:ea typeface="新細明體" pitchFamily="18" charset="-120"/>
                <a:cs typeface="Arial" panose="020B0604020202020204" pitchFamily="34" charset="0"/>
              </a:rPr>
              <a:t> method</a:t>
            </a:r>
            <a:endParaRPr lang="en-US" i="1" dirty="0">
              <a:latin typeface="+mj-lt"/>
              <a:ea typeface="新細明體" pitchFamily="18" charset="-120"/>
              <a:cs typeface="Arial" panose="020B0604020202020204" pitchFamily="34" charset="0"/>
            </a:endParaRPr>
          </a:p>
        </p:txBody>
      </p:sp>
      <p:sp>
        <p:nvSpPr>
          <p:cNvPr id="82" name="Arrow: Right 81">
            <a:extLst>
              <a:ext uri="{FF2B5EF4-FFF2-40B4-BE49-F238E27FC236}">
                <a16:creationId xmlns="" xmlns:a16="http://schemas.microsoft.com/office/drawing/2014/main" id="{99DE6DF1-C008-41AB-B31D-73FFD765C89B}"/>
              </a:ext>
            </a:extLst>
          </p:cNvPr>
          <p:cNvSpPr/>
          <p:nvPr/>
        </p:nvSpPr>
        <p:spPr>
          <a:xfrm>
            <a:off x="652107" y="6056245"/>
            <a:ext cx="209525" cy="18697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84" name="TextBox 83">
                <a:extLst>
                  <a:ext uri="{FF2B5EF4-FFF2-40B4-BE49-F238E27FC236}">
                    <a16:creationId xmlns="" xmlns:a16="http://schemas.microsoft.com/office/drawing/2014/main" id="{1703D59F-30CD-49EF-BE7C-5F8D4AB0F03F}"/>
                  </a:ext>
                </a:extLst>
              </p:cNvPr>
              <p:cNvSpPr txBox="1"/>
              <p:nvPr/>
            </p:nvSpPr>
            <p:spPr>
              <a:xfrm>
                <a:off x="626830" y="3622133"/>
                <a:ext cx="10882581" cy="652486"/>
              </a:xfrm>
              <a:prstGeom prst="rect">
                <a:avLst/>
              </a:prstGeom>
              <a:solidFill>
                <a:schemeClr val="bg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panose="02040503050406030204" pitchFamily="18" charset="0"/>
                            </a:rPr>
                            <m:t>𝑃</m:t>
                          </m:r>
                        </m:e>
                        <m:sup>
                          <m:r>
                            <a:rPr lang="en-US" b="0" i="1" smtClean="0">
                              <a:latin typeface="Cambria Math" panose="02040503050406030204" pitchFamily="18" charset="0"/>
                            </a:rPr>
                            <m:t>𝑅𝑑</m:t>
                          </m:r>
                        </m:sup>
                      </m:sSup>
                      <m:d>
                        <m:dPr>
                          <m:ctrlPr>
                            <a:rPr lang="en-US"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i="1" smtClean="0">
                              <a:latin typeface="Cambria Math" panose="02040503050406030204" pitchFamily="18" charset="0"/>
                            </a:rPr>
                            <m:t>𝑦</m:t>
                          </m:r>
                          <m:r>
                            <a:rPr lang="en-US" b="0" i="1" smtClean="0">
                              <a:latin typeface="Cambria Math" panose="02040503050406030204" pitchFamily="18" charset="0"/>
                            </a:rPr>
                            <m:t>,</m:t>
                          </m:r>
                          <m:r>
                            <a:rPr lang="en-US"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r>
                        <a:rPr lang="en-US" i="1">
                          <a:latin typeface="Cambria Math" panose="02040503050406030204" pitchFamily="18" charset="0"/>
                        </a:rPr>
                        <m:t>=</m:t>
                      </m:r>
                      <m:nary>
                        <m:naryPr>
                          <m:ctrlPr>
                            <a:rPr lang="en-US" i="1" smtClean="0">
                              <a:latin typeface="Cambria Math"/>
                            </a:rPr>
                          </m:ctrlPr>
                        </m:naryPr>
                        <m:sub>
                          <m:r>
                            <a:rPr lang="en-US" b="0" i="1" smtClean="0">
                              <a:latin typeface="Cambria Math" panose="02040503050406030204" pitchFamily="18" charset="0"/>
                            </a:rPr>
                            <m:t>𝑆</m:t>
                          </m:r>
                        </m:sub>
                        <m:sup/>
                        <m:e>
                          <m:r>
                            <a:rPr lang="en-US" b="0" i="1" smtClean="0">
                              <a:latin typeface="Cambria Math" panose="02040503050406030204" pitchFamily="18" charset="0"/>
                            </a:rPr>
                            <m:t>𝑑</m:t>
                          </m:r>
                          <m:r>
                            <a:rPr lang="en-US"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𝑑𝑦</m:t>
                          </m:r>
                          <m:r>
                            <a:rPr lang="en-US" b="0" i="1" smtClean="0">
                              <a:latin typeface="Cambria Math" panose="02040503050406030204" pitchFamily="18" charset="0"/>
                            </a:rPr>
                            <m:t>′</m:t>
                          </m:r>
                        </m:e>
                      </m:nary>
                      <m:d>
                        <m:dPr>
                          <m:begChr m:val="["/>
                          <m:endChr m:val="]"/>
                          <m:ctrlPr>
                            <a:rPr lang="en-US" i="1">
                              <a:latin typeface="Cambria Math"/>
                            </a:rPr>
                          </m:ctrlPr>
                        </m:dPr>
                        <m:e>
                          <m:r>
                            <a:rPr lang="en-US" i="1">
                              <a:latin typeface="Cambria Math" panose="02040503050406030204" pitchFamily="18" charset="0"/>
                            </a:rPr>
                            <m:t>𝑃</m:t>
                          </m:r>
                          <m:d>
                            <m:dPr>
                              <m:ctrlPr>
                                <a:rPr lang="en-US" i="1">
                                  <a:latin typeface="Cambria Math"/>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m:rPr>
                                  <m:sty m:val="p"/>
                                </m:rPr>
                                <a:rPr lang="el-GR" i="1">
                                  <a:latin typeface="Cambria Math" panose="02040503050406030204" pitchFamily="18" charset="0"/>
                                </a:rPr>
                                <m:t>ω</m:t>
                              </m:r>
                            </m:e>
                          </m:d>
                          <m:sSubSup>
                            <m:sSubSupPr>
                              <m:ctrlPr>
                                <a:rPr lang="en-US" i="1">
                                  <a:latin typeface="Cambria Math"/>
                                </a:rPr>
                              </m:ctrlPr>
                            </m:sSubSupPr>
                            <m:e>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a:solidFill>
                                        <a:srgbClr val="FF0000"/>
                                      </a:solidFill>
                                      <a:latin typeface="Cambria Math" panose="02040503050406030204" pitchFamily="18" charset="0"/>
                                    </a:rPr>
                                    <m:t>𝒛</m:t>
                                  </m:r>
                                  <m:r>
                                    <a:rPr lang="en-US" b="1" i="1">
                                      <a:solidFill>
                                        <a:srgbClr val="FF0000"/>
                                      </a:solidFill>
                                      <a:latin typeface="Cambria Math" panose="02040503050406030204" pitchFamily="18" charset="0"/>
                                    </a:rPr>
                                    <m:t>′</m:t>
                                  </m:r>
                                </m:den>
                              </m:f>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m:rPr>
                                  <m:sty m:val="p"/>
                                </m:rPr>
                                <a:rPr lang="el-GR" i="1">
                                  <a:latin typeface="Cambria Math" panose="02040503050406030204" pitchFamily="18" charset="0"/>
                                </a:rPr>
                                <m:t>ω</m:t>
                              </m:r>
                            </m:e>
                          </m:d>
                          <m:r>
                            <a:rPr lang="en-US" altLang="zh-CN" i="1">
                              <a:latin typeface="Cambria Math" panose="02040503050406030204" pitchFamily="18" charset="0"/>
                            </a:rPr>
                            <m:t>−</m:t>
                          </m:r>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m:rPr>
                                  <m:sty m:val="p"/>
                                </m:rPr>
                                <a:rPr lang="el-GR" i="1">
                                  <a:latin typeface="Cambria Math" panose="02040503050406030204" pitchFamily="18" charset="0"/>
                                </a:rPr>
                                <m:t>ω</m:t>
                              </m:r>
                            </m:e>
                          </m:d>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a:solidFill>
                                    <a:srgbClr val="FF0000"/>
                                  </a:solidFill>
                                  <a:latin typeface="Cambria Math" panose="02040503050406030204" pitchFamily="18" charset="0"/>
                                </a:rPr>
                                <m:t>𝒛</m:t>
                              </m:r>
                              <m:r>
                                <a:rPr lang="en-US" b="1" i="1">
                                  <a:solidFill>
                                    <a:srgbClr val="FF0000"/>
                                  </a:solidFill>
                                  <a:latin typeface="Cambria Math" panose="02040503050406030204" pitchFamily="18" charset="0"/>
                                </a:rPr>
                                <m:t>′</m:t>
                              </m:r>
                            </m:den>
                          </m:f>
                          <m:r>
                            <a:rPr lang="en-US" i="1">
                              <a:latin typeface="Cambria Math" panose="02040503050406030204" pitchFamily="18" charset="0"/>
                            </a:rPr>
                            <m:t>𝑃</m:t>
                          </m:r>
                          <m:d>
                            <m:dPr>
                              <m:ctrlPr>
                                <a:rPr lang="en-US" i="1">
                                  <a:latin typeface="Cambria Math"/>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m:rPr>
                                  <m:sty m:val="p"/>
                                </m:rPr>
                                <a:rPr lang="el-GR" i="1">
                                  <a:latin typeface="Cambria Math" panose="02040503050406030204" pitchFamily="18" charset="0"/>
                                </a:rPr>
                                <m:t>ω</m:t>
                              </m:r>
                            </m:e>
                          </m:d>
                        </m:e>
                      </m:d>
                    </m:oMath>
                  </m:oMathPara>
                </a14:m>
                <a:endParaRPr lang="en-US" dirty="0"/>
              </a:p>
            </p:txBody>
          </p:sp>
        </mc:Choice>
        <mc:Fallback xmlns="">
          <p:sp>
            <p:nvSpPr>
              <p:cNvPr id="84" name="TextBox 83">
                <a:extLst>
                  <a:ext uri="{FF2B5EF4-FFF2-40B4-BE49-F238E27FC236}">
                    <a16:creationId xmlns:a16="http://schemas.microsoft.com/office/drawing/2014/main" id="{1703D59F-30CD-49EF-BE7C-5F8D4AB0F03F}"/>
                  </a:ext>
                </a:extLst>
              </p:cNvPr>
              <p:cNvSpPr txBox="1">
                <a:spLocks noRot="1" noChangeAspect="1" noMove="1" noResize="1" noEditPoints="1" noAdjustHandles="1" noChangeArrowheads="1" noChangeShapeType="1" noTextEdit="1"/>
              </p:cNvSpPr>
              <p:nvPr/>
            </p:nvSpPr>
            <p:spPr>
              <a:xfrm>
                <a:off x="626993" y="3622133"/>
                <a:ext cx="10885416" cy="652486"/>
              </a:xfrm>
              <a:prstGeom prst="rect">
                <a:avLst/>
              </a:prstGeom>
              <a:blipFill>
                <a:blip r:embed="rId8"/>
                <a:stretch>
                  <a:fillRect/>
                </a:stretch>
              </a:blipFill>
              <a:ln>
                <a:noFill/>
              </a:ln>
            </p:spPr>
            <p:txBody>
              <a:bodyPr/>
              <a:lstStyle/>
              <a:p>
                <a:r>
                  <a:rPr lang="en-US">
                    <a:noFill/>
                  </a:rPr>
                  <a:t> </a:t>
                </a:r>
              </a:p>
            </p:txBody>
          </p:sp>
        </mc:Fallback>
      </mc:AlternateContent>
      <p:sp>
        <p:nvSpPr>
          <p:cNvPr id="85" name="Rectangle 84">
            <a:extLst>
              <a:ext uri="{FF2B5EF4-FFF2-40B4-BE49-F238E27FC236}">
                <a16:creationId xmlns="" xmlns:a16="http://schemas.microsoft.com/office/drawing/2014/main" id="{E59814D0-33D5-462A-83EA-2969FE0B76A3}"/>
              </a:ext>
            </a:extLst>
          </p:cNvPr>
          <p:cNvSpPr/>
          <p:nvPr/>
        </p:nvSpPr>
        <p:spPr>
          <a:xfrm>
            <a:off x="9769179" y="5362209"/>
            <a:ext cx="1739126" cy="369332"/>
          </a:xfrm>
          <a:prstGeom prst="rect">
            <a:avLst/>
          </a:prstGeom>
        </p:spPr>
        <p:txBody>
          <a:bodyPr wrap="none">
            <a:spAutoFit/>
          </a:bodyPr>
          <a:lstStyle/>
          <a:p>
            <a:r>
              <a:rPr lang="en-US" i="1" u="sng" dirty="0">
                <a:latin typeface="+mj-lt"/>
                <a:ea typeface="新細明體" pitchFamily="18" charset="-120"/>
                <a:cs typeface="Arial" panose="020B0604020202020204" pitchFamily="34" charset="0"/>
              </a:rPr>
              <a:t>Amundsen, 1993</a:t>
            </a:r>
            <a:endParaRPr lang="en-US" u="sng" dirty="0">
              <a:latin typeface="+mj-lt"/>
              <a:cs typeface="Arial" panose="020B0604020202020204" pitchFamily="34" charset="0"/>
            </a:endParaRPr>
          </a:p>
        </p:txBody>
      </p:sp>
    </p:spTree>
    <p:extLst>
      <p:ext uri="{BB962C8B-B14F-4D97-AF65-F5344CB8AC3E}">
        <p14:creationId xmlns:p14="http://schemas.microsoft.com/office/powerpoint/2010/main" val="31538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51" grpId="0" animBg="1"/>
      <p:bldP spid="52" grpId="0"/>
      <p:bldP spid="53" grpId="0"/>
      <p:bldP spid="66" grpId="0" animBg="1"/>
      <p:bldP spid="81" grpId="0" animBg="1"/>
      <p:bldP spid="82" grpId="0" animBg="1"/>
      <p:bldP spid="84" grpId="0" animBg="1"/>
      <p:bldP spid="8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78</a:t>
            </a:fld>
            <a:endParaRPr lang="en-US" dirty="0"/>
          </a:p>
        </p:txBody>
      </p:sp>
      <p:sp>
        <p:nvSpPr>
          <p:cNvPr id="13" name="Title 1"/>
          <p:cNvSpPr>
            <a:spLocks noGrp="1"/>
          </p:cNvSpPr>
          <p:nvPr>
            <p:ph type="title"/>
          </p:nvPr>
        </p:nvSpPr>
        <p:spPr>
          <a:xfrm>
            <a:off x="1980684" y="152400"/>
            <a:ext cx="8684538" cy="990600"/>
          </a:xfrm>
        </p:spPr>
        <p:txBody>
          <a:bodyPr>
            <a:normAutofit/>
          </a:bodyPr>
          <a:lstStyle/>
          <a:p>
            <a:pPr>
              <a:spcBef>
                <a:spcPts val="1800"/>
              </a:spcBef>
              <a:defRPr/>
            </a:pPr>
            <a:r>
              <a:rPr lang="en-US" sz="2800" b="1" dirty="0">
                <a:solidFill>
                  <a:srgbClr val="FF0000"/>
                </a:solidFill>
                <a:latin typeface="+mn-lt"/>
              </a:rPr>
              <a:t>Theory of Green’s theorem </a:t>
            </a:r>
            <a:r>
              <a:rPr lang="en-US" sz="2800" b="1" dirty="0" err="1">
                <a:solidFill>
                  <a:srgbClr val="FF0000"/>
                </a:solidFill>
                <a:latin typeface="+mn-lt"/>
              </a:rPr>
              <a:t>deghostin</a:t>
            </a:r>
            <a:r>
              <a:rPr lang="en-US" altLang="zh-CN" sz="2800" b="1" dirty="0" err="1">
                <a:solidFill>
                  <a:srgbClr val="FF0000"/>
                </a:solidFill>
                <a:latin typeface="+mn-lt"/>
              </a:rPr>
              <a:t>g</a:t>
            </a:r>
            <a:r>
              <a:rPr lang="en-US" altLang="zh-CN" sz="2800" b="1" dirty="0">
                <a:solidFill>
                  <a:srgbClr val="FF0000"/>
                </a:solidFill>
                <a:latin typeface="+mn-lt"/>
              </a:rPr>
              <a:t> (receiver side)</a:t>
            </a:r>
            <a:endParaRPr lang="en-US" sz="2800" b="1" dirty="0">
              <a:solidFill>
                <a:srgbClr val="FF0000"/>
              </a:solidFill>
              <a:latin typeface="+mn-lt"/>
            </a:endParaRPr>
          </a:p>
        </p:txBody>
      </p:sp>
      <p:cxnSp>
        <p:nvCxnSpPr>
          <p:cNvPr id="36" name="Straight Connector 35"/>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5CC6E1F4-57B4-4A4E-AFCA-E1EE47E5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93" t="28007" r="8391" b="29257"/>
          <a:stretch/>
        </p:blipFill>
        <p:spPr>
          <a:xfrm rot="21227491">
            <a:off x="5881424" y="1948223"/>
            <a:ext cx="4224278" cy="1709675"/>
          </a:xfrm>
          <a:prstGeom prst="rect">
            <a:avLst/>
          </a:prstGeom>
        </p:spPr>
      </p:pic>
      <p:sp>
        <p:nvSpPr>
          <p:cNvPr id="6" name="Rectangle 5">
            <a:extLst>
              <a:ext uri="{FF2B5EF4-FFF2-40B4-BE49-F238E27FC236}">
                <a16:creationId xmlns="" xmlns:a16="http://schemas.microsoft.com/office/drawing/2014/main" id="{89364888-2DCF-4FA2-8C5E-CC48FB2BC705}"/>
              </a:ext>
            </a:extLst>
          </p:cNvPr>
          <p:cNvSpPr/>
          <p:nvPr/>
        </p:nvSpPr>
        <p:spPr>
          <a:xfrm>
            <a:off x="731329" y="1371600"/>
            <a:ext cx="4433265" cy="400110"/>
          </a:xfrm>
          <a:prstGeom prst="rect">
            <a:avLst/>
          </a:prstGeom>
        </p:spPr>
        <p:txBody>
          <a:bodyPr wrap="none">
            <a:spAutoFit/>
          </a:bodyPr>
          <a:lstStyle/>
          <a:p>
            <a:r>
              <a:rPr lang="en-US" altLang="zh-CN" sz="2000" b="1" dirty="0">
                <a:ea typeface="新細明體" pitchFamily="18" charset="-120"/>
              </a:rPr>
              <a:t>b</a:t>
            </a:r>
            <a:r>
              <a:rPr lang="en-US" sz="2000" b="1" dirty="0">
                <a:ea typeface="新細明體" pitchFamily="18" charset="-120"/>
              </a:rPr>
              <a:t>) Non-horizontal measurement surface</a:t>
            </a:r>
            <a:endParaRPr lang="en-US" sz="2000" b="1"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6BF1CFFE-8FCE-4F60-8552-A22C799A47FE}"/>
                  </a:ext>
                </a:extLst>
              </p:cNvPr>
              <p:cNvSpPr/>
              <p:nvPr/>
            </p:nvSpPr>
            <p:spPr>
              <a:xfrm>
                <a:off x="3270589" y="5598173"/>
                <a:ext cx="2900104"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m:t>
                      </m:r>
                      <m:rad>
                        <m:radPr>
                          <m:degHide m:val="on"/>
                          <m:ctrlPr>
                            <a:rPr lang="en-US" b="1" i="1" smtClean="0">
                              <a:solidFill>
                                <a:schemeClr val="tx1"/>
                              </a:solidFill>
                              <a:latin typeface="Cambria Math"/>
                              <a:ea typeface="Cambria Math" panose="02040503050406030204" pitchFamily="18" charset="0"/>
                            </a:rPr>
                          </m:ctrlPr>
                        </m:radPr>
                        <m:deg/>
                        <m:e>
                          <m:r>
                            <a:rPr lang="en-US" b="1" i="1" smtClean="0">
                              <a:solidFill>
                                <a:schemeClr val="tx1"/>
                              </a:solidFill>
                              <a:latin typeface="Cambria Math" panose="02040503050406030204" pitchFamily="18" charset="0"/>
                              <a:ea typeface="Cambria Math" panose="02040503050406030204" pitchFamily="18" charset="0"/>
                            </a:rPr>
                            <m:t>𝟏</m:t>
                          </m:r>
                          <m:r>
                            <a:rPr lang="en-US" b="1" i="1" smtClean="0">
                              <a:solidFill>
                                <a:schemeClr val="tx1"/>
                              </a:solidFill>
                              <a:latin typeface="Cambria Math" panose="02040503050406030204" pitchFamily="18" charset="0"/>
                              <a:ea typeface="Cambria Math" panose="02040503050406030204" pitchFamily="18" charset="0"/>
                            </a:rPr>
                            <m:t>+</m:t>
                          </m:r>
                          <m:sSup>
                            <m:sSupPr>
                              <m:ctrlPr>
                                <a:rPr lang="en-US" b="1" i="1" smtClean="0">
                                  <a:solidFill>
                                    <a:schemeClr val="tx1"/>
                                  </a:solidFill>
                                  <a:latin typeface="Cambria Math"/>
                                  <a:ea typeface="Cambria Math" panose="02040503050406030204" pitchFamily="18" charset="0"/>
                                </a:rPr>
                              </m:ctrlPr>
                            </m:sSupPr>
                            <m:e>
                              <m:d>
                                <m:dPr>
                                  <m:ctrlPr>
                                    <a:rPr lang="en-US" b="1" i="1" smtClean="0">
                                      <a:solidFill>
                                        <a:schemeClr val="tx1"/>
                                      </a:solidFill>
                                      <a:latin typeface="Cambria Math"/>
                                      <a:ea typeface="Cambria Math" panose="02040503050406030204" pitchFamily="18" charset="0"/>
                                    </a:rPr>
                                  </m:ctrlPr>
                                </m:dPr>
                                <m:e>
                                  <m:f>
                                    <m:fPr>
                                      <m:ctrlPr>
                                        <a:rPr lang="en-US" b="1" i="1">
                                          <a:solidFill>
                                            <a:schemeClr val="tx1"/>
                                          </a:solidFill>
                                          <a:latin typeface="Cambria Math"/>
                                        </a:rPr>
                                      </m:ctrlPr>
                                    </m:fPr>
                                    <m:num>
                                      <m:r>
                                        <a:rPr lang="en-US" b="1"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𝒛</m:t>
                                      </m:r>
                                      <m:r>
                                        <a:rPr lang="en-US" b="1" i="1" smtClean="0">
                                          <a:solidFill>
                                            <a:schemeClr val="tx1"/>
                                          </a:solidFill>
                                          <a:latin typeface="Cambria Math" panose="02040503050406030204" pitchFamily="18" charset="0"/>
                                        </a:rPr>
                                        <m:t>′</m:t>
                                      </m:r>
                                    </m:num>
                                    <m:den>
                                      <m:r>
                                        <a:rPr lang="en-US" b="1"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𝒙</m:t>
                                      </m:r>
                                      <m:r>
                                        <a:rPr lang="en-US" b="1" i="1" smtClean="0">
                                          <a:solidFill>
                                            <a:schemeClr val="tx1"/>
                                          </a:solidFill>
                                          <a:latin typeface="Cambria Math" panose="02040503050406030204" pitchFamily="18" charset="0"/>
                                        </a:rPr>
                                        <m:t>′</m:t>
                                      </m:r>
                                    </m:den>
                                  </m:f>
                                </m:e>
                              </m:d>
                            </m:e>
                            <m:sup>
                              <m:r>
                                <a:rPr lang="en-US" b="1" i="1" smtClean="0">
                                  <a:solidFill>
                                    <a:schemeClr val="tx1"/>
                                  </a:solidFill>
                                  <a:latin typeface="Cambria Math" panose="02040503050406030204" pitchFamily="18" charset="0"/>
                                  <a:ea typeface="Cambria Math" panose="02040503050406030204" pitchFamily="18" charset="0"/>
                                </a:rPr>
                                <m:t>𝟐</m:t>
                              </m:r>
                            </m:sup>
                          </m:sSup>
                          <m:r>
                            <a:rPr lang="en-US" b="1" i="1" smtClean="0">
                              <a:solidFill>
                                <a:schemeClr val="tx1"/>
                              </a:solidFill>
                              <a:latin typeface="Cambria Math" panose="02040503050406030204" pitchFamily="18" charset="0"/>
                              <a:ea typeface="Cambria Math" panose="02040503050406030204" pitchFamily="18" charset="0"/>
                            </a:rPr>
                            <m:t>+</m:t>
                          </m:r>
                          <m:sSup>
                            <m:sSupPr>
                              <m:ctrlPr>
                                <a:rPr lang="en-US" b="1" i="1" smtClean="0">
                                  <a:solidFill>
                                    <a:schemeClr val="tx1"/>
                                  </a:solidFill>
                                  <a:latin typeface="Cambria Math"/>
                                  <a:ea typeface="Cambria Math" panose="02040503050406030204" pitchFamily="18" charset="0"/>
                                </a:rPr>
                              </m:ctrlPr>
                            </m:sSupPr>
                            <m:e>
                              <m:d>
                                <m:dPr>
                                  <m:ctrlPr>
                                    <a:rPr lang="en-US" b="1" i="1" smtClean="0">
                                      <a:solidFill>
                                        <a:schemeClr val="tx1"/>
                                      </a:solidFill>
                                      <a:latin typeface="Cambria Math"/>
                                      <a:ea typeface="Cambria Math" panose="02040503050406030204" pitchFamily="18" charset="0"/>
                                    </a:rPr>
                                  </m:ctrlPr>
                                </m:dPr>
                                <m:e>
                                  <m:f>
                                    <m:fPr>
                                      <m:ctrlPr>
                                        <a:rPr lang="en-US" b="1" i="1">
                                          <a:solidFill>
                                            <a:schemeClr val="tx1"/>
                                          </a:solidFill>
                                          <a:latin typeface="Cambria Math"/>
                                        </a:rPr>
                                      </m:ctrlPr>
                                    </m:fPr>
                                    <m:num>
                                      <m:r>
                                        <a:rPr lang="en-US" b="1"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𝒛</m:t>
                                      </m:r>
                                      <m:r>
                                        <a:rPr lang="en-US" b="1" i="1" smtClean="0">
                                          <a:solidFill>
                                            <a:schemeClr val="tx1"/>
                                          </a:solidFill>
                                          <a:latin typeface="Cambria Math" panose="02040503050406030204" pitchFamily="18" charset="0"/>
                                        </a:rPr>
                                        <m:t>′</m:t>
                                      </m:r>
                                    </m:num>
                                    <m:den>
                                      <m:r>
                                        <a:rPr lang="en-US" b="1"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𝒚</m:t>
                                      </m:r>
                                      <m:r>
                                        <a:rPr lang="en-US" b="1" i="1" smtClean="0">
                                          <a:solidFill>
                                            <a:schemeClr val="tx1"/>
                                          </a:solidFill>
                                          <a:latin typeface="Cambria Math" panose="02040503050406030204" pitchFamily="18" charset="0"/>
                                        </a:rPr>
                                        <m:t>′</m:t>
                                      </m:r>
                                    </m:den>
                                  </m:f>
                                </m:e>
                              </m:d>
                            </m:e>
                            <m:sup>
                              <m:r>
                                <a:rPr lang="en-US" b="1" i="1" smtClean="0">
                                  <a:solidFill>
                                    <a:schemeClr val="tx1"/>
                                  </a:solidFill>
                                  <a:latin typeface="Cambria Math" panose="02040503050406030204" pitchFamily="18" charset="0"/>
                                  <a:ea typeface="Cambria Math" panose="02040503050406030204" pitchFamily="18" charset="0"/>
                                </a:rPr>
                                <m:t>𝟐</m:t>
                              </m:r>
                            </m:sup>
                          </m:sSup>
                        </m:e>
                      </m:rad>
                    </m:oMath>
                  </m:oMathPara>
                </a14:m>
                <a:endParaRPr lang="en-US" b="1" dirty="0">
                  <a:solidFill>
                    <a:schemeClr val="tx1"/>
                  </a:solidFill>
                </a:endParaRPr>
              </a:p>
            </p:txBody>
          </p:sp>
        </mc:Choice>
        <mc:Fallback xmlns="">
          <p:sp>
            <p:nvSpPr>
              <p:cNvPr id="8" name="Rectangle 7">
                <a:extLst>
                  <a:ext uri="{FF2B5EF4-FFF2-40B4-BE49-F238E27FC236}">
                    <a16:creationId xmlns:a16="http://schemas.microsoft.com/office/drawing/2014/main" id="{6BF1CFFE-8FCE-4F60-8552-A22C799A47FE}"/>
                  </a:ext>
                </a:extLst>
              </p:cNvPr>
              <p:cNvSpPr>
                <a:spLocks noRot="1" noChangeAspect="1" noMove="1" noResize="1" noEditPoints="1" noAdjustHandles="1" noChangeArrowheads="1" noChangeShapeType="1" noTextEdit="1"/>
              </p:cNvSpPr>
              <p:nvPr/>
            </p:nvSpPr>
            <p:spPr>
              <a:xfrm>
                <a:off x="3271441" y="5598172"/>
                <a:ext cx="2900859" cy="9106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552E2593-AD48-47DF-8989-C343AF6F92C6}"/>
                  </a:ext>
                </a:extLst>
              </p:cNvPr>
              <p:cNvSpPr txBox="1"/>
              <p:nvPr/>
            </p:nvSpPr>
            <p:spPr>
              <a:xfrm>
                <a:off x="3128650" y="4522546"/>
                <a:ext cx="5515073" cy="715196"/>
              </a:xfrm>
              <a:prstGeom prst="rect">
                <a:avLst/>
              </a:prstGeom>
              <a:solidFill>
                <a:schemeClr val="bg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i="1" smtClean="0">
                              <a:latin typeface="Cambria Math"/>
                            </a:rPr>
                          </m:ctrlPr>
                        </m:naryPr>
                        <m:sub>
                          <m:sSubSup>
                            <m:sSubSupPr>
                              <m:ctrlPr>
                                <a:rPr lang="en-US" b="0" i="1" smtClean="0">
                                  <a:latin typeface="Cambria Math"/>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𝑔</m:t>
                              </m:r>
                            </m:sub>
                            <m:sup>
                              <m:r>
                                <a:rPr lang="en-US" b="0" i="1" smtClean="0">
                                  <a:latin typeface="Cambria Math" panose="02040503050406030204" pitchFamily="18" charset="0"/>
                                </a:rPr>
                                <m:t>′</m:t>
                              </m:r>
                            </m:sup>
                          </m:sSubSup>
                        </m:sub>
                        <m:sup/>
                        <m:e>
                          <m:d>
                            <m:dPr>
                              <m:begChr m:val="["/>
                              <m:endChr m:val="]"/>
                              <m:ctrlPr>
                                <a:rPr lang="en-US" b="0" i="1" smtClean="0">
                                  <a:latin typeface="Cambria Math"/>
                                </a:rPr>
                              </m:ctrlPr>
                            </m:dPr>
                            <m:e>
                              <m:r>
                                <a:rPr lang="en-US" altLang="zh-CN" b="0" i="1" smtClean="0">
                                  <a:latin typeface="Cambria Math" panose="02040503050406030204" pitchFamily="18" charset="0"/>
                                </a:rPr>
                                <m:t>−</m:t>
                              </m:r>
                              <m:sSubSup>
                                <m:sSubSupPr>
                                  <m:ctrlPr>
                                    <a:rPr lang="en-US" i="1">
                                      <a:latin typeface="Cambria Math"/>
                                    </a:rPr>
                                  </m:ctrlPr>
                                </m:sSubSupPr>
                                <m:e>
                                  <m:r>
                                    <a:rPr lang="en-US" i="1" smtClean="0">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r>
                                    <a:rPr lang="en-US" b="0" i="1" smtClean="0">
                                      <a:latin typeface="Cambria Math" panose="02040503050406030204" pitchFamily="18" charset="0"/>
                                    </a:rPr>
                                    <m:t>𝑥</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den>
                              </m:f>
                              <m:r>
                                <a:rPr lang="en-US" i="1">
                                  <a:latin typeface="Cambria Math" panose="02040503050406030204" pitchFamily="18" charset="0"/>
                                </a:rPr>
                                <m:t>𝑃</m:t>
                              </m:r>
                              <m:d>
                                <m:dPr>
                                  <m:ctrlPr>
                                    <a:rPr lang="en-US" i="1">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e>
                          </m:d>
                          <m:r>
                            <a:rPr lang="en-US" b="1" i="1" smtClean="0">
                              <a:solidFill>
                                <a:srgbClr val="FF0000"/>
                              </a:solidFill>
                              <a:latin typeface="Cambria Math" panose="02040503050406030204" pitchFamily="18" charset="0"/>
                              <a:ea typeface="Cambria Math" panose="02040503050406030204" pitchFamily="18" charset="0"/>
                            </a:rPr>
                            <m:t>∆</m:t>
                          </m:r>
                          <m:r>
                            <a:rPr lang="en-US" b="1" i="1">
                              <a:solidFill>
                                <a:srgbClr val="FF0000"/>
                              </a:solidFill>
                              <a:latin typeface="Cambria Math" panose="02040503050406030204" pitchFamily="18" charset="0"/>
                              <a:ea typeface="Cambria Math" panose="02040503050406030204" pitchFamily="18" charset="0"/>
                            </a:rPr>
                            <m:t> </m:t>
                          </m:r>
                          <m:r>
                            <a:rPr lang="en-US" i="1">
                              <a:latin typeface="Cambria Math" panose="02040503050406030204" pitchFamily="18" charset="0"/>
                            </a:rPr>
                            <m:t>𝑑</m:t>
                          </m:r>
                          <m:r>
                            <a:rPr lang="en-US" b="0" i="1" smtClean="0">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𝑑</m:t>
                          </m:r>
                          <m:r>
                            <a:rPr lang="en-US" b="0" i="1" smtClean="0">
                              <a:latin typeface="Cambria Math" panose="02040503050406030204" pitchFamily="18" charset="0"/>
                            </a:rPr>
                            <m:t>𝑦</m:t>
                          </m:r>
                          <m:r>
                            <a:rPr lang="en-US" b="0" i="1" smtClean="0">
                              <a:latin typeface="Cambria Math" panose="02040503050406030204" pitchFamily="18" charset="0"/>
                            </a:rPr>
                            <m:t>′</m:t>
                          </m:r>
                        </m:e>
                      </m:nary>
                    </m:oMath>
                  </m:oMathPara>
                </a14:m>
                <a:endParaRPr lang="en-US" dirty="0"/>
              </a:p>
            </p:txBody>
          </p:sp>
        </mc:Choice>
        <mc:Fallback xmlns="">
          <p:sp>
            <p:nvSpPr>
              <p:cNvPr id="33" name="TextBox 32">
                <a:extLst>
                  <a:ext uri="{FF2B5EF4-FFF2-40B4-BE49-F238E27FC236}">
                    <a16:creationId xmlns:a16="http://schemas.microsoft.com/office/drawing/2014/main" id="{552E2593-AD48-47DF-8989-C343AF6F92C6}"/>
                  </a:ext>
                </a:extLst>
              </p:cNvPr>
              <p:cNvSpPr txBox="1">
                <a:spLocks noRot="1" noChangeAspect="1" noMove="1" noResize="1" noEditPoints="1" noAdjustHandles="1" noChangeArrowheads="1" noChangeShapeType="1" noTextEdit="1"/>
              </p:cNvSpPr>
              <p:nvPr/>
            </p:nvSpPr>
            <p:spPr>
              <a:xfrm>
                <a:off x="3129465" y="4522546"/>
                <a:ext cx="5516510" cy="715196"/>
              </a:xfrm>
              <a:prstGeom prst="rect">
                <a:avLst/>
              </a:prstGeom>
              <a:blipFill>
                <a:blip r:embed="rId5"/>
                <a:stretch>
                  <a:fillRect/>
                </a:stretch>
              </a:blipFill>
              <a:ln>
                <a:noFill/>
              </a:ln>
            </p:spPr>
            <p:txBody>
              <a:bodyPr/>
              <a:lstStyle/>
              <a:p>
                <a:r>
                  <a:rPr lang="en-US">
                    <a:noFill/>
                  </a:rPr>
                  <a:t> </a:t>
                </a:r>
              </a:p>
            </p:txBody>
          </p:sp>
        </mc:Fallback>
      </mc:AlternateContent>
      <p:sp>
        <p:nvSpPr>
          <p:cNvPr id="34" name="Rectangle 33">
            <a:extLst>
              <a:ext uri="{FF2B5EF4-FFF2-40B4-BE49-F238E27FC236}">
                <a16:creationId xmlns="" xmlns:a16="http://schemas.microsoft.com/office/drawing/2014/main" id="{CE6A0A4B-9744-4AAB-B113-EAF476608039}"/>
              </a:ext>
            </a:extLst>
          </p:cNvPr>
          <p:cNvSpPr/>
          <p:nvPr/>
        </p:nvSpPr>
        <p:spPr>
          <a:xfrm>
            <a:off x="2585374" y="4552068"/>
            <a:ext cx="533261" cy="685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755EC5F6-5555-4FEA-B500-5B387ACE396A}"/>
              </a:ext>
            </a:extLst>
          </p:cNvPr>
          <p:cNvSpPr/>
          <p:nvPr/>
        </p:nvSpPr>
        <p:spPr>
          <a:xfrm>
            <a:off x="2585374" y="5915515"/>
            <a:ext cx="789640" cy="369332"/>
          </a:xfrm>
          <a:prstGeom prst="rect">
            <a:avLst/>
          </a:prstGeom>
        </p:spPr>
        <p:txBody>
          <a:bodyPr wrap="none">
            <a:spAutoFit/>
          </a:bodyPr>
          <a:lstStyle/>
          <a:p>
            <a:r>
              <a:rPr lang="en-US" altLang="zh-CN" b="1" dirty="0">
                <a:latin typeface="+mj-lt"/>
                <a:cs typeface="Arial" panose="020B0604020202020204" pitchFamily="34" charset="0"/>
              </a:rPr>
              <a:t>where</a:t>
            </a:r>
            <a:endParaRPr lang="en-US" b="1" dirty="0">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 xmlns:a16="http://schemas.microsoft.com/office/drawing/2014/main" id="{A9C11346-D86D-49D9-BD53-D5947DC9375B}"/>
                  </a:ext>
                </a:extLst>
              </p:cNvPr>
              <p:cNvSpPr txBox="1"/>
              <p:nvPr/>
            </p:nvSpPr>
            <p:spPr>
              <a:xfrm>
                <a:off x="1515314" y="3901227"/>
                <a:ext cx="9346599" cy="655500"/>
              </a:xfrm>
              <a:prstGeom prst="rect">
                <a:avLst/>
              </a:prstGeom>
              <a:solidFill>
                <a:schemeClr val="bg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panose="02040503050406030204" pitchFamily="18" charset="0"/>
                            </a:rPr>
                            <m:t>𝑃</m:t>
                          </m:r>
                        </m:e>
                        <m:sup>
                          <m:r>
                            <a:rPr lang="en-US" b="0" i="1" smtClean="0">
                              <a:latin typeface="Cambria Math" panose="02040503050406030204" pitchFamily="18" charset="0"/>
                            </a:rPr>
                            <m:t>𝑅𝑑</m:t>
                          </m:r>
                        </m:sup>
                      </m:sSup>
                      <m:d>
                        <m:dPr>
                          <m:ctrlPr>
                            <a:rPr lang="en-US" i="1">
                              <a:latin typeface="Cambria Math"/>
                            </a:rPr>
                          </m:ctrlPr>
                        </m:dPr>
                        <m:e>
                          <m:r>
                            <a:rPr lang="en-US" i="1" smtClean="0">
                              <a:latin typeface="Cambria Math" panose="02040503050406030204" pitchFamily="18" charset="0"/>
                            </a:rPr>
                            <m:t>𝑥</m:t>
                          </m:r>
                          <m:r>
                            <a:rPr lang="en-US" b="0" i="1" smtClean="0">
                              <a:latin typeface="Cambria Math" panose="02040503050406030204" pitchFamily="18" charset="0"/>
                            </a:rPr>
                            <m:t>,</m:t>
                          </m:r>
                          <m:r>
                            <a:rPr lang="en-US" i="1" smtClean="0">
                              <a:latin typeface="Cambria Math" panose="02040503050406030204" pitchFamily="18" charset="0"/>
                            </a:rPr>
                            <m:t>𝑦</m:t>
                          </m:r>
                          <m:r>
                            <a:rPr lang="en-US" b="0" i="1" smtClean="0">
                              <a:latin typeface="Cambria Math" panose="02040503050406030204" pitchFamily="18" charset="0"/>
                            </a:rPr>
                            <m:t>,</m:t>
                          </m:r>
                          <m:r>
                            <a:rPr lang="en-US"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r>
                        <a:rPr lang="en-US" i="1" smtClean="0">
                          <a:latin typeface="Cambria Math" panose="02040503050406030204" pitchFamily="18" charset="0"/>
                        </a:rPr>
                        <m:t>=</m:t>
                      </m:r>
                      <m:nary>
                        <m:naryPr>
                          <m:ctrlPr>
                            <a:rPr lang="en-US" i="1" smtClean="0">
                              <a:latin typeface="Cambria Math"/>
                            </a:rPr>
                          </m:ctrlPr>
                        </m:naryPr>
                        <m:sub>
                          <m:r>
                            <a:rPr lang="en-US" b="0" i="1" smtClean="0">
                              <a:latin typeface="Cambria Math" panose="02040503050406030204" pitchFamily="18" charset="0"/>
                            </a:rPr>
                            <m:t>𝑆</m:t>
                          </m:r>
                        </m:sub>
                        <m:sup/>
                        <m:e>
                          <m:d>
                            <m:dPr>
                              <m:begChr m:val="["/>
                              <m:endChr m:val="]"/>
                              <m:ctrlPr>
                                <a:rPr lang="en-US" i="1">
                                  <a:latin typeface="Cambria Math"/>
                                </a:rPr>
                              </m:ctrlPr>
                            </m:dPr>
                            <m:e>
                              <m:r>
                                <a:rPr lang="en-US" i="1">
                                  <a:latin typeface="Cambria Math" panose="02040503050406030204" pitchFamily="18" charset="0"/>
                                </a:rPr>
                                <m:t>𝑃</m:t>
                              </m:r>
                              <m:d>
                                <m:dPr>
                                  <m:ctrlPr>
                                    <a:rPr lang="en-US" i="1">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d>
                                <m:dPr>
                                  <m:ctrlPr>
                                    <a:rPr lang="en-US" i="1">
                                      <a:latin typeface="Cambria Math"/>
                                    </a:rPr>
                                  </m:ctrlPr>
                                </m:dPr>
                                <m:e>
                                  <m:r>
                                    <a:rPr lang="en-US" b="1" i="1">
                                      <a:solidFill>
                                        <a:srgbClr val="FF0000"/>
                                      </a:solidFill>
                                      <a:latin typeface="Cambria Math" panose="02040503050406030204" pitchFamily="18" charset="0"/>
                                    </a:rPr>
                                    <m:t>−</m:t>
                                  </m:r>
                                  <m:f>
                                    <m:fPr>
                                      <m:ctrlPr>
                                        <a:rPr lang="en-US" b="1" i="1">
                                          <a:solidFill>
                                            <a:srgbClr val="FF0000"/>
                                          </a:solidFill>
                                          <a:latin typeface="Cambria Math"/>
                                        </a:rPr>
                                      </m:ctrlPr>
                                    </m:fPr>
                                    <m:num>
                                      <m:r>
                                        <a:rPr lang="en-US" b="1" i="1">
                                          <a:solidFill>
                                            <a:srgbClr val="FF0000"/>
                                          </a:solidFill>
                                          <a:latin typeface="Cambria Math" panose="02040503050406030204" pitchFamily="18" charset="0"/>
                                        </a:rPr>
                                        <m:t>𝟏</m:t>
                                      </m:r>
                                    </m:num>
                                    <m:den>
                                      <m:r>
                                        <a:rPr lang="en-US" b="1" i="1" smtClean="0">
                                          <a:solidFill>
                                            <a:srgbClr val="FF0000"/>
                                          </a:solidFill>
                                          <a:latin typeface="Cambria Math" panose="02040503050406030204" pitchFamily="18" charset="0"/>
                                          <a:ea typeface="Cambria Math" panose="02040503050406030204" pitchFamily="18" charset="0"/>
                                        </a:rPr>
                                        <m:t>∆</m:t>
                                      </m:r>
                                    </m:den>
                                  </m:f>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𝒛</m:t>
                                      </m:r>
                                      <m:r>
                                        <a:rPr lang="en-US" b="1" i="1" smtClean="0">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𝒙</m:t>
                                      </m:r>
                                      <m:r>
                                        <a:rPr lang="en-US" b="1" i="1" smtClean="0">
                                          <a:solidFill>
                                            <a:srgbClr val="FF0000"/>
                                          </a:solidFill>
                                          <a:latin typeface="Cambria Math" panose="02040503050406030204" pitchFamily="18" charset="0"/>
                                        </a:rPr>
                                        <m:t>′</m:t>
                                      </m:r>
                                    </m:den>
                                  </m:f>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𝒙</m:t>
                                      </m:r>
                                      <m:r>
                                        <a:rPr lang="en-US" b="1" i="1" smtClean="0">
                                          <a:solidFill>
                                            <a:srgbClr val="FF0000"/>
                                          </a:solidFill>
                                          <a:latin typeface="Cambria Math" panose="02040503050406030204" pitchFamily="18" charset="0"/>
                                        </a:rPr>
                                        <m:t>′</m:t>
                                      </m:r>
                                    </m:den>
                                  </m:f>
                                  <m:r>
                                    <a:rPr lang="en-US" b="1" i="1">
                                      <a:solidFill>
                                        <a:srgbClr val="FF0000"/>
                                      </a:solidFill>
                                      <a:latin typeface="Cambria Math" panose="02040503050406030204" pitchFamily="18" charset="0"/>
                                    </a:rPr>
                                    <m:t>−</m:t>
                                  </m:r>
                                  <m:f>
                                    <m:fPr>
                                      <m:ctrlPr>
                                        <a:rPr lang="en-US" b="1" i="1">
                                          <a:solidFill>
                                            <a:srgbClr val="FF0000"/>
                                          </a:solidFill>
                                          <a:latin typeface="Cambria Math"/>
                                        </a:rPr>
                                      </m:ctrlPr>
                                    </m:fPr>
                                    <m:num>
                                      <m:r>
                                        <a:rPr lang="en-US" b="1" i="1">
                                          <a:solidFill>
                                            <a:srgbClr val="FF0000"/>
                                          </a:solidFill>
                                          <a:latin typeface="Cambria Math" panose="02040503050406030204" pitchFamily="18" charset="0"/>
                                        </a:rPr>
                                        <m:t>𝟏</m:t>
                                      </m:r>
                                    </m:num>
                                    <m:den>
                                      <m:r>
                                        <a:rPr lang="en-US" b="1" i="1" smtClean="0">
                                          <a:solidFill>
                                            <a:srgbClr val="FF0000"/>
                                          </a:solidFill>
                                          <a:latin typeface="Cambria Math" panose="02040503050406030204" pitchFamily="18" charset="0"/>
                                          <a:ea typeface="Cambria Math" panose="02040503050406030204" pitchFamily="18" charset="0"/>
                                        </a:rPr>
                                        <m:t>∆</m:t>
                                      </m:r>
                                    </m:den>
                                  </m:f>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𝒛</m:t>
                                      </m:r>
                                      <m:r>
                                        <a:rPr lang="en-US" b="1" i="1" smtClean="0">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𝒚</m:t>
                                      </m:r>
                                      <m:r>
                                        <a:rPr lang="en-US" b="1" i="1" smtClean="0">
                                          <a:solidFill>
                                            <a:srgbClr val="FF0000"/>
                                          </a:solidFill>
                                          <a:latin typeface="Cambria Math" panose="02040503050406030204" pitchFamily="18" charset="0"/>
                                        </a:rPr>
                                        <m:t>′</m:t>
                                      </m:r>
                                    </m:den>
                                  </m:f>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𝒚</m:t>
                                      </m:r>
                                      <m:r>
                                        <a:rPr lang="en-US" b="1" i="1" smtClean="0">
                                          <a:solidFill>
                                            <a:srgbClr val="FF0000"/>
                                          </a:solidFill>
                                          <a:latin typeface="Cambria Math" panose="02040503050406030204" pitchFamily="18" charset="0"/>
                                        </a:rPr>
                                        <m:t>′</m:t>
                                      </m:r>
                                    </m:den>
                                  </m:f>
                                  <m:r>
                                    <a:rPr lang="en-US" altLang="zh-CN" b="1" i="1">
                                      <a:solidFill>
                                        <a:srgbClr val="FF0000"/>
                                      </a:solidFill>
                                      <a:latin typeface="Cambria Math" panose="02040503050406030204" pitchFamily="18" charset="0"/>
                                    </a:rPr>
                                    <m:t>+</m:t>
                                  </m:r>
                                  <m:f>
                                    <m:fPr>
                                      <m:ctrlPr>
                                        <a:rPr lang="en-US" b="1" i="1">
                                          <a:solidFill>
                                            <a:srgbClr val="FF0000"/>
                                          </a:solidFill>
                                          <a:latin typeface="Cambria Math"/>
                                        </a:rPr>
                                      </m:ctrlPr>
                                    </m:fPr>
                                    <m:num>
                                      <m:r>
                                        <a:rPr lang="en-US" b="1" i="1">
                                          <a:solidFill>
                                            <a:srgbClr val="FF0000"/>
                                          </a:solidFill>
                                          <a:latin typeface="Cambria Math" panose="02040503050406030204" pitchFamily="18" charset="0"/>
                                        </a:rPr>
                                        <m:t>𝟏</m:t>
                                      </m:r>
                                    </m:num>
                                    <m:den>
                                      <m:r>
                                        <a:rPr lang="en-US" b="1" i="1" smtClean="0">
                                          <a:solidFill>
                                            <a:srgbClr val="FF0000"/>
                                          </a:solidFill>
                                          <a:latin typeface="Cambria Math" panose="02040503050406030204" pitchFamily="18" charset="0"/>
                                          <a:ea typeface="Cambria Math" panose="02040503050406030204" pitchFamily="18" charset="0"/>
                                        </a:rPr>
                                        <m:t>∆</m:t>
                                      </m:r>
                                    </m:den>
                                  </m:f>
                                  <m:f>
                                    <m:fPr>
                                      <m:ctrlPr>
                                        <a:rPr lang="en-US" b="1" i="1">
                                          <a:solidFill>
                                            <a:srgbClr val="FF0000"/>
                                          </a:solidFill>
                                          <a:latin typeface="Cambria Math"/>
                                        </a:rPr>
                                      </m:ctrlPr>
                                    </m:fPr>
                                    <m:num>
                                      <m:r>
                                        <a:rPr lang="en-US" b="1" i="1">
                                          <a:solidFill>
                                            <a:srgbClr val="FF0000"/>
                                          </a:solidFill>
                                          <a:latin typeface="Cambria Math" panose="02040503050406030204" pitchFamily="18" charset="0"/>
                                        </a:rPr>
                                        <m:t>𝝏</m:t>
                                      </m:r>
                                    </m:num>
                                    <m:den>
                                      <m:r>
                                        <a:rPr lang="en-US" b="1" i="1">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𝒛</m:t>
                                      </m:r>
                                      <m:r>
                                        <a:rPr lang="en-US" b="1" i="1" smtClean="0">
                                          <a:solidFill>
                                            <a:srgbClr val="FF0000"/>
                                          </a:solidFill>
                                          <a:latin typeface="Cambria Math" panose="02040503050406030204" pitchFamily="18" charset="0"/>
                                        </a:rPr>
                                        <m:t>′</m:t>
                                      </m:r>
                                    </m:den>
                                  </m:f>
                                </m:e>
                              </m:d>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r>
                                    <a:rPr lang="en-US" b="0" i="1" smtClean="0">
                                      <a:latin typeface="Cambria Math" panose="02040503050406030204" pitchFamily="18" charset="0"/>
                                    </a:rPr>
                                    <m:t>𝑥</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m:rPr>
                                      <m:sty m:val="p"/>
                                    </m:rPr>
                                    <a:rPr lang="el-GR" i="1">
                                      <a:latin typeface="Cambria Math" panose="02040503050406030204" pitchFamily="18" charset="0"/>
                                    </a:rPr>
                                    <m:t>ω</m:t>
                                  </m:r>
                                </m:e>
                              </m:d>
                              <m:r>
                                <a:rPr lang="en-US" i="1">
                                  <a:latin typeface="Cambria Math" panose="02040503050406030204" pitchFamily="18" charset="0"/>
                                </a:rPr>
                                <m:t>−</m:t>
                              </m:r>
                            </m:e>
                          </m:d>
                        </m:e>
                      </m:nary>
                    </m:oMath>
                  </m:oMathPara>
                </a14:m>
                <a:endParaRPr lang="en-US" dirty="0"/>
              </a:p>
            </p:txBody>
          </p:sp>
        </mc:Choice>
        <mc:Fallback xmlns="">
          <p:sp>
            <p:nvSpPr>
              <p:cNvPr id="37" name="TextBox 36">
                <a:extLst>
                  <a:ext uri="{FF2B5EF4-FFF2-40B4-BE49-F238E27FC236}">
                    <a16:creationId xmlns:a16="http://schemas.microsoft.com/office/drawing/2014/main" id="{A9C11346-D86D-49D9-BD53-D5947DC9375B}"/>
                  </a:ext>
                </a:extLst>
              </p:cNvPr>
              <p:cNvSpPr txBox="1">
                <a:spLocks noRot="1" noChangeAspect="1" noMove="1" noResize="1" noEditPoints="1" noAdjustHandles="1" noChangeArrowheads="1" noChangeShapeType="1" noTextEdit="1"/>
              </p:cNvSpPr>
              <p:nvPr/>
            </p:nvSpPr>
            <p:spPr>
              <a:xfrm>
                <a:off x="1515709" y="3901227"/>
                <a:ext cx="9349034" cy="655500"/>
              </a:xfrm>
              <a:prstGeom prst="rect">
                <a:avLst/>
              </a:prstGeom>
              <a:blipFill>
                <a:blip r:embed="rId6"/>
                <a:stretch>
                  <a:fillRect/>
                </a:stretch>
              </a:blipFill>
              <a:ln>
                <a:noFill/>
              </a:ln>
            </p:spPr>
            <p:txBody>
              <a:bodyPr/>
              <a:lstStyle/>
              <a:p>
                <a:r>
                  <a:rPr lang="en-US">
                    <a:noFill/>
                  </a:rPr>
                  <a:t> </a:t>
                </a:r>
              </a:p>
            </p:txBody>
          </p:sp>
        </mc:Fallback>
      </mc:AlternateContent>
      <p:cxnSp>
        <p:nvCxnSpPr>
          <p:cNvPr id="45" name="Straight Arrow Connector 44">
            <a:extLst>
              <a:ext uri="{FF2B5EF4-FFF2-40B4-BE49-F238E27FC236}">
                <a16:creationId xmlns="" xmlns:a16="http://schemas.microsoft.com/office/drawing/2014/main" id="{F1D79DB5-B6AF-40DE-B7F4-141C6D941F96}"/>
              </a:ext>
            </a:extLst>
          </p:cNvPr>
          <p:cNvCxnSpPr/>
          <p:nvPr/>
        </p:nvCxnSpPr>
        <p:spPr>
          <a:xfrm flipH="1">
            <a:off x="5276231" y="2553787"/>
            <a:ext cx="1" cy="4521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284B198E-5463-48C9-BC8A-DA1B84FEB81C}"/>
              </a:ext>
            </a:extLst>
          </p:cNvPr>
          <p:cNvCxnSpPr/>
          <p:nvPr/>
        </p:nvCxnSpPr>
        <p:spPr>
          <a:xfrm flipV="1">
            <a:off x="5278002" y="2550361"/>
            <a:ext cx="608185" cy="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1C7369C7-543D-4A94-8015-2AFA7BE6DC20}"/>
              </a:ext>
            </a:extLst>
          </p:cNvPr>
          <p:cNvCxnSpPr/>
          <p:nvPr/>
        </p:nvCxnSpPr>
        <p:spPr>
          <a:xfrm flipV="1">
            <a:off x="5276231" y="2311795"/>
            <a:ext cx="525157" cy="240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 xmlns:a16="http://schemas.microsoft.com/office/drawing/2014/main" id="{B1FFF7FE-FB73-4C47-A65A-173B18C3B0A0}"/>
              </a:ext>
            </a:extLst>
          </p:cNvPr>
          <p:cNvSpPr/>
          <p:nvPr/>
        </p:nvSpPr>
        <p:spPr>
          <a:xfrm>
            <a:off x="5841816" y="2338236"/>
            <a:ext cx="295274"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x</a:t>
            </a:r>
            <a:endParaRPr lang="en-US" sz="2000" dirty="0">
              <a:latin typeface="+mj-lt"/>
              <a:cs typeface="Arial" panose="020B0604020202020204" pitchFamily="34" charset="0"/>
            </a:endParaRPr>
          </a:p>
        </p:txBody>
      </p:sp>
      <p:sp>
        <p:nvSpPr>
          <p:cNvPr id="49" name="Rectangle 48">
            <a:extLst>
              <a:ext uri="{FF2B5EF4-FFF2-40B4-BE49-F238E27FC236}">
                <a16:creationId xmlns="" xmlns:a16="http://schemas.microsoft.com/office/drawing/2014/main" id="{BBE82BDC-73F7-4E9D-8437-9BF0A2124583}"/>
              </a:ext>
            </a:extLst>
          </p:cNvPr>
          <p:cNvSpPr/>
          <p:nvPr/>
        </p:nvSpPr>
        <p:spPr>
          <a:xfrm>
            <a:off x="5801388" y="1938126"/>
            <a:ext cx="29840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y</a:t>
            </a:r>
            <a:endParaRPr lang="en-US" sz="2000" dirty="0">
              <a:latin typeface="+mj-lt"/>
              <a:cs typeface="Arial" panose="020B0604020202020204" pitchFamily="34" charset="0"/>
            </a:endParaRPr>
          </a:p>
        </p:txBody>
      </p:sp>
      <p:sp>
        <p:nvSpPr>
          <p:cNvPr id="50" name="Rectangle 49">
            <a:extLst>
              <a:ext uri="{FF2B5EF4-FFF2-40B4-BE49-F238E27FC236}">
                <a16:creationId xmlns="" xmlns:a16="http://schemas.microsoft.com/office/drawing/2014/main" id="{1FB5F9CC-35FD-4584-ACB4-861E53574082}"/>
              </a:ext>
            </a:extLst>
          </p:cNvPr>
          <p:cNvSpPr/>
          <p:nvPr/>
        </p:nvSpPr>
        <p:spPr>
          <a:xfrm>
            <a:off x="4905128" y="2701423"/>
            <a:ext cx="28558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z</a:t>
            </a:r>
            <a:endParaRPr lang="en-US" sz="2000" dirty="0">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51" name="Rectangle 50">
                <a:extLst>
                  <a:ext uri="{FF2B5EF4-FFF2-40B4-BE49-F238E27FC236}">
                    <a16:creationId xmlns="" xmlns:a16="http://schemas.microsoft.com/office/drawing/2014/main" id="{D28BE604-5C1F-461F-AD3B-19381C8581E9}"/>
                  </a:ext>
                </a:extLst>
              </p:cNvPr>
              <p:cNvSpPr/>
              <p:nvPr/>
            </p:nvSpPr>
            <p:spPr>
              <a:xfrm>
                <a:off x="9567761" y="2762043"/>
                <a:ext cx="11566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d>
                    </m:oMath>
                  </m:oMathPara>
                </a14:m>
                <a:endParaRPr lang="en-US" dirty="0">
                  <a:latin typeface="+mj-lt"/>
                </a:endParaRPr>
              </a:p>
            </p:txBody>
          </p:sp>
        </mc:Choice>
        <mc:Fallback xmlns="">
          <p:sp>
            <p:nvSpPr>
              <p:cNvPr id="51" name="Rectangle 50">
                <a:extLst>
                  <a:ext uri="{FF2B5EF4-FFF2-40B4-BE49-F238E27FC236}">
                    <a16:creationId xmlns:a16="http://schemas.microsoft.com/office/drawing/2014/main" id="{D28BE604-5C1F-461F-AD3B-19381C8581E9}"/>
                  </a:ext>
                </a:extLst>
              </p:cNvPr>
              <p:cNvSpPr>
                <a:spLocks noRot="1" noChangeAspect="1" noMove="1" noResize="1" noEditPoints="1" noAdjustHandles="1" noChangeArrowheads="1" noChangeShapeType="1" noTextEdit="1"/>
              </p:cNvSpPr>
              <p:nvPr/>
            </p:nvSpPr>
            <p:spPr>
              <a:xfrm>
                <a:off x="9570253" y="2762043"/>
                <a:ext cx="1156919" cy="369332"/>
              </a:xfrm>
              <a:prstGeom prst="rect">
                <a:avLst/>
              </a:prstGeom>
              <a:blipFill>
                <a:blip r:embed="rId9"/>
                <a:stretch>
                  <a:fillRect b="-14754"/>
                </a:stretch>
              </a:blipFill>
            </p:spPr>
            <p:txBody>
              <a:bodyPr/>
              <a:lstStyle/>
              <a:p>
                <a:r>
                  <a:rPr lang="en-US">
                    <a:noFill/>
                  </a:rPr>
                  <a:t> </a:t>
                </a:r>
              </a:p>
            </p:txBody>
          </p:sp>
        </mc:Fallback>
      </mc:AlternateContent>
      <p:sp>
        <p:nvSpPr>
          <p:cNvPr id="52" name="Flowchart: Merge 51">
            <a:extLst>
              <a:ext uri="{FF2B5EF4-FFF2-40B4-BE49-F238E27FC236}">
                <a16:creationId xmlns="" xmlns:a16="http://schemas.microsoft.com/office/drawing/2014/main" id="{3149728B-003B-4857-B69B-8C0BDD0CE60D}"/>
              </a:ext>
            </a:extLst>
          </p:cNvPr>
          <p:cNvSpPr/>
          <p:nvPr/>
        </p:nvSpPr>
        <p:spPr>
          <a:xfrm>
            <a:off x="9124461" y="1740775"/>
            <a:ext cx="152360" cy="116495"/>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53" name="Rectangle 52">
                <a:extLst>
                  <a:ext uri="{FF2B5EF4-FFF2-40B4-BE49-F238E27FC236}">
                    <a16:creationId xmlns="" xmlns:a16="http://schemas.microsoft.com/office/drawing/2014/main" id="{92084CD1-A3F1-4EA3-BB82-B55F1DF1661C}"/>
                  </a:ext>
                </a:extLst>
              </p:cNvPr>
              <p:cNvSpPr/>
              <p:nvPr/>
            </p:nvSpPr>
            <p:spPr>
              <a:xfrm>
                <a:off x="9234303" y="1567161"/>
                <a:ext cx="9936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a:rPr>
                          </m:ctrlPr>
                        </m:dPr>
                        <m:e>
                          <m:r>
                            <a:rPr lang="en-US" b="0" i="1" smtClean="0">
                              <a:latin typeface="Cambria Math" panose="02040503050406030204" pitchFamily="18" charset="0"/>
                            </a:rPr>
                            <m:t>𝑥</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𝑧</m:t>
                          </m:r>
                        </m:e>
                      </m:d>
                    </m:oMath>
                  </m:oMathPara>
                </a14:m>
                <a:endParaRPr lang="en-US" dirty="0">
                  <a:latin typeface="+mj-lt"/>
                </a:endParaRPr>
              </a:p>
            </p:txBody>
          </p:sp>
        </mc:Choice>
        <mc:Fallback xmlns="">
          <p:sp>
            <p:nvSpPr>
              <p:cNvPr id="53" name="Rectangle 52">
                <a:extLst>
                  <a:ext uri="{FF2B5EF4-FFF2-40B4-BE49-F238E27FC236}">
                    <a16:creationId xmlns:a16="http://schemas.microsoft.com/office/drawing/2014/main" id="{92084CD1-A3F1-4EA3-BB82-B55F1DF1661C}"/>
                  </a:ext>
                </a:extLst>
              </p:cNvPr>
              <p:cNvSpPr>
                <a:spLocks noRot="1" noChangeAspect="1" noMove="1" noResize="1" noEditPoints="1" noAdjustHandles="1" noChangeArrowheads="1" noChangeShapeType="1" noTextEdit="1"/>
              </p:cNvSpPr>
              <p:nvPr/>
            </p:nvSpPr>
            <p:spPr>
              <a:xfrm>
                <a:off x="9236708" y="1567161"/>
                <a:ext cx="993925" cy="369332"/>
              </a:xfrm>
              <a:prstGeom prst="rect">
                <a:avLst/>
              </a:prstGeom>
              <a:blipFill>
                <a:blip r:embed="rId10"/>
                <a:stretch>
                  <a:fillRect b="-6557"/>
                </a:stretch>
              </a:blipFill>
            </p:spPr>
            <p:txBody>
              <a:bodyPr/>
              <a:lstStyle/>
              <a:p>
                <a:r>
                  <a:rPr lang="en-US">
                    <a:noFill/>
                  </a:rPr>
                  <a:t> </a:t>
                </a:r>
              </a:p>
            </p:txBody>
          </p:sp>
        </mc:Fallback>
      </mc:AlternateContent>
    </p:spTree>
    <p:extLst>
      <p:ext uri="{BB962C8B-B14F-4D97-AF65-F5344CB8AC3E}">
        <p14:creationId xmlns:p14="http://schemas.microsoft.com/office/powerpoint/2010/main" val="40024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animBg="1"/>
      <p:bldP spid="34" grpId="0" animBg="1"/>
      <p:bldP spid="35" grpId="0"/>
      <p:bldP spid="37" grpId="0" animBg="1"/>
      <p:bldP spid="52" grpId="0" animBg="1"/>
      <p:bldP spid="5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 xmlns:a16="http://schemas.microsoft.com/office/drawing/2014/main" id="{340D8570-6240-4752-8726-B5E1312D2C92}"/>
              </a:ext>
            </a:extLst>
          </p:cNvPr>
          <p:cNvSpPr/>
          <p:nvPr/>
        </p:nvSpPr>
        <p:spPr>
          <a:xfrm>
            <a:off x="3656648" y="1137675"/>
            <a:ext cx="5484971" cy="10200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79</a:t>
            </a:fld>
            <a:endParaRPr lang="en-US" dirty="0"/>
          </a:p>
        </p:txBody>
      </p:sp>
      <p:sp>
        <p:nvSpPr>
          <p:cNvPr id="13" name="Title 1"/>
          <p:cNvSpPr>
            <a:spLocks noGrp="1"/>
          </p:cNvSpPr>
          <p:nvPr>
            <p:ph type="title"/>
          </p:nvPr>
        </p:nvSpPr>
        <p:spPr>
          <a:xfrm>
            <a:off x="1980684" y="152400"/>
            <a:ext cx="8684538" cy="990600"/>
          </a:xfrm>
        </p:spPr>
        <p:txBody>
          <a:bodyPr>
            <a:normAutofit/>
          </a:bodyPr>
          <a:lstStyle/>
          <a:p>
            <a:pPr>
              <a:spcBef>
                <a:spcPts val="1800"/>
              </a:spcBef>
              <a:defRPr/>
            </a:pPr>
            <a:r>
              <a:rPr lang="en-US" sz="2800" b="1" dirty="0">
                <a:solidFill>
                  <a:srgbClr val="FF0000"/>
                </a:solidFill>
                <a:latin typeface="+mn-lt"/>
              </a:rPr>
              <a:t>Theory of Green’s theorem </a:t>
            </a:r>
            <a:r>
              <a:rPr lang="en-US" sz="2800" b="1" dirty="0" err="1">
                <a:solidFill>
                  <a:srgbClr val="FF0000"/>
                </a:solidFill>
                <a:latin typeface="+mn-lt"/>
              </a:rPr>
              <a:t>deghostin</a:t>
            </a:r>
            <a:r>
              <a:rPr lang="en-US" altLang="zh-CN" sz="2800" b="1" dirty="0" err="1">
                <a:solidFill>
                  <a:srgbClr val="FF0000"/>
                </a:solidFill>
                <a:latin typeface="+mn-lt"/>
              </a:rPr>
              <a:t>g</a:t>
            </a:r>
            <a:r>
              <a:rPr lang="en-US" altLang="zh-CN" sz="2800" b="1" dirty="0">
                <a:solidFill>
                  <a:srgbClr val="FF0000"/>
                </a:solidFill>
                <a:latin typeface="+mn-lt"/>
              </a:rPr>
              <a:t> (source side)</a:t>
            </a:r>
            <a:endParaRPr lang="en-US" sz="2800" b="1" dirty="0">
              <a:solidFill>
                <a:srgbClr val="FF0000"/>
              </a:solidFill>
              <a:latin typeface="+mn-lt"/>
            </a:endParaRPr>
          </a:p>
        </p:txBody>
      </p:sp>
      <p:cxnSp>
        <p:nvCxnSpPr>
          <p:cNvPr id="36" name="Straight Connector 35"/>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0E9F6131-46AD-4D5D-B238-6417696F1152}"/>
              </a:ext>
            </a:extLst>
          </p:cNvPr>
          <p:cNvSpPr/>
          <p:nvPr/>
        </p:nvSpPr>
        <p:spPr>
          <a:xfrm>
            <a:off x="1304065" y="2337132"/>
            <a:ext cx="2377386" cy="400110"/>
          </a:xfrm>
          <a:prstGeom prst="rect">
            <a:avLst/>
          </a:prstGeom>
        </p:spPr>
        <p:txBody>
          <a:bodyPr wrap="square">
            <a:spAutoFit/>
          </a:bodyPr>
          <a:lstStyle/>
          <a:p>
            <a:pPr algn="ctr"/>
            <a:r>
              <a:rPr lang="en-US" sz="2000" dirty="0">
                <a:ea typeface="新細明體" pitchFamily="18" charset="-120"/>
              </a:rPr>
              <a:t>Source surface (</a:t>
            </a:r>
            <a:r>
              <a:rPr lang="en-US" sz="2000" dirty="0" err="1">
                <a:ea typeface="新細明體" pitchFamily="18" charset="-120"/>
              </a:rPr>
              <a:t>S</a:t>
            </a:r>
            <a:r>
              <a:rPr lang="en-US" sz="2000" baseline="-25000" dirty="0" err="1">
                <a:ea typeface="新細明體" pitchFamily="18" charset="-120"/>
              </a:rPr>
              <a:t>s</a:t>
            </a:r>
            <a:r>
              <a:rPr lang="en-US" sz="2000" dirty="0">
                <a:ea typeface="新細明體" pitchFamily="18" charset="-120"/>
              </a:rPr>
              <a:t>)</a:t>
            </a:r>
            <a:endParaRPr lang="en-US" sz="2000" dirty="0"/>
          </a:p>
        </p:txBody>
      </p:sp>
      <p:sp>
        <p:nvSpPr>
          <p:cNvPr id="42" name="Rectangle 41">
            <a:extLst>
              <a:ext uri="{FF2B5EF4-FFF2-40B4-BE49-F238E27FC236}">
                <a16:creationId xmlns="" xmlns:a16="http://schemas.microsoft.com/office/drawing/2014/main" id="{7BE9E18F-C875-4A54-A9A2-9907BC07FB82}"/>
              </a:ext>
            </a:extLst>
          </p:cNvPr>
          <p:cNvSpPr/>
          <p:nvPr/>
        </p:nvSpPr>
        <p:spPr>
          <a:xfrm>
            <a:off x="1204619" y="3485109"/>
            <a:ext cx="2476832" cy="400110"/>
          </a:xfrm>
          <a:prstGeom prst="rect">
            <a:avLst/>
          </a:prstGeom>
        </p:spPr>
        <p:txBody>
          <a:bodyPr wrap="square">
            <a:spAutoFit/>
          </a:bodyPr>
          <a:lstStyle/>
          <a:p>
            <a:pPr algn="ctr"/>
            <a:r>
              <a:rPr lang="en-US" sz="2000" dirty="0">
                <a:ea typeface="新細明體" pitchFamily="18" charset="-120"/>
              </a:rPr>
              <a:t>Receiver surface (S</a:t>
            </a:r>
            <a:r>
              <a:rPr lang="en-US" sz="2000" baseline="-25000" dirty="0">
                <a:ea typeface="新細明體" pitchFamily="18" charset="-120"/>
              </a:rPr>
              <a:t>g</a:t>
            </a:r>
            <a:r>
              <a:rPr lang="en-US" sz="2000" dirty="0">
                <a:ea typeface="新細明體" pitchFamily="18" charset="-120"/>
              </a:rPr>
              <a:t>)</a:t>
            </a:r>
            <a:endParaRPr lang="en-US" sz="2000" dirty="0"/>
          </a:p>
        </p:txBody>
      </p:sp>
      <p:sp>
        <p:nvSpPr>
          <p:cNvPr id="27" name="Rectangle 26">
            <a:extLst>
              <a:ext uri="{FF2B5EF4-FFF2-40B4-BE49-F238E27FC236}">
                <a16:creationId xmlns="" xmlns:a16="http://schemas.microsoft.com/office/drawing/2014/main" id="{4D34AC87-4648-49D7-A65E-8FDC5A2E1314}"/>
              </a:ext>
            </a:extLst>
          </p:cNvPr>
          <p:cNvSpPr/>
          <p:nvPr/>
        </p:nvSpPr>
        <p:spPr>
          <a:xfrm>
            <a:off x="3661303" y="1597262"/>
            <a:ext cx="5484971" cy="25341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49">
            <a:extLst>
              <a:ext uri="{FF2B5EF4-FFF2-40B4-BE49-F238E27FC236}">
                <a16:creationId xmlns="" xmlns:a16="http://schemas.microsoft.com/office/drawing/2014/main" id="{FDBDD95A-5C55-496F-A7DF-1037F7639353}"/>
              </a:ext>
            </a:extLst>
          </p:cNvPr>
          <p:cNvSpPr/>
          <p:nvPr/>
        </p:nvSpPr>
        <p:spPr>
          <a:xfrm>
            <a:off x="3681450" y="3582509"/>
            <a:ext cx="5465926" cy="161257"/>
          </a:xfrm>
          <a:custGeom>
            <a:avLst/>
            <a:gdLst>
              <a:gd name="connsiteX0" fmla="*/ 0 w 5381625"/>
              <a:gd name="connsiteY0" fmla="*/ 133350 h 171450"/>
              <a:gd name="connsiteX1" fmla="*/ 257175 w 5381625"/>
              <a:gd name="connsiteY1" fmla="*/ 123825 h 171450"/>
              <a:gd name="connsiteX2" fmla="*/ 295275 w 5381625"/>
              <a:gd name="connsiteY2" fmla="*/ 114300 h 171450"/>
              <a:gd name="connsiteX3" fmla="*/ 381000 w 5381625"/>
              <a:gd name="connsiteY3" fmla="*/ 104775 h 171450"/>
              <a:gd name="connsiteX4" fmla="*/ 447675 w 5381625"/>
              <a:gd name="connsiteY4" fmla="*/ 85725 h 171450"/>
              <a:gd name="connsiteX5" fmla="*/ 476250 w 5381625"/>
              <a:gd name="connsiteY5" fmla="*/ 76200 h 171450"/>
              <a:gd name="connsiteX6" fmla="*/ 590550 w 5381625"/>
              <a:gd name="connsiteY6" fmla="*/ 57150 h 171450"/>
              <a:gd name="connsiteX7" fmla="*/ 704850 w 5381625"/>
              <a:gd name="connsiteY7" fmla="*/ 38100 h 171450"/>
              <a:gd name="connsiteX8" fmla="*/ 1276350 w 5381625"/>
              <a:gd name="connsiteY8" fmla="*/ 28575 h 171450"/>
              <a:gd name="connsiteX9" fmla="*/ 1304925 w 5381625"/>
              <a:gd name="connsiteY9" fmla="*/ 19050 h 171450"/>
              <a:gd name="connsiteX10" fmla="*/ 1485900 w 5381625"/>
              <a:gd name="connsiteY10" fmla="*/ 0 h 171450"/>
              <a:gd name="connsiteX11" fmla="*/ 1657350 w 5381625"/>
              <a:gd name="connsiteY11" fmla="*/ 9525 h 171450"/>
              <a:gd name="connsiteX12" fmla="*/ 1704975 w 5381625"/>
              <a:gd name="connsiteY12" fmla="*/ 19050 h 171450"/>
              <a:gd name="connsiteX13" fmla="*/ 1781175 w 5381625"/>
              <a:gd name="connsiteY13" fmla="*/ 28575 h 171450"/>
              <a:gd name="connsiteX14" fmla="*/ 1847850 w 5381625"/>
              <a:gd name="connsiteY14" fmla="*/ 38100 h 171450"/>
              <a:gd name="connsiteX15" fmla="*/ 1990725 w 5381625"/>
              <a:gd name="connsiteY15" fmla="*/ 85725 h 171450"/>
              <a:gd name="connsiteX16" fmla="*/ 2019300 w 5381625"/>
              <a:gd name="connsiteY16" fmla="*/ 95250 h 171450"/>
              <a:gd name="connsiteX17" fmla="*/ 2047875 w 5381625"/>
              <a:gd name="connsiteY17" fmla="*/ 104775 h 171450"/>
              <a:gd name="connsiteX18" fmla="*/ 2228850 w 5381625"/>
              <a:gd name="connsiteY18" fmla="*/ 95250 h 171450"/>
              <a:gd name="connsiteX19" fmla="*/ 2257425 w 5381625"/>
              <a:gd name="connsiteY19" fmla="*/ 85725 h 171450"/>
              <a:gd name="connsiteX20" fmla="*/ 2324100 w 5381625"/>
              <a:gd name="connsiteY20" fmla="*/ 76200 h 171450"/>
              <a:gd name="connsiteX21" fmla="*/ 2381250 w 5381625"/>
              <a:gd name="connsiteY21" fmla="*/ 57150 h 171450"/>
              <a:gd name="connsiteX22" fmla="*/ 2419350 w 5381625"/>
              <a:gd name="connsiteY22" fmla="*/ 47625 h 171450"/>
              <a:gd name="connsiteX23" fmla="*/ 2476500 w 5381625"/>
              <a:gd name="connsiteY23" fmla="*/ 28575 h 171450"/>
              <a:gd name="connsiteX24" fmla="*/ 2581275 w 5381625"/>
              <a:gd name="connsiteY24" fmla="*/ 9525 h 171450"/>
              <a:gd name="connsiteX25" fmla="*/ 2933700 w 5381625"/>
              <a:gd name="connsiteY25" fmla="*/ 19050 h 171450"/>
              <a:gd name="connsiteX26" fmla="*/ 3009900 w 5381625"/>
              <a:gd name="connsiteY26" fmla="*/ 28575 h 171450"/>
              <a:gd name="connsiteX27" fmla="*/ 3095625 w 5381625"/>
              <a:gd name="connsiteY27" fmla="*/ 66675 h 171450"/>
              <a:gd name="connsiteX28" fmla="*/ 3124200 w 5381625"/>
              <a:gd name="connsiteY28" fmla="*/ 85725 h 171450"/>
              <a:gd name="connsiteX29" fmla="*/ 3152775 w 5381625"/>
              <a:gd name="connsiteY29" fmla="*/ 95250 h 171450"/>
              <a:gd name="connsiteX30" fmla="*/ 3181350 w 5381625"/>
              <a:gd name="connsiteY30" fmla="*/ 114300 h 171450"/>
              <a:gd name="connsiteX31" fmla="*/ 3209925 w 5381625"/>
              <a:gd name="connsiteY31" fmla="*/ 123825 h 171450"/>
              <a:gd name="connsiteX32" fmla="*/ 3295650 w 5381625"/>
              <a:gd name="connsiteY32" fmla="*/ 171450 h 171450"/>
              <a:gd name="connsiteX33" fmla="*/ 3505200 w 5381625"/>
              <a:gd name="connsiteY33" fmla="*/ 152400 h 171450"/>
              <a:gd name="connsiteX34" fmla="*/ 3571875 w 5381625"/>
              <a:gd name="connsiteY34" fmla="*/ 133350 h 171450"/>
              <a:gd name="connsiteX35" fmla="*/ 3629025 w 5381625"/>
              <a:gd name="connsiteY35" fmla="*/ 95250 h 171450"/>
              <a:gd name="connsiteX36" fmla="*/ 3657600 w 5381625"/>
              <a:gd name="connsiteY36" fmla="*/ 76200 h 171450"/>
              <a:gd name="connsiteX37" fmla="*/ 3686175 w 5381625"/>
              <a:gd name="connsiteY37" fmla="*/ 66675 h 171450"/>
              <a:gd name="connsiteX38" fmla="*/ 3714750 w 5381625"/>
              <a:gd name="connsiteY38" fmla="*/ 47625 h 171450"/>
              <a:gd name="connsiteX39" fmla="*/ 3810000 w 5381625"/>
              <a:gd name="connsiteY39" fmla="*/ 19050 h 171450"/>
              <a:gd name="connsiteX40" fmla="*/ 3924300 w 5381625"/>
              <a:gd name="connsiteY40" fmla="*/ 9525 h 171450"/>
              <a:gd name="connsiteX41" fmla="*/ 4124325 w 5381625"/>
              <a:gd name="connsiteY41" fmla="*/ 28575 h 171450"/>
              <a:gd name="connsiteX42" fmla="*/ 4191000 w 5381625"/>
              <a:gd name="connsiteY42" fmla="*/ 47625 h 171450"/>
              <a:gd name="connsiteX43" fmla="*/ 4219575 w 5381625"/>
              <a:gd name="connsiteY43" fmla="*/ 66675 h 171450"/>
              <a:gd name="connsiteX44" fmla="*/ 4248150 w 5381625"/>
              <a:gd name="connsiteY44" fmla="*/ 76200 h 171450"/>
              <a:gd name="connsiteX45" fmla="*/ 4305300 w 5381625"/>
              <a:gd name="connsiteY45" fmla="*/ 114300 h 171450"/>
              <a:gd name="connsiteX46" fmla="*/ 4343400 w 5381625"/>
              <a:gd name="connsiteY46" fmla="*/ 123825 h 171450"/>
              <a:gd name="connsiteX47" fmla="*/ 4476750 w 5381625"/>
              <a:gd name="connsiteY47" fmla="*/ 114300 h 171450"/>
              <a:gd name="connsiteX48" fmla="*/ 4505325 w 5381625"/>
              <a:gd name="connsiteY48" fmla="*/ 104775 h 171450"/>
              <a:gd name="connsiteX49" fmla="*/ 4543425 w 5381625"/>
              <a:gd name="connsiteY49" fmla="*/ 95250 h 171450"/>
              <a:gd name="connsiteX50" fmla="*/ 4572000 w 5381625"/>
              <a:gd name="connsiteY50" fmla="*/ 85725 h 171450"/>
              <a:gd name="connsiteX51" fmla="*/ 4667250 w 5381625"/>
              <a:gd name="connsiteY51" fmla="*/ 57150 h 171450"/>
              <a:gd name="connsiteX52" fmla="*/ 4695825 w 5381625"/>
              <a:gd name="connsiteY52" fmla="*/ 47625 h 171450"/>
              <a:gd name="connsiteX53" fmla="*/ 4762500 w 5381625"/>
              <a:gd name="connsiteY53" fmla="*/ 38100 h 171450"/>
              <a:gd name="connsiteX54" fmla="*/ 4981575 w 5381625"/>
              <a:gd name="connsiteY54" fmla="*/ 47625 h 171450"/>
              <a:gd name="connsiteX55" fmla="*/ 5105400 w 5381625"/>
              <a:gd name="connsiteY55" fmla="*/ 66675 h 171450"/>
              <a:gd name="connsiteX56" fmla="*/ 5162550 w 5381625"/>
              <a:gd name="connsiteY56" fmla="*/ 76200 h 171450"/>
              <a:gd name="connsiteX57" fmla="*/ 5191125 w 5381625"/>
              <a:gd name="connsiteY57" fmla="*/ 85725 h 171450"/>
              <a:gd name="connsiteX58" fmla="*/ 5229225 w 5381625"/>
              <a:gd name="connsiteY58" fmla="*/ 95250 h 171450"/>
              <a:gd name="connsiteX59" fmla="*/ 5257800 w 5381625"/>
              <a:gd name="connsiteY59" fmla="*/ 114300 h 171450"/>
              <a:gd name="connsiteX60" fmla="*/ 5324475 w 5381625"/>
              <a:gd name="connsiteY60" fmla="*/ 133350 h 171450"/>
              <a:gd name="connsiteX61" fmla="*/ 5381625 w 5381625"/>
              <a:gd name="connsiteY61" fmla="*/ 1428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81625" h="171450">
                <a:moveTo>
                  <a:pt x="0" y="133350"/>
                </a:moveTo>
                <a:cubicBezTo>
                  <a:pt x="85725" y="130175"/>
                  <a:pt x="171569" y="129348"/>
                  <a:pt x="257175" y="123825"/>
                </a:cubicBezTo>
                <a:cubicBezTo>
                  <a:pt x="270239" y="122982"/>
                  <a:pt x="282336" y="116291"/>
                  <a:pt x="295275" y="114300"/>
                </a:cubicBezTo>
                <a:cubicBezTo>
                  <a:pt x="323692" y="109928"/>
                  <a:pt x="352425" y="107950"/>
                  <a:pt x="381000" y="104775"/>
                </a:cubicBezTo>
                <a:cubicBezTo>
                  <a:pt x="449513" y="81937"/>
                  <a:pt x="363954" y="109645"/>
                  <a:pt x="447675" y="85725"/>
                </a:cubicBezTo>
                <a:cubicBezTo>
                  <a:pt x="457329" y="82967"/>
                  <a:pt x="466405" y="78169"/>
                  <a:pt x="476250" y="76200"/>
                </a:cubicBezTo>
                <a:cubicBezTo>
                  <a:pt x="514125" y="68625"/>
                  <a:pt x="553078" y="66518"/>
                  <a:pt x="590550" y="57150"/>
                </a:cubicBezTo>
                <a:cubicBezTo>
                  <a:pt x="633718" y="46358"/>
                  <a:pt x="654309" y="39586"/>
                  <a:pt x="704850" y="38100"/>
                </a:cubicBezTo>
                <a:cubicBezTo>
                  <a:pt x="895294" y="32499"/>
                  <a:pt x="1085850" y="31750"/>
                  <a:pt x="1276350" y="28575"/>
                </a:cubicBezTo>
                <a:cubicBezTo>
                  <a:pt x="1285875" y="25400"/>
                  <a:pt x="1295124" y="21228"/>
                  <a:pt x="1304925" y="19050"/>
                </a:cubicBezTo>
                <a:cubicBezTo>
                  <a:pt x="1365444" y="5601"/>
                  <a:pt x="1423124" y="4829"/>
                  <a:pt x="1485900" y="0"/>
                </a:cubicBezTo>
                <a:cubicBezTo>
                  <a:pt x="1543050" y="3175"/>
                  <a:pt x="1600327" y="4566"/>
                  <a:pt x="1657350" y="9525"/>
                </a:cubicBezTo>
                <a:cubicBezTo>
                  <a:pt x="1673479" y="10927"/>
                  <a:pt x="1688974" y="16588"/>
                  <a:pt x="1704975" y="19050"/>
                </a:cubicBezTo>
                <a:cubicBezTo>
                  <a:pt x="1730275" y="22942"/>
                  <a:pt x="1755802" y="25192"/>
                  <a:pt x="1781175" y="28575"/>
                </a:cubicBezTo>
                <a:lnTo>
                  <a:pt x="1847850" y="38100"/>
                </a:lnTo>
                <a:lnTo>
                  <a:pt x="1990725" y="85725"/>
                </a:lnTo>
                <a:lnTo>
                  <a:pt x="2019300" y="95250"/>
                </a:lnTo>
                <a:lnTo>
                  <a:pt x="2047875" y="104775"/>
                </a:lnTo>
                <a:cubicBezTo>
                  <a:pt x="2108200" y="101600"/>
                  <a:pt x="2168690" y="100719"/>
                  <a:pt x="2228850" y="95250"/>
                </a:cubicBezTo>
                <a:cubicBezTo>
                  <a:pt x="2238849" y="94341"/>
                  <a:pt x="2247580" y="87694"/>
                  <a:pt x="2257425" y="85725"/>
                </a:cubicBezTo>
                <a:cubicBezTo>
                  <a:pt x="2279440" y="81322"/>
                  <a:pt x="2301875" y="79375"/>
                  <a:pt x="2324100" y="76200"/>
                </a:cubicBezTo>
                <a:cubicBezTo>
                  <a:pt x="2343150" y="69850"/>
                  <a:pt x="2361769" y="62020"/>
                  <a:pt x="2381250" y="57150"/>
                </a:cubicBezTo>
                <a:cubicBezTo>
                  <a:pt x="2393950" y="53975"/>
                  <a:pt x="2406811" y="51387"/>
                  <a:pt x="2419350" y="47625"/>
                </a:cubicBezTo>
                <a:cubicBezTo>
                  <a:pt x="2438584" y="41855"/>
                  <a:pt x="2456809" y="32513"/>
                  <a:pt x="2476500" y="28575"/>
                </a:cubicBezTo>
                <a:cubicBezTo>
                  <a:pt x="2543063" y="15262"/>
                  <a:pt x="2508156" y="21712"/>
                  <a:pt x="2581275" y="9525"/>
                </a:cubicBezTo>
                <a:lnTo>
                  <a:pt x="2933700" y="19050"/>
                </a:lnTo>
                <a:cubicBezTo>
                  <a:pt x="2959272" y="20187"/>
                  <a:pt x="2984958" y="22819"/>
                  <a:pt x="3009900" y="28575"/>
                </a:cubicBezTo>
                <a:cubicBezTo>
                  <a:pt x="3027020" y="32526"/>
                  <a:pt x="3078514" y="56897"/>
                  <a:pt x="3095625" y="66675"/>
                </a:cubicBezTo>
                <a:cubicBezTo>
                  <a:pt x="3105564" y="72355"/>
                  <a:pt x="3113961" y="80605"/>
                  <a:pt x="3124200" y="85725"/>
                </a:cubicBezTo>
                <a:cubicBezTo>
                  <a:pt x="3133180" y="90215"/>
                  <a:pt x="3143795" y="90760"/>
                  <a:pt x="3152775" y="95250"/>
                </a:cubicBezTo>
                <a:cubicBezTo>
                  <a:pt x="3163014" y="100370"/>
                  <a:pt x="3171111" y="109180"/>
                  <a:pt x="3181350" y="114300"/>
                </a:cubicBezTo>
                <a:cubicBezTo>
                  <a:pt x="3190330" y="118790"/>
                  <a:pt x="3201148" y="118949"/>
                  <a:pt x="3209925" y="123825"/>
                </a:cubicBezTo>
                <a:cubicBezTo>
                  <a:pt x="3308181" y="178412"/>
                  <a:pt x="3230992" y="149897"/>
                  <a:pt x="3295650" y="171450"/>
                </a:cubicBezTo>
                <a:cubicBezTo>
                  <a:pt x="3592220" y="155841"/>
                  <a:pt x="3401770" y="181951"/>
                  <a:pt x="3505200" y="152400"/>
                </a:cubicBezTo>
                <a:cubicBezTo>
                  <a:pt x="3515355" y="149499"/>
                  <a:pt x="3559784" y="140067"/>
                  <a:pt x="3571875" y="133350"/>
                </a:cubicBezTo>
                <a:cubicBezTo>
                  <a:pt x="3591889" y="122231"/>
                  <a:pt x="3609975" y="107950"/>
                  <a:pt x="3629025" y="95250"/>
                </a:cubicBezTo>
                <a:cubicBezTo>
                  <a:pt x="3638550" y="88900"/>
                  <a:pt x="3646740" y="79820"/>
                  <a:pt x="3657600" y="76200"/>
                </a:cubicBezTo>
                <a:cubicBezTo>
                  <a:pt x="3667125" y="73025"/>
                  <a:pt x="3677195" y="71165"/>
                  <a:pt x="3686175" y="66675"/>
                </a:cubicBezTo>
                <a:cubicBezTo>
                  <a:pt x="3696414" y="61555"/>
                  <a:pt x="3704065" y="51734"/>
                  <a:pt x="3714750" y="47625"/>
                </a:cubicBezTo>
                <a:cubicBezTo>
                  <a:pt x="3745689" y="35726"/>
                  <a:pt x="3777387" y="24980"/>
                  <a:pt x="3810000" y="19050"/>
                </a:cubicBezTo>
                <a:cubicBezTo>
                  <a:pt x="3847615" y="12211"/>
                  <a:pt x="3886200" y="12700"/>
                  <a:pt x="3924300" y="9525"/>
                </a:cubicBezTo>
                <a:cubicBezTo>
                  <a:pt x="4022044" y="16041"/>
                  <a:pt x="4046152" y="12940"/>
                  <a:pt x="4124325" y="28575"/>
                </a:cubicBezTo>
                <a:cubicBezTo>
                  <a:pt x="4134498" y="30610"/>
                  <a:pt x="4178896" y="41573"/>
                  <a:pt x="4191000" y="47625"/>
                </a:cubicBezTo>
                <a:cubicBezTo>
                  <a:pt x="4201239" y="52745"/>
                  <a:pt x="4209336" y="61555"/>
                  <a:pt x="4219575" y="66675"/>
                </a:cubicBezTo>
                <a:cubicBezTo>
                  <a:pt x="4228555" y="71165"/>
                  <a:pt x="4239373" y="71324"/>
                  <a:pt x="4248150" y="76200"/>
                </a:cubicBezTo>
                <a:cubicBezTo>
                  <a:pt x="4268164" y="87319"/>
                  <a:pt x="4283088" y="108747"/>
                  <a:pt x="4305300" y="114300"/>
                </a:cubicBezTo>
                <a:lnTo>
                  <a:pt x="4343400" y="123825"/>
                </a:lnTo>
                <a:cubicBezTo>
                  <a:pt x="4387850" y="120650"/>
                  <a:pt x="4432492" y="119507"/>
                  <a:pt x="4476750" y="114300"/>
                </a:cubicBezTo>
                <a:cubicBezTo>
                  <a:pt x="4486721" y="113127"/>
                  <a:pt x="4495671" y="107533"/>
                  <a:pt x="4505325" y="104775"/>
                </a:cubicBezTo>
                <a:cubicBezTo>
                  <a:pt x="4517912" y="101179"/>
                  <a:pt x="4530838" y="98846"/>
                  <a:pt x="4543425" y="95250"/>
                </a:cubicBezTo>
                <a:cubicBezTo>
                  <a:pt x="4553079" y="92492"/>
                  <a:pt x="4562346" y="88483"/>
                  <a:pt x="4572000" y="85725"/>
                </a:cubicBezTo>
                <a:cubicBezTo>
                  <a:pt x="4672767" y="56935"/>
                  <a:pt x="4531437" y="102421"/>
                  <a:pt x="4667250" y="57150"/>
                </a:cubicBezTo>
                <a:cubicBezTo>
                  <a:pt x="4676775" y="53975"/>
                  <a:pt x="4685886" y="49045"/>
                  <a:pt x="4695825" y="47625"/>
                </a:cubicBezTo>
                <a:lnTo>
                  <a:pt x="4762500" y="38100"/>
                </a:lnTo>
                <a:cubicBezTo>
                  <a:pt x="4835525" y="41275"/>
                  <a:pt x="4908633" y="42919"/>
                  <a:pt x="4981575" y="47625"/>
                </a:cubicBezTo>
                <a:cubicBezTo>
                  <a:pt x="5044089" y="51658"/>
                  <a:pt x="5051490" y="56873"/>
                  <a:pt x="5105400" y="66675"/>
                </a:cubicBezTo>
                <a:cubicBezTo>
                  <a:pt x="5124401" y="70130"/>
                  <a:pt x="5143697" y="72010"/>
                  <a:pt x="5162550" y="76200"/>
                </a:cubicBezTo>
                <a:cubicBezTo>
                  <a:pt x="5172351" y="78378"/>
                  <a:pt x="5181471" y="82967"/>
                  <a:pt x="5191125" y="85725"/>
                </a:cubicBezTo>
                <a:cubicBezTo>
                  <a:pt x="5203712" y="89321"/>
                  <a:pt x="5216525" y="92075"/>
                  <a:pt x="5229225" y="95250"/>
                </a:cubicBezTo>
                <a:cubicBezTo>
                  <a:pt x="5238750" y="101600"/>
                  <a:pt x="5247561" y="109180"/>
                  <a:pt x="5257800" y="114300"/>
                </a:cubicBezTo>
                <a:cubicBezTo>
                  <a:pt x="5273025" y="121913"/>
                  <a:pt x="5310233" y="129281"/>
                  <a:pt x="5324475" y="133350"/>
                </a:cubicBezTo>
                <a:cubicBezTo>
                  <a:pt x="5368355" y="145887"/>
                  <a:pt x="5337063" y="142875"/>
                  <a:pt x="5381625" y="142875"/>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 xmlns:a16="http://schemas.microsoft.com/office/drawing/2014/main" id="{5A7C681A-BE6F-4FD0-A202-200BA4EFA018}"/>
              </a:ext>
            </a:extLst>
          </p:cNvPr>
          <p:cNvSpPr/>
          <p:nvPr/>
        </p:nvSpPr>
        <p:spPr>
          <a:xfrm>
            <a:off x="3656648" y="2409814"/>
            <a:ext cx="5495600" cy="181379"/>
          </a:xfrm>
          <a:custGeom>
            <a:avLst/>
            <a:gdLst>
              <a:gd name="connsiteX0" fmla="*/ 0 w 5497032"/>
              <a:gd name="connsiteY0" fmla="*/ 128040 h 181379"/>
              <a:gd name="connsiteX1" fmla="*/ 350874 w 5497032"/>
              <a:gd name="connsiteY1" fmla="*/ 181202 h 181379"/>
              <a:gd name="connsiteX2" fmla="*/ 808074 w 5497032"/>
              <a:gd name="connsiteY2" fmla="*/ 106774 h 181379"/>
              <a:gd name="connsiteX3" fmla="*/ 1318437 w 5497032"/>
              <a:gd name="connsiteY3" fmla="*/ 149305 h 181379"/>
              <a:gd name="connsiteX4" fmla="*/ 2466753 w 5497032"/>
              <a:gd name="connsiteY4" fmla="*/ 64244 h 181379"/>
              <a:gd name="connsiteX5" fmla="*/ 2796362 w 5497032"/>
              <a:gd name="connsiteY5" fmla="*/ 53612 h 181379"/>
              <a:gd name="connsiteX6" fmla="*/ 3572539 w 5497032"/>
              <a:gd name="connsiteY6" fmla="*/ 449 h 181379"/>
              <a:gd name="connsiteX7" fmla="*/ 4231758 w 5497032"/>
              <a:gd name="connsiteY7" fmla="*/ 117407 h 181379"/>
              <a:gd name="connsiteX8" fmla="*/ 4710223 w 5497032"/>
              <a:gd name="connsiteY8" fmla="*/ 170570 h 181379"/>
              <a:gd name="connsiteX9" fmla="*/ 5497032 w 5497032"/>
              <a:gd name="connsiteY9" fmla="*/ 181202 h 18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7032" h="181379">
                <a:moveTo>
                  <a:pt x="0" y="128040"/>
                </a:moveTo>
                <a:cubicBezTo>
                  <a:pt x="116958" y="145761"/>
                  <a:pt x="232622" y="184314"/>
                  <a:pt x="350874" y="181202"/>
                </a:cubicBezTo>
                <a:cubicBezTo>
                  <a:pt x="505227" y="177140"/>
                  <a:pt x="808074" y="106774"/>
                  <a:pt x="808074" y="106774"/>
                </a:cubicBezTo>
                <a:cubicBezTo>
                  <a:pt x="926470" y="119929"/>
                  <a:pt x="1186836" y="154965"/>
                  <a:pt x="1318437" y="149305"/>
                </a:cubicBezTo>
                <a:cubicBezTo>
                  <a:pt x="2600914" y="94145"/>
                  <a:pt x="1634260" y="113945"/>
                  <a:pt x="2466753" y="64244"/>
                </a:cubicBezTo>
                <a:cubicBezTo>
                  <a:pt x="2576484" y="57693"/>
                  <a:pt x="2686492" y="57156"/>
                  <a:pt x="2796362" y="53612"/>
                </a:cubicBezTo>
                <a:cubicBezTo>
                  <a:pt x="2842971" y="49932"/>
                  <a:pt x="3508161" y="-5524"/>
                  <a:pt x="3572539" y="449"/>
                </a:cubicBezTo>
                <a:cubicBezTo>
                  <a:pt x="3794756" y="21067"/>
                  <a:pt x="4011041" y="84403"/>
                  <a:pt x="4231758" y="117407"/>
                </a:cubicBezTo>
                <a:cubicBezTo>
                  <a:pt x="4390463" y="141139"/>
                  <a:pt x="4549975" y="162136"/>
                  <a:pt x="4710223" y="170570"/>
                </a:cubicBezTo>
                <a:cubicBezTo>
                  <a:pt x="4917111" y="181459"/>
                  <a:pt x="5238746" y="181202"/>
                  <a:pt x="5497032" y="181202"/>
                </a:cubicBez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a:extLst>
              <a:ext uri="{FF2B5EF4-FFF2-40B4-BE49-F238E27FC236}">
                <a16:creationId xmlns="" xmlns:a16="http://schemas.microsoft.com/office/drawing/2014/main" id="{7FDCA13B-9613-4746-A171-B7FA9381DA6D}"/>
              </a:ext>
            </a:extLst>
          </p:cNvPr>
          <p:cNvSpPr/>
          <p:nvPr/>
        </p:nvSpPr>
        <p:spPr>
          <a:xfrm>
            <a:off x="6336636" y="3022162"/>
            <a:ext cx="239660" cy="211948"/>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92">
            <a:extLst>
              <a:ext uri="{FF2B5EF4-FFF2-40B4-BE49-F238E27FC236}">
                <a16:creationId xmlns="" xmlns:a16="http://schemas.microsoft.com/office/drawing/2014/main" id="{2ED0F96B-7E40-456A-AFA4-EC753916CE77}"/>
              </a:ext>
            </a:extLst>
          </p:cNvPr>
          <p:cNvSpPr/>
          <p:nvPr/>
        </p:nvSpPr>
        <p:spPr>
          <a:xfrm>
            <a:off x="7104988" y="1739110"/>
            <a:ext cx="368598" cy="342963"/>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 xmlns:a16="http://schemas.microsoft.com/office/drawing/2014/main" id="{DCF979C3-3AF2-45A5-8018-5E254AFB2B1E}"/>
              </a:ext>
            </a:extLst>
          </p:cNvPr>
          <p:cNvSpPr/>
          <p:nvPr/>
        </p:nvSpPr>
        <p:spPr>
          <a:xfrm>
            <a:off x="7501002" y="1647341"/>
            <a:ext cx="404173" cy="523220"/>
          </a:xfrm>
          <a:prstGeom prst="rect">
            <a:avLst/>
          </a:prstGeom>
        </p:spPr>
        <p:txBody>
          <a:bodyPr wrap="none">
            <a:spAutoFit/>
          </a:bodyPr>
          <a:lstStyle/>
          <a:p>
            <a:r>
              <a:rPr lang="en-US" sz="2800" b="1" i="1" dirty="0" err="1">
                <a:ea typeface="新細明體" pitchFamily="18" charset="-120"/>
              </a:rPr>
              <a:t>r</a:t>
            </a:r>
            <a:r>
              <a:rPr lang="en-US" sz="2800" i="1" baseline="-25000" dirty="0" err="1">
                <a:ea typeface="新細明體" pitchFamily="18" charset="-120"/>
              </a:rPr>
              <a:t>s</a:t>
            </a:r>
            <a:endParaRPr lang="en-US" sz="2000" i="1" dirty="0"/>
          </a:p>
        </p:txBody>
      </p:sp>
      <p:sp>
        <p:nvSpPr>
          <p:cNvPr id="43" name="Rectangle 42">
            <a:extLst>
              <a:ext uri="{FF2B5EF4-FFF2-40B4-BE49-F238E27FC236}">
                <a16:creationId xmlns="" xmlns:a16="http://schemas.microsoft.com/office/drawing/2014/main" id="{A7727F6C-FC78-4B64-83A8-32E98B2D64EC}"/>
              </a:ext>
            </a:extLst>
          </p:cNvPr>
          <p:cNvSpPr/>
          <p:nvPr/>
        </p:nvSpPr>
        <p:spPr>
          <a:xfrm>
            <a:off x="3661303" y="4131435"/>
            <a:ext cx="5484971" cy="56283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C26BEF73-8928-48B7-B053-F113BD558C64}"/>
              </a:ext>
            </a:extLst>
          </p:cNvPr>
          <p:cNvSpPr/>
          <p:nvPr/>
        </p:nvSpPr>
        <p:spPr>
          <a:xfrm>
            <a:off x="6446303" y="2560671"/>
            <a:ext cx="434621" cy="523220"/>
          </a:xfrm>
          <a:prstGeom prst="rect">
            <a:avLst/>
          </a:prstGeom>
        </p:spPr>
        <p:txBody>
          <a:bodyPr wrap="none">
            <a:spAutoFit/>
          </a:bodyPr>
          <a:lstStyle/>
          <a:p>
            <a:r>
              <a:rPr lang="en-US" sz="2800" b="1" i="1" dirty="0" err="1">
                <a:ea typeface="新細明體" pitchFamily="18" charset="-120"/>
              </a:rPr>
              <a:t>r</a:t>
            </a:r>
            <a:r>
              <a:rPr lang="en-US" sz="2800" i="1" baseline="-25000" dirty="0" err="1">
                <a:ea typeface="新細明體" pitchFamily="18" charset="-120"/>
              </a:rPr>
              <a:t>g</a:t>
            </a:r>
            <a:endParaRPr lang="en-US" sz="2000" i="1" dirty="0"/>
          </a:p>
        </p:txBody>
      </p:sp>
      <mc:AlternateContent xmlns:mc="http://schemas.openxmlformats.org/markup-compatibility/2006" xmlns:a14="http://schemas.microsoft.com/office/drawing/2010/main">
        <mc:Choice Requires="a14">
          <p:sp>
            <p:nvSpPr>
              <p:cNvPr id="54" name="TextBox 53">
                <a:extLst>
                  <a:ext uri="{FF2B5EF4-FFF2-40B4-BE49-F238E27FC236}">
                    <a16:creationId xmlns="" xmlns:a16="http://schemas.microsoft.com/office/drawing/2014/main" id="{233B2A66-DE6E-4623-95D9-92F6659F25FD}"/>
                  </a:ext>
                </a:extLst>
              </p:cNvPr>
              <p:cNvSpPr txBox="1"/>
              <p:nvPr/>
            </p:nvSpPr>
            <p:spPr>
              <a:xfrm>
                <a:off x="1161747" y="4769700"/>
                <a:ext cx="9712970" cy="6985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a:rPr>
                          </m:ctrlPr>
                        </m:sSupPr>
                        <m:e>
                          <m:r>
                            <a:rPr lang="en-US" i="1">
                              <a:latin typeface="Cambria Math" panose="02040503050406030204" pitchFamily="18" charset="0"/>
                            </a:rPr>
                            <m:t>𝑃</m:t>
                          </m:r>
                        </m:e>
                        <m:sup>
                          <m:r>
                            <a:rPr lang="en-US" b="0" i="1" smtClean="0">
                              <a:latin typeface="Cambria Math" panose="02040503050406030204" pitchFamily="18" charset="0"/>
                            </a:rPr>
                            <m:t>𝑆𝑅𝑑</m:t>
                          </m:r>
                        </m:sup>
                      </m:sSup>
                      <m:d>
                        <m:dPr>
                          <m:ctrlPr>
                            <a:rPr lang="en-US" i="1">
                              <a:latin typeface="Cambria Math"/>
                            </a:rPr>
                          </m:ctrlPr>
                        </m:dPr>
                        <m:e>
                          <m:sSub>
                            <m:sSubPr>
                              <m:ctrlPr>
                                <a:rPr lang="en-US" i="1" smtClean="0">
                                  <a:latin typeface="Cambria Math"/>
                                </a:rPr>
                              </m:ctrlPr>
                            </m:sSubPr>
                            <m:e>
                              <m:r>
                                <a:rPr lang="en-US" b="1" i="1" smtClean="0">
                                  <a:latin typeface="Cambria Math" panose="02040503050406030204" pitchFamily="18" charset="0"/>
                                </a:rPr>
                                <m:t>𝒓</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a:rPr>
                              </m:ctrlPr>
                            </m:sSubPr>
                            <m:e>
                              <m:r>
                                <a:rPr lang="en-US" b="1" i="1">
                                  <a:latin typeface="Cambria Math" panose="02040503050406030204" pitchFamily="18" charset="0"/>
                                </a:rPr>
                                <m:t>𝒓</m:t>
                              </m:r>
                            </m:e>
                            <m:sub>
                              <m:r>
                                <a:rPr lang="en-US" b="0" i="1" smtClean="0">
                                  <a:latin typeface="Cambria Math" panose="02040503050406030204" pitchFamily="18" charset="0"/>
                                </a:rPr>
                                <m:t>𝑠</m:t>
                              </m:r>
                            </m:sub>
                          </m:sSub>
                          <m:r>
                            <a:rPr lang="en-US" i="1">
                              <a:latin typeface="Cambria Math" panose="02040503050406030204" pitchFamily="18" charset="0"/>
                            </a:rPr>
                            <m:t>;</m:t>
                          </m:r>
                          <m:r>
                            <m:rPr>
                              <m:sty m:val="p"/>
                            </m:rPr>
                            <a:rPr lang="el-GR" i="1">
                              <a:latin typeface="Cambria Math" panose="02040503050406030204" pitchFamily="18" charset="0"/>
                            </a:rPr>
                            <m:t>ω</m:t>
                          </m:r>
                        </m:e>
                      </m:d>
                      <m:r>
                        <a:rPr lang="en-US" b="0" i="1" smtClean="0">
                          <a:latin typeface="Cambria Math" panose="02040503050406030204" pitchFamily="18" charset="0"/>
                        </a:rPr>
                        <m:t>=</m:t>
                      </m:r>
                      <m:nary>
                        <m:naryPr>
                          <m:ctrlPr>
                            <a:rPr lang="en-US" i="1" smtClean="0">
                              <a:latin typeface="Cambria Math"/>
                            </a:rPr>
                          </m:ctrlPr>
                        </m:naryPr>
                        <m:sub>
                          <m:sSubSup>
                            <m:sSubSupPr>
                              <m:ctrlPr>
                                <a:rPr lang="en-US" i="1" smtClean="0">
                                  <a:latin typeface="Cambria Math"/>
                                </a:rPr>
                              </m:ctrlPr>
                            </m:sSubSupPr>
                            <m:e>
                              <m:r>
                                <a:rPr lang="en-US" b="0" i="1" smtClean="0">
                                  <a:latin typeface="Cambria Math" panose="02040503050406030204" pitchFamily="18" charset="0"/>
                                </a:rPr>
                                <m:t>𝑆</m:t>
                              </m:r>
                            </m:e>
                            <m:sub>
                              <m:r>
                                <a:rPr lang="en-US" b="0" i="1" smtClean="0">
                                  <a:latin typeface="Cambria Math" panose="02040503050406030204" pitchFamily="18" charset="0"/>
                                </a:rPr>
                                <m:t>𝑆</m:t>
                              </m:r>
                            </m:sub>
                            <m:sup/>
                          </m:sSubSup>
                        </m:sub>
                        <m:sup/>
                        <m:e>
                          <m:d>
                            <m:dPr>
                              <m:begChr m:val="["/>
                              <m:endChr m:val="]"/>
                              <m:ctrlPr>
                                <a:rPr lang="en-US" i="1" smtClean="0">
                                  <a:latin typeface="Cambria Math"/>
                                </a:rPr>
                              </m:ctrlPr>
                            </m:dPr>
                            <m:e>
                              <m:sSup>
                                <m:sSupPr>
                                  <m:ctrlPr>
                                    <a:rPr lang="en-US" i="1" smtClean="0">
                                      <a:solidFill>
                                        <a:srgbClr val="FF0000"/>
                                      </a:solidFill>
                                      <a:latin typeface="Cambria Math"/>
                                    </a:rPr>
                                  </m:ctrlPr>
                                </m:sSupPr>
                                <m:e>
                                  <m:r>
                                    <a:rPr lang="en-US" b="0" i="1" smtClean="0">
                                      <a:solidFill>
                                        <a:srgbClr val="FF0000"/>
                                      </a:solidFill>
                                      <a:latin typeface="Cambria Math" panose="02040503050406030204" pitchFamily="18" charset="0"/>
                                    </a:rPr>
                                    <m:t>𝑃</m:t>
                                  </m:r>
                                </m:e>
                                <m:sup>
                                  <m:r>
                                    <a:rPr lang="en-US" b="0" i="1" smtClean="0">
                                      <a:solidFill>
                                        <a:srgbClr val="FF0000"/>
                                      </a:solidFill>
                                      <a:latin typeface="Cambria Math" panose="02040503050406030204" pitchFamily="18" charset="0"/>
                                    </a:rPr>
                                    <m:t>𝑅𝑑</m:t>
                                  </m:r>
                                </m:sup>
                              </m:sSup>
                              <m:d>
                                <m:dPr>
                                  <m:ctrlPr>
                                    <a:rPr lang="en-US" i="1">
                                      <a:solidFill>
                                        <a:srgbClr val="FF0000"/>
                                      </a:solidFill>
                                      <a:latin typeface="Cambria Math"/>
                                    </a:rPr>
                                  </m:ctrlPr>
                                </m:dPr>
                                <m:e>
                                  <m:sSub>
                                    <m:sSubPr>
                                      <m:ctrlPr>
                                        <a:rPr lang="en-US" i="1" smtClean="0">
                                          <a:solidFill>
                                            <a:srgbClr val="FF0000"/>
                                          </a:solidFill>
                                          <a:latin typeface="Cambria Math"/>
                                        </a:rPr>
                                      </m:ctrlPr>
                                    </m:sSubPr>
                                    <m:e>
                                      <m:r>
                                        <a:rPr lang="en-US" b="1" i="1" smtClean="0">
                                          <a:solidFill>
                                            <a:srgbClr val="FF0000"/>
                                          </a:solidFill>
                                          <a:latin typeface="Cambria Math" panose="02040503050406030204" pitchFamily="18" charset="0"/>
                                        </a:rPr>
                                        <m:t>𝒓</m:t>
                                      </m:r>
                                    </m:e>
                                    <m:sub>
                                      <m:r>
                                        <a:rPr lang="en-US" b="0" i="1" smtClean="0">
                                          <a:solidFill>
                                            <a:srgbClr val="FF0000"/>
                                          </a:solidFill>
                                          <a:latin typeface="Cambria Math" panose="02040503050406030204" pitchFamily="18" charset="0"/>
                                        </a:rPr>
                                        <m:t>𝑔</m:t>
                                      </m:r>
                                    </m:sub>
                                  </m:sSub>
                                  <m:r>
                                    <a:rPr lang="en-US" b="0" i="1" smtClean="0">
                                      <a:solidFill>
                                        <a:srgbClr val="FF0000"/>
                                      </a:solidFill>
                                      <a:latin typeface="Cambria Math" panose="02040503050406030204" pitchFamily="18" charset="0"/>
                                    </a:rPr>
                                    <m:t>,</m:t>
                                  </m:r>
                                  <m:sSubSup>
                                    <m:sSubSupPr>
                                      <m:ctrlPr>
                                        <a:rPr lang="en-US" b="0" i="1" smtClean="0">
                                          <a:solidFill>
                                            <a:srgbClr val="FF0000"/>
                                          </a:solidFill>
                                          <a:latin typeface="Cambria Math"/>
                                        </a:rPr>
                                      </m:ctrlPr>
                                    </m:sSubSupPr>
                                    <m:e>
                                      <m:r>
                                        <a:rPr lang="en-US" b="1" i="1" smtClean="0">
                                          <a:solidFill>
                                            <a:srgbClr val="FF0000"/>
                                          </a:solidFill>
                                          <a:latin typeface="Cambria Math" panose="02040503050406030204" pitchFamily="18" charset="0"/>
                                        </a:rPr>
                                        <m:t>𝒓</m:t>
                                      </m:r>
                                    </m:e>
                                    <m:sub>
                                      <m:r>
                                        <a:rPr lang="en-US" b="0" i="1" smtClean="0">
                                          <a:solidFill>
                                            <a:srgbClr val="FF0000"/>
                                          </a:solidFill>
                                          <a:latin typeface="Cambria Math" panose="02040503050406030204" pitchFamily="18" charset="0"/>
                                        </a:rPr>
                                        <m:t>𝑠</m:t>
                                      </m:r>
                                    </m:sub>
                                    <m:sup>
                                      <m:r>
                                        <a:rPr lang="en-US" b="0" i="1" smtClean="0">
                                          <a:solidFill>
                                            <a:srgbClr val="FF0000"/>
                                          </a:solidFill>
                                          <a:latin typeface="Cambria Math" panose="02040503050406030204" pitchFamily="18" charset="0"/>
                                        </a:rPr>
                                        <m:t>′</m:t>
                                      </m:r>
                                    </m:sup>
                                  </m:sSubSup>
                                  <m:r>
                                    <a:rPr lang="en-US"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rPr>
                                    <m:t>ω</m:t>
                                  </m:r>
                                </m:e>
                              </m:d>
                              <m:sSub>
                                <m:sSubPr>
                                  <m:ctrlPr>
                                    <a:rPr lang="el-GR" i="1" smtClean="0">
                                      <a:solidFill>
                                        <a:schemeClr val="tx2"/>
                                      </a:solidFill>
                                      <a:latin typeface="Cambria Math"/>
                                    </a:rPr>
                                  </m:ctrlPr>
                                </m:sSubPr>
                                <m:e>
                                  <m:r>
                                    <a:rPr lang="el-GR" i="1" smtClean="0">
                                      <a:solidFill>
                                        <a:schemeClr val="tx2"/>
                                      </a:solidFill>
                                      <a:latin typeface="Cambria Math" panose="02040503050406030204" pitchFamily="18" charset="0"/>
                                      <a:ea typeface="Cambria Math" panose="02040503050406030204" pitchFamily="18" charset="0"/>
                                    </a:rPr>
                                    <m:t>𝛻</m:t>
                                  </m:r>
                                </m:e>
                                <m:sub>
                                  <m:sSubSup>
                                    <m:sSubSupPr>
                                      <m:ctrlPr>
                                        <a:rPr lang="el-GR" i="1" smtClean="0">
                                          <a:solidFill>
                                            <a:schemeClr val="tx2"/>
                                          </a:solidFill>
                                          <a:latin typeface="Cambria Math"/>
                                        </a:rPr>
                                      </m:ctrlPr>
                                    </m:sSubSupPr>
                                    <m:e>
                                      <m:r>
                                        <a:rPr lang="en-US" b="0" i="1" smtClean="0">
                                          <a:solidFill>
                                            <a:schemeClr val="tx2"/>
                                          </a:solidFill>
                                          <a:latin typeface="Cambria Math" panose="02040503050406030204" pitchFamily="18" charset="0"/>
                                        </a:rPr>
                                        <m:t>𝑟</m:t>
                                      </m:r>
                                    </m:e>
                                    <m:sub>
                                      <m:r>
                                        <a:rPr lang="en-US" b="0" i="1" smtClean="0">
                                          <a:solidFill>
                                            <a:schemeClr val="tx2"/>
                                          </a:solidFill>
                                          <a:latin typeface="Cambria Math" panose="02040503050406030204" pitchFamily="18" charset="0"/>
                                        </a:rPr>
                                        <m:t>𝑠</m:t>
                                      </m:r>
                                    </m:sub>
                                    <m:sup>
                                      <m:r>
                                        <a:rPr lang="en-US" b="0" i="1" smtClean="0">
                                          <a:solidFill>
                                            <a:schemeClr val="tx2"/>
                                          </a:solidFill>
                                          <a:latin typeface="Cambria Math" panose="02040503050406030204" pitchFamily="18" charset="0"/>
                                        </a:rPr>
                                        <m:t>′</m:t>
                                      </m:r>
                                    </m:sup>
                                  </m:sSubSup>
                                </m:sub>
                              </m:sSub>
                              <m:sSubSup>
                                <m:sSubSupPr>
                                  <m:ctrlPr>
                                    <a:rPr lang="en-US" i="1">
                                      <a:solidFill>
                                        <a:schemeClr val="tx2"/>
                                      </a:solidFill>
                                      <a:latin typeface="Cambria Math"/>
                                    </a:rPr>
                                  </m:ctrlPr>
                                </m:sSubSupPr>
                                <m:e>
                                  <m:r>
                                    <a:rPr lang="en-US" i="1">
                                      <a:solidFill>
                                        <a:schemeClr val="tx2"/>
                                      </a:solidFill>
                                      <a:latin typeface="Cambria Math" panose="02040503050406030204" pitchFamily="18" charset="0"/>
                                    </a:rPr>
                                    <m:t>𝐺</m:t>
                                  </m:r>
                                </m:e>
                                <m:sub>
                                  <m:r>
                                    <a:rPr lang="en-US" i="1">
                                      <a:solidFill>
                                        <a:schemeClr val="tx2"/>
                                      </a:solidFill>
                                      <a:latin typeface="Cambria Math" panose="02040503050406030204" pitchFamily="18" charset="0"/>
                                    </a:rPr>
                                    <m:t>0</m:t>
                                  </m:r>
                                </m:sub>
                                <m:sup>
                                  <m:r>
                                    <a:rPr lang="en-US" i="1">
                                      <a:solidFill>
                                        <a:schemeClr val="tx2"/>
                                      </a:solidFill>
                                      <a:latin typeface="Cambria Math" panose="02040503050406030204" pitchFamily="18" charset="0"/>
                                    </a:rPr>
                                    <m:t>+</m:t>
                                  </m:r>
                                </m:sup>
                              </m:sSubSup>
                              <m:d>
                                <m:dPr>
                                  <m:ctrlPr>
                                    <a:rPr lang="en-US" i="1">
                                      <a:latin typeface="Cambria Math"/>
                                    </a:rPr>
                                  </m:ctrlPr>
                                </m:dPr>
                                <m:e>
                                  <m:sSub>
                                    <m:sSubPr>
                                      <m:ctrlPr>
                                        <a:rPr lang="en-US" i="1">
                                          <a:latin typeface="Cambria Math"/>
                                        </a:rPr>
                                      </m:ctrlPr>
                                    </m:sSubPr>
                                    <m:e>
                                      <m:r>
                                        <a:rPr lang="en-US" b="1" i="1">
                                          <a:latin typeface="Cambria Math" panose="02040503050406030204" pitchFamily="18" charset="0"/>
                                        </a:rPr>
                                        <m:t>𝒓</m:t>
                                      </m:r>
                                    </m:e>
                                    <m:sub>
                                      <m:r>
                                        <a:rPr lang="en-US" b="0" i="1" smtClean="0">
                                          <a:latin typeface="Cambria Math" panose="02040503050406030204" pitchFamily="18" charset="0"/>
                                        </a:rPr>
                                        <m:t>𝑠</m:t>
                                      </m:r>
                                    </m:sub>
                                  </m:sSub>
                                  <m:r>
                                    <a:rPr lang="en-US" i="1">
                                      <a:latin typeface="Cambria Math" panose="02040503050406030204" pitchFamily="18" charset="0"/>
                                    </a:rPr>
                                    <m:t>,</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𝑠</m:t>
                                      </m:r>
                                    </m:sub>
                                    <m:sup>
                                      <m:r>
                                        <a:rPr lang="en-US" i="1">
                                          <a:latin typeface="Cambria Math" panose="02040503050406030204" pitchFamily="18" charset="0"/>
                                        </a:rPr>
                                        <m:t>′</m:t>
                                      </m:r>
                                    </m:sup>
                                  </m:sSubSup>
                                  <m:r>
                                    <a:rPr lang="en-US" i="1">
                                      <a:latin typeface="Cambria Math" panose="02040503050406030204" pitchFamily="18" charset="0"/>
                                    </a:rPr>
                                    <m:t>;</m:t>
                                  </m:r>
                                  <m:r>
                                    <a:rPr lang="el-GR" i="1">
                                      <a:latin typeface="Cambria Math" panose="02040503050406030204" pitchFamily="18" charset="0"/>
                                    </a:rPr>
                                    <m:t>𝜔</m:t>
                                  </m:r>
                                </m:e>
                              </m:d>
                              <m:r>
                                <a:rPr lang="en-US" i="1">
                                  <a:latin typeface="Cambria Math" panose="02040503050406030204" pitchFamily="18" charset="0"/>
                                </a:rPr>
                                <m:t>−</m:t>
                              </m:r>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sSub>
                                    <m:sSubPr>
                                      <m:ctrlPr>
                                        <a:rPr lang="en-US" i="1">
                                          <a:latin typeface="Cambria Math"/>
                                        </a:rPr>
                                      </m:ctrlPr>
                                    </m:sSubPr>
                                    <m:e>
                                      <m:r>
                                        <a:rPr lang="en-US" b="1" i="1">
                                          <a:latin typeface="Cambria Math" panose="02040503050406030204" pitchFamily="18" charset="0"/>
                                        </a:rPr>
                                        <m:t>𝒓</m:t>
                                      </m:r>
                                    </m:e>
                                    <m:sub>
                                      <m:r>
                                        <a:rPr lang="en-US" altLang="zh-CN" b="1" i="1" smtClean="0">
                                          <a:latin typeface="Cambria Math" panose="02040503050406030204" pitchFamily="18" charset="0"/>
                                        </a:rPr>
                                        <m:t>𝒔</m:t>
                                      </m:r>
                                    </m:sub>
                                  </m:sSub>
                                  <m:r>
                                    <a:rPr lang="en-US" i="1">
                                      <a:latin typeface="Cambria Math" panose="02040503050406030204" pitchFamily="18" charset="0"/>
                                    </a:rPr>
                                    <m:t>,</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𝑠</m:t>
                                      </m:r>
                                    </m:sub>
                                    <m:sup>
                                      <m:r>
                                        <a:rPr lang="en-US" i="1">
                                          <a:latin typeface="Cambria Math" panose="02040503050406030204" pitchFamily="18" charset="0"/>
                                        </a:rPr>
                                        <m:t>′</m:t>
                                      </m:r>
                                    </m:sup>
                                  </m:sSubSup>
                                  <m:r>
                                    <a:rPr lang="en-US" i="1">
                                      <a:latin typeface="Cambria Math" panose="02040503050406030204" pitchFamily="18" charset="0"/>
                                    </a:rPr>
                                    <m:t>;</m:t>
                                  </m:r>
                                  <m:r>
                                    <a:rPr lang="el-GR" i="1">
                                      <a:latin typeface="Cambria Math" panose="02040503050406030204" pitchFamily="18" charset="0"/>
                                    </a:rPr>
                                    <m:t>𝜔</m:t>
                                  </m:r>
                                </m:e>
                              </m:d>
                              <m:sSup>
                                <m:sSupPr>
                                  <m:ctrlPr>
                                    <a:rPr lang="en-US" i="1">
                                      <a:solidFill>
                                        <a:srgbClr val="FF0000"/>
                                      </a:solidFill>
                                      <a:latin typeface="Cambria Math"/>
                                    </a:rPr>
                                  </m:ctrlPr>
                                </m:sSupPr>
                                <m:e>
                                  <m:sSub>
                                    <m:sSubPr>
                                      <m:ctrlPr>
                                        <a:rPr lang="el-GR" i="1">
                                          <a:solidFill>
                                            <a:srgbClr val="FF0000"/>
                                          </a:solidFill>
                                          <a:latin typeface="Cambria Math"/>
                                        </a:rPr>
                                      </m:ctrlPr>
                                    </m:sSubPr>
                                    <m:e>
                                      <m:r>
                                        <a:rPr lang="el-GR" i="1">
                                          <a:solidFill>
                                            <a:srgbClr val="FF0000"/>
                                          </a:solidFill>
                                          <a:latin typeface="Cambria Math" panose="02040503050406030204" pitchFamily="18" charset="0"/>
                                          <a:ea typeface="Cambria Math" panose="02040503050406030204" pitchFamily="18" charset="0"/>
                                        </a:rPr>
                                        <m:t>𝛻</m:t>
                                      </m:r>
                                    </m:e>
                                    <m:sub>
                                      <m:sSubSup>
                                        <m:sSubSupPr>
                                          <m:ctrlPr>
                                            <a:rPr lang="el-GR" i="1">
                                              <a:solidFill>
                                                <a:srgbClr val="FF0000"/>
                                              </a:solidFill>
                                              <a:latin typeface="Cambria Math"/>
                                            </a:rPr>
                                          </m:ctrlPr>
                                        </m:sSubSupPr>
                                        <m:e>
                                          <m:r>
                                            <a:rPr lang="en-US" i="1">
                                              <a:solidFill>
                                                <a:srgbClr val="FF0000"/>
                                              </a:solidFill>
                                              <a:latin typeface="Cambria Math" panose="02040503050406030204" pitchFamily="18" charset="0"/>
                                            </a:rPr>
                                            <m:t>𝑟</m:t>
                                          </m:r>
                                        </m:e>
                                        <m:sub>
                                          <m:r>
                                            <a:rPr lang="en-US" i="1">
                                              <a:solidFill>
                                                <a:srgbClr val="FF0000"/>
                                              </a:solidFill>
                                              <a:latin typeface="Cambria Math" panose="02040503050406030204" pitchFamily="18" charset="0"/>
                                            </a:rPr>
                                            <m:t>𝑠</m:t>
                                          </m:r>
                                        </m:sub>
                                        <m:sup>
                                          <m:r>
                                            <a:rPr lang="en-US" i="1">
                                              <a:solidFill>
                                                <a:srgbClr val="FF0000"/>
                                              </a:solidFill>
                                              <a:latin typeface="Cambria Math" panose="02040503050406030204" pitchFamily="18" charset="0"/>
                                            </a:rPr>
                                            <m:t>′</m:t>
                                          </m:r>
                                        </m:sup>
                                      </m:sSubSup>
                                    </m:sub>
                                  </m:sSub>
                                  <m:r>
                                    <a:rPr lang="en-US" i="1">
                                      <a:solidFill>
                                        <a:srgbClr val="FF0000"/>
                                      </a:solidFill>
                                      <a:latin typeface="Cambria Math" panose="02040503050406030204" pitchFamily="18" charset="0"/>
                                    </a:rPr>
                                    <m:t>𝑃</m:t>
                                  </m:r>
                                </m:e>
                                <m:sup>
                                  <m:r>
                                    <a:rPr lang="en-US" i="1">
                                      <a:solidFill>
                                        <a:srgbClr val="FF0000"/>
                                      </a:solidFill>
                                      <a:latin typeface="Cambria Math" panose="02040503050406030204" pitchFamily="18" charset="0"/>
                                    </a:rPr>
                                    <m:t>𝑅𝑑</m:t>
                                  </m:r>
                                </m:sup>
                              </m:sSup>
                              <m:d>
                                <m:dPr>
                                  <m:ctrlPr>
                                    <a:rPr lang="en-US" i="1">
                                      <a:solidFill>
                                        <a:srgbClr val="FF0000"/>
                                      </a:solidFill>
                                      <a:latin typeface="Cambria Math"/>
                                    </a:rPr>
                                  </m:ctrlPr>
                                </m:dPr>
                                <m:e>
                                  <m:sSub>
                                    <m:sSubPr>
                                      <m:ctrlPr>
                                        <a:rPr lang="en-US" i="1">
                                          <a:solidFill>
                                            <a:srgbClr val="FF0000"/>
                                          </a:solidFill>
                                          <a:latin typeface="Cambria Math"/>
                                        </a:rPr>
                                      </m:ctrlPr>
                                    </m:sSubPr>
                                    <m:e>
                                      <m:r>
                                        <a:rPr lang="en-US" b="1" i="1">
                                          <a:solidFill>
                                            <a:srgbClr val="FF0000"/>
                                          </a:solidFill>
                                          <a:latin typeface="Cambria Math" panose="02040503050406030204" pitchFamily="18" charset="0"/>
                                        </a:rPr>
                                        <m:t>𝒓</m:t>
                                      </m:r>
                                    </m:e>
                                    <m:sub>
                                      <m:r>
                                        <a:rPr lang="en-US" altLang="zh-CN" b="1" i="1" smtClean="0">
                                          <a:solidFill>
                                            <a:srgbClr val="FF0000"/>
                                          </a:solidFill>
                                          <a:latin typeface="Cambria Math" panose="02040503050406030204" pitchFamily="18" charset="0"/>
                                        </a:rPr>
                                        <m:t>𝒈</m:t>
                                      </m:r>
                                    </m:sub>
                                  </m:sSub>
                                  <m:r>
                                    <a:rPr lang="en-US" i="1">
                                      <a:solidFill>
                                        <a:srgbClr val="FF0000"/>
                                      </a:solidFill>
                                      <a:latin typeface="Cambria Math" panose="02040503050406030204" pitchFamily="18" charset="0"/>
                                    </a:rPr>
                                    <m:t>,</m:t>
                                  </m:r>
                                  <m:sSubSup>
                                    <m:sSubSupPr>
                                      <m:ctrlPr>
                                        <a:rPr lang="en-US" i="1">
                                          <a:solidFill>
                                            <a:srgbClr val="FF0000"/>
                                          </a:solidFill>
                                          <a:latin typeface="Cambria Math"/>
                                        </a:rPr>
                                      </m:ctrlPr>
                                    </m:sSubSupPr>
                                    <m:e>
                                      <m:r>
                                        <a:rPr lang="en-US" b="1" i="1">
                                          <a:solidFill>
                                            <a:srgbClr val="FF0000"/>
                                          </a:solidFill>
                                          <a:latin typeface="Cambria Math" panose="02040503050406030204" pitchFamily="18" charset="0"/>
                                        </a:rPr>
                                        <m:t>𝒓</m:t>
                                      </m:r>
                                    </m:e>
                                    <m:sub>
                                      <m:r>
                                        <a:rPr lang="en-US" i="1">
                                          <a:solidFill>
                                            <a:srgbClr val="FF0000"/>
                                          </a:solidFill>
                                          <a:latin typeface="Cambria Math" panose="02040503050406030204" pitchFamily="18" charset="0"/>
                                        </a:rPr>
                                        <m:t>𝑠</m:t>
                                      </m:r>
                                    </m:sub>
                                    <m:sup>
                                      <m:r>
                                        <a:rPr lang="en-US" i="1">
                                          <a:solidFill>
                                            <a:srgbClr val="FF0000"/>
                                          </a:solidFill>
                                          <a:latin typeface="Cambria Math" panose="02040503050406030204" pitchFamily="18" charset="0"/>
                                        </a:rPr>
                                        <m:t>′</m:t>
                                      </m:r>
                                    </m:sup>
                                  </m:sSubSup>
                                  <m:r>
                                    <a:rPr lang="en-US"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rPr>
                                    <m:t>ω</m:t>
                                  </m:r>
                                </m:e>
                              </m:d>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𝒏</m:t>
                          </m:r>
                          <m:r>
                            <a:rPr lang="en-US" b="1" i="1">
                              <a:latin typeface="Cambria Math" panose="02040503050406030204" pitchFamily="18" charset="0"/>
                              <a:ea typeface="Cambria Math" panose="02040503050406030204" pitchFamily="18" charset="0"/>
                            </a:rPr>
                            <m:t> </m:t>
                          </m:r>
                          <m:r>
                            <a:rPr lang="en-US" i="1">
                              <a:latin typeface="Cambria Math" panose="02040503050406030204" pitchFamily="18" charset="0"/>
                            </a:rPr>
                            <m:t>𝑑</m:t>
                          </m:r>
                          <m:sSubSup>
                            <m:sSubSupPr>
                              <m:ctrlPr>
                                <a:rPr lang="en-US" i="1" smtClean="0">
                                  <a:latin typeface="Cambria Math"/>
                                </a:rPr>
                              </m:ctrlPr>
                            </m:sSubSupPr>
                            <m:e>
                              <m:r>
                                <a:rPr lang="en-US" b="0" i="1" smtClean="0">
                                  <a:latin typeface="Cambria Math" panose="02040503050406030204" pitchFamily="18" charset="0"/>
                                </a:rPr>
                                <m:t>𝑆</m:t>
                              </m:r>
                            </m:e>
                            <m:sub>
                              <m:r>
                                <a:rPr lang="en-US" altLang="zh-CN" b="0" i="1" smtClean="0">
                                  <a:latin typeface="Cambria Math" panose="02040503050406030204" pitchFamily="18" charset="0"/>
                                </a:rPr>
                                <m:t>𝑆</m:t>
                              </m:r>
                            </m:sub>
                            <m:sup/>
                          </m:sSubSup>
                        </m:e>
                      </m:nary>
                    </m:oMath>
                  </m:oMathPara>
                </a14:m>
                <a:endParaRPr lang="en-US" sz="1600" dirty="0"/>
              </a:p>
            </p:txBody>
          </p:sp>
        </mc:Choice>
        <mc:Fallback xmlns="">
          <p:sp>
            <p:nvSpPr>
              <p:cNvPr id="54" name="TextBox 53">
                <a:extLst>
                  <a:ext uri="{FF2B5EF4-FFF2-40B4-BE49-F238E27FC236}">
                    <a16:creationId xmlns:a16="http://schemas.microsoft.com/office/drawing/2014/main" id="{233B2A66-DE6E-4623-95D9-92F6659F25FD}"/>
                  </a:ext>
                </a:extLst>
              </p:cNvPr>
              <p:cNvSpPr txBox="1">
                <a:spLocks noRot="1" noChangeAspect="1" noMove="1" noResize="1" noEditPoints="1" noAdjustHandles="1" noChangeArrowheads="1" noChangeShapeType="1" noTextEdit="1"/>
              </p:cNvSpPr>
              <p:nvPr/>
            </p:nvSpPr>
            <p:spPr>
              <a:xfrm>
                <a:off x="1162050" y="4769699"/>
                <a:ext cx="9715500" cy="69858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 xmlns:a16="http://schemas.microsoft.com/office/drawing/2014/main" id="{7037CC5A-88E0-4421-84B7-3761D8305157}"/>
                  </a:ext>
                </a:extLst>
              </p:cNvPr>
              <p:cNvSpPr txBox="1"/>
              <p:nvPr/>
            </p:nvSpPr>
            <p:spPr>
              <a:xfrm>
                <a:off x="1304999" y="5911200"/>
                <a:ext cx="9217799" cy="715196"/>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FF0000"/>
                              </a:solidFill>
                              <a:latin typeface="Cambria Math"/>
                            </a:rPr>
                          </m:ctrlPr>
                        </m:sSupPr>
                        <m:e>
                          <m:r>
                            <a:rPr lang="en-US" i="1">
                              <a:solidFill>
                                <a:srgbClr val="FF0000"/>
                              </a:solidFill>
                              <a:latin typeface="Cambria Math" panose="02040503050406030204" pitchFamily="18" charset="0"/>
                            </a:rPr>
                            <m:t>𝑃</m:t>
                          </m:r>
                        </m:e>
                        <m:sup>
                          <m:r>
                            <a:rPr lang="en-US" i="1">
                              <a:solidFill>
                                <a:srgbClr val="FF0000"/>
                              </a:solidFill>
                              <a:latin typeface="Cambria Math" panose="02040503050406030204" pitchFamily="18" charset="0"/>
                            </a:rPr>
                            <m:t>𝑅𝑑</m:t>
                          </m:r>
                        </m:sup>
                      </m:sSup>
                      <m:d>
                        <m:dPr>
                          <m:ctrlPr>
                            <a:rPr lang="en-US" i="1">
                              <a:solidFill>
                                <a:srgbClr val="FF0000"/>
                              </a:solidFill>
                              <a:latin typeface="Cambria Math"/>
                            </a:rPr>
                          </m:ctrlPr>
                        </m:dPr>
                        <m:e>
                          <m:sSub>
                            <m:sSubPr>
                              <m:ctrlPr>
                                <a:rPr lang="en-US" i="1">
                                  <a:solidFill>
                                    <a:srgbClr val="FF0000"/>
                                  </a:solidFill>
                                  <a:latin typeface="Cambria Math"/>
                                </a:rPr>
                              </m:ctrlPr>
                            </m:sSubPr>
                            <m:e>
                              <m:r>
                                <a:rPr lang="en-US" b="1" i="1">
                                  <a:solidFill>
                                    <a:srgbClr val="FF0000"/>
                                  </a:solidFill>
                                  <a:latin typeface="Cambria Math" panose="02040503050406030204" pitchFamily="18" charset="0"/>
                                </a:rPr>
                                <m:t>𝒓</m:t>
                              </m:r>
                            </m:e>
                            <m:sub>
                              <m:r>
                                <a:rPr lang="en-US" i="1">
                                  <a:solidFill>
                                    <a:srgbClr val="FF0000"/>
                                  </a:solidFill>
                                  <a:latin typeface="Cambria Math" panose="02040503050406030204" pitchFamily="18" charset="0"/>
                                </a:rPr>
                                <m:t>𝑔</m:t>
                              </m:r>
                            </m:sub>
                          </m:sSub>
                          <m:r>
                            <a:rPr lang="en-US" i="1">
                              <a:solidFill>
                                <a:srgbClr val="FF0000"/>
                              </a:solidFill>
                              <a:latin typeface="Cambria Math" panose="02040503050406030204" pitchFamily="18" charset="0"/>
                            </a:rPr>
                            <m:t>, </m:t>
                          </m:r>
                          <m:sSubSup>
                            <m:sSubSupPr>
                              <m:ctrlPr>
                                <a:rPr lang="en-US" i="1">
                                  <a:solidFill>
                                    <a:srgbClr val="FF0000"/>
                                  </a:solidFill>
                                  <a:latin typeface="Cambria Math"/>
                                </a:rPr>
                              </m:ctrlPr>
                            </m:sSubSupPr>
                            <m:e>
                              <m:r>
                                <a:rPr lang="en-US" b="1" i="1">
                                  <a:solidFill>
                                    <a:srgbClr val="FF0000"/>
                                  </a:solidFill>
                                  <a:latin typeface="Cambria Math" panose="02040503050406030204" pitchFamily="18" charset="0"/>
                                </a:rPr>
                                <m:t>𝒓</m:t>
                              </m:r>
                            </m:e>
                            <m:sub>
                              <m:r>
                                <a:rPr lang="en-US" i="1">
                                  <a:solidFill>
                                    <a:srgbClr val="FF0000"/>
                                  </a:solidFill>
                                  <a:latin typeface="Cambria Math" panose="02040503050406030204" pitchFamily="18" charset="0"/>
                                </a:rPr>
                                <m:t>𝑠</m:t>
                              </m:r>
                            </m:sub>
                            <m:sup>
                              <m:r>
                                <a:rPr lang="en-US" i="1">
                                  <a:solidFill>
                                    <a:srgbClr val="FF0000"/>
                                  </a:solidFill>
                                  <a:latin typeface="Cambria Math" panose="02040503050406030204" pitchFamily="18" charset="0"/>
                                </a:rPr>
                                <m:t>′</m:t>
                              </m:r>
                            </m:sup>
                          </m:sSubSup>
                          <m:r>
                            <a:rPr lang="en-US"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rPr>
                            <m:t>ω</m:t>
                          </m:r>
                        </m:e>
                      </m:d>
                      <m:r>
                        <a:rPr lang="en-US" i="1">
                          <a:latin typeface="Cambria Math" panose="02040503050406030204" pitchFamily="18" charset="0"/>
                        </a:rPr>
                        <m:t>=</m:t>
                      </m:r>
                      <m:nary>
                        <m:naryPr>
                          <m:ctrlPr>
                            <a:rPr lang="en-US" i="1">
                              <a:latin typeface="Cambria Math"/>
                            </a:rPr>
                          </m:ctrlPr>
                        </m:naryPr>
                        <m:sub>
                          <m:sSubSup>
                            <m:sSubSupPr>
                              <m:ctrlPr>
                                <a:rPr lang="en-US" i="1">
                                  <a:latin typeface="Cambria Math"/>
                                </a:rPr>
                              </m:ctrlPr>
                            </m:sSubSupPr>
                            <m:e>
                              <m:r>
                                <a:rPr lang="en-US" i="1">
                                  <a:latin typeface="Cambria Math" panose="02040503050406030204" pitchFamily="18" charset="0"/>
                                </a:rPr>
                                <m:t>𝑆</m:t>
                              </m:r>
                            </m:e>
                            <m:sub>
                              <m:r>
                                <a:rPr lang="en-US" i="1">
                                  <a:latin typeface="Cambria Math" panose="02040503050406030204" pitchFamily="18" charset="0"/>
                                </a:rPr>
                                <m:t>𝑔</m:t>
                              </m:r>
                            </m:sub>
                            <m:sup/>
                          </m:sSubSup>
                        </m:sub>
                        <m:sup/>
                        <m:e>
                          <m:d>
                            <m:dPr>
                              <m:begChr m:val="["/>
                              <m:endChr m:val="]"/>
                              <m:ctrlPr>
                                <a:rPr lang="en-US" i="1">
                                  <a:latin typeface="Cambria Math"/>
                                </a:rPr>
                              </m:ctrlPr>
                            </m:dPr>
                            <m:e>
                              <m:r>
                                <a:rPr lang="en-US" i="1">
                                  <a:latin typeface="Cambria Math" panose="02040503050406030204" pitchFamily="18" charset="0"/>
                                </a:rPr>
                                <m:t>𝑃</m:t>
                              </m:r>
                              <m:d>
                                <m:dPr>
                                  <m:ctrlPr>
                                    <a:rPr lang="en-US" i="1">
                                      <a:latin typeface="Cambria Math"/>
                                    </a:rPr>
                                  </m:ctrlPr>
                                </m:dPr>
                                <m:e>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𝑔</m:t>
                                      </m:r>
                                    </m:sub>
                                    <m:sup>
                                      <m:r>
                                        <a:rPr lang="en-US" i="1">
                                          <a:latin typeface="Cambria Math" panose="02040503050406030204" pitchFamily="18" charset="0"/>
                                        </a:rPr>
                                        <m:t>′</m:t>
                                      </m:r>
                                    </m:sup>
                                  </m:sSubSup>
                                  <m:r>
                                    <a:rPr lang="en-US" i="1">
                                      <a:latin typeface="Cambria Math" panose="02040503050406030204" pitchFamily="18" charset="0"/>
                                    </a:rPr>
                                    <m:t>, </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𝑠</m:t>
                                      </m:r>
                                    </m:sub>
                                    <m:sup>
                                      <m:r>
                                        <a:rPr lang="en-US" i="1">
                                          <a:latin typeface="Cambria Math" panose="02040503050406030204" pitchFamily="18" charset="0"/>
                                        </a:rPr>
                                        <m:t>′</m:t>
                                      </m:r>
                                    </m:sup>
                                  </m:sSubSup>
                                  <m:r>
                                    <a:rPr lang="en-US" i="1">
                                      <a:latin typeface="Cambria Math" panose="02040503050406030204" pitchFamily="18" charset="0"/>
                                    </a:rPr>
                                    <m:t>;</m:t>
                                  </m:r>
                                  <m:r>
                                    <m:rPr>
                                      <m:sty m:val="p"/>
                                    </m:rPr>
                                    <a:rPr lang="el-GR" i="1">
                                      <a:latin typeface="Cambria Math" panose="02040503050406030204" pitchFamily="18" charset="0"/>
                                    </a:rPr>
                                    <m:t>ω</m:t>
                                  </m:r>
                                </m:e>
                              </m:d>
                              <m:sSubSup>
                                <m:sSubSupPr>
                                  <m:ctrlPr>
                                    <a:rPr lang="en-US" i="1">
                                      <a:latin typeface="Cambria Math"/>
                                    </a:rPr>
                                  </m:ctrlPr>
                                </m:sSubSupPr>
                                <m:e>
                                  <m:sSub>
                                    <m:sSubPr>
                                      <m:ctrlPr>
                                        <a:rPr lang="el-GR" i="1">
                                          <a:solidFill>
                                            <a:schemeClr val="tx2"/>
                                          </a:solidFill>
                                          <a:latin typeface="Cambria Math"/>
                                        </a:rPr>
                                      </m:ctrlPr>
                                    </m:sSubPr>
                                    <m:e>
                                      <m:r>
                                        <a:rPr lang="el-GR" i="1">
                                          <a:solidFill>
                                            <a:schemeClr val="tx2"/>
                                          </a:solidFill>
                                          <a:latin typeface="Cambria Math" panose="02040503050406030204" pitchFamily="18" charset="0"/>
                                          <a:ea typeface="Cambria Math" panose="02040503050406030204" pitchFamily="18" charset="0"/>
                                        </a:rPr>
                                        <m:t>𝛻</m:t>
                                      </m:r>
                                    </m:e>
                                    <m:sub>
                                      <m:sSubSup>
                                        <m:sSubSupPr>
                                          <m:ctrlPr>
                                            <a:rPr lang="el-GR" i="1">
                                              <a:solidFill>
                                                <a:schemeClr val="tx2"/>
                                              </a:solidFill>
                                              <a:latin typeface="Cambria Math"/>
                                            </a:rPr>
                                          </m:ctrlPr>
                                        </m:sSubSupPr>
                                        <m:e>
                                          <m:r>
                                            <a:rPr lang="en-US" i="1">
                                              <a:solidFill>
                                                <a:schemeClr val="tx2"/>
                                              </a:solidFill>
                                              <a:latin typeface="Cambria Math" panose="02040503050406030204" pitchFamily="18" charset="0"/>
                                            </a:rPr>
                                            <m:t>𝑟</m:t>
                                          </m:r>
                                        </m:e>
                                        <m:sub>
                                          <m:r>
                                            <a:rPr lang="en-US" altLang="zh-CN" b="0" i="1" smtClean="0">
                                              <a:solidFill>
                                                <a:schemeClr val="tx2"/>
                                              </a:solidFill>
                                              <a:latin typeface="Cambria Math" panose="02040503050406030204" pitchFamily="18" charset="0"/>
                                            </a:rPr>
                                            <m:t>𝑔</m:t>
                                          </m:r>
                                        </m:sub>
                                        <m:sup>
                                          <m:r>
                                            <a:rPr lang="en-US" i="1">
                                              <a:solidFill>
                                                <a:schemeClr val="tx2"/>
                                              </a:solidFill>
                                              <a:latin typeface="Cambria Math" panose="02040503050406030204" pitchFamily="18" charset="0"/>
                                            </a:rPr>
                                            <m:t>′</m:t>
                                          </m:r>
                                        </m:sup>
                                      </m:sSubSup>
                                    </m:sub>
                                  </m:sSub>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sSub>
                                    <m:sSubPr>
                                      <m:ctrlPr>
                                        <a:rPr lang="en-US" i="1">
                                          <a:latin typeface="Cambria Math"/>
                                        </a:rPr>
                                      </m:ctrlPr>
                                    </m:sSubPr>
                                    <m:e>
                                      <m:r>
                                        <a:rPr lang="en-US" b="1" i="1">
                                          <a:latin typeface="Cambria Math" panose="02040503050406030204" pitchFamily="18" charset="0"/>
                                        </a:rPr>
                                        <m:t>𝒓</m:t>
                                      </m:r>
                                    </m:e>
                                    <m:sub>
                                      <m:r>
                                        <a:rPr lang="en-US" i="1">
                                          <a:latin typeface="Cambria Math" panose="02040503050406030204" pitchFamily="18" charset="0"/>
                                        </a:rPr>
                                        <m:t>𝑔</m:t>
                                      </m:r>
                                    </m:sub>
                                  </m:sSub>
                                  <m:r>
                                    <a:rPr lang="en-US" i="1">
                                      <a:latin typeface="Cambria Math" panose="02040503050406030204" pitchFamily="18" charset="0"/>
                                    </a:rPr>
                                    <m:t>, </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𝑔</m:t>
                                      </m:r>
                                    </m:sub>
                                    <m:sup>
                                      <m:r>
                                        <a:rPr lang="en-US" i="1">
                                          <a:latin typeface="Cambria Math" panose="02040503050406030204" pitchFamily="18" charset="0"/>
                                        </a:rPr>
                                        <m:t>′</m:t>
                                      </m:r>
                                    </m:sup>
                                  </m:sSubSup>
                                  <m:r>
                                    <a:rPr lang="en-US" i="1">
                                      <a:latin typeface="Cambria Math" panose="02040503050406030204" pitchFamily="18" charset="0"/>
                                    </a:rPr>
                                    <m:t>;</m:t>
                                  </m:r>
                                  <m:r>
                                    <m:rPr>
                                      <m:sty m:val="p"/>
                                    </m:rPr>
                                    <a:rPr lang="el-GR" i="1">
                                      <a:latin typeface="Cambria Math" panose="02040503050406030204" pitchFamily="18" charset="0"/>
                                    </a:rPr>
                                    <m:t>ω</m:t>
                                  </m:r>
                                </m:e>
                              </m:d>
                              <m:r>
                                <a:rPr lang="en-US" altLang="zh-CN" i="1">
                                  <a:latin typeface="Cambria Math" panose="02040503050406030204" pitchFamily="18" charset="0"/>
                                </a:rPr>
                                <m:t>−</m:t>
                              </m:r>
                              <m:sSubSup>
                                <m:sSubSupPr>
                                  <m:ctrlPr>
                                    <a:rPr lang="en-US" i="1">
                                      <a:latin typeface="Cambria Math"/>
                                    </a:rPr>
                                  </m:ctrlPr>
                                </m:sSubSupPr>
                                <m:e>
                                  <m:r>
                                    <a:rPr lang="en-US" i="1">
                                      <a:latin typeface="Cambria Math" panose="02040503050406030204" pitchFamily="18" charset="0"/>
                                    </a:rPr>
                                    <m:t>𝐺</m:t>
                                  </m:r>
                                </m:e>
                                <m:sub>
                                  <m:r>
                                    <a:rPr lang="en-US" i="1">
                                      <a:latin typeface="Cambria Math" panose="02040503050406030204" pitchFamily="18" charset="0"/>
                                    </a:rPr>
                                    <m:t>0</m:t>
                                  </m:r>
                                </m:sub>
                                <m:sup>
                                  <m:r>
                                    <a:rPr lang="en-US" i="1">
                                      <a:latin typeface="Cambria Math" panose="02040503050406030204" pitchFamily="18" charset="0"/>
                                    </a:rPr>
                                    <m:t>+</m:t>
                                  </m:r>
                                </m:sup>
                              </m:sSubSup>
                              <m:d>
                                <m:dPr>
                                  <m:ctrlPr>
                                    <a:rPr lang="en-US" i="1">
                                      <a:latin typeface="Cambria Math"/>
                                    </a:rPr>
                                  </m:ctrlPr>
                                </m:dPr>
                                <m:e>
                                  <m:sSub>
                                    <m:sSubPr>
                                      <m:ctrlPr>
                                        <a:rPr lang="en-US" i="1">
                                          <a:latin typeface="Cambria Math"/>
                                        </a:rPr>
                                      </m:ctrlPr>
                                    </m:sSubPr>
                                    <m:e>
                                      <m:r>
                                        <a:rPr lang="en-US" b="1" i="1">
                                          <a:latin typeface="Cambria Math" panose="02040503050406030204" pitchFamily="18" charset="0"/>
                                        </a:rPr>
                                        <m:t>𝒓</m:t>
                                      </m:r>
                                    </m:e>
                                    <m:sub>
                                      <m:r>
                                        <a:rPr lang="en-US" i="1">
                                          <a:latin typeface="Cambria Math" panose="02040503050406030204" pitchFamily="18" charset="0"/>
                                        </a:rPr>
                                        <m:t>𝑔</m:t>
                                      </m:r>
                                    </m:sub>
                                  </m:sSub>
                                  <m:r>
                                    <a:rPr lang="en-US" i="1">
                                      <a:latin typeface="Cambria Math" panose="02040503050406030204" pitchFamily="18" charset="0"/>
                                    </a:rPr>
                                    <m:t>, </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𝑔</m:t>
                                      </m:r>
                                    </m:sub>
                                    <m:sup>
                                      <m:r>
                                        <a:rPr lang="en-US" i="1">
                                          <a:latin typeface="Cambria Math" panose="02040503050406030204" pitchFamily="18" charset="0"/>
                                        </a:rPr>
                                        <m:t>′</m:t>
                                      </m:r>
                                    </m:sup>
                                  </m:sSubSup>
                                  <m:r>
                                    <a:rPr lang="en-US" i="1">
                                      <a:latin typeface="Cambria Math" panose="02040503050406030204" pitchFamily="18" charset="0"/>
                                    </a:rPr>
                                    <m:t>;</m:t>
                                  </m:r>
                                  <m:r>
                                    <m:rPr>
                                      <m:sty m:val="p"/>
                                    </m:rPr>
                                    <a:rPr lang="el-GR" i="1">
                                      <a:latin typeface="Cambria Math" panose="02040503050406030204" pitchFamily="18" charset="0"/>
                                    </a:rPr>
                                    <m:t>ω</m:t>
                                  </m:r>
                                </m:e>
                              </m:d>
                              <m:sSub>
                                <m:sSubPr>
                                  <m:ctrlPr>
                                    <a:rPr lang="el-GR" i="1">
                                      <a:solidFill>
                                        <a:schemeClr val="tx2"/>
                                      </a:solidFill>
                                      <a:latin typeface="Cambria Math"/>
                                    </a:rPr>
                                  </m:ctrlPr>
                                </m:sSubPr>
                                <m:e>
                                  <m:r>
                                    <a:rPr lang="el-GR" i="1">
                                      <a:solidFill>
                                        <a:schemeClr val="tx2"/>
                                      </a:solidFill>
                                      <a:latin typeface="Cambria Math" panose="02040503050406030204" pitchFamily="18" charset="0"/>
                                      <a:ea typeface="Cambria Math" panose="02040503050406030204" pitchFamily="18" charset="0"/>
                                    </a:rPr>
                                    <m:t>𝛻</m:t>
                                  </m:r>
                                </m:e>
                                <m:sub>
                                  <m:sSubSup>
                                    <m:sSubSupPr>
                                      <m:ctrlPr>
                                        <a:rPr lang="el-GR" i="1">
                                          <a:solidFill>
                                            <a:schemeClr val="tx2"/>
                                          </a:solidFill>
                                          <a:latin typeface="Cambria Math"/>
                                        </a:rPr>
                                      </m:ctrlPr>
                                    </m:sSubSupPr>
                                    <m:e>
                                      <m:r>
                                        <a:rPr lang="en-US" i="1">
                                          <a:solidFill>
                                            <a:schemeClr val="tx2"/>
                                          </a:solidFill>
                                          <a:latin typeface="Cambria Math" panose="02040503050406030204" pitchFamily="18" charset="0"/>
                                        </a:rPr>
                                        <m:t>𝑟</m:t>
                                      </m:r>
                                    </m:e>
                                    <m:sub>
                                      <m:r>
                                        <a:rPr lang="en-US" altLang="zh-CN" i="1">
                                          <a:solidFill>
                                            <a:schemeClr val="tx2"/>
                                          </a:solidFill>
                                          <a:latin typeface="Cambria Math" panose="02040503050406030204" pitchFamily="18" charset="0"/>
                                        </a:rPr>
                                        <m:t>𝑔</m:t>
                                      </m:r>
                                    </m:sub>
                                    <m:sup>
                                      <m:r>
                                        <a:rPr lang="en-US" i="1">
                                          <a:solidFill>
                                            <a:schemeClr val="tx2"/>
                                          </a:solidFill>
                                          <a:latin typeface="Cambria Math" panose="02040503050406030204" pitchFamily="18" charset="0"/>
                                        </a:rPr>
                                        <m:t>′</m:t>
                                      </m:r>
                                    </m:sup>
                                  </m:sSubSup>
                                </m:sub>
                              </m:sSub>
                              <m:r>
                                <a:rPr lang="en-US" i="1">
                                  <a:latin typeface="Cambria Math" panose="02040503050406030204" pitchFamily="18" charset="0"/>
                                </a:rPr>
                                <m:t>𝑃</m:t>
                              </m:r>
                              <m:d>
                                <m:dPr>
                                  <m:ctrlPr>
                                    <a:rPr lang="en-US" i="1">
                                      <a:latin typeface="Cambria Math"/>
                                    </a:rPr>
                                  </m:ctrlPr>
                                </m:dPr>
                                <m:e>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𝑔</m:t>
                                      </m:r>
                                    </m:sub>
                                    <m:sup>
                                      <m:r>
                                        <a:rPr lang="en-US" i="1">
                                          <a:latin typeface="Cambria Math" panose="02040503050406030204" pitchFamily="18" charset="0"/>
                                        </a:rPr>
                                        <m:t>′</m:t>
                                      </m:r>
                                    </m:sup>
                                  </m:sSubSup>
                                  <m:r>
                                    <a:rPr lang="en-US" i="1">
                                      <a:latin typeface="Cambria Math" panose="02040503050406030204" pitchFamily="18" charset="0"/>
                                    </a:rPr>
                                    <m:t>, </m:t>
                                  </m:r>
                                  <m:sSubSup>
                                    <m:sSubSupPr>
                                      <m:ctrlPr>
                                        <a:rPr lang="en-US" i="1">
                                          <a:latin typeface="Cambria Math"/>
                                        </a:rPr>
                                      </m:ctrlPr>
                                    </m:sSubSupPr>
                                    <m:e>
                                      <m:r>
                                        <a:rPr lang="en-US" b="1" i="1">
                                          <a:latin typeface="Cambria Math" panose="02040503050406030204" pitchFamily="18" charset="0"/>
                                        </a:rPr>
                                        <m:t>𝒓</m:t>
                                      </m:r>
                                    </m:e>
                                    <m:sub>
                                      <m:r>
                                        <a:rPr lang="en-US" i="1">
                                          <a:latin typeface="Cambria Math" panose="02040503050406030204" pitchFamily="18" charset="0"/>
                                        </a:rPr>
                                        <m:t>𝑠</m:t>
                                      </m:r>
                                    </m:sub>
                                    <m:sup>
                                      <m:r>
                                        <a:rPr lang="en-US" i="1">
                                          <a:latin typeface="Cambria Math" panose="02040503050406030204" pitchFamily="18" charset="0"/>
                                        </a:rPr>
                                        <m:t>′</m:t>
                                      </m:r>
                                    </m:sup>
                                  </m:sSubSup>
                                  <m:r>
                                    <a:rPr lang="en-US" i="1">
                                      <a:latin typeface="Cambria Math" panose="02040503050406030204" pitchFamily="18" charset="0"/>
                                    </a:rPr>
                                    <m:t>;</m:t>
                                  </m:r>
                                  <m:r>
                                    <m:rPr>
                                      <m:sty m:val="p"/>
                                    </m:rPr>
                                    <a:rPr lang="el-GR" i="1">
                                      <a:latin typeface="Cambria Math" panose="02040503050406030204" pitchFamily="18" charset="0"/>
                                    </a:rPr>
                                    <m:t>ω</m:t>
                                  </m:r>
                                </m:e>
                              </m:d>
                            </m:e>
                          </m:d>
                        </m:e>
                      </m:nary>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 </m:t>
                      </m:r>
                      <m:sSubSup>
                        <m:sSubSupPr>
                          <m:ctrlPr>
                            <a:rPr lang="en-US" i="1">
                              <a:latin typeface="Cambria Math"/>
                            </a:rPr>
                          </m:ctrlPr>
                        </m:sSubSupPr>
                        <m:e>
                          <m:r>
                            <a:rPr lang="en-US" i="1">
                              <a:latin typeface="Cambria Math" panose="02040503050406030204" pitchFamily="18" charset="0"/>
                            </a:rPr>
                            <m:t>𝑑𝑆</m:t>
                          </m:r>
                        </m:e>
                        <m:sub>
                          <m:r>
                            <a:rPr lang="en-US" i="1">
                              <a:latin typeface="Cambria Math" panose="02040503050406030204" pitchFamily="18" charset="0"/>
                            </a:rPr>
                            <m:t>𝑔</m:t>
                          </m:r>
                        </m:sub>
                        <m:sup/>
                      </m:sSubSup>
                    </m:oMath>
                  </m:oMathPara>
                </a14:m>
                <a:endParaRPr lang="en-US" b="1" dirty="0"/>
              </a:p>
            </p:txBody>
          </p:sp>
        </mc:Choice>
        <mc:Fallback xmlns="">
          <p:sp>
            <p:nvSpPr>
              <p:cNvPr id="55" name="TextBox 54">
                <a:extLst>
                  <a:ext uri="{FF2B5EF4-FFF2-40B4-BE49-F238E27FC236}">
                    <a16:creationId xmlns:a16="http://schemas.microsoft.com/office/drawing/2014/main" id="{7037CC5A-88E0-4421-84B7-3761D8305157}"/>
                  </a:ext>
                </a:extLst>
              </p:cNvPr>
              <p:cNvSpPr txBox="1">
                <a:spLocks noRot="1" noChangeAspect="1" noMove="1" noResize="1" noEditPoints="1" noAdjustHandles="1" noChangeArrowheads="1" noChangeShapeType="1" noTextEdit="1"/>
              </p:cNvSpPr>
              <p:nvPr/>
            </p:nvSpPr>
            <p:spPr>
              <a:xfrm>
                <a:off x="1305339" y="5911200"/>
                <a:ext cx="9220200" cy="715196"/>
              </a:xfrm>
              <a:prstGeom prst="rect">
                <a:avLst/>
              </a:prstGeom>
              <a:blipFill>
                <a:blip r:embed="rId5"/>
                <a:stretch>
                  <a:fillRect/>
                </a:stretch>
              </a:blipFill>
            </p:spPr>
            <p:txBody>
              <a:bodyPr/>
              <a:lstStyle/>
              <a:p>
                <a:r>
                  <a:rPr lang="en-US">
                    <a:noFill/>
                  </a:rPr>
                  <a:t> </a:t>
                </a:r>
              </a:p>
            </p:txBody>
          </p:sp>
        </mc:Fallback>
      </mc:AlternateContent>
      <p:sp>
        <p:nvSpPr>
          <p:cNvPr id="56" name="Rectangle 55">
            <a:extLst>
              <a:ext uri="{FF2B5EF4-FFF2-40B4-BE49-F238E27FC236}">
                <a16:creationId xmlns="" xmlns:a16="http://schemas.microsoft.com/office/drawing/2014/main" id="{40719083-794F-4807-8AAF-A898B452C58C}"/>
              </a:ext>
            </a:extLst>
          </p:cNvPr>
          <p:cNvSpPr/>
          <p:nvPr/>
        </p:nvSpPr>
        <p:spPr>
          <a:xfrm>
            <a:off x="1304064" y="5566987"/>
            <a:ext cx="1694447" cy="369332"/>
          </a:xfrm>
          <a:prstGeom prst="rect">
            <a:avLst/>
          </a:prstGeom>
          <a:ln w="3175">
            <a:noFill/>
          </a:ln>
        </p:spPr>
        <p:txBody>
          <a:bodyPr wrap="none">
            <a:spAutoFit/>
          </a:bodyPr>
          <a:lstStyle/>
          <a:p>
            <a:r>
              <a:rPr lang="en-US" u="sng" dirty="0">
                <a:ea typeface="新細明體" pitchFamily="18" charset="-120"/>
              </a:rPr>
              <a:t>where the input</a:t>
            </a:r>
            <a:endParaRPr lang="en-US" u="sng" dirty="0"/>
          </a:p>
        </p:txBody>
      </p:sp>
      <p:sp>
        <p:nvSpPr>
          <p:cNvPr id="57" name="Rectangle 56">
            <a:extLst>
              <a:ext uri="{FF2B5EF4-FFF2-40B4-BE49-F238E27FC236}">
                <a16:creationId xmlns="" xmlns:a16="http://schemas.microsoft.com/office/drawing/2014/main" id="{10170B75-55AA-4160-A0C2-9AD9BA03ABAB}"/>
              </a:ext>
            </a:extLst>
          </p:cNvPr>
          <p:cNvSpPr/>
          <p:nvPr/>
        </p:nvSpPr>
        <p:spPr>
          <a:xfrm>
            <a:off x="6794492" y="5382321"/>
            <a:ext cx="4715512" cy="369332"/>
          </a:xfrm>
          <a:prstGeom prst="rect">
            <a:avLst/>
          </a:prstGeom>
        </p:spPr>
        <p:txBody>
          <a:bodyPr wrap="none">
            <a:spAutoFit/>
          </a:bodyPr>
          <a:lstStyle/>
          <a:p>
            <a:r>
              <a:rPr lang="en-US" i="1" u="sng" dirty="0">
                <a:latin typeface="+mj-lt"/>
              </a:rPr>
              <a:t>J. Zhang and </a:t>
            </a:r>
            <a:r>
              <a:rPr lang="en-US" i="1" u="sng" dirty="0" err="1">
                <a:latin typeface="+mj-lt"/>
              </a:rPr>
              <a:t>Weglein</a:t>
            </a:r>
            <a:r>
              <a:rPr lang="en-US" i="1" u="sng" dirty="0">
                <a:latin typeface="+mj-lt"/>
              </a:rPr>
              <a:t> (2005,2006); J. Zhang 2007</a:t>
            </a:r>
          </a:p>
        </p:txBody>
      </p:sp>
    </p:spTree>
    <p:extLst>
      <p:ext uri="{BB962C8B-B14F-4D97-AF65-F5344CB8AC3E}">
        <p14:creationId xmlns:p14="http://schemas.microsoft.com/office/powerpoint/2010/main" val="175168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animBg="1"/>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412" y="685800"/>
            <a:ext cx="10591800" cy="2862322"/>
          </a:xfrm>
          <a:prstGeom prst="rect">
            <a:avLst/>
          </a:prstGeom>
          <a:noFill/>
        </p:spPr>
        <p:txBody>
          <a:bodyPr wrap="square" rtlCol="0">
            <a:spAutoFit/>
          </a:bodyPr>
          <a:lstStyle/>
          <a:p>
            <a:r>
              <a:rPr lang="en-US" sz="3600" dirty="0">
                <a:solidFill>
                  <a:srgbClr val="0000FF"/>
                </a:solidFill>
              </a:rPr>
              <a:t>M-OSRP </a:t>
            </a:r>
            <a:r>
              <a:rPr lang="en-US" sz="3600" u="sng" dirty="0">
                <a:solidFill>
                  <a:srgbClr val="0000FF"/>
                </a:solidFill>
              </a:rPr>
              <a:t>identifies</a:t>
            </a:r>
            <a:r>
              <a:rPr lang="en-US" sz="3600" dirty="0">
                <a:solidFill>
                  <a:srgbClr val="0000FF"/>
                </a:solidFill>
              </a:rPr>
              <a:t> and </a:t>
            </a:r>
            <a:r>
              <a:rPr lang="en-US" sz="3600" u="sng" dirty="0">
                <a:solidFill>
                  <a:srgbClr val="0000FF"/>
                </a:solidFill>
              </a:rPr>
              <a:t>addresses</a:t>
            </a:r>
            <a:r>
              <a:rPr lang="en-US" sz="3600" dirty="0">
                <a:solidFill>
                  <a:srgbClr val="0000FF"/>
                </a:solidFill>
              </a:rPr>
              <a:t> outstanding and prioritized </a:t>
            </a:r>
            <a:r>
              <a:rPr lang="en-US" sz="3600" u="sng" dirty="0">
                <a:solidFill>
                  <a:srgbClr val="0000FF"/>
                </a:solidFill>
              </a:rPr>
              <a:t>seismic exploration challenges </a:t>
            </a:r>
            <a:r>
              <a:rPr lang="en-US" sz="3600" dirty="0">
                <a:solidFill>
                  <a:srgbClr val="0000FF"/>
                </a:solidFill>
              </a:rPr>
              <a:t>whose solution will have the biggest positive impact on our ability to locate and produce hydrocarbons.</a:t>
            </a:r>
          </a:p>
          <a:p>
            <a:endParaRPr lang="en-US" sz="3600" dirty="0">
              <a:solidFill>
                <a:srgbClr val="0000FF"/>
              </a:solidFill>
            </a:endParaRPr>
          </a:p>
        </p:txBody>
      </p:sp>
      <p:sp>
        <p:nvSpPr>
          <p:cNvPr id="4" name="Slide Number Placeholder 3"/>
          <p:cNvSpPr>
            <a:spLocks noGrp="1"/>
          </p:cNvSpPr>
          <p:nvPr>
            <p:ph type="sldNum" sz="quarter" idx="12"/>
          </p:nvPr>
        </p:nvSpPr>
        <p:spPr/>
        <p:txBody>
          <a:bodyPr/>
          <a:lstStyle/>
          <a:p>
            <a:fld id="{EC3277FA-E73F-4102-A46F-C78B8C27A80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90258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0684" y="152400"/>
            <a:ext cx="8227457" cy="990600"/>
          </a:xfrm>
        </p:spPr>
        <p:txBody>
          <a:bodyPr/>
          <a:lstStyle/>
          <a:p>
            <a:pPr eaLnBrk="1" hangingPunct="1"/>
            <a:r>
              <a:rPr lang="en-US" sz="2800" b="1" dirty="0">
                <a:solidFill>
                  <a:srgbClr val="FF0000"/>
                </a:solidFill>
                <a:latin typeface="+mn-lt"/>
              </a:rPr>
              <a:t>Outline</a:t>
            </a:r>
            <a:endParaRPr lang="en-US" sz="2600" b="1" dirty="0">
              <a:solidFill>
                <a:srgbClr val="FF0000"/>
              </a:solidFill>
              <a:latin typeface="+mn-lt"/>
            </a:endParaRPr>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80</a:t>
            </a:fld>
            <a:endParaRPr lang="en-US" dirty="0"/>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5">
            <a:extLst>
              <a:ext uri="{FF2B5EF4-FFF2-40B4-BE49-F238E27FC236}">
                <a16:creationId xmlns="" xmlns:a16="http://schemas.microsoft.com/office/drawing/2014/main" id="{0141A314-27CE-47FD-B4ED-3CB34144ADA6}"/>
              </a:ext>
            </a:extLst>
          </p:cNvPr>
          <p:cNvSpPr txBox="1">
            <a:spLocks/>
          </p:cNvSpPr>
          <p:nvPr/>
        </p:nvSpPr>
        <p:spPr>
          <a:xfrm>
            <a:off x="1896816" y="1123287"/>
            <a:ext cx="8227457" cy="4937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defRPr/>
            </a:pPr>
            <a:r>
              <a:rPr lang="en-US" dirty="0"/>
              <a:t>Motivation</a:t>
            </a:r>
          </a:p>
          <a:p>
            <a:pPr>
              <a:lnSpc>
                <a:spcPct val="200000"/>
              </a:lnSpc>
              <a:spcBef>
                <a:spcPts val="0"/>
              </a:spcBef>
              <a:defRPr/>
            </a:pPr>
            <a:r>
              <a:rPr lang="en-US" dirty="0"/>
              <a:t>Theory of Green’s theorem </a:t>
            </a:r>
            <a:r>
              <a:rPr lang="en-US" dirty="0" err="1"/>
              <a:t>deghosting</a:t>
            </a:r>
            <a:endParaRPr lang="en-US" altLang="zh-CN" dirty="0"/>
          </a:p>
          <a:p>
            <a:pPr>
              <a:lnSpc>
                <a:spcPct val="200000"/>
              </a:lnSpc>
              <a:spcBef>
                <a:spcPts val="0"/>
              </a:spcBef>
              <a:defRPr/>
            </a:pPr>
            <a:r>
              <a:rPr lang="en-US" dirty="0">
                <a:solidFill>
                  <a:srgbClr val="FF0000"/>
                </a:solidFill>
              </a:rPr>
              <a:t>Numerical examples</a:t>
            </a:r>
            <a:endParaRPr lang="en-US" dirty="0">
              <a:solidFill>
                <a:srgbClr val="FF0000"/>
              </a:solidFill>
              <a:latin typeface="+mj-lt"/>
            </a:endParaRPr>
          </a:p>
          <a:p>
            <a:pPr>
              <a:lnSpc>
                <a:spcPct val="200000"/>
              </a:lnSpc>
              <a:spcBef>
                <a:spcPts val="0"/>
              </a:spcBef>
              <a:defRPr/>
            </a:pPr>
            <a:r>
              <a:rPr lang="en-US" dirty="0"/>
              <a:t>Conclusions</a:t>
            </a:r>
          </a:p>
        </p:txBody>
      </p:sp>
    </p:spTree>
    <p:extLst>
      <p:ext uri="{BB962C8B-B14F-4D97-AF65-F5344CB8AC3E}">
        <p14:creationId xmlns:p14="http://schemas.microsoft.com/office/powerpoint/2010/main" val="34574501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83C2E8C-EB6D-402D-AE20-C637535D5250}" type="slidenum">
              <a:rPr lang="en-US" smtClean="0"/>
              <a:pPr>
                <a:defRPr/>
              </a:pPr>
              <a:t>81</a:t>
            </a:fld>
            <a:endParaRPr lang="en-US" dirty="0"/>
          </a:p>
        </p:txBody>
      </p:sp>
      <p:sp>
        <p:nvSpPr>
          <p:cNvPr id="13" name="Title 1"/>
          <p:cNvSpPr>
            <a:spLocks noGrp="1"/>
          </p:cNvSpPr>
          <p:nvPr>
            <p:ph type="title"/>
          </p:nvPr>
        </p:nvSpPr>
        <p:spPr>
          <a:xfrm>
            <a:off x="731330" y="91440"/>
            <a:ext cx="3209449" cy="990600"/>
          </a:xfrm>
        </p:spPr>
        <p:txBody>
          <a:bodyPr>
            <a:normAutofit/>
          </a:bodyPr>
          <a:lstStyle/>
          <a:p>
            <a:pPr>
              <a:spcBef>
                <a:spcPts val="1800"/>
              </a:spcBef>
              <a:defRPr/>
            </a:pPr>
            <a:r>
              <a:rPr lang="en-US" sz="2800" b="1" dirty="0">
                <a:solidFill>
                  <a:srgbClr val="FF0000"/>
                </a:solidFill>
                <a:latin typeface="+mn-lt"/>
              </a:rPr>
              <a:t>Numerical examples</a:t>
            </a:r>
          </a:p>
        </p:txBody>
      </p:sp>
      <p:cxnSp>
        <p:nvCxnSpPr>
          <p:cNvPr id="36" name="Straight Connector 35"/>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8119D3C1-F618-4A63-BEE9-5964ACA0821C}"/>
              </a:ext>
            </a:extLst>
          </p:cNvPr>
          <p:cNvSpPr/>
          <p:nvPr/>
        </p:nvSpPr>
        <p:spPr>
          <a:xfrm>
            <a:off x="6079129" y="1117886"/>
            <a:ext cx="3504287" cy="84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2DCD4B5A-6B1F-43DD-B04E-D45762E3EEED}"/>
              </a:ext>
            </a:extLst>
          </p:cNvPr>
          <p:cNvSpPr/>
          <p:nvPr/>
        </p:nvSpPr>
        <p:spPr>
          <a:xfrm>
            <a:off x="6082672" y="1964451"/>
            <a:ext cx="3504287" cy="296435"/>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ectangle 31">
            <a:extLst>
              <a:ext uri="{FF2B5EF4-FFF2-40B4-BE49-F238E27FC236}">
                <a16:creationId xmlns="" xmlns:a16="http://schemas.microsoft.com/office/drawing/2014/main" id="{811310DA-BBC2-4E80-957D-CA1238D33DDB}"/>
              </a:ext>
            </a:extLst>
          </p:cNvPr>
          <p:cNvSpPr/>
          <p:nvPr/>
        </p:nvSpPr>
        <p:spPr>
          <a:xfrm>
            <a:off x="8973975" y="1747519"/>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 xmlns:a16="http://schemas.microsoft.com/office/drawing/2014/main" id="{65DEB285-97FE-4917-8808-00E7587B3ACC}"/>
              </a:ext>
            </a:extLst>
          </p:cNvPr>
          <p:cNvSpPr/>
          <p:nvPr/>
        </p:nvSpPr>
        <p:spPr>
          <a:xfrm>
            <a:off x="6079129" y="2447060"/>
            <a:ext cx="3504287" cy="84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 xmlns:a16="http://schemas.microsoft.com/office/drawing/2014/main" id="{C00A0C7D-07F9-409F-A26D-BE64F3015A55}"/>
              </a:ext>
            </a:extLst>
          </p:cNvPr>
          <p:cNvSpPr/>
          <p:nvPr/>
        </p:nvSpPr>
        <p:spPr>
          <a:xfrm>
            <a:off x="6082672" y="3304111"/>
            <a:ext cx="3504287" cy="296435"/>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ectangle 34">
            <a:extLst>
              <a:ext uri="{FF2B5EF4-FFF2-40B4-BE49-F238E27FC236}">
                <a16:creationId xmlns="" xmlns:a16="http://schemas.microsoft.com/office/drawing/2014/main" id="{68E387FC-5C74-46D8-8ADA-FA75380EAA04}"/>
              </a:ext>
            </a:extLst>
          </p:cNvPr>
          <p:cNvSpPr/>
          <p:nvPr/>
        </p:nvSpPr>
        <p:spPr>
          <a:xfrm>
            <a:off x="8973975" y="3155665"/>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 xmlns:a16="http://schemas.microsoft.com/office/drawing/2014/main" id="{7C8AC0D4-9075-45A4-8BB5-45F2740223E7}"/>
              </a:ext>
            </a:extLst>
          </p:cNvPr>
          <p:cNvSpPr/>
          <p:nvPr/>
        </p:nvSpPr>
        <p:spPr>
          <a:xfrm>
            <a:off x="6084443" y="3797206"/>
            <a:ext cx="3504287" cy="84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 xmlns:a16="http://schemas.microsoft.com/office/drawing/2014/main" id="{F0A86D47-567C-4ABD-BDF8-0EFC2A1082BB}"/>
              </a:ext>
            </a:extLst>
          </p:cNvPr>
          <p:cNvSpPr/>
          <p:nvPr/>
        </p:nvSpPr>
        <p:spPr>
          <a:xfrm>
            <a:off x="6087986" y="4643771"/>
            <a:ext cx="3504287" cy="296435"/>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a:extLst>
              <a:ext uri="{FF2B5EF4-FFF2-40B4-BE49-F238E27FC236}">
                <a16:creationId xmlns="" xmlns:a16="http://schemas.microsoft.com/office/drawing/2014/main" id="{E6539197-CFAD-464C-AEF6-C553DDD31C35}"/>
              </a:ext>
            </a:extLst>
          </p:cNvPr>
          <p:cNvSpPr/>
          <p:nvPr/>
        </p:nvSpPr>
        <p:spPr>
          <a:xfrm>
            <a:off x="8979290" y="4495325"/>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 xmlns:a16="http://schemas.microsoft.com/office/drawing/2014/main" id="{A090326F-0F53-4061-BF6A-EB8E7929BCF6}"/>
              </a:ext>
            </a:extLst>
          </p:cNvPr>
          <p:cNvSpPr/>
          <p:nvPr/>
        </p:nvSpPr>
        <p:spPr>
          <a:xfrm>
            <a:off x="6087986" y="5136866"/>
            <a:ext cx="3504287" cy="8465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 xmlns:a16="http://schemas.microsoft.com/office/drawing/2014/main" id="{F72EC99A-4F8B-4733-A4E9-0F6D1C45C0F9}"/>
              </a:ext>
            </a:extLst>
          </p:cNvPr>
          <p:cNvSpPr/>
          <p:nvPr/>
        </p:nvSpPr>
        <p:spPr>
          <a:xfrm>
            <a:off x="6091529" y="5983431"/>
            <a:ext cx="3504287" cy="296435"/>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Rectangle 47">
            <a:extLst>
              <a:ext uri="{FF2B5EF4-FFF2-40B4-BE49-F238E27FC236}">
                <a16:creationId xmlns="" xmlns:a16="http://schemas.microsoft.com/office/drawing/2014/main" id="{F46D7454-D917-402C-BE10-60EB19D1784B}"/>
              </a:ext>
            </a:extLst>
          </p:cNvPr>
          <p:cNvSpPr/>
          <p:nvPr/>
        </p:nvSpPr>
        <p:spPr>
          <a:xfrm>
            <a:off x="8982833" y="5834985"/>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 xmlns:a16="http://schemas.microsoft.com/office/drawing/2014/main" id="{C8AEFE0B-8FD3-4E5C-9A95-FCCE5C343F51}"/>
              </a:ext>
            </a:extLst>
          </p:cNvPr>
          <p:cNvSpPr/>
          <p:nvPr/>
        </p:nvSpPr>
        <p:spPr>
          <a:xfrm>
            <a:off x="5045364" y="1218305"/>
            <a:ext cx="797013" cy="369332"/>
          </a:xfrm>
          <a:prstGeom prst="rect">
            <a:avLst/>
          </a:prstGeom>
        </p:spPr>
        <p:txBody>
          <a:bodyPr wrap="none">
            <a:spAutoFit/>
          </a:bodyPr>
          <a:lstStyle/>
          <a:p>
            <a:r>
              <a:rPr lang="en-US" altLang="zh-CN" b="1" dirty="0">
                <a:latin typeface="+mj-lt"/>
              </a:rPr>
              <a:t>Case 1</a:t>
            </a:r>
            <a:endParaRPr lang="en-US" b="1" dirty="0">
              <a:latin typeface="+mj-lt"/>
            </a:endParaRPr>
          </a:p>
        </p:txBody>
      </p:sp>
      <p:sp>
        <p:nvSpPr>
          <p:cNvPr id="50" name="Rectangle 49">
            <a:extLst>
              <a:ext uri="{FF2B5EF4-FFF2-40B4-BE49-F238E27FC236}">
                <a16:creationId xmlns="" xmlns:a16="http://schemas.microsoft.com/office/drawing/2014/main" id="{E948EB45-88FA-414C-8734-B82D211C8D8A}"/>
              </a:ext>
            </a:extLst>
          </p:cNvPr>
          <p:cNvSpPr/>
          <p:nvPr/>
        </p:nvSpPr>
        <p:spPr>
          <a:xfrm>
            <a:off x="5045365" y="2553781"/>
            <a:ext cx="797013" cy="369332"/>
          </a:xfrm>
          <a:prstGeom prst="rect">
            <a:avLst/>
          </a:prstGeom>
        </p:spPr>
        <p:txBody>
          <a:bodyPr wrap="none">
            <a:spAutoFit/>
          </a:bodyPr>
          <a:lstStyle/>
          <a:p>
            <a:r>
              <a:rPr lang="en-US" altLang="zh-CN" b="1" dirty="0">
                <a:latin typeface="+mj-lt"/>
              </a:rPr>
              <a:t>Case 2</a:t>
            </a:r>
            <a:endParaRPr lang="en-US" b="1" dirty="0">
              <a:latin typeface="+mj-lt"/>
            </a:endParaRPr>
          </a:p>
        </p:txBody>
      </p:sp>
      <p:sp>
        <p:nvSpPr>
          <p:cNvPr id="51" name="Rectangle 50">
            <a:extLst>
              <a:ext uri="{FF2B5EF4-FFF2-40B4-BE49-F238E27FC236}">
                <a16:creationId xmlns="" xmlns:a16="http://schemas.microsoft.com/office/drawing/2014/main" id="{AA1D7B8C-CD20-4D5A-938F-38050A2B03A2}"/>
              </a:ext>
            </a:extLst>
          </p:cNvPr>
          <p:cNvSpPr/>
          <p:nvPr/>
        </p:nvSpPr>
        <p:spPr>
          <a:xfrm>
            <a:off x="5045365" y="3889257"/>
            <a:ext cx="797013" cy="369332"/>
          </a:xfrm>
          <a:prstGeom prst="rect">
            <a:avLst/>
          </a:prstGeom>
        </p:spPr>
        <p:txBody>
          <a:bodyPr wrap="none">
            <a:spAutoFit/>
          </a:bodyPr>
          <a:lstStyle/>
          <a:p>
            <a:r>
              <a:rPr lang="en-US" altLang="zh-CN" b="1" dirty="0">
                <a:latin typeface="+mj-lt"/>
              </a:rPr>
              <a:t>Case 3</a:t>
            </a:r>
            <a:endParaRPr lang="en-US" b="1" dirty="0">
              <a:latin typeface="+mj-lt"/>
            </a:endParaRPr>
          </a:p>
        </p:txBody>
      </p:sp>
      <p:sp>
        <p:nvSpPr>
          <p:cNvPr id="52" name="Rectangle 51">
            <a:extLst>
              <a:ext uri="{FF2B5EF4-FFF2-40B4-BE49-F238E27FC236}">
                <a16:creationId xmlns="" xmlns:a16="http://schemas.microsoft.com/office/drawing/2014/main" id="{BB7ECF20-7BBB-446F-9F89-558BC6A6A9C5}"/>
              </a:ext>
            </a:extLst>
          </p:cNvPr>
          <p:cNvSpPr/>
          <p:nvPr/>
        </p:nvSpPr>
        <p:spPr>
          <a:xfrm>
            <a:off x="5045364" y="5224733"/>
            <a:ext cx="797013" cy="369332"/>
          </a:xfrm>
          <a:prstGeom prst="rect">
            <a:avLst/>
          </a:prstGeom>
        </p:spPr>
        <p:txBody>
          <a:bodyPr wrap="none">
            <a:spAutoFit/>
          </a:bodyPr>
          <a:lstStyle/>
          <a:p>
            <a:r>
              <a:rPr lang="en-US" altLang="zh-CN" b="1" dirty="0">
                <a:latin typeface="+mj-lt"/>
              </a:rPr>
              <a:t>Case 4</a:t>
            </a:r>
            <a:endParaRPr lang="en-US" b="1" dirty="0">
              <a:latin typeface="+mj-lt"/>
            </a:endParaRPr>
          </a:p>
        </p:txBody>
      </p:sp>
      <p:sp>
        <p:nvSpPr>
          <p:cNvPr id="53" name="Flowchart: Merge 52">
            <a:extLst>
              <a:ext uri="{FF2B5EF4-FFF2-40B4-BE49-F238E27FC236}">
                <a16:creationId xmlns="" xmlns:a16="http://schemas.microsoft.com/office/drawing/2014/main" id="{88C5A34E-BAB8-4BC7-80A5-611D1BD7ABEA}"/>
              </a:ext>
            </a:extLst>
          </p:cNvPr>
          <p:cNvSpPr/>
          <p:nvPr/>
        </p:nvSpPr>
        <p:spPr>
          <a:xfrm>
            <a:off x="6188059" y="4146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Flowchart: Merge 57">
            <a:extLst>
              <a:ext uri="{FF2B5EF4-FFF2-40B4-BE49-F238E27FC236}">
                <a16:creationId xmlns="" xmlns:a16="http://schemas.microsoft.com/office/drawing/2014/main" id="{4C580EB2-D3A1-409A-A107-07FBC4E7DFFD}"/>
              </a:ext>
            </a:extLst>
          </p:cNvPr>
          <p:cNvSpPr/>
          <p:nvPr/>
        </p:nvSpPr>
        <p:spPr>
          <a:xfrm>
            <a:off x="6568961" y="43345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Flowchart: Merge 58">
            <a:extLst>
              <a:ext uri="{FF2B5EF4-FFF2-40B4-BE49-F238E27FC236}">
                <a16:creationId xmlns="" xmlns:a16="http://schemas.microsoft.com/office/drawing/2014/main" id="{9337CC28-4CE7-41BD-8ABE-7A1FB3A99EA7}"/>
              </a:ext>
            </a:extLst>
          </p:cNvPr>
          <p:cNvSpPr/>
          <p:nvPr/>
        </p:nvSpPr>
        <p:spPr>
          <a:xfrm>
            <a:off x="6949863" y="4146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0" name="Flowchart: Merge 59">
            <a:extLst>
              <a:ext uri="{FF2B5EF4-FFF2-40B4-BE49-F238E27FC236}">
                <a16:creationId xmlns="" xmlns:a16="http://schemas.microsoft.com/office/drawing/2014/main" id="{93FB6EF9-E4D5-40C3-A171-B22C060E5F48}"/>
              </a:ext>
            </a:extLst>
          </p:cNvPr>
          <p:cNvSpPr/>
          <p:nvPr/>
        </p:nvSpPr>
        <p:spPr>
          <a:xfrm>
            <a:off x="8473470" y="4146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 name="Flowchart: Merge 60">
            <a:extLst>
              <a:ext uri="{FF2B5EF4-FFF2-40B4-BE49-F238E27FC236}">
                <a16:creationId xmlns="" xmlns:a16="http://schemas.microsoft.com/office/drawing/2014/main" id="{D5F6DC4C-9461-43FB-9400-3B37CF5E91C6}"/>
              </a:ext>
            </a:extLst>
          </p:cNvPr>
          <p:cNvSpPr/>
          <p:nvPr/>
        </p:nvSpPr>
        <p:spPr>
          <a:xfrm>
            <a:off x="8854372" y="43345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Flowchart: Merge 61">
            <a:extLst>
              <a:ext uri="{FF2B5EF4-FFF2-40B4-BE49-F238E27FC236}">
                <a16:creationId xmlns="" xmlns:a16="http://schemas.microsoft.com/office/drawing/2014/main" id="{A202CB63-3E8C-4FAB-B8B3-D3CE84DA9110}"/>
              </a:ext>
            </a:extLst>
          </p:cNvPr>
          <p:cNvSpPr/>
          <p:nvPr/>
        </p:nvSpPr>
        <p:spPr>
          <a:xfrm>
            <a:off x="9235274" y="4146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Flowchart: Merge 62">
            <a:extLst>
              <a:ext uri="{FF2B5EF4-FFF2-40B4-BE49-F238E27FC236}">
                <a16:creationId xmlns="" xmlns:a16="http://schemas.microsoft.com/office/drawing/2014/main" id="{49BED7C9-65D8-4754-8707-B6C05E1D3C0C}"/>
              </a:ext>
            </a:extLst>
          </p:cNvPr>
          <p:cNvSpPr/>
          <p:nvPr/>
        </p:nvSpPr>
        <p:spPr>
          <a:xfrm>
            <a:off x="7330765" y="43345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Flowchart: Merge 63">
            <a:extLst>
              <a:ext uri="{FF2B5EF4-FFF2-40B4-BE49-F238E27FC236}">
                <a16:creationId xmlns="" xmlns:a16="http://schemas.microsoft.com/office/drawing/2014/main" id="{DC6F1620-318A-4AD4-B31F-F06B38D56EAA}"/>
              </a:ext>
            </a:extLst>
          </p:cNvPr>
          <p:cNvSpPr/>
          <p:nvPr/>
        </p:nvSpPr>
        <p:spPr>
          <a:xfrm>
            <a:off x="7711666" y="4146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Flowchart: Merge 64">
            <a:extLst>
              <a:ext uri="{FF2B5EF4-FFF2-40B4-BE49-F238E27FC236}">
                <a16:creationId xmlns="" xmlns:a16="http://schemas.microsoft.com/office/drawing/2014/main" id="{FB33F62D-A2CA-4328-B60F-A604670FDC3F}"/>
              </a:ext>
            </a:extLst>
          </p:cNvPr>
          <p:cNvSpPr/>
          <p:nvPr/>
        </p:nvSpPr>
        <p:spPr>
          <a:xfrm>
            <a:off x="8092568" y="43345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Flowchart: Merge 65">
            <a:extLst>
              <a:ext uri="{FF2B5EF4-FFF2-40B4-BE49-F238E27FC236}">
                <a16:creationId xmlns="" xmlns:a16="http://schemas.microsoft.com/office/drawing/2014/main" id="{74B9180E-90AD-4EA4-AF5D-E9BFF1E3E569}"/>
              </a:ext>
            </a:extLst>
          </p:cNvPr>
          <p:cNvSpPr/>
          <p:nvPr/>
        </p:nvSpPr>
        <p:spPr>
          <a:xfrm>
            <a:off x="6188059" y="55178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Flowchart: Merge 66">
            <a:extLst>
              <a:ext uri="{FF2B5EF4-FFF2-40B4-BE49-F238E27FC236}">
                <a16:creationId xmlns="" xmlns:a16="http://schemas.microsoft.com/office/drawing/2014/main" id="{9A791487-7510-4194-A013-A60CFD6EF26A}"/>
              </a:ext>
            </a:extLst>
          </p:cNvPr>
          <p:cNvSpPr/>
          <p:nvPr/>
        </p:nvSpPr>
        <p:spPr>
          <a:xfrm>
            <a:off x="6568961" y="57061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Flowchart: Merge 67">
            <a:extLst>
              <a:ext uri="{FF2B5EF4-FFF2-40B4-BE49-F238E27FC236}">
                <a16:creationId xmlns="" xmlns:a16="http://schemas.microsoft.com/office/drawing/2014/main" id="{014550D2-73ED-4940-939E-A37DEBA82ABA}"/>
              </a:ext>
            </a:extLst>
          </p:cNvPr>
          <p:cNvSpPr/>
          <p:nvPr/>
        </p:nvSpPr>
        <p:spPr>
          <a:xfrm>
            <a:off x="6949863" y="55178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Flowchart: Merge 68">
            <a:extLst>
              <a:ext uri="{FF2B5EF4-FFF2-40B4-BE49-F238E27FC236}">
                <a16:creationId xmlns="" xmlns:a16="http://schemas.microsoft.com/office/drawing/2014/main" id="{BAADB219-B75F-4293-9B69-7301856E644E}"/>
              </a:ext>
            </a:extLst>
          </p:cNvPr>
          <p:cNvSpPr/>
          <p:nvPr/>
        </p:nvSpPr>
        <p:spPr>
          <a:xfrm>
            <a:off x="8473470" y="55178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Flowchart: Merge 69">
            <a:extLst>
              <a:ext uri="{FF2B5EF4-FFF2-40B4-BE49-F238E27FC236}">
                <a16:creationId xmlns="" xmlns:a16="http://schemas.microsoft.com/office/drawing/2014/main" id="{EAB8F045-5FCF-4785-9BBD-3B9682A97D24}"/>
              </a:ext>
            </a:extLst>
          </p:cNvPr>
          <p:cNvSpPr/>
          <p:nvPr/>
        </p:nvSpPr>
        <p:spPr>
          <a:xfrm>
            <a:off x="8854372" y="57061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Flowchart: Merge 70">
            <a:extLst>
              <a:ext uri="{FF2B5EF4-FFF2-40B4-BE49-F238E27FC236}">
                <a16:creationId xmlns="" xmlns:a16="http://schemas.microsoft.com/office/drawing/2014/main" id="{BC9E622F-1385-42E9-9582-2498763D5E63}"/>
              </a:ext>
            </a:extLst>
          </p:cNvPr>
          <p:cNvSpPr/>
          <p:nvPr/>
        </p:nvSpPr>
        <p:spPr>
          <a:xfrm>
            <a:off x="9235274" y="55178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Flowchart: Merge 71">
            <a:extLst>
              <a:ext uri="{FF2B5EF4-FFF2-40B4-BE49-F238E27FC236}">
                <a16:creationId xmlns="" xmlns:a16="http://schemas.microsoft.com/office/drawing/2014/main" id="{8B315D8F-D177-400B-90E8-416F674A7EA5}"/>
              </a:ext>
            </a:extLst>
          </p:cNvPr>
          <p:cNvSpPr/>
          <p:nvPr/>
        </p:nvSpPr>
        <p:spPr>
          <a:xfrm>
            <a:off x="7330765" y="57061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Flowchart: Merge 72">
            <a:extLst>
              <a:ext uri="{FF2B5EF4-FFF2-40B4-BE49-F238E27FC236}">
                <a16:creationId xmlns="" xmlns:a16="http://schemas.microsoft.com/office/drawing/2014/main" id="{03B4F164-4B16-4F24-ABEF-601BABF528D0}"/>
              </a:ext>
            </a:extLst>
          </p:cNvPr>
          <p:cNvSpPr/>
          <p:nvPr/>
        </p:nvSpPr>
        <p:spPr>
          <a:xfrm>
            <a:off x="7711666" y="55178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 name="Flowchart: Merge 73">
            <a:extLst>
              <a:ext uri="{FF2B5EF4-FFF2-40B4-BE49-F238E27FC236}">
                <a16:creationId xmlns="" xmlns:a16="http://schemas.microsoft.com/office/drawing/2014/main" id="{6FCE3ECE-2E6C-4EB3-BF12-3E8D812A657A}"/>
              </a:ext>
            </a:extLst>
          </p:cNvPr>
          <p:cNvSpPr/>
          <p:nvPr/>
        </p:nvSpPr>
        <p:spPr>
          <a:xfrm>
            <a:off x="8092568" y="570617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Rectangle 74">
            <a:extLst>
              <a:ext uri="{FF2B5EF4-FFF2-40B4-BE49-F238E27FC236}">
                <a16:creationId xmlns="" xmlns:a16="http://schemas.microsoft.com/office/drawing/2014/main" id="{C3F60E8D-4C82-412E-BD68-E30604E98B27}"/>
              </a:ext>
            </a:extLst>
          </p:cNvPr>
          <p:cNvSpPr/>
          <p:nvPr/>
        </p:nvSpPr>
        <p:spPr>
          <a:xfrm>
            <a:off x="1480402" y="2043766"/>
            <a:ext cx="2706155" cy="13553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 xmlns:a16="http://schemas.microsoft.com/office/drawing/2014/main" id="{0EEA0342-4232-4195-B759-13A218C3B36D}"/>
              </a:ext>
            </a:extLst>
          </p:cNvPr>
          <p:cNvSpPr/>
          <p:nvPr/>
        </p:nvSpPr>
        <p:spPr>
          <a:xfrm>
            <a:off x="1480402" y="3399115"/>
            <a:ext cx="2706155" cy="1227549"/>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7" name="Rectangle 76">
            <a:extLst>
              <a:ext uri="{FF2B5EF4-FFF2-40B4-BE49-F238E27FC236}">
                <a16:creationId xmlns="" xmlns:a16="http://schemas.microsoft.com/office/drawing/2014/main" id="{CDBC3C61-7903-42E6-81A9-1600A5966EF9}"/>
              </a:ext>
            </a:extLst>
          </p:cNvPr>
          <p:cNvSpPr/>
          <p:nvPr/>
        </p:nvSpPr>
        <p:spPr>
          <a:xfrm>
            <a:off x="1806975" y="4767347"/>
            <a:ext cx="1672317" cy="507831"/>
          </a:xfrm>
          <a:prstGeom prst="rect">
            <a:avLst/>
          </a:prstGeom>
        </p:spPr>
        <p:txBody>
          <a:bodyPr wrap="none">
            <a:spAutoFit/>
          </a:bodyPr>
          <a:lstStyle/>
          <a:p>
            <a:pPr algn="ctr">
              <a:lnSpc>
                <a:spcPct val="150000"/>
              </a:lnSpc>
            </a:pPr>
            <a:r>
              <a:rPr lang="en-US" dirty="0">
                <a:latin typeface="Arial" panose="020B0604020202020204" pitchFamily="34" charset="0"/>
                <a:ea typeface="新細明體" pitchFamily="18" charset="-120"/>
                <a:cs typeface="Arial" panose="020B0604020202020204" pitchFamily="34" charset="0"/>
              </a:rPr>
              <a:t>Velocity model</a:t>
            </a:r>
          </a:p>
        </p:txBody>
      </p:sp>
      <p:sp>
        <p:nvSpPr>
          <p:cNvPr id="78" name="Rectangle 77">
            <a:extLst>
              <a:ext uri="{FF2B5EF4-FFF2-40B4-BE49-F238E27FC236}">
                <a16:creationId xmlns="" xmlns:a16="http://schemas.microsoft.com/office/drawing/2014/main" id="{BB8C9E7F-AC20-452D-8E77-301813BAD126}"/>
              </a:ext>
            </a:extLst>
          </p:cNvPr>
          <p:cNvSpPr/>
          <p:nvPr/>
        </p:nvSpPr>
        <p:spPr>
          <a:xfrm>
            <a:off x="2775863" y="2815597"/>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1500m/s</a:t>
            </a:r>
            <a:endParaRPr lang="en-US" dirty="0">
              <a:latin typeface="Arial" panose="020B0604020202020204" pitchFamily="34" charset="0"/>
              <a:cs typeface="Arial" panose="020B0604020202020204" pitchFamily="34" charset="0"/>
            </a:endParaRPr>
          </a:p>
        </p:txBody>
      </p:sp>
      <p:sp>
        <p:nvSpPr>
          <p:cNvPr id="79" name="Rectangle 78">
            <a:extLst>
              <a:ext uri="{FF2B5EF4-FFF2-40B4-BE49-F238E27FC236}">
                <a16:creationId xmlns="" xmlns:a16="http://schemas.microsoft.com/office/drawing/2014/main" id="{8AC0F149-5FFB-4574-ABE0-91AC7C166EEE}"/>
              </a:ext>
            </a:extLst>
          </p:cNvPr>
          <p:cNvSpPr/>
          <p:nvPr/>
        </p:nvSpPr>
        <p:spPr>
          <a:xfrm>
            <a:off x="2761449" y="3725623"/>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1000m/s</a:t>
            </a:r>
            <a:endParaRPr lang="en-US" dirty="0">
              <a:latin typeface="Arial" panose="020B0604020202020204" pitchFamily="34" charset="0"/>
              <a:cs typeface="Arial" panose="020B0604020202020204" pitchFamily="34" charset="0"/>
            </a:endParaRPr>
          </a:p>
        </p:txBody>
      </p:sp>
      <p:sp>
        <p:nvSpPr>
          <p:cNvPr id="80" name="Rectangle 79">
            <a:extLst>
              <a:ext uri="{FF2B5EF4-FFF2-40B4-BE49-F238E27FC236}">
                <a16:creationId xmlns="" xmlns:a16="http://schemas.microsoft.com/office/drawing/2014/main" id="{59303A5E-1DC7-47CA-8686-B692D1FFD7DD}"/>
              </a:ext>
            </a:extLst>
          </p:cNvPr>
          <p:cNvSpPr/>
          <p:nvPr/>
        </p:nvSpPr>
        <p:spPr>
          <a:xfrm>
            <a:off x="872929" y="3210754"/>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81" name="Rectangle 80">
            <a:extLst>
              <a:ext uri="{FF2B5EF4-FFF2-40B4-BE49-F238E27FC236}">
                <a16:creationId xmlns="" xmlns:a16="http://schemas.microsoft.com/office/drawing/2014/main" id="{88DEF6FB-5615-4669-8115-34E87B645EF1}"/>
              </a:ext>
            </a:extLst>
          </p:cNvPr>
          <p:cNvSpPr/>
          <p:nvPr/>
        </p:nvSpPr>
        <p:spPr>
          <a:xfrm>
            <a:off x="1538417" y="1654345"/>
            <a:ext cx="147950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Free surface</a:t>
            </a:r>
          </a:p>
        </p:txBody>
      </p:sp>
      <p:sp>
        <p:nvSpPr>
          <p:cNvPr id="82" name="Left Brace 81">
            <a:extLst>
              <a:ext uri="{FF2B5EF4-FFF2-40B4-BE49-F238E27FC236}">
                <a16:creationId xmlns="" xmlns:a16="http://schemas.microsoft.com/office/drawing/2014/main" id="{67D145FA-0133-4D59-B3F3-6C9E92748BF1}"/>
              </a:ext>
            </a:extLst>
          </p:cNvPr>
          <p:cNvSpPr/>
          <p:nvPr/>
        </p:nvSpPr>
        <p:spPr>
          <a:xfrm>
            <a:off x="4749499" y="1441207"/>
            <a:ext cx="271964" cy="396819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3" name="Straight Connector 82">
            <a:extLst>
              <a:ext uri="{FF2B5EF4-FFF2-40B4-BE49-F238E27FC236}">
                <a16:creationId xmlns="" xmlns:a16="http://schemas.microsoft.com/office/drawing/2014/main" id="{6E232C30-9A2A-44BB-B502-D716B80BA4E4}"/>
              </a:ext>
            </a:extLst>
          </p:cNvPr>
          <p:cNvCxnSpPr>
            <a:cxnSpLocks/>
          </p:cNvCxnSpPr>
          <p:nvPr/>
        </p:nvCxnSpPr>
        <p:spPr>
          <a:xfrm>
            <a:off x="6079129" y="1594591"/>
            <a:ext cx="3504287" cy="0"/>
          </a:xfrm>
          <a:prstGeom prst="line">
            <a:avLst/>
          </a:prstGeom>
          <a:ln w="38100">
            <a:solidFill>
              <a:srgbClr val="1B05BB"/>
            </a:solidFill>
            <a:prstDash val="sysDash"/>
          </a:ln>
        </p:spPr>
        <p:style>
          <a:lnRef idx="1">
            <a:schemeClr val="accent1"/>
          </a:lnRef>
          <a:fillRef idx="0">
            <a:schemeClr val="accent1"/>
          </a:fillRef>
          <a:effectRef idx="0">
            <a:schemeClr val="accent1"/>
          </a:effectRef>
          <a:fontRef idx="minor">
            <a:schemeClr val="tx1"/>
          </a:fontRef>
        </p:style>
      </p:cxnSp>
      <p:sp>
        <p:nvSpPr>
          <p:cNvPr id="84" name="Flowchart: Merge 83">
            <a:extLst>
              <a:ext uri="{FF2B5EF4-FFF2-40B4-BE49-F238E27FC236}">
                <a16:creationId xmlns="" xmlns:a16="http://schemas.microsoft.com/office/drawing/2014/main" id="{B5321619-C55A-4925-BB1D-F8B7A96170BA}"/>
              </a:ext>
            </a:extLst>
          </p:cNvPr>
          <p:cNvSpPr/>
          <p:nvPr/>
        </p:nvSpPr>
        <p:spPr>
          <a:xfrm>
            <a:off x="6188067"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Flowchart: Merge 84">
            <a:extLst>
              <a:ext uri="{FF2B5EF4-FFF2-40B4-BE49-F238E27FC236}">
                <a16:creationId xmlns="" xmlns:a16="http://schemas.microsoft.com/office/drawing/2014/main" id="{E8B00E24-9A08-4072-AB1B-E417F4CA80F9}"/>
              </a:ext>
            </a:extLst>
          </p:cNvPr>
          <p:cNvSpPr/>
          <p:nvPr/>
        </p:nvSpPr>
        <p:spPr>
          <a:xfrm>
            <a:off x="6568969"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 name="Flowchart: Merge 85">
            <a:extLst>
              <a:ext uri="{FF2B5EF4-FFF2-40B4-BE49-F238E27FC236}">
                <a16:creationId xmlns="" xmlns:a16="http://schemas.microsoft.com/office/drawing/2014/main" id="{4EA99309-1F2E-4BD5-B900-59BED9950D95}"/>
              </a:ext>
            </a:extLst>
          </p:cNvPr>
          <p:cNvSpPr/>
          <p:nvPr/>
        </p:nvSpPr>
        <p:spPr>
          <a:xfrm>
            <a:off x="6949871"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Flowchart: Merge 86">
            <a:extLst>
              <a:ext uri="{FF2B5EF4-FFF2-40B4-BE49-F238E27FC236}">
                <a16:creationId xmlns="" xmlns:a16="http://schemas.microsoft.com/office/drawing/2014/main" id="{9419DDD1-C57D-4012-BAC3-B67334760011}"/>
              </a:ext>
            </a:extLst>
          </p:cNvPr>
          <p:cNvSpPr/>
          <p:nvPr/>
        </p:nvSpPr>
        <p:spPr>
          <a:xfrm>
            <a:off x="8473478"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8" name="Flowchart: Merge 87">
            <a:extLst>
              <a:ext uri="{FF2B5EF4-FFF2-40B4-BE49-F238E27FC236}">
                <a16:creationId xmlns="" xmlns:a16="http://schemas.microsoft.com/office/drawing/2014/main" id="{0677B967-585B-4C63-9E8D-F7A755DA67B4}"/>
              </a:ext>
            </a:extLst>
          </p:cNvPr>
          <p:cNvSpPr/>
          <p:nvPr/>
        </p:nvSpPr>
        <p:spPr>
          <a:xfrm>
            <a:off x="8854380"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Flowchart: Merge 88">
            <a:extLst>
              <a:ext uri="{FF2B5EF4-FFF2-40B4-BE49-F238E27FC236}">
                <a16:creationId xmlns="" xmlns:a16="http://schemas.microsoft.com/office/drawing/2014/main" id="{EBDAEE7B-C41A-4224-9865-3650405331AD}"/>
              </a:ext>
            </a:extLst>
          </p:cNvPr>
          <p:cNvSpPr/>
          <p:nvPr/>
        </p:nvSpPr>
        <p:spPr>
          <a:xfrm>
            <a:off x="9235282"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Flowchart: Merge 89">
            <a:extLst>
              <a:ext uri="{FF2B5EF4-FFF2-40B4-BE49-F238E27FC236}">
                <a16:creationId xmlns="" xmlns:a16="http://schemas.microsoft.com/office/drawing/2014/main" id="{950199CC-5361-47BD-9A52-30D1C459F5BE}"/>
              </a:ext>
            </a:extLst>
          </p:cNvPr>
          <p:cNvSpPr/>
          <p:nvPr/>
        </p:nvSpPr>
        <p:spPr>
          <a:xfrm>
            <a:off x="7330773"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1" name="Flowchart: Merge 90">
            <a:extLst>
              <a:ext uri="{FF2B5EF4-FFF2-40B4-BE49-F238E27FC236}">
                <a16:creationId xmlns="" xmlns:a16="http://schemas.microsoft.com/office/drawing/2014/main" id="{0D8DEFA9-6DA8-4699-A687-214DAB46FEC1}"/>
              </a:ext>
            </a:extLst>
          </p:cNvPr>
          <p:cNvSpPr/>
          <p:nvPr/>
        </p:nvSpPr>
        <p:spPr>
          <a:xfrm>
            <a:off x="7711674"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2" name="Flowchart: Merge 91">
            <a:extLst>
              <a:ext uri="{FF2B5EF4-FFF2-40B4-BE49-F238E27FC236}">
                <a16:creationId xmlns="" xmlns:a16="http://schemas.microsoft.com/office/drawing/2014/main" id="{725075B6-0934-43D3-97B9-1B87D6B950FC}"/>
              </a:ext>
            </a:extLst>
          </p:cNvPr>
          <p:cNvSpPr/>
          <p:nvPr/>
        </p:nvSpPr>
        <p:spPr>
          <a:xfrm>
            <a:off x="8092576" y="15554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93" name="Straight Connector 92">
            <a:extLst>
              <a:ext uri="{FF2B5EF4-FFF2-40B4-BE49-F238E27FC236}">
                <a16:creationId xmlns="" xmlns:a16="http://schemas.microsoft.com/office/drawing/2014/main" id="{BDAD9103-7EFA-4E08-A06D-2332BF584F52}"/>
              </a:ext>
            </a:extLst>
          </p:cNvPr>
          <p:cNvCxnSpPr>
            <a:cxnSpLocks/>
          </p:cNvCxnSpPr>
          <p:nvPr/>
        </p:nvCxnSpPr>
        <p:spPr>
          <a:xfrm>
            <a:off x="6087986" y="2885064"/>
            <a:ext cx="3504287" cy="0"/>
          </a:xfrm>
          <a:prstGeom prst="line">
            <a:avLst/>
          </a:prstGeom>
          <a:ln w="38100">
            <a:solidFill>
              <a:srgbClr val="1B05BB"/>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E28032EE-5674-495E-8490-A3E06E0ABDDD}"/>
              </a:ext>
            </a:extLst>
          </p:cNvPr>
          <p:cNvCxnSpPr>
            <a:cxnSpLocks/>
          </p:cNvCxnSpPr>
          <p:nvPr/>
        </p:nvCxnSpPr>
        <p:spPr>
          <a:xfrm>
            <a:off x="6087986" y="4276905"/>
            <a:ext cx="3504287" cy="0"/>
          </a:xfrm>
          <a:prstGeom prst="line">
            <a:avLst/>
          </a:prstGeom>
          <a:ln w="38100">
            <a:solidFill>
              <a:srgbClr val="1B05BB"/>
            </a:solidFill>
            <a:prstDash val="sysDash"/>
          </a:ln>
        </p:spPr>
        <p:style>
          <a:lnRef idx="1">
            <a:schemeClr val="accent1"/>
          </a:lnRef>
          <a:fillRef idx="0">
            <a:schemeClr val="accent1"/>
          </a:fillRef>
          <a:effectRef idx="0">
            <a:schemeClr val="accent1"/>
          </a:effectRef>
          <a:fontRef idx="minor">
            <a:schemeClr val="tx1"/>
          </a:fontRef>
        </p:style>
      </p:cxnSp>
      <p:sp>
        <p:nvSpPr>
          <p:cNvPr id="95" name="Flowchart: Merge 94">
            <a:extLst>
              <a:ext uri="{FF2B5EF4-FFF2-40B4-BE49-F238E27FC236}">
                <a16:creationId xmlns="" xmlns:a16="http://schemas.microsoft.com/office/drawing/2014/main" id="{F5CCDF83-4905-4D01-A7E5-322D1CC42912}"/>
              </a:ext>
            </a:extLst>
          </p:cNvPr>
          <p:cNvSpPr/>
          <p:nvPr/>
        </p:nvSpPr>
        <p:spPr>
          <a:xfrm>
            <a:off x="6188059" y="269541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6" name="Flowchart: Merge 95">
            <a:extLst>
              <a:ext uri="{FF2B5EF4-FFF2-40B4-BE49-F238E27FC236}">
                <a16:creationId xmlns="" xmlns:a16="http://schemas.microsoft.com/office/drawing/2014/main" id="{DC624603-7283-48B6-84D0-344E3A85ACE2}"/>
              </a:ext>
            </a:extLst>
          </p:cNvPr>
          <p:cNvSpPr/>
          <p:nvPr/>
        </p:nvSpPr>
        <p:spPr>
          <a:xfrm>
            <a:off x="6572015" y="2731994"/>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7" name="Flowchart: Merge 96">
            <a:extLst>
              <a:ext uri="{FF2B5EF4-FFF2-40B4-BE49-F238E27FC236}">
                <a16:creationId xmlns="" xmlns:a16="http://schemas.microsoft.com/office/drawing/2014/main" id="{195552F8-91A6-4647-A266-F11FACDADD4C}"/>
              </a:ext>
            </a:extLst>
          </p:cNvPr>
          <p:cNvSpPr/>
          <p:nvPr/>
        </p:nvSpPr>
        <p:spPr>
          <a:xfrm>
            <a:off x="6949863" y="27685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8" name="Flowchart: Merge 97">
            <a:extLst>
              <a:ext uri="{FF2B5EF4-FFF2-40B4-BE49-F238E27FC236}">
                <a16:creationId xmlns="" xmlns:a16="http://schemas.microsoft.com/office/drawing/2014/main" id="{6D9E4D81-2BB0-4668-B367-351F3E1C00A3}"/>
              </a:ext>
            </a:extLst>
          </p:cNvPr>
          <p:cNvSpPr/>
          <p:nvPr/>
        </p:nvSpPr>
        <p:spPr>
          <a:xfrm>
            <a:off x="8473470" y="2914874"/>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9" name="Flowchart: Merge 98">
            <a:extLst>
              <a:ext uri="{FF2B5EF4-FFF2-40B4-BE49-F238E27FC236}">
                <a16:creationId xmlns="" xmlns:a16="http://schemas.microsoft.com/office/drawing/2014/main" id="{7AA005CF-E610-4FF5-B2E5-4B767C467820}"/>
              </a:ext>
            </a:extLst>
          </p:cNvPr>
          <p:cNvSpPr/>
          <p:nvPr/>
        </p:nvSpPr>
        <p:spPr>
          <a:xfrm>
            <a:off x="8854372" y="29514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0" name="Flowchart: Merge 99">
            <a:extLst>
              <a:ext uri="{FF2B5EF4-FFF2-40B4-BE49-F238E27FC236}">
                <a16:creationId xmlns="" xmlns:a16="http://schemas.microsoft.com/office/drawing/2014/main" id="{64FD1421-57D2-4E38-9971-84708454284E}"/>
              </a:ext>
            </a:extLst>
          </p:cNvPr>
          <p:cNvSpPr/>
          <p:nvPr/>
        </p:nvSpPr>
        <p:spPr>
          <a:xfrm>
            <a:off x="9235274" y="298802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1" name="Flowchart: Merge 100">
            <a:extLst>
              <a:ext uri="{FF2B5EF4-FFF2-40B4-BE49-F238E27FC236}">
                <a16:creationId xmlns="" xmlns:a16="http://schemas.microsoft.com/office/drawing/2014/main" id="{7311E93D-03A2-4D3C-A58D-3C5AFCECB3DC}"/>
              </a:ext>
            </a:extLst>
          </p:cNvPr>
          <p:cNvSpPr/>
          <p:nvPr/>
        </p:nvSpPr>
        <p:spPr>
          <a:xfrm>
            <a:off x="7330765" y="280514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2" name="Flowchart: Merge 101">
            <a:extLst>
              <a:ext uri="{FF2B5EF4-FFF2-40B4-BE49-F238E27FC236}">
                <a16:creationId xmlns="" xmlns:a16="http://schemas.microsoft.com/office/drawing/2014/main" id="{A173F542-9587-48A7-9B15-53E85044FB97}"/>
              </a:ext>
            </a:extLst>
          </p:cNvPr>
          <p:cNvSpPr/>
          <p:nvPr/>
        </p:nvSpPr>
        <p:spPr>
          <a:xfrm>
            <a:off x="7711666" y="284172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3" name="Flowchart: Merge 102">
            <a:extLst>
              <a:ext uri="{FF2B5EF4-FFF2-40B4-BE49-F238E27FC236}">
                <a16:creationId xmlns="" xmlns:a16="http://schemas.microsoft.com/office/drawing/2014/main" id="{354F158A-0B9A-4645-AEE8-4BCC9DBD4F0E}"/>
              </a:ext>
            </a:extLst>
          </p:cNvPr>
          <p:cNvSpPr/>
          <p:nvPr/>
        </p:nvSpPr>
        <p:spPr>
          <a:xfrm>
            <a:off x="8092568" y="287829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 xmlns:a16="http://schemas.microsoft.com/office/drawing/2014/main" id="{77C54F05-D3AA-4420-84E4-D59B2187E287}"/>
              </a:ext>
            </a:extLst>
          </p:cNvPr>
          <p:cNvSpPr/>
          <p:nvPr/>
        </p:nvSpPr>
        <p:spPr>
          <a:xfrm>
            <a:off x="6111886" y="5517866"/>
            <a:ext cx="3351927" cy="252413"/>
          </a:xfrm>
          <a:custGeom>
            <a:avLst/>
            <a:gdLst>
              <a:gd name="connsiteX0" fmla="*/ 0 w 3352800"/>
              <a:gd name="connsiteY0" fmla="*/ 19050 h 252413"/>
              <a:gd name="connsiteX1" fmla="*/ 209550 w 3352800"/>
              <a:gd name="connsiteY1" fmla="*/ 47625 h 252413"/>
              <a:gd name="connsiteX2" fmla="*/ 252413 w 3352800"/>
              <a:gd name="connsiteY2" fmla="*/ 76200 h 252413"/>
              <a:gd name="connsiteX3" fmla="*/ 342900 w 3352800"/>
              <a:gd name="connsiteY3" fmla="*/ 176213 h 252413"/>
              <a:gd name="connsiteX4" fmla="*/ 514350 w 3352800"/>
              <a:gd name="connsiteY4" fmla="*/ 209550 h 252413"/>
              <a:gd name="connsiteX5" fmla="*/ 566738 w 3352800"/>
              <a:gd name="connsiteY5" fmla="*/ 204788 h 252413"/>
              <a:gd name="connsiteX6" fmla="*/ 642938 w 3352800"/>
              <a:gd name="connsiteY6" fmla="*/ 185738 h 252413"/>
              <a:gd name="connsiteX7" fmla="*/ 762000 w 3352800"/>
              <a:gd name="connsiteY7" fmla="*/ 100013 h 252413"/>
              <a:gd name="connsiteX8" fmla="*/ 781050 w 3352800"/>
              <a:gd name="connsiteY8" fmla="*/ 76200 h 252413"/>
              <a:gd name="connsiteX9" fmla="*/ 857250 w 3352800"/>
              <a:gd name="connsiteY9" fmla="*/ 14288 h 252413"/>
              <a:gd name="connsiteX10" fmla="*/ 976313 w 3352800"/>
              <a:gd name="connsiteY10" fmla="*/ 47625 h 252413"/>
              <a:gd name="connsiteX11" fmla="*/ 1023938 w 3352800"/>
              <a:gd name="connsiteY11" fmla="*/ 76200 h 252413"/>
              <a:gd name="connsiteX12" fmla="*/ 1181100 w 3352800"/>
              <a:gd name="connsiteY12" fmla="*/ 233363 h 252413"/>
              <a:gd name="connsiteX13" fmla="*/ 1223963 w 3352800"/>
              <a:gd name="connsiteY13" fmla="*/ 242888 h 252413"/>
              <a:gd name="connsiteX14" fmla="*/ 1352550 w 3352800"/>
              <a:gd name="connsiteY14" fmla="*/ 209550 h 252413"/>
              <a:gd name="connsiteX15" fmla="*/ 1414463 w 3352800"/>
              <a:gd name="connsiteY15" fmla="*/ 157163 h 252413"/>
              <a:gd name="connsiteX16" fmla="*/ 1509713 w 3352800"/>
              <a:gd name="connsiteY16" fmla="*/ 52388 h 252413"/>
              <a:gd name="connsiteX17" fmla="*/ 1533525 w 3352800"/>
              <a:gd name="connsiteY17" fmla="*/ 4763 h 252413"/>
              <a:gd name="connsiteX18" fmla="*/ 1557338 w 3352800"/>
              <a:gd name="connsiteY18" fmla="*/ 9525 h 252413"/>
              <a:gd name="connsiteX19" fmla="*/ 1633538 w 3352800"/>
              <a:gd name="connsiteY19" fmla="*/ 19050 h 252413"/>
              <a:gd name="connsiteX20" fmla="*/ 1738313 w 3352800"/>
              <a:gd name="connsiteY20" fmla="*/ 4763 h 252413"/>
              <a:gd name="connsiteX21" fmla="*/ 1804988 w 3352800"/>
              <a:gd name="connsiteY21" fmla="*/ 76200 h 252413"/>
              <a:gd name="connsiteX22" fmla="*/ 1900238 w 3352800"/>
              <a:gd name="connsiteY22" fmla="*/ 190500 h 252413"/>
              <a:gd name="connsiteX23" fmla="*/ 2028825 w 3352800"/>
              <a:gd name="connsiteY23" fmla="*/ 233363 h 252413"/>
              <a:gd name="connsiteX24" fmla="*/ 2109788 w 3352800"/>
              <a:gd name="connsiteY24" fmla="*/ 228600 h 252413"/>
              <a:gd name="connsiteX25" fmla="*/ 2209800 w 3352800"/>
              <a:gd name="connsiteY25" fmla="*/ 147638 h 252413"/>
              <a:gd name="connsiteX26" fmla="*/ 2243138 w 3352800"/>
              <a:gd name="connsiteY26" fmla="*/ 76200 h 252413"/>
              <a:gd name="connsiteX27" fmla="*/ 2276475 w 3352800"/>
              <a:gd name="connsiteY27" fmla="*/ 52388 h 252413"/>
              <a:gd name="connsiteX28" fmla="*/ 2338388 w 3352800"/>
              <a:gd name="connsiteY28" fmla="*/ 28575 h 252413"/>
              <a:gd name="connsiteX29" fmla="*/ 2371725 w 3352800"/>
              <a:gd name="connsiteY29" fmla="*/ 23813 h 252413"/>
              <a:gd name="connsiteX30" fmla="*/ 2457450 w 3352800"/>
              <a:gd name="connsiteY30" fmla="*/ 19050 h 252413"/>
              <a:gd name="connsiteX31" fmla="*/ 2552700 w 3352800"/>
              <a:gd name="connsiteY31" fmla="*/ 52388 h 252413"/>
              <a:gd name="connsiteX32" fmla="*/ 2581275 w 3352800"/>
              <a:gd name="connsiteY32" fmla="*/ 104775 h 252413"/>
              <a:gd name="connsiteX33" fmla="*/ 2757488 w 3352800"/>
              <a:gd name="connsiteY33" fmla="*/ 252413 h 252413"/>
              <a:gd name="connsiteX34" fmla="*/ 2909888 w 3352800"/>
              <a:gd name="connsiteY34" fmla="*/ 209550 h 252413"/>
              <a:gd name="connsiteX35" fmla="*/ 2971800 w 3352800"/>
              <a:gd name="connsiteY35" fmla="*/ 147638 h 252413"/>
              <a:gd name="connsiteX36" fmla="*/ 3019425 w 3352800"/>
              <a:gd name="connsiteY36" fmla="*/ 90488 h 252413"/>
              <a:gd name="connsiteX37" fmla="*/ 3100388 w 3352800"/>
              <a:gd name="connsiteY37" fmla="*/ 38100 h 252413"/>
              <a:gd name="connsiteX38" fmla="*/ 3190875 w 3352800"/>
              <a:gd name="connsiteY38" fmla="*/ 4763 h 252413"/>
              <a:gd name="connsiteX39" fmla="*/ 3271838 w 3352800"/>
              <a:gd name="connsiteY39" fmla="*/ 0 h 252413"/>
              <a:gd name="connsiteX40" fmla="*/ 3352800 w 3352800"/>
              <a:gd name="connsiteY40" fmla="*/ 14288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52800" h="252413">
                <a:moveTo>
                  <a:pt x="0" y="19050"/>
                </a:moveTo>
                <a:cubicBezTo>
                  <a:pt x="52803" y="24330"/>
                  <a:pt x="161684" y="33120"/>
                  <a:pt x="209550" y="47625"/>
                </a:cubicBezTo>
                <a:cubicBezTo>
                  <a:pt x="225984" y="52605"/>
                  <a:pt x="240052" y="64281"/>
                  <a:pt x="252413" y="76200"/>
                </a:cubicBezTo>
                <a:cubicBezTo>
                  <a:pt x="284775" y="107407"/>
                  <a:pt x="298769" y="167632"/>
                  <a:pt x="342900" y="176213"/>
                </a:cubicBezTo>
                <a:lnTo>
                  <a:pt x="514350" y="209550"/>
                </a:lnTo>
                <a:cubicBezTo>
                  <a:pt x="531813" y="207963"/>
                  <a:pt x="549878" y="209605"/>
                  <a:pt x="566738" y="204788"/>
                </a:cubicBezTo>
                <a:cubicBezTo>
                  <a:pt x="649651" y="181099"/>
                  <a:pt x="582356" y="175640"/>
                  <a:pt x="642938" y="185738"/>
                </a:cubicBezTo>
                <a:cubicBezTo>
                  <a:pt x="682625" y="157163"/>
                  <a:pt x="731450" y="138201"/>
                  <a:pt x="762000" y="100013"/>
                </a:cubicBezTo>
                <a:cubicBezTo>
                  <a:pt x="768350" y="92075"/>
                  <a:pt x="773494" y="83000"/>
                  <a:pt x="781050" y="76200"/>
                </a:cubicBezTo>
                <a:cubicBezTo>
                  <a:pt x="805376" y="54307"/>
                  <a:pt x="857250" y="14288"/>
                  <a:pt x="857250" y="14288"/>
                </a:cubicBezTo>
                <a:cubicBezTo>
                  <a:pt x="1011837" y="43733"/>
                  <a:pt x="919173" y="10892"/>
                  <a:pt x="976313" y="47625"/>
                </a:cubicBezTo>
                <a:cubicBezTo>
                  <a:pt x="991886" y="57636"/>
                  <a:pt x="1010641" y="63319"/>
                  <a:pt x="1023938" y="76200"/>
                </a:cubicBezTo>
                <a:cubicBezTo>
                  <a:pt x="1072597" y="123338"/>
                  <a:pt x="1114704" y="200165"/>
                  <a:pt x="1181100" y="233363"/>
                </a:cubicBezTo>
                <a:cubicBezTo>
                  <a:pt x="1194191" y="239909"/>
                  <a:pt x="1209675" y="239713"/>
                  <a:pt x="1223963" y="242888"/>
                </a:cubicBezTo>
                <a:cubicBezTo>
                  <a:pt x="1266825" y="231775"/>
                  <a:pt x="1318747" y="238152"/>
                  <a:pt x="1352550" y="209550"/>
                </a:cubicBezTo>
                <a:cubicBezTo>
                  <a:pt x="1373188" y="192088"/>
                  <a:pt x="1396126" y="177028"/>
                  <a:pt x="1414463" y="157163"/>
                </a:cubicBezTo>
                <a:cubicBezTo>
                  <a:pt x="1535431" y="26114"/>
                  <a:pt x="1408064" y="131446"/>
                  <a:pt x="1509713" y="52388"/>
                </a:cubicBezTo>
                <a:cubicBezTo>
                  <a:pt x="1517650" y="36513"/>
                  <a:pt x="1520333" y="16636"/>
                  <a:pt x="1533525" y="4763"/>
                </a:cubicBezTo>
                <a:cubicBezTo>
                  <a:pt x="1539542" y="-652"/>
                  <a:pt x="1549325" y="8380"/>
                  <a:pt x="1557338" y="9525"/>
                </a:cubicBezTo>
                <a:cubicBezTo>
                  <a:pt x="1582678" y="13145"/>
                  <a:pt x="1608138" y="15875"/>
                  <a:pt x="1633538" y="19050"/>
                </a:cubicBezTo>
                <a:cubicBezTo>
                  <a:pt x="1668463" y="14288"/>
                  <a:pt x="1704874" y="-6383"/>
                  <a:pt x="1738313" y="4763"/>
                </a:cubicBezTo>
                <a:cubicBezTo>
                  <a:pt x="1769214" y="15063"/>
                  <a:pt x="1783583" y="51648"/>
                  <a:pt x="1804988" y="76200"/>
                </a:cubicBezTo>
                <a:cubicBezTo>
                  <a:pt x="1837579" y="113583"/>
                  <a:pt x="1865749" y="154861"/>
                  <a:pt x="1900238" y="190500"/>
                </a:cubicBezTo>
                <a:cubicBezTo>
                  <a:pt x="1944684" y="236428"/>
                  <a:pt x="1964292" y="225771"/>
                  <a:pt x="2028825" y="233363"/>
                </a:cubicBezTo>
                <a:cubicBezTo>
                  <a:pt x="2055813" y="231775"/>
                  <a:pt x="2083727" y="235789"/>
                  <a:pt x="2109788" y="228600"/>
                </a:cubicBezTo>
                <a:cubicBezTo>
                  <a:pt x="2146449" y="218487"/>
                  <a:pt x="2189892" y="178744"/>
                  <a:pt x="2209800" y="147638"/>
                </a:cubicBezTo>
                <a:cubicBezTo>
                  <a:pt x="2223965" y="125505"/>
                  <a:pt x="2228069" y="97728"/>
                  <a:pt x="2243138" y="76200"/>
                </a:cubicBezTo>
                <a:cubicBezTo>
                  <a:pt x="2250969" y="65013"/>
                  <a:pt x="2264261" y="58495"/>
                  <a:pt x="2276475" y="52388"/>
                </a:cubicBezTo>
                <a:cubicBezTo>
                  <a:pt x="2296252" y="42499"/>
                  <a:pt x="2317209" y="34929"/>
                  <a:pt x="2338388" y="28575"/>
                </a:cubicBezTo>
                <a:cubicBezTo>
                  <a:pt x="2349140" y="25349"/>
                  <a:pt x="2360536" y="24708"/>
                  <a:pt x="2371725" y="23813"/>
                </a:cubicBezTo>
                <a:cubicBezTo>
                  <a:pt x="2400253" y="21531"/>
                  <a:pt x="2428875" y="20638"/>
                  <a:pt x="2457450" y="19050"/>
                </a:cubicBezTo>
                <a:cubicBezTo>
                  <a:pt x="2487075" y="24975"/>
                  <a:pt x="2529410" y="29098"/>
                  <a:pt x="2552700" y="52388"/>
                </a:cubicBezTo>
                <a:cubicBezTo>
                  <a:pt x="2566765" y="66453"/>
                  <a:pt x="2567617" y="90314"/>
                  <a:pt x="2581275" y="104775"/>
                </a:cubicBezTo>
                <a:cubicBezTo>
                  <a:pt x="2665580" y="194039"/>
                  <a:pt x="2682867" y="202667"/>
                  <a:pt x="2757488" y="252413"/>
                </a:cubicBezTo>
                <a:cubicBezTo>
                  <a:pt x="2808288" y="238125"/>
                  <a:pt x="2860574" y="228336"/>
                  <a:pt x="2909888" y="209550"/>
                </a:cubicBezTo>
                <a:cubicBezTo>
                  <a:pt x="2973936" y="185151"/>
                  <a:pt x="2944616" y="185277"/>
                  <a:pt x="2971800" y="147638"/>
                </a:cubicBezTo>
                <a:cubicBezTo>
                  <a:pt x="2986319" y="127535"/>
                  <a:pt x="3002398" y="108516"/>
                  <a:pt x="3019425" y="90488"/>
                </a:cubicBezTo>
                <a:cubicBezTo>
                  <a:pt x="3044909" y="63505"/>
                  <a:pt x="3065539" y="52521"/>
                  <a:pt x="3100388" y="38100"/>
                </a:cubicBezTo>
                <a:cubicBezTo>
                  <a:pt x="3130090" y="25810"/>
                  <a:pt x="3159496" y="11736"/>
                  <a:pt x="3190875" y="4763"/>
                </a:cubicBezTo>
                <a:cubicBezTo>
                  <a:pt x="3217266" y="-1102"/>
                  <a:pt x="3244850" y="1588"/>
                  <a:pt x="3271838" y="0"/>
                </a:cubicBezTo>
                <a:cubicBezTo>
                  <a:pt x="3343170" y="15286"/>
                  <a:pt x="3315783" y="14288"/>
                  <a:pt x="3352800" y="14288"/>
                </a:cubicBezTo>
              </a:path>
            </a:pathLst>
          </a:custGeom>
          <a:noFill/>
          <a:ln w="28575">
            <a:solidFill>
              <a:srgbClr val="1B05B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05" name="Rectangle 104">
            <a:extLst>
              <a:ext uri="{FF2B5EF4-FFF2-40B4-BE49-F238E27FC236}">
                <a16:creationId xmlns="" xmlns:a16="http://schemas.microsoft.com/office/drawing/2014/main" id="{14A6A43D-42AE-4F97-8A07-3F0C9E0492FB}"/>
              </a:ext>
            </a:extLst>
          </p:cNvPr>
          <p:cNvSpPr/>
          <p:nvPr/>
        </p:nvSpPr>
        <p:spPr>
          <a:xfrm>
            <a:off x="5022314" y="6234841"/>
            <a:ext cx="5852608" cy="923330"/>
          </a:xfrm>
          <a:prstGeom prst="rect">
            <a:avLst/>
          </a:prstGeom>
        </p:spPr>
        <p:txBody>
          <a:bodyPr wrap="square">
            <a:spAutoFit/>
          </a:bodyPr>
          <a:lstStyle/>
          <a:p>
            <a:pPr algn="ctr"/>
            <a:r>
              <a:rPr lang="en-US" b="1" dirty="0">
                <a:latin typeface="+mj-lt"/>
                <a:ea typeface="新細明體" pitchFamily="18" charset="-120"/>
                <a:cs typeface="Arial" panose="020B0604020202020204" pitchFamily="34" charset="0"/>
              </a:rPr>
              <a:t>Comparison strategy to study the impact and accommodation </a:t>
            </a:r>
          </a:p>
          <a:p>
            <a:pPr algn="ctr"/>
            <a:r>
              <a:rPr lang="en-US" b="1" dirty="0">
                <a:latin typeface="+mj-lt"/>
                <a:ea typeface="新細明體" pitchFamily="18" charset="-120"/>
                <a:cs typeface="Arial" panose="020B0604020202020204" pitchFamily="34" charset="0"/>
              </a:rPr>
              <a:t>of acquisition topography on </a:t>
            </a:r>
            <a:r>
              <a:rPr lang="en-US" altLang="zh-CN" b="1" dirty="0" err="1">
                <a:latin typeface="+mj-lt"/>
                <a:ea typeface="新細明體" pitchFamily="18" charset="-120"/>
                <a:cs typeface="Arial" panose="020B0604020202020204" pitchFamily="34" charset="0"/>
              </a:rPr>
              <a:t>deghosting</a:t>
            </a:r>
            <a:endParaRPr lang="en-US" b="1" dirty="0">
              <a:latin typeface="+mj-lt"/>
              <a:ea typeface="新細明體" pitchFamily="18" charset="-120"/>
              <a:cs typeface="Arial" panose="020B0604020202020204" pitchFamily="34" charset="0"/>
            </a:endParaRPr>
          </a:p>
        </p:txBody>
      </p:sp>
    </p:spTree>
    <p:extLst>
      <p:ext uri="{BB962C8B-B14F-4D97-AF65-F5344CB8AC3E}">
        <p14:creationId xmlns:p14="http://schemas.microsoft.com/office/powerpoint/2010/main" val="3001439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82</a:t>
            </a:fld>
            <a:endParaRPr lang="en-US"/>
          </a:p>
        </p:txBody>
      </p:sp>
      <p:sp>
        <p:nvSpPr>
          <p:cNvPr id="6" name="Rectangle 5"/>
          <p:cNvSpPr/>
          <p:nvPr/>
        </p:nvSpPr>
        <p:spPr>
          <a:xfrm>
            <a:off x="5561152" y="5410200"/>
            <a:ext cx="5027890" cy="923330"/>
          </a:xfrm>
          <a:prstGeom prst="rect">
            <a:avLst/>
          </a:prstGeom>
        </p:spPr>
        <p:txBody>
          <a:bodyPr wrap="square">
            <a:spAutoFit/>
          </a:bodyPr>
          <a:lstStyle/>
          <a:p>
            <a:pPr algn="ctr">
              <a:lnSpc>
                <a:spcPct val="150000"/>
              </a:lnSpc>
            </a:pPr>
            <a:r>
              <a:rPr lang="en-US" b="1" dirty="0">
                <a:solidFill>
                  <a:srgbClr val="FF0000"/>
                </a:solidFill>
                <a:latin typeface="Arial" panose="020B0604020202020204" pitchFamily="34" charset="0"/>
                <a:ea typeface="新細明體" pitchFamily="18" charset="-120"/>
                <a:cs typeface="Arial" panose="020B0604020202020204" pitchFamily="34" charset="0"/>
              </a:rPr>
              <a:t>Input</a:t>
            </a:r>
            <a:r>
              <a:rPr lang="en-US" dirty="0">
                <a:latin typeface="Arial" panose="020B0604020202020204" pitchFamily="34" charset="0"/>
                <a:ea typeface="新細明體" pitchFamily="18" charset="-120"/>
                <a:cs typeface="Arial" panose="020B0604020202020204" pitchFamily="34" charset="0"/>
              </a:rPr>
              <a:t> total wave generated</a:t>
            </a:r>
            <a:r>
              <a:rPr lang="en-US" altLang="zh-CN" dirty="0">
                <a:latin typeface="Arial" panose="020B0604020202020204" pitchFamily="34" charset="0"/>
                <a:ea typeface="新細明體" pitchFamily="18" charset="-120"/>
                <a:cs typeface="Arial" panose="020B0604020202020204" pitchFamily="34" charset="0"/>
              </a:rPr>
              <a: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s</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a:t>
            </a:r>
            <a:r>
              <a:rPr lang="en-US" altLang="zh-CN" b="1"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10m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a:t>
            </a:r>
            <a:r>
              <a:rPr lang="en-US" altLang="zh-CN" b="1"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35m</a:t>
            </a:r>
            <a:r>
              <a:rPr lang="en-US" altLang="zh-CN" dirty="0">
                <a:latin typeface="Arial" panose="020B0604020202020204" pitchFamily="34" charset="0"/>
                <a:ea typeface="新細明體" pitchFamily="18" charset="-120"/>
                <a:cs typeface="Arial" panose="020B0604020202020204" pitchFamily="34" charset="0"/>
              </a:rPr>
              <a:t>,</a:t>
            </a:r>
            <a:r>
              <a:rPr lang="en-US" dirty="0">
                <a:latin typeface="Arial" panose="020B0604020202020204" pitchFamily="34" charset="0"/>
                <a:ea typeface="新細明體" pitchFamily="18" charset="-120"/>
                <a:cs typeface="Arial" panose="020B0604020202020204" pitchFamily="34" charset="0"/>
              </a:rPr>
              <a:t> </a:t>
            </a:r>
          </a:p>
          <a:p>
            <a:pPr algn="ctr">
              <a:lnSpc>
                <a:spcPct val="150000"/>
              </a:lnSpc>
            </a:pPr>
            <a:r>
              <a:rPr lang="en-US" dirty="0">
                <a:latin typeface="Arial" panose="020B0604020202020204" pitchFamily="34" charset="0"/>
                <a:ea typeface="新細明體" pitchFamily="18" charset="-120"/>
                <a:cs typeface="Arial" panose="020B0604020202020204" pitchFamily="34" charset="0"/>
              </a:rPr>
              <a:t>using the </a:t>
            </a:r>
            <a:r>
              <a:rPr lang="en-US" dirty="0" err="1">
                <a:latin typeface="Arial" panose="020B0604020202020204" pitchFamily="34" charset="0"/>
                <a:ea typeface="新細明體" pitchFamily="18" charset="-120"/>
                <a:cs typeface="Arial" panose="020B0604020202020204" pitchFamily="34" charset="0"/>
              </a:rPr>
              <a:t>Cagniard</a:t>
            </a:r>
            <a:r>
              <a:rPr lang="en-US" dirty="0">
                <a:latin typeface="Arial" panose="020B0604020202020204" pitchFamily="34" charset="0"/>
                <a:ea typeface="新細明體" pitchFamily="18" charset="-120"/>
                <a:cs typeface="Arial" panose="020B0604020202020204" pitchFamily="34" charset="0"/>
              </a:rPr>
              <a:t>-de Hoop method</a:t>
            </a:r>
            <a:endParaRPr lang="en-US" b="1" dirty="0">
              <a:solidFill>
                <a:srgbClr val="FF0000"/>
              </a:solidFill>
              <a:latin typeface="Arial" panose="020B0604020202020204" pitchFamily="34" charset="0"/>
              <a:ea typeface="新細明體" pitchFamily="18" charset="-120"/>
              <a:cs typeface="Arial" panose="020B0604020202020204" pitchFamily="34" charset="0"/>
            </a:endParaRPr>
          </a:p>
        </p:txBody>
      </p:sp>
      <p:sp>
        <p:nvSpPr>
          <p:cNvPr id="216" name="Rectangle 215"/>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225" name="Rectangle 224"/>
          <p:cNvSpPr/>
          <p:nvPr/>
        </p:nvSpPr>
        <p:spPr>
          <a:xfrm>
            <a:off x="1534901" y="3048000"/>
            <a:ext cx="1099759"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35m </a:t>
            </a:r>
            <a:endParaRPr lang="en-US" b="1" dirty="0">
              <a:latin typeface="Arial" panose="020B0604020202020204" pitchFamily="34" charset="0"/>
              <a:cs typeface="Arial" panose="020B0604020202020204" pitchFamily="34" charset="0"/>
            </a:endParaRPr>
          </a:p>
        </p:txBody>
      </p:sp>
      <p:sp>
        <p:nvSpPr>
          <p:cNvPr id="217" name="Rectangle 216"/>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226" name="Rectangle 225"/>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210" name="Rectangle 209"/>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ectangle 210"/>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Merge 217"/>
          <p:cNvSpPr/>
          <p:nvPr/>
        </p:nvSpPr>
        <p:spPr>
          <a:xfrm>
            <a:off x="3486004" y="320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Flowchart: Merge 218"/>
          <p:cNvSpPr/>
          <p:nvPr/>
        </p:nvSpPr>
        <p:spPr>
          <a:xfrm>
            <a:off x="3787678"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Flowchart: Merge 219"/>
          <p:cNvSpPr/>
          <p:nvPr/>
        </p:nvSpPr>
        <p:spPr>
          <a:xfrm>
            <a:off x="4092398"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Flowchart: Merge 220"/>
          <p:cNvSpPr/>
          <p:nvPr/>
        </p:nvSpPr>
        <p:spPr>
          <a:xfrm>
            <a:off x="2873516"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Flowchart: Merge 221"/>
          <p:cNvSpPr/>
          <p:nvPr/>
        </p:nvSpPr>
        <p:spPr>
          <a:xfrm>
            <a:off x="3178236"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Flowchart: Merge 222"/>
          <p:cNvSpPr/>
          <p:nvPr/>
        </p:nvSpPr>
        <p:spPr>
          <a:xfrm>
            <a:off x="4397119"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Flowchart: Merge 223"/>
          <p:cNvSpPr/>
          <p:nvPr/>
        </p:nvSpPr>
        <p:spPr>
          <a:xfrm>
            <a:off x="2560185" y="3215123"/>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lowchart: Merge 234"/>
          <p:cNvSpPr/>
          <p:nvPr/>
        </p:nvSpPr>
        <p:spPr>
          <a:xfrm>
            <a:off x="4665417" y="319160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Flowchart: Merge 235"/>
          <p:cNvSpPr/>
          <p:nvPr/>
        </p:nvSpPr>
        <p:spPr>
          <a:xfrm>
            <a:off x="4970138" y="319160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087647" y="3504862"/>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1500m/s</a:t>
            </a:r>
            <a:endParaRPr lang="en-US" dirty="0">
              <a:latin typeface="Arial" panose="020B0604020202020204" pitchFamily="34" charset="0"/>
              <a:cs typeface="Arial" panose="020B0604020202020204" pitchFamily="34" charset="0"/>
            </a:endParaRPr>
          </a:p>
        </p:txBody>
      </p:sp>
      <p:sp>
        <p:nvSpPr>
          <p:cNvPr id="38" name="Rectangle 37"/>
          <p:cNvSpPr/>
          <p:nvPr/>
        </p:nvSpPr>
        <p:spPr>
          <a:xfrm>
            <a:off x="4087647" y="3898720"/>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1000m/s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BC8FBB61-4A9C-452E-BE11-F3887435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061" y="1549372"/>
            <a:ext cx="5332611" cy="4000500"/>
          </a:xfrm>
          <a:prstGeom prst="rect">
            <a:avLst/>
          </a:prstGeom>
        </p:spPr>
      </p:pic>
      <p:sp>
        <p:nvSpPr>
          <p:cNvPr id="33" name="Rectangle 32">
            <a:extLst>
              <a:ext uri="{FF2B5EF4-FFF2-40B4-BE49-F238E27FC236}">
                <a16:creationId xmlns="" xmlns:a16="http://schemas.microsoft.com/office/drawing/2014/main" id="{722707A6-C448-4B8E-AE16-C6A00AF47B08}"/>
              </a:ext>
            </a:extLst>
          </p:cNvPr>
          <p:cNvSpPr/>
          <p:nvPr/>
        </p:nvSpPr>
        <p:spPr>
          <a:xfrm>
            <a:off x="639118" y="61144"/>
            <a:ext cx="7454242" cy="1338828"/>
          </a:xfrm>
          <a:prstGeom prst="rect">
            <a:avLst/>
          </a:prstGeom>
        </p:spPr>
        <p:txBody>
          <a:bodyPr wrap="square">
            <a:spAutoFit/>
          </a:bodyPr>
          <a:lstStyle/>
          <a:p>
            <a:pPr>
              <a:lnSpc>
                <a:spcPct val="150000"/>
              </a:lnSpc>
            </a:pPr>
            <a:r>
              <a:rPr lang="en-US" dirty="0">
                <a:solidFill>
                  <a:srgbClr val="FF0000"/>
                </a:solidFill>
                <a:cs typeface="Arial" panose="020B0604020202020204" pitchFamily="34" charset="0"/>
              </a:rPr>
              <a:t> Case 1: Acquisition is </a:t>
            </a:r>
            <a:r>
              <a:rPr lang="en-US" b="1" dirty="0">
                <a:solidFill>
                  <a:srgbClr val="FF0000"/>
                </a:solidFill>
                <a:cs typeface="Arial" panose="020B0604020202020204" pitchFamily="34" charset="0"/>
              </a:rPr>
              <a:t>horizontal</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35" name="Rectangle: Rounded Corners 34">
            <a:extLst>
              <a:ext uri="{FF2B5EF4-FFF2-40B4-BE49-F238E27FC236}">
                <a16:creationId xmlns="" xmlns:a16="http://schemas.microsoft.com/office/drawing/2014/main" id="{BA7A71FF-509B-4AD5-B225-59D88CD0B669}"/>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45" name="Straight Connector 44">
            <a:extLst>
              <a:ext uri="{FF2B5EF4-FFF2-40B4-BE49-F238E27FC236}">
                <a16:creationId xmlns="" xmlns:a16="http://schemas.microsoft.com/office/drawing/2014/main" id="{C6C7F5DE-A7B9-4FD2-B204-94EFFB571AAE}"/>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3A2D35CF-61C6-4BFA-A6CC-75D6C584278E}"/>
              </a:ext>
            </a:extLst>
          </p:cNvPr>
          <p:cNvSpPr/>
          <p:nvPr/>
        </p:nvSpPr>
        <p:spPr>
          <a:xfrm>
            <a:off x="742534" y="163940"/>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 xmlns:a16="http://schemas.microsoft.com/office/drawing/2014/main" id="{7714CAEE-D491-44F2-B3D8-6D3DC988A3D5}"/>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51" name="Rectangle: Rounded Corners 50">
            <a:extLst>
              <a:ext uri="{FF2B5EF4-FFF2-40B4-BE49-F238E27FC236}">
                <a16:creationId xmlns="" xmlns:a16="http://schemas.microsoft.com/office/drawing/2014/main" id="{4A66DCBB-7B3D-4126-B86B-530FD7442E9E}"/>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18" name="Straight Arrow Connector 17">
            <a:extLst>
              <a:ext uri="{FF2B5EF4-FFF2-40B4-BE49-F238E27FC236}">
                <a16:creationId xmlns="" xmlns:a16="http://schemas.microsoft.com/office/drawing/2014/main" id="{D3D65144-B284-484F-AA56-DA0711E0B91C}"/>
              </a:ext>
            </a:extLst>
          </p:cNvPr>
          <p:cNvCxnSpPr>
            <a:cxnSpLocks/>
          </p:cNvCxnSpPr>
          <p:nvPr/>
        </p:nvCxnSpPr>
        <p:spPr>
          <a:xfrm>
            <a:off x="7523307" y="268756"/>
            <a:ext cx="76591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13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4"/>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6" grpId="0"/>
      <p:bldP spid="225" grpId="0"/>
      <p:bldP spid="218" grpId="0" animBg="1"/>
      <p:bldP spid="219" grpId="0" animBg="1"/>
      <p:bldP spid="220" grpId="0" animBg="1"/>
      <p:bldP spid="221" grpId="0" animBg="1"/>
      <p:bldP spid="222" grpId="0" animBg="1"/>
      <p:bldP spid="223" grpId="0" animBg="1"/>
      <p:bldP spid="224" grpId="0" animBg="1"/>
      <p:bldP spid="235" grpId="0" animBg="1"/>
      <p:bldP spid="236" grpId="0" animBg="1"/>
      <p:bldP spid="241" grpId="0" animBg="1"/>
      <p:bldP spid="242" grpId="0" animBg="1"/>
      <p:bldP spid="243" grpId="0" animBg="1"/>
      <p:bldP spid="244" grpId="0" animBg="1"/>
      <p:bldP spid="37" grpId="0"/>
      <p:bldP spid="3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p:cNvPicPr>
          <p:nvPr/>
        </p:nvPicPr>
        <p:blipFill>
          <a:blip r:embed="rId2">
            <a:extLst>
              <a:ext uri="{28A0092B-C50C-407E-A947-70E740481C1C}">
                <a14:useLocalDpi xmlns:a14="http://schemas.microsoft.com/office/drawing/2010/main" val="0"/>
              </a:ext>
            </a:extLst>
          </a:blip>
          <a:stretch>
            <a:fillRect/>
          </a:stretch>
        </p:blipFill>
        <p:spPr>
          <a:xfrm>
            <a:off x="5582482" y="1801368"/>
            <a:ext cx="5439263"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83</a:t>
            </a:fld>
            <a:endParaRPr lang="en-US"/>
          </a:p>
        </p:txBody>
      </p:sp>
      <p:sp>
        <p:nvSpPr>
          <p:cNvPr id="15" name="Rectangle 14"/>
          <p:cNvSpPr/>
          <p:nvPr/>
        </p:nvSpPr>
        <p:spPr>
          <a:xfrm>
            <a:off x="2492617" y="2118858"/>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492617" y="3882603"/>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erge 22"/>
          <p:cNvSpPr/>
          <p:nvPr/>
        </p:nvSpPr>
        <p:spPr>
          <a:xfrm>
            <a:off x="3486004" y="32035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3787678"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092398"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2873516"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Merge 26"/>
          <p:cNvSpPr/>
          <p:nvPr/>
        </p:nvSpPr>
        <p:spPr>
          <a:xfrm>
            <a:off x="3178236"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Merge 27"/>
          <p:cNvSpPr/>
          <p:nvPr/>
        </p:nvSpPr>
        <p:spPr>
          <a:xfrm>
            <a:off x="4397119"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Merge 28"/>
          <p:cNvSpPr/>
          <p:nvPr/>
        </p:nvSpPr>
        <p:spPr>
          <a:xfrm>
            <a:off x="2560185" y="3211107"/>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erge 34"/>
          <p:cNvSpPr/>
          <p:nvPr/>
        </p:nvSpPr>
        <p:spPr>
          <a:xfrm>
            <a:off x="4665417" y="318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Merge 35"/>
          <p:cNvSpPr/>
          <p:nvPr/>
        </p:nvSpPr>
        <p:spPr>
          <a:xfrm>
            <a:off x="4970138" y="318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6" name="Rectangle 45"/>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47" name="Rectangle 46"/>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48" name="Rectangle 47"/>
          <p:cNvSpPr/>
          <p:nvPr/>
        </p:nvSpPr>
        <p:spPr>
          <a:xfrm>
            <a:off x="1534901" y="3048000"/>
            <a:ext cx="1099759"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35m </a:t>
            </a:r>
            <a:endParaRPr lang="en-US" b="1" dirty="0">
              <a:latin typeface="Arial" panose="020B0604020202020204" pitchFamily="34" charset="0"/>
              <a:cs typeface="Arial" panose="020B0604020202020204" pitchFamily="34" charset="0"/>
            </a:endParaRPr>
          </a:p>
        </p:txBody>
      </p:sp>
      <p:sp>
        <p:nvSpPr>
          <p:cNvPr id="50" name="Rectangle 49"/>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53" name="Arrow: Down 52"/>
          <p:cNvSpPr/>
          <p:nvPr/>
        </p:nvSpPr>
        <p:spPr>
          <a:xfrm flipV="1">
            <a:off x="1915618" y="30235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656935" y="5776583"/>
            <a:ext cx="5887202"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a:t>
            </a:r>
            <a:r>
              <a:rPr lang="en-US" altLang="zh-CN" dirty="0">
                <a:latin typeface="Arial" panose="020B0604020202020204" pitchFamily="34" charset="0"/>
                <a:ea typeface="新細明體" pitchFamily="18" charset="-120"/>
                <a:cs typeface="Arial" panose="020B0604020202020204" pitchFamily="34" charset="0"/>
              </a:rPr>
              <a:t>m</a:t>
            </a:r>
          </a:p>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using </a:t>
            </a:r>
            <a:r>
              <a:rPr lang="en-US" altLang="zh-CN" u="sng" dirty="0">
                <a:latin typeface="Arial" panose="020B0604020202020204" pitchFamily="34" charset="0"/>
                <a:ea typeface="新細明體" pitchFamily="18" charset="-120"/>
                <a:cs typeface="Arial" panose="020B0604020202020204" pitchFamily="34" charset="0"/>
              </a:rPr>
              <a:t>horizontal</a:t>
            </a:r>
            <a:r>
              <a:rPr lang="en-US" altLang="zh-CN" dirty="0">
                <a:latin typeface="Arial" panose="020B0604020202020204" pitchFamily="34" charset="0"/>
                <a:ea typeface="新細明體" pitchFamily="18" charset="-120"/>
                <a:cs typeface="Arial" panose="020B0604020202020204" pitchFamily="34" charset="0"/>
              </a:rPr>
              <a:t> M.S., </a:t>
            </a:r>
            <a:r>
              <a:rPr lang="en-US" dirty="0">
                <a:latin typeface="Arial" panose="020B0604020202020204" pitchFamily="34" charset="0"/>
                <a:ea typeface="新細明體" pitchFamily="18" charset="-120"/>
                <a:cs typeface="Arial" panose="020B0604020202020204" pitchFamily="34" charset="0"/>
              </a:rPr>
              <a:t>assuming it’s flat in </a:t>
            </a:r>
            <a:r>
              <a:rPr lang="en-US" dirty="0" err="1">
                <a:latin typeface="Arial" panose="020B0604020202020204" pitchFamily="34" charset="0"/>
                <a:ea typeface="新細明體" pitchFamily="18" charset="-120"/>
                <a:cs typeface="Arial" panose="020B0604020202020204" pitchFamily="34" charset="0"/>
              </a:rPr>
              <a:t>deghosting</a:t>
            </a:r>
            <a:endParaRPr lang="en-US" dirty="0">
              <a:latin typeface="Arial" panose="020B0604020202020204" pitchFamily="34" charset="0"/>
              <a:ea typeface="新細明體" pitchFamily="18" charset="-120"/>
              <a:cs typeface="Arial" panose="020B0604020202020204" pitchFamily="34" charset="0"/>
            </a:endParaRPr>
          </a:p>
        </p:txBody>
      </p:sp>
      <p:cxnSp>
        <p:nvCxnSpPr>
          <p:cNvPr id="68" name="Straight Arrow Connector 67"/>
          <p:cNvCxnSpPr>
            <a:cxnSpLocks/>
          </p:cNvCxnSpPr>
          <p:nvPr/>
        </p:nvCxnSpPr>
        <p:spPr>
          <a:xfrm flipH="1">
            <a:off x="7110552" y="2600376"/>
            <a:ext cx="335193" cy="300797"/>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7442889" y="2426012"/>
            <a:ext cx="1622549" cy="584775"/>
          </a:xfrm>
          <a:prstGeom prst="rect">
            <a:avLst/>
          </a:prstGeom>
        </p:spPr>
        <p:txBody>
          <a:bodyPr wrap="square">
            <a:spAutoFit/>
          </a:bodyPr>
          <a:lstStyle/>
          <a:p>
            <a:r>
              <a:rPr lang="en-US" sz="1600" dirty="0"/>
              <a:t>Primary and its </a:t>
            </a:r>
          </a:p>
          <a:p>
            <a:r>
              <a:rPr lang="en-US" sz="1600" dirty="0"/>
              <a:t>source ghost</a:t>
            </a:r>
          </a:p>
        </p:txBody>
      </p:sp>
      <p:cxnSp>
        <p:nvCxnSpPr>
          <p:cNvPr id="70" name="Straight Arrow Connector 69"/>
          <p:cNvCxnSpPr>
            <a:cxnSpLocks/>
          </p:cNvCxnSpPr>
          <p:nvPr/>
        </p:nvCxnSpPr>
        <p:spPr>
          <a:xfrm flipH="1" flipV="1">
            <a:off x="6932393" y="3491995"/>
            <a:ext cx="92232" cy="274935"/>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322955" y="3743354"/>
            <a:ext cx="1940731" cy="584775"/>
          </a:xfrm>
          <a:prstGeom prst="rect">
            <a:avLst/>
          </a:prstGeom>
        </p:spPr>
        <p:txBody>
          <a:bodyPr wrap="none">
            <a:spAutoFit/>
          </a:bodyPr>
          <a:lstStyle/>
          <a:p>
            <a:r>
              <a:rPr lang="en-US" altLang="zh-CN" sz="1600" dirty="0"/>
              <a:t>Free surface multiple</a:t>
            </a:r>
          </a:p>
          <a:p>
            <a:r>
              <a:rPr lang="en-US" sz="1600" dirty="0"/>
              <a:t>and its source ghost</a:t>
            </a:r>
          </a:p>
        </p:txBody>
      </p:sp>
      <p:sp>
        <p:nvSpPr>
          <p:cNvPr id="38" name="Explosion 1 92">
            <a:extLst>
              <a:ext uri="{FF2B5EF4-FFF2-40B4-BE49-F238E27FC236}">
                <a16:creationId xmlns="" xmlns:a16="http://schemas.microsoft.com/office/drawing/2014/main" id="{9775DE8D-A4A5-429E-85BF-42C96646B162}"/>
              </a:ext>
            </a:extLst>
          </p:cNvPr>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1 92">
            <a:extLst>
              <a:ext uri="{FF2B5EF4-FFF2-40B4-BE49-F238E27FC236}">
                <a16:creationId xmlns="" xmlns:a16="http://schemas.microsoft.com/office/drawing/2014/main" id="{C33B0287-A1E7-44E8-B1BC-A767D44DE269}"/>
              </a:ext>
            </a:extLst>
          </p:cNvPr>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1 92">
            <a:extLst>
              <a:ext uri="{FF2B5EF4-FFF2-40B4-BE49-F238E27FC236}">
                <a16:creationId xmlns="" xmlns:a16="http://schemas.microsoft.com/office/drawing/2014/main" id="{3467DAF3-B232-4CBD-957A-B17EACDB41C9}"/>
              </a:ext>
            </a:extLst>
          </p:cNvPr>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F2C1AB6A-71B8-4978-BFF8-28123D0853CB}"/>
              </a:ext>
            </a:extLst>
          </p:cNvPr>
          <p:cNvSpPr/>
          <p:nvPr/>
        </p:nvSpPr>
        <p:spPr>
          <a:xfrm>
            <a:off x="639118" y="61144"/>
            <a:ext cx="7454242" cy="1338828"/>
          </a:xfrm>
          <a:prstGeom prst="rect">
            <a:avLst/>
          </a:prstGeom>
        </p:spPr>
        <p:txBody>
          <a:bodyPr wrap="square">
            <a:spAutoFit/>
          </a:bodyPr>
          <a:lstStyle/>
          <a:p>
            <a:pPr>
              <a:lnSpc>
                <a:spcPct val="150000"/>
              </a:lnSpc>
            </a:pPr>
            <a:r>
              <a:rPr lang="en-US" dirty="0">
                <a:solidFill>
                  <a:srgbClr val="FF0000"/>
                </a:solidFill>
                <a:cs typeface="Arial" panose="020B0604020202020204" pitchFamily="34" charset="0"/>
              </a:rPr>
              <a:t> Case 1: Acquisition is </a:t>
            </a:r>
            <a:r>
              <a:rPr lang="en-US" b="1" dirty="0">
                <a:solidFill>
                  <a:srgbClr val="FF0000"/>
                </a:solidFill>
                <a:cs typeface="Arial" panose="020B0604020202020204" pitchFamily="34" charset="0"/>
              </a:rPr>
              <a:t>horizontal</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51" name="Rectangle: Rounded Corners 50">
            <a:extLst>
              <a:ext uri="{FF2B5EF4-FFF2-40B4-BE49-F238E27FC236}">
                <a16:creationId xmlns="" xmlns:a16="http://schemas.microsoft.com/office/drawing/2014/main" id="{96B6EA2B-A54C-40E2-A09C-59609D0EF1FF}"/>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52" name="Straight Connector 51">
            <a:extLst>
              <a:ext uri="{FF2B5EF4-FFF2-40B4-BE49-F238E27FC236}">
                <a16:creationId xmlns="" xmlns:a16="http://schemas.microsoft.com/office/drawing/2014/main" id="{4EB59998-9636-4B75-AF1A-CE6DFE9BC3A7}"/>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 xmlns:a16="http://schemas.microsoft.com/office/drawing/2014/main" id="{AA77692C-E78B-4DF6-9AAD-F1D8A5E6C4B8}"/>
              </a:ext>
            </a:extLst>
          </p:cNvPr>
          <p:cNvSpPr/>
          <p:nvPr/>
        </p:nvSpPr>
        <p:spPr>
          <a:xfrm>
            <a:off x="742534" y="163940"/>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 xmlns:a16="http://schemas.microsoft.com/office/drawing/2014/main" id="{5C940C22-0854-4983-B402-72F318C70F4F}"/>
              </a:ext>
            </a:extLst>
          </p:cNvPr>
          <p:cNvSpPr/>
          <p:nvPr/>
        </p:nvSpPr>
        <p:spPr>
          <a:xfrm>
            <a:off x="8379408" y="521748"/>
            <a:ext cx="2095448"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Receiver </a:t>
            </a:r>
            <a:r>
              <a:rPr lang="en-US" dirty="0" err="1">
                <a:solidFill>
                  <a:srgbClr val="FF0000"/>
                </a:solidFill>
                <a:cs typeface="Arial" panose="020B0604020202020204" pitchFamily="34" charset="0"/>
              </a:rPr>
              <a:t>deghosting</a:t>
            </a:r>
            <a:endParaRPr lang="en-US" dirty="0">
              <a:solidFill>
                <a:srgbClr val="FF0000"/>
              </a:solidFill>
            </a:endParaRPr>
          </a:p>
        </p:txBody>
      </p:sp>
      <p:sp>
        <p:nvSpPr>
          <p:cNvPr id="56" name="Rectangle: Rounded Corners 55">
            <a:extLst>
              <a:ext uri="{FF2B5EF4-FFF2-40B4-BE49-F238E27FC236}">
                <a16:creationId xmlns="" xmlns:a16="http://schemas.microsoft.com/office/drawing/2014/main" id="{BFED69C6-2552-4987-8433-0413BD5EF935}"/>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57" name="Straight Arrow Connector 56">
            <a:extLst>
              <a:ext uri="{FF2B5EF4-FFF2-40B4-BE49-F238E27FC236}">
                <a16:creationId xmlns="" xmlns:a16="http://schemas.microsoft.com/office/drawing/2014/main" id="{5AED6348-E5B2-4C91-84A8-B0331F82F076}"/>
              </a:ext>
            </a:extLst>
          </p:cNvPr>
          <p:cNvCxnSpPr>
            <a:cxnSpLocks/>
          </p:cNvCxnSpPr>
          <p:nvPr/>
        </p:nvCxnSpPr>
        <p:spPr>
          <a:xfrm>
            <a:off x="7523306" y="268756"/>
            <a:ext cx="740379" cy="42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2483" y="1800227"/>
            <a:ext cx="5437359" cy="4295775"/>
          </a:xfrm>
          <a:prstGeom prst="rect">
            <a:avLst/>
          </a:prstGeom>
        </p:spPr>
      </p:pic>
      <p:sp>
        <p:nvSpPr>
          <p:cNvPr id="15" name="Rectangle 14"/>
          <p:cNvSpPr/>
          <p:nvPr/>
        </p:nvSpPr>
        <p:spPr>
          <a:xfrm>
            <a:off x="2492617" y="2118858"/>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492617" y="3882603"/>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563480" y="22057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6" name="Rectangle 45"/>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47" name="Rectangle 46"/>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49" name="Rectangle 48"/>
          <p:cNvSpPr/>
          <p:nvPr/>
        </p:nvSpPr>
        <p:spPr>
          <a:xfrm>
            <a:off x="1523604" y="1970260"/>
            <a:ext cx="846487"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s</a:t>
            </a:r>
            <a:r>
              <a:rPr lang="en-US" altLang="en-US" b="1" dirty="0">
                <a:solidFill>
                  <a:srgbClr val="FF0000"/>
                </a:solidFill>
                <a:latin typeface="Arial" panose="020B0604020202020204" pitchFamily="34" charset="0"/>
                <a:cs typeface="Arial" panose="020B0604020202020204" pitchFamily="34" charset="0"/>
              </a:rPr>
              <a:t>  5m</a:t>
            </a:r>
            <a:endParaRPr lang="en-US" b="1" dirty="0">
              <a:solidFill>
                <a:srgbClr val="FF0000"/>
              </a:solidFill>
              <a:latin typeface="Arial" panose="020B0604020202020204" pitchFamily="34" charset="0"/>
              <a:cs typeface="Arial" panose="020B0604020202020204" pitchFamily="34" charset="0"/>
            </a:endParaRPr>
          </a:p>
        </p:txBody>
      </p:sp>
      <p:sp>
        <p:nvSpPr>
          <p:cNvPr id="50" name="Rectangle 49"/>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54" name="Arrow: Down 53"/>
          <p:cNvSpPr/>
          <p:nvPr/>
        </p:nvSpPr>
        <p:spPr>
          <a:xfrm flipV="1">
            <a:off x="1910061" y="2289453"/>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656935" y="5776583"/>
            <a:ext cx="5887202"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Source and 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s</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5</a:t>
            </a:r>
            <a:r>
              <a:rPr lang="en-US" altLang="zh-CN" dirty="0">
                <a:latin typeface="Arial" panose="020B0604020202020204" pitchFamily="34" charset="0"/>
                <a:ea typeface="新細明體" pitchFamily="18" charset="-120"/>
                <a:cs typeface="Arial" panose="020B0604020202020204" pitchFamily="34" charset="0"/>
              </a:rPr>
              <a:t>m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a:t>
            </a:r>
            <a:r>
              <a:rPr lang="en-US" altLang="zh-CN" dirty="0">
                <a:latin typeface="Arial" panose="020B0604020202020204" pitchFamily="34" charset="0"/>
                <a:ea typeface="新細明體" pitchFamily="18" charset="-120"/>
                <a:cs typeface="Arial" panose="020B0604020202020204" pitchFamily="34" charset="0"/>
              </a:rPr>
              <a:t>m</a:t>
            </a:r>
          </a:p>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using </a:t>
            </a:r>
            <a:r>
              <a:rPr lang="en-US" altLang="zh-CN" u="sng" dirty="0">
                <a:latin typeface="Arial" panose="020B0604020202020204" pitchFamily="34" charset="0"/>
                <a:ea typeface="新細明體" pitchFamily="18" charset="-120"/>
                <a:cs typeface="Arial" panose="020B0604020202020204" pitchFamily="34" charset="0"/>
              </a:rPr>
              <a:t>horizontal</a:t>
            </a:r>
            <a:r>
              <a:rPr lang="en-US" altLang="zh-CN" dirty="0">
                <a:latin typeface="Arial" panose="020B0604020202020204" pitchFamily="34" charset="0"/>
                <a:ea typeface="新細明體" pitchFamily="18" charset="-120"/>
                <a:cs typeface="Arial" panose="020B0604020202020204" pitchFamily="34" charset="0"/>
              </a:rPr>
              <a:t> M.S., </a:t>
            </a:r>
            <a:r>
              <a:rPr lang="en-US" dirty="0">
                <a:latin typeface="Arial" panose="020B0604020202020204" pitchFamily="34" charset="0"/>
                <a:ea typeface="新細明體" pitchFamily="18" charset="-120"/>
                <a:cs typeface="Arial" panose="020B0604020202020204" pitchFamily="34" charset="0"/>
              </a:rPr>
              <a:t>assuming it’s flat in </a:t>
            </a:r>
            <a:r>
              <a:rPr lang="en-US" dirty="0" err="1">
                <a:latin typeface="Arial" panose="020B0604020202020204" pitchFamily="34" charset="0"/>
                <a:ea typeface="新細明體" pitchFamily="18" charset="-120"/>
                <a:cs typeface="Arial" panose="020B0604020202020204" pitchFamily="34" charset="0"/>
              </a:rPr>
              <a:t>deghosting</a:t>
            </a:r>
            <a:endParaRPr lang="en-US" dirty="0">
              <a:latin typeface="Arial" panose="020B0604020202020204" pitchFamily="34" charset="0"/>
              <a:ea typeface="新細明體" pitchFamily="18" charset="-120"/>
              <a:cs typeface="Arial" panose="020B0604020202020204" pitchFamily="34" charset="0"/>
            </a:endParaRPr>
          </a:p>
        </p:txBody>
      </p:sp>
      <p:cxnSp>
        <p:nvCxnSpPr>
          <p:cNvPr id="52" name="Straight Arrow Connector 51"/>
          <p:cNvCxnSpPr>
            <a:cxnSpLocks/>
          </p:cNvCxnSpPr>
          <p:nvPr/>
        </p:nvCxnSpPr>
        <p:spPr>
          <a:xfrm flipH="1">
            <a:off x="7110552" y="2600376"/>
            <a:ext cx="335193" cy="300797"/>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442891" y="2426010"/>
            <a:ext cx="836293" cy="338554"/>
          </a:xfrm>
          <a:prstGeom prst="rect">
            <a:avLst/>
          </a:prstGeom>
        </p:spPr>
        <p:txBody>
          <a:bodyPr wrap="none">
            <a:spAutoFit/>
          </a:bodyPr>
          <a:lstStyle/>
          <a:p>
            <a:r>
              <a:rPr lang="en-US" sz="1600" dirty="0"/>
              <a:t>Primary</a:t>
            </a:r>
          </a:p>
        </p:txBody>
      </p:sp>
      <p:cxnSp>
        <p:nvCxnSpPr>
          <p:cNvPr id="57" name="Straight Arrow Connector 56"/>
          <p:cNvCxnSpPr>
            <a:cxnSpLocks/>
          </p:cNvCxnSpPr>
          <p:nvPr/>
        </p:nvCxnSpPr>
        <p:spPr>
          <a:xfrm flipH="1" flipV="1">
            <a:off x="6932393" y="3491995"/>
            <a:ext cx="92232" cy="274935"/>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322955" y="3743352"/>
            <a:ext cx="1940731" cy="338554"/>
          </a:xfrm>
          <a:prstGeom prst="rect">
            <a:avLst/>
          </a:prstGeom>
        </p:spPr>
        <p:txBody>
          <a:bodyPr wrap="none">
            <a:spAutoFit/>
          </a:bodyPr>
          <a:lstStyle/>
          <a:p>
            <a:r>
              <a:rPr lang="en-US" altLang="zh-CN" sz="1600" dirty="0"/>
              <a:t>Free surface multiple</a:t>
            </a:r>
            <a:endParaRPr lang="en-US" sz="1600" dirty="0"/>
          </a:p>
        </p:txBody>
      </p:sp>
      <p:sp>
        <p:nvSpPr>
          <p:cNvPr id="66" name="Flowchart: Merge 65"/>
          <p:cNvSpPr/>
          <p:nvPr/>
        </p:nvSpPr>
        <p:spPr>
          <a:xfrm>
            <a:off x="3486004" y="320357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lowchart: Merge 66"/>
          <p:cNvSpPr/>
          <p:nvPr/>
        </p:nvSpPr>
        <p:spPr>
          <a:xfrm>
            <a:off x="3787678"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Merge 67"/>
          <p:cNvSpPr/>
          <p:nvPr/>
        </p:nvSpPr>
        <p:spPr>
          <a:xfrm>
            <a:off x="4092398"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Merge 68"/>
          <p:cNvSpPr/>
          <p:nvPr/>
        </p:nvSpPr>
        <p:spPr>
          <a:xfrm>
            <a:off x="2873516"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lowchart: Merge 69"/>
          <p:cNvSpPr/>
          <p:nvPr/>
        </p:nvSpPr>
        <p:spPr>
          <a:xfrm>
            <a:off x="3178236"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lowchart: Merge 70"/>
          <p:cNvSpPr/>
          <p:nvPr/>
        </p:nvSpPr>
        <p:spPr>
          <a:xfrm>
            <a:off x="4397119" y="320143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lowchart: Merge 71"/>
          <p:cNvSpPr/>
          <p:nvPr/>
        </p:nvSpPr>
        <p:spPr>
          <a:xfrm>
            <a:off x="2560185" y="3211107"/>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lowchart: Merge 72"/>
          <p:cNvSpPr/>
          <p:nvPr/>
        </p:nvSpPr>
        <p:spPr>
          <a:xfrm>
            <a:off x="4665417" y="318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lowchart: Merge 73"/>
          <p:cNvSpPr/>
          <p:nvPr/>
        </p:nvSpPr>
        <p:spPr>
          <a:xfrm>
            <a:off x="4970138" y="318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1534901" y="3048000"/>
            <a:ext cx="1099759"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35m </a:t>
            </a:r>
            <a:endParaRPr lang="en-US" b="1" dirty="0">
              <a:latin typeface="Arial" panose="020B0604020202020204" pitchFamily="34" charset="0"/>
              <a:cs typeface="Arial" panose="020B0604020202020204" pitchFamily="34" charset="0"/>
            </a:endParaRPr>
          </a:p>
        </p:txBody>
      </p:sp>
      <p:sp>
        <p:nvSpPr>
          <p:cNvPr id="76" name="Arrow: Down 75"/>
          <p:cNvSpPr/>
          <p:nvPr/>
        </p:nvSpPr>
        <p:spPr>
          <a:xfrm flipV="1">
            <a:off x="1915618" y="30235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1 92">
            <a:extLst>
              <a:ext uri="{FF2B5EF4-FFF2-40B4-BE49-F238E27FC236}">
                <a16:creationId xmlns="" xmlns:a16="http://schemas.microsoft.com/office/drawing/2014/main" id="{DAE38F59-2EFD-4F01-95A3-ACAAE5987052}"/>
              </a:ext>
            </a:extLst>
          </p:cNvPr>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92">
            <a:extLst>
              <a:ext uri="{FF2B5EF4-FFF2-40B4-BE49-F238E27FC236}">
                <a16:creationId xmlns="" xmlns:a16="http://schemas.microsoft.com/office/drawing/2014/main" id="{022A65F9-8A71-4A56-AE5D-C0745D2C4E29}"/>
              </a:ext>
            </a:extLst>
          </p:cNvPr>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1 92">
            <a:extLst>
              <a:ext uri="{FF2B5EF4-FFF2-40B4-BE49-F238E27FC236}">
                <a16:creationId xmlns="" xmlns:a16="http://schemas.microsoft.com/office/drawing/2014/main" id="{A0B99C01-CD73-4C04-BD06-5D1DCC5761EC}"/>
              </a:ext>
            </a:extLst>
          </p:cNvPr>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 xmlns:a16="http://schemas.microsoft.com/office/drawing/2014/main" id="{DD276634-EA3B-4AF3-8685-2868725737FC}"/>
              </a:ext>
            </a:extLst>
          </p:cNvPr>
          <p:cNvSpPr/>
          <p:nvPr/>
        </p:nvSpPr>
        <p:spPr>
          <a:xfrm>
            <a:off x="639118" y="61144"/>
            <a:ext cx="7454242" cy="1338828"/>
          </a:xfrm>
          <a:prstGeom prst="rect">
            <a:avLst/>
          </a:prstGeom>
        </p:spPr>
        <p:txBody>
          <a:bodyPr wrap="square">
            <a:spAutoFit/>
          </a:bodyPr>
          <a:lstStyle/>
          <a:p>
            <a:pPr>
              <a:lnSpc>
                <a:spcPct val="150000"/>
              </a:lnSpc>
            </a:pPr>
            <a:r>
              <a:rPr lang="en-US" dirty="0">
                <a:solidFill>
                  <a:srgbClr val="FF0000"/>
                </a:solidFill>
                <a:cs typeface="Arial" panose="020B0604020202020204" pitchFamily="34" charset="0"/>
              </a:rPr>
              <a:t> Case 1: Acquisition is </a:t>
            </a:r>
            <a:r>
              <a:rPr lang="en-US" b="1" dirty="0">
                <a:solidFill>
                  <a:srgbClr val="FF0000"/>
                </a:solidFill>
                <a:cs typeface="Arial" panose="020B0604020202020204" pitchFamily="34" charset="0"/>
              </a:rPr>
              <a:t>horizontal</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77" name="Rectangle: Rounded Corners 76">
            <a:extLst>
              <a:ext uri="{FF2B5EF4-FFF2-40B4-BE49-F238E27FC236}">
                <a16:creationId xmlns="" xmlns:a16="http://schemas.microsoft.com/office/drawing/2014/main" id="{7993CD93-0DF9-49A6-8634-977080D16252}"/>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78" name="Straight Connector 77">
            <a:extLst>
              <a:ext uri="{FF2B5EF4-FFF2-40B4-BE49-F238E27FC236}">
                <a16:creationId xmlns="" xmlns:a16="http://schemas.microsoft.com/office/drawing/2014/main" id="{633E5820-EBF8-469D-9CD7-B53214CE2B53}"/>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 xmlns:a16="http://schemas.microsoft.com/office/drawing/2014/main" id="{FB59B1FD-5B8B-4918-AEFE-BF407A56DD1B}"/>
              </a:ext>
            </a:extLst>
          </p:cNvPr>
          <p:cNvSpPr/>
          <p:nvPr/>
        </p:nvSpPr>
        <p:spPr>
          <a:xfrm>
            <a:off x="742534" y="163940"/>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 xmlns:a16="http://schemas.microsoft.com/office/drawing/2014/main" id="{0CA4E229-C1AB-4262-A318-914A57416479}"/>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81" name="Rectangle: Rounded Corners 80">
            <a:extLst>
              <a:ext uri="{FF2B5EF4-FFF2-40B4-BE49-F238E27FC236}">
                <a16:creationId xmlns="" xmlns:a16="http://schemas.microsoft.com/office/drawing/2014/main" id="{F4D44DDB-C7AB-464C-9A84-D45D879CF761}"/>
              </a:ext>
            </a:extLst>
          </p:cNvPr>
          <p:cNvSpPr/>
          <p:nvPr/>
        </p:nvSpPr>
        <p:spPr>
          <a:xfrm>
            <a:off x="8382249" y="979051"/>
            <a:ext cx="1951283"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Source </a:t>
            </a:r>
            <a:r>
              <a:rPr lang="en-US" dirty="0" err="1">
                <a:solidFill>
                  <a:srgbClr val="FF0000"/>
                </a:solidFill>
                <a:cs typeface="Arial" panose="020B0604020202020204" pitchFamily="34" charset="0"/>
              </a:rPr>
              <a:t>deghosting</a:t>
            </a:r>
            <a:endParaRPr lang="en-US" dirty="0">
              <a:solidFill>
                <a:srgbClr val="FF0000"/>
              </a:solidFill>
            </a:endParaRPr>
          </a:p>
        </p:txBody>
      </p:sp>
      <p:cxnSp>
        <p:nvCxnSpPr>
          <p:cNvPr id="82" name="Straight Arrow Connector 81">
            <a:extLst>
              <a:ext uri="{FF2B5EF4-FFF2-40B4-BE49-F238E27FC236}">
                <a16:creationId xmlns="" xmlns:a16="http://schemas.microsoft.com/office/drawing/2014/main" id="{362D1007-1A03-4AA1-9FBA-11F8822F7B4E}"/>
              </a:ext>
            </a:extLst>
          </p:cNvPr>
          <p:cNvCxnSpPr>
            <a:cxnSpLocks/>
          </p:cNvCxnSpPr>
          <p:nvPr/>
        </p:nvCxnSpPr>
        <p:spPr>
          <a:xfrm>
            <a:off x="7523306" y="268756"/>
            <a:ext cx="755877" cy="880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0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85</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599" r="8445"/>
          <a:stretch/>
        </p:blipFill>
        <p:spPr>
          <a:xfrm>
            <a:off x="1828324" y="2971800"/>
            <a:ext cx="8455997" cy="1143000"/>
          </a:xfrm>
          <a:prstGeom prst="rect">
            <a:avLst/>
          </a:prstGeom>
        </p:spPr>
      </p:pic>
      <p:sp>
        <p:nvSpPr>
          <p:cNvPr id="11" name="Rectangle 10"/>
          <p:cNvSpPr/>
          <p:nvPr/>
        </p:nvSpPr>
        <p:spPr>
          <a:xfrm>
            <a:off x="2285405" y="4476690"/>
            <a:ext cx="8379817" cy="400110"/>
          </a:xfrm>
          <a:prstGeom prst="rect">
            <a:avLst/>
          </a:prstGeom>
        </p:spPr>
        <p:txBody>
          <a:bodyPr wrap="square">
            <a:spAutoFit/>
          </a:bodyPr>
          <a:lstStyle/>
          <a:p>
            <a:pPr algn="ctr"/>
            <a:r>
              <a:rPr lang="en-US" sz="2000" dirty="0">
                <a:latin typeface="Arial" panose="020B0604020202020204" pitchFamily="34" charset="0"/>
                <a:ea typeface="新細明體" pitchFamily="18" charset="-120"/>
                <a:cs typeface="Arial" panose="020B0604020202020204" pitchFamily="34" charset="0"/>
              </a:rPr>
              <a:t>topography of the measurement surface (depth = 35 ± 10m)</a:t>
            </a:r>
          </a:p>
        </p:txBody>
      </p:sp>
      <p:sp>
        <p:nvSpPr>
          <p:cNvPr id="12" name="Rectangle 11"/>
          <p:cNvSpPr/>
          <p:nvPr/>
        </p:nvSpPr>
        <p:spPr>
          <a:xfrm>
            <a:off x="5789692" y="4157246"/>
            <a:ext cx="759946" cy="338554"/>
          </a:xfrm>
          <a:prstGeom prst="rect">
            <a:avLst/>
          </a:prstGeom>
          <a:solidFill>
            <a:schemeClr val="bg1"/>
          </a:solidFill>
        </p:spPr>
        <p:txBody>
          <a:bodyPr wrap="none">
            <a:spAutoFit/>
          </a:bodyPr>
          <a:lstStyle/>
          <a:p>
            <a:r>
              <a:rPr lang="en-US" sz="1600" b="1" dirty="0" err="1">
                <a:latin typeface="Arial" panose="020B0604020202020204" pitchFamily="34" charset="0"/>
                <a:ea typeface="新細明體" pitchFamily="18" charset="-120"/>
                <a:cs typeface="Arial" panose="020B0604020202020204" pitchFamily="34" charset="0"/>
              </a:rPr>
              <a:t>x</a:t>
            </a:r>
            <a:r>
              <a:rPr lang="en-US" sz="1600" b="1" baseline="-25000" dirty="0" err="1">
                <a:latin typeface="Arial" panose="020B0604020202020204" pitchFamily="34" charset="0"/>
                <a:ea typeface="新細明體" pitchFamily="18" charset="-120"/>
                <a:cs typeface="Arial" panose="020B0604020202020204" pitchFamily="34" charset="0"/>
              </a:rPr>
              <a:t>g</a:t>
            </a:r>
            <a:r>
              <a:rPr lang="en-US" sz="1600" b="1" dirty="0">
                <a:latin typeface="Arial" panose="020B0604020202020204" pitchFamily="34" charset="0"/>
                <a:ea typeface="新細明體" pitchFamily="18" charset="-120"/>
                <a:cs typeface="Arial" panose="020B0604020202020204" pitchFamily="34" charset="0"/>
              </a:rPr>
              <a:t>’(m)</a:t>
            </a:r>
            <a:endParaRPr lang="en-US" sz="1600" b="1" dirty="0"/>
          </a:p>
        </p:txBody>
      </p:sp>
      <p:sp>
        <p:nvSpPr>
          <p:cNvPr id="13" name="Rectangle 12"/>
          <p:cNvSpPr/>
          <p:nvPr/>
        </p:nvSpPr>
        <p:spPr>
          <a:xfrm>
            <a:off x="1689039" y="2480846"/>
            <a:ext cx="748728" cy="338554"/>
          </a:xfrm>
          <a:prstGeom prst="rect">
            <a:avLst/>
          </a:prstGeom>
          <a:solidFill>
            <a:schemeClr val="bg1"/>
          </a:solidFill>
        </p:spPr>
        <p:txBody>
          <a:bodyPr wrap="none">
            <a:spAutoFit/>
          </a:bodyPr>
          <a:lstStyle/>
          <a:p>
            <a:r>
              <a:rPr lang="en-US" sz="1600" b="1" dirty="0" err="1">
                <a:latin typeface="Arial" panose="020B0604020202020204" pitchFamily="34" charset="0"/>
                <a:ea typeface="新細明體" pitchFamily="18" charset="-120"/>
                <a:cs typeface="Arial" panose="020B0604020202020204" pitchFamily="34" charset="0"/>
              </a:rPr>
              <a:t>z</a:t>
            </a:r>
            <a:r>
              <a:rPr lang="en-US" sz="1600" b="1" baseline="-25000" dirty="0" err="1">
                <a:latin typeface="Arial" panose="020B0604020202020204" pitchFamily="34" charset="0"/>
                <a:ea typeface="新細明體" pitchFamily="18" charset="-120"/>
                <a:cs typeface="Arial" panose="020B0604020202020204" pitchFamily="34" charset="0"/>
              </a:rPr>
              <a:t>g</a:t>
            </a:r>
            <a:r>
              <a:rPr lang="en-US" sz="1600" b="1" dirty="0">
                <a:latin typeface="Arial" panose="020B0604020202020204" pitchFamily="34" charset="0"/>
                <a:ea typeface="新細明體" pitchFamily="18" charset="-120"/>
                <a:cs typeface="Arial" panose="020B0604020202020204" pitchFamily="34" charset="0"/>
              </a:rPr>
              <a:t>’(m)</a:t>
            </a:r>
            <a:endParaRPr lang="en-US" sz="1600" b="1" dirty="0"/>
          </a:p>
        </p:txBody>
      </p:sp>
      <p:sp>
        <p:nvSpPr>
          <p:cNvPr id="9" name="Rectangle 8"/>
          <p:cNvSpPr/>
          <p:nvPr/>
        </p:nvSpPr>
        <p:spPr>
          <a:xfrm>
            <a:off x="1720860" y="2852916"/>
            <a:ext cx="412185" cy="1077218"/>
          </a:xfrm>
          <a:prstGeom prst="rect">
            <a:avLst/>
          </a:prstGeom>
          <a:solidFill>
            <a:schemeClr val="bg1"/>
          </a:solidFill>
        </p:spPr>
        <p:txBody>
          <a:bodyPr wrap="none">
            <a:spAutoFit/>
          </a:bodyPr>
          <a:lstStyle/>
          <a:p>
            <a:r>
              <a:rPr lang="en-US" sz="1600" dirty="0">
                <a:latin typeface="Arial" panose="020B0604020202020204" pitchFamily="34" charset="0"/>
                <a:ea typeface="新細明體" pitchFamily="18" charset="-120"/>
                <a:cs typeface="Arial" panose="020B0604020202020204" pitchFamily="34" charset="0"/>
              </a:rPr>
              <a:t>20</a:t>
            </a:r>
          </a:p>
          <a:p>
            <a:r>
              <a:rPr lang="en-US" sz="1600" dirty="0">
                <a:latin typeface="Arial" panose="020B0604020202020204" pitchFamily="34" charset="0"/>
                <a:ea typeface="新細明體" pitchFamily="18" charset="-120"/>
                <a:cs typeface="Arial" panose="020B0604020202020204" pitchFamily="34" charset="0"/>
              </a:rPr>
              <a:t>30</a:t>
            </a:r>
          </a:p>
          <a:p>
            <a:r>
              <a:rPr lang="en-US" sz="1600" dirty="0">
                <a:latin typeface="Arial" panose="020B0604020202020204" pitchFamily="34" charset="0"/>
                <a:ea typeface="新細明體" pitchFamily="18" charset="-120"/>
                <a:cs typeface="Arial" panose="020B0604020202020204" pitchFamily="34" charset="0"/>
              </a:rPr>
              <a:t>40</a:t>
            </a:r>
          </a:p>
          <a:p>
            <a:r>
              <a:rPr lang="en-US" sz="1600" dirty="0">
                <a:latin typeface="Arial" panose="020B0604020202020204" pitchFamily="34" charset="0"/>
                <a:ea typeface="新細明體" pitchFamily="18" charset="-120"/>
                <a:cs typeface="Arial" panose="020B0604020202020204" pitchFamily="34" charset="0"/>
              </a:rPr>
              <a:t>50</a:t>
            </a:r>
            <a:endParaRPr lang="en-US" sz="1600" dirty="0"/>
          </a:p>
        </p:txBody>
      </p:sp>
      <p:sp>
        <p:nvSpPr>
          <p:cNvPr id="10" name="Rectangle 9"/>
          <p:cNvSpPr/>
          <p:nvPr/>
        </p:nvSpPr>
        <p:spPr>
          <a:xfrm>
            <a:off x="2056865" y="3810000"/>
            <a:ext cx="38090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0</a:t>
            </a:r>
          </a:p>
        </p:txBody>
      </p:sp>
      <p:sp>
        <p:nvSpPr>
          <p:cNvPr id="14" name="Rectangle 13"/>
          <p:cNvSpPr/>
          <p:nvPr/>
        </p:nvSpPr>
        <p:spPr>
          <a:xfrm>
            <a:off x="3351927" y="3810368"/>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50</a:t>
            </a:r>
          </a:p>
        </p:txBody>
      </p:sp>
      <p:sp>
        <p:nvSpPr>
          <p:cNvPr id="15" name="Rectangle 14"/>
          <p:cNvSpPr/>
          <p:nvPr/>
        </p:nvSpPr>
        <p:spPr>
          <a:xfrm>
            <a:off x="4494629" y="3810000"/>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100</a:t>
            </a:r>
          </a:p>
        </p:txBody>
      </p:sp>
      <p:sp>
        <p:nvSpPr>
          <p:cNvPr id="16" name="Rectangle 15"/>
          <p:cNvSpPr/>
          <p:nvPr/>
        </p:nvSpPr>
        <p:spPr>
          <a:xfrm>
            <a:off x="5942052" y="3810000"/>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150</a:t>
            </a:r>
          </a:p>
        </p:txBody>
      </p:sp>
      <p:sp>
        <p:nvSpPr>
          <p:cNvPr id="17" name="Rectangle 16"/>
          <p:cNvSpPr/>
          <p:nvPr/>
        </p:nvSpPr>
        <p:spPr>
          <a:xfrm>
            <a:off x="7237115" y="3810000"/>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200</a:t>
            </a:r>
          </a:p>
        </p:txBody>
      </p:sp>
      <p:sp>
        <p:nvSpPr>
          <p:cNvPr id="18" name="Rectangle 17"/>
          <p:cNvSpPr/>
          <p:nvPr/>
        </p:nvSpPr>
        <p:spPr>
          <a:xfrm>
            <a:off x="8608358" y="3810000"/>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250</a:t>
            </a:r>
          </a:p>
        </p:txBody>
      </p:sp>
      <p:sp>
        <p:nvSpPr>
          <p:cNvPr id="19" name="Rectangle 18"/>
          <p:cNvSpPr/>
          <p:nvPr/>
        </p:nvSpPr>
        <p:spPr>
          <a:xfrm>
            <a:off x="9903420" y="3810000"/>
            <a:ext cx="533261" cy="338554"/>
          </a:xfrm>
          <a:prstGeom prst="rect">
            <a:avLst/>
          </a:prstGeom>
          <a:solidFill>
            <a:schemeClr val="bg1"/>
          </a:solidFill>
        </p:spPr>
        <p:txBody>
          <a:bodyPr wrap="square">
            <a:spAutoFit/>
          </a:bodyPr>
          <a:lstStyle/>
          <a:p>
            <a:r>
              <a:rPr lang="en-US" sz="1600" dirty="0">
                <a:latin typeface="Arial" panose="020B0604020202020204" pitchFamily="34" charset="0"/>
                <a:ea typeface="新細明體" pitchFamily="18" charset="-120"/>
                <a:cs typeface="Arial" panose="020B0604020202020204" pitchFamily="34" charset="0"/>
              </a:rPr>
              <a:t>300</a:t>
            </a:r>
          </a:p>
        </p:txBody>
      </p:sp>
      <p:sp>
        <p:nvSpPr>
          <p:cNvPr id="20" name="Rectangle 19">
            <a:extLst>
              <a:ext uri="{FF2B5EF4-FFF2-40B4-BE49-F238E27FC236}">
                <a16:creationId xmlns="" xmlns:a16="http://schemas.microsoft.com/office/drawing/2014/main" id="{A5D41669-9D36-41D6-87EC-F689C9E60D03}"/>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3: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21" name="Rectangle: Rounded Corners 20">
            <a:extLst>
              <a:ext uri="{FF2B5EF4-FFF2-40B4-BE49-F238E27FC236}">
                <a16:creationId xmlns="" xmlns:a16="http://schemas.microsoft.com/office/drawing/2014/main" id="{6DBFC355-E97B-448B-A9BF-0159E945703C}"/>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22" name="Straight Connector 21">
            <a:extLst>
              <a:ext uri="{FF2B5EF4-FFF2-40B4-BE49-F238E27FC236}">
                <a16:creationId xmlns="" xmlns:a16="http://schemas.microsoft.com/office/drawing/2014/main" id="{6AFA1B1F-0B75-4CAC-8610-651754C959EF}"/>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6BEF1CCC-A09F-4104-A78F-08D3D97D0DEB}"/>
              </a:ext>
            </a:extLst>
          </p:cNvPr>
          <p:cNvSpPr/>
          <p:nvPr/>
        </p:nvSpPr>
        <p:spPr>
          <a:xfrm>
            <a:off x="742534" y="719996"/>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C4D4217C-E305-4A00-BAC9-54B731D18476}"/>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28" name="Rectangle: Rounded Corners 27">
            <a:extLst>
              <a:ext uri="{FF2B5EF4-FFF2-40B4-BE49-F238E27FC236}">
                <a16:creationId xmlns="" xmlns:a16="http://schemas.microsoft.com/office/drawing/2014/main" id="{87CF5232-957C-4E86-813C-6F99DE0A1C74}"/>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29" name="Straight Arrow Connector 28">
            <a:extLst>
              <a:ext uri="{FF2B5EF4-FFF2-40B4-BE49-F238E27FC236}">
                <a16:creationId xmlns="" xmlns:a16="http://schemas.microsoft.com/office/drawing/2014/main" id="{01F474B0-7053-4C8B-AA27-4FDC7612D54D}"/>
              </a:ext>
            </a:extLst>
          </p:cNvPr>
          <p:cNvCxnSpPr>
            <a:cxnSpLocks/>
          </p:cNvCxnSpPr>
          <p:nvPr/>
        </p:nvCxnSpPr>
        <p:spPr>
          <a:xfrm flipV="1">
            <a:off x="7503186" y="296774"/>
            <a:ext cx="765920" cy="571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5155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D6F218D-131B-492B-986F-7988DA610B9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85529" y="1801368"/>
            <a:ext cx="5457546"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86</a:t>
            </a:fld>
            <a:endParaRPr lang="en-US"/>
          </a:p>
        </p:txBody>
      </p:sp>
      <p:sp>
        <p:nvSpPr>
          <p:cNvPr id="6" name="Rectangle 5"/>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10" name="Rectangle 9"/>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2" name="Rectangle 11"/>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erge 17"/>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Merge 18"/>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erge 19"/>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534902" y="33644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2" name="Rectangle 31"/>
          <p:cNvSpPr/>
          <p:nvPr/>
        </p:nvSpPr>
        <p:spPr>
          <a:xfrm>
            <a:off x="5561152" y="5779008"/>
            <a:ext cx="5027890" cy="923330"/>
          </a:xfrm>
          <a:prstGeom prst="rect">
            <a:avLst/>
          </a:prstGeom>
          <a:solidFill>
            <a:schemeClr val="bg1"/>
          </a:solidFill>
        </p:spPr>
        <p:txBody>
          <a:bodyPr wrap="square">
            <a:spAutoFit/>
          </a:bodyPr>
          <a:lstStyle/>
          <a:p>
            <a:pPr algn="ctr">
              <a:lnSpc>
                <a:spcPct val="150000"/>
              </a:lnSpc>
            </a:pPr>
            <a:r>
              <a:rPr lang="en-US" b="1" dirty="0">
                <a:solidFill>
                  <a:srgbClr val="FF0000"/>
                </a:solidFill>
                <a:latin typeface="Arial" panose="020B0604020202020204" pitchFamily="34" charset="0"/>
                <a:ea typeface="新細明體" pitchFamily="18" charset="-120"/>
                <a:cs typeface="Arial" panose="020B0604020202020204" pitchFamily="34" charset="0"/>
              </a:rPr>
              <a:t>Input</a:t>
            </a:r>
            <a:r>
              <a:rPr lang="en-US" dirty="0">
                <a:latin typeface="Arial" panose="020B0604020202020204" pitchFamily="34" charset="0"/>
                <a:ea typeface="新細明體" pitchFamily="18" charset="-120"/>
                <a:cs typeface="Arial" panose="020B0604020202020204" pitchFamily="34" charset="0"/>
              </a:rPr>
              <a:t> total wave generated</a:t>
            </a:r>
            <a:r>
              <a:rPr lang="en-US" altLang="zh-CN" dirty="0">
                <a:latin typeface="Arial" panose="020B0604020202020204" pitchFamily="34" charset="0"/>
                <a:ea typeface="新細明體" pitchFamily="18" charset="-120"/>
                <a:cs typeface="Arial" panose="020B0604020202020204" pitchFamily="34" charset="0"/>
              </a:rPr>
              <a:t> on the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a:t>
            </a:r>
            <a:r>
              <a:rPr lang="en-US" dirty="0">
                <a:latin typeface="Arial" panose="020B0604020202020204" pitchFamily="34" charset="0"/>
                <a:ea typeface="新細明體" pitchFamily="18" charset="-120"/>
                <a:cs typeface="Arial" panose="020B0604020202020204" pitchFamily="34" charset="0"/>
              </a:rPr>
              <a:t> using the </a:t>
            </a:r>
            <a:r>
              <a:rPr lang="en-US" dirty="0" err="1">
                <a:latin typeface="Arial" panose="020B0604020202020204" pitchFamily="34" charset="0"/>
                <a:ea typeface="新細明體" pitchFamily="18" charset="-120"/>
                <a:cs typeface="Arial" panose="020B0604020202020204" pitchFamily="34" charset="0"/>
              </a:rPr>
              <a:t>Cagniard</a:t>
            </a:r>
            <a:r>
              <a:rPr lang="en-US" dirty="0">
                <a:latin typeface="Arial" panose="020B0604020202020204" pitchFamily="34" charset="0"/>
                <a:ea typeface="新細明體" pitchFamily="18" charset="-120"/>
                <a:cs typeface="Arial" panose="020B0604020202020204" pitchFamily="34" charset="0"/>
              </a:rPr>
              <a:t>-de Hoop method</a:t>
            </a:r>
            <a:endParaRPr lang="en-US" b="1" dirty="0">
              <a:solidFill>
                <a:srgbClr val="FF0000"/>
              </a:solidFill>
              <a:latin typeface="Arial" panose="020B0604020202020204" pitchFamily="34" charset="0"/>
              <a:ea typeface="新細明體" pitchFamily="18" charset="-120"/>
              <a:cs typeface="Arial" panose="020B0604020202020204" pitchFamily="34" charset="0"/>
            </a:endParaRPr>
          </a:p>
        </p:txBody>
      </p:sp>
      <p:sp>
        <p:nvSpPr>
          <p:cNvPr id="35" name="Rectangle 34"/>
          <p:cNvSpPr/>
          <p:nvPr/>
        </p:nvSpPr>
        <p:spPr>
          <a:xfrm>
            <a:off x="4087647" y="3504862"/>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1500m/s</a:t>
            </a:r>
            <a:endParaRPr lang="en-US" dirty="0">
              <a:latin typeface="Arial" panose="020B0604020202020204" pitchFamily="34" charset="0"/>
              <a:cs typeface="Arial" panose="020B0604020202020204" pitchFamily="34" charset="0"/>
            </a:endParaRPr>
          </a:p>
        </p:txBody>
      </p:sp>
      <p:sp>
        <p:nvSpPr>
          <p:cNvPr id="36" name="Rectangle 35"/>
          <p:cNvSpPr/>
          <p:nvPr/>
        </p:nvSpPr>
        <p:spPr>
          <a:xfrm>
            <a:off x="4087647" y="3898720"/>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1000m/s</a:t>
            </a:r>
            <a:endParaRPr lang="en-US"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 xmlns:a16="http://schemas.microsoft.com/office/drawing/2014/main" id="{E498B97B-13D4-4CAC-847B-F7B2ED346D33}"/>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3: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37" name="Rectangle: Rounded Corners 36">
            <a:extLst>
              <a:ext uri="{FF2B5EF4-FFF2-40B4-BE49-F238E27FC236}">
                <a16:creationId xmlns="" xmlns:a16="http://schemas.microsoft.com/office/drawing/2014/main" id="{F4BC7E43-B096-4DDD-B91A-074015C945EB}"/>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38" name="Straight Connector 37">
            <a:extLst>
              <a:ext uri="{FF2B5EF4-FFF2-40B4-BE49-F238E27FC236}">
                <a16:creationId xmlns="" xmlns:a16="http://schemas.microsoft.com/office/drawing/2014/main" id="{8145DD24-CF67-413E-8234-1A75FB74117E}"/>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 xmlns:a16="http://schemas.microsoft.com/office/drawing/2014/main" id="{040CDCFD-7775-4306-928D-85EBBFE8D7F9}"/>
              </a:ext>
            </a:extLst>
          </p:cNvPr>
          <p:cNvSpPr/>
          <p:nvPr/>
        </p:nvSpPr>
        <p:spPr>
          <a:xfrm>
            <a:off x="742534" y="719996"/>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 xmlns:a16="http://schemas.microsoft.com/office/drawing/2014/main" id="{8347398C-3566-4CB7-A452-5BDCB12D0800}"/>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44" name="Rectangle: Rounded Corners 43">
            <a:extLst>
              <a:ext uri="{FF2B5EF4-FFF2-40B4-BE49-F238E27FC236}">
                <a16:creationId xmlns="" xmlns:a16="http://schemas.microsoft.com/office/drawing/2014/main" id="{6A2A55F5-BFF5-4168-8F51-D3A2D7DDCFFE}"/>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45" name="Straight Arrow Connector 44">
            <a:extLst>
              <a:ext uri="{FF2B5EF4-FFF2-40B4-BE49-F238E27FC236}">
                <a16:creationId xmlns="" xmlns:a16="http://schemas.microsoft.com/office/drawing/2014/main" id="{2AF2798D-0159-4546-B54E-DC7916601B44}"/>
              </a:ext>
            </a:extLst>
          </p:cNvPr>
          <p:cNvCxnSpPr>
            <a:cxnSpLocks/>
          </p:cNvCxnSpPr>
          <p:nvPr/>
        </p:nvCxnSpPr>
        <p:spPr>
          <a:xfrm flipV="1">
            <a:off x="7503186" y="296774"/>
            <a:ext cx="765920" cy="571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7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animBg="1"/>
      <p:bldP spid="35" grpId="0"/>
      <p:bldP spid="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15F93E63-432E-48B8-99EC-A92F82D9B50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85529" y="1801368"/>
            <a:ext cx="5457546"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87</a:t>
            </a:fld>
            <a:endParaRPr lang="en-US"/>
          </a:p>
        </p:txBody>
      </p:sp>
      <p:sp>
        <p:nvSpPr>
          <p:cNvPr id="36" name="Rectangle 35"/>
          <p:cNvSpPr/>
          <p:nvPr/>
        </p:nvSpPr>
        <p:spPr>
          <a:xfrm>
            <a:off x="5561152" y="5779008"/>
            <a:ext cx="5027890" cy="923330"/>
          </a:xfrm>
          <a:prstGeom prst="rect">
            <a:avLst/>
          </a:prstGeom>
          <a:solidFill>
            <a:schemeClr val="bg1"/>
          </a:solidFill>
        </p:spPr>
        <p:txBody>
          <a:bodyPr wrap="square">
            <a:spAutoFit/>
          </a:bodyPr>
          <a:lstStyle/>
          <a:p>
            <a:pPr algn="ctr">
              <a:lnSpc>
                <a:spcPct val="150000"/>
              </a:lnSpc>
            </a:pPr>
            <a:r>
              <a:rPr lang="en-US" b="1" dirty="0">
                <a:solidFill>
                  <a:srgbClr val="FF0000"/>
                </a:solidFill>
                <a:latin typeface="Arial" panose="020B0604020202020204" pitchFamily="34" charset="0"/>
                <a:ea typeface="新細明體" pitchFamily="18" charset="-120"/>
                <a:cs typeface="Arial" panose="020B0604020202020204" pitchFamily="34" charset="0"/>
              </a:rPr>
              <a:t>Input</a:t>
            </a:r>
            <a:r>
              <a:rPr lang="en-US" dirty="0">
                <a:latin typeface="Arial" panose="020B0604020202020204" pitchFamily="34" charset="0"/>
                <a:ea typeface="新細明體" pitchFamily="18" charset="-120"/>
                <a:cs typeface="Arial" panose="020B0604020202020204" pitchFamily="34" charset="0"/>
              </a:rPr>
              <a:t> total wave generated</a:t>
            </a:r>
            <a:r>
              <a:rPr lang="en-US" altLang="zh-CN" dirty="0">
                <a:latin typeface="Arial" panose="020B0604020202020204" pitchFamily="34" charset="0"/>
                <a:ea typeface="新細明體" pitchFamily="18" charset="-120"/>
                <a:cs typeface="Arial" panose="020B0604020202020204" pitchFamily="34" charset="0"/>
              </a:rPr>
              <a: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s</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a:t>
            </a:r>
            <a:r>
              <a:rPr lang="en-US" altLang="zh-CN" b="1"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10m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a:t>
            </a:r>
            <a:r>
              <a:rPr lang="en-US" altLang="zh-CN" b="1"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35m</a:t>
            </a:r>
            <a:r>
              <a:rPr lang="en-US" altLang="zh-CN" dirty="0">
                <a:latin typeface="Arial" panose="020B0604020202020204" pitchFamily="34" charset="0"/>
                <a:ea typeface="新細明體" pitchFamily="18" charset="-120"/>
                <a:cs typeface="Arial" panose="020B0604020202020204" pitchFamily="34" charset="0"/>
              </a:rPr>
              <a:t>,</a:t>
            </a:r>
            <a:r>
              <a:rPr lang="en-US" dirty="0">
                <a:latin typeface="Arial" panose="020B0604020202020204" pitchFamily="34" charset="0"/>
                <a:ea typeface="新細明體" pitchFamily="18" charset="-120"/>
                <a:cs typeface="Arial" panose="020B0604020202020204" pitchFamily="34" charset="0"/>
              </a:rPr>
              <a:t> </a:t>
            </a:r>
          </a:p>
          <a:p>
            <a:pPr algn="ctr">
              <a:lnSpc>
                <a:spcPct val="150000"/>
              </a:lnSpc>
            </a:pPr>
            <a:r>
              <a:rPr lang="en-US" dirty="0">
                <a:latin typeface="Arial" panose="020B0604020202020204" pitchFamily="34" charset="0"/>
                <a:ea typeface="新細明體" pitchFamily="18" charset="-120"/>
                <a:cs typeface="Arial" panose="020B0604020202020204" pitchFamily="34" charset="0"/>
              </a:rPr>
              <a:t>using the </a:t>
            </a:r>
            <a:r>
              <a:rPr lang="en-US" dirty="0" err="1">
                <a:latin typeface="Arial" panose="020B0604020202020204" pitchFamily="34" charset="0"/>
                <a:ea typeface="新細明體" pitchFamily="18" charset="-120"/>
                <a:cs typeface="Arial" panose="020B0604020202020204" pitchFamily="34" charset="0"/>
              </a:rPr>
              <a:t>Cagniard</a:t>
            </a:r>
            <a:r>
              <a:rPr lang="en-US" dirty="0">
                <a:latin typeface="Arial" panose="020B0604020202020204" pitchFamily="34" charset="0"/>
                <a:ea typeface="新細明體" pitchFamily="18" charset="-120"/>
                <a:cs typeface="Arial" panose="020B0604020202020204" pitchFamily="34" charset="0"/>
              </a:rPr>
              <a:t>-de Hoop method</a:t>
            </a:r>
            <a:endParaRPr lang="en-US" b="1" dirty="0">
              <a:solidFill>
                <a:srgbClr val="FF0000"/>
              </a:solidFill>
              <a:latin typeface="Arial" panose="020B0604020202020204" pitchFamily="34" charset="0"/>
              <a:ea typeface="新細明體" pitchFamily="18" charset="-120"/>
              <a:cs typeface="Arial" panose="020B0604020202020204" pitchFamily="34" charset="0"/>
            </a:endParaRPr>
          </a:p>
        </p:txBody>
      </p:sp>
      <p:sp>
        <p:nvSpPr>
          <p:cNvPr id="37" name="Rectangle 36"/>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38" name="Rectangle 37"/>
          <p:cNvSpPr/>
          <p:nvPr/>
        </p:nvSpPr>
        <p:spPr>
          <a:xfrm>
            <a:off x="1534901" y="3048000"/>
            <a:ext cx="1099759"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35m </a:t>
            </a:r>
            <a:endParaRPr lang="en-US" b="1" dirty="0">
              <a:latin typeface="Arial" panose="020B0604020202020204" pitchFamily="34" charset="0"/>
              <a:cs typeface="Arial" panose="020B0604020202020204" pitchFamily="34" charset="0"/>
            </a:endParaRPr>
          </a:p>
        </p:txBody>
      </p:sp>
      <p:sp>
        <p:nvSpPr>
          <p:cNvPr id="39" name="Rectangle 38"/>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0" name="Rectangle 39"/>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41" name="Rectangle 40"/>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erge 46"/>
          <p:cNvSpPr/>
          <p:nvPr/>
        </p:nvSpPr>
        <p:spPr>
          <a:xfrm>
            <a:off x="3486004" y="320758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Merge 47"/>
          <p:cNvSpPr/>
          <p:nvPr/>
        </p:nvSpPr>
        <p:spPr>
          <a:xfrm>
            <a:off x="3787678"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Merge 48"/>
          <p:cNvSpPr/>
          <p:nvPr/>
        </p:nvSpPr>
        <p:spPr>
          <a:xfrm>
            <a:off x="4092398"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Merge 49"/>
          <p:cNvSpPr/>
          <p:nvPr/>
        </p:nvSpPr>
        <p:spPr>
          <a:xfrm>
            <a:off x="2873516"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Merge 50"/>
          <p:cNvSpPr/>
          <p:nvPr/>
        </p:nvSpPr>
        <p:spPr>
          <a:xfrm>
            <a:off x="3178236"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Merge 51"/>
          <p:cNvSpPr/>
          <p:nvPr/>
        </p:nvSpPr>
        <p:spPr>
          <a:xfrm>
            <a:off x="4397119" y="320544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Merge 52"/>
          <p:cNvSpPr/>
          <p:nvPr/>
        </p:nvSpPr>
        <p:spPr>
          <a:xfrm>
            <a:off x="2560185" y="3215123"/>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Merge 53"/>
          <p:cNvSpPr/>
          <p:nvPr/>
        </p:nvSpPr>
        <p:spPr>
          <a:xfrm>
            <a:off x="4665417" y="319160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Merge 54"/>
          <p:cNvSpPr/>
          <p:nvPr/>
        </p:nvSpPr>
        <p:spPr>
          <a:xfrm>
            <a:off x="4970138" y="3191602"/>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 xmlns:a16="http://schemas.microsoft.com/office/drawing/2014/main" id="{EB7E7BC5-1D72-4A3D-A030-315EE10396AE}"/>
              </a:ext>
            </a:extLst>
          </p:cNvPr>
          <p:cNvSpPr/>
          <p:nvPr/>
        </p:nvSpPr>
        <p:spPr>
          <a:xfrm>
            <a:off x="639118" y="61144"/>
            <a:ext cx="7454242" cy="1338828"/>
          </a:xfrm>
          <a:prstGeom prst="rect">
            <a:avLst/>
          </a:prstGeom>
        </p:spPr>
        <p:txBody>
          <a:bodyPr wrap="square">
            <a:spAutoFit/>
          </a:bodyPr>
          <a:lstStyle/>
          <a:p>
            <a:pPr>
              <a:lnSpc>
                <a:spcPct val="150000"/>
              </a:lnSpc>
            </a:pPr>
            <a:r>
              <a:rPr lang="en-US" dirty="0">
                <a:solidFill>
                  <a:srgbClr val="FF0000"/>
                </a:solidFill>
                <a:cs typeface="Arial" panose="020B0604020202020204" pitchFamily="34" charset="0"/>
              </a:rPr>
              <a:t> Case 1: Acquisition is </a:t>
            </a:r>
            <a:r>
              <a:rPr lang="en-US" b="1" dirty="0">
                <a:solidFill>
                  <a:srgbClr val="FF0000"/>
                </a:solidFill>
                <a:cs typeface="Arial" panose="020B0604020202020204" pitchFamily="34" charset="0"/>
              </a:rPr>
              <a:t>horizontal</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62" name="Rectangle: Rounded Corners 61">
            <a:extLst>
              <a:ext uri="{FF2B5EF4-FFF2-40B4-BE49-F238E27FC236}">
                <a16:creationId xmlns="" xmlns:a16="http://schemas.microsoft.com/office/drawing/2014/main" id="{C11B97CE-F5AC-4966-B5D7-116506876B3C}"/>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63" name="Straight Connector 62">
            <a:extLst>
              <a:ext uri="{FF2B5EF4-FFF2-40B4-BE49-F238E27FC236}">
                <a16:creationId xmlns="" xmlns:a16="http://schemas.microsoft.com/office/drawing/2014/main" id="{C9A45B89-4822-4719-8FFE-18E0CDBCB291}"/>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 xmlns:a16="http://schemas.microsoft.com/office/drawing/2014/main" id="{E6E9C38A-FF0B-48A2-8CA3-603DFB3F7681}"/>
              </a:ext>
            </a:extLst>
          </p:cNvPr>
          <p:cNvSpPr/>
          <p:nvPr/>
        </p:nvSpPr>
        <p:spPr>
          <a:xfrm>
            <a:off x="742534" y="163940"/>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 xmlns:a16="http://schemas.microsoft.com/office/drawing/2014/main" id="{50845730-36AA-489D-B632-99160B298140}"/>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66" name="Rectangle: Rounded Corners 65">
            <a:extLst>
              <a:ext uri="{FF2B5EF4-FFF2-40B4-BE49-F238E27FC236}">
                <a16:creationId xmlns="" xmlns:a16="http://schemas.microsoft.com/office/drawing/2014/main" id="{C8321C4F-DFA0-490A-BC4C-09400A9F4157}"/>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67" name="Straight Arrow Connector 66">
            <a:extLst>
              <a:ext uri="{FF2B5EF4-FFF2-40B4-BE49-F238E27FC236}">
                <a16:creationId xmlns="" xmlns:a16="http://schemas.microsoft.com/office/drawing/2014/main" id="{F941A6E4-CAB3-4E8F-973F-467F687BA141}"/>
              </a:ext>
            </a:extLst>
          </p:cNvPr>
          <p:cNvCxnSpPr>
            <a:cxnSpLocks/>
          </p:cNvCxnSpPr>
          <p:nvPr/>
        </p:nvCxnSpPr>
        <p:spPr>
          <a:xfrm>
            <a:off x="7523307" y="268756"/>
            <a:ext cx="76591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604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F9F7FF75-606C-4AF9-9198-388707E2119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85529" y="1801368"/>
            <a:ext cx="5457546"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88</a:t>
            </a:fld>
            <a:endParaRPr lang="en-US"/>
          </a:p>
        </p:txBody>
      </p:sp>
      <p:sp>
        <p:nvSpPr>
          <p:cNvPr id="6" name="Rectangle 5"/>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10" name="Rectangle 9"/>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2" name="Rectangle 11"/>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erge 17"/>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Merge 18"/>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erge 19"/>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534902" y="33644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2" name="Rectangle 31"/>
          <p:cNvSpPr/>
          <p:nvPr/>
        </p:nvSpPr>
        <p:spPr>
          <a:xfrm>
            <a:off x="5561152" y="5779008"/>
            <a:ext cx="5027890" cy="923330"/>
          </a:xfrm>
          <a:prstGeom prst="rect">
            <a:avLst/>
          </a:prstGeom>
          <a:solidFill>
            <a:schemeClr val="bg1"/>
          </a:solidFill>
        </p:spPr>
        <p:txBody>
          <a:bodyPr wrap="square">
            <a:spAutoFit/>
          </a:bodyPr>
          <a:lstStyle/>
          <a:p>
            <a:pPr algn="ctr">
              <a:lnSpc>
                <a:spcPct val="150000"/>
              </a:lnSpc>
            </a:pPr>
            <a:r>
              <a:rPr lang="en-US" b="1" dirty="0">
                <a:solidFill>
                  <a:srgbClr val="FF0000"/>
                </a:solidFill>
                <a:latin typeface="Arial" panose="020B0604020202020204" pitchFamily="34" charset="0"/>
                <a:ea typeface="新細明體" pitchFamily="18" charset="-120"/>
                <a:cs typeface="Arial" panose="020B0604020202020204" pitchFamily="34" charset="0"/>
              </a:rPr>
              <a:t>Input</a:t>
            </a:r>
            <a:r>
              <a:rPr lang="en-US" dirty="0">
                <a:latin typeface="Arial" panose="020B0604020202020204" pitchFamily="34" charset="0"/>
                <a:ea typeface="新細明體" pitchFamily="18" charset="-120"/>
                <a:cs typeface="Arial" panose="020B0604020202020204" pitchFamily="34" charset="0"/>
              </a:rPr>
              <a:t> total wave generated</a:t>
            </a:r>
            <a:r>
              <a:rPr lang="en-US" altLang="zh-CN" dirty="0">
                <a:latin typeface="Arial" panose="020B0604020202020204" pitchFamily="34" charset="0"/>
                <a:ea typeface="新細明體" pitchFamily="18" charset="-120"/>
                <a:cs typeface="Arial" panose="020B0604020202020204" pitchFamily="34" charset="0"/>
              </a:rPr>
              <a:t> on the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a:t>
            </a:r>
            <a:r>
              <a:rPr lang="en-US" dirty="0">
                <a:latin typeface="Arial" panose="020B0604020202020204" pitchFamily="34" charset="0"/>
                <a:ea typeface="新細明體" pitchFamily="18" charset="-120"/>
                <a:cs typeface="Arial" panose="020B0604020202020204" pitchFamily="34" charset="0"/>
              </a:rPr>
              <a:t> using the </a:t>
            </a:r>
            <a:r>
              <a:rPr lang="en-US" dirty="0" err="1">
                <a:latin typeface="Arial" panose="020B0604020202020204" pitchFamily="34" charset="0"/>
                <a:ea typeface="新細明體" pitchFamily="18" charset="-120"/>
                <a:cs typeface="Arial" panose="020B0604020202020204" pitchFamily="34" charset="0"/>
              </a:rPr>
              <a:t>Cagniard</a:t>
            </a:r>
            <a:r>
              <a:rPr lang="en-US" dirty="0">
                <a:latin typeface="Arial" panose="020B0604020202020204" pitchFamily="34" charset="0"/>
                <a:ea typeface="新細明體" pitchFamily="18" charset="-120"/>
                <a:cs typeface="Arial" panose="020B0604020202020204" pitchFamily="34" charset="0"/>
              </a:rPr>
              <a:t>-de Hoop method</a:t>
            </a:r>
            <a:endParaRPr lang="en-US" b="1" dirty="0">
              <a:solidFill>
                <a:srgbClr val="FF0000"/>
              </a:solidFill>
              <a:latin typeface="Arial" panose="020B0604020202020204" pitchFamily="34" charset="0"/>
              <a:ea typeface="新細明體" pitchFamily="18" charset="-120"/>
              <a:cs typeface="Arial" panose="020B0604020202020204" pitchFamily="34" charset="0"/>
            </a:endParaRPr>
          </a:p>
        </p:txBody>
      </p:sp>
      <p:sp>
        <p:nvSpPr>
          <p:cNvPr id="34" name="Rectangle 33">
            <a:extLst>
              <a:ext uri="{FF2B5EF4-FFF2-40B4-BE49-F238E27FC236}">
                <a16:creationId xmlns="" xmlns:a16="http://schemas.microsoft.com/office/drawing/2014/main" id="{2699B602-DCF1-4D5C-B31B-FA933C5C61D2}"/>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3: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35" name="Rectangle: Rounded Corners 34">
            <a:extLst>
              <a:ext uri="{FF2B5EF4-FFF2-40B4-BE49-F238E27FC236}">
                <a16:creationId xmlns="" xmlns:a16="http://schemas.microsoft.com/office/drawing/2014/main" id="{F5A4FDE7-E0B0-465F-8079-B295B597D184}"/>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36" name="Straight Connector 35">
            <a:extLst>
              <a:ext uri="{FF2B5EF4-FFF2-40B4-BE49-F238E27FC236}">
                <a16:creationId xmlns="" xmlns:a16="http://schemas.microsoft.com/office/drawing/2014/main" id="{D895336F-F649-45D0-881B-EA8CBEF32406}"/>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66D7CE5C-1200-44ED-991B-0AB857A533EF}"/>
              </a:ext>
            </a:extLst>
          </p:cNvPr>
          <p:cNvSpPr/>
          <p:nvPr/>
        </p:nvSpPr>
        <p:spPr>
          <a:xfrm>
            <a:off x="742534" y="719996"/>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F19F1924-817D-49A9-8A72-713934264FCD}"/>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43" name="Rectangle: Rounded Corners 42">
            <a:extLst>
              <a:ext uri="{FF2B5EF4-FFF2-40B4-BE49-F238E27FC236}">
                <a16:creationId xmlns="" xmlns:a16="http://schemas.microsoft.com/office/drawing/2014/main" id="{5EA95543-6A6C-4A94-B332-0FB99403BAB8}"/>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44" name="Straight Arrow Connector 43">
            <a:extLst>
              <a:ext uri="{FF2B5EF4-FFF2-40B4-BE49-F238E27FC236}">
                <a16:creationId xmlns="" xmlns:a16="http://schemas.microsoft.com/office/drawing/2014/main" id="{A7FF813E-4AC7-4966-B302-523FF85ADD7C}"/>
              </a:ext>
            </a:extLst>
          </p:cNvPr>
          <p:cNvCxnSpPr>
            <a:cxnSpLocks/>
          </p:cNvCxnSpPr>
          <p:nvPr/>
        </p:nvCxnSpPr>
        <p:spPr>
          <a:xfrm flipV="1">
            <a:off x="7503186" y="296774"/>
            <a:ext cx="765920" cy="571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8766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5582482" y="1801368"/>
            <a:ext cx="5457546"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89</a:t>
            </a:fld>
            <a:endParaRPr lang="en-US"/>
          </a:p>
        </p:txBody>
      </p:sp>
      <p:sp>
        <p:nvSpPr>
          <p:cNvPr id="10" name="Rectangle 9"/>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3" name="Rectangle 12"/>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4" name="Rectangle 13"/>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erge 19"/>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Merge 26"/>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Merge 27"/>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34902" y="32882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5" name="Rectangle 34"/>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38" name="Rectangle 37"/>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39" name="Arrow: Down 38"/>
          <p:cNvSpPr/>
          <p:nvPr/>
        </p:nvSpPr>
        <p:spPr>
          <a:xfrm flipV="1">
            <a:off x="1915618" y="30997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56935" y="5776583"/>
            <a:ext cx="5887202"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 </a:t>
            </a:r>
            <a:r>
              <a:rPr lang="en-US" altLang="zh-CN" dirty="0">
                <a:latin typeface="Arial" panose="020B0604020202020204" pitchFamily="34" charset="0"/>
                <a:ea typeface="新細明體" pitchFamily="18" charset="-120"/>
                <a:cs typeface="Arial" panose="020B0604020202020204" pitchFamily="34" charset="0"/>
              </a:rPr>
              <a:t>m</a:t>
            </a:r>
          </a:p>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using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 </a:t>
            </a:r>
            <a:r>
              <a:rPr lang="en-US" dirty="0">
                <a:latin typeface="Arial" panose="020B0604020202020204" pitchFamily="34" charset="0"/>
                <a:ea typeface="新細明體" pitchFamily="18" charset="-120"/>
                <a:cs typeface="Arial" panose="020B0604020202020204" pitchFamily="34" charset="0"/>
              </a:rPr>
              <a:t>assuming it’s flat in </a:t>
            </a:r>
            <a:r>
              <a:rPr lang="en-US" dirty="0" err="1">
                <a:latin typeface="Arial" panose="020B0604020202020204" pitchFamily="34" charset="0"/>
                <a:ea typeface="新細明體" pitchFamily="18" charset="-120"/>
                <a:cs typeface="Arial" panose="020B0604020202020204" pitchFamily="34" charset="0"/>
              </a:rPr>
              <a:t>deghosting</a:t>
            </a:r>
            <a:endParaRPr lang="en-US" dirty="0">
              <a:latin typeface="Arial" panose="020B0604020202020204" pitchFamily="34" charset="0"/>
              <a:ea typeface="新細明體" pitchFamily="18" charset="-120"/>
              <a:cs typeface="Arial" panose="020B0604020202020204" pitchFamily="34" charset="0"/>
            </a:endParaRPr>
          </a:p>
        </p:txBody>
      </p:sp>
      <p:sp>
        <p:nvSpPr>
          <p:cNvPr id="34" name="Rectangle 33">
            <a:extLst>
              <a:ext uri="{FF2B5EF4-FFF2-40B4-BE49-F238E27FC236}">
                <a16:creationId xmlns="" xmlns:a16="http://schemas.microsoft.com/office/drawing/2014/main" id="{80B5E407-A9BE-45C2-820C-BA80FB7E3275}"/>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3: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36" name="Rectangle: Rounded Corners 35">
            <a:extLst>
              <a:ext uri="{FF2B5EF4-FFF2-40B4-BE49-F238E27FC236}">
                <a16:creationId xmlns="" xmlns:a16="http://schemas.microsoft.com/office/drawing/2014/main" id="{7D53EA66-2B8C-43F3-A1F9-3D5961ECAAF9}"/>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43" name="Straight Connector 42">
            <a:extLst>
              <a:ext uri="{FF2B5EF4-FFF2-40B4-BE49-F238E27FC236}">
                <a16:creationId xmlns="" xmlns:a16="http://schemas.microsoft.com/office/drawing/2014/main" id="{8043C067-2CE3-416C-B49F-3A30CD58924B}"/>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78937294-5E78-4756-9745-31550998D9F7}"/>
              </a:ext>
            </a:extLst>
          </p:cNvPr>
          <p:cNvSpPr/>
          <p:nvPr/>
        </p:nvSpPr>
        <p:spPr>
          <a:xfrm>
            <a:off x="742534" y="719996"/>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 xmlns:a16="http://schemas.microsoft.com/office/drawing/2014/main" id="{AFF6E8B7-2833-4A31-B6B7-9F33526B3ABA}"/>
              </a:ext>
            </a:extLst>
          </p:cNvPr>
          <p:cNvSpPr/>
          <p:nvPr/>
        </p:nvSpPr>
        <p:spPr>
          <a:xfrm>
            <a:off x="8379408" y="521748"/>
            <a:ext cx="2095448"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Receiver </a:t>
            </a:r>
            <a:r>
              <a:rPr lang="en-US" dirty="0" err="1">
                <a:solidFill>
                  <a:srgbClr val="FF0000"/>
                </a:solidFill>
                <a:cs typeface="Arial" panose="020B0604020202020204" pitchFamily="34" charset="0"/>
              </a:rPr>
              <a:t>deghosting</a:t>
            </a:r>
            <a:endParaRPr lang="en-US" dirty="0">
              <a:solidFill>
                <a:srgbClr val="FF0000"/>
              </a:solidFill>
            </a:endParaRPr>
          </a:p>
        </p:txBody>
      </p:sp>
      <p:sp>
        <p:nvSpPr>
          <p:cNvPr id="47" name="Rectangle: Rounded Corners 46">
            <a:extLst>
              <a:ext uri="{FF2B5EF4-FFF2-40B4-BE49-F238E27FC236}">
                <a16:creationId xmlns="" xmlns:a16="http://schemas.microsoft.com/office/drawing/2014/main" id="{0B984220-44F7-405A-9554-A4A527EF94E8}"/>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48" name="Straight Arrow Connector 47">
            <a:extLst>
              <a:ext uri="{FF2B5EF4-FFF2-40B4-BE49-F238E27FC236}">
                <a16:creationId xmlns="" xmlns:a16="http://schemas.microsoft.com/office/drawing/2014/main" id="{CF7F796C-1BC0-4362-A8D4-56D357FD1C93}"/>
              </a:ext>
            </a:extLst>
          </p:cNvPr>
          <p:cNvCxnSpPr>
            <a:cxnSpLocks/>
          </p:cNvCxnSpPr>
          <p:nvPr/>
        </p:nvCxnSpPr>
        <p:spPr>
          <a:xfrm flipV="1">
            <a:off x="7503186" y="868277"/>
            <a:ext cx="773685"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5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304722" y="1905000"/>
            <a:ext cx="11680957" cy="3429000"/>
          </a:xfrm>
        </p:spPr>
        <p:txBody>
          <a:bodyPr>
            <a:normAutofit/>
          </a:bodyPr>
          <a:lstStyle/>
          <a:p>
            <a:pPr marL="533400" indent="-533400" eaLnBrk="1" hangingPunct="1">
              <a:buFont typeface="Wingdings" pitchFamily="2" charset="2"/>
              <a:buChar char="p"/>
            </a:pPr>
            <a:r>
              <a:rPr lang="en-US" altLang="zh-CN" sz="2800" b="1" dirty="0">
                <a:solidFill>
                  <a:srgbClr val="FF0000"/>
                </a:solidFill>
              </a:rPr>
              <a:t>Methods make assumptions; when they are satisfied the methods are effective and when they are not satisfied the methods have difficulty and/or fail – challenges arise from that breakdown or failure.</a:t>
            </a:r>
          </a:p>
        </p:txBody>
      </p:sp>
      <p:sp>
        <p:nvSpPr>
          <p:cNvPr id="8" name="Rectangle 2"/>
          <p:cNvSpPr txBox="1">
            <a:spLocks noChangeArrowheads="1"/>
          </p:cNvSpPr>
          <p:nvPr/>
        </p:nvSpPr>
        <p:spPr>
          <a:xfrm>
            <a:off x="609441" y="152400"/>
            <a:ext cx="109699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a:solidFill>
                  <a:srgbClr val="0000FF"/>
                </a:solidFill>
              </a:rPr>
              <a:t>Seismic E&amp;P challenges</a:t>
            </a:r>
            <a:endParaRPr lang="en-US" altLang="zh-CN" sz="4000" b="1" dirty="0">
              <a:solidFill>
                <a:srgbClr val="0000FF"/>
              </a:solidFill>
            </a:endParaRPr>
          </a:p>
        </p:txBody>
      </p:sp>
      <p:sp>
        <p:nvSpPr>
          <p:cNvPr id="2" name="Slide Number Placeholder 1"/>
          <p:cNvSpPr>
            <a:spLocks noGrp="1"/>
          </p:cNvSpPr>
          <p:nvPr>
            <p:ph type="sldNum" sz="quarter" idx="12"/>
          </p:nvPr>
        </p:nvSpPr>
        <p:spPr/>
        <p:txBody>
          <a:bodyPr/>
          <a:lstStyle/>
          <a:p>
            <a:fld id="{EC3277FA-E73F-4102-A46F-C78B8C27A809}" type="slidenum">
              <a:rPr lang="en-US" smtClean="0"/>
              <a:pPr/>
              <a:t>9</a:t>
            </a:fld>
            <a:endParaRPr lang="en-US" dirty="0"/>
          </a:p>
        </p:txBody>
      </p:sp>
    </p:spTree>
    <p:extLst>
      <p:ext uri="{BB962C8B-B14F-4D97-AF65-F5344CB8AC3E}">
        <p14:creationId xmlns:p14="http://schemas.microsoft.com/office/powerpoint/2010/main" val="427396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90</a:t>
            </a:fld>
            <a:endParaRPr lang="en-US"/>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582482" y="1801368"/>
            <a:ext cx="5439263" cy="4297680"/>
          </a:xfrm>
          <a:prstGeom prst="rect">
            <a:avLst/>
          </a:prstGeom>
        </p:spPr>
      </p:pic>
      <p:sp>
        <p:nvSpPr>
          <p:cNvPr id="10" name="Rectangle 9"/>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3" name="Rectangle 12"/>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4" name="Rectangle 13"/>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erge 19"/>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Merge 26"/>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Merge 27"/>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63480" y="22057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34902" y="32882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5" name="Rectangle 34"/>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37" name="Rectangle 36"/>
          <p:cNvSpPr/>
          <p:nvPr/>
        </p:nvSpPr>
        <p:spPr>
          <a:xfrm>
            <a:off x="1523604" y="1970260"/>
            <a:ext cx="846487"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s</a:t>
            </a:r>
            <a:r>
              <a:rPr lang="en-US" altLang="en-US" b="1" dirty="0">
                <a:solidFill>
                  <a:srgbClr val="FF0000"/>
                </a:solidFill>
                <a:latin typeface="Arial" panose="020B0604020202020204" pitchFamily="34" charset="0"/>
                <a:cs typeface="Arial" panose="020B0604020202020204" pitchFamily="34" charset="0"/>
              </a:rPr>
              <a:t>  5m</a:t>
            </a:r>
            <a:endParaRPr lang="en-US" b="1" dirty="0">
              <a:solidFill>
                <a:srgbClr val="FF0000"/>
              </a:solidFill>
              <a:latin typeface="Arial" panose="020B0604020202020204" pitchFamily="34" charset="0"/>
              <a:cs typeface="Arial" panose="020B0604020202020204" pitchFamily="34" charset="0"/>
            </a:endParaRPr>
          </a:p>
        </p:txBody>
      </p:sp>
      <p:sp>
        <p:nvSpPr>
          <p:cNvPr id="38" name="Rectangle 37"/>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39" name="Arrow: Down 38"/>
          <p:cNvSpPr/>
          <p:nvPr/>
        </p:nvSpPr>
        <p:spPr>
          <a:xfrm flipV="1">
            <a:off x="1915618" y="30997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p:cNvSpPr/>
          <p:nvPr/>
        </p:nvSpPr>
        <p:spPr>
          <a:xfrm flipV="1">
            <a:off x="1910061" y="2289453"/>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56935" y="5776583"/>
            <a:ext cx="5887202"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Source and 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s</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5</a:t>
            </a:r>
            <a:r>
              <a:rPr lang="en-US" altLang="zh-CN" dirty="0">
                <a:latin typeface="Arial" panose="020B0604020202020204" pitchFamily="34" charset="0"/>
                <a:ea typeface="新細明體" pitchFamily="18" charset="-120"/>
                <a:cs typeface="Arial" panose="020B0604020202020204" pitchFamily="34" charset="0"/>
              </a:rPr>
              <a:t>m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a:t>
            </a:r>
            <a:r>
              <a:rPr lang="en-US" altLang="zh-CN" dirty="0">
                <a:latin typeface="Arial" panose="020B0604020202020204" pitchFamily="34" charset="0"/>
                <a:ea typeface="新細明體" pitchFamily="18" charset="-120"/>
                <a:cs typeface="Arial" panose="020B0604020202020204" pitchFamily="34" charset="0"/>
              </a:rPr>
              <a:t>m</a:t>
            </a:r>
          </a:p>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using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 </a:t>
            </a:r>
            <a:r>
              <a:rPr lang="en-US" dirty="0">
                <a:latin typeface="Arial" panose="020B0604020202020204" pitchFamily="34" charset="0"/>
                <a:ea typeface="新細明體" pitchFamily="18" charset="-120"/>
                <a:cs typeface="Arial" panose="020B0604020202020204" pitchFamily="34" charset="0"/>
              </a:rPr>
              <a:t>assuming it’s flat in </a:t>
            </a:r>
            <a:r>
              <a:rPr lang="en-US" dirty="0" err="1">
                <a:latin typeface="Arial" panose="020B0604020202020204" pitchFamily="34" charset="0"/>
                <a:ea typeface="新細明體" pitchFamily="18" charset="-120"/>
                <a:cs typeface="Arial" panose="020B0604020202020204" pitchFamily="34" charset="0"/>
              </a:rPr>
              <a:t>deghosting</a:t>
            </a:r>
            <a:endParaRPr lang="en-US" dirty="0">
              <a:latin typeface="Arial" panose="020B0604020202020204" pitchFamily="34" charset="0"/>
              <a:ea typeface="新細明體" pitchFamily="18" charset="-120"/>
              <a:cs typeface="Arial" panose="020B0604020202020204" pitchFamily="34" charset="0"/>
            </a:endParaRPr>
          </a:p>
        </p:txBody>
      </p:sp>
      <p:sp>
        <p:nvSpPr>
          <p:cNvPr id="41" name="Rectangle 40">
            <a:extLst>
              <a:ext uri="{FF2B5EF4-FFF2-40B4-BE49-F238E27FC236}">
                <a16:creationId xmlns="" xmlns:a16="http://schemas.microsoft.com/office/drawing/2014/main" id="{0F728D4C-B752-4E0E-BB7B-625365E028EF}"/>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3: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assumed</a:t>
            </a:r>
            <a:r>
              <a:rPr lang="en-US" dirty="0">
                <a:solidFill>
                  <a:srgbClr val="FF0000"/>
                </a:solidFill>
                <a:cs typeface="Arial" panose="020B0604020202020204" pitchFamily="34" charset="0"/>
              </a:rPr>
              <a:t> horizontal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a:p>
            <a:r>
              <a:rPr lang="en-US" dirty="0">
                <a:solidFill>
                  <a:schemeClr val="bg1">
                    <a:lumMod val="50000"/>
                  </a:schemeClr>
                </a:solidFill>
                <a:cs typeface="Arial" panose="020B0604020202020204" pitchFamily="34" charset="0"/>
              </a:rPr>
              <a:t> Case 4: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accommodated</a:t>
            </a:r>
            <a:r>
              <a:rPr lang="en-US" dirty="0">
                <a:solidFill>
                  <a:schemeClr val="bg1">
                    <a:lumMod val="50000"/>
                  </a:schemeClr>
                </a:solidFill>
                <a:cs typeface="Arial" panose="020B0604020202020204" pitchFamily="34" charset="0"/>
              </a:rPr>
              <a:t>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p:txBody>
      </p:sp>
      <p:sp>
        <p:nvSpPr>
          <p:cNvPr id="42" name="Rectangle: Rounded Corners 41">
            <a:extLst>
              <a:ext uri="{FF2B5EF4-FFF2-40B4-BE49-F238E27FC236}">
                <a16:creationId xmlns="" xmlns:a16="http://schemas.microsoft.com/office/drawing/2014/main" id="{639BCFB6-6EC0-4570-B5C6-5C644D3F71D8}"/>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43" name="Straight Connector 42">
            <a:extLst>
              <a:ext uri="{FF2B5EF4-FFF2-40B4-BE49-F238E27FC236}">
                <a16:creationId xmlns="" xmlns:a16="http://schemas.microsoft.com/office/drawing/2014/main" id="{46703615-EEE2-4D5E-999A-CAF14E007329}"/>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9038796D-611C-454C-85FE-7CCE9A1A3DAE}"/>
              </a:ext>
            </a:extLst>
          </p:cNvPr>
          <p:cNvSpPr/>
          <p:nvPr/>
        </p:nvSpPr>
        <p:spPr>
          <a:xfrm>
            <a:off x="742534" y="719996"/>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 xmlns:a16="http://schemas.microsoft.com/office/drawing/2014/main" id="{C129BD91-250A-4078-A917-24CA747E5913}"/>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46" name="Rectangle: Rounded Corners 45">
            <a:extLst>
              <a:ext uri="{FF2B5EF4-FFF2-40B4-BE49-F238E27FC236}">
                <a16:creationId xmlns="" xmlns:a16="http://schemas.microsoft.com/office/drawing/2014/main" id="{A1C3E774-DD6D-418A-A347-DCEFD7F264A7}"/>
              </a:ext>
            </a:extLst>
          </p:cNvPr>
          <p:cNvSpPr/>
          <p:nvPr/>
        </p:nvSpPr>
        <p:spPr>
          <a:xfrm>
            <a:off x="8382249" y="979051"/>
            <a:ext cx="1951283"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Source </a:t>
            </a:r>
            <a:r>
              <a:rPr lang="en-US" dirty="0" err="1">
                <a:solidFill>
                  <a:srgbClr val="FF0000"/>
                </a:solidFill>
                <a:cs typeface="Arial" panose="020B0604020202020204" pitchFamily="34" charset="0"/>
              </a:rPr>
              <a:t>deghosting</a:t>
            </a:r>
            <a:endParaRPr lang="en-US" dirty="0">
              <a:solidFill>
                <a:srgbClr val="FF0000"/>
              </a:solidFill>
            </a:endParaRPr>
          </a:p>
        </p:txBody>
      </p:sp>
      <p:cxnSp>
        <p:nvCxnSpPr>
          <p:cNvPr id="51" name="Straight Arrow Connector 50">
            <a:extLst>
              <a:ext uri="{FF2B5EF4-FFF2-40B4-BE49-F238E27FC236}">
                <a16:creationId xmlns="" xmlns:a16="http://schemas.microsoft.com/office/drawing/2014/main" id="{E48D435F-BF5B-45AA-B3A6-16CC143ABAD9}"/>
              </a:ext>
            </a:extLst>
          </p:cNvPr>
          <p:cNvCxnSpPr>
            <a:cxnSpLocks/>
          </p:cNvCxnSpPr>
          <p:nvPr/>
        </p:nvCxnSpPr>
        <p:spPr>
          <a:xfrm>
            <a:off x="7503186" y="868278"/>
            <a:ext cx="786039" cy="3179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062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F9F7FF75-606C-4AF9-9198-388707E2119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85529" y="1801368"/>
            <a:ext cx="5457546"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91</a:t>
            </a:fld>
            <a:endParaRPr lang="en-US"/>
          </a:p>
        </p:txBody>
      </p:sp>
      <p:sp>
        <p:nvSpPr>
          <p:cNvPr id="6" name="Rectangle 5"/>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10" name="Rectangle 9"/>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2" name="Rectangle 11"/>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erge 17"/>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Merge 18"/>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erge 19"/>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534902" y="33644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2" name="Rectangle 31"/>
          <p:cNvSpPr/>
          <p:nvPr/>
        </p:nvSpPr>
        <p:spPr>
          <a:xfrm>
            <a:off x="5561152" y="5779008"/>
            <a:ext cx="5027890" cy="923330"/>
          </a:xfrm>
          <a:prstGeom prst="rect">
            <a:avLst/>
          </a:prstGeom>
          <a:solidFill>
            <a:schemeClr val="bg1"/>
          </a:solidFill>
        </p:spPr>
        <p:txBody>
          <a:bodyPr wrap="square">
            <a:spAutoFit/>
          </a:bodyPr>
          <a:lstStyle/>
          <a:p>
            <a:pPr algn="ctr">
              <a:lnSpc>
                <a:spcPct val="150000"/>
              </a:lnSpc>
            </a:pPr>
            <a:r>
              <a:rPr lang="en-US" b="1" dirty="0">
                <a:solidFill>
                  <a:srgbClr val="FF0000"/>
                </a:solidFill>
                <a:latin typeface="Arial" panose="020B0604020202020204" pitchFamily="34" charset="0"/>
                <a:ea typeface="新細明體" pitchFamily="18" charset="-120"/>
                <a:cs typeface="Arial" panose="020B0604020202020204" pitchFamily="34" charset="0"/>
              </a:rPr>
              <a:t>Input</a:t>
            </a:r>
            <a:r>
              <a:rPr lang="en-US" dirty="0">
                <a:latin typeface="Arial" panose="020B0604020202020204" pitchFamily="34" charset="0"/>
                <a:ea typeface="新細明體" pitchFamily="18" charset="-120"/>
                <a:cs typeface="Arial" panose="020B0604020202020204" pitchFamily="34" charset="0"/>
              </a:rPr>
              <a:t> total wave generated</a:t>
            </a:r>
            <a:r>
              <a:rPr lang="en-US" altLang="zh-CN" dirty="0">
                <a:latin typeface="Arial" panose="020B0604020202020204" pitchFamily="34" charset="0"/>
                <a:ea typeface="新細明體" pitchFamily="18" charset="-120"/>
                <a:cs typeface="Arial" panose="020B0604020202020204" pitchFamily="34" charset="0"/>
              </a:rPr>
              <a:t> on the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a:t>
            </a:r>
            <a:r>
              <a:rPr lang="en-US" dirty="0">
                <a:latin typeface="Arial" panose="020B0604020202020204" pitchFamily="34" charset="0"/>
                <a:ea typeface="新細明體" pitchFamily="18" charset="-120"/>
                <a:cs typeface="Arial" panose="020B0604020202020204" pitchFamily="34" charset="0"/>
              </a:rPr>
              <a:t> using the </a:t>
            </a:r>
            <a:r>
              <a:rPr lang="en-US" dirty="0" err="1">
                <a:latin typeface="Arial" panose="020B0604020202020204" pitchFamily="34" charset="0"/>
                <a:ea typeface="新細明體" pitchFamily="18" charset="-120"/>
                <a:cs typeface="Arial" panose="020B0604020202020204" pitchFamily="34" charset="0"/>
              </a:rPr>
              <a:t>Cagniard</a:t>
            </a:r>
            <a:r>
              <a:rPr lang="en-US" dirty="0">
                <a:latin typeface="Arial" panose="020B0604020202020204" pitchFamily="34" charset="0"/>
                <a:ea typeface="新細明體" pitchFamily="18" charset="-120"/>
                <a:cs typeface="Arial" panose="020B0604020202020204" pitchFamily="34" charset="0"/>
              </a:rPr>
              <a:t>-de Hoop method</a:t>
            </a:r>
            <a:endParaRPr lang="en-US" b="1" dirty="0">
              <a:solidFill>
                <a:srgbClr val="FF0000"/>
              </a:solidFill>
              <a:latin typeface="Arial" panose="020B0604020202020204" pitchFamily="34" charset="0"/>
              <a:ea typeface="新細明體" pitchFamily="18" charset="-120"/>
              <a:cs typeface="Arial" panose="020B0604020202020204" pitchFamily="34" charset="0"/>
            </a:endParaRPr>
          </a:p>
        </p:txBody>
      </p:sp>
      <p:sp>
        <p:nvSpPr>
          <p:cNvPr id="34" name="Rectangle 33">
            <a:extLst>
              <a:ext uri="{FF2B5EF4-FFF2-40B4-BE49-F238E27FC236}">
                <a16:creationId xmlns="" xmlns:a16="http://schemas.microsoft.com/office/drawing/2014/main" id="{2699B602-DCF1-4D5C-B31B-FA933C5C61D2}"/>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4: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accommodated</a:t>
            </a:r>
            <a:r>
              <a:rPr lang="en-US" dirty="0">
                <a:solidFill>
                  <a:srgbClr val="FF0000"/>
                </a:solidFill>
                <a:cs typeface="Arial" panose="020B0604020202020204" pitchFamily="34" charset="0"/>
              </a:rPr>
              <a:t>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p:txBody>
      </p:sp>
      <p:sp>
        <p:nvSpPr>
          <p:cNvPr id="35" name="Rectangle: Rounded Corners 34">
            <a:extLst>
              <a:ext uri="{FF2B5EF4-FFF2-40B4-BE49-F238E27FC236}">
                <a16:creationId xmlns="" xmlns:a16="http://schemas.microsoft.com/office/drawing/2014/main" id="{F5A4FDE7-E0B0-465F-8079-B295B597D184}"/>
              </a:ext>
            </a:extLst>
          </p:cNvPr>
          <p:cNvSpPr/>
          <p:nvPr/>
        </p:nvSpPr>
        <p:spPr>
          <a:xfrm>
            <a:off x="8380752" y="64446"/>
            <a:ext cx="2614501"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Synthetic data generation</a:t>
            </a:r>
            <a:endParaRPr lang="en-US" dirty="0">
              <a:solidFill>
                <a:srgbClr val="FF0000"/>
              </a:solidFill>
            </a:endParaRPr>
          </a:p>
        </p:txBody>
      </p:sp>
      <p:cxnSp>
        <p:nvCxnSpPr>
          <p:cNvPr id="36" name="Straight Connector 35">
            <a:extLst>
              <a:ext uri="{FF2B5EF4-FFF2-40B4-BE49-F238E27FC236}">
                <a16:creationId xmlns="" xmlns:a16="http://schemas.microsoft.com/office/drawing/2014/main" id="{D895336F-F649-45D0-881B-EA8CBEF32406}"/>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66D7CE5C-1200-44ED-991B-0AB857A533EF}"/>
              </a:ext>
            </a:extLst>
          </p:cNvPr>
          <p:cNvSpPr/>
          <p:nvPr/>
        </p:nvSpPr>
        <p:spPr>
          <a:xfrm>
            <a:off x="742534" y="1004202"/>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F19F1924-817D-49A9-8A72-713934264FCD}"/>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43" name="Rectangle: Rounded Corners 42">
            <a:extLst>
              <a:ext uri="{FF2B5EF4-FFF2-40B4-BE49-F238E27FC236}">
                <a16:creationId xmlns="" xmlns:a16="http://schemas.microsoft.com/office/drawing/2014/main" id="{5EA95543-6A6C-4A94-B332-0FB99403BAB8}"/>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44" name="Straight Arrow Connector 43">
            <a:extLst>
              <a:ext uri="{FF2B5EF4-FFF2-40B4-BE49-F238E27FC236}">
                <a16:creationId xmlns="" xmlns:a16="http://schemas.microsoft.com/office/drawing/2014/main" id="{A7FF813E-4AC7-4966-B302-523FF85ADD7C}"/>
              </a:ext>
            </a:extLst>
          </p:cNvPr>
          <p:cNvCxnSpPr>
            <a:cxnSpLocks/>
          </p:cNvCxnSpPr>
          <p:nvPr/>
        </p:nvCxnSpPr>
        <p:spPr>
          <a:xfrm flipV="1">
            <a:off x="7510951" y="296775"/>
            <a:ext cx="758155" cy="8647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363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5582482" y="1801368"/>
            <a:ext cx="5439263" cy="4297680"/>
          </a:xfrm>
          <a:prstGeom prst="rect">
            <a:avLst/>
          </a:prstGeom>
        </p:spPr>
      </p:pic>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92</a:t>
            </a:fld>
            <a:endParaRPr lang="en-US" dirty="0"/>
          </a:p>
        </p:txBody>
      </p:sp>
      <p:sp>
        <p:nvSpPr>
          <p:cNvPr id="8" name="Rectangle 7"/>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9" name="Rectangle 8"/>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Merge 17"/>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Merge 18"/>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erge 19"/>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534902" y="32882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3" name="Rectangle 32"/>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35" name="Rectangle 34"/>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36" name="Arrow: Down 35"/>
          <p:cNvSpPr/>
          <p:nvPr/>
        </p:nvSpPr>
        <p:spPr>
          <a:xfrm flipV="1">
            <a:off x="1915618" y="30997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397119" y="5779008"/>
            <a:ext cx="6115743"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a:t>
            </a:r>
            <a:r>
              <a:rPr lang="en-US" altLang="zh-CN" dirty="0">
                <a:latin typeface="Arial" panose="020B0604020202020204" pitchFamily="34" charset="0"/>
                <a:ea typeface="新細明體" pitchFamily="18" charset="-120"/>
                <a:cs typeface="Arial" panose="020B0604020202020204" pitchFamily="34" charset="0"/>
              </a:rPr>
              <a:t>m using</a:t>
            </a:r>
          </a:p>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 </a:t>
            </a:r>
            <a:r>
              <a:rPr lang="en-US" altLang="zh-CN" u="sng" dirty="0">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a:t>
            </a:r>
            <a:r>
              <a:rPr lang="en-US" dirty="0">
                <a:latin typeface="Arial" panose="020B0604020202020204" pitchFamily="34" charset="0"/>
                <a:ea typeface="新細明體" pitchFamily="18" charset="-120"/>
                <a:cs typeface="Arial" panose="020B0604020202020204" pitchFamily="34" charset="0"/>
              </a:rPr>
              <a:t> accommodating its topography</a:t>
            </a:r>
          </a:p>
        </p:txBody>
      </p:sp>
      <p:sp>
        <p:nvSpPr>
          <p:cNvPr id="44" name="TextBox 43"/>
          <p:cNvSpPr txBox="1"/>
          <p:nvPr/>
        </p:nvSpPr>
        <p:spPr>
          <a:xfrm>
            <a:off x="4012155" y="6594051"/>
            <a:ext cx="65" cy="215444"/>
          </a:xfrm>
          <a:prstGeom prst="rect">
            <a:avLst/>
          </a:prstGeom>
          <a:solidFill>
            <a:schemeClr val="bg1"/>
          </a:solidFill>
          <a:ln>
            <a:noFill/>
          </a:ln>
        </p:spPr>
        <p:txBody>
          <a:bodyPr wrap="none" lIns="0" tIns="0" rIns="0" bIns="0" rtlCol="0">
            <a:spAutoFit/>
          </a:bodyPr>
          <a:lstStyle/>
          <a:p>
            <a:endParaRPr lang="en-US" sz="1400" dirty="0">
              <a:latin typeface="Cambria Math" panose="02040503050406030204" pitchFamily="18" charset="0"/>
              <a:ea typeface="Cambria Math" panose="02040503050406030204" pitchFamily="18" charset="0"/>
            </a:endParaRPr>
          </a:p>
        </p:txBody>
      </p:sp>
      <p:cxnSp>
        <p:nvCxnSpPr>
          <p:cNvPr id="39" name="Straight Arrow Connector 38"/>
          <p:cNvCxnSpPr>
            <a:cxnSpLocks/>
          </p:cNvCxnSpPr>
          <p:nvPr/>
        </p:nvCxnSpPr>
        <p:spPr>
          <a:xfrm flipH="1">
            <a:off x="7110552" y="2600376"/>
            <a:ext cx="335193" cy="300797"/>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442889" y="2426012"/>
            <a:ext cx="1622549" cy="584775"/>
          </a:xfrm>
          <a:prstGeom prst="rect">
            <a:avLst/>
          </a:prstGeom>
        </p:spPr>
        <p:txBody>
          <a:bodyPr wrap="square">
            <a:spAutoFit/>
          </a:bodyPr>
          <a:lstStyle/>
          <a:p>
            <a:r>
              <a:rPr lang="en-US" sz="1600" dirty="0"/>
              <a:t>Primary and its </a:t>
            </a:r>
          </a:p>
          <a:p>
            <a:r>
              <a:rPr lang="en-US" sz="1600" dirty="0"/>
              <a:t>source ghost</a:t>
            </a:r>
          </a:p>
        </p:txBody>
      </p:sp>
      <p:cxnSp>
        <p:nvCxnSpPr>
          <p:cNvPr id="41" name="Straight Arrow Connector 40"/>
          <p:cNvCxnSpPr>
            <a:cxnSpLocks/>
          </p:cNvCxnSpPr>
          <p:nvPr/>
        </p:nvCxnSpPr>
        <p:spPr>
          <a:xfrm flipH="1" flipV="1">
            <a:off x="6932393" y="3491995"/>
            <a:ext cx="92232" cy="274935"/>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322955" y="3743354"/>
            <a:ext cx="1940731" cy="584775"/>
          </a:xfrm>
          <a:prstGeom prst="rect">
            <a:avLst/>
          </a:prstGeom>
        </p:spPr>
        <p:txBody>
          <a:bodyPr wrap="none">
            <a:spAutoFit/>
          </a:bodyPr>
          <a:lstStyle/>
          <a:p>
            <a:r>
              <a:rPr lang="en-US" altLang="zh-CN" sz="1600" dirty="0"/>
              <a:t>Free surface multiple</a:t>
            </a:r>
          </a:p>
          <a:p>
            <a:r>
              <a:rPr lang="en-US" sz="1600" dirty="0"/>
              <a:t>and its source ghost</a:t>
            </a:r>
          </a:p>
        </p:txBody>
      </p:sp>
      <p:sp>
        <p:nvSpPr>
          <p:cNvPr id="43" name="Rectangle 42">
            <a:extLst>
              <a:ext uri="{FF2B5EF4-FFF2-40B4-BE49-F238E27FC236}">
                <a16:creationId xmlns="" xmlns:a16="http://schemas.microsoft.com/office/drawing/2014/main" id="{29B03F09-2CE9-4AF8-9EA7-A7FDE8BF2935}"/>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4: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accommodated</a:t>
            </a:r>
            <a:r>
              <a:rPr lang="en-US" dirty="0">
                <a:solidFill>
                  <a:srgbClr val="FF0000"/>
                </a:solidFill>
                <a:cs typeface="Arial" panose="020B0604020202020204" pitchFamily="34" charset="0"/>
              </a:rPr>
              <a:t>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p:txBody>
      </p:sp>
      <p:sp>
        <p:nvSpPr>
          <p:cNvPr id="46" name="Rectangle: Rounded Corners 45">
            <a:extLst>
              <a:ext uri="{FF2B5EF4-FFF2-40B4-BE49-F238E27FC236}">
                <a16:creationId xmlns="" xmlns:a16="http://schemas.microsoft.com/office/drawing/2014/main" id="{E03D3955-7AC1-4FFE-AF84-91F0C01EAF21}"/>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48" name="Straight Connector 47">
            <a:extLst>
              <a:ext uri="{FF2B5EF4-FFF2-40B4-BE49-F238E27FC236}">
                <a16:creationId xmlns="" xmlns:a16="http://schemas.microsoft.com/office/drawing/2014/main" id="{D9A4DE05-F033-4AEF-9C0F-D0B0BF5CFF9E}"/>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 xmlns:a16="http://schemas.microsoft.com/office/drawing/2014/main" id="{E00486B8-62D9-4329-9BF5-963625AFC8BF}"/>
              </a:ext>
            </a:extLst>
          </p:cNvPr>
          <p:cNvSpPr/>
          <p:nvPr/>
        </p:nvSpPr>
        <p:spPr>
          <a:xfrm>
            <a:off x="742534" y="1004202"/>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 xmlns:a16="http://schemas.microsoft.com/office/drawing/2014/main" id="{E928814A-3F37-45B0-9355-BD2A6808B6E1}"/>
              </a:ext>
            </a:extLst>
          </p:cNvPr>
          <p:cNvSpPr/>
          <p:nvPr/>
        </p:nvSpPr>
        <p:spPr>
          <a:xfrm>
            <a:off x="8379408" y="521748"/>
            <a:ext cx="2095448"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Receiver </a:t>
            </a:r>
            <a:r>
              <a:rPr lang="en-US" dirty="0" err="1">
                <a:solidFill>
                  <a:srgbClr val="FF0000"/>
                </a:solidFill>
                <a:cs typeface="Arial" panose="020B0604020202020204" pitchFamily="34" charset="0"/>
              </a:rPr>
              <a:t>deghosting</a:t>
            </a:r>
            <a:endParaRPr lang="en-US" dirty="0">
              <a:solidFill>
                <a:srgbClr val="FF0000"/>
              </a:solidFill>
            </a:endParaRPr>
          </a:p>
        </p:txBody>
      </p:sp>
      <p:sp>
        <p:nvSpPr>
          <p:cNvPr id="53" name="Rectangle: Rounded Corners 52">
            <a:extLst>
              <a:ext uri="{FF2B5EF4-FFF2-40B4-BE49-F238E27FC236}">
                <a16:creationId xmlns="" xmlns:a16="http://schemas.microsoft.com/office/drawing/2014/main" id="{A5E4C780-481E-4236-8502-C4FDD2766DAE}"/>
              </a:ext>
            </a:extLst>
          </p:cNvPr>
          <p:cNvSpPr/>
          <p:nvPr/>
        </p:nvSpPr>
        <p:spPr>
          <a:xfrm>
            <a:off x="8382249" y="979051"/>
            <a:ext cx="1951283"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Source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cxnSp>
        <p:nvCxnSpPr>
          <p:cNvPr id="54" name="Straight Arrow Connector 53">
            <a:extLst>
              <a:ext uri="{FF2B5EF4-FFF2-40B4-BE49-F238E27FC236}">
                <a16:creationId xmlns="" xmlns:a16="http://schemas.microsoft.com/office/drawing/2014/main" id="{3F063F44-45A6-4A42-94A7-72F7F3B572D6}"/>
              </a:ext>
            </a:extLst>
          </p:cNvPr>
          <p:cNvCxnSpPr>
            <a:cxnSpLocks/>
          </p:cNvCxnSpPr>
          <p:nvPr/>
        </p:nvCxnSpPr>
        <p:spPr>
          <a:xfrm flipV="1">
            <a:off x="7505531" y="718338"/>
            <a:ext cx="796583" cy="443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93</a:t>
            </a:fld>
            <a:endParaRPr lang="en-US"/>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582482" y="1801368"/>
            <a:ext cx="5439263" cy="4297680"/>
          </a:xfrm>
          <a:prstGeom prst="rect">
            <a:avLst/>
          </a:prstGeom>
        </p:spPr>
      </p:pic>
      <p:sp>
        <p:nvSpPr>
          <p:cNvPr id="8" name="Rectangle 7"/>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9" name="Rectangle 8"/>
          <p:cNvSpPr/>
          <p:nvPr/>
        </p:nvSpPr>
        <p:spPr>
          <a:xfrm>
            <a:off x="1904505" y="3689852"/>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2410093" y="1744902"/>
            <a:ext cx="582123"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F.S.</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492617" y="2122874"/>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492617" y="3886619"/>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p:cNvSpPr/>
          <p:nvPr/>
        </p:nvSpPr>
        <p:spPr>
          <a:xfrm>
            <a:off x="3486004"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Merge 17"/>
          <p:cNvSpPr/>
          <p:nvPr/>
        </p:nvSpPr>
        <p:spPr>
          <a:xfrm>
            <a:off x="378767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Merge 18"/>
          <p:cNvSpPr/>
          <p:nvPr/>
        </p:nvSpPr>
        <p:spPr>
          <a:xfrm>
            <a:off x="4092398"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erge 19"/>
          <p:cNvSpPr/>
          <p:nvPr/>
        </p:nvSpPr>
        <p:spPr>
          <a:xfrm>
            <a:off x="2873516"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erge 20"/>
          <p:cNvSpPr/>
          <p:nvPr/>
        </p:nvSpPr>
        <p:spPr>
          <a:xfrm>
            <a:off x="3178236"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Merge 21"/>
          <p:cNvSpPr/>
          <p:nvPr/>
        </p:nvSpPr>
        <p:spPr>
          <a:xfrm>
            <a:off x="4397119"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erge 22"/>
          <p:cNvSpPr/>
          <p:nvPr/>
        </p:nvSpPr>
        <p:spPr>
          <a:xfrm>
            <a:off x="2560185"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Merge 23"/>
          <p:cNvSpPr/>
          <p:nvPr/>
        </p:nvSpPr>
        <p:spPr>
          <a:xfrm>
            <a:off x="4665417" y="3145538"/>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Merge 24"/>
          <p:cNvSpPr/>
          <p:nvPr/>
        </p:nvSpPr>
        <p:spPr>
          <a:xfrm>
            <a:off x="4970138" y="3255266"/>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xplosion 1 92"/>
          <p:cNvSpPr/>
          <p:nvPr/>
        </p:nvSpPr>
        <p:spPr>
          <a:xfrm>
            <a:off x="3447973" y="241213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1 92"/>
          <p:cNvSpPr/>
          <p:nvPr/>
        </p:nvSpPr>
        <p:spPr>
          <a:xfrm>
            <a:off x="2608554"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92"/>
          <p:cNvSpPr/>
          <p:nvPr/>
        </p:nvSpPr>
        <p:spPr>
          <a:xfrm>
            <a:off x="4325712" y="2414671"/>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1 92"/>
          <p:cNvSpPr/>
          <p:nvPr/>
        </p:nvSpPr>
        <p:spPr>
          <a:xfrm>
            <a:off x="5087513" y="2425586"/>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563480" y="28915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63480" y="2205797"/>
            <a:ext cx="2629883"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534902" y="3288268"/>
            <a:ext cx="1473161"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 </a:t>
            </a:r>
            <a:endParaRPr lang="en-US" b="1" dirty="0">
              <a:latin typeface="Arial" panose="020B0604020202020204" pitchFamily="34" charset="0"/>
              <a:cs typeface="Arial" panose="020B0604020202020204" pitchFamily="34" charset="0"/>
            </a:endParaRPr>
          </a:p>
        </p:txBody>
      </p:sp>
      <p:sp>
        <p:nvSpPr>
          <p:cNvPr id="33" name="Rectangle 32"/>
          <p:cNvSpPr/>
          <p:nvPr/>
        </p:nvSpPr>
        <p:spPr>
          <a:xfrm>
            <a:off x="1523604" y="2324272"/>
            <a:ext cx="102604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err="1">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10m</a:t>
            </a:r>
            <a:endParaRPr lang="en-US" b="1" dirty="0">
              <a:latin typeface="Arial" panose="020B0604020202020204" pitchFamily="34" charset="0"/>
              <a:cs typeface="Arial" panose="020B0604020202020204" pitchFamily="34" charset="0"/>
            </a:endParaRPr>
          </a:p>
        </p:txBody>
      </p:sp>
      <p:sp>
        <p:nvSpPr>
          <p:cNvPr id="34" name="Rectangle 33"/>
          <p:cNvSpPr/>
          <p:nvPr/>
        </p:nvSpPr>
        <p:spPr>
          <a:xfrm>
            <a:off x="1523604" y="1970260"/>
            <a:ext cx="846487"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s</a:t>
            </a:r>
            <a:r>
              <a:rPr lang="en-US" altLang="en-US" b="1" dirty="0">
                <a:solidFill>
                  <a:srgbClr val="FF0000"/>
                </a:solidFill>
                <a:latin typeface="Arial" panose="020B0604020202020204" pitchFamily="34" charset="0"/>
                <a:cs typeface="Arial" panose="020B0604020202020204" pitchFamily="34" charset="0"/>
              </a:rPr>
              <a:t>  5m</a:t>
            </a:r>
            <a:endParaRPr lang="en-US" b="1" dirty="0">
              <a:solidFill>
                <a:srgbClr val="FF0000"/>
              </a:solidFill>
              <a:latin typeface="Arial" panose="020B0604020202020204" pitchFamily="34" charset="0"/>
              <a:cs typeface="Arial" panose="020B0604020202020204" pitchFamily="34" charset="0"/>
            </a:endParaRPr>
          </a:p>
        </p:txBody>
      </p:sp>
      <p:sp>
        <p:nvSpPr>
          <p:cNvPr id="35" name="Rectangle 34"/>
          <p:cNvSpPr/>
          <p:nvPr/>
        </p:nvSpPr>
        <p:spPr>
          <a:xfrm>
            <a:off x="1534902" y="2693988"/>
            <a:ext cx="1048412" cy="369332"/>
          </a:xfrm>
          <a:prstGeom prst="rect">
            <a:avLst/>
          </a:prstGeom>
        </p:spPr>
        <p:txBody>
          <a:bodyPr wrap="none">
            <a:spAutoFit/>
          </a:bodyPr>
          <a:lstStyle/>
          <a:p>
            <a:r>
              <a:rPr lang="en-US" altLang="en-US" b="1" dirty="0" err="1">
                <a:solidFill>
                  <a:srgbClr val="FF0000"/>
                </a:solidFill>
                <a:latin typeface="Arial" panose="020B0604020202020204" pitchFamily="34" charset="0"/>
                <a:cs typeface="Arial" panose="020B0604020202020204" pitchFamily="34" charset="0"/>
              </a:rPr>
              <a:t>z</a:t>
            </a:r>
            <a:r>
              <a:rPr lang="en-US" altLang="en-US" b="1" baseline="-25000" dirty="0" err="1">
                <a:solidFill>
                  <a:srgbClr val="FF0000"/>
                </a:solidFill>
                <a:latin typeface="Arial" panose="020B0604020202020204" pitchFamily="34" charset="0"/>
                <a:cs typeface="Arial" panose="020B0604020202020204" pitchFamily="34" charset="0"/>
              </a:rPr>
              <a:t>g</a:t>
            </a:r>
            <a:r>
              <a:rPr lang="en-US" altLang="en-US" b="1" dirty="0">
                <a:solidFill>
                  <a:srgbClr val="FF0000"/>
                </a:solidFill>
                <a:latin typeface="Arial" panose="020B0604020202020204" pitchFamily="34" charset="0"/>
                <a:cs typeface="Arial" panose="020B0604020202020204" pitchFamily="34" charset="0"/>
              </a:rPr>
              <a:t>  15m </a:t>
            </a:r>
            <a:endParaRPr lang="en-US" b="1" dirty="0">
              <a:solidFill>
                <a:srgbClr val="FF0000"/>
              </a:solidFill>
              <a:latin typeface="Arial" panose="020B0604020202020204" pitchFamily="34" charset="0"/>
              <a:cs typeface="Arial" panose="020B0604020202020204" pitchFamily="34" charset="0"/>
            </a:endParaRPr>
          </a:p>
        </p:txBody>
      </p:sp>
      <p:sp>
        <p:nvSpPr>
          <p:cNvPr id="36" name="Arrow: Down 35"/>
          <p:cNvSpPr/>
          <p:nvPr/>
        </p:nvSpPr>
        <p:spPr>
          <a:xfrm flipV="1">
            <a:off x="1915618" y="3099735"/>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p:cNvSpPr/>
          <p:nvPr/>
        </p:nvSpPr>
        <p:spPr>
          <a:xfrm flipV="1">
            <a:off x="1910061" y="2289453"/>
            <a:ext cx="141248" cy="10066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012155" y="6594051"/>
            <a:ext cx="65" cy="215444"/>
          </a:xfrm>
          <a:prstGeom prst="rect">
            <a:avLst/>
          </a:prstGeom>
          <a:solidFill>
            <a:schemeClr val="bg1"/>
          </a:solidFill>
          <a:ln>
            <a:noFill/>
          </a:ln>
        </p:spPr>
        <p:txBody>
          <a:bodyPr wrap="none" lIns="0" tIns="0" rIns="0" bIns="0" rtlCol="0">
            <a:spAutoFit/>
          </a:bodyPr>
          <a:lstStyle/>
          <a:p>
            <a:endParaRPr lang="en-US" sz="1400" dirty="0">
              <a:latin typeface="Cambria Math" panose="02040503050406030204" pitchFamily="18" charset="0"/>
              <a:ea typeface="Cambria Math" panose="02040503050406030204" pitchFamily="18" charset="0"/>
            </a:endParaRPr>
          </a:p>
        </p:txBody>
      </p:sp>
      <p:sp>
        <p:nvSpPr>
          <p:cNvPr id="39" name="Rectangle 38"/>
          <p:cNvSpPr/>
          <p:nvPr/>
        </p:nvSpPr>
        <p:spPr>
          <a:xfrm>
            <a:off x="4397119" y="5779008"/>
            <a:ext cx="6115743" cy="923330"/>
          </a:xfrm>
          <a:prstGeom prst="rect">
            <a:avLst/>
          </a:prstGeom>
          <a:solidFill>
            <a:schemeClr val="bg1"/>
          </a:solidFill>
          <a:ln>
            <a:noFill/>
          </a:ln>
        </p:spPr>
        <p:txBody>
          <a:bodyPr wrap="square">
            <a:spAutoFit/>
          </a:bodyPr>
          <a:lstStyle/>
          <a:p>
            <a:pPr algn="ctr">
              <a:lnSpc>
                <a:spcPct val="150000"/>
              </a:lnSpc>
            </a:pPr>
            <a:r>
              <a:rPr lang="en-US" altLang="zh-CN" dirty="0">
                <a:latin typeface="Arial" panose="020B0604020202020204" pitchFamily="34" charset="0"/>
                <a:ea typeface="新細明體" pitchFamily="18" charset="-120"/>
                <a:cs typeface="Arial" panose="020B0604020202020204" pitchFamily="34" charset="0"/>
              </a:rPr>
              <a:t>Source and receiver </a:t>
            </a:r>
            <a:r>
              <a:rPr lang="en-US" altLang="zh-CN" dirty="0" err="1">
                <a:latin typeface="Arial" panose="020B0604020202020204" pitchFamily="34" charset="0"/>
                <a:ea typeface="新細明體" pitchFamily="18" charset="-120"/>
                <a:cs typeface="Arial" panose="020B0604020202020204" pitchFamily="34" charset="0"/>
              </a:rPr>
              <a:t>deghosting</a:t>
            </a:r>
            <a:r>
              <a:rPr lang="en-US" altLang="zh-CN" dirty="0">
                <a:latin typeface="Arial" panose="020B0604020202020204" pitchFamily="34" charset="0"/>
                <a:ea typeface="新細明體" pitchFamily="18" charset="-120"/>
                <a:cs typeface="Arial" panose="020B0604020202020204" pitchFamily="34" charset="0"/>
              </a:rPr>
              <a:t> result at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s</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5</a:t>
            </a:r>
            <a:r>
              <a:rPr lang="en-US" altLang="zh-CN" dirty="0">
                <a:latin typeface="Arial" panose="020B0604020202020204" pitchFamily="34" charset="0"/>
                <a:ea typeface="新細明體" pitchFamily="18" charset="-120"/>
                <a:cs typeface="Arial" panose="020B0604020202020204" pitchFamily="34" charset="0"/>
              </a:rPr>
              <a:t>m </a:t>
            </a:r>
            <a:r>
              <a:rPr lang="en-US" altLang="zh-CN" b="1" dirty="0" err="1">
                <a:solidFill>
                  <a:srgbClr val="FF0000"/>
                </a:solidFill>
                <a:latin typeface="Arial" panose="020B0604020202020204" pitchFamily="34" charset="0"/>
                <a:ea typeface="新細明體" pitchFamily="18" charset="-120"/>
                <a:cs typeface="Arial" panose="020B0604020202020204" pitchFamily="34" charset="0"/>
              </a:rPr>
              <a:t>z</a:t>
            </a:r>
            <a:r>
              <a:rPr lang="en-US" altLang="zh-CN" b="1" baseline="-25000" dirty="0" err="1">
                <a:solidFill>
                  <a:srgbClr val="FF0000"/>
                </a:solidFill>
                <a:latin typeface="Arial" panose="020B0604020202020204" pitchFamily="34" charset="0"/>
                <a:ea typeface="新細明體" pitchFamily="18" charset="-120"/>
                <a:cs typeface="Arial" panose="020B0604020202020204" pitchFamily="34" charset="0"/>
              </a:rPr>
              <a:t>g</a:t>
            </a:r>
            <a:r>
              <a:rPr lang="en-US" altLang="zh-CN" dirty="0">
                <a:latin typeface="Arial" panose="020B0604020202020204" pitchFamily="34" charset="0"/>
                <a:ea typeface="新細明體" pitchFamily="18" charset="-120"/>
                <a:cs typeface="Arial" panose="020B0604020202020204" pitchFamily="34" charset="0"/>
              </a:rPr>
              <a:t>=</a:t>
            </a:r>
            <a:r>
              <a:rPr lang="en-US" altLang="zh-CN" b="1" dirty="0">
                <a:solidFill>
                  <a:srgbClr val="FF0000"/>
                </a:solidFill>
                <a:latin typeface="Arial" panose="020B0604020202020204" pitchFamily="34" charset="0"/>
                <a:ea typeface="新細明體" pitchFamily="18" charset="-120"/>
                <a:cs typeface="Arial" panose="020B0604020202020204" pitchFamily="34" charset="0"/>
              </a:rPr>
              <a:t>15</a:t>
            </a:r>
            <a:r>
              <a:rPr lang="en-US" altLang="zh-CN" dirty="0">
                <a:latin typeface="Arial" panose="020B0604020202020204" pitchFamily="34" charset="0"/>
                <a:ea typeface="新細明體" pitchFamily="18" charset="-120"/>
                <a:cs typeface="Arial" panose="020B0604020202020204" pitchFamily="34" charset="0"/>
              </a:rPr>
              <a:t>m using </a:t>
            </a:r>
            <a:r>
              <a:rPr lang="en-US" altLang="zh-CN" u="sng" dirty="0">
                <a:solidFill>
                  <a:srgbClr val="FF0000"/>
                </a:solidFill>
                <a:latin typeface="Arial" panose="020B0604020202020204" pitchFamily="34" charset="0"/>
                <a:ea typeface="新細明體" pitchFamily="18" charset="-120"/>
                <a:cs typeface="Arial" panose="020B0604020202020204" pitchFamily="34" charset="0"/>
              </a:rPr>
              <a:t>undulating</a:t>
            </a:r>
            <a:r>
              <a:rPr lang="en-US" altLang="zh-CN" dirty="0">
                <a:latin typeface="Arial" panose="020B0604020202020204" pitchFamily="34" charset="0"/>
                <a:ea typeface="新細明體" pitchFamily="18" charset="-120"/>
                <a:cs typeface="Arial" panose="020B0604020202020204" pitchFamily="34" charset="0"/>
              </a:rPr>
              <a:t> M.S.,</a:t>
            </a:r>
            <a:r>
              <a:rPr lang="en-US" dirty="0">
                <a:latin typeface="Arial" panose="020B0604020202020204" pitchFamily="34" charset="0"/>
                <a:ea typeface="新細明體" pitchFamily="18" charset="-120"/>
                <a:cs typeface="Arial" panose="020B0604020202020204" pitchFamily="34" charset="0"/>
              </a:rPr>
              <a:t> accommodating its topography</a:t>
            </a:r>
          </a:p>
        </p:txBody>
      </p:sp>
      <p:cxnSp>
        <p:nvCxnSpPr>
          <p:cNvPr id="51" name="Straight Arrow Connector 50"/>
          <p:cNvCxnSpPr>
            <a:cxnSpLocks/>
          </p:cNvCxnSpPr>
          <p:nvPr/>
        </p:nvCxnSpPr>
        <p:spPr>
          <a:xfrm flipH="1">
            <a:off x="7110552" y="2600376"/>
            <a:ext cx="335193" cy="300797"/>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442891" y="2426010"/>
            <a:ext cx="836293" cy="338554"/>
          </a:xfrm>
          <a:prstGeom prst="rect">
            <a:avLst/>
          </a:prstGeom>
        </p:spPr>
        <p:txBody>
          <a:bodyPr wrap="none">
            <a:spAutoFit/>
          </a:bodyPr>
          <a:lstStyle/>
          <a:p>
            <a:r>
              <a:rPr lang="en-US" sz="1600" dirty="0"/>
              <a:t>Primary</a:t>
            </a:r>
          </a:p>
        </p:txBody>
      </p:sp>
      <p:cxnSp>
        <p:nvCxnSpPr>
          <p:cNvPr id="53" name="Straight Arrow Connector 52"/>
          <p:cNvCxnSpPr>
            <a:cxnSpLocks/>
          </p:cNvCxnSpPr>
          <p:nvPr/>
        </p:nvCxnSpPr>
        <p:spPr>
          <a:xfrm flipH="1" flipV="1">
            <a:off x="6932393" y="3491995"/>
            <a:ext cx="92232" cy="274935"/>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322955" y="3743352"/>
            <a:ext cx="1940731" cy="338554"/>
          </a:xfrm>
          <a:prstGeom prst="rect">
            <a:avLst/>
          </a:prstGeom>
        </p:spPr>
        <p:txBody>
          <a:bodyPr wrap="none">
            <a:spAutoFit/>
          </a:bodyPr>
          <a:lstStyle/>
          <a:p>
            <a:r>
              <a:rPr lang="en-US" altLang="zh-CN" sz="1600" dirty="0"/>
              <a:t>Free surface multiple</a:t>
            </a:r>
            <a:endParaRPr lang="en-US" sz="1600" dirty="0"/>
          </a:p>
        </p:txBody>
      </p:sp>
      <p:sp>
        <p:nvSpPr>
          <p:cNvPr id="42" name="Rectangle 41">
            <a:extLst>
              <a:ext uri="{FF2B5EF4-FFF2-40B4-BE49-F238E27FC236}">
                <a16:creationId xmlns="" xmlns:a16="http://schemas.microsoft.com/office/drawing/2014/main" id="{02143E72-E07B-4C66-9B25-9576749BF1A8}"/>
              </a:ext>
            </a:extLst>
          </p:cNvPr>
          <p:cNvSpPr/>
          <p:nvPr/>
        </p:nvSpPr>
        <p:spPr>
          <a:xfrm>
            <a:off x="639118" y="61144"/>
            <a:ext cx="7454242" cy="1338828"/>
          </a:xfrm>
          <a:prstGeom prst="rect">
            <a:avLst/>
          </a:prstGeom>
        </p:spPr>
        <p:txBody>
          <a:bodyPr wrap="square">
            <a:spAutoFit/>
          </a:bodyPr>
          <a:lstStyle/>
          <a:p>
            <a:r>
              <a:rPr lang="en-US" dirty="0">
                <a:solidFill>
                  <a:schemeClr val="bg1">
                    <a:lumMod val="50000"/>
                  </a:schemeClr>
                </a:solidFill>
                <a:cs typeface="Arial" panose="020B0604020202020204" pitchFamily="34" charset="0"/>
              </a:rPr>
              <a:t> Case 1: Acquisition is </a:t>
            </a:r>
            <a:r>
              <a:rPr lang="en-US" b="1" dirty="0">
                <a:solidFill>
                  <a:schemeClr val="bg1">
                    <a:lumMod val="50000"/>
                  </a:schemeClr>
                </a:solidFill>
                <a:cs typeface="Arial" panose="020B0604020202020204" pitchFamily="34" charset="0"/>
              </a:rPr>
              <a:t>horizontal</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2: Acquisition is </a:t>
            </a:r>
            <a:r>
              <a:rPr lang="en-US" b="1" dirty="0">
                <a:solidFill>
                  <a:schemeClr val="bg1">
                    <a:lumMod val="50000"/>
                  </a:schemeClr>
                </a:solidFill>
                <a:cs typeface="Arial" panose="020B0604020202020204" pitchFamily="34" charset="0"/>
              </a:rPr>
              <a:t>inclined</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 Case 3: Acquisition is </a:t>
            </a:r>
            <a:r>
              <a:rPr lang="en-US" b="1" dirty="0">
                <a:solidFill>
                  <a:schemeClr val="bg1">
                    <a:lumMod val="50000"/>
                  </a:schemeClr>
                </a:solidFill>
                <a:cs typeface="Arial" panose="020B0604020202020204" pitchFamily="34" charset="0"/>
              </a:rPr>
              <a:t>undulating</a:t>
            </a:r>
            <a:r>
              <a:rPr lang="en-US" dirty="0">
                <a:solidFill>
                  <a:schemeClr val="bg1">
                    <a:lumMod val="50000"/>
                  </a:schemeClr>
                </a:solidFill>
                <a:cs typeface="Arial" panose="020B0604020202020204" pitchFamily="34" charset="0"/>
              </a:rPr>
              <a:t> and </a:t>
            </a:r>
            <a:r>
              <a:rPr lang="en-US" b="1" dirty="0">
                <a:solidFill>
                  <a:schemeClr val="bg1">
                    <a:lumMod val="50000"/>
                  </a:schemeClr>
                </a:solidFill>
                <a:cs typeface="Arial" panose="020B0604020202020204" pitchFamily="34" charset="0"/>
              </a:rPr>
              <a:t>assumed</a:t>
            </a:r>
            <a:r>
              <a:rPr lang="en-US" dirty="0">
                <a:solidFill>
                  <a:schemeClr val="bg1">
                    <a:lumMod val="50000"/>
                  </a:schemeClr>
                </a:solidFill>
                <a:cs typeface="Arial" panose="020B0604020202020204" pitchFamily="34" charset="0"/>
              </a:rPr>
              <a:t> horizontal in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cs typeface="Arial" panose="020B0604020202020204" pitchFamily="34" charset="0"/>
            </a:endParaRPr>
          </a:p>
          <a:p>
            <a:pPr>
              <a:lnSpc>
                <a:spcPct val="150000"/>
              </a:lnSpc>
            </a:pPr>
            <a:r>
              <a:rPr lang="en-US" dirty="0">
                <a:solidFill>
                  <a:srgbClr val="FF0000"/>
                </a:solidFill>
                <a:cs typeface="Arial" panose="020B0604020202020204" pitchFamily="34" charset="0"/>
              </a:rPr>
              <a:t> Case 4: Acquisition is </a:t>
            </a:r>
            <a:r>
              <a:rPr lang="en-US" b="1" dirty="0">
                <a:solidFill>
                  <a:srgbClr val="FF0000"/>
                </a:solidFill>
                <a:cs typeface="Arial" panose="020B0604020202020204" pitchFamily="34" charset="0"/>
              </a:rPr>
              <a:t>undulating</a:t>
            </a:r>
            <a:r>
              <a:rPr lang="en-US" dirty="0">
                <a:solidFill>
                  <a:srgbClr val="FF0000"/>
                </a:solidFill>
                <a:cs typeface="Arial" panose="020B0604020202020204" pitchFamily="34" charset="0"/>
              </a:rPr>
              <a:t> and </a:t>
            </a:r>
            <a:r>
              <a:rPr lang="en-US" b="1" dirty="0">
                <a:solidFill>
                  <a:srgbClr val="FF0000"/>
                </a:solidFill>
                <a:cs typeface="Arial" panose="020B0604020202020204" pitchFamily="34" charset="0"/>
              </a:rPr>
              <a:t>accommodated</a:t>
            </a:r>
            <a:r>
              <a:rPr lang="en-US" dirty="0">
                <a:solidFill>
                  <a:srgbClr val="FF0000"/>
                </a:solidFill>
                <a:cs typeface="Arial" panose="020B0604020202020204" pitchFamily="34" charset="0"/>
              </a:rPr>
              <a:t> in </a:t>
            </a:r>
            <a:r>
              <a:rPr lang="en-US" dirty="0" err="1">
                <a:solidFill>
                  <a:srgbClr val="FF0000"/>
                </a:solidFill>
                <a:cs typeface="Arial" panose="020B0604020202020204" pitchFamily="34" charset="0"/>
              </a:rPr>
              <a:t>deghosting</a:t>
            </a:r>
            <a:endParaRPr lang="en-US" dirty="0">
              <a:solidFill>
                <a:srgbClr val="FF0000"/>
              </a:solidFill>
              <a:cs typeface="Arial" panose="020B0604020202020204" pitchFamily="34" charset="0"/>
            </a:endParaRPr>
          </a:p>
        </p:txBody>
      </p:sp>
      <p:sp>
        <p:nvSpPr>
          <p:cNvPr id="43" name="Rectangle: Rounded Corners 42">
            <a:extLst>
              <a:ext uri="{FF2B5EF4-FFF2-40B4-BE49-F238E27FC236}">
                <a16:creationId xmlns="" xmlns:a16="http://schemas.microsoft.com/office/drawing/2014/main" id="{09B238FF-1350-4295-AE37-F04F06ABF252}"/>
              </a:ext>
            </a:extLst>
          </p:cNvPr>
          <p:cNvSpPr/>
          <p:nvPr/>
        </p:nvSpPr>
        <p:spPr>
          <a:xfrm>
            <a:off x="8380752" y="64446"/>
            <a:ext cx="2614501"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Synthetic data generation</a:t>
            </a:r>
            <a:endParaRPr lang="en-US" dirty="0">
              <a:solidFill>
                <a:schemeClr val="bg1">
                  <a:lumMod val="50000"/>
                </a:schemeClr>
              </a:solidFill>
            </a:endParaRPr>
          </a:p>
        </p:txBody>
      </p:sp>
      <p:cxnSp>
        <p:nvCxnSpPr>
          <p:cNvPr id="45" name="Straight Connector 44">
            <a:extLst>
              <a:ext uri="{FF2B5EF4-FFF2-40B4-BE49-F238E27FC236}">
                <a16:creationId xmlns="" xmlns:a16="http://schemas.microsoft.com/office/drawing/2014/main" id="{D99487E7-8922-47E0-9908-E4B8FCCA7D8D}"/>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 xmlns:a16="http://schemas.microsoft.com/office/drawing/2014/main" id="{E9AC3A37-3749-4B27-95E5-26E558494507}"/>
              </a:ext>
            </a:extLst>
          </p:cNvPr>
          <p:cNvSpPr/>
          <p:nvPr/>
        </p:nvSpPr>
        <p:spPr>
          <a:xfrm>
            <a:off x="742534" y="1004202"/>
            <a:ext cx="6657236"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 xmlns:a16="http://schemas.microsoft.com/office/drawing/2014/main" id="{0D0A761B-0D1B-4309-B11E-7E841B38B15A}"/>
              </a:ext>
            </a:extLst>
          </p:cNvPr>
          <p:cNvSpPr/>
          <p:nvPr/>
        </p:nvSpPr>
        <p:spPr>
          <a:xfrm>
            <a:off x="8379408" y="521748"/>
            <a:ext cx="2095448" cy="408623"/>
          </a:xfrm>
          <a:prstGeom prst="roundRect">
            <a:avLst/>
          </a:prstGeom>
          <a:solidFill>
            <a:schemeClr val="bg1"/>
          </a:solidFill>
          <a:ln>
            <a:solidFill>
              <a:schemeClr val="bg1">
                <a:lumMod val="50000"/>
              </a:schemeClr>
            </a:solidFill>
          </a:ln>
          <a:effectLst/>
        </p:spPr>
        <p:txBody>
          <a:bodyPr wrap="none">
            <a:spAutoFit/>
          </a:bodyPr>
          <a:lstStyle/>
          <a:p>
            <a:pPr algn="ctr"/>
            <a:r>
              <a:rPr lang="en-US" dirty="0">
                <a:solidFill>
                  <a:schemeClr val="bg1">
                    <a:lumMod val="50000"/>
                  </a:schemeClr>
                </a:solidFill>
                <a:cs typeface="Arial" panose="020B0604020202020204" pitchFamily="34" charset="0"/>
              </a:rPr>
              <a:t>Receiver </a:t>
            </a:r>
            <a:r>
              <a:rPr lang="en-US" dirty="0" err="1">
                <a:solidFill>
                  <a:schemeClr val="bg1">
                    <a:lumMod val="50000"/>
                  </a:schemeClr>
                </a:solidFill>
                <a:cs typeface="Arial" panose="020B0604020202020204" pitchFamily="34" charset="0"/>
              </a:rPr>
              <a:t>deghosting</a:t>
            </a:r>
            <a:endParaRPr lang="en-US" dirty="0">
              <a:solidFill>
                <a:schemeClr val="bg1">
                  <a:lumMod val="50000"/>
                </a:schemeClr>
              </a:solidFill>
            </a:endParaRPr>
          </a:p>
        </p:txBody>
      </p:sp>
      <p:sp>
        <p:nvSpPr>
          <p:cNvPr id="48" name="Rectangle: Rounded Corners 47">
            <a:extLst>
              <a:ext uri="{FF2B5EF4-FFF2-40B4-BE49-F238E27FC236}">
                <a16:creationId xmlns="" xmlns:a16="http://schemas.microsoft.com/office/drawing/2014/main" id="{3E5264E6-AD11-4923-BC79-488003ABDC26}"/>
              </a:ext>
            </a:extLst>
          </p:cNvPr>
          <p:cNvSpPr/>
          <p:nvPr/>
        </p:nvSpPr>
        <p:spPr>
          <a:xfrm>
            <a:off x="8382249" y="979051"/>
            <a:ext cx="1951283" cy="408623"/>
          </a:xfrm>
          <a:prstGeom prst="roundRect">
            <a:avLst/>
          </a:prstGeom>
          <a:solidFill>
            <a:schemeClr val="bg1"/>
          </a:solidFill>
          <a:ln>
            <a:solidFill>
              <a:srgbClr val="FF0000"/>
            </a:solidFill>
          </a:ln>
          <a:effectLst/>
        </p:spPr>
        <p:txBody>
          <a:bodyPr wrap="none">
            <a:spAutoFit/>
          </a:bodyPr>
          <a:lstStyle/>
          <a:p>
            <a:pPr algn="ctr"/>
            <a:r>
              <a:rPr lang="en-US" dirty="0">
                <a:solidFill>
                  <a:srgbClr val="FF0000"/>
                </a:solidFill>
                <a:cs typeface="Arial" panose="020B0604020202020204" pitchFamily="34" charset="0"/>
              </a:rPr>
              <a:t>Source </a:t>
            </a:r>
            <a:r>
              <a:rPr lang="en-US" dirty="0" err="1">
                <a:solidFill>
                  <a:srgbClr val="FF0000"/>
                </a:solidFill>
                <a:cs typeface="Arial" panose="020B0604020202020204" pitchFamily="34" charset="0"/>
              </a:rPr>
              <a:t>deghosting</a:t>
            </a:r>
            <a:endParaRPr lang="en-US" dirty="0">
              <a:solidFill>
                <a:srgbClr val="FF0000"/>
              </a:solidFill>
            </a:endParaRPr>
          </a:p>
        </p:txBody>
      </p:sp>
      <p:cxnSp>
        <p:nvCxnSpPr>
          <p:cNvPr id="49" name="Straight Arrow Connector 48">
            <a:extLst>
              <a:ext uri="{FF2B5EF4-FFF2-40B4-BE49-F238E27FC236}">
                <a16:creationId xmlns="" xmlns:a16="http://schemas.microsoft.com/office/drawing/2014/main" id="{4535E34E-BE11-4D5C-AFE7-B6DD5F93063F}"/>
              </a:ext>
            </a:extLst>
          </p:cNvPr>
          <p:cNvCxnSpPr>
            <a:cxnSpLocks/>
          </p:cNvCxnSpPr>
          <p:nvPr/>
        </p:nvCxnSpPr>
        <p:spPr>
          <a:xfrm flipV="1">
            <a:off x="7510951" y="1161536"/>
            <a:ext cx="7682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87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0684" y="152400"/>
            <a:ext cx="8227457" cy="990600"/>
          </a:xfrm>
        </p:spPr>
        <p:txBody>
          <a:bodyPr/>
          <a:lstStyle/>
          <a:p>
            <a:pPr eaLnBrk="1" hangingPunct="1"/>
            <a:r>
              <a:rPr lang="en-US" sz="2800" b="1" dirty="0">
                <a:solidFill>
                  <a:srgbClr val="FF0000"/>
                </a:solidFill>
                <a:latin typeface="+mn-lt"/>
              </a:rPr>
              <a:t>Recent work related to this presentation</a:t>
            </a:r>
            <a:endParaRPr lang="en-US" sz="2600" b="1" dirty="0">
              <a:solidFill>
                <a:srgbClr val="FF0000"/>
              </a:solidFill>
              <a:latin typeface="+mn-lt"/>
            </a:endParaRPr>
          </a:p>
        </p:txBody>
      </p:sp>
      <p:sp>
        <p:nvSpPr>
          <p:cNvPr id="93189" name="Content Placeholder 5"/>
          <p:cNvSpPr>
            <a:spLocks noGrp="1"/>
          </p:cNvSpPr>
          <p:nvPr>
            <p:ph sz="quarter" idx="1"/>
          </p:nvPr>
        </p:nvSpPr>
        <p:spPr>
          <a:xfrm>
            <a:off x="700858" y="1587669"/>
            <a:ext cx="10787110" cy="4222412"/>
          </a:xfrm>
        </p:spPr>
        <p:txBody>
          <a:bodyPr>
            <a:noAutofit/>
          </a:bodyPr>
          <a:lstStyle/>
          <a:p>
            <a:pPr>
              <a:lnSpc>
                <a:spcPct val="200000"/>
              </a:lnSpc>
              <a:spcBef>
                <a:spcPts val="0"/>
              </a:spcBef>
              <a:defRPr/>
            </a:pPr>
            <a:r>
              <a:rPr lang="en-US" sz="2400" dirty="0">
                <a:solidFill>
                  <a:srgbClr val="FF0000"/>
                </a:solidFill>
              </a:rPr>
              <a:t>Consequence of ignoring the topography of measurement surface in imaging </a:t>
            </a:r>
          </a:p>
          <a:p>
            <a:pPr lvl="1">
              <a:lnSpc>
                <a:spcPct val="150000"/>
              </a:lnSpc>
              <a:spcBef>
                <a:spcPts val="0"/>
              </a:spcBef>
              <a:defRPr/>
            </a:pPr>
            <a:r>
              <a:rPr lang="en-US" sz="2000" dirty="0">
                <a:solidFill>
                  <a:srgbClr val="FF0000"/>
                </a:solidFill>
              </a:rPr>
              <a:t>Reference wave removal	</a:t>
            </a:r>
            <a:r>
              <a:rPr lang="en-US" sz="2000" dirty="0">
                <a:solidFill>
                  <a:srgbClr val="00B050"/>
                </a:solidFill>
              </a:rPr>
              <a:t>√</a:t>
            </a:r>
          </a:p>
          <a:p>
            <a:pPr lvl="1">
              <a:lnSpc>
                <a:spcPct val="150000"/>
              </a:lnSpc>
              <a:spcBef>
                <a:spcPts val="0"/>
              </a:spcBef>
              <a:defRPr/>
            </a:pPr>
            <a:r>
              <a:rPr lang="en-US" sz="2000" dirty="0" err="1">
                <a:solidFill>
                  <a:srgbClr val="FF0000"/>
                </a:solidFill>
              </a:rPr>
              <a:t>Deghosting</a:t>
            </a:r>
            <a:r>
              <a:rPr lang="en-US" sz="2000" dirty="0">
                <a:solidFill>
                  <a:srgbClr val="FF0000"/>
                </a:solidFill>
              </a:rPr>
              <a:t>		</a:t>
            </a:r>
            <a:r>
              <a:rPr lang="en-US" sz="2000" dirty="0">
                <a:solidFill>
                  <a:srgbClr val="00B050"/>
                </a:solidFill>
              </a:rPr>
              <a:t>√</a:t>
            </a:r>
            <a:endParaRPr lang="en-US" sz="2000" dirty="0">
              <a:solidFill>
                <a:srgbClr val="FF0000"/>
              </a:solidFill>
            </a:endParaRPr>
          </a:p>
          <a:p>
            <a:pPr lvl="1">
              <a:lnSpc>
                <a:spcPct val="150000"/>
              </a:lnSpc>
              <a:spcBef>
                <a:spcPts val="0"/>
              </a:spcBef>
              <a:defRPr/>
            </a:pPr>
            <a:r>
              <a:rPr lang="en-US" sz="2000" dirty="0">
                <a:solidFill>
                  <a:srgbClr val="FF0000"/>
                </a:solidFill>
              </a:rPr>
              <a:t>Multiple removal		</a:t>
            </a:r>
            <a:r>
              <a:rPr lang="en-US" sz="2000" dirty="0">
                <a:solidFill>
                  <a:srgbClr val="00B050"/>
                </a:solidFill>
              </a:rPr>
              <a:t>√</a:t>
            </a:r>
            <a:endParaRPr lang="en-US" sz="2000" dirty="0">
              <a:solidFill>
                <a:srgbClr val="FF0000"/>
              </a:solidFill>
            </a:endParaRPr>
          </a:p>
          <a:p>
            <a:pPr lvl="1">
              <a:lnSpc>
                <a:spcPct val="150000"/>
              </a:lnSpc>
              <a:spcBef>
                <a:spcPts val="0"/>
              </a:spcBef>
              <a:defRPr/>
            </a:pPr>
            <a:r>
              <a:rPr lang="en-US" sz="2000" dirty="0"/>
              <a:t>Imaging</a:t>
            </a:r>
          </a:p>
          <a:p>
            <a:pPr>
              <a:lnSpc>
                <a:spcPct val="200000"/>
              </a:lnSpc>
              <a:spcBef>
                <a:spcPts val="0"/>
              </a:spcBef>
              <a:defRPr/>
            </a:pPr>
            <a:r>
              <a:rPr lang="en-US" sz="2400" dirty="0"/>
              <a:t>A comparison between a static shift method and Green’s theorem prediction</a:t>
            </a:r>
            <a:endParaRPr lang="en-US" altLang="zh-CN" sz="2400" dirty="0"/>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94</a:t>
            </a:fld>
            <a:endParaRPr lang="en-US" dirty="0"/>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5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18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1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95</a:t>
            </a:fld>
            <a:endParaRPr lang="en-US" dirty="0"/>
          </a:p>
        </p:txBody>
      </p:sp>
      <p:cxnSp>
        <p:nvCxnSpPr>
          <p:cNvPr id="15" name="Straight Connector 14">
            <a:extLst>
              <a:ext uri="{FF2B5EF4-FFF2-40B4-BE49-F238E27FC236}">
                <a16:creationId xmlns="" xmlns:a16="http://schemas.microsoft.com/office/drawing/2014/main" id="{EC22D140-5C8A-4FE7-8148-6B6A8243A1FB}"/>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 xmlns:a16="http://schemas.microsoft.com/office/drawing/2014/main" id="{9CE09A27-D25B-4457-A2B9-1A699F16D2FC}"/>
              </a:ext>
            </a:extLst>
          </p:cNvPr>
          <p:cNvSpPr txBox="1">
            <a:spLocks/>
          </p:cNvSpPr>
          <p:nvPr/>
        </p:nvSpPr>
        <p:spPr bwMode="auto">
          <a:xfrm>
            <a:off x="897599" y="69218"/>
            <a:ext cx="10360255"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marL="514350" indent="-514350" eaLnBrk="1" hangingPunct="1">
              <a:lnSpc>
                <a:spcPct val="150000"/>
              </a:lnSpc>
              <a:buAutoNum type="romanUcPeriod"/>
            </a:pPr>
            <a:r>
              <a:rPr lang="en-US" altLang="zh-CN" sz="2000" b="1" dirty="0">
                <a:solidFill>
                  <a:srgbClr val="FF0000"/>
                </a:solidFill>
                <a:latin typeface="+mn-lt"/>
                <a:cs typeface="Arial" panose="020B0604020202020204" pitchFamily="34" charset="0"/>
              </a:rPr>
              <a:t>Consequence of ignoring the topography of measurement surface in imaging (</a:t>
            </a:r>
            <a:r>
              <a:rPr lang="en-US" altLang="zh-CN" sz="2000" b="1" u="sng" dirty="0" err="1">
                <a:solidFill>
                  <a:srgbClr val="FF0000"/>
                </a:solidFill>
                <a:latin typeface="+mn-lt"/>
                <a:cs typeface="Arial" panose="020B0604020202020204" pitchFamily="34" charset="0"/>
              </a:rPr>
              <a:t>Stolt</a:t>
            </a:r>
            <a:r>
              <a:rPr lang="en-US" altLang="zh-CN" sz="2000" b="1" u="sng" dirty="0">
                <a:solidFill>
                  <a:srgbClr val="FF0000"/>
                </a:solidFill>
                <a:latin typeface="+mn-lt"/>
                <a:cs typeface="Arial" panose="020B0604020202020204" pitchFamily="34" charset="0"/>
              </a:rPr>
              <a:t> CIII imaging</a:t>
            </a:r>
            <a:r>
              <a:rPr lang="en-US" altLang="zh-CN" sz="2000" b="1" dirty="0">
                <a:solidFill>
                  <a:srgbClr val="FF0000"/>
                </a:solidFill>
                <a:latin typeface="+mn-lt"/>
                <a:cs typeface="Arial" panose="020B0604020202020204" pitchFamily="34" charset="0"/>
              </a:rPr>
              <a:t>, see e.g., </a:t>
            </a:r>
            <a:r>
              <a:rPr lang="en-US" altLang="zh-CN" sz="2000" b="1" dirty="0" err="1">
                <a:solidFill>
                  <a:srgbClr val="FF0000"/>
                </a:solidFill>
                <a:latin typeface="+mn-lt"/>
                <a:cs typeface="Arial" panose="020B0604020202020204" pitchFamily="34" charset="0"/>
              </a:rPr>
              <a:t>Stolt</a:t>
            </a:r>
            <a:r>
              <a:rPr lang="en-US" altLang="zh-CN" sz="2000" b="1" dirty="0">
                <a:solidFill>
                  <a:srgbClr val="FF0000"/>
                </a:solidFill>
                <a:latin typeface="+mn-lt"/>
                <a:cs typeface="Arial" panose="020B0604020202020204" pitchFamily="34" charset="0"/>
              </a:rPr>
              <a:t> and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2012;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et al., 2016)</a:t>
            </a:r>
          </a:p>
        </p:txBody>
      </p:sp>
      <p:sp>
        <p:nvSpPr>
          <p:cNvPr id="38" name="Rectangle 37">
            <a:extLst>
              <a:ext uri="{FF2B5EF4-FFF2-40B4-BE49-F238E27FC236}">
                <a16:creationId xmlns="" xmlns:a16="http://schemas.microsoft.com/office/drawing/2014/main" id="{9540C4BE-B5BA-4409-B739-2583D0C597BB}"/>
              </a:ext>
            </a:extLst>
          </p:cNvPr>
          <p:cNvSpPr/>
          <p:nvPr/>
        </p:nvSpPr>
        <p:spPr>
          <a:xfrm>
            <a:off x="1292390" y="2444856"/>
            <a:ext cx="92341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a:latin typeface="Arial" panose="020B0604020202020204" pitchFamily="34" charset="0"/>
                <a:cs typeface="Arial" panose="020B0604020202020204" pitchFamily="34" charset="0"/>
              </a:rPr>
              <a:t> : </a:t>
            </a:r>
            <a:r>
              <a:rPr lang="en-US" altLang="zh-CN" b="1" dirty="0">
                <a:latin typeface="Arial" panose="020B0604020202020204" pitchFamily="34" charset="0"/>
                <a:cs typeface="Arial" panose="020B0604020202020204" pitchFamily="34" charset="0"/>
              </a:rPr>
              <a:t>5</a:t>
            </a:r>
            <a:r>
              <a:rPr lang="en-US" altLang="en-US" b="1" dirty="0">
                <a:latin typeface="Arial" panose="020B0604020202020204" pitchFamily="34" charset="0"/>
                <a:cs typeface="Arial" panose="020B0604020202020204" pitchFamily="34" charset="0"/>
              </a:rPr>
              <a:t>m</a:t>
            </a:r>
            <a:endParaRPr lang="en-US" b="1"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 xmlns:a16="http://schemas.microsoft.com/office/drawing/2014/main" id="{16A22C76-CABE-4F96-8330-C279716C52CA}"/>
              </a:ext>
            </a:extLst>
          </p:cNvPr>
          <p:cNvSpPr/>
          <p:nvPr/>
        </p:nvSpPr>
        <p:spPr>
          <a:xfrm>
            <a:off x="1673291" y="3810436"/>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 xmlns:a16="http://schemas.microsoft.com/office/drawing/2014/main" id="{95FD0262-8B49-4426-85ED-A275CEC44B86}"/>
              </a:ext>
            </a:extLst>
          </p:cNvPr>
          <p:cNvSpPr/>
          <p:nvPr/>
        </p:nvSpPr>
        <p:spPr>
          <a:xfrm>
            <a:off x="2261403" y="2243458"/>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 xmlns:a16="http://schemas.microsoft.com/office/drawing/2014/main" id="{7635CCA5-03D0-4984-9359-BA678E9C9E6B}"/>
              </a:ext>
            </a:extLst>
          </p:cNvPr>
          <p:cNvSpPr/>
          <p:nvPr/>
        </p:nvSpPr>
        <p:spPr>
          <a:xfrm>
            <a:off x="2261403" y="4007203"/>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1 92">
            <a:extLst>
              <a:ext uri="{FF2B5EF4-FFF2-40B4-BE49-F238E27FC236}">
                <a16:creationId xmlns="" xmlns:a16="http://schemas.microsoft.com/office/drawing/2014/main" id="{8B9D3999-3CA4-45A6-9366-3C871858AE7A}"/>
              </a:ext>
            </a:extLst>
          </p:cNvPr>
          <p:cNvSpPr/>
          <p:nvPr/>
        </p:nvSpPr>
        <p:spPr>
          <a:xfrm>
            <a:off x="3216758" y="2532715"/>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1 92">
            <a:extLst>
              <a:ext uri="{FF2B5EF4-FFF2-40B4-BE49-F238E27FC236}">
                <a16:creationId xmlns="" xmlns:a16="http://schemas.microsoft.com/office/drawing/2014/main" id="{41464EAA-4474-430F-98AB-019609FC9B92}"/>
              </a:ext>
            </a:extLst>
          </p:cNvPr>
          <p:cNvSpPr/>
          <p:nvPr/>
        </p:nvSpPr>
        <p:spPr>
          <a:xfrm>
            <a:off x="2377339" y="2546170"/>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1 92">
            <a:extLst>
              <a:ext uri="{FF2B5EF4-FFF2-40B4-BE49-F238E27FC236}">
                <a16:creationId xmlns="" xmlns:a16="http://schemas.microsoft.com/office/drawing/2014/main" id="{738DDD97-7D27-41B6-924E-ABCC671F7FD6}"/>
              </a:ext>
            </a:extLst>
          </p:cNvPr>
          <p:cNvSpPr/>
          <p:nvPr/>
        </p:nvSpPr>
        <p:spPr>
          <a:xfrm>
            <a:off x="4094497" y="2535255"/>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1 92">
            <a:extLst>
              <a:ext uri="{FF2B5EF4-FFF2-40B4-BE49-F238E27FC236}">
                <a16:creationId xmlns="" xmlns:a16="http://schemas.microsoft.com/office/drawing/2014/main" id="{78FFF79E-F135-4153-A1A5-389B48CE8C45}"/>
              </a:ext>
            </a:extLst>
          </p:cNvPr>
          <p:cNvSpPr/>
          <p:nvPr/>
        </p:nvSpPr>
        <p:spPr>
          <a:xfrm>
            <a:off x="4856299" y="2546170"/>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 xmlns:a16="http://schemas.microsoft.com/office/drawing/2014/main" id="{D806F981-9CA7-4DC2-8B8A-AAC2EA442E79}"/>
              </a:ext>
            </a:extLst>
          </p:cNvPr>
          <p:cNvSpPr/>
          <p:nvPr/>
        </p:nvSpPr>
        <p:spPr>
          <a:xfrm>
            <a:off x="841292" y="3149998"/>
            <a:ext cx="1434634"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a:t>
            </a:r>
            <a:endParaRPr lang="en-US" b="1"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 xmlns:a16="http://schemas.microsoft.com/office/drawing/2014/main" id="{95F7BC93-31EF-41C8-8765-9A08D1422713}"/>
              </a:ext>
            </a:extLst>
          </p:cNvPr>
          <p:cNvSpPr/>
          <p:nvPr/>
        </p:nvSpPr>
        <p:spPr>
          <a:xfrm>
            <a:off x="3856433" y="3625446"/>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1500m/s</a:t>
            </a:r>
            <a:endParaRPr lang="en-US"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 xmlns:a16="http://schemas.microsoft.com/office/drawing/2014/main" id="{99808437-C0E4-4E0B-9542-DC1EB0CE81B1}"/>
              </a:ext>
            </a:extLst>
          </p:cNvPr>
          <p:cNvSpPr/>
          <p:nvPr/>
        </p:nvSpPr>
        <p:spPr>
          <a:xfrm>
            <a:off x="3856433" y="4019304"/>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1000m/s</a:t>
            </a:r>
            <a:endParaRPr lang="en-US"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 xmlns:a16="http://schemas.microsoft.com/office/drawing/2014/main" id="{F8BD20B9-795D-46EC-97BB-C6F7439E735B}"/>
              </a:ext>
            </a:extLst>
          </p:cNvPr>
          <p:cNvSpPr/>
          <p:nvPr/>
        </p:nvSpPr>
        <p:spPr>
          <a:xfrm>
            <a:off x="7073599" y="2444856"/>
            <a:ext cx="923410"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s</a:t>
            </a:r>
            <a:r>
              <a:rPr lang="en-US" altLang="en-US" b="1" dirty="0">
                <a:latin typeface="Arial" panose="020B0604020202020204" pitchFamily="34" charset="0"/>
                <a:cs typeface="Arial" panose="020B0604020202020204" pitchFamily="34" charset="0"/>
              </a:rPr>
              <a:t> : </a:t>
            </a:r>
            <a:r>
              <a:rPr lang="en-US" altLang="zh-CN" b="1" dirty="0">
                <a:latin typeface="Arial" panose="020B0604020202020204" pitchFamily="34" charset="0"/>
                <a:cs typeface="Arial" panose="020B0604020202020204" pitchFamily="34" charset="0"/>
              </a:rPr>
              <a:t>5</a:t>
            </a:r>
            <a:r>
              <a:rPr lang="en-US" altLang="en-US" b="1" dirty="0">
                <a:latin typeface="Arial" panose="020B0604020202020204" pitchFamily="34" charset="0"/>
                <a:cs typeface="Arial" panose="020B0604020202020204" pitchFamily="34" charset="0"/>
              </a:rPr>
              <a:t>m</a:t>
            </a:r>
            <a:endParaRPr lang="en-US" b="1"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 xmlns:a16="http://schemas.microsoft.com/office/drawing/2014/main" id="{EC542DEC-1EAA-4948-AA1A-FFEADA75B727}"/>
              </a:ext>
            </a:extLst>
          </p:cNvPr>
          <p:cNvSpPr/>
          <p:nvPr/>
        </p:nvSpPr>
        <p:spPr>
          <a:xfrm>
            <a:off x="7454500" y="3810436"/>
            <a:ext cx="633342"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50m</a:t>
            </a: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 xmlns:a16="http://schemas.microsoft.com/office/drawing/2014/main" id="{36498266-9B7E-4A0B-8BE9-45899E7B779E}"/>
              </a:ext>
            </a:extLst>
          </p:cNvPr>
          <p:cNvSpPr/>
          <p:nvPr/>
        </p:nvSpPr>
        <p:spPr>
          <a:xfrm>
            <a:off x="8042612" y="2243458"/>
            <a:ext cx="2881808" cy="17637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 xmlns:a16="http://schemas.microsoft.com/office/drawing/2014/main" id="{EB08295E-6909-434A-A8C0-8DD3DBC5E4A9}"/>
              </a:ext>
            </a:extLst>
          </p:cNvPr>
          <p:cNvSpPr/>
          <p:nvPr/>
        </p:nvSpPr>
        <p:spPr>
          <a:xfrm>
            <a:off x="8042612" y="4007203"/>
            <a:ext cx="2881808" cy="819538"/>
          </a:xfrm>
          <a:prstGeom prst="rect">
            <a:avLst/>
          </a:prstGeom>
          <a:solidFill>
            <a:srgbClr val="F6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erge 62">
            <a:extLst>
              <a:ext uri="{FF2B5EF4-FFF2-40B4-BE49-F238E27FC236}">
                <a16:creationId xmlns="" xmlns:a16="http://schemas.microsoft.com/office/drawing/2014/main" id="{3F2D5B0F-08C6-4CF6-A96D-C60A4C97E721}"/>
              </a:ext>
            </a:extLst>
          </p:cNvPr>
          <p:cNvSpPr/>
          <p:nvPr/>
        </p:nvSpPr>
        <p:spPr>
          <a:xfrm>
            <a:off x="9035998" y="315599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Merge 63">
            <a:extLst>
              <a:ext uri="{FF2B5EF4-FFF2-40B4-BE49-F238E27FC236}">
                <a16:creationId xmlns="" xmlns:a16="http://schemas.microsoft.com/office/drawing/2014/main" id="{FBCB585A-2099-4363-84CE-355BE8574D95}"/>
              </a:ext>
            </a:extLst>
          </p:cNvPr>
          <p:cNvSpPr/>
          <p:nvPr/>
        </p:nvSpPr>
        <p:spPr>
          <a:xfrm>
            <a:off x="9337672" y="33758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Merge 64">
            <a:extLst>
              <a:ext uri="{FF2B5EF4-FFF2-40B4-BE49-F238E27FC236}">
                <a16:creationId xmlns="" xmlns:a16="http://schemas.microsoft.com/office/drawing/2014/main" id="{D4509812-A0FD-42B6-8C7E-D4334D020E51}"/>
              </a:ext>
            </a:extLst>
          </p:cNvPr>
          <p:cNvSpPr/>
          <p:nvPr/>
        </p:nvSpPr>
        <p:spPr>
          <a:xfrm>
            <a:off x="9642392" y="315599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lowchart: Merge 65">
            <a:extLst>
              <a:ext uri="{FF2B5EF4-FFF2-40B4-BE49-F238E27FC236}">
                <a16:creationId xmlns="" xmlns:a16="http://schemas.microsoft.com/office/drawing/2014/main" id="{E793C4E8-73F8-4010-A1DB-BF52F194D01B}"/>
              </a:ext>
            </a:extLst>
          </p:cNvPr>
          <p:cNvSpPr/>
          <p:nvPr/>
        </p:nvSpPr>
        <p:spPr>
          <a:xfrm>
            <a:off x="8423510" y="315599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lowchart: Merge 66">
            <a:extLst>
              <a:ext uri="{FF2B5EF4-FFF2-40B4-BE49-F238E27FC236}">
                <a16:creationId xmlns="" xmlns:a16="http://schemas.microsoft.com/office/drawing/2014/main" id="{039F2ACE-6FF6-4F26-9A86-A710A3153D1D}"/>
              </a:ext>
            </a:extLst>
          </p:cNvPr>
          <p:cNvSpPr/>
          <p:nvPr/>
        </p:nvSpPr>
        <p:spPr>
          <a:xfrm>
            <a:off x="8728231" y="33758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Merge 67">
            <a:extLst>
              <a:ext uri="{FF2B5EF4-FFF2-40B4-BE49-F238E27FC236}">
                <a16:creationId xmlns="" xmlns:a16="http://schemas.microsoft.com/office/drawing/2014/main" id="{0EEFFE85-23C4-43C1-AB23-787B60D1F62F}"/>
              </a:ext>
            </a:extLst>
          </p:cNvPr>
          <p:cNvSpPr/>
          <p:nvPr/>
        </p:nvSpPr>
        <p:spPr>
          <a:xfrm>
            <a:off x="9947113" y="33758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Merge 68">
            <a:extLst>
              <a:ext uri="{FF2B5EF4-FFF2-40B4-BE49-F238E27FC236}">
                <a16:creationId xmlns="" xmlns:a16="http://schemas.microsoft.com/office/drawing/2014/main" id="{549FD267-B025-4FFC-9FC6-7672251A4827}"/>
              </a:ext>
            </a:extLst>
          </p:cNvPr>
          <p:cNvSpPr/>
          <p:nvPr/>
        </p:nvSpPr>
        <p:spPr>
          <a:xfrm>
            <a:off x="8110180" y="33758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lowchart: Merge 69">
            <a:extLst>
              <a:ext uri="{FF2B5EF4-FFF2-40B4-BE49-F238E27FC236}">
                <a16:creationId xmlns="" xmlns:a16="http://schemas.microsoft.com/office/drawing/2014/main" id="{F8D38268-07E5-419E-9C1F-897F6FD75F5A}"/>
              </a:ext>
            </a:extLst>
          </p:cNvPr>
          <p:cNvSpPr/>
          <p:nvPr/>
        </p:nvSpPr>
        <p:spPr>
          <a:xfrm>
            <a:off x="10215411" y="315599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lowchart: Merge 70">
            <a:extLst>
              <a:ext uri="{FF2B5EF4-FFF2-40B4-BE49-F238E27FC236}">
                <a16:creationId xmlns="" xmlns:a16="http://schemas.microsoft.com/office/drawing/2014/main" id="{9280CCF5-23DF-4A04-944D-B21A0F39CB8B}"/>
              </a:ext>
            </a:extLst>
          </p:cNvPr>
          <p:cNvSpPr/>
          <p:nvPr/>
        </p:nvSpPr>
        <p:spPr>
          <a:xfrm>
            <a:off x="10520132" y="337585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Explosion 1 92">
            <a:extLst>
              <a:ext uri="{FF2B5EF4-FFF2-40B4-BE49-F238E27FC236}">
                <a16:creationId xmlns="" xmlns:a16="http://schemas.microsoft.com/office/drawing/2014/main" id="{A785F065-0054-4732-9722-A38A82BC7201}"/>
              </a:ext>
            </a:extLst>
          </p:cNvPr>
          <p:cNvSpPr/>
          <p:nvPr/>
        </p:nvSpPr>
        <p:spPr>
          <a:xfrm>
            <a:off x="8997967" y="2532715"/>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Explosion 1 92">
            <a:extLst>
              <a:ext uri="{FF2B5EF4-FFF2-40B4-BE49-F238E27FC236}">
                <a16:creationId xmlns="" xmlns:a16="http://schemas.microsoft.com/office/drawing/2014/main" id="{7E785BBF-0B6A-42CA-9D21-33F6848E5BE1}"/>
              </a:ext>
            </a:extLst>
          </p:cNvPr>
          <p:cNvSpPr/>
          <p:nvPr/>
        </p:nvSpPr>
        <p:spPr>
          <a:xfrm>
            <a:off x="8158549" y="2546170"/>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1 92">
            <a:extLst>
              <a:ext uri="{FF2B5EF4-FFF2-40B4-BE49-F238E27FC236}">
                <a16:creationId xmlns="" xmlns:a16="http://schemas.microsoft.com/office/drawing/2014/main" id="{78E4ACC2-7C25-4F0F-9781-070DEDF142F1}"/>
              </a:ext>
            </a:extLst>
          </p:cNvPr>
          <p:cNvSpPr/>
          <p:nvPr/>
        </p:nvSpPr>
        <p:spPr>
          <a:xfrm>
            <a:off x="9875706" y="2535255"/>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Explosion 1 92">
            <a:extLst>
              <a:ext uri="{FF2B5EF4-FFF2-40B4-BE49-F238E27FC236}">
                <a16:creationId xmlns="" xmlns:a16="http://schemas.microsoft.com/office/drawing/2014/main" id="{5B9A345D-A253-4530-8CE9-73EF048EBDE1}"/>
              </a:ext>
            </a:extLst>
          </p:cNvPr>
          <p:cNvSpPr/>
          <p:nvPr/>
        </p:nvSpPr>
        <p:spPr>
          <a:xfrm>
            <a:off x="10637508" y="2546170"/>
            <a:ext cx="263526" cy="23951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 xmlns:a16="http://schemas.microsoft.com/office/drawing/2014/main" id="{A5A4D25E-0149-4E89-B691-985BBE1CCE4D}"/>
              </a:ext>
            </a:extLst>
          </p:cNvPr>
          <p:cNvSpPr/>
          <p:nvPr/>
        </p:nvSpPr>
        <p:spPr>
          <a:xfrm>
            <a:off x="6622501" y="3147603"/>
            <a:ext cx="1434634" cy="369332"/>
          </a:xfrm>
          <a:prstGeom prst="rect">
            <a:avLst/>
          </a:prstGeom>
        </p:spPr>
        <p:txBody>
          <a:bodyPr wrap="none">
            <a:spAutoFit/>
          </a:bodyPr>
          <a:lstStyle/>
          <a:p>
            <a:r>
              <a:rPr lang="en-US" altLang="en-US" b="1" dirty="0" err="1">
                <a:latin typeface="Arial" panose="020B0604020202020204" pitchFamily="34" charset="0"/>
                <a:cs typeface="Arial" panose="020B0604020202020204" pitchFamily="34" charset="0"/>
              </a:rPr>
              <a:t>z</a:t>
            </a:r>
            <a:r>
              <a:rPr lang="en-US" altLang="en-US" b="1" baseline="-25000" dirty="0" err="1">
                <a:latin typeface="Arial" panose="020B0604020202020204" pitchFamily="34" charset="0"/>
                <a:cs typeface="Arial" panose="020B0604020202020204" pitchFamily="34" charset="0"/>
              </a:rPr>
              <a:t>g</a:t>
            </a:r>
            <a:r>
              <a:rPr lang="en-US" altLang="en-US" b="1" dirty="0">
                <a:latin typeface="Arial" panose="020B0604020202020204" pitchFamily="34" charset="0"/>
                <a:cs typeface="Arial" panose="020B0604020202020204" pitchFamily="34" charset="0"/>
              </a:rPr>
              <a:t> : 35</a:t>
            </a:r>
            <a:r>
              <a:rPr lang="en-US" dirty="0">
                <a:latin typeface="Arial" panose="020B0604020202020204" pitchFamily="34" charset="0"/>
                <a:ea typeface="新細明體" pitchFamily="18" charset="-120"/>
                <a:cs typeface="Arial" panose="020B0604020202020204" pitchFamily="34" charset="0"/>
              </a:rPr>
              <a:t>±10</a:t>
            </a:r>
            <a:r>
              <a:rPr lang="en-US" altLang="en-US" b="1" dirty="0">
                <a:latin typeface="Arial" panose="020B0604020202020204" pitchFamily="34" charset="0"/>
                <a:cs typeface="Arial" panose="020B0604020202020204" pitchFamily="34" charset="0"/>
              </a:rPr>
              <a:t>m</a:t>
            </a:r>
            <a:endParaRPr lang="en-US" b="1" dirty="0">
              <a:latin typeface="Arial" panose="020B0604020202020204" pitchFamily="34" charset="0"/>
              <a:cs typeface="Arial" panose="020B0604020202020204" pitchFamily="34" charset="0"/>
            </a:endParaRPr>
          </a:p>
        </p:txBody>
      </p:sp>
      <p:sp>
        <p:nvSpPr>
          <p:cNvPr id="77" name="Rectangle 76">
            <a:extLst>
              <a:ext uri="{FF2B5EF4-FFF2-40B4-BE49-F238E27FC236}">
                <a16:creationId xmlns="" xmlns:a16="http://schemas.microsoft.com/office/drawing/2014/main" id="{4BB43B50-1307-4AB9-B08A-02A185176360}"/>
              </a:ext>
            </a:extLst>
          </p:cNvPr>
          <p:cNvSpPr/>
          <p:nvPr/>
        </p:nvSpPr>
        <p:spPr>
          <a:xfrm>
            <a:off x="9637642" y="3625446"/>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1500m/s</a:t>
            </a:r>
            <a:endParaRPr lang="en-US" dirty="0">
              <a:latin typeface="Arial" panose="020B0604020202020204" pitchFamily="34" charset="0"/>
              <a:cs typeface="Arial" panose="020B0604020202020204" pitchFamily="34" charset="0"/>
            </a:endParaRPr>
          </a:p>
        </p:txBody>
      </p:sp>
      <p:sp>
        <p:nvSpPr>
          <p:cNvPr id="78" name="Rectangle 77">
            <a:extLst>
              <a:ext uri="{FF2B5EF4-FFF2-40B4-BE49-F238E27FC236}">
                <a16:creationId xmlns="" xmlns:a16="http://schemas.microsoft.com/office/drawing/2014/main" id="{E8777292-06C2-47A3-B577-9AA7416733F0}"/>
              </a:ext>
            </a:extLst>
          </p:cNvPr>
          <p:cNvSpPr/>
          <p:nvPr/>
        </p:nvSpPr>
        <p:spPr>
          <a:xfrm>
            <a:off x="9637642" y="4019304"/>
            <a:ext cx="1069245" cy="369332"/>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1000m/s</a:t>
            </a:r>
            <a:endParaRPr lang="en-US" dirty="0">
              <a:latin typeface="Arial" panose="020B0604020202020204" pitchFamily="34" charset="0"/>
              <a:cs typeface="Arial" panose="020B0604020202020204" pitchFamily="34" charset="0"/>
            </a:endParaRPr>
          </a:p>
        </p:txBody>
      </p:sp>
      <p:sp>
        <p:nvSpPr>
          <p:cNvPr id="79" name="Flowchart: Merge 78">
            <a:extLst>
              <a:ext uri="{FF2B5EF4-FFF2-40B4-BE49-F238E27FC236}">
                <a16:creationId xmlns="" xmlns:a16="http://schemas.microsoft.com/office/drawing/2014/main" id="{1560B58F-179B-4322-9CC2-204FB46832B6}"/>
              </a:ext>
            </a:extLst>
          </p:cNvPr>
          <p:cNvSpPr/>
          <p:nvPr/>
        </p:nvSpPr>
        <p:spPr>
          <a:xfrm>
            <a:off x="3343115"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lowchart: Merge 79">
            <a:extLst>
              <a:ext uri="{FF2B5EF4-FFF2-40B4-BE49-F238E27FC236}">
                <a16:creationId xmlns="" xmlns:a16="http://schemas.microsoft.com/office/drawing/2014/main" id="{2382BD20-0867-4275-BFD0-192D0673FCE0}"/>
              </a:ext>
            </a:extLst>
          </p:cNvPr>
          <p:cNvSpPr/>
          <p:nvPr/>
        </p:nvSpPr>
        <p:spPr>
          <a:xfrm>
            <a:off x="3644789"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lowchart: Merge 80">
            <a:extLst>
              <a:ext uri="{FF2B5EF4-FFF2-40B4-BE49-F238E27FC236}">
                <a16:creationId xmlns="" xmlns:a16="http://schemas.microsoft.com/office/drawing/2014/main" id="{DD7E2461-925C-4E6E-AB4B-CBF16EB8E057}"/>
              </a:ext>
            </a:extLst>
          </p:cNvPr>
          <p:cNvSpPr/>
          <p:nvPr/>
        </p:nvSpPr>
        <p:spPr>
          <a:xfrm>
            <a:off x="3949509"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lowchart: Merge 81">
            <a:extLst>
              <a:ext uri="{FF2B5EF4-FFF2-40B4-BE49-F238E27FC236}">
                <a16:creationId xmlns="" xmlns:a16="http://schemas.microsoft.com/office/drawing/2014/main" id="{C45C8C10-98B0-40EB-8745-7389862716C0}"/>
              </a:ext>
            </a:extLst>
          </p:cNvPr>
          <p:cNvSpPr/>
          <p:nvPr/>
        </p:nvSpPr>
        <p:spPr>
          <a:xfrm>
            <a:off x="2730627"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lowchart: Merge 82">
            <a:extLst>
              <a:ext uri="{FF2B5EF4-FFF2-40B4-BE49-F238E27FC236}">
                <a16:creationId xmlns="" xmlns:a16="http://schemas.microsoft.com/office/drawing/2014/main" id="{8297D8A2-E6FF-40C7-9A05-B70D26756905}"/>
              </a:ext>
            </a:extLst>
          </p:cNvPr>
          <p:cNvSpPr/>
          <p:nvPr/>
        </p:nvSpPr>
        <p:spPr>
          <a:xfrm>
            <a:off x="3035347"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lowchart: Merge 83">
            <a:extLst>
              <a:ext uri="{FF2B5EF4-FFF2-40B4-BE49-F238E27FC236}">
                <a16:creationId xmlns="" xmlns:a16="http://schemas.microsoft.com/office/drawing/2014/main" id="{861F3F79-E053-4C7B-8890-AAE17C9E8CCF}"/>
              </a:ext>
            </a:extLst>
          </p:cNvPr>
          <p:cNvSpPr/>
          <p:nvPr/>
        </p:nvSpPr>
        <p:spPr>
          <a:xfrm>
            <a:off x="4254230"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lowchart: Merge 84">
            <a:extLst>
              <a:ext uri="{FF2B5EF4-FFF2-40B4-BE49-F238E27FC236}">
                <a16:creationId xmlns="" xmlns:a16="http://schemas.microsoft.com/office/drawing/2014/main" id="{FC23367A-FB51-4CD5-A8BF-9669B5FC8E4B}"/>
              </a:ext>
            </a:extLst>
          </p:cNvPr>
          <p:cNvSpPr/>
          <p:nvPr/>
        </p:nvSpPr>
        <p:spPr>
          <a:xfrm>
            <a:off x="2417296"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lowchart: Merge 85">
            <a:extLst>
              <a:ext uri="{FF2B5EF4-FFF2-40B4-BE49-F238E27FC236}">
                <a16:creationId xmlns="" xmlns:a16="http://schemas.microsoft.com/office/drawing/2014/main" id="{137B5652-57AE-4B86-86F3-241884B30AA3}"/>
              </a:ext>
            </a:extLst>
          </p:cNvPr>
          <p:cNvSpPr/>
          <p:nvPr/>
        </p:nvSpPr>
        <p:spPr>
          <a:xfrm>
            <a:off x="4522528"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lowchart: Merge 86">
            <a:extLst>
              <a:ext uri="{FF2B5EF4-FFF2-40B4-BE49-F238E27FC236}">
                <a16:creationId xmlns="" xmlns:a16="http://schemas.microsoft.com/office/drawing/2014/main" id="{DA818804-FBB5-47F4-8C78-3E1477BCC303}"/>
              </a:ext>
            </a:extLst>
          </p:cNvPr>
          <p:cNvSpPr/>
          <p:nvPr/>
        </p:nvSpPr>
        <p:spPr>
          <a:xfrm>
            <a:off x="4827249" y="3291841"/>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 xmlns:a16="http://schemas.microsoft.com/office/drawing/2014/main" id="{F0182C7E-D480-41E2-9F38-AAE7834398B1}"/>
              </a:ext>
            </a:extLst>
          </p:cNvPr>
          <p:cNvCxnSpPr>
            <a:cxnSpLocks/>
          </p:cNvCxnSpPr>
          <p:nvPr/>
        </p:nvCxnSpPr>
        <p:spPr>
          <a:xfrm>
            <a:off x="6108302" y="1857757"/>
            <a:ext cx="0" cy="33183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41B05C02-9FBD-4A11-808D-8A7C9FC6BF3D}"/>
              </a:ext>
            </a:extLst>
          </p:cNvPr>
          <p:cNvSpPr/>
          <p:nvPr/>
        </p:nvSpPr>
        <p:spPr>
          <a:xfrm>
            <a:off x="502095" y="5440511"/>
            <a:ext cx="5216351" cy="923330"/>
          </a:xfrm>
          <a:prstGeom prst="rect">
            <a:avLst/>
          </a:prstGeom>
        </p:spPr>
        <p:txBody>
          <a:bodyPr wrap="none">
            <a:spAutoFit/>
          </a:bodyPr>
          <a:lstStyle/>
          <a:p>
            <a:pPr algn="r">
              <a:lnSpc>
                <a:spcPct val="150000"/>
              </a:lnSpc>
            </a:pPr>
            <a:r>
              <a:rPr lang="en-US" dirty="0"/>
              <a:t>Actual measurement surface: </a:t>
            </a:r>
            <a:r>
              <a:rPr lang="en-US" u="sng" dirty="0">
                <a:solidFill>
                  <a:srgbClr val="FF0000"/>
                </a:solidFill>
              </a:rPr>
              <a:t>horizontal</a:t>
            </a:r>
          </a:p>
          <a:p>
            <a:pPr algn="r">
              <a:lnSpc>
                <a:spcPct val="150000"/>
              </a:lnSpc>
            </a:pPr>
            <a:r>
              <a:rPr lang="en-US" dirty="0"/>
              <a:t>Assumed measurement surface in imaging: </a:t>
            </a:r>
            <a:r>
              <a:rPr lang="en-US" dirty="0">
                <a:solidFill>
                  <a:srgbClr val="FF0000"/>
                </a:solidFill>
              </a:rPr>
              <a:t>horizontal</a:t>
            </a:r>
          </a:p>
        </p:txBody>
      </p:sp>
      <p:sp>
        <p:nvSpPr>
          <p:cNvPr id="88" name="Rectangle 87">
            <a:extLst>
              <a:ext uri="{FF2B5EF4-FFF2-40B4-BE49-F238E27FC236}">
                <a16:creationId xmlns="" xmlns:a16="http://schemas.microsoft.com/office/drawing/2014/main" id="{B8AEA285-982C-4073-9E11-BB9C0AC451E6}"/>
              </a:ext>
            </a:extLst>
          </p:cNvPr>
          <p:cNvSpPr/>
          <p:nvPr/>
        </p:nvSpPr>
        <p:spPr>
          <a:xfrm>
            <a:off x="6447934" y="5463027"/>
            <a:ext cx="5216351" cy="923330"/>
          </a:xfrm>
          <a:prstGeom prst="rect">
            <a:avLst/>
          </a:prstGeom>
        </p:spPr>
        <p:txBody>
          <a:bodyPr wrap="none">
            <a:spAutoFit/>
          </a:bodyPr>
          <a:lstStyle/>
          <a:p>
            <a:pPr>
              <a:lnSpc>
                <a:spcPct val="150000"/>
              </a:lnSpc>
            </a:pPr>
            <a:r>
              <a:rPr lang="en-US" dirty="0"/>
              <a:t>Actual measurement surface: </a:t>
            </a:r>
            <a:r>
              <a:rPr lang="en-US" u="sng" dirty="0">
                <a:solidFill>
                  <a:srgbClr val="FF0000"/>
                </a:solidFill>
              </a:rPr>
              <a:t>undulating</a:t>
            </a:r>
          </a:p>
          <a:p>
            <a:pPr>
              <a:lnSpc>
                <a:spcPct val="150000"/>
              </a:lnSpc>
            </a:pPr>
            <a:r>
              <a:rPr lang="en-US" dirty="0"/>
              <a:t>Assumed measurement surface in imaging: </a:t>
            </a:r>
            <a:r>
              <a:rPr lang="en-US" dirty="0">
                <a:solidFill>
                  <a:srgbClr val="FF0000"/>
                </a:solidFill>
              </a:rPr>
              <a:t>horizontal</a:t>
            </a:r>
          </a:p>
        </p:txBody>
      </p:sp>
    </p:spTree>
    <p:extLst>
      <p:ext uri="{BB962C8B-B14F-4D97-AF65-F5344CB8AC3E}">
        <p14:creationId xmlns:p14="http://schemas.microsoft.com/office/powerpoint/2010/main" val="220634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grpId="0" nodeType="afterEffect">
                                  <p:stCondLst>
                                    <p:cond delay="0"/>
                                  </p:stCondLst>
                                  <p:childTnLst>
                                    <p:set>
                                      <p:cBhvr>
                                        <p:cTn id="67" dur="1" fill="hold">
                                          <p:stCondLst>
                                            <p:cond delay="0"/>
                                          </p:stCondLst>
                                        </p:cTn>
                                        <p:tgtEl>
                                          <p:spTgt spid="57"/>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0" nodeType="afterEffect">
                                  <p:stCondLst>
                                    <p:cond delay="0"/>
                                  </p:stCondLst>
                                  <p:childTnLst>
                                    <p:set>
                                      <p:cBhvr>
                                        <p:cTn id="70" dur="1" fill="hold">
                                          <p:stCondLst>
                                            <p:cond delay="0"/>
                                          </p:stCondLst>
                                        </p:cTn>
                                        <p:tgtEl>
                                          <p:spTgt spid="58"/>
                                        </p:tgtEl>
                                        <p:attrNameLst>
                                          <p:attrName>style.visibility</p:attrName>
                                        </p:attrNameLst>
                                      </p:cBhvr>
                                      <p:to>
                                        <p:strVal val="hidden"/>
                                      </p:to>
                                    </p:set>
                                  </p:childTnLst>
                                </p:cTn>
                              </p:par>
                            </p:childTnLst>
                          </p:cTn>
                        </p:par>
                        <p:par>
                          <p:cTn id="71" fill="hold">
                            <p:stCondLst>
                              <p:cond delay="0"/>
                            </p:stCondLst>
                            <p:childTnLst>
                              <p:par>
                                <p:cTn id="72" presetID="1" presetClass="exit"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hidden"/>
                                      </p:to>
                                    </p:set>
                                  </p:childTnLst>
                                </p:cTn>
                              </p:par>
                            </p:childTnLst>
                          </p:cTn>
                        </p:par>
                        <p:par>
                          <p:cTn id="74" fill="hold">
                            <p:stCondLst>
                              <p:cond delay="0"/>
                            </p:stCondLst>
                            <p:childTnLst>
                              <p:par>
                                <p:cTn id="75" presetID="1" presetClass="exit" presetSubtype="0" fill="hold" grpId="0" nodeType="afterEffect">
                                  <p:stCondLst>
                                    <p:cond delay="0"/>
                                  </p:stCondLst>
                                  <p:childTnLst>
                                    <p:set>
                                      <p:cBhvr>
                                        <p:cTn id="76" dur="1" fill="hold">
                                          <p:stCondLst>
                                            <p:cond delay="0"/>
                                          </p:stCondLst>
                                        </p:cTn>
                                        <p:tgtEl>
                                          <p:spTgt spid="7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2" grpId="0" animBg="1"/>
      <p:bldP spid="53" grpId="0" animBg="1"/>
      <p:bldP spid="54" grpId="0" animBg="1"/>
      <p:bldP spid="55" grpId="0" animBg="1"/>
      <p:bldP spid="56" grpId="0"/>
      <p:bldP spid="57" grpId="0"/>
      <p:bldP spid="58" grpId="0"/>
      <p:bldP spid="59"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p:bldP spid="77" grpId="0"/>
      <p:bldP spid="78" grpId="0"/>
      <p:bldP spid="79" grpId="0" animBg="1"/>
      <p:bldP spid="80" grpId="0" animBg="1"/>
      <p:bldP spid="81" grpId="0" animBg="1"/>
      <p:bldP spid="82" grpId="0" animBg="1"/>
      <p:bldP spid="83" grpId="0" animBg="1"/>
      <p:bldP spid="84" grpId="0" animBg="1"/>
      <p:bldP spid="85" grpId="0" animBg="1"/>
      <p:bldP spid="86" grpId="0" animBg="1"/>
      <p:bldP spid="87" grpId="0" animBg="1"/>
      <p:bldP spid="7" grpId="0"/>
      <p:bldP spid="8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96</a:t>
            </a:fld>
            <a:endParaRPr lang="en-US" dirty="0"/>
          </a:p>
        </p:txBody>
      </p:sp>
      <p:cxnSp>
        <p:nvCxnSpPr>
          <p:cNvPr id="15" name="Straight Connector 14">
            <a:extLst>
              <a:ext uri="{FF2B5EF4-FFF2-40B4-BE49-F238E27FC236}">
                <a16:creationId xmlns="" xmlns:a16="http://schemas.microsoft.com/office/drawing/2014/main" id="{EC22D140-5C8A-4FE7-8148-6B6A8243A1FB}"/>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F0182C7E-D480-41E2-9F38-AAE7834398B1}"/>
              </a:ext>
            </a:extLst>
          </p:cNvPr>
          <p:cNvCxnSpPr>
            <a:cxnSpLocks/>
          </p:cNvCxnSpPr>
          <p:nvPr/>
        </p:nvCxnSpPr>
        <p:spPr>
          <a:xfrm>
            <a:off x="6108302" y="1857757"/>
            <a:ext cx="0" cy="33183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descr="A screenshot of a cell phone&#10;&#10;Description generated with high confidence">
            <a:extLst>
              <a:ext uri="{FF2B5EF4-FFF2-40B4-BE49-F238E27FC236}">
                <a16:creationId xmlns="" xmlns:a16="http://schemas.microsoft.com/office/drawing/2014/main" id="{4019F62E-F172-4919-B1DE-F20F1D33D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330" y="1737360"/>
            <a:ext cx="4812793" cy="3581400"/>
          </a:xfrm>
          <a:prstGeom prst="rect">
            <a:avLst/>
          </a:prstGeom>
        </p:spPr>
      </p:pic>
      <p:pic>
        <p:nvPicPr>
          <p:cNvPr id="12" name="Picture 11" descr="A screenshot of a social media post&#10;&#10;Description generated with very high confidence">
            <a:extLst>
              <a:ext uri="{FF2B5EF4-FFF2-40B4-BE49-F238E27FC236}">
                <a16:creationId xmlns="" xmlns:a16="http://schemas.microsoft.com/office/drawing/2014/main" id="{4C6E8CE7-BEB0-4EE0-85B9-C114456E5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134" y="1737360"/>
            <a:ext cx="4812793" cy="3581400"/>
          </a:xfrm>
          <a:prstGeom prst="rect">
            <a:avLst/>
          </a:prstGeom>
        </p:spPr>
      </p:pic>
      <p:sp>
        <p:nvSpPr>
          <p:cNvPr id="13" name="Title 1">
            <a:extLst>
              <a:ext uri="{FF2B5EF4-FFF2-40B4-BE49-F238E27FC236}">
                <a16:creationId xmlns="" xmlns:a16="http://schemas.microsoft.com/office/drawing/2014/main" id="{92ED1E4B-9851-4DE3-8D71-E28CBFECC359}"/>
              </a:ext>
            </a:extLst>
          </p:cNvPr>
          <p:cNvSpPr txBox="1">
            <a:spLocks/>
          </p:cNvSpPr>
          <p:nvPr/>
        </p:nvSpPr>
        <p:spPr bwMode="auto">
          <a:xfrm>
            <a:off x="897599" y="69218"/>
            <a:ext cx="10360255"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marL="514350" indent="-514350" eaLnBrk="1" hangingPunct="1">
              <a:lnSpc>
                <a:spcPct val="150000"/>
              </a:lnSpc>
              <a:buAutoNum type="romanUcPeriod"/>
            </a:pPr>
            <a:r>
              <a:rPr lang="en-US" altLang="zh-CN" sz="2000" b="1" dirty="0">
                <a:solidFill>
                  <a:srgbClr val="FF0000"/>
                </a:solidFill>
                <a:latin typeface="+mn-lt"/>
                <a:cs typeface="Arial" panose="020B0604020202020204" pitchFamily="34" charset="0"/>
              </a:rPr>
              <a:t>Consequence of ignoring the topography of measurement surface in imaging (</a:t>
            </a:r>
            <a:r>
              <a:rPr lang="en-US" altLang="zh-CN" sz="2000" b="1" u="sng" dirty="0" err="1">
                <a:solidFill>
                  <a:srgbClr val="FF0000"/>
                </a:solidFill>
                <a:latin typeface="+mn-lt"/>
                <a:cs typeface="Arial" panose="020B0604020202020204" pitchFamily="34" charset="0"/>
              </a:rPr>
              <a:t>Stolt</a:t>
            </a:r>
            <a:r>
              <a:rPr lang="en-US" altLang="zh-CN" sz="2000" b="1" u="sng" dirty="0">
                <a:solidFill>
                  <a:srgbClr val="FF0000"/>
                </a:solidFill>
                <a:latin typeface="+mn-lt"/>
                <a:cs typeface="Arial" panose="020B0604020202020204" pitchFamily="34" charset="0"/>
              </a:rPr>
              <a:t> CIII imaging</a:t>
            </a:r>
            <a:r>
              <a:rPr lang="en-US" altLang="zh-CN" sz="2000" b="1" dirty="0">
                <a:solidFill>
                  <a:srgbClr val="FF0000"/>
                </a:solidFill>
                <a:latin typeface="+mn-lt"/>
                <a:cs typeface="Arial" panose="020B0604020202020204" pitchFamily="34" charset="0"/>
              </a:rPr>
              <a:t>, see e.g., </a:t>
            </a:r>
            <a:r>
              <a:rPr lang="en-US" altLang="zh-CN" sz="2000" b="1" dirty="0" err="1">
                <a:solidFill>
                  <a:srgbClr val="FF0000"/>
                </a:solidFill>
                <a:latin typeface="+mn-lt"/>
                <a:cs typeface="Arial" panose="020B0604020202020204" pitchFamily="34" charset="0"/>
              </a:rPr>
              <a:t>Stolt</a:t>
            </a:r>
            <a:r>
              <a:rPr lang="en-US" altLang="zh-CN" sz="2000" b="1" dirty="0">
                <a:solidFill>
                  <a:srgbClr val="FF0000"/>
                </a:solidFill>
                <a:latin typeface="+mn-lt"/>
                <a:cs typeface="Arial" panose="020B0604020202020204" pitchFamily="34" charset="0"/>
              </a:rPr>
              <a:t> and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2012;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2016)</a:t>
            </a:r>
          </a:p>
        </p:txBody>
      </p:sp>
      <p:sp>
        <p:nvSpPr>
          <p:cNvPr id="14" name="Rectangle 13">
            <a:extLst>
              <a:ext uri="{FF2B5EF4-FFF2-40B4-BE49-F238E27FC236}">
                <a16:creationId xmlns="" xmlns:a16="http://schemas.microsoft.com/office/drawing/2014/main" id="{A5A9CC28-9AA1-49A2-BEB7-A857F46E7F6B}"/>
              </a:ext>
            </a:extLst>
          </p:cNvPr>
          <p:cNvSpPr/>
          <p:nvPr/>
        </p:nvSpPr>
        <p:spPr>
          <a:xfrm>
            <a:off x="502095" y="5440511"/>
            <a:ext cx="5216351" cy="923330"/>
          </a:xfrm>
          <a:prstGeom prst="rect">
            <a:avLst/>
          </a:prstGeom>
        </p:spPr>
        <p:txBody>
          <a:bodyPr wrap="none">
            <a:spAutoFit/>
          </a:bodyPr>
          <a:lstStyle/>
          <a:p>
            <a:pPr algn="r">
              <a:lnSpc>
                <a:spcPct val="150000"/>
              </a:lnSpc>
            </a:pPr>
            <a:r>
              <a:rPr lang="en-US" dirty="0"/>
              <a:t>Actual measurement surface: </a:t>
            </a:r>
            <a:r>
              <a:rPr lang="en-US" u="sng" dirty="0">
                <a:solidFill>
                  <a:srgbClr val="FF0000"/>
                </a:solidFill>
              </a:rPr>
              <a:t>horizontal</a:t>
            </a:r>
          </a:p>
          <a:p>
            <a:pPr algn="r">
              <a:lnSpc>
                <a:spcPct val="150000"/>
              </a:lnSpc>
            </a:pPr>
            <a:r>
              <a:rPr lang="en-US" dirty="0"/>
              <a:t>Assumed measurement surface in imaging: </a:t>
            </a:r>
            <a:r>
              <a:rPr lang="en-US" dirty="0">
                <a:solidFill>
                  <a:srgbClr val="FF0000"/>
                </a:solidFill>
              </a:rPr>
              <a:t>horizontal</a:t>
            </a:r>
          </a:p>
        </p:txBody>
      </p:sp>
      <p:sp>
        <p:nvSpPr>
          <p:cNvPr id="16" name="Rectangle 15">
            <a:extLst>
              <a:ext uri="{FF2B5EF4-FFF2-40B4-BE49-F238E27FC236}">
                <a16:creationId xmlns="" xmlns:a16="http://schemas.microsoft.com/office/drawing/2014/main" id="{E29D2105-4A2A-4B0D-8D16-2DF8EB3BED3A}"/>
              </a:ext>
            </a:extLst>
          </p:cNvPr>
          <p:cNvSpPr/>
          <p:nvPr/>
        </p:nvSpPr>
        <p:spPr>
          <a:xfrm>
            <a:off x="6447934" y="5463027"/>
            <a:ext cx="5216351" cy="923330"/>
          </a:xfrm>
          <a:prstGeom prst="rect">
            <a:avLst/>
          </a:prstGeom>
        </p:spPr>
        <p:txBody>
          <a:bodyPr wrap="none">
            <a:spAutoFit/>
          </a:bodyPr>
          <a:lstStyle/>
          <a:p>
            <a:pPr>
              <a:lnSpc>
                <a:spcPct val="150000"/>
              </a:lnSpc>
            </a:pPr>
            <a:r>
              <a:rPr lang="en-US" dirty="0"/>
              <a:t>Actual measurement surface: </a:t>
            </a:r>
            <a:r>
              <a:rPr lang="en-US" u="sng" dirty="0">
                <a:solidFill>
                  <a:srgbClr val="FF0000"/>
                </a:solidFill>
              </a:rPr>
              <a:t>undulating</a:t>
            </a:r>
          </a:p>
          <a:p>
            <a:pPr>
              <a:lnSpc>
                <a:spcPct val="150000"/>
              </a:lnSpc>
            </a:pPr>
            <a:r>
              <a:rPr lang="en-US" dirty="0"/>
              <a:t>Assumed measurement surface in imaging: </a:t>
            </a:r>
            <a:r>
              <a:rPr lang="en-US" dirty="0">
                <a:solidFill>
                  <a:srgbClr val="FF0000"/>
                </a:solidFill>
              </a:rPr>
              <a:t>horizontal</a:t>
            </a:r>
          </a:p>
        </p:txBody>
      </p:sp>
    </p:spTree>
    <p:extLst>
      <p:ext uri="{BB962C8B-B14F-4D97-AF65-F5344CB8AC3E}">
        <p14:creationId xmlns:p14="http://schemas.microsoft.com/office/powerpoint/2010/main" val="35392664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DE2D69-488A-4228-BC3C-3923999ED7FC}" type="slidenum">
              <a:rPr lang="en-US" smtClean="0"/>
              <a:pPr>
                <a:defRPr/>
              </a:pPr>
              <a:t>97</a:t>
            </a:fld>
            <a:endParaRPr lang="en-US" dirty="0"/>
          </a:p>
        </p:txBody>
      </p:sp>
      <p:cxnSp>
        <p:nvCxnSpPr>
          <p:cNvPr id="15" name="Straight Connector 14">
            <a:extLst>
              <a:ext uri="{FF2B5EF4-FFF2-40B4-BE49-F238E27FC236}">
                <a16:creationId xmlns="" xmlns:a16="http://schemas.microsoft.com/office/drawing/2014/main" id="{EC22D140-5C8A-4FE7-8148-6B6A8243A1FB}"/>
              </a:ext>
            </a:extLst>
          </p:cNvPr>
          <p:cNvCxnSpPr/>
          <p:nvPr/>
        </p:nvCxnSpPr>
        <p:spPr>
          <a:xfrm>
            <a:off x="722301" y="146304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generated with very high confidence">
            <a:extLst>
              <a:ext uri="{FF2B5EF4-FFF2-40B4-BE49-F238E27FC236}">
                <a16:creationId xmlns="" xmlns:a16="http://schemas.microsoft.com/office/drawing/2014/main" id="{AAC9F3F2-96B4-4540-A555-08DDC2AEB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88" y="2472447"/>
            <a:ext cx="3869452" cy="2922513"/>
          </a:xfrm>
          <a:prstGeom prst="rect">
            <a:avLst/>
          </a:prstGeom>
        </p:spPr>
      </p:pic>
      <p:pic>
        <p:nvPicPr>
          <p:cNvPr id="3" name="Picture 2" descr="A close up of a logo&#10;&#10;Description generated with high confidence">
            <a:extLst>
              <a:ext uri="{FF2B5EF4-FFF2-40B4-BE49-F238E27FC236}">
                <a16:creationId xmlns="" xmlns:a16="http://schemas.microsoft.com/office/drawing/2014/main" id="{EC2F8D36-E88A-4DF0-9BD6-CB41F530FF9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51203" y="2417688"/>
            <a:ext cx="3869444" cy="2977271"/>
          </a:xfrm>
          <a:prstGeom prst="rect">
            <a:avLst/>
          </a:prstGeom>
        </p:spPr>
      </p:pic>
      <p:sp>
        <p:nvSpPr>
          <p:cNvPr id="2" name="Rectangle 1">
            <a:extLst>
              <a:ext uri="{FF2B5EF4-FFF2-40B4-BE49-F238E27FC236}">
                <a16:creationId xmlns="" xmlns:a16="http://schemas.microsoft.com/office/drawing/2014/main" id="{68117B48-8C5A-46CE-B6E8-7EDB647A9531}"/>
              </a:ext>
            </a:extLst>
          </p:cNvPr>
          <p:cNvSpPr/>
          <p:nvPr/>
        </p:nvSpPr>
        <p:spPr>
          <a:xfrm>
            <a:off x="9582782" y="1504308"/>
            <a:ext cx="1974066" cy="369332"/>
          </a:xfrm>
          <a:prstGeom prst="rect">
            <a:avLst/>
          </a:prstGeom>
        </p:spPr>
        <p:txBody>
          <a:bodyPr wrap="none">
            <a:spAutoFit/>
          </a:bodyPr>
          <a:lstStyle/>
          <a:p>
            <a:r>
              <a:rPr lang="en-US" b="1" i="1" u="sng" dirty="0"/>
              <a:t>Q. Fu and Z. Zhang</a:t>
            </a:r>
          </a:p>
        </p:txBody>
      </p:sp>
      <p:sp>
        <p:nvSpPr>
          <p:cNvPr id="12" name="Title 1">
            <a:extLst>
              <a:ext uri="{FF2B5EF4-FFF2-40B4-BE49-F238E27FC236}">
                <a16:creationId xmlns="" xmlns:a16="http://schemas.microsoft.com/office/drawing/2014/main" id="{843217E0-4AA4-4EE0-AF95-54A7F30ACDF7}"/>
              </a:ext>
            </a:extLst>
          </p:cNvPr>
          <p:cNvSpPr txBox="1">
            <a:spLocks/>
          </p:cNvSpPr>
          <p:nvPr/>
        </p:nvSpPr>
        <p:spPr bwMode="auto">
          <a:xfrm>
            <a:off x="897599" y="69218"/>
            <a:ext cx="10360255"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marL="514350" indent="-514350" eaLnBrk="1" hangingPunct="1">
              <a:lnSpc>
                <a:spcPct val="150000"/>
              </a:lnSpc>
              <a:buAutoNum type="romanUcPeriod"/>
            </a:pPr>
            <a:r>
              <a:rPr lang="en-US" altLang="zh-CN" sz="2000" b="1" dirty="0">
                <a:solidFill>
                  <a:srgbClr val="FF0000"/>
                </a:solidFill>
                <a:latin typeface="+mn-lt"/>
                <a:cs typeface="Arial" panose="020B0604020202020204" pitchFamily="34" charset="0"/>
              </a:rPr>
              <a:t>Consequence of ignoring the topography of measurement surface in imaging (</a:t>
            </a:r>
            <a:r>
              <a:rPr lang="en-US" altLang="zh-CN" sz="2000" b="1" u="sng" dirty="0" err="1">
                <a:solidFill>
                  <a:srgbClr val="FF0000"/>
                </a:solidFill>
                <a:latin typeface="+mn-lt"/>
                <a:cs typeface="Arial" panose="020B0604020202020204" pitchFamily="34" charset="0"/>
              </a:rPr>
              <a:t>Stolt</a:t>
            </a:r>
            <a:r>
              <a:rPr lang="en-US" altLang="zh-CN" sz="2000" b="1" u="sng" dirty="0">
                <a:solidFill>
                  <a:srgbClr val="FF0000"/>
                </a:solidFill>
                <a:latin typeface="+mn-lt"/>
                <a:cs typeface="Arial" panose="020B0604020202020204" pitchFamily="34" charset="0"/>
              </a:rPr>
              <a:t> CIII imaging</a:t>
            </a:r>
            <a:r>
              <a:rPr lang="en-US" altLang="zh-CN" sz="2000" b="1" dirty="0">
                <a:solidFill>
                  <a:srgbClr val="FF0000"/>
                </a:solidFill>
                <a:latin typeface="+mn-lt"/>
                <a:cs typeface="Arial" panose="020B0604020202020204" pitchFamily="34" charset="0"/>
              </a:rPr>
              <a:t>, see e.g., </a:t>
            </a:r>
            <a:r>
              <a:rPr lang="en-US" altLang="zh-CN" sz="2000" b="1" dirty="0" err="1">
                <a:solidFill>
                  <a:srgbClr val="FF0000"/>
                </a:solidFill>
                <a:latin typeface="+mn-lt"/>
                <a:cs typeface="Arial" panose="020B0604020202020204" pitchFamily="34" charset="0"/>
              </a:rPr>
              <a:t>Stolt</a:t>
            </a:r>
            <a:r>
              <a:rPr lang="en-US" altLang="zh-CN" sz="2000" b="1" dirty="0">
                <a:solidFill>
                  <a:srgbClr val="FF0000"/>
                </a:solidFill>
                <a:latin typeface="+mn-lt"/>
                <a:cs typeface="Arial" panose="020B0604020202020204" pitchFamily="34" charset="0"/>
              </a:rPr>
              <a:t> and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2012; </a:t>
            </a:r>
            <a:r>
              <a:rPr lang="en-US" altLang="zh-CN" sz="2000" b="1" dirty="0" err="1">
                <a:solidFill>
                  <a:srgbClr val="FF0000"/>
                </a:solidFill>
                <a:latin typeface="+mn-lt"/>
                <a:cs typeface="Arial" panose="020B0604020202020204" pitchFamily="34" charset="0"/>
              </a:rPr>
              <a:t>Weglein</a:t>
            </a:r>
            <a:r>
              <a:rPr lang="en-US" altLang="zh-CN" sz="2000" b="1" dirty="0">
                <a:solidFill>
                  <a:srgbClr val="FF0000"/>
                </a:solidFill>
                <a:latin typeface="+mn-lt"/>
                <a:cs typeface="Arial" panose="020B0604020202020204" pitchFamily="34" charset="0"/>
              </a:rPr>
              <a:t> 2016)</a:t>
            </a:r>
          </a:p>
        </p:txBody>
      </p:sp>
      <p:sp>
        <p:nvSpPr>
          <p:cNvPr id="13" name="Rectangle 12">
            <a:extLst>
              <a:ext uri="{FF2B5EF4-FFF2-40B4-BE49-F238E27FC236}">
                <a16:creationId xmlns="" xmlns:a16="http://schemas.microsoft.com/office/drawing/2014/main" id="{02C9FCF2-A463-4167-A035-43CA159A5DB1}"/>
              </a:ext>
            </a:extLst>
          </p:cNvPr>
          <p:cNvSpPr/>
          <p:nvPr/>
        </p:nvSpPr>
        <p:spPr>
          <a:xfrm>
            <a:off x="334338" y="5394960"/>
            <a:ext cx="3536224"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horizontal</a:t>
            </a:r>
          </a:p>
          <a:p>
            <a:pPr algn="ctr">
              <a:lnSpc>
                <a:spcPct val="150000"/>
              </a:lnSpc>
            </a:pPr>
            <a:r>
              <a:rPr lang="en-US" sz="1200" dirty="0"/>
              <a:t>Assumed measurement surface in imaging: </a:t>
            </a:r>
            <a:r>
              <a:rPr lang="en-US" sz="1200" dirty="0">
                <a:solidFill>
                  <a:srgbClr val="FF0000"/>
                </a:solidFill>
              </a:rPr>
              <a:t>horizontal</a:t>
            </a:r>
          </a:p>
        </p:txBody>
      </p:sp>
      <p:sp>
        <p:nvSpPr>
          <p:cNvPr id="14" name="Rectangle 13">
            <a:extLst>
              <a:ext uri="{FF2B5EF4-FFF2-40B4-BE49-F238E27FC236}">
                <a16:creationId xmlns="" xmlns:a16="http://schemas.microsoft.com/office/drawing/2014/main" id="{5B3268A5-44AD-4799-938B-0C952B370CDE}"/>
              </a:ext>
            </a:extLst>
          </p:cNvPr>
          <p:cNvSpPr/>
          <p:nvPr/>
        </p:nvSpPr>
        <p:spPr>
          <a:xfrm>
            <a:off x="4317772" y="5382969"/>
            <a:ext cx="3536224"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undulating</a:t>
            </a:r>
          </a:p>
          <a:p>
            <a:pPr algn="ctr">
              <a:lnSpc>
                <a:spcPct val="150000"/>
              </a:lnSpc>
            </a:pPr>
            <a:r>
              <a:rPr lang="en-US" sz="1200" dirty="0"/>
              <a:t>Assumed measurement surface in imaging: </a:t>
            </a:r>
            <a:r>
              <a:rPr lang="en-US" sz="1200" dirty="0">
                <a:solidFill>
                  <a:srgbClr val="FF0000"/>
                </a:solidFill>
              </a:rPr>
              <a:t>horizontal</a:t>
            </a:r>
          </a:p>
        </p:txBody>
      </p:sp>
      <p:pic>
        <p:nvPicPr>
          <p:cNvPr id="11" name="Picture 10" descr="A screenshot of a cell phone&#10;&#10;Description generated with very high confidence">
            <a:extLst>
              <a:ext uri="{FF2B5EF4-FFF2-40B4-BE49-F238E27FC236}">
                <a16:creationId xmlns="" xmlns:a16="http://schemas.microsoft.com/office/drawing/2014/main" id="{AA497D4A-E861-4B27-A178-F43FBB44409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851686" y="2356364"/>
            <a:ext cx="4050405" cy="3038595"/>
          </a:xfrm>
          <a:prstGeom prst="rect">
            <a:avLst/>
          </a:prstGeom>
        </p:spPr>
      </p:pic>
      <p:sp>
        <p:nvSpPr>
          <p:cNvPr id="17" name="Rectangle 16">
            <a:extLst>
              <a:ext uri="{FF2B5EF4-FFF2-40B4-BE49-F238E27FC236}">
                <a16:creationId xmlns="" xmlns:a16="http://schemas.microsoft.com/office/drawing/2014/main" id="{4193D3A7-6899-4670-A177-98585B33D5D2}"/>
              </a:ext>
            </a:extLst>
          </p:cNvPr>
          <p:cNvSpPr/>
          <p:nvPr/>
        </p:nvSpPr>
        <p:spPr>
          <a:xfrm>
            <a:off x="8165570" y="5398958"/>
            <a:ext cx="3575818" cy="646331"/>
          </a:xfrm>
          <a:prstGeom prst="rect">
            <a:avLst/>
          </a:prstGeom>
        </p:spPr>
        <p:txBody>
          <a:bodyPr wrap="none">
            <a:spAutoFit/>
          </a:bodyPr>
          <a:lstStyle/>
          <a:p>
            <a:pPr algn="ctr">
              <a:lnSpc>
                <a:spcPct val="150000"/>
              </a:lnSpc>
            </a:pPr>
            <a:r>
              <a:rPr lang="en-US" sz="1200" dirty="0"/>
              <a:t>Actual measurement surface: </a:t>
            </a:r>
            <a:r>
              <a:rPr lang="en-US" sz="1200" u="sng" dirty="0">
                <a:solidFill>
                  <a:srgbClr val="FF0000"/>
                </a:solidFill>
              </a:rPr>
              <a:t>undulating</a:t>
            </a:r>
          </a:p>
          <a:p>
            <a:pPr algn="ctr">
              <a:lnSpc>
                <a:spcPct val="150000"/>
              </a:lnSpc>
            </a:pPr>
            <a:r>
              <a:rPr lang="en-US" sz="1200" dirty="0"/>
              <a:t>Assumed measurement surface in imaging: </a:t>
            </a:r>
            <a:r>
              <a:rPr lang="en-US" sz="1200" dirty="0">
                <a:solidFill>
                  <a:srgbClr val="FF0000"/>
                </a:solidFill>
              </a:rPr>
              <a:t>undulating</a:t>
            </a:r>
          </a:p>
        </p:txBody>
      </p:sp>
    </p:spTree>
    <p:extLst>
      <p:ext uri="{BB962C8B-B14F-4D97-AF65-F5344CB8AC3E}">
        <p14:creationId xmlns:p14="http://schemas.microsoft.com/office/powerpoint/2010/main" val="637862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0684" y="152400"/>
            <a:ext cx="8227457" cy="990600"/>
          </a:xfrm>
        </p:spPr>
        <p:txBody>
          <a:bodyPr/>
          <a:lstStyle/>
          <a:p>
            <a:pPr eaLnBrk="1" hangingPunct="1"/>
            <a:r>
              <a:rPr lang="en-US" sz="2800" b="1" dirty="0">
                <a:solidFill>
                  <a:srgbClr val="FF0000"/>
                </a:solidFill>
                <a:latin typeface="+mn-lt"/>
              </a:rPr>
              <a:t>Outline</a:t>
            </a:r>
            <a:endParaRPr lang="en-US" sz="2600" b="1" dirty="0">
              <a:solidFill>
                <a:srgbClr val="FF0000"/>
              </a:solidFill>
              <a:latin typeface="+mn-lt"/>
            </a:endParaRPr>
          </a:p>
        </p:txBody>
      </p:sp>
      <p:sp>
        <p:nvSpPr>
          <p:cNvPr id="93189" name="Content Placeholder 5"/>
          <p:cNvSpPr>
            <a:spLocks noGrp="1"/>
          </p:cNvSpPr>
          <p:nvPr>
            <p:ph sz="quarter" idx="1"/>
          </p:nvPr>
        </p:nvSpPr>
        <p:spPr>
          <a:xfrm>
            <a:off x="1896816" y="1123287"/>
            <a:ext cx="8227457" cy="4937125"/>
          </a:xfrm>
        </p:spPr>
        <p:txBody>
          <a:bodyPr>
            <a:noAutofit/>
          </a:bodyPr>
          <a:lstStyle/>
          <a:p>
            <a:pPr>
              <a:lnSpc>
                <a:spcPct val="200000"/>
              </a:lnSpc>
              <a:spcBef>
                <a:spcPts val="0"/>
              </a:spcBef>
              <a:defRPr/>
            </a:pPr>
            <a:r>
              <a:rPr lang="en-US" dirty="0"/>
              <a:t>Motivation</a:t>
            </a:r>
          </a:p>
          <a:p>
            <a:pPr>
              <a:lnSpc>
                <a:spcPct val="200000"/>
              </a:lnSpc>
              <a:spcBef>
                <a:spcPts val="0"/>
              </a:spcBef>
              <a:defRPr/>
            </a:pPr>
            <a:r>
              <a:rPr lang="en-US" dirty="0"/>
              <a:t>Theory of Green’s theorem </a:t>
            </a:r>
            <a:r>
              <a:rPr lang="en-US" dirty="0" err="1"/>
              <a:t>deghosting</a:t>
            </a:r>
            <a:endParaRPr lang="en-US" altLang="zh-CN" dirty="0"/>
          </a:p>
          <a:p>
            <a:pPr>
              <a:lnSpc>
                <a:spcPct val="200000"/>
              </a:lnSpc>
              <a:spcBef>
                <a:spcPts val="0"/>
              </a:spcBef>
              <a:defRPr/>
            </a:pPr>
            <a:r>
              <a:rPr lang="en-US" dirty="0"/>
              <a:t>Numerical examples</a:t>
            </a:r>
            <a:endParaRPr lang="en-US" dirty="0">
              <a:latin typeface="+mj-lt"/>
            </a:endParaRPr>
          </a:p>
          <a:p>
            <a:pPr>
              <a:lnSpc>
                <a:spcPct val="200000"/>
              </a:lnSpc>
              <a:spcBef>
                <a:spcPts val="0"/>
              </a:spcBef>
              <a:defRPr/>
            </a:pPr>
            <a:r>
              <a:rPr lang="en-US" dirty="0">
                <a:solidFill>
                  <a:srgbClr val="FF0000"/>
                </a:solidFill>
              </a:rPr>
              <a:t>Conclusions</a:t>
            </a:r>
          </a:p>
        </p:txBody>
      </p:sp>
      <p:sp>
        <p:nvSpPr>
          <p:cNvPr id="7" name="Slide Number Placeholder 6"/>
          <p:cNvSpPr>
            <a:spLocks noGrp="1"/>
          </p:cNvSpPr>
          <p:nvPr>
            <p:ph type="sldNum" sz="quarter" idx="12"/>
          </p:nvPr>
        </p:nvSpPr>
        <p:spPr/>
        <p:txBody>
          <a:bodyPr/>
          <a:lstStyle/>
          <a:p>
            <a:pPr>
              <a:defRPr/>
            </a:pPr>
            <a:fld id="{1A0A2E25-A69E-4676-9E10-CD095D9B545E}" type="slidenum">
              <a:rPr lang="en-US" smtClean="0"/>
              <a:pPr>
                <a:defRPr/>
              </a:pPr>
              <a:t>98</a:t>
            </a:fld>
            <a:endParaRPr lang="en-US" dirty="0"/>
          </a:p>
        </p:txBody>
      </p:sp>
      <p:cxnSp>
        <p:nvCxnSpPr>
          <p:cNvPr id="5" name="Straight Connector 4"/>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0944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B1989F9-F27C-40B6-95C6-3DE97421E6D9}"/>
              </a:ext>
            </a:extLst>
          </p:cNvPr>
          <p:cNvSpPr txBox="1">
            <a:spLocks/>
          </p:cNvSpPr>
          <p:nvPr/>
        </p:nvSpPr>
        <p:spPr bwMode="auto">
          <a:xfrm>
            <a:off x="2437765" y="-336740"/>
            <a:ext cx="8227457" cy="10987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itchFamily="34" charset="0"/>
              </a:defRPr>
            </a:lvl2pPr>
            <a:lvl3pPr algn="l" rtl="0" eaLnBrk="0" fontAlgn="base" hangingPunct="0">
              <a:spcBef>
                <a:spcPct val="0"/>
              </a:spcBef>
              <a:spcAft>
                <a:spcPct val="0"/>
              </a:spcAft>
              <a:defRPr sz="3200">
                <a:solidFill>
                  <a:schemeClr val="tx2"/>
                </a:solidFill>
                <a:latin typeface="Franklin Gothic Medium" pitchFamily="34" charset="0"/>
              </a:defRPr>
            </a:lvl3pPr>
            <a:lvl4pPr algn="l" rtl="0" eaLnBrk="0" fontAlgn="base" hangingPunct="0">
              <a:spcBef>
                <a:spcPct val="0"/>
              </a:spcBef>
              <a:spcAft>
                <a:spcPct val="0"/>
              </a:spcAft>
              <a:defRPr sz="3200">
                <a:solidFill>
                  <a:schemeClr val="tx2"/>
                </a:solidFill>
                <a:latin typeface="Franklin Gothic Medium" pitchFamily="34" charset="0"/>
              </a:defRPr>
            </a:lvl4pPr>
            <a:lvl5pPr algn="l" rtl="0" eaLnBrk="0" fontAlgn="base" hangingPunct="0">
              <a:spcBef>
                <a:spcPct val="0"/>
              </a:spcBef>
              <a:spcAft>
                <a:spcPct val="0"/>
              </a:spcAft>
              <a:defRPr sz="3200">
                <a:solidFill>
                  <a:schemeClr val="tx2"/>
                </a:solidFill>
                <a:latin typeface="Franklin Gothic Medium" pitchFamily="34"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eaLnBrk="1" hangingPunct="1">
              <a:lnSpc>
                <a:spcPct val="150000"/>
              </a:lnSpc>
            </a:pPr>
            <a:r>
              <a:rPr lang="en-US" altLang="zh-CN" sz="2000" b="1" dirty="0">
                <a:solidFill>
                  <a:srgbClr val="FF0000"/>
                </a:solidFill>
                <a:latin typeface="Arial" panose="020B0604020202020204" pitchFamily="34" charset="0"/>
                <a:cs typeface="Arial" panose="020B0604020202020204" pitchFamily="34" charset="0"/>
              </a:rPr>
              <a:t>Conclusions</a:t>
            </a:r>
            <a:endParaRPr lang="en-US" altLang="zh-CN" sz="2000" dirty="0">
              <a:solidFill>
                <a:srgbClr val="FF0000"/>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 xmlns:a16="http://schemas.microsoft.com/office/drawing/2014/main" id="{E3D47B3A-27FD-4FEC-9E07-B9ED82304447}"/>
              </a:ext>
            </a:extLst>
          </p:cNvPr>
          <p:cNvSpPr>
            <a:spLocks noGrp="1"/>
          </p:cNvSpPr>
          <p:nvPr>
            <p:ph sz="quarter" idx="1"/>
          </p:nvPr>
        </p:nvSpPr>
        <p:spPr>
          <a:xfrm>
            <a:off x="722301" y="1130109"/>
            <a:ext cx="10665635" cy="3995529"/>
          </a:xfrm>
        </p:spPr>
        <p:txBody>
          <a:bodyPr>
            <a:noAutofit/>
          </a:bodyPr>
          <a:lstStyle/>
          <a:p>
            <a:pPr marL="0" indent="0">
              <a:lnSpc>
                <a:spcPct val="150000"/>
              </a:lnSpc>
              <a:spcBef>
                <a:spcPts val="0"/>
              </a:spcBef>
              <a:buNone/>
            </a:pPr>
            <a:r>
              <a:rPr lang="en-US" sz="2000" dirty="0">
                <a:latin typeface="Arial" panose="020B0604020202020204" pitchFamily="34" charset="0"/>
                <a:cs typeface="Arial" panose="020B0604020202020204" pitchFamily="34" charset="0"/>
              </a:rPr>
              <a:t>1. The P-</a:t>
            </a:r>
            <a:r>
              <a:rPr lang="en-US" sz="2000" dirty="0" err="1">
                <a:latin typeface="Arial" panose="020B0604020202020204" pitchFamily="34" charset="0"/>
                <a:cs typeface="Arial" panose="020B0604020202020204" pitchFamily="34" charset="0"/>
              </a:rPr>
              <a:t>Vz</a:t>
            </a:r>
            <a:r>
              <a:rPr lang="en-US" sz="2000" dirty="0">
                <a:latin typeface="Arial" panose="020B0604020202020204" pitchFamily="34" charset="0"/>
                <a:cs typeface="Arial" panose="020B0604020202020204" pitchFamily="34" charset="0"/>
              </a:rPr>
              <a:t> method is valuable on a horizontal measurement surface (M.S.). The Green’s theorem </a:t>
            </a:r>
            <a:r>
              <a:rPr lang="en-US" sz="2000" dirty="0" err="1">
                <a:latin typeface="Arial" panose="020B0604020202020204" pitchFamily="34" charset="0"/>
                <a:cs typeface="Arial" panose="020B0604020202020204" pitchFamily="34" charset="0"/>
              </a:rPr>
              <a:t>deghosting</a:t>
            </a:r>
            <a:r>
              <a:rPr lang="en-US" sz="2000" dirty="0">
                <a:latin typeface="Arial" panose="020B0604020202020204" pitchFamily="34" charset="0"/>
                <a:cs typeface="Arial" panose="020B0604020202020204" pitchFamily="34" charset="0"/>
              </a:rPr>
              <a:t> can accommodate the non-horizontal measurement surface, and reduces to the P-</a:t>
            </a:r>
            <a:r>
              <a:rPr lang="en-US" sz="2000" dirty="0" err="1">
                <a:latin typeface="Arial" panose="020B0604020202020204" pitchFamily="34" charset="0"/>
                <a:cs typeface="Arial" panose="020B0604020202020204" pitchFamily="34" charset="0"/>
              </a:rPr>
              <a:t>Vz</a:t>
            </a:r>
            <a:r>
              <a:rPr lang="en-US" sz="2000" dirty="0">
                <a:latin typeface="Arial" panose="020B0604020202020204" pitchFamily="34" charset="0"/>
                <a:cs typeface="Arial" panose="020B0604020202020204" pitchFamily="34" charset="0"/>
              </a:rPr>
              <a:t> method when the M.S. is horizontal. Hence, Green’s theorem </a:t>
            </a:r>
            <a:r>
              <a:rPr lang="en-US" sz="2000" dirty="0" err="1">
                <a:latin typeface="Arial" panose="020B0604020202020204" pitchFamily="34" charset="0"/>
                <a:cs typeface="Arial" panose="020B0604020202020204" pitchFamily="34" charset="0"/>
              </a:rPr>
              <a:t>deghosting</a:t>
            </a:r>
            <a:r>
              <a:rPr lang="en-US" sz="2000" dirty="0">
                <a:latin typeface="Arial" panose="020B0604020202020204" pitchFamily="34" charset="0"/>
                <a:cs typeface="Arial" panose="020B0604020202020204" pitchFamily="34" charset="0"/>
              </a:rPr>
              <a:t> super</a:t>
            </a:r>
            <a:r>
              <a:rPr lang="en-US" altLang="zh-CN" sz="2000"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edes the industry stand P-</a:t>
            </a:r>
            <a:r>
              <a:rPr lang="en-US" sz="2000" dirty="0" err="1">
                <a:latin typeface="Arial" panose="020B0604020202020204" pitchFamily="34" charset="0"/>
                <a:cs typeface="Arial" panose="020B0604020202020204" pitchFamily="34" charset="0"/>
              </a:rPr>
              <a:t>Vz</a:t>
            </a:r>
            <a:r>
              <a:rPr lang="en-US" sz="2000" dirty="0">
                <a:latin typeface="Arial" panose="020B0604020202020204" pitchFamily="34" charset="0"/>
                <a:cs typeface="Arial" panose="020B0604020202020204" pitchFamily="34" charset="0"/>
              </a:rPr>
              <a:t> method. </a:t>
            </a:r>
          </a:p>
        </p:txBody>
      </p:sp>
      <p:cxnSp>
        <p:nvCxnSpPr>
          <p:cNvPr id="7" name="Straight Connector 6">
            <a:extLst>
              <a:ext uri="{FF2B5EF4-FFF2-40B4-BE49-F238E27FC236}">
                <a16:creationId xmlns="" xmlns:a16="http://schemas.microsoft.com/office/drawing/2014/main" id="{A8D55FB3-C83D-4F86-8073-FFD952FA7D65}"/>
              </a:ext>
            </a:extLst>
          </p:cNvPr>
          <p:cNvCxnSpPr/>
          <p:nvPr/>
        </p:nvCxnSpPr>
        <p:spPr>
          <a:xfrm>
            <a:off x="722301" y="1041400"/>
            <a:ext cx="1078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 xmlns:a16="http://schemas.microsoft.com/office/drawing/2014/main" id="{14DF2A4F-B538-44A5-831F-13760862FC98}"/>
              </a:ext>
            </a:extLst>
          </p:cNvPr>
          <p:cNvSpPr txBox="1">
            <a:spLocks/>
          </p:cNvSpPr>
          <p:nvPr/>
        </p:nvSpPr>
        <p:spPr>
          <a:xfrm>
            <a:off x="8608357" y="6356351"/>
            <a:ext cx="2742486"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0A2E25-A69E-4676-9E10-CD095D9B545E}" type="slidenum">
              <a:rPr lang="en-US" smtClean="0"/>
              <a:pPr>
                <a:defRPr/>
              </a:pPr>
              <a:t>99</a:t>
            </a:fld>
            <a:endParaRPr lang="en-US" dirty="0"/>
          </a:p>
        </p:txBody>
      </p:sp>
      <p:sp>
        <p:nvSpPr>
          <p:cNvPr id="8" name="Parallelogram 7">
            <a:extLst>
              <a:ext uri="{FF2B5EF4-FFF2-40B4-BE49-F238E27FC236}">
                <a16:creationId xmlns="" xmlns:a16="http://schemas.microsoft.com/office/drawing/2014/main" id="{36ED37D4-0DDE-4D80-8683-011DEC07027A}"/>
              </a:ext>
            </a:extLst>
          </p:cNvPr>
          <p:cNvSpPr/>
          <p:nvPr/>
        </p:nvSpPr>
        <p:spPr>
          <a:xfrm>
            <a:off x="1550484" y="4587220"/>
            <a:ext cx="5180251" cy="1076834"/>
          </a:xfrm>
          <a:prstGeom prst="parallelogram">
            <a:avLst>
              <a:gd name="adj" fmla="val 154249"/>
            </a:avLst>
          </a:prstGeom>
          <a:solidFill>
            <a:srgbClr val="25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9" name="Straight Arrow Connector 8">
            <a:extLst>
              <a:ext uri="{FF2B5EF4-FFF2-40B4-BE49-F238E27FC236}">
                <a16:creationId xmlns="" xmlns:a16="http://schemas.microsoft.com/office/drawing/2014/main" id="{70145E9F-E725-4CF1-801C-85D3A1802803}"/>
              </a:ext>
            </a:extLst>
          </p:cNvPr>
          <p:cNvCxnSpPr/>
          <p:nvPr/>
        </p:nvCxnSpPr>
        <p:spPr>
          <a:xfrm flipH="1">
            <a:off x="1093404" y="4830872"/>
            <a:ext cx="1" cy="4521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FAE24975-1AE7-404C-8AF6-E730BA45BE25}"/>
              </a:ext>
            </a:extLst>
          </p:cNvPr>
          <p:cNvCxnSpPr/>
          <p:nvPr/>
        </p:nvCxnSpPr>
        <p:spPr>
          <a:xfrm flipV="1">
            <a:off x="1095175" y="4827446"/>
            <a:ext cx="608185" cy="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5F5342C5-6282-4210-AD8E-73DF5584F950}"/>
              </a:ext>
            </a:extLst>
          </p:cNvPr>
          <p:cNvCxnSpPr/>
          <p:nvPr/>
        </p:nvCxnSpPr>
        <p:spPr>
          <a:xfrm flipV="1">
            <a:off x="1093403" y="4588880"/>
            <a:ext cx="525157" cy="240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77C769E0-30FA-4DCD-AF2C-FFA632E2162F}"/>
              </a:ext>
            </a:extLst>
          </p:cNvPr>
          <p:cNvSpPr/>
          <p:nvPr/>
        </p:nvSpPr>
        <p:spPr>
          <a:xfrm>
            <a:off x="1658989" y="4615321"/>
            <a:ext cx="295274"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x</a:t>
            </a:r>
            <a:endParaRPr lang="en-US" sz="2000" dirty="0">
              <a:latin typeface="+mj-lt"/>
              <a:cs typeface="Arial" panose="020B0604020202020204" pitchFamily="34" charset="0"/>
            </a:endParaRPr>
          </a:p>
        </p:txBody>
      </p:sp>
      <p:sp>
        <p:nvSpPr>
          <p:cNvPr id="13" name="Rectangle 12">
            <a:extLst>
              <a:ext uri="{FF2B5EF4-FFF2-40B4-BE49-F238E27FC236}">
                <a16:creationId xmlns="" xmlns:a16="http://schemas.microsoft.com/office/drawing/2014/main" id="{9878E491-E4E4-4625-BEB2-23F8787D899B}"/>
              </a:ext>
            </a:extLst>
          </p:cNvPr>
          <p:cNvSpPr/>
          <p:nvPr/>
        </p:nvSpPr>
        <p:spPr>
          <a:xfrm>
            <a:off x="1618561" y="4215211"/>
            <a:ext cx="29840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y</a:t>
            </a:r>
            <a:endParaRPr lang="en-US" sz="2000" dirty="0">
              <a:latin typeface="+mj-lt"/>
              <a:cs typeface="Arial" panose="020B0604020202020204" pitchFamily="34" charset="0"/>
            </a:endParaRPr>
          </a:p>
        </p:txBody>
      </p:sp>
      <p:sp>
        <p:nvSpPr>
          <p:cNvPr id="14" name="Rectangle 13">
            <a:extLst>
              <a:ext uri="{FF2B5EF4-FFF2-40B4-BE49-F238E27FC236}">
                <a16:creationId xmlns="" xmlns:a16="http://schemas.microsoft.com/office/drawing/2014/main" id="{2F625231-5D87-4A18-8A1B-B0AE15D56463}"/>
              </a:ext>
            </a:extLst>
          </p:cNvPr>
          <p:cNvSpPr/>
          <p:nvPr/>
        </p:nvSpPr>
        <p:spPr>
          <a:xfrm>
            <a:off x="722301" y="4978508"/>
            <a:ext cx="285582" cy="400110"/>
          </a:xfrm>
          <a:prstGeom prst="rect">
            <a:avLst/>
          </a:prstGeom>
        </p:spPr>
        <p:txBody>
          <a:bodyPr wrap="none">
            <a:spAutoFit/>
          </a:bodyPr>
          <a:lstStyle/>
          <a:p>
            <a:r>
              <a:rPr lang="en-US" sz="2000" dirty="0">
                <a:latin typeface="+mj-lt"/>
                <a:ea typeface="新細明體" pitchFamily="18" charset="-120"/>
                <a:cs typeface="Arial" panose="020B0604020202020204" pitchFamily="34" charset="0"/>
              </a:rPr>
              <a:t>z</a:t>
            </a:r>
            <a:endParaRPr lang="en-US" sz="2000" dirty="0">
              <a:latin typeface="+mj-lt"/>
              <a:cs typeface="Arial" panose="020B0604020202020204" pitchFamily="34" charset="0"/>
            </a:endParaRPr>
          </a:p>
        </p:txBody>
      </p:sp>
      <p:sp>
        <p:nvSpPr>
          <p:cNvPr id="15" name="Flowchart: Merge 14">
            <a:extLst>
              <a:ext uri="{FF2B5EF4-FFF2-40B4-BE49-F238E27FC236}">
                <a16:creationId xmlns="" xmlns:a16="http://schemas.microsoft.com/office/drawing/2014/main" id="{C3A10FD9-F76C-482D-8DC8-FB29841986EE}"/>
              </a:ext>
            </a:extLst>
          </p:cNvPr>
          <p:cNvSpPr/>
          <p:nvPr/>
        </p:nvSpPr>
        <p:spPr>
          <a:xfrm>
            <a:off x="2540826"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Flowchart: Merge 15">
            <a:extLst>
              <a:ext uri="{FF2B5EF4-FFF2-40B4-BE49-F238E27FC236}">
                <a16:creationId xmlns="" xmlns:a16="http://schemas.microsoft.com/office/drawing/2014/main" id="{EE30B2FF-B5D5-4CD8-9B8D-00DF5AD4CCD1}"/>
              </a:ext>
            </a:extLst>
          </p:cNvPr>
          <p:cNvSpPr/>
          <p:nvPr/>
        </p:nvSpPr>
        <p:spPr>
          <a:xfrm>
            <a:off x="2997907"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Flowchart: Merge 16">
            <a:extLst>
              <a:ext uri="{FF2B5EF4-FFF2-40B4-BE49-F238E27FC236}">
                <a16:creationId xmlns="" xmlns:a16="http://schemas.microsoft.com/office/drawing/2014/main" id="{C567B96E-A362-4528-8404-BAFDF20D53DC}"/>
              </a:ext>
            </a:extLst>
          </p:cNvPr>
          <p:cNvSpPr/>
          <p:nvPr/>
        </p:nvSpPr>
        <p:spPr>
          <a:xfrm>
            <a:off x="4369150"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Flowchart: Merge 17">
            <a:extLst>
              <a:ext uri="{FF2B5EF4-FFF2-40B4-BE49-F238E27FC236}">
                <a16:creationId xmlns="" xmlns:a16="http://schemas.microsoft.com/office/drawing/2014/main" id="{5BB7B33D-0DCA-4C85-BDC4-422E5E14CA8C}"/>
              </a:ext>
            </a:extLst>
          </p:cNvPr>
          <p:cNvSpPr/>
          <p:nvPr/>
        </p:nvSpPr>
        <p:spPr>
          <a:xfrm>
            <a:off x="4826231"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Flowchart: Merge 18">
            <a:extLst>
              <a:ext uri="{FF2B5EF4-FFF2-40B4-BE49-F238E27FC236}">
                <a16:creationId xmlns="" xmlns:a16="http://schemas.microsoft.com/office/drawing/2014/main" id="{3D047332-D394-4B28-8B26-708C6CB34F28}"/>
              </a:ext>
            </a:extLst>
          </p:cNvPr>
          <p:cNvSpPr/>
          <p:nvPr/>
        </p:nvSpPr>
        <p:spPr>
          <a:xfrm>
            <a:off x="2997907"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Flowchart: Merge 19">
            <a:extLst>
              <a:ext uri="{FF2B5EF4-FFF2-40B4-BE49-F238E27FC236}">
                <a16:creationId xmlns="" xmlns:a16="http://schemas.microsoft.com/office/drawing/2014/main" id="{5851478D-4BCE-4AE2-9CDF-B1B2AC4FC6F8}"/>
              </a:ext>
            </a:extLst>
          </p:cNvPr>
          <p:cNvSpPr/>
          <p:nvPr/>
        </p:nvSpPr>
        <p:spPr>
          <a:xfrm>
            <a:off x="3454988"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Flowchart: Merge 20">
            <a:extLst>
              <a:ext uri="{FF2B5EF4-FFF2-40B4-BE49-F238E27FC236}">
                <a16:creationId xmlns="" xmlns:a16="http://schemas.microsoft.com/office/drawing/2014/main" id="{777488A1-3D6A-4EF4-BCA5-461CB2EADEBC}"/>
              </a:ext>
            </a:extLst>
          </p:cNvPr>
          <p:cNvSpPr/>
          <p:nvPr/>
        </p:nvSpPr>
        <p:spPr>
          <a:xfrm>
            <a:off x="4826231"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Flowchart: Merge 21">
            <a:extLst>
              <a:ext uri="{FF2B5EF4-FFF2-40B4-BE49-F238E27FC236}">
                <a16:creationId xmlns="" xmlns:a16="http://schemas.microsoft.com/office/drawing/2014/main" id="{C4E855CD-2E7A-4E20-9478-9560843EDFB1}"/>
              </a:ext>
            </a:extLst>
          </p:cNvPr>
          <p:cNvSpPr/>
          <p:nvPr/>
        </p:nvSpPr>
        <p:spPr>
          <a:xfrm>
            <a:off x="5283312"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Flowchart: Merge 22">
            <a:extLst>
              <a:ext uri="{FF2B5EF4-FFF2-40B4-BE49-F238E27FC236}">
                <a16:creationId xmlns="" xmlns:a16="http://schemas.microsoft.com/office/drawing/2014/main" id="{4394724D-F155-4011-99F1-7F9FCF6EAB78}"/>
              </a:ext>
            </a:extLst>
          </p:cNvPr>
          <p:cNvSpPr/>
          <p:nvPr/>
        </p:nvSpPr>
        <p:spPr>
          <a:xfrm>
            <a:off x="3454988"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Flowchart: Merge 23">
            <a:extLst>
              <a:ext uri="{FF2B5EF4-FFF2-40B4-BE49-F238E27FC236}">
                <a16:creationId xmlns="" xmlns:a16="http://schemas.microsoft.com/office/drawing/2014/main" id="{E9B98BA1-F1DE-4BA9-A4A6-04467BA23BD4}"/>
              </a:ext>
            </a:extLst>
          </p:cNvPr>
          <p:cNvSpPr/>
          <p:nvPr/>
        </p:nvSpPr>
        <p:spPr>
          <a:xfrm>
            <a:off x="3912069"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Flowchart: Merge 24">
            <a:extLst>
              <a:ext uri="{FF2B5EF4-FFF2-40B4-BE49-F238E27FC236}">
                <a16:creationId xmlns="" xmlns:a16="http://schemas.microsoft.com/office/drawing/2014/main" id="{7593CDC2-8EDE-4045-94B0-99D16A615BC3}"/>
              </a:ext>
            </a:extLst>
          </p:cNvPr>
          <p:cNvSpPr/>
          <p:nvPr/>
        </p:nvSpPr>
        <p:spPr>
          <a:xfrm>
            <a:off x="4369150"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Flowchart: Merge 25">
            <a:extLst>
              <a:ext uri="{FF2B5EF4-FFF2-40B4-BE49-F238E27FC236}">
                <a16:creationId xmlns="" xmlns:a16="http://schemas.microsoft.com/office/drawing/2014/main" id="{C182C7FB-BBFD-4091-9031-2274141583D4}"/>
              </a:ext>
            </a:extLst>
          </p:cNvPr>
          <p:cNvSpPr/>
          <p:nvPr/>
        </p:nvSpPr>
        <p:spPr>
          <a:xfrm>
            <a:off x="4826231"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Flowchart: Merge 26">
            <a:extLst>
              <a:ext uri="{FF2B5EF4-FFF2-40B4-BE49-F238E27FC236}">
                <a16:creationId xmlns="" xmlns:a16="http://schemas.microsoft.com/office/drawing/2014/main" id="{CF20B88C-B818-40B5-9EAD-41CE2CBCB7D2}"/>
              </a:ext>
            </a:extLst>
          </p:cNvPr>
          <p:cNvSpPr/>
          <p:nvPr/>
        </p:nvSpPr>
        <p:spPr>
          <a:xfrm>
            <a:off x="5283312"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Flowchart: Merge 27">
            <a:extLst>
              <a:ext uri="{FF2B5EF4-FFF2-40B4-BE49-F238E27FC236}">
                <a16:creationId xmlns="" xmlns:a16="http://schemas.microsoft.com/office/drawing/2014/main" id="{1987754E-024F-4227-990B-FB5B49E21FB2}"/>
              </a:ext>
            </a:extLst>
          </p:cNvPr>
          <p:cNvSpPr/>
          <p:nvPr/>
        </p:nvSpPr>
        <p:spPr>
          <a:xfrm>
            <a:off x="5740393" y="47093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Parallelogram 31">
            <a:extLst>
              <a:ext uri="{FF2B5EF4-FFF2-40B4-BE49-F238E27FC236}">
                <a16:creationId xmlns="" xmlns:a16="http://schemas.microsoft.com/office/drawing/2014/main" id="{9315D8B9-C56B-4FD7-AD72-F03A0A399D32}"/>
              </a:ext>
            </a:extLst>
          </p:cNvPr>
          <p:cNvSpPr/>
          <p:nvPr/>
        </p:nvSpPr>
        <p:spPr>
          <a:xfrm>
            <a:off x="3531168" y="5183524"/>
            <a:ext cx="914162" cy="328130"/>
          </a:xfrm>
          <a:prstGeom prst="parallelogram">
            <a:avLst>
              <a:gd name="adj" fmla="val 137394"/>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Flowchart: Merge 32">
            <a:extLst>
              <a:ext uri="{FF2B5EF4-FFF2-40B4-BE49-F238E27FC236}">
                <a16:creationId xmlns="" xmlns:a16="http://schemas.microsoft.com/office/drawing/2014/main" id="{D110B16D-E07D-44A3-9B68-E92944CE69C9}"/>
              </a:ext>
            </a:extLst>
          </p:cNvPr>
          <p:cNvSpPr/>
          <p:nvPr/>
        </p:nvSpPr>
        <p:spPr>
          <a:xfrm>
            <a:off x="3454988"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Flowchart: Merge 33">
            <a:extLst>
              <a:ext uri="{FF2B5EF4-FFF2-40B4-BE49-F238E27FC236}">
                <a16:creationId xmlns="" xmlns:a16="http://schemas.microsoft.com/office/drawing/2014/main" id="{6DD1EA6D-449A-4AB8-BA08-C2F8232508A7}"/>
              </a:ext>
            </a:extLst>
          </p:cNvPr>
          <p:cNvSpPr/>
          <p:nvPr/>
        </p:nvSpPr>
        <p:spPr>
          <a:xfrm>
            <a:off x="3912069" y="5395160"/>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Flowchart: Merge 34">
            <a:extLst>
              <a:ext uri="{FF2B5EF4-FFF2-40B4-BE49-F238E27FC236}">
                <a16:creationId xmlns="" xmlns:a16="http://schemas.microsoft.com/office/drawing/2014/main" id="{FE509EE5-B143-42FF-B6EC-CF3E2BB9974F}"/>
              </a:ext>
            </a:extLst>
          </p:cNvPr>
          <p:cNvSpPr/>
          <p:nvPr/>
        </p:nvSpPr>
        <p:spPr>
          <a:xfrm>
            <a:off x="3912069"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Flowchart: Merge 35">
            <a:extLst>
              <a:ext uri="{FF2B5EF4-FFF2-40B4-BE49-F238E27FC236}">
                <a16:creationId xmlns="" xmlns:a16="http://schemas.microsoft.com/office/drawing/2014/main" id="{2C4AC190-A80A-4780-A8A5-7DF6CF1917B3}"/>
              </a:ext>
            </a:extLst>
          </p:cNvPr>
          <p:cNvSpPr/>
          <p:nvPr/>
        </p:nvSpPr>
        <p:spPr>
          <a:xfrm>
            <a:off x="4369150" y="5054455"/>
            <a:ext cx="152360" cy="116495"/>
          </a:xfrm>
          <a:prstGeom prst="flowChartMerg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9" name="Picture 38">
            <a:extLst>
              <a:ext uri="{FF2B5EF4-FFF2-40B4-BE49-F238E27FC236}">
                <a16:creationId xmlns="" xmlns:a16="http://schemas.microsoft.com/office/drawing/2014/main" id="{E8F61CFD-263D-4AA3-9166-98897217F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93" t="28007" r="8391" b="29257"/>
          <a:stretch/>
        </p:blipFill>
        <p:spPr>
          <a:xfrm rot="21227491">
            <a:off x="7266081" y="4199618"/>
            <a:ext cx="4224278" cy="1709675"/>
          </a:xfrm>
          <a:prstGeom prst="rect">
            <a:avLst/>
          </a:prstGeom>
        </p:spPr>
      </p:pic>
      <p:cxnSp>
        <p:nvCxnSpPr>
          <p:cNvPr id="40" name="Straight Connector 39">
            <a:extLst>
              <a:ext uri="{FF2B5EF4-FFF2-40B4-BE49-F238E27FC236}">
                <a16:creationId xmlns="" xmlns:a16="http://schemas.microsoft.com/office/drawing/2014/main" id="{24C0F69C-6873-4E75-A0D5-F43B13032FFB}"/>
              </a:ext>
            </a:extLst>
          </p:cNvPr>
          <p:cNvCxnSpPr>
            <a:cxnSpLocks/>
          </p:cNvCxnSpPr>
          <p:nvPr/>
        </p:nvCxnSpPr>
        <p:spPr>
          <a:xfrm>
            <a:off x="7047170" y="4084060"/>
            <a:ext cx="0" cy="208315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929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5675</TotalTime>
  <Words>18214</Words>
  <Application>Microsoft Office PowerPoint</Application>
  <PresentationFormat>Custom</PresentationFormat>
  <Paragraphs>2427</Paragraphs>
  <Slides>335</Slides>
  <Notes>97</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335</vt:i4>
      </vt:variant>
    </vt:vector>
  </HeadingPairs>
  <TitlesOfParts>
    <vt:vector size="338"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Seismic E&amp;P challenges</vt:lpstr>
      <vt:lpstr>PowerPoint Presentation</vt:lpstr>
      <vt:lpstr>PowerPoint Presentation</vt:lpstr>
      <vt:lpstr>The evolution and assumptions / requirements behind migration and multiple removal </vt:lpstr>
      <vt:lpstr>Migration</vt:lpstr>
      <vt:lpstr>Multiple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Indicators of “indirect”</vt:lpstr>
      <vt:lpstr>PowerPoint Presentation</vt:lpstr>
      <vt:lpstr>PowerPoint Presentation</vt:lpstr>
      <vt:lpstr>PowerPoint Presentation</vt:lpstr>
      <vt:lpstr>PowerPoint Presentation</vt:lpstr>
      <vt:lpstr>Let’s begin: consider a homogenous acoustic whole space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Forward and Direct Inverse</vt:lpstr>
      <vt:lpstr>Direct Forward and Direct Inverse</vt:lpstr>
      <vt:lpstr>Direct Forward and Direct Inverse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Motivation</vt:lpstr>
      <vt:lpstr>Motivation</vt:lpstr>
      <vt:lpstr>Motivation</vt:lpstr>
      <vt:lpstr>Outline</vt:lpstr>
      <vt:lpstr>Green’s theorem deghosting</vt:lpstr>
      <vt:lpstr>Green’s theorem deghosting (receiver side)</vt:lpstr>
      <vt:lpstr>Theory of Green’s theorem deghosting (receiver side)</vt:lpstr>
      <vt:lpstr>Theory of Green’s theorem deghosting (receiver side)</vt:lpstr>
      <vt:lpstr>Theory of Green’s theorem deghosting (source side)</vt:lpstr>
      <vt:lpstr>Outline</vt:lpstr>
      <vt:lpstr>Numerical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work related to this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Separating ground roll from reflection data w/o filtering and injuring reflection data and w/o traction measured     J. Wu and  A. Weglein, 2016</vt:lpstr>
      <vt:lpstr>Separating ground roll from reflection data w/o filtering and injuring reflection data and w/o traction measured  (J. Wu &amp; A. Weglein, 2016)</vt:lpstr>
      <vt:lpstr>PowerPoint Presentation</vt:lpstr>
      <vt:lpstr>Marine -- Wave separation</vt:lpstr>
      <vt:lpstr>Marine -- Data requirement</vt:lpstr>
      <vt:lpstr>Marine -- Data requirement</vt:lpstr>
      <vt:lpstr>Marine -- Reduce data requirement</vt:lpstr>
      <vt:lpstr>Onshore -- Wave separation</vt:lpstr>
      <vt:lpstr>Onshore -- Wave separation</vt:lpstr>
      <vt:lpstr>Onshore -- Wave separation</vt:lpstr>
      <vt:lpstr>Onshore -- Data requirement</vt:lpstr>
      <vt:lpstr>Onshore -- Data requirement</vt:lpstr>
      <vt:lpstr>PowerPoint Presentation</vt:lpstr>
      <vt:lpstr>Model -- Generate data (u ⃑ &amp; t ⃑) from air/earth</vt:lpstr>
      <vt:lpstr>Total u_x input to the separation algorithm</vt:lpstr>
      <vt:lpstr>Total u_x input to the separation algorithm</vt:lpstr>
      <vt:lpstr>Total u_x input to the separation algorithm</vt:lpstr>
      <vt:lpstr>Total u_x input to the separation algorithm</vt:lpstr>
      <vt:lpstr>Total u_x input to the separation algorithm</vt:lpstr>
      <vt:lpstr>Total u_x input to the separation algorithm</vt:lpstr>
      <vt:lpstr>Deghosted u_x from the separation algorithm</vt:lpstr>
      <vt:lpstr>PowerPoint Presentation</vt:lpstr>
      <vt:lpstr>PowerPoint Presentation</vt:lpstr>
      <vt:lpstr>2D onshore experiment</vt:lpstr>
      <vt:lpstr>2D onshore experiment -- approximation</vt:lpstr>
      <vt:lpstr>2D onshore experiment -- approximation</vt:lpstr>
      <vt:lpstr>Boundary condition</vt:lpstr>
      <vt:lpstr>Formula simplification</vt:lpstr>
      <vt:lpstr>Formula simplification</vt:lpstr>
      <vt:lpstr>Formula simplification</vt:lpstr>
      <vt:lpstr>PowerPoint Presentation</vt:lpstr>
      <vt:lpstr>PowerPoint Presentation</vt:lpstr>
      <vt:lpstr>PowerPoint Presentation</vt:lpstr>
      <vt:lpstr>Model  -- Generate data (only u ⃑) from air/earth</vt:lpstr>
      <vt:lpstr>Total u_z input to simplified formula assuming v/e</vt:lpstr>
      <vt:lpstr>Total u_z input to simplified formula assuming v/e</vt:lpstr>
      <vt:lpstr>Total u_z input to simplified formula assuming v/e</vt:lpstr>
      <vt:lpstr>Predicted primary from simplified formula assuming v/e</vt:lpstr>
      <vt:lpstr>Total u_z input to simplified formula assuming v/e</vt:lpstr>
      <vt:lpstr>Predicted primary from simplified formula assuming v/e</vt:lpstr>
      <vt:lpstr>Total u_z input to simplified formula assuming v/e</vt:lpstr>
      <vt:lpstr>Predicted primary from simplified formula assuming v/e</vt:lpstr>
      <vt:lpstr>Analytically computed primary (ideal result)</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 internal multiple elimination from M-OSRP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Homogeneous medium</vt:lpstr>
      <vt:lpstr>Rapidly varying medium (reflector)</vt:lpstr>
      <vt:lpstr>Smoothly varying inhomogeneous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comparison of structural resolution differences with conventional and broadband data between CII and CIII</vt:lpstr>
      <vt:lpstr>The motivation of the comparison </vt:lpstr>
      <vt:lpstr>The design of the comparison </vt:lpstr>
      <vt:lpstr>PowerPoint Presentation</vt:lpstr>
      <vt:lpstr>PowerPoint Presentation</vt:lpstr>
      <vt:lpstr>The velocity model of a single reflector</vt:lpstr>
      <vt:lpstr>PowerPoint Presentation</vt:lpstr>
      <vt:lpstr>PowerPoint Presentation</vt:lpstr>
      <vt:lpstr>Relative resolution difference for a single reflector</vt:lpstr>
      <vt:lpstr>PowerPoint Presentation</vt:lpstr>
      <vt:lpstr>Single reflector and wedge resolution comparison between RTM and the first migration method that is equally effective at all frequencies at the target: tests and analysis with both conventional and broadband data </vt:lpstr>
      <vt:lpstr> Wedge model</vt:lpstr>
      <vt:lpstr>Series of 1D models to simulate wedge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Criteria for ISS imaging to be effective in directly predicting the depth without a velocity model</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ISS Q compensation without Q</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Chao Ma</dc:creator>
  <cp:lastModifiedBy>Chao Ma</cp:lastModifiedBy>
  <cp:revision>69</cp:revision>
  <cp:lastPrinted>2017-11-15T18:36:33Z</cp:lastPrinted>
  <dcterms:created xsi:type="dcterms:W3CDTF">2017-11-07T00:50:20Z</dcterms:created>
  <dcterms:modified xsi:type="dcterms:W3CDTF">2017-11-15T19:10:27Z</dcterms:modified>
</cp:coreProperties>
</file>