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3"/>
  </p:notesMasterIdLst>
  <p:handoutMasterIdLst>
    <p:handoutMasterId r:id="rId74"/>
  </p:handoutMasterIdLst>
  <p:sldIdLst>
    <p:sldId id="257" r:id="rId2"/>
    <p:sldId id="258" r:id="rId3"/>
    <p:sldId id="259" r:id="rId4"/>
    <p:sldId id="260" r:id="rId5"/>
    <p:sldId id="261" r:id="rId6"/>
    <p:sldId id="262" r:id="rId7"/>
    <p:sldId id="263" r:id="rId8"/>
    <p:sldId id="264" r:id="rId9"/>
    <p:sldId id="339" r:id="rId10"/>
    <p:sldId id="265" r:id="rId11"/>
    <p:sldId id="269" r:id="rId12"/>
    <p:sldId id="270" r:id="rId13"/>
    <p:sldId id="271" r:id="rId14"/>
    <p:sldId id="266" r:id="rId15"/>
    <p:sldId id="267" r:id="rId16"/>
    <p:sldId id="272" r:id="rId17"/>
    <p:sldId id="340" r:id="rId18"/>
    <p:sldId id="273" r:id="rId19"/>
    <p:sldId id="274" r:id="rId20"/>
    <p:sldId id="341" r:id="rId21"/>
    <p:sldId id="275" r:id="rId22"/>
    <p:sldId id="276" r:id="rId23"/>
    <p:sldId id="277" r:id="rId24"/>
    <p:sldId id="278" r:id="rId25"/>
    <p:sldId id="279" r:id="rId26"/>
    <p:sldId id="280" r:id="rId27"/>
    <p:sldId id="281" r:id="rId28"/>
    <p:sldId id="284" r:id="rId29"/>
    <p:sldId id="285" r:id="rId30"/>
    <p:sldId id="286" r:id="rId31"/>
    <p:sldId id="288" r:id="rId32"/>
    <p:sldId id="289" r:id="rId33"/>
    <p:sldId id="290" r:id="rId34"/>
    <p:sldId id="291" r:id="rId35"/>
    <p:sldId id="292" r:id="rId36"/>
    <p:sldId id="293" r:id="rId37"/>
    <p:sldId id="294" r:id="rId38"/>
    <p:sldId id="295" r:id="rId39"/>
    <p:sldId id="296" r:id="rId40"/>
    <p:sldId id="297" r:id="rId41"/>
    <p:sldId id="299" r:id="rId42"/>
    <p:sldId id="300" r:id="rId43"/>
    <p:sldId id="301" r:id="rId44"/>
    <p:sldId id="302" r:id="rId45"/>
    <p:sldId id="303" r:id="rId46"/>
    <p:sldId id="304" r:id="rId47"/>
    <p:sldId id="306" r:id="rId48"/>
    <p:sldId id="309" r:id="rId49"/>
    <p:sldId id="311" r:id="rId50"/>
    <p:sldId id="342" r:id="rId51"/>
    <p:sldId id="343" r:id="rId52"/>
    <p:sldId id="314" r:id="rId53"/>
    <p:sldId id="315" r:id="rId54"/>
    <p:sldId id="316" r:id="rId55"/>
    <p:sldId id="317" r:id="rId56"/>
    <p:sldId id="318" r:id="rId57"/>
    <p:sldId id="319" r:id="rId58"/>
    <p:sldId id="320" r:id="rId59"/>
    <p:sldId id="321" r:id="rId60"/>
    <p:sldId id="322" r:id="rId61"/>
    <p:sldId id="323" r:id="rId62"/>
    <p:sldId id="324" r:id="rId63"/>
    <p:sldId id="325" r:id="rId64"/>
    <p:sldId id="326" r:id="rId65"/>
    <p:sldId id="330" r:id="rId66"/>
    <p:sldId id="331" r:id="rId67"/>
    <p:sldId id="332" r:id="rId68"/>
    <p:sldId id="333" r:id="rId69"/>
    <p:sldId id="344" r:id="rId70"/>
    <p:sldId id="335" r:id="rId71"/>
    <p:sldId id="338" r:id="rId72"/>
  </p:sldIdLst>
  <p:sldSz cx="12192000" cy="6858000"/>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9" autoAdjust="0"/>
    <p:restoredTop sz="94660"/>
  </p:normalViewPr>
  <p:slideViewPr>
    <p:cSldViewPr snapToGrid="0">
      <p:cViewPr varScale="1">
        <p:scale>
          <a:sx n="92" d="100"/>
          <a:sy n="92" d="100"/>
        </p:scale>
        <p:origin x="-258" y="-102"/>
      </p:cViewPr>
      <p:guideLst>
        <p:guide orient="horz" pos="2160"/>
        <p:guide pos="3840"/>
      </p:guideLst>
    </p:cSldViewPr>
  </p:slideViewPr>
  <p:notesTextViewPr>
    <p:cViewPr>
      <p:scale>
        <a:sx n="1" d="1"/>
        <a:sy n="1" d="1"/>
      </p:scale>
      <p:origin x="0" y="0"/>
    </p:cViewPr>
  </p:notesTextViewPr>
  <p:sorterViewPr>
    <p:cViewPr>
      <p:scale>
        <a:sx n="140" d="100"/>
        <a:sy n="14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3.wmf"/><Relationship Id="rId7" Type="http://schemas.openxmlformats.org/officeDocument/2006/relationships/image" Target="../media/image65.wmf"/><Relationship Id="rId2" Type="http://schemas.openxmlformats.org/officeDocument/2006/relationships/image" Target="../media/image52.wmf"/><Relationship Id="rId1" Type="http://schemas.openxmlformats.org/officeDocument/2006/relationships/image" Target="../media/image51.wmf"/><Relationship Id="rId6" Type="http://schemas.openxmlformats.org/officeDocument/2006/relationships/image" Target="../media/image64.wmf"/><Relationship Id="rId5" Type="http://schemas.openxmlformats.org/officeDocument/2006/relationships/image" Target="../media/image63.wmf"/><Relationship Id="rId4" Type="http://schemas.openxmlformats.org/officeDocument/2006/relationships/image" Target="../media/image62.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59.wmf"/><Relationship Id="rId1" Type="http://schemas.openxmlformats.org/officeDocument/2006/relationships/image" Target="../media/image66.wmf"/><Relationship Id="rId4" Type="http://schemas.openxmlformats.org/officeDocument/2006/relationships/image" Target="../media/image61.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75.wmf"/><Relationship Id="rId13" Type="http://schemas.openxmlformats.org/officeDocument/2006/relationships/image" Target="../media/image80.wmf"/><Relationship Id="rId3" Type="http://schemas.openxmlformats.org/officeDocument/2006/relationships/image" Target="../media/image70.wmf"/><Relationship Id="rId7" Type="http://schemas.openxmlformats.org/officeDocument/2006/relationships/image" Target="../media/image74.wmf"/><Relationship Id="rId12" Type="http://schemas.openxmlformats.org/officeDocument/2006/relationships/image" Target="../media/image79.wmf"/><Relationship Id="rId2" Type="http://schemas.openxmlformats.org/officeDocument/2006/relationships/image" Target="../media/image69.wmf"/><Relationship Id="rId1" Type="http://schemas.openxmlformats.org/officeDocument/2006/relationships/image" Target="../media/image68.wmf"/><Relationship Id="rId6" Type="http://schemas.openxmlformats.org/officeDocument/2006/relationships/image" Target="../media/image73.wmf"/><Relationship Id="rId11" Type="http://schemas.openxmlformats.org/officeDocument/2006/relationships/image" Target="../media/image78.wmf"/><Relationship Id="rId5" Type="http://schemas.openxmlformats.org/officeDocument/2006/relationships/image" Target="../media/image72.wmf"/><Relationship Id="rId10" Type="http://schemas.openxmlformats.org/officeDocument/2006/relationships/image" Target="../media/image77.wmf"/><Relationship Id="rId4" Type="http://schemas.openxmlformats.org/officeDocument/2006/relationships/image" Target="../media/image71.wmf"/><Relationship Id="rId9" Type="http://schemas.openxmlformats.org/officeDocument/2006/relationships/image" Target="../media/image76.wmf"/><Relationship Id="rId14" Type="http://schemas.openxmlformats.org/officeDocument/2006/relationships/image" Target="../media/image8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emf"/><Relationship Id="rId5" Type="http://schemas.openxmlformats.org/officeDocument/2006/relationships/image" Target="../media/image18.emf"/><Relationship Id="rId4"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3.wmf"/><Relationship Id="rId7" Type="http://schemas.openxmlformats.org/officeDocument/2006/relationships/image" Target="../media/image57.wmf"/><Relationship Id="rId2" Type="http://schemas.openxmlformats.org/officeDocument/2006/relationships/image" Target="../media/image52.wmf"/><Relationship Id="rId1" Type="http://schemas.openxmlformats.org/officeDocument/2006/relationships/image" Target="../media/image51.wmf"/><Relationship Id="rId6" Type="http://schemas.openxmlformats.org/officeDocument/2006/relationships/image" Target="../media/image56.wmf"/><Relationship Id="rId5" Type="http://schemas.openxmlformats.org/officeDocument/2006/relationships/image" Target="../media/image55.wmf"/><Relationship Id="rId4" Type="http://schemas.openxmlformats.org/officeDocument/2006/relationships/image" Target="../media/image54.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 Id="rId4" Type="http://schemas.openxmlformats.org/officeDocument/2006/relationships/image" Target="../media/image61.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3.wmf"/><Relationship Id="rId7" Type="http://schemas.openxmlformats.org/officeDocument/2006/relationships/image" Target="../media/image65.wmf"/><Relationship Id="rId2" Type="http://schemas.openxmlformats.org/officeDocument/2006/relationships/image" Target="../media/image52.wmf"/><Relationship Id="rId1" Type="http://schemas.openxmlformats.org/officeDocument/2006/relationships/image" Target="../media/image51.wmf"/><Relationship Id="rId6" Type="http://schemas.openxmlformats.org/officeDocument/2006/relationships/image" Target="../media/image64.wmf"/><Relationship Id="rId5" Type="http://schemas.openxmlformats.org/officeDocument/2006/relationships/image" Target="../media/image63.wmf"/><Relationship Id="rId4" Type="http://schemas.openxmlformats.org/officeDocument/2006/relationships/image" Target="../media/image6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160937" cy="366486"/>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sz="quarter" idx="1"/>
          </p:nvPr>
        </p:nvSpPr>
        <p:spPr>
          <a:xfrm>
            <a:off x="5438180" y="0"/>
            <a:ext cx="4160937" cy="366486"/>
          </a:xfrm>
          <a:prstGeom prst="rect">
            <a:avLst/>
          </a:prstGeom>
        </p:spPr>
        <p:txBody>
          <a:bodyPr vert="horz" lIns="91440" tIns="45720" rIns="91440" bIns="45720" rtlCol="0"/>
          <a:lstStyle>
            <a:lvl1pPr algn="r">
              <a:defRPr sz="1200"/>
            </a:lvl1pPr>
          </a:lstStyle>
          <a:p>
            <a:fld id="{99F89D22-5DCA-446D-8BDD-531A9E6DAB6F}" type="datetimeFigureOut">
              <a:rPr lang="en-US" smtClean="0"/>
              <a:t>10/20/2015</a:t>
            </a:fld>
            <a:endParaRPr lang="en-US"/>
          </a:p>
        </p:txBody>
      </p:sp>
      <p:sp>
        <p:nvSpPr>
          <p:cNvPr id="4" name="页脚占位符 3"/>
          <p:cNvSpPr>
            <a:spLocks noGrp="1"/>
          </p:cNvSpPr>
          <p:nvPr>
            <p:ph type="ftr" sz="quarter" idx="2"/>
          </p:nvPr>
        </p:nvSpPr>
        <p:spPr>
          <a:xfrm>
            <a:off x="0" y="6948715"/>
            <a:ext cx="4160937" cy="366485"/>
          </a:xfrm>
          <a:prstGeom prst="rect">
            <a:avLst/>
          </a:prstGeom>
        </p:spPr>
        <p:txBody>
          <a:bodyPr vert="horz" lIns="91440" tIns="45720" rIns="91440" bIns="45720" rtlCol="0" anchor="b"/>
          <a:lstStyle>
            <a:lvl1pPr algn="l">
              <a:defRPr sz="1200"/>
            </a:lvl1pPr>
          </a:lstStyle>
          <a:p>
            <a:endParaRPr lang="en-US"/>
          </a:p>
        </p:txBody>
      </p:sp>
      <p:sp>
        <p:nvSpPr>
          <p:cNvPr id="5" name="灯片编号占位符 4"/>
          <p:cNvSpPr>
            <a:spLocks noGrp="1"/>
          </p:cNvSpPr>
          <p:nvPr>
            <p:ph type="sldNum" sz="quarter" idx="3"/>
          </p:nvPr>
        </p:nvSpPr>
        <p:spPr>
          <a:xfrm>
            <a:off x="5438180" y="6948715"/>
            <a:ext cx="4160937" cy="366485"/>
          </a:xfrm>
          <a:prstGeom prst="rect">
            <a:avLst/>
          </a:prstGeom>
        </p:spPr>
        <p:txBody>
          <a:bodyPr vert="horz" lIns="91440" tIns="45720" rIns="91440" bIns="45720" rtlCol="0" anchor="b"/>
          <a:lstStyle>
            <a:lvl1pPr algn="r">
              <a:defRPr sz="1200"/>
            </a:lvl1pPr>
          </a:lstStyle>
          <a:p>
            <a:fld id="{EF073B8E-3132-4635-9A67-5C8C4F2C0924}" type="slidenum">
              <a:rPr lang="en-US" smtClean="0"/>
              <a:t>‹#›</a:t>
            </a:fld>
            <a:endParaRPr lang="en-US"/>
          </a:p>
        </p:txBody>
      </p:sp>
    </p:spTree>
    <p:extLst>
      <p:ext uri="{BB962C8B-B14F-4D97-AF65-F5344CB8AC3E}">
        <p14:creationId xmlns:p14="http://schemas.microsoft.com/office/powerpoint/2010/main" val="2599134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160520" cy="367030"/>
          </a:xfrm>
          <a:prstGeom prst="rect">
            <a:avLst/>
          </a:prstGeom>
        </p:spPr>
        <p:txBody>
          <a:bodyPr vert="horz" lIns="96661" tIns="48331" rIns="96661" bIns="48331" rtlCol="0"/>
          <a:lstStyle>
            <a:lvl1pPr algn="l">
              <a:defRPr sz="1300"/>
            </a:lvl1pPr>
          </a:lstStyle>
          <a:p>
            <a:endParaRPr lang="en-US"/>
          </a:p>
        </p:txBody>
      </p:sp>
      <p:sp>
        <p:nvSpPr>
          <p:cNvPr id="3" name="日期占位符 2"/>
          <p:cNvSpPr>
            <a:spLocks noGrp="1"/>
          </p:cNvSpPr>
          <p:nvPr>
            <p:ph type="dt" idx="1"/>
          </p:nvPr>
        </p:nvSpPr>
        <p:spPr>
          <a:xfrm>
            <a:off x="5438458" y="0"/>
            <a:ext cx="4160520" cy="367030"/>
          </a:xfrm>
          <a:prstGeom prst="rect">
            <a:avLst/>
          </a:prstGeom>
        </p:spPr>
        <p:txBody>
          <a:bodyPr vert="horz" lIns="96661" tIns="48331" rIns="96661" bIns="48331" rtlCol="0"/>
          <a:lstStyle>
            <a:lvl1pPr algn="r">
              <a:defRPr sz="1300"/>
            </a:lvl1pPr>
          </a:lstStyle>
          <a:p>
            <a:fld id="{A8BD275E-4825-4842-ADA1-82123D6F6B39}" type="datetimeFigureOut">
              <a:rPr lang="en-US" smtClean="0"/>
              <a:t>10/20/2015</a:t>
            </a:fld>
            <a:endParaRPr lang="en-US"/>
          </a:p>
        </p:txBody>
      </p:sp>
      <p:sp>
        <p:nvSpPr>
          <p:cNvPr id="4" name="幻灯片图像占位符 3"/>
          <p:cNvSpPr>
            <a:spLocks noGrp="1" noRot="1" noChangeAspect="1"/>
          </p:cNvSpPr>
          <p:nvPr>
            <p:ph type="sldImg" idx="2"/>
          </p:nvPr>
        </p:nvSpPr>
        <p:spPr>
          <a:xfrm>
            <a:off x="2606675" y="914400"/>
            <a:ext cx="4387850" cy="2468563"/>
          </a:xfrm>
          <a:prstGeom prst="rect">
            <a:avLst/>
          </a:prstGeom>
          <a:noFill/>
          <a:ln w="12700">
            <a:solidFill>
              <a:prstClr val="black"/>
            </a:solidFill>
          </a:ln>
        </p:spPr>
        <p:txBody>
          <a:bodyPr vert="horz" lIns="96661" tIns="48331" rIns="96661" bIns="48331" rtlCol="0" anchor="ctr"/>
          <a:lstStyle/>
          <a:p>
            <a:endParaRPr lang="en-US"/>
          </a:p>
        </p:txBody>
      </p:sp>
      <p:sp>
        <p:nvSpPr>
          <p:cNvPr id="5" name="备注占位符 4"/>
          <p:cNvSpPr>
            <a:spLocks noGrp="1"/>
          </p:cNvSpPr>
          <p:nvPr>
            <p:ph type="body" sz="quarter" idx="3"/>
          </p:nvPr>
        </p:nvSpPr>
        <p:spPr>
          <a:xfrm>
            <a:off x="960120" y="3520440"/>
            <a:ext cx="7680960" cy="2880360"/>
          </a:xfrm>
          <a:prstGeom prst="rect">
            <a:avLst/>
          </a:prstGeom>
        </p:spPr>
        <p:txBody>
          <a:bodyPr vert="horz" lIns="96661" tIns="48331" rIns="96661" bIns="48331"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6948171"/>
            <a:ext cx="4160520" cy="367029"/>
          </a:xfrm>
          <a:prstGeom prst="rect">
            <a:avLst/>
          </a:prstGeom>
        </p:spPr>
        <p:txBody>
          <a:bodyPr vert="horz" lIns="96661" tIns="48331" rIns="96661" bIns="48331" rtlCol="0" anchor="b"/>
          <a:lstStyle>
            <a:lvl1pPr algn="l">
              <a:defRPr sz="1300"/>
            </a:lvl1pPr>
          </a:lstStyle>
          <a:p>
            <a:endParaRPr lang="en-US"/>
          </a:p>
        </p:txBody>
      </p:sp>
      <p:sp>
        <p:nvSpPr>
          <p:cNvPr id="7" name="灯片编号占位符 6"/>
          <p:cNvSpPr>
            <a:spLocks noGrp="1"/>
          </p:cNvSpPr>
          <p:nvPr>
            <p:ph type="sldNum" sz="quarter" idx="5"/>
          </p:nvPr>
        </p:nvSpPr>
        <p:spPr>
          <a:xfrm>
            <a:off x="5438458" y="6948171"/>
            <a:ext cx="4160520" cy="367029"/>
          </a:xfrm>
          <a:prstGeom prst="rect">
            <a:avLst/>
          </a:prstGeom>
        </p:spPr>
        <p:txBody>
          <a:bodyPr vert="horz" lIns="96661" tIns="48331" rIns="96661" bIns="48331" rtlCol="0" anchor="b"/>
          <a:lstStyle>
            <a:lvl1pPr algn="r">
              <a:defRPr sz="1300"/>
            </a:lvl1pPr>
          </a:lstStyle>
          <a:p>
            <a:fld id="{5DFC5D13-3921-460F-81F3-17F858DC126A}" type="slidenum">
              <a:rPr lang="en-US" smtClean="0"/>
              <a:t>‹#›</a:t>
            </a:fld>
            <a:endParaRPr lang="en-US"/>
          </a:p>
        </p:txBody>
      </p:sp>
    </p:spTree>
    <p:extLst>
      <p:ext uri="{BB962C8B-B14F-4D97-AF65-F5344CB8AC3E}">
        <p14:creationId xmlns:p14="http://schemas.microsoft.com/office/powerpoint/2010/main" val="3992744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75DE78-ABAC-6447-A515-5128D53432AE}"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838600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幻灯片图像占位符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3954"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6547" name="灯片编号占位符 3"/>
          <p:cNvSpPr>
            <a:spLocks noGrp="1"/>
          </p:cNvSpPr>
          <p:nvPr>
            <p:ph type="sldNum" sz="quarter" idx="5"/>
          </p:nvPr>
        </p:nvSpPr>
        <p:spPr bwMode="auto">
          <a:ln>
            <a:miter lim="800000"/>
            <a:headEnd/>
            <a:tailEnd/>
          </a:ln>
        </p:spPr>
        <p:txBody>
          <a:bodyPr/>
          <a:lstStyle>
            <a:lvl1pPr>
              <a:defRPr>
                <a:solidFill>
                  <a:schemeClr val="tx1"/>
                </a:solidFill>
                <a:latin typeface="Arial" charset="0"/>
                <a:cs typeface="Arial" charset="0"/>
              </a:defRPr>
            </a:lvl1pPr>
            <a:lvl2pPr marL="785372" indent="-302066">
              <a:defRPr>
                <a:solidFill>
                  <a:schemeClr val="tx1"/>
                </a:solidFill>
                <a:latin typeface="Arial" charset="0"/>
                <a:cs typeface="Arial" charset="0"/>
              </a:defRPr>
            </a:lvl2pPr>
            <a:lvl3pPr marL="1208265" indent="-241653">
              <a:defRPr>
                <a:solidFill>
                  <a:schemeClr val="tx1"/>
                </a:solidFill>
                <a:latin typeface="Arial" charset="0"/>
                <a:cs typeface="Arial" charset="0"/>
              </a:defRPr>
            </a:lvl3pPr>
            <a:lvl4pPr marL="1691571" indent="-241653">
              <a:defRPr>
                <a:solidFill>
                  <a:schemeClr val="tx1"/>
                </a:solidFill>
                <a:latin typeface="Arial" charset="0"/>
                <a:cs typeface="Arial" charset="0"/>
              </a:defRPr>
            </a:lvl4pPr>
            <a:lvl5pPr marL="2174878" indent="-241653">
              <a:defRPr>
                <a:solidFill>
                  <a:schemeClr val="tx1"/>
                </a:solidFill>
                <a:latin typeface="Arial" charset="0"/>
                <a:cs typeface="Arial" charset="0"/>
              </a:defRPr>
            </a:lvl5pPr>
            <a:lvl6pPr marL="2658184" indent="-241653" fontAlgn="base">
              <a:spcBef>
                <a:spcPct val="0"/>
              </a:spcBef>
              <a:spcAft>
                <a:spcPct val="0"/>
              </a:spcAft>
              <a:defRPr>
                <a:solidFill>
                  <a:schemeClr val="tx1"/>
                </a:solidFill>
                <a:latin typeface="Arial" charset="0"/>
                <a:cs typeface="Arial" charset="0"/>
              </a:defRPr>
            </a:lvl6pPr>
            <a:lvl7pPr marL="3141490" indent="-241653" fontAlgn="base">
              <a:spcBef>
                <a:spcPct val="0"/>
              </a:spcBef>
              <a:spcAft>
                <a:spcPct val="0"/>
              </a:spcAft>
              <a:defRPr>
                <a:solidFill>
                  <a:schemeClr val="tx1"/>
                </a:solidFill>
                <a:latin typeface="Arial" charset="0"/>
                <a:cs typeface="Arial" charset="0"/>
              </a:defRPr>
            </a:lvl7pPr>
            <a:lvl8pPr marL="3624796" indent="-241653" fontAlgn="base">
              <a:spcBef>
                <a:spcPct val="0"/>
              </a:spcBef>
              <a:spcAft>
                <a:spcPct val="0"/>
              </a:spcAft>
              <a:defRPr>
                <a:solidFill>
                  <a:schemeClr val="tx1"/>
                </a:solidFill>
                <a:latin typeface="Arial" charset="0"/>
                <a:cs typeface="Arial" charset="0"/>
              </a:defRPr>
            </a:lvl8pPr>
            <a:lvl9pPr marL="4108102" indent="-241653" fontAlgn="base">
              <a:spcBef>
                <a:spcPct val="0"/>
              </a:spcBef>
              <a:spcAft>
                <a:spcPct val="0"/>
              </a:spcAft>
              <a:defRPr>
                <a:solidFill>
                  <a:schemeClr val="tx1"/>
                </a:solidFill>
                <a:latin typeface="Arial" charset="0"/>
                <a:cs typeface="Arial" charset="0"/>
              </a:defRPr>
            </a:lvl9pPr>
          </a:lstStyle>
          <a:p>
            <a:fld id="{03F4E187-32FD-4181-9E8E-DC6910CBF0D1}" type="slidenum">
              <a:rPr lang="en-US" altLang="en-US">
                <a:solidFill>
                  <a:srgbClr val="000000"/>
                </a:solidFill>
                <a:latin typeface="Calibri" pitchFamily="34" charset="0"/>
              </a:rPr>
              <a:pPr/>
              <a:t>37</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278380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幻灯片图像占位符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02"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8595" name="灯片编号占位符 3"/>
          <p:cNvSpPr>
            <a:spLocks noGrp="1"/>
          </p:cNvSpPr>
          <p:nvPr>
            <p:ph type="sldNum" sz="quarter" idx="5"/>
          </p:nvPr>
        </p:nvSpPr>
        <p:spPr bwMode="auto">
          <a:ln>
            <a:miter lim="800000"/>
            <a:headEnd/>
            <a:tailEnd/>
          </a:ln>
        </p:spPr>
        <p:txBody>
          <a:bodyPr/>
          <a:lstStyle>
            <a:lvl1pPr>
              <a:defRPr>
                <a:solidFill>
                  <a:schemeClr val="tx1"/>
                </a:solidFill>
                <a:latin typeface="Arial" charset="0"/>
                <a:cs typeface="Arial" charset="0"/>
              </a:defRPr>
            </a:lvl1pPr>
            <a:lvl2pPr marL="785372" indent="-302066">
              <a:defRPr>
                <a:solidFill>
                  <a:schemeClr val="tx1"/>
                </a:solidFill>
                <a:latin typeface="Arial" charset="0"/>
                <a:cs typeface="Arial" charset="0"/>
              </a:defRPr>
            </a:lvl2pPr>
            <a:lvl3pPr marL="1208265" indent="-241653">
              <a:defRPr>
                <a:solidFill>
                  <a:schemeClr val="tx1"/>
                </a:solidFill>
                <a:latin typeface="Arial" charset="0"/>
                <a:cs typeface="Arial" charset="0"/>
              </a:defRPr>
            </a:lvl3pPr>
            <a:lvl4pPr marL="1691571" indent="-241653">
              <a:defRPr>
                <a:solidFill>
                  <a:schemeClr val="tx1"/>
                </a:solidFill>
                <a:latin typeface="Arial" charset="0"/>
                <a:cs typeface="Arial" charset="0"/>
              </a:defRPr>
            </a:lvl4pPr>
            <a:lvl5pPr marL="2174878" indent="-241653">
              <a:defRPr>
                <a:solidFill>
                  <a:schemeClr val="tx1"/>
                </a:solidFill>
                <a:latin typeface="Arial" charset="0"/>
                <a:cs typeface="Arial" charset="0"/>
              </a:defRPr>
            </a:lvl5pPr>
            <a:lvl6pPr marL="2658184" indent="-241653" fontAlgn="base">
              <a:spcBef>
                <a:spcPct val="0"/>
              </a:spcBef>
              <a:spcAft>
                <a:spcPct val="0"/>
              </a:spcAft>
              <a:defRPr>
                <a:solidFill>
                  <a:schemeClr val="tx1"/>
                </a:solidFill>
                <a:latin typeface="Arial" charset="0"/>
                <a:cs typeface="Arial" charset="0"/>
              </a:defRPr>
            </a:lvl6pPr>
            <a:lvl7pPr marL="3141490" indent="-241653" fontAlgn="base">
              <a:spcBef>
                <a:spcPct val="0"/>
              </a:spcBef>
              <a:spcAft>
                <a:spcPct val="0"/>
              </a:spcAft>
              <a:defRPr>
                <a:solidFill>
                  <a:schemeClr val="tx1"/>
                </a:solidFill>
                <a:latin typeface="Arial" charset="0"/>
                <a:cs typeface="Arial" charset="0"/>
              </a:defRPr>
            </a:lvl7pPr>
            <a:lvl8pPr marL="3624796" indent="-241653" fontAlgn="base">
              <a:spcBef>
                <a:spcPct val="0"/>
              </a:spcBef>
              <a:spcAft>
                <a:spcPct val="0"/>
              </a:spcAft>
              <a:defRPr>
                <a:solidFill>
                  <a:schemeClr val="tx1"/>
                </a:solidFill>
                <a:latin typeface="Arial" charset="0"/>
                <a:cs typeface="Arial" charset="0"/>
              </a:defRPr>
            </a:lvl8pPr>
            <a:lvl9pPr marL="4108102" indent="-241653" fontAlgn="base">
              <a:spcBef>
                <a:spcPct val="0"/>
              </a:spcBef>
              <a:spcAft>
                <a:spcPct val="0"/>
              </a:spcAft>
              <a:defRPr>
                <a:solidFill>
                  <a:schemeClr val="tx1"/>
                </a:solidFill>
                <a:latin typeface="Arial" charset="0"/>
                <a:cs typeface="Arial" charset="0"/>
              </a:defRPr>
            </a:lvl9pPr>
          </a:lstStyle>
          <a:p>
            <a:fld id="{0C841A80-883C-41F1-B5B9-C037F26C1032}" type="slidenum">
              <a:rPr lang="en-US" altLang="en-US">
                <a:solidFill>
                  <a:srgbClr val="000000"/>
                </a:solidFill>
                <a:latin typeface="Calibri" pitchFamily="34" charset="0"/>
              </a:rPr>
              <a:pPr/>
              <a:t>38</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1105023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幻灯片图像占位符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6786"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29379" name="灯片编号占位符 3"/>
          <p:cNvSpPr>
            <a:spLocks noGrp="1"/>
          </p:cNvSpPr>
          <p:nvPr>
            <p:ph type="sldNum" sz="quarter" idx="5"/>
          </p:nvPr>
        </p:nvSpPr>
        <p:spPr bwMode="auto">
          <a:ln>
            <a:miter lim="800000"/>
            <a:headEnd/>
            <a:tailEnd/>
          </a:ln>
        </p:spPr>
        <p:txBody>
          <a:bodyPr/>
          <a:lstStyle>
            <a:lvl1pPr>
              <a:defRPr>
                <a:solidFill>
                  <a:schemeClr val="tx1"/>
                </a:solidFill>
                <a:latin typeface="Arial" charset="0"/>
                <a:cs typeface="Arial" charset="0"/>
              </a:defRPr>
            </a:lvl1pPr>
            <a:lvl2pPr marL="785372" indent="-302066">
              <a:defRPr>
                <a:solidFill>
                  <a:schemeClr val="tx1"/>
                </a:solidFill>
                <a:latin typeface="Arial" charset="0"/>
                <a:cs typeface="Arial" charset="0"/>
              </a:defRPr>
            </a:lvl2pPr>
            <a:lvl3pPr marL="1208265" indent="-241653">
              <a:defRPr>
                <a:solidFill>
                  <a:schemeClr val="tx1"/>
                </a:solidFill>
                <a:latin typeface="Arial" charset="0"/>
                <a:cs typeface="Arial" charset="0"/>
              </a:defRPr>
            </a:lvl3pPr>
            <a:lvl4pPr marL="1691571" indent="-241653">
              <a:defRPr>
                <a:solidFill>
                  <a:schemeClr val="tx1"/>
                </a:solidFill>
                <a:latin typeface="Arial" charset="0"/>
                <a:cs typeface="Arial" charset="0"/>
              </a:defRPr>
            </a:lvl4pPr>
            <a:lvl5pPr marL="2174878" indent="-241653">
              <a:defRPr>
                <a:solidFill>
                  <a:schemeClr val="tx1"/>
                </a:solidFill>
                <a:latin typeface="Arial" charset="0"/>
                <a:cs typeface="Arial" charset="0"/>
              </a:defRPr>
            </a:lvl5pPr>
            <a:lvl6pPr marL="2658184" indent="-241653" fontAlgn="base">
              <a:spcBef>
                <a:spcPct val="0"/>
              </a:spcBef>
              <a:spcAft>
                <a:spcPct val="0"/>
              </a:spcAft>
              <a:defRPr>
                <a:solidFill>
                  <a:schemeClr val="tx1"/>
                </a:solidFill>
                <a:latin typeface="Arial" charset="0"/>
                <a:cs typeface="Arial" charset="0"/>
              </a:defRPr>
            </a:lvl6pPr>
            <a:lvl7pPr marL="3141490" indent="-241653" fontAlgn="base">
              <a:spcBef>
                <a:spcPct val="0"/>
              </a:spcBef>
              <a:spcAft>
                <a:spcPct val="0"/>
              </a:spcAft>
              <a:defRPr>
                <a:solidFill>
                  <a:schemeClr val="tx1"/>
                </a:solidFill>
                <a:latin typeface="Arial" charset="0"/>
                <a:cs typeface="Arial" charset="0"/>
              </a:defRPr>
            </a:lvl7pPr>
            <a:lvl8pPr marL="3624796" indent="-241653" fontAlgn="base">
              <a:spcBef>
                <a:spcPct val="0"/>
              </a:spcBef>
              <a:spcAft>
                <a:spcPct val="0"/>
              </a:spcAft>
              <a:defRPr>
                <a:solidFill>
                  <a:schemeClr val="tx1"/>
                </a:solidFill>
                <a:latin typeface="Arial" charset="0"/>
                <a:cs typeface="Arial" charset="0"/>
              </a:defRPr>
            </a:lvl8pPr>
            <a:lvl9pPr marL="4108102" indent="-241653" fontAlgn="base">
              <a:spcBef>
                <a:spcPct val="0"/>
              </a:spcBef>
              <a:spcAft>
                <a:spcPct val="0"/>
              </a:spcAft>
              <a:defRPr>
                <a:solidFill>
                  <a:schemeClr val="tx1"/>
                </a:solidFill>
                <a:latin typeface="Arial" charset="0"/>
                <a:cs typeface="Arial" charset="0"/>
              </a:defRPr>
            </a:lvl9pPr>
          </a:lstStyle>
          <a:p>
            <a:fld id="{85DD3BE4-1701-471E-A946-4640E1819BC5}" type="slidenum">
              <a:rPr lang="en-US" altLang="en-US">
                <a:solidFill>
                  <a:srgbClr val="000000"/>
                </a:solidFill>
                <a:latin typeface="Calibri" pitchFamily="34" charset="0"/>
              </a:rPr>
              <a:pPr/>
              <a:t>39</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2271649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幻灯片图像占位符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8050"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8595" name="灯片编号占位符 3"/>
          <p:cNvSpPr>
            <a:spLocks noGrp="1"/>
          </p:cNvSpPr>
          <p:nvPr>
            <p:ph type="sldNum" sz="quarter" idx="5"/>
          </p:nvPr>
        </p:nvSpPr>
        <p:spPr bwMode="auto">
          <a:ln>
            <a:miter lim="800000"/>
            <a:headEnd/>
            <a:tailEnd/>
          </a:ln>
        </p:spPr>
        <p:txBody>
          <a:bodyPr/>
          <a:lstStyle>
            <a:lvl1pPr>
              <a:defRPr>
                <a:solidFill>
                  <a:schemeClr val="tx1"/>
                </a:solidFill>
                <a:latin typeface="Arial" charset="0"/>
                <a:cs typeface="Arial" charset="0"/>
              </a:defRPr>
            </a:lvl1pPr>
            <a:lvl2pPr marL="785372" indent="-302066">
              <a:defRPr>
                <a:solidFill>
                  <a:schemeClr val="tx1"/>
                </a:solidFill>
                <a:latin typeface="Arial" charset="0"/>
                <a:cs typeface="Arial" charset="0"/>
              </a:defRPr>
            </a:lvl2pPr>
            <a:lvl3pPr marL="1208265" indent="-241653">
              <a:defRPr>
                <a:solidFill>
                  <a:schemeClr val="tx1"/>
                </a:solidFill>
                <a:latin typeface="Arial" charset="0"/>
                <a:cs typeface="Arial" charset="0"/>
              </a:defRPr>
            </a:lvl3pPr>
            <a:lvl4pPr marL="1691571" indent="-241653">
              <a:defRPr>
                <a:solidFill>
                  <a:schemeClr val="tx1"/>
                </a:solidFill>
                <a:latin typeface="Arial" charset="0"/>
                <a:cs typeface="Arial" charset="0"/>
              </a:defRPr>
            </a:lvl4pPr>
            <a:lvl5pPr marL="2174878" indent="-241653">
              <a:defRPr>
                <a:solidFill>
                  <a:schemeClr val="tx1"/>
                </a:solidFill>
                <a:latin typeface="Arial" charset="0"/>
                <a:cs typeface="Arial" charset="0"/>
              </a:defRPr>
            </a:lvl5pPr>
            <a:lvl6pPr marL="2658184" indent="-241653" fontAlgn="base">
              <a:spcBef>
                <a:spcPct val="0"/>
              </a:spcBef>
              <a:spcAft>
                <a:spcPct val="0"/>
              </a:spcAft>
              <a:defRPr>
                <a:solidFill>
                  <a:schemeClr val="tx1"/>
                </a:solidFill>
                <a:latin typeface="Arial" charset="0"/>
                <a:cs typeface="Arial" charset="0"/>
              </a:defRPr>
            </a:lvl6pPr>
            <a:lvl7pPr marL="3141490" indent="-241653" fontAlgn="base">
              <a:spcBef>
                <a:spcPct val="0"/>
              </a:spcBef>
              <a:spcAft>
                <a:spcPct val="0"/>
              </a:spcAft>
              <a:defRPr>
                <a:solidFill>
                  <a:schemeClr val="tx1"/>
                </a:solidFill>
                <a:latin typeface="Arial" charset="0"/>
                <a:cs typeface="Arial" charset="0"/>
              </a:defRPr>
            </a:lvl7pPr>
            <a:lvl8pPr marL="3624796" indent="-241653" fontAlgn="base">
              <a:spcBef>
                <a:spcPct val="0"/>
              </a:spcBef>
              <a:spcAft>
                <a:spcPct val="0"/>
              </a:spcAft>
              <a:defRPr>
                <a:solidFill>
                  <a:schemeClr val="tx1"/>
                </a:solidFill>
                <a:latin typeface="Arial" charset="0"/>
                <a:cs typeface="Arial" charset="0"/>
              </a:defRPr>
            </a:lvl8pPr>
            <a:lvl9pPr marL="4108102" indent="-241653" fontAlgn="base">
              <a:spcBef>
                <a:spcPct val="0"/>
              </a:spcBef>
              <a:spcAft>
                <a:spcPct val="0"/>
              </a:spcAft>
              <a:defRPr>
                <a:solidFill>
                  <a:schemeClr val="tx1"/>
                </a:solidFill>
                <a:latin typeface="Arial" charset="0"/>
                <a:cs typeface="Arial" charset="0"/>
              </a:defRPr>
            </a:lvl9pPr>
          </a:lstStyle>
          <a:p>
            <a:fld id="{4C6E9CDE-7DA4-4818-8443-DB9230B61F00}" type="slidenum">
              <a:rPr lang="en-US" altLang="en-US">
                <a:solidFill>
                  <a:srgbClr val="000000"/>
                </a:solidFill>
                <a:latin typeface="Calibri" pitchFamily="34" charset="0"/>
              </a:rPr>
              <a:pPr/>
              <a:t>40</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3645830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幻灯片图像占位符 1"/>
          <p:cNvSpPr>
            <a:spLocks noGrp="1" noRot="1" noChangeAspect="1" noTextEdit="1"/>
          </p:cNvSpPr>
          <p:nvPr>
            <p:ph type="sldImg"/>
          </p:nvPr>
        </p:nvSpPr>
        <p:spPr bwMode="auto">
          <a:noFill/>
          <a:ln>
            <a:solidFill>
              <a:srgbClr val="000000"/>
            </a:solidFill>
            <a:miter lim="800000"/>
            <a:headEnd/>
            <a:tailEnd/>
          </a:ln>
        </p:spPr>
      </p:sp>
      <p:sp>
        <p:nvSpPr>
          <p:cNvPr id="415747"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5411" name="灯片编号占位符 3"/>
          <p:cNvSpPr txBox="1">
            <a:spLocks noGrp="1"/>
          </p:cNvSpPr>
          <p:nvPr/>
        </p:nvSpPr>
        <p:spPr bwMode="auto">
          <a:xfrm>
            <a:off x="5438458" y="6948171"/>
            <a:ext cx="4160520" cy="365760"/>
          </a:xfrm>
          <a:prstGeom prst="rect">
            <a:avLst/>
          </a:prstGeom>
          <a:noFill/>
          <a:ln>
            <a:miter lim="800000"/>
            <a:headEnd/>
            <a:tailEnd/>
          </a:ln>
        </p:spPr>
        <p:txBody>
          <a:bodyPr lIns="96661" tIns="48331" rIns="96661" bIns="48331" anchor="b"/>
          <a:lstStyle/>
          <a:p>
            <a:pPr algn="r">
              <a:defRPr/>
            </a:pPr>
            <a:fld id="{5B069734-FE1A-431E-9CD4-A65F982EB34B}" type="slidenum">
              <a:rPr lang="en-US" sz="1300"/>
              <a:pPr algn="r">
                <a:defRPr/>
              </a:pPr>
              <a:t>42</a:t>
            </a:fld>
            <a:endParaRPr lang="en-US" sz="1300"/>
          </a:p>
        </p:txBody>
      </p:sp>
    </p:spTree>
    <p:extLst>
      <p:ext uri="{BB962C8B-B14F-4D97-AF65-F5344CB8AC3E}">
        <p14:creationId xmlns:p14="http://schemas.microsoft.com/office/powerpoint/2010/main" val="4106281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幻灯片图像占位符 1"/>
          <p:cNvSpPr>
            <a:spLocks noGrp="1" noRot="1" noChangeAspect="1"/>
          </p:cNvSpPr>
          <p:nvPr>
            <p:ph type="sldImg"/>
          </p:nvPr>
        </p:nvSpPr>
        <p:spPr bwMode="auto">
          <a:noFill/>
          <a:ln>
            <a:solidFill>
              <a:srgbClr val="000000"/>
            </a:solidFill>
            <a:miter lim="800000"/>
            <a:headEnd/>
            <a:tailEnd/>
          </a:ln>
        </p:spPr>
      </p:sp>
      <p:sp>
        <p:nvSpPr>
          <p:cNvPr id="286722"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86723"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09B81D-5EB4-484C-9894-F236C13E1821}" type="slidenum">
              <a:rPr lang="en-US">
                <a:solidFill>
                  <a:srgbClr val="000000"/>
                </a:solidFill>
                <a:cs typeface="Arial" charset="0"/>
              </a:rPr>
              <a:pPr fontAlgn="base">
                <a:spcBef>
                  <a:spcPct val="0"/>
                </a:spcBef>
                <a:spcAft>
                  <a:spcPct val="0"/>
                </a:spcAft>
              </a:pPr>
              <a:t>43</a:t>
            </a:fld>
            <a:endParaRPr lang="en-US">
              <a:solidFill>
                <a:srgbClr val="000000"/>
              </a:solidFill>
              <a:cs typeface="Arial" charset="0"/>
            </a:endParaRPr>
          </a:p>
        </p:txBody>
      </p:sp>
    </p:spTree>
    <p:extLst>
      <p:ext uri="{BB962C8B-B14F-4D97-AF65-F5344CB8AC3E}">
        <p14:creationId xmlns:p14="http://schemas.microsoft.com/office/powerpoint/2010/main" val="365786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幻灯片图像占位符 1"/>
          <p:cNvSpPr>
            <a:spLocks noGrp="1" noRot="1" noChangeAspect="1"/>
          </p:cNvSpPr>
          <p:nvPr>
            <p:ph type="sldImg"/>
          </p:nvPr>
        </p:nvSpPr>
        <p:spPr bwMode="auto">
          <a:noFill/>
          <a:ln>
            <a:solidFill>
              <a:srgbClr val="000000"/>
            </a:solidFill>
            <a:miter lim="800000"/>
            <a:headEnd/>
            <a:tailEnd/>
          </a:ln>
        </p:spPr>
      </p:sp>
      <p:sp>
        <p:nvSpPr>
          <p:cNvPr id="28877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8877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BE6C511-7635-424F-8CC5-B04F22C7C38B}" type="slidenum">
              <a:rPr lang="en-US">
                <a:solidFill>
                  <a:srgbClr val="000000"/>
                </a:solidFill>
                <a:cs typeface="Arial" charset="0"/>
              </a:rPr>
              <a:pPr fontAlgn="base">
                <a:spcBef>
                  <a:spcPct val="0"/>
                </a:spcBef>
                <a:spcAft>
                  <a:spcPct val="0"/>
                </a:spcAft>
              </a:pPr>
              <a:t>44</a:t>
            </a:fld>
            <a:endParaRPr lang="en-US">
              <a:solidFill>
                <a:srgbClr val="000000"/>
              </a:solidFill>
              <a:cs typeface="Arial" charset="0"/>
            </a:endParaRPr>
          </a:p>
        </p:txBody>
      </p:sp>
    </p:spTree>
    <p:extLst>
      <p:ext uri="{BB962C8B-B14F-4D97-AF65-F5344CB8AC3E}">
        <p14:creationId xmlns:p14="http://schemas.microsoft.com/office/powerpoint/2010/main" val="4194509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Slide Image Placeholder 1"/>
          <p:cNvSpPr>
            <a:spLocks noGrp="1" noRot="1" noChangeAspect="1" noTextEdit="1"/>
          </p:cNvSpPr>
          <p:nvPr>
            <p:ph type="sldImg"/>
          </p:nvPr>
        </p:nvSpPr>
        <p:spPr bwMode="auto">
          <a:noFill/>
          <a:ln>
            <a:solidFill>
              <a:srgbClr val="000000"/>
            </a:solidFill>
            <a:miter lim="800000"/>
            <a:headEnd/>
            <a:tailEnd/>
          </a:ln>
        </p:spPr>
      </p:sp>
      <p:sp>
        <p:nvSpPr>
          <p:cNvPr id="417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1555" name="Slide Number Placeholder 3"/>
          <p:cNvSpPr txBox="1">
            <a:spLocks noGrp="1"/>
          </p:cNvSpPr>
          <p:nvPr/>
        </p:nvSpPr>
        <p:spPr bwMode="auto">
          <a:xfrm>
            <a:off x="5438458" y="6948171"/>
            <a:ext cx="4160520" cy="365760"/>
          </a:xfrm>
          <a:prstGeom prst="rect">
            <a:avLst/>
          </a:prstGeom>
          <a:noFill/>
          <a:ln>
            <a:miter lim="800000"/>
            <a:headEnd/>
            <a:tailEnd/>
          </a:ln>
        </p:spPr>
        <p:txBody>
          <a:bodyPr lIns="96661" tIns="48331" rIns="96661" bIns="48331" anchor="b"/>
          <a:lstStyle/>
          <a:p>
            <a:pPr algn="r">
              <a:defRPr/>
            </a:pPr>
            <a:fld id="{B42E5F56-2F5C-4D99-B09F-BC163A01D05C}" type="slidenum">
              <a:rPr lang="en-US" sz="1300"/>
              <a:pPr algn="r">
                <a:defRPr/>
              </a:pPr>
              <a:t>45</a:t>
            </a:fld>
            <a:endParaRPr lang="en-US" sz="1300"/>
          </a:p>
        </p:txBody>
      </p:sp>
    </p:spTree>
    <p:extLst>
      <p:ext uri="{BB962C8B-B14F-4D97-AF65-F5344CB8AC3E}">
        <p14:creationId xmlns:p14="http://schemas.microsoft.com/office/powerpoint/2010/main" val="2584169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幻灯片图像占位符 1"/>
          <p:cNvSpPr>
            <a:spLocks noGrp="1" noRot="1" noChangeAspect="1"/>
          </p:cNvSpPr>
          <p:nvPr>
            <p:ph type="sldImg"/>
          </p:nvPr>
        </p:nvSpPr>
        <p:spPr bwMode="auto">
          <a:noFill/>
          <a:ln>
            <a:solidFill>
              <a:srgbClr val="000000"/>
            </a:solidFill>
            <a:miter lim="800000"/>
            <a:headEnd/>
            <a:tailEnd/>
          </a:ln>
        </p:spPr>
      </p:sp>
      <p:sp>
        <p:nvSpPr>
          <p:cNvPr id="292866"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286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1198EF-0A0E-45E1-9FCF-9B0CD8E8AB05}" type="slidenum">
              <a:rPr lang="en-US">
                <a:solidFill>
                  <a:srgbClr val="000000"/>
                </a:solidFill>
                <a:cs typeface="Arial" charset="0"/>
              </a:rPr>
              <a:pPr fontAlgn="base">
                <a:spcBef>
                  <a:spcPct val="0"/>
                </a:spcBef>
                <a:spcAft>
                  <a:spcPct val="0"/>
                </a:spcAft>
              </a:pPr>
              <a:t>46</a:t>
            </a:fld>
            <a:endParaRPr lang="en-US">
              <a:solidFill>
                <a:srgbClr val="000000"/>
              </a:solidFill>
              <a:cs typeface="Arial" charset="0"/>
            </a:endParaRPr>
          </a:p>
        </p:txBody>
      </p:sp>
    </p:spTree>
    <p:extLst>
      <p:ext uri="{BB962C8B-B14F-4D97-AF65-F5344CB8AC3E}">
        <p14:creationId xmlns:p14="http://schemas.microsoft.com/office/powerpoint/2010/main" val="15725171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幻灯片图像占位符 1"/>
          <p:cNvSpPr>
            <a:spLocks noGrp="1" noRot="1" noChangeAspect="1" noTextEdit="1"/>
          </p:cNvSpPr>
          <p:nvPr>
            <p:ph type="sldImg"/>
          </p:nvPr>
        </p:nvSpPr>
        <p:spPr bwMode="auto">
          <a:noFill/>
          <a:ln>
            <a:solidFill>
              <a:srgbClr val="000000"/>
            </a:solidFill>
            <a:miter lim="800000"/>
            <a:headEnd/>
            <a:tailEnd/>
          </a:ln>
        </p:spPr>
      </p:sp>
      <p:sp>
        <p:nvSpPr>
          <p:cNvPr id="419843"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7699" name="灯片编号占位符 3"/>
          <p:cNvSpPr txBox="1">
            <a:spLocks noGrp="1"/>
          </p:cNvSpPr>
          <p:nvPr/>
        </p:nvSpPr>
        <p:spPr bwMode="auto">
          <a:xfrm>
            <a:off x="5438458" y="6948171"/>
            <a:ext cx="4160520" cy="365760"/>
          </a:xfrm>
          <a:prstGeom prst="rect">
            <a:avLst/>
          </a:prstGeom>
          <a:noFill/>
          <a:ln>
            <a:miter lim="800000"/>
            <a:headEnd/>
            <a:tailEnd/>
          </a:ln>
        </p:spPr>
        <p:txBody>
          <a:bodyPr lIns="96661" tIns="48331" rIns="96661" bIns="48331" anchor="b"/>
          <a:lstStyle/>
          <a:p>
            <a:pPr algn="r">
              <a:defRPr/>
            </a:pPr>
            <a:fld id="{BA3EBACC-40FD-467B-807C-46B07DA81E0C}" type="slidenum">
              <a:rPr lang="en-US" sz="1300"/>
              <a:pPr algn="r">
                <a:defRPr/>
              </a:pPr>
              <a:t>47</a:t>
            </a:fld>
            <a:endParaRPr lang="en-US" sz="1300"/>
          </a:p>
        </p:txBody>
      </p:sp>
    </p:spTree>
    <p:extLst>
      <p:ext uri="{BB962C8B-B14F-4D97-AF65-F5344CB8AC3E}">
        <p14:creationId xmlns:p14="http://schemas.microsoft.com/office/powerpoint/2010/main" val="3031521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91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a:p>
            <a:pPr eaLnBrk="1" hangingPunct="1"/>
            <a:r>
              <a:rPr lang="en-US" altLang="en-US" smtClean="0"/>
              <a:t>----- Meeting Notes (5/28/15 03:35) -----</a:t>
            </a:r>
          </a:p>
          <a:p>
            <a:pPr eaLnBrk="1" hangingPunct="1"/>
            <a:r>
              <a:rPr lang="en-US" altLang="en-US" smtClean="0"/>
              <a:t>Kirchhoff migration shares some kind of behavior with RTM (Claerbout II), including producing candidate and depending on the coherent summing over candidate.</a:t>
            </a:r>
          </a:p>
          <a:p>
            <a:pPr eaLnBrk="1" hangingPunct="1"/>
            <a:endParaRPr lang="en-US" altLang="en-US" smtClean="0"/>
          </a:p>
          <a:p>
            <a:pPr eaLnBrk="1" hangingPunct="1"/>
            <a:endParaRPr lang="en-US" altLang="en-US" smtClean="0"/>
          </a:p>
        </p:txBody>
      </p:sp>
      <p:sp>
        <p:nvSpPr>
          <p:cNvPr id="4" name="Header Placeholder 3"/>
          <p:cNvSpPr>
            <a:spLocks noGrp="1"/>
          </p:cNvSpPr>
          <p:nvPr>
            <p:ph type="hdr" sz="quarter"/>
          </p:nvPr>
        </p:nvSpPr>
        <p:spPr/>
        <p:txBody>
          <a:bodyPr rtlCol="0"/>
          <a:lstStyle/>
          <a:p>
            <a:pPr>
              <a:defRPr/>
            </a:pPr>
            <a:r>
              <a:rPr lang="en-US">
                <a:solidFill>
                  <a:prstClr val="black"/>
                </a:solidFill>
                <a:latin typeface="+mn-lt"/>
                <a:cs typeface="+mn-cs"/>
              </a:rPr>
              <a:t>internal multiple attenuation</a:t>
            </a:r>
          </a:p>
        </p:txBody>
      </p:sp>
      <p:sp>
        <p:nvSpPr>
          <p:cNvPr id="5" name="Slide Number Placeholder 4"/>
          <p:cNvSpPr>
            <a:spLocks noGrp="1"/>
          </p:cNvSpPr>
          <p:nvPr>
            <p:ph type="sldNum" sz="quarter" idx="5"/>
          </p:nvPr>
        </p:nvSpPr>
        <p:spPr/>
        <p:txBody>
          <a:bodyPr/>
          <a:lstStyle>
            <a:lvl1pPr>
              <a:defRPr>
                <a:solidFill>
                  <a:schemeClr val="tx1"/>
                </a:solidFill>
                <a:latin typeface="Arial" charset="0"/>
                <a:cs typeface="Arial" charset="0"/>
              </a:defRPr>
            </a:lvl1pPr>
            <a:lvl2pPr marL="785372" indent="-302066">
              <a:defRPr>
                <a:solidFill>
                  <a:schemeClr val="tx1"/>
                </a:solidFill>
                <a:latin typeface="Arial" charset="0"/>
                <a:cs typeface="Arial" charset="0"/>
              </a:defRPr>
            </a:lvl2pPr>
            <a:lvl3pPr marL="1208265" indent="-241653">
              <a:defRPr>
                <a:solidFill>
                  <a:schemeClr val="tx1"/>
                </a:solidFill>
                <a:latin typeface="Arial" charset="0"/>
                <a:cs typeface="Arial" charset="0"/>
              </a:defRPr>
            </a:lvl3pPr>
            <a:lvl4pPr marL="1691571" indent="-241653">
              <a:defRPr>
                <a:solidFill>
                  <a:schemeClr val="tx1"/>
                </a:solidFill>
                <a:latin typeface="Arial" charset="0"/>
                <a:cs typeface="Arial" charset="0"/>
              </a:defRPr>
            </a:lvl4pPr>
            <a:lvl5pPr marL="2174878" indent="-241653">
              <a:defRPr>
                <a:solidFill>
                  <a:schemeClr val="tx1"/>
                </a:solidFill>
                <a:latin typeface="Arial" charset="0"/>
                <a:cs typeface="Arial" charset="0"/>
              </a:defRPr>
            </a:lvl5pPr>
            <a:lvl6pPr marL="2658184" indent="-241653" fontAlgn="base">
              <a:spcBef>
                <a:spcPct val="0"/>
              </a:spcBef>
              <a:spcAft>
                <a:spcPct val="0"/>
              </a:spcAft>
              <a:defRPr>
                <a:solidFill>
                  <a:schemeClr val="tx1"/>
                </a:solidFill>
                <a:latin typeface="Arial" charset="0"/>
                <a:cs typeface="Arial" charset="0"/>
              </a:defRPr>
            </a:lvl6pPr>
            <a:lvl7pPr marL="3141490" indent="-241653" fontAlgn="base">
              <a:spcBef>
                <a:spcPct val="0"/>
              </a:spcBef>
              <a:spcAft>
                <a:spcPct val="0"/>
              </a:spcAft>
              <a:defRPr>
                <a:solidFill>
                  <a:schemeClr val="tx1"/>
                </a:solidFill>
                <a:latin typeface="Arial" charset="0"/>
                <a:cs typeface="Arial" charset="0"/>
              </a:defRPr>
            </a:lvl7pPr>
            <a:lvl8pPr marL="3624796" indent="-241653" fontAlgn="base">
              <a:spcBef>
                <a:spcPct val="0"/>
              </a:spcBef>
              <a:spcAft>
                <a:spcPct val="0"/>
              </a:spcAft>
              <a:defRPr>
                <a:solidFill>
                  <a:schemeClr val="tx1"/>
                </a:solidFill>
                <a:latin typeface="Arial" charset="0"/>
                <a:cs typeface="Arial" charset="0"/>
              </a:defRPr>
            </a:lvl8pPr>
            <a:lvl9pPr marL="4108102" indent="-241653" fontAlgn="base">
              <a:spcBef>
                <a:spcPct val="0"/>
              </a:spcBef>
              <a:spcAft>
                <a:spcPct val="0"/>
              </a:spcAft>
              <a:defRPr>
                <a:solidFill>
                  <a:schemeClr val="tx1"/>
                </a:solidFill>
                <a:latin typeface="Arial" charset="0"/>
                <a:cs typeface="Arial" charset="0"/>
              </a:defRPr>
            </a:lvl9pPr>
          </a:lstStyle>
          <a:p>
            <a:fld id="{FC142CF0-2CCF-4748-9C2F-E5F15EB1C270}" type="slidenum">
              <a:rPr lang="en-US" altLang="en-US">
                <a:solidFill>
                  <a:srgbClr val="000000"/>
                </a:solidFill>
                <a:latin typeface="Calibri" pitchFamily="34" charset="0"/>
              </a:rPr>
              <a:pPr/>
              <a:t>22</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6985357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幻灯片图像占位符 1"/>
          <p:cNvSpPr>
            <a:spLocks noGrp="1" noRot="1" noChangeAspect="1"/>
          </p:cNvSpPr>
          <p:nvPr>
            <p:ph type="sldImg"/>
          </p:nvPr>
        </p:nvSpPr>
        <p:spPr bwMode="auto">
          <a:noFill/>
          <a:ln>
            <a:solidFill>
              <a:srgbClr val="000000"/>
            </a:solidFill>
            <a:miter lim="800000"/>
            <a:headEnd/>
            <a:tailEnd/>
          </a:ln>
        </p:spPr>
      </p:sp>
      <p:sp>
        <p:nvSpPr>
          <p:cNvPr id="3092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092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BBADA5F-94AC-4A67-B5B6-0B293753742B}" type="slidenum">
              <a:rPr lang="en-US">
                <a:solidFill>
                  <a:srgbClr val="000000"/>
                </a:solidFill>
                <a:cs typeface="Arial" charset="0"/>
              </a:rPr>
              <a:pPr fontAlgn="base">
                <a:spcBef>
                  <a:spcPct val="0"/>
                </a:spcBef>
                <a:spcAft>
                  <a:spcPct val="0"/>
                </a:spcAft>
              </a:pPr>
              <a:t>48</a:t>
            </a:fld>
            <a:endParaRPr lang="en-US">
              <a:solidFill>
                <a:srgbClr val="000000"/>
              </a:solidFill>
              <a:cs typeface="Arial" charset="0"/>
            </a:endParaRPr>
          </a:p>
        </p:txBody>
      </p:sp>
    </p:spTree>
    <p:extLst>
      <p:ext uri="{BB962C8B-B14F-4D97-AF65-F5344CB8AC3E}">
        <p14:creationId xmlns:p14="http://schemas.microsoft.com/office/powerpoint/2010/main" val="19115520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3" name="幻灯片图像占位符 1"/>
          <p:cNvSpPr>
            <a:spLocks noGrp="1" noRot="1" noChangeAspect="1"/>
          </p:cNvSpPr>
          <p:nvPr>
            <p:ph type="sldImg"/>
          </p:nvPr>
        </p:nvSpPr>
        <p:spPr bwMode="auto">
          <a:noFill/>
          <a:ln>
            <a:solidFill>
              <a:srgbClr val="000000"/>
            </a:solidFill>
            <a:miter lim="800000"/>
            <a:headEnd/>
            <a:tailEnd/>
          </a:ln>
        </p:spPr>
      </p:sp>
      <p:sp>
        <p:nvSpPr>
          <p:cNvPr id="31539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1539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823A5A3-4B26-4AAF-9739-5AC0A56D4D67}" type="slidenum">
              <a:rPr lang="en-US">
                <a:solidFill>
                  <a:srgbClr val="000000"/>
                </a:solidFill>
                <a:cs typeface="Arial" charset="0"/>
              </a:rPr>
              <a:pPr fontAlgn="base">
                <a:spcBef>
                  <a:spcPct val="0"/>
                </a:spcBef>
                <a:spcAft>
                  <a:spcPct val="0"/>
                </a:spcAft>
              </a:pPr>
              <a:t>49</a:t>
            </a:fld>
            <a:endParaRPr lang="en-US">
              <a:solidFill>
                <a:srgbClr val="000000"/>
              </a:solidFill>
              <a:cs typeface="Arial" charset="0"/>
            </a:endParaRPr>
          </a:p>
        </p:txBody>
      </p:sp>
    </p:spTree>
    <p:extLst>
      <p:ext uri="{BB962C8B-B14F-4D97-AF65-F5344CB8AC3E}">
        <p14:creationId xmlns:p14="http://schemas.microsoft.com/office/powerpoint/2010/main" val="42782725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5" name="幻灯片图像占位符 1"/>
          <p:cNvSpPr>
            <a:spLocks noGrp="1" noRot="1" noChangeAspect="1"/>
          </p:cNvSpPr>
          <p:nvPr>
            <p:ph type="sldImg"/>
          </p:nvPr>
        </p:nvSpPr>
        <p:spPr bwMode="auto">
          <a:noFill/>
          <a:ln>
            <a:solidFill>
              <a:srgbClr val="000000"/>
            </a:solidFill>
            <a:miter lim="800000"/>
            <a:headEnd/>
            <a:tailEnd/>
          </a:ln>
        </p:spPr>
      </p:sp>
      <p:sp>
        <p:nvSpPr>
          <p:cNvPr id="323586"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2358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5DD10D4-6DD6-483E-98A4-04F6AA4F2A0E}" type="slidenum">
              <a:rPr lang="en-US">
                <a:solidFill>
                  <a:srgbClr val="000000"/>
                </a:solidFill>
                <a:cs typeface="Arial" charset="0"/>
              </a:rPr>
              <a:pPr fontAlgn="base">
                <a:spcBef>
                  <a:spcPct val="0"/>
                </a:spcBef>
                <a:spcAft>
                  <a:spcPct val="0"/>
                </a:spcAft>
              </a:pPr>
              <a:t>52</a:t>
            </a:fld>
            <a:endParaRPr lang="en-US">
              <a:solidFill>
                <a:srgbClr val="000000"/>
              </a:solidFill>
              <a:cs typeface="Arial" charset="0"/>
            </a:endParaRPr>
          </a:p>
        </p:txBody>
      </p:sp>
    </p:spTree>
    <p:extLst>
      <p:ext uri="{BB962C8B-B14F-4D97-AF65-F5344CB8AC3E}">
        <p14:creationId xmlns:p14="http://schemas.microsoft.com/office/powerpoint/2010/main" val="3233801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Slide Image Placeholder 1"/>
          <p:cNvSpPr>
            <a:spLocks noGrp="1" noRot="1" noChangeAspect="1"/>
          </p:cNvSpPr>
          <p:nvPr>
            <p:ph type="sldImg"/>
          </p:nvPr>
        </p:nvSpPr>
        <p:spPr bwMode="auto">
          <a:noFill/>
          <a:ln>
            <a:solidFill>
              <a:srgbClr val="000000"/>
            </a:solidFill>
            <a:miter lim="800000"/>
            <a:headEnd/>
            <a:tailEnd/>
          </a:ln>
        </p:spPr>
      </p:sp>
      <p:sp>
        <p:nvSpPr>
          <p:cNvPr id="3328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32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EAD0D8F-3487-4FD3-907B-60EC296F2201}" type="slidenum">
              <a:rPr lang="en-US">
                <a:solidFill>
                  <a:srgbClr val="000000"/>
                </a:solidFill>
                <a:cs typeface="Arial" charset="0"/>
              </a:rPr>
              <a:pPr fontAlgn="base">
                <a:spcBef>
                  <a:spcPct val="0"/>
                </a:spcBef>
                <a:spcAft>
                  <a:spcPct val="0"/>
                </a:spcAft>
              </a:pPr>
              <a:t>53</a:t>
            </a:fld>
            <a:endParaRPr lang="en-US">
              <a:solidFill>
                <a:srgbClr val="000000"/>
              </a:solidFill>
              <a:cs typeface="Arial" charset="0"/>
            </a:endParaRPr>
          </a:p>
        </p:txBody>
      </p:sp>
    </p:spTree>
    <p:extLst>
      <p:ext uri="{BB962C8B-B14F-4D97-AF65-F5344CB8AC3E}">
        <p14:creationId xmlns:p14="http://schemas.microsoft.com/office/powerpoint/2010/main" val="28209371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3" name="Slide Image Placeholder 1"/>
          <p:cNvSpPr>
            <a:spLocks noGrp="1" noRot="1" noChangeAspect="1"/>
          </p:cNvSpPr>
          <p:nvPr>
            <p:ph type="sldImg"/>
          </p:nvPr>
        </p:nvSpPr>
        <p:spPr bwMode="auto">
          <a:noFill/>
          <a:ln>
            <a:solidFill>
              <a:srgbClr val="000000"/>
            </a:solidFill>
            <a:miter lim="800000"/>
            <a:headEnd/>
            <a:tailEnd/>
          </a:ln>
        </p:spPr>
      </p:sp>
      <p:sp>
        <p:nvSpPr>
          <p:cNvPr id="3358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358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AA2384-8A1D-4ECB-933B-542383A1841E}" type="slidenum">
              <a:rPr lang="en-US">
                <a:solidFill>
                  <a:srgbClr val="000000"/>
                </a:solidFill>
                <a:cs typeface="Arial" charset="0"/>
              </a:rPr>
              <a:pPr fontAlgn="base">
                <a:spcBef>
                  <a:spcPct val="0"/>
                </a:spcBef>
                <a:spcAft>
                  <a:spcPct val="0"/>
                </a:spcAft>
              </a:pPr>
              <a:t>54</a:t>
            </a:fld>
            <a:endParaRPr lang="en-US">
              <a:solidFill>
                <a:srgbClr val="000000"/>
              </a:solidFill>
              <a:cs typeface="Arial" charset="0"/>
            </a:endParaRPr>
          </a:p>
        </p:txBody>
      </p:sp>
    </p:spTree>
    <p:extLst>
      <p:ext uri="{BB962C8B-B14F-4D97-AF65-F5344CB8AC3E}">
        <p14:creationId xmlns:p14="http://schemas.microsoft.com/office/powerpoint/2010/main" val="3527497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5" name="Slide Image Placeholder 1"/>
          <p:cNvSpPr>
            <a:spLocks noGrp="1" noRot="1" noChangeAspect="1"/>
          </p:cNvSpPr>
          <p:nvPr>
            <p:ph type="sldImg"/>
          </p:nvPr>
        </p:nvSpPr>
        <p:spPr bwMode="auto">
          <a:noFill/>
          <a:ln>
            <a:solidFill>
              <a:srgbClr val="000000"/>
            </a:solidFill>
            <a:miter lim="800000"/>
            <a:headEnd/>
            <a:tailEnd/>
          </a:ln>
        </p:spPr>
      </p:sp>
      <p:sp>
        <p:nvSpPr>
          <p:cNvPr id="3389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389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5CD272-CFCE-4362-A6F4-FA5E29773933}" type="slidenum">
              <a:rPr lang="en-US">
                <a:solidFill>
                  <a:srgbClr val="000000"/>
                </a:solidFill>
                <a:cs typeface="Arial" charset="0"/>
              </a:rPr>
              <a:pPr fontAlgn="base">
                <a:spcBef>
                  <a:spcPct val="0"/>
                </a:spcBef>
                <a:spcAft>
                  <a:spcPct val="0"/>
                </a:spcAft>
              </a:pPr>
              <a:t>55</a:t>
            </a:fld>
            <a:endParaRPr lang="en-US">
              <a:solidFill>
                <a:srgbClr val="000000"/>
              </a:solidFill>
              <a:cs typeface="Arial" charset="0"/>
            </a:endParaRPr>
          </a:p>
        </p:txBody>
      </p:sp>
    </p:spTree>
    <p:extLst>
      <p:ext uri="{BB962C8B-B14F-4D97-AF65-F5344CB8AC3E}">
        <p14:creationId xmlns:p14="http://schemas.microsoft.com/office/powerpoint/2010/main" val="29215704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7" name="Slide Image Placeholder 1"/>
          <p:cNvSpPr>
            <a:spLocks noGrp="1" noRot="1" noChangeAspect="1"/>
          </p:cNvSpPr>
          <p:nvPr>
            <p:ph type="sldImg"/>
          </p:nvPr>
        </p:nvSpPr>
        <p:spPr bwMode="auto">
          <a:noFill/>
          <a:ln>
            <a:solidFill>
              <a:srgbClr val="000000"/>
            </a:solidFill>
            <a:miter lim="800000"/>
            <a:headEnd/>
            <a:tailEnd/>
          </a:ln>
        </p:spPr>
      </p:sp>
      <p:sp>
        <p:nvSpPr>
          <p:cNvPr id="3420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420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5BC931-9CC4-405D-BDBE-F97AFABA1C9C}" type="slidenum">
              <a:rPr lang="en-US">
                <a:solidFill>
                  <a:srgbClr val="000000"/>
                </a:solidFill>
                <a:cs typeface="Arial" charset="0"/>
              </a:rPr>
              <a:pPr fontAlgn="base">
                <a:spcBef>
                  <a:spcPct val="0"/>
                </a:spcBef>
                <a:spcAft>
                  <a:spcPct val="0"/>
                </a:spcAft>
              </a:pPr>
              <a:t>56</a:t>
            </a:fld>
            <a:endParaRPr lang="en-US">
              <a:solidFill>
                <a:srgbClr val="000000"/>
              </a:solidFill>
              <a:cs typeface="Arial" charset="0"/>
            </a:endParaRPr>
          </a:p>
        </p:txBody>
      </p:sp>
    </p:spTree>
    <p:extLst>
      <p:ext uri="{BB962C8B-B14F-4D97-AF65-F5344CB8AC3E}">
        <p14:creationId xmlns:p14="http://schemas.microsoft.com/office/powerpoint/2010/main" val="5191224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Slide Image Placeholder 1"/>
          <p:cNvSpPr>
            <a:spLocks noGrp="1" noRot="1" noChangeAspect="1"/>
          </p:cNvSpPr>
          <p:nvPr>
            <p:ph type="sldImg"/>
          </p:nvPr>
        </p:nvSpPr>
        <p:spPr bwMode="auto">
          <a:noFill/>
          <a:ln>
            <a:solidFill>
              <a:srgbClr val="000000"/>
            </a:solidFill>
            <a:miter lim="800000"/>
            <a:headEnd/>
            <a:tailEnd/>
          </a:ln>
        </p:spPr>
      </p:sp>
      <p:sp>
        <p:nvSpPr>
          <p:cNvPr id="3450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450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7DFF53-221B-4F6F-BD4C-67B4C90CAC7F}" type="slidenum">
              <a:rPr lang="en-US">
                <a:solidFill>
                  <a:srgbClr val="000000"/>
                </a:solidFill>
                <a:cs typeface="Arial" charset="0"/>
              </a:rPr>
              <a:pPr fontAlgn="base">
                <a:spcBef>
                  <a:spcPct val="0"/>
                </a:spcBef>
                <a:spcAft>
                  <a:spcPct val="0"/>
                </a:spcAft>
              </a:pPr>
              <a:t>57</a:t>
            </a:fld>
            <a:endParaRPr lang="en-US">
              <a:solidFill>
                <a:srgbClr val="000000"/>
              </a:solidFill>
              <a:cs typeface="Arial" charset="0"/>
            </a:endParaRPr>
          </a:p>
        </p:txBody>
      </p:sp>
    </p:spTree>
    <p:extLst>
      <p:ext uri="{BB962C8B-B14F-4D97-AF65-F5344CB8AC3E}">
        <p14:creationId xmlns:p14="http://schemas.microsoft.com/office/powerpoint/2010/main" val="42697338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1" name="Slide Image Placeholder 1"/>
          <p:cNvSpPr>
            <a:spLocks noGrp="1" noRot="1" noChangeAspect="1"/>
          </p:cNvSpPr>
          <p:nvPr>
            <p:ph type="sldImg"/>
          </p:nvPr>
        </p:nvSpPr>
        <p:spPr bwMode="auto">
          <a:noFill/>
          <a:ln>
            <a:solidFill>
              <a:srgbClr val="000000"/>
            </a:solidFill>
            <a:miter lim="800000"/>
            <a:headEnd/>
            <a:tailEnd/>
          </a:ln>
        </p:spPr>
      </p:sp>
      <p:sp>
        <p:nvSpPr>
          <p:cNvPr id="3481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a:p>
            <a:pPr>
              <a:spcBef>
                <a:spcPct val="0"/>
              </a:spcBef>
            </a:pPr>
            <a:endParaRPr lang="en-US" dirty="0" smtClean="0"/>
          </a:p>
        </p:txBody>
      </p:sp>
      <p:sp>
        <p:nvSpPr>
          <p:cNvPr id="3481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BA5787F-8F4A-4A6A-A94D-9373A9E9BE0E}" type="slidenum">
              <a:rPr lang="en-US">
                <a:solidFill>
                  <a:srgbClr val="000000"/>
                </a:solidFill>
                <a:cs typeface="Arial" charset="0"/>
              </a:rPr>
              <a:pPr fontAlgn="base">
                <a:spcBef>
                  <a:spcPct val="0"/>
                </a:spcBef>
                <a:spcAft>
                  <a:spcPct val="0"/>
                </a:spcAft>
              </a:pPr>
              <a:t>58</a:t>
            </a:fld>
            <a:endParaRPr lang="en-US">
              <a:solidFill>
                <a:srgbClr val="000000"/>
              </a:solidFill>
              <a:cs typeface="Arial" charset="0"/>
            </a:endParaRPr>
          </a:p>
        </p:txBody>
      </p:sp>
    </p:spTree>
    <p:extLst>
      <p:ext uri="{BB962C8B-B14F-4D97-AF65-F5344CB8AC3E}">
        <p14:creationId xmlns:p14="http://schemas.microsoft.com/office/powerpoint/2010/main" val="297368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1" name="Slide Image Placeholder 1"/>
          <p:cNvSpPr>
            <a:spLocks noGrp="1" noRot="1" noChangeAspect="1"/>
          </p:cNvSpPr>
          <p:nvPr>
            <p:ph type="sldImg"/>
          </p:nvPr>
        </p:nvSpPr>
        <p:spPr bwMode="auto">
          <a:noFill/>
          <a:ln>
            <a:solidFill>
              <a:srgbClr val="000000"/>
            </a:solidFill>
            <a:miter lim="800000"/>
            <a:headEnd/>
            <a:tailEnd/>
          </a:ln>
        </p:spPr>
      </p:sp>
      <p:sp>
        <p:nvSpPr>
          <p:cNvPr id="3584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584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FBFEAA-CC66-4EF1-8B82-3944C04CC81A}" type="slidenum">
              <a:rPr lang="en-US">
                <a:solidFill>
                  <a:srgbClr val="000000"/>
                </a:solidFill>
                <a:cs typeface="Arial" charset="0"/>
              </a:rPr>
              <a:pPr fontAlgn="base">
                <a:spcBef>
                  <a:spcPct val="0"/>
                </a:spcBef>
                <a:spcAft>
                  <a:spcPct val="0"/>
                </a:spcAft>
              </a:pPr>
              <a:t>60</a:t>
            </a:fld>
            <a:endParaRPr lang="en-US">
              <a:solidFill>
                <a:srgbClr val="000000"/>
              </a:solidFill>
              <a:cs typeface="Arial" charset="0"/>
            </a:endParaRPr>
          </a:p>
        </p:txBody>
      </p:sp>
    </p:spTree>
    <p:extLst>
      <p:ext uri="{BB962C8B-B14F-4D97-AF65-F5344CB8AC3E}">
        <p14:creationId xmlns:p14="http://schemas.microsoft.com/office/powerpoint/2010/main" val="2479380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幻灯片图像占位符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282"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96611" name="灯片编号占位符 3"/>
          <p:cNvSpPr>
            <a:spLocks noGrp="1"/>
          </p:cNvSpPr>
          <p:nvPr>
            <p:ph type="sldNum" sz="quarter" idx="5"/>
          </p:nvPr>
        </p:nvSpPr>
        <p:spPr bwMode="auto">
          <a:ln>
            <a:miter lim="800000"/>
            <a:headEnd/>
            <a:tailEnd/>
          </a:ln>
        </p:spPr>
        <p:txBody>
          <a:bodyPr/>
          <a:lstStyle>
            <a:lvl1pPr>
              <a:defRPr>
                <a:solidFill>
                  <a:schemeClr val="tx1"/>
                </a:solidFill>
                <a:latin typeface="Arial" charset="0"/>
                <a:cs typeface="Arial" charset="0"/>
              </a:defRPr>
            </a:lvl1pPr>
            <a:lvl2pPr marL="785372" indent="-302066">
              <a:defRPr>
                <a:solidFill>
                  <a:schemeClr val="tx1"/>
                </a:solidFill>
                <a:latin typeface="Arial" charset="0"/>
                <a:cs typeface="Arial" charset="0"/>
              </a:defRPr>
            </a:lvl2pPr>
            <a:lvl3pPr marL="1208265" indent="-241653">
              <a:defRPr>
                <a:solidFill>
                  <a:schemeClr val="tx1"/>
                </a:solidFill>
                <a:latin typeface="Arial" charset="0"/>
                <a:cs typeface="Arial" charset="0"/>
              </a:defRPr>
            </a:lvl3pPr>
            <a:lvl4pPr marL="1691571" indent="-241653">
              <a:defRPr>
                <a:solidFill>
                  <a:schemeClr val="tx1"/>
                </a:solidFill>
                <a:latin typeface="Arial" charset="0"/>
                <a:cs typeface="Arial" charset="0"/>
              </a:defRPr>
            </a:lvl4pPr>
            <a:lvl5pPr marL="2174878" indent="-241653">
              <a:defRPr>
                <a:solidFill>
                  <a:schemeClr val="tx1"/>
                </a:solidFill>
                <a:latin typeface="Arial" charset="0"/>
                <a:cs typeface="Arial" charset="0"/>
              </a:defRPr>
            </a:lvl5pPr>
            <a:lvl6pPr marL="2658184" indent="-241653" fontAlgn="base">
              <a:spcBef>
                <a:spcPct val="0"/>
              </a:spcBef>
              <a:spcAft>
                <a:spcPct val="0"/>
              </a:spcAft>
              <a:defRPr>
                <a:solidFill>
                  <a:schemeClr val="tx1"/>
                </a:solidFill>
                <a:latin typeface="Arial" charset="0"/>
                <a:cs typeface="Arial" charset="0"/>
              </a:defRPr>
            </a:lvl6pPr>
            <a:lvl7pPr marL="3141490" indent="-241653" fontAlgn="base">
              <a:spcBef>
                <a:spcPct val="0"/>
              </a:spcBef>
              <a:spcAft>
                <a:spcPct val="0"/>
              </a:spcAft>
              <a:defRPr>
                <a:solidFill>
                  <a:schemeClr val="tx1"/>
                </a:solidFill>
                <a:latin typeface="Arial" charset="0"/>
                <a:cs typeface="Arial" charset="0"/>
              </a:defRPr>
            </a:lvl7pPr>
            <a:lvl8pPr marL="3624796" indent="-241653" fontAlgn="base">
              <a:spcBef>
                <a:spcPct val="0"/>
              </a:spcBef>
              <a:spcAft>
                <a:spcPct val="0"/>
              </a:spcAft>
              <a:defRPr>
                <a:solidFill>
                  <a:schemeClr val="tx1"/>
                </a:solidFill>
                <a:latin typeface="Arial" charset="0"/>
                <a:cs typeface="Arial" charset="0"/>
              </a:defRPr>
            </a:lvl8pPr>
            <a:lvl9pPr marL="4108102" indent="-241653" fontAlgn="base">
              <a:spcBef>
                <a:spcPct val="0"/>
              </a:spcBef>
              <a:spcAft>
                <a:spcPct val="0"/>
              </a:spcAft>
              <a:defRPr>
                <a:solidFill>
                  <a:schemeClr val="tx1"/>
                </a:solidFill>
                <a:latin typeface="Arial" charset="0"/>
                <a:cs typeface="Arial" charset="0"/>
              </a:defRPr>
            </a:lvl9pPr>
          </a:lstStyle>
          <a:p>
            <a:fld id="{F7035AB6-94E9-4C1E-9CAD-F8C9AE68A605}" type="slidenum">
              <a:rPr lang="en-US" altLang="en-US">
                <a:latin typeface="Calibri" pitchFamily="34" charset="0"/>
              </a:rPr>
              <a:pPr/>
              <a:t>26</a:t>
            </a:fld>
            <a:endParaRPr lang="en-US" altLang="en-US">
              <a:latin typeface="Calibri" pitchFamily="34" charset="0"/>
            </a:endParaRPr>
          </a:p>
        </p:txBody>
      </p:sp>
    </p:spTree>
    <p:extLst>
      <p:ext uri="{BB962C8B-B14F-4D97-AF65-F5344CB8AC3E}">
        <p14:creationId xmlns:p14="http://schemas.microsoft.com/office/powerpoint/2010/main" val="38844329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3E75DE78-ABAC-6447-A515-5128D53432AE}" type="slidenum">
              <a:rPr lang="en-US" smtClean="0"/>
              <a:t>66</a:t>
            </a:fld>
            <a:endParaRPr lang="en-US"/>
          </a:p>
        </p:txBody>
      </p:sp>
    </p:spTree>
    <p:extLst>
      <p:ext uri="{BB962C8B-B14F-4D97-AF65-F5344CB8AC3E}">
        <p14:creationId xmlns:p14="http://schemas.microsoft.com/office/powerpoint/2010/main" val="39595292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75DE78-ABAC-6447-A515-5128D53432AE}" type="slidenum">
              <a:rPr lang="en-US" smtClean="0"/>
              <a:t>71</a:t>
            </a:fld>
            <a:endParaRPr lang="en-US"/>
          </a:p>
        </p:txBody>
      </p:sp>
    </p:spTree>
    <p:extLst>
      <p:ext uri="{BB962C8B-B14F-4D97-AF65-F5344CB8AC3E}">
        <p14:creationId xmlns:p14="http://schemas.microsoft.com/office/powerpoint/2010/main" val="3346818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幻灯片图像占位符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0642"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23235" name="灯片编号占位符 3"/>
          <p:cNvSpPr>
            <a:spLocks noGrp="1"/>
          </p:cNvSpPr>
          <p:nvPr>
            <p:ph type="sldNum" sz="quarter" idx="5"/>
          </p:nvPr>
        </p:nvSpPr>
        <p:spPr bwMode="auto">
          <a:ln>
            <a:miter lim="800000"/>
            <a:headEnd/>
            <a:tailEnd/>
          </a:ln>
        </p:spPr>
        <p:txBody>
          <a:bodyPr/>
          <a:lstStyle>
            <a:lvl1pPr>
              <a:defRPr>
                <a:solidFill>
                  <a:schemeClr val="tx1"/>
                </a:solidFill>
                <a:latin typeface="Arial" charset="0"/>
                <a:cs typeface="Arial" charset="0"/>
              </a:defRPr>
            </a:lvl1pPr>
            <a:lvl2pPr marL="785372" indent="-302066">
              <a:defRPr>
                <a:solidFill>
                  <a:schemeClr val="tx1"/>
                </a:solidFill>
                <a:latin typeface="Arial" charset="0"/>
                <a:cs typeface="Arial" charset="0"/>
              </a:defRPr>
            </a:lvl2pPr>
            <a:lvl3pPr marL="1208265" indent="-241653">
              <a:defRPr>
                <a:solidFill>
                  <a:schemeClr val="tx1"/>
                </a:solidFill>
                <a:latin typeface="Arial" charset="0"/>
                <a:cs typeface="Arial" charset="0"/>
              </a:defRPr>
            </a:lvl3pPr>
            <a:lvl4pPr marL="1691571" indent="-241653">
              <a:defRPr>
                <a:solidFill>
                  <a:schemeClr val="tx1"/>
                </a:solidFill>
                <a:latin typeface="Arial" charset="0"/>
                <a:cs typeface="Arial" charset="0"/>
              </a:defRPr>
            </a:lvl4pPr>
            <a:lvl5pPr marL="2174878" indent="-241653">
              <a:defRPr>
                <a:solidFill>
                  <a:schemeClr val="tx1"/>
                </a:solidFill>
                <a:latin typeface="Arial" charset="0"/>
                <a:cs typeface="Arial" charset="0"/>
              </a:defRPr>
            </a:lvl5pPr>
            <a:lvl6pPr marL="2658184" indent="-241653" fontAlgn="base">
              <a:spcBef>
                <a:spcPct val="0"/>
              </a:spcBef>
              <a:spcAft>
                <a:spcPct val="0"/>
              </a:spcAft>
              <a:defRPr>
                <a:solidFill>
                  <a:schemeClr val="tx1"/>
                </a:solidFill>
                <a:latin typeface="Arial" charset="0"/>
                <a:cs typeface="Arial" charset="0"/>
              </a:defRPr>
            </a:lvl6pPr>
            <a:lvl7pPr marL="3141490" indent="-241653" fontAlgn="base">
              <a:spcBef>
                <a:spcPct val="0"/>
              </a:spcBef>
              <a:spcAft>
                <a:spcPct val="0"/>
              </a:spcAft>
              <a:defRPr>
                <a:solidFill>
                  <a:schemeClr val="tx1"/>
                </a:solidFill>
                <a:latin typeface="Arial" charset="0"/>
                <a:cs typeface="Arial" charset="0"/>
              </a:defRPr>
            </a:lvl7pPr>
            <a:lvl8pPr marL="3624796" indent="-241653" fontAlgn="base">
              <a:spcBef>
                <a:spcPct val="0"/>
              </a:spcBef>
              <a:spcAft>
                <a:spcPct val="0"/>
              </a:spcAft>
              <a:defRPr>
                <a:solidFill>
                  <a:schemeClr val="tx1"/>
                </a:solidFill>
                <a:latin typeface="Arial" charset="0"/>
                <a:cs typeface="Arial" charset="0"/>
              </a:defRPr>
            </a:lvl8pPr>
            <a:lvl9pPr marL="4108102" indent="-241653" fontAlgn="base">
              <a:spcBef>
                <a:spcPct val="0"/>
              </a:spcBef>
              <a:spcAft>
                <a:spcPct val="0"/>
              </a:spcAft>
              <a:defRPr>
                <a:solidFill>
                  <a:schemeClr val="tx1"/>
                </a:solidFill>
                <a:latin typeface="Arial" charset="0"/>
                <a:cs typeface="Arial" charset="0"/>
              </a:defRPr>
            </a:lvl9pPr>
          </a:lstStyle>
          <a:p>
            <a:fld id="{F13BE7B9-7599-43BC-944E-A2DF65D6FDCC}" type="slidenum">
              <a:rPr lang="en-US" altLang="en-US">
                <a:solidFill>
                  <a:srgbClr val="000000"/>
                </a:solidFill>
                <a:latin typeface="Calibri" pitchFamily="34" charset="0"/>
              </a:rPr>
              <a:pPr/>
              <a:t>31</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2928050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幻灯片图像占位符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2690"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25283" name="灯片编号占位符 3"/>
          <p:cNvSpPr>
            <a:spLocks noGrp="1"/>
          </p:cNvSpPr>
          <p:nvPr>
            <p:ph type="sldNum" sz="quarter" idx="5"/>
          </p:nvPr>
        </p:nvSpPr>
        <p:spPr bwMode="auto">
          <a:ln>
            <a:miter lim="800000"/>
            <a:headEnd/>
            <a:tailEnd/>
          </a:ln>
        </p:spPr>
        <p:txBody>
          <a:bodyPr/>
          <a:lstStyle>
            <a:lvl1pPr>
              <a:defRPr>
                <a:solidFill>
                  <a:schemeClr val="tx1"/>
                </a:solidFill>
                <a:latin typeface="Arial" charset="0"/>
                <a:cs typeface="Arial" charset="0"/>
              </a:defRPr>
            </a:lvl1pPr>
            <a:lvl2pPr marL="785372" indent="-302066">
              <a:defRPr>
                <a:solidFill>
                  <a:schemeClr val="tx1"/>
                </a:solidFill>
                <a:latin typeface="Arial" charset="0"/>
                <a:cs typeface="Arial" charset="0"/>
              </a:defRPr>
            </a:lvl2pPr>
            <a:lvl3pPr marL="1208265" indent="-241653">
              <a:defRPr>
                <a:solidFill>
                  <a:schemeClr val="tx1"/>
                </a:solidFill>
                <a:latin typeface="Arial" charset="0"/>
                <a:cs typeface="Arial" charset="0"/>
              </a:defRPr>
            </a:lvl3pPr>
            <a:lvl4pPr marL="1691571" indent="-241653">
              <a:defRPr>
                <a:solidFill>
                  <a:schemeClr val="tx1"/>
                </a:solidFill>
                <a:latin typeface="Arial" charset="0"/>
                <a:cs typeface="Arial" charset="0"/>
              </a:defRPr>
            </a:lvl4pPr>
            <a:lvl5pPr marL="2174878" indent="-241653">
              <a:defRPr>
                <a:solidFill>
                  <a:schemeClr val="tx1"/>
                </a:solidFill>
                <a:latin typeface="Arial" charset="0"/>
                <a:cs typeface="Arial" charset="0"/>
              </a:defRPr>
            </a:lvl5pPr>
            <a:lvl6pPr marL="2658184" indent="-241653" fontAlgn="base">
              <a:spcBef>
                <a:spcPct val="0"/>
              </a:spcBef>
              <a:spcAft>
                <a:spcPct val="0"/>
              </a:spcAft>
              <a:defRPr>
                <a:solidFill>
                  <a:schemeClr val="tx1"/>
                </a:solidFill>
                <a:latin typeface="Arial" charset="0"/>
                <a:cs typeface="Arial" charset="0"/>
              </a:defRPr>
            </a:lvl6pPr>
            <a:lvl7pPr marL="3141490" indent="-241653" fontAlgn="base">
              <a:spcBef>
                <a:spcPct val="0"/>
              </a:spcBef>
              <a:spcAft>
                <a:spcPct val="0"/>
              </a:spcAft>
              <a:defRPr>
                <a:solidFill>
                  <a:schemeClr val="tx1"/>
                </a:solidFill>
                <a:latin typeface="Arial" charset="0"/>
                <a:cs typeface="Arial" charset="0"/>
              </a:defRPr>
            </a:lvl7pPr>
            <a:lvl8pPr marL="3624796" indent="-241653" fontAlgn="base">
              <a:spcBef>
                <a:spcPct val="0"/>
              </a:spcBef>
              <a:spcAft>
                <a:spcPct val="0"/>
              </a:spcAft>
              <a:defRPr>
                <a:solidFill>
                  <a:schemeClr val="tx1"/>
                </a:solidFill>
                <a:latin typeface="Arial" charset="0"/>
                <a:cs typeface="Arial" charset="0"/>
              </a:defRPr>
            </a:lvl8pPr>
            <a:lvl9pPr marL="4108102" indent="-241653" fontAlgn="base">
              <a:spcBef>
                <a:spcPct val="0"/>
              </a:spcBef>
              <a:spcAft>
                <a:spcPct val="0"/>
              </a:spcAft>
              <a:defRPr>
                <a:solidFill>
                  <a:schemeClr val="tx1"/>
                </a:solidFill>
                <a:latin typeface="Arial" charset="0"/>
                <a:cs typeface="Arial" charset="0"/>
              </a:defRPr>
            </a:lvl9pPr>
          </a:lstStyle>
          <a:p>
            <a:fld id="{81B2809D-5FB2-442C-8883-4601FF472105}" type="slidenum">
              <a:rPr lang="en-US" altLang="en-US">
                <a:solidFill>
                  <a:srgbClr val="000000"/>
                </a:solidFill>
                <a:latin typeface="Calibri" pitchFamily="34" charset="0"/>
              </a:rPr>
              <a:pPr/>
              <a:t>32</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984361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幻灯片图像占位符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4738"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27331" name="灯片编号占位符 3"/>
          <p:cNvSpPr>
            <a:spLocks noGrp="1"/>
          </p:cNvSpPr>
          <p:nvPr>
            <p:ph type="sldNum" sz="quarter" idx="5"/>
          </p:nvPr>
        </p:nvSpPr>
        <p:spPr bwMode="auto">
          <a:ln>
            <a:miter lim="800000"/>
            <a:headEnd/>
            <a:tailEnd/>
          </a:ln>
        </p:spPr>
        <p:txBody>
          <a:bodyPr/>
          <a:lstStyle>
            <a:lvl1pPr>
              <a:defRPr>
                <a:solidFill>
                  <a:schemeClr val="tx1"/>
                </a:solidFill>
                <a:latin typeface="Arial" charset="0"/>
                <a:cs typeface="Arial" charset="0"/>
              </a:defRPr>
            </a:lvl1pPr>
            <a:lvl2pPr marL="785372" indent="-302066">
              <a:defRPr>
                <a:solidFill>
                  <a:schemeClr val="tx1"/>
                </a:solidFill>
                <a:latin typeface="Arial" charset="0"/>
                <a:cs typeface="Arial" charset="0"/>
              </a:defRPr>
            </a:lvl2pPr>
            <a:lvl3pPr marL="1208265" indent="-241653">
              <a:defRPr>
                <a:solidFill>
                  <a:schemeClr val="tx1"/>
                </a:solidFill>
                <a:latin typeface="Arial" charset="0"/>
                <a:cs typeface="Arial" charset="0"/>
              </a:defRPr>
            </a:lvl3pPr>
            <a:lvl4pPr marL="1691571" indent="-241653">
              <a:defRPr>
                <a:solidFill>
                  <a:schemeClr val="tx1"/>
                </a:solidFill>
                <a:latin typeface="Arial" charset="0"/>
                <a:cs typeface="Arial" charset="0"/>
              </a:defRPr>
            </a:lvl4pPr>
            <a:lvl5pPr marL="2174878" indent="-241653">
              <a:defRPr>
                <a:solidFill>
                  <a:schemeClr val="tx1"/>
                </a:solidFill>
                <a:latin typeface="Arial" charset="0"/>
                <a:cs typeface="Arial" charset="0"/>
              </a:defRPr>
            </a:lvl5pPr>
            <a:lvl6pPr marL="2658184" indent="-241653" fontAlgn="base">
              <a:spcBef>
                <a:spcPct val="0"/>
              </a:spcBef>
              <a:spcAft>
                <a:spcPct val="0"/>
              </a:spcAft>
              <a:defRPr>
                <a:solidFill>
                  <a:schemeClr val="tx1"/>
                </a:solidFill>
                <a:latin typeface="Arial" charset="0"/>
                <a:cs typeface="Arial" charset="0"/>
              </a:defRPr>
            </a:lvl6pPr>
            <a:lvl7pPr marL="3141490" indent="-241653" fontAlgn="base">
              <a:spcBef>
                <a:spcPct val="0"/>
              </a:spcBef>
              <a:spcAft>
                <a:spcPct val="0"/>
              </a:spcAft>
              <a:defRPr>
                <a:solidFill>
                  <a:schemeClr val="tx1"/>
                </a:solidFill>
                <a:latin typeface="Arial" charset="0"/>
                <a:cs typeface="Arial" charset="0"/>
              </a:defRPr>
            </a:lvl7pPr>
            <a:lvl8pPr marL="3624796" indent="-241653" fontAlgn="base">
              <a:spcBef>
                <a:spcPct val="0"/>
              </a:spcBef>
              <a:spcAft>
                <a:spcPct val="0"/>
              </a:spcAft>
              <a:defRPr>
                <a:solidFill>
                  <a:schemeClr val="tx1"/>
                </a:solidFill>
                <a:latin typeface="Arial" charset="0"/>
                <a:cs typeface="Arial" charset="0"/>
              </a:defRPr>
            </a:lvl8pPr>
            <a:lvl9pPr marL="4108102" indent="-241653" fontAlgn="base">
              <a:spcBef>
                <a:spcPct val="0"/>
              </a:spcBef>
              <a:spcAft>
                <a:spcPct val="0"/>
              </a:spcAft>
              <a:defRPr>
                <a:solidFill>
                  <a:schemeClr val="tx1"/>
                </a:solidFill>
                <a:latin typeface="Arial" charset="0"/>
                <a:cs typeface="Arial" charset="0"/>
              </a:defRPr>
            </a:lvl9pPr>
          </a:lstStyle>
          <a:p>
            <a:fld id="{1C245DF6-8FF0-45AE-84CC-2D1A1DCFB381}" type="slidenum">
              <a:rPr lang="en-US" altLang="en-US">
                <a:solidFill>
                  <a:srgbClr val="000000"/>
                </a:solidFill>
                <a:latin typeface="Calibri" pitchFamily="34" charset="0"/>
              </a:rPr>
              <a:pPr/>
              <a:t>33</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2773745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幻灯片图像占位符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6786"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29379" name="灯片编号占位符 3"/>
          <p:cNvSpPr>
            <a:spLocks noGrp="1"/>
          </p:cNvSpPr>
          <p:nvPr>
            <p:ph type="sldNum" sz="quarter" idx="5"/>
          </p:nvPr>
        </p:nvSpPr>
        <p:spPr bwMode="auto">
          <a:ln>
            <a:miter lim="800000"/>
            <a:headEnd/>
            <a:tailEnd/>
          </a:ln>
        </p:spPr>
        <p:txBody>
          <a:bodyPr/>
          <a:lstStyle>
            <a:lvl1pPr>
              <a:defRPr>
                <a:solidFill>
                  <a:schemeClr val="tx1"/>
                </a:solidFill>
                <a:latin typeface="Arial" charset="0"/>
                <a:cs typeface="Arial" charset="0"/>
              </a:defRPr>
            </a:lvl1pPr>
            <a:lvl2pPr marL="785372" indent="-302066">
              <a:defRPr>
                <a:solidFill>
                  <a:schemeClr val="tx1"/>
                </a:solidFill>
                <a:latin typeface="Arial" charset="0"/>
                <a:cs typeface="Arial" charset="0"/>
              </a:defRPr>
            </a:lvl2pPr>
            <a:lvl3pPr marL="1208265" indent="-241653">
              <a:defRPr>
                <a:solidFill>
                  <a:schemeClr val="tx1"/>
                </a:solidFill>
                <a:latin typeface="Arial" charset="0"/>
                <a:cs typeface="Arial" charset="0"/>
              </a:defRPr>
            </a:lvl3pPr>
            <a:lvl4pPr marL="1691571" indent="-241653">
              <a:defRPr>
                <a:solidFill>
                  <a:schemeClr val="tx1"/>
                </a:solidFill>
                <a:latin typeface="Arial" charset="0"/>
                <a:cs typeface="Arial" charset="0"/>
              </a:defRPr>
            </a:lvl4pPr>
            <a:lvl5pPr marL="2174878" indent="-241653">
              <a:defRPr>
                <a:solidFill>
                  <a:schemeClr val="tx1"/>
                </a:solidFill>
                <a:latin typeface="Arial" charset="0"/>
                <a:cs typeface="Arial" charset="0"/>
              </a:defRPr>
            </a:lvl5pPr>
            <a:lvl6pPr marL="2658184" indent="-241653" fontAlgn="base">
              <a:spcBef>
                <a:spcPct val="0"/>
              </a:spcBef>
              <a:spcAft>
                <a:spcPct val="0"/>
              </a:spcAft>
              <a:defRPr>
                <a:solidFill>
                  <a:schemeClr val="tx1"/>
                </a:solidFill>
                <a:latin typeface="Arial" charset="0"/>
                <a:cs typeface="Arial" charset="0"/>
              </a:defRPr>
            </a:lvl6pPr>
            <a:lvl7pPr marL="3141490" indent="-241653" fontAlgn="base">
              <a:spcBef>
                <a:spcPct val="0"/>
              </a:spcBef>
              <a:spcAft>
                <a:spcPct val="0"/>
              </a:spcAft>
              <a:defRPr>
                <a:solidFill>
                  <a:schemeClr val="tx1"/>
                </a:solidFill>
                <a:latin typeface="Arial" charset="0"/>
                <a:cs typeface="Arial" charset="0"/>
              </a:defRPr>
            </a:lvl7pPr>
            <a:lvl8pPr marL="3624796" indent="-241653" fontAlgn="base">
              <a:spcBef>
                <a:spcPct val="0"/>
              </a:spcBef>
              <a:spcAft>
                <a:spcPct val="0"/>
              </a:spcAft>
              <a:defRPr>
                <a:solidFill>
                  <a:schemeClr val="tx1"/>
                </a:solidFill>
                <a:latin typeface="Arial" charset="0"/>
                <a:cs typeface="Arial" charset="0"/>
              </a:defRPr>
            </a:lvl8pPr>
            <a:lvl9pPr marL="4108102" indent="-241653" fontAlgn="base">
              <a:spcBef>
                <a:spcPct val="0"/>
              </a:spcBef>
              <a:spcAft>
                <a:spcPct val="0"/>
              </a:spcAft>
              <a:defRPr>
                <a:solidFill>
                  <a:schemeClr val="tx1"/>
                </a:solidFill>
                <a:latin typeface="Arial" charset="0"/>
                <a:cs typeface="Arial" charset="0"/>
              </a:defRPr>
            </a:lvl9pPr>
          </a:lstStyle>
          <a:p>
            <a:fld id="{85DD3BE4-1701-471E-A946-4640E1819BC5}" type="slidenum">
              <a:rPr lang="en-US" altLang="en-US">
                <a:solidFill>
                  <a:srgbClr val="000000"/>
                </a:solidFill>
                <a:latin typeface="Calibri" pitchFamily="34" charset="0"/>
              </a:rPr>
              <a:pPr/>
              <a:t>34</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149309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幻灯片图像占位符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9858"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2451" name="灯片编号占位符 3"/>
          <p:cNvSpPr>
            <a:spLocks noGrp="1"/>
          </p:cNvSpPr>
          <p:nvPr>
            <p:ph type="sldNum" sz="quarter" idx="5"/>
          </p:nvPr>
        </p:nvSpPr>
        <p:spPr bwMode="auto">
          <a:ln>
            <a:miter lim="800000"/>
            <a:headEnd/>
            <a:tailEnd/>
          </a:ln>
        </p:spPr>
        <p:txBody>
          <a:bodyPr/>
          <a:lstStyle>
            <a:lvl1pPr>
              <a:defRPr>
                <a:solidFill>
                  <a:schemeClr val="tx1"/>
                </a:solidFill>
                <a:latin typeface="Arial" charset="0"/>
                <a:cs typeface="Arial" charset="0"/>
              </a:defRPr>
            </a:lvl1pPr>
            <a:lvl2pPr marL="785372" indent="-302066">
              <a:defRPr>
                <a:solidFill>
                  <a:schemeClr val="tx1"/>
                </a:solidFill>
                <a:latin typeface="Arial" charset="0"/>
                <a:cs typeface="Arial" charset="0"/>
              </a:defRPr>
            </a:lvl2pPr>
            <a:lvl3pPr marL="1208265" indent="-241653">
              <a:defRPr>
                <a:solidFill>
                  <a:schemeClr val="tx1"/>
                </a:solidFill>
                <a:latin typeface="Arial" charset="0"/>
                <a:cs typeface="Arial" charset="0"/>
              </a:defRPr>
            </a:lvl3pPr>
            <a:lvl4pPr marL="1691571" indent="-241653">
              <a:defRPr>
                <a:solidFill>
                  <a:schemeClr val="tx1"/>
                </a:solidFill>
                <a:latin typeface="Arial" charset="0"/>
                <a:cs typeface="Arial" charset="0"/>
              </a:defRPr>
            </a:lvl4pPr>
            <a:lvl5pPr marL="2174878" indent="-241653">
              <a:defRPr>
                <a:solidFill>
                  <a:schemeClr val="tx1"/>
                </a:solidFill>
                <a:latin typeface="Arial" charset="0"/>
                <a:cs typeface="Arial" charset="0"/>
              </a:defRPr>
            </a:lvl5pPr>
            <a:lvl6pPr marL="2658184" indent="-241653" fontAlgn="base">
              <a:spcBef>
                <a:spcPct val="0"/>
              </a:spcBef>
              <a:spcAft>
                <a:spcPct val="0"/>
              </a:spcAft>
              <a:defRPr>
                <a:solidFill>
                  <a:schemeClr val="tx1"/>
                </a:solidFill>
                <a:latin typeface="Arial" charset="0"/>
                <a:cs typeface="Arial" charset="0"/>
              </a:defRPr>
            </a:lvl6pPr>
            <a:lvl7pPr marL="3141490" indent="-241653" fontAlgn="base">
              <a:spcBef>
                <a:spcPct val="0"/>
              </a:spcBef>
              <a:spcAft>
                <a:spcPct val="0"/>
              </a:spcAft>
              <a:defRPr>
                <a:solidFill>
                  <a:schemeClr val="tx1"/>
                </a:solidFill>
                <a:latin typeface="Arial" charset="0"/>
                <a:cs typeface="Arial" charset="0"/>
              </a:defRPr>
            </a:lvl7pPr>
            <a:lvl8pPr marL="3624796" indent="-241653" fontAlgn="base">
              <a:spcBef>
                <a:spcPct val="0"/>
              </a:spcBef>
              <a:spcAft>
                <a:spcPct val="0"/>
              </a:spcAft>
              <a:defRPr>
                <a:solidFill>
                  <a:schemeClr val="tx1"/>
                </a:solidFill>
                <a:latin typeface="Arial" charset="0"/>
                <a:cs typeface="Arial" charset="0"/>
              </a:defRPr>
            </a:lvl8pPr>
            <a:lvl9pPr marL="4108102" indent="-241653" fontAlgn="base">
              <a:spcBef>
                <a:spcPct val="0"/>
              </a:spcBef>
              <a:spcAft>
                <a:spcPct val="0"/>
              </a:spcAft>
              <a:defRPr>
                <a:solidFill>
                  <a:schemeClr val="tx1"/>
                </a:solidFill>
                <a:latin typeface="Arial" charset="0"/>
                <a:cs typeface="Arial" charset="0"/>
              </a:defRPr>
            </a:lvl9pPr>
          </a:lstStyle>
          <a:p>
            <a:fld id="{CD8364F3-1DCE-42C7-9580-22B8972E01EA}" type="slidenum">
              <a:rPr lang="en-US" altLang="en-US">
                <a:solidFill>
                  <a:srgbClr val="000000"/>
                </a:solidFill>
                <a:latin typeface="Calibri" pitchFamily="34" charset="0"/>
              </a:rPr>
              <a:pPr/>
              <a:t>35</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2638706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幻灯片图像占位符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1906"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4499" name="灯片编号占位符 3"/>
          <p:cNvSpPr>
            <a:spLocks noGrp="1"/>
          </p:cNvSpPr>
          <p:nvPr>
            <p:ph type="sldNum" sz="quarter" idx="5"/>
          </p:nvPr>
        </p:nvSpPr>
        <p:spPr bwMode="auto">
          <a:ln>
            <a:miter lim="800000"/>
            <a:headEnd/>
            <a:tailEnd/>
          </a:ln>
        </p:spPr>
        <p:txBody>
          <a:bodyPr/>
          <a:lstStyle>
            <a:lvl1pPr>
              <a:defRPr>
                <a:solidFill>
                  <a:schemeClr val="tx1"/>
                </a:solidFill>
                <a:latin typeface="Arial" charset="0"/>
                <a:cs typeface="Arial" charset="0"/>
              </a:defRPr>
            </a:lvl1pPr>
            <a:lvl2pPr marL="785372" indent="-302066">
              <a:defRPr>
                <a:solidFill>
                  <a:schemeClr val="tx1"/>
                </a:solidFill>
                <a:latin typeface="Arial" charset="0"/>
                <a:cs typeface="Arial" charset="0"/>
              </a:defRPr>
            </a:lvl2pPr>
            <a:lvl3pPr marL="1208265" indent="-241653">
              <a:defRPr>
                <a:solidFill>
                  <a:schemeClr val="tx1"/>
                </a:solidFill>
                <a:latin typeface="Arial" charset="0"/>
                <a:cs typeface="Arial" charset="0"/>
              </a:defRPr>
            </a:lvl3pPr>
            <a:lvl4pPr marL="1691571" indent="-241653">
              <a:defRPr>
                <a:solidFill>
                  <a:schemeClr val="tx1"/>
                </a:solidFill>
                <a:latin typeface="Arial" charset="0"/>
                <a:cs typeface="Arial" charset="0"/>
              </a:defRPr>
            </a:lvl4pPr>
            <a:lvl5pPr marL="2174878" indent="-241653">
              <a:defRPr>
                <a:solidFill>
                  <a:schemeClr val="tx1"/>
                </a:solidFill>
                <a:latin typeface="Arial" charset="0"/>
                <a:cs typeface="Arial" charset="0"/>
              </a:defRPr>
            </a:lvl5pPr>
            <a:lvl6pPr marL="2658184" indent="-241653" fontAlgn="base">
              <a:spcBef>
                <a:spcPct val="0"/>
              </a:spcBef>
              <a:spcAft>
                <a:spcPct val="0"/>
              </a:spcAft>
              <a:defRPr>
                <a:solidFill>
                  <a:schemeClr val="tx1"/>
                </a:solidFill>
                <a:latin typeface="Arial" charset="0"/>
                <a:cs typeface="Arial" charset="0"/>
              </a:defRPr>
            </a:lvl6pPr>
            <a:lvl7pPr marL="3141490" indent="-241653" fontAlgn="base">
              <a:spcBef>
                <a:spcPct val="0"/>
              </a:spcBef>
              <a:spcAft>
                <a:spcPct val="0"/>
              </a:spcAft>
              <a:defRPr>
                <a:solidFill>
                  <a:schemeClr val="tx1"/>
                </a:solidFill>
                <a:latin typeface="Arial" charset="0"/>
                <a:cs typeface="Arial" charset="0"/>
              </a:defRPr>
            </a:lvl7pPr>
            <a:lvl8pPr marL="3624796" indent="-241653" fontAlgn="base">
              <a:spcBef>
                <a:spcPct val="0"/>
              </a:spcBef>
              <a:spcAft>
                <a:spcPct val="0"/>
              </a:spcAft>
              <a:defRPr>
                <a:solidFill>
                  <a:schemeClr val="tx1"/>
                </a:solidFill>
                <a:latin typeface="Arial" charset="0"/>
                <a:cs typeface="Arial" charset="0"/>
              </a:defRPr>
            </a:lvl8pPr>
            <a:lvl9pPr marL="4108102" indent="-241653" fontAlgn="base">
              <a:spcBef>
                <a:spcPct val="0"/>
              </a:spcBef>
              <a:spcAft>
                <a:spcPct val="0"/>
              </a:spcAft>
              <a:defRPr>
                <a:solidFill>
                  <a:schemeClr val="tx1"/>
                </a:solidFill>
                <a:latin typeface="Arial" charset="0"/>
                <a:cs typeface="Arial" charset="0"/>
              </a:defRPr>
            </a:lvl9pPr>
          </a:lstStyle>
          <a:p>
            <a:fld id="{05D39F89-EB39-4AAE-A776-E2211B4DD371}" type="slidenum">
              <a:rPr lang="en-US" altLang="en-US">
                <a:solidFill>
                  <a:srgbClr val="000000"/>
                </a:solidFill>
                <a:latin typeface="Calibri" pitchFamily="34" charset="0"/>
              </a:rPr>
              <a:pPr/>
              <a:t>36</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624938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ltLang="zh-CN"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384F3EF-F0B0-4447-8BA5-168232522BE5}" type="datetime1">
              <a:rPr lang="en-US">
                <a:solidFill>
                  <a:prstClr val="black"/>
                </a:solidFill>
              </a:rPr>
              <a:pPr/>
              <a:t>10/20/2015</a:t>
            </a:fld>
            <a:endParaRPr lang="en-US">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sz="2400"/>
            </a:lvl1pPr>
          </a:lstStyle>
          <a:p>
            <a:fld id="{FC733198-011E-4E74-9CBE-D2138561C34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11856695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ltLang="zh-CN" smtClean="0"/>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D81169D-372D-6E4E-A960-0A1D218CB46C}" type="datetime1">
              <a:rPr lang="en-US">
                <a:solidFill>
                  <a:prstClr val="black"/>
                </a:solidFill>
              </a:rPr>
              <a:pPr/>
              <a:t>10/20/2015</a:t>
            </a:fld>
            <a:endParaRPr lang="en-US">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C733198-011E-4E74-9CBE-D2138561C345}"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5090233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ltLang="zh-CN"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AD45E8-8385-2648-B66D-77C7E226B696}" type="datetime1">
              <a:rPr lang="en-US">
                <a:solidFill>
                  <a:prstClr val="black"/>
                </a:solidFill>
              </a:rPr>
              <a:pPr/>
              <a:t>10/20/2015</a:t>
            </a:fld>
            <a:endParaRPr lang="en-US">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C733198-011E-4E74-9CBE-D2138561C345}"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77125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solidFill>
                  <a:schemeClr val="tx1"/>
                </a:solidFill>
              </a:defRPr>
            </a:lvl1pPr>
          </a:lstStyle>
          <a:p>
            <a:r>
              <a:rPr lang="en-US" altLang="zh-CN" smtClean="0"/>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lvl1pPr>
              <a:defRPr>
                <a:solidFill>
                  <a:srgbClr val="000000"/>
                </a:solidFill>
                <a:latin typeface="Arial"/>
                <a:cs typeface="Arial"/>
              </a:defRPr>
            </a:lvl1pPr>
            <a:lvl2pPr>
              <a:defRPr>
                <a:solidFill>
                  <a:srgbClr val="000000"/>
                </a:solidFill>
                <a:latin typeface="Arial"/>
                <a:cs typeface="Arial"/>
              </a:defRPr>
            </a:lvl2pPr>
            <a:lvl3pPr>
              <a:defRPr>
                <a:solidFill>
                  <a:srgbClr val="000000"/>
                </a:solidFill>
                <a:latin typeface="Arial"/>
                <a:cs typeface="Arial"/>
              </a:defRPr>
            </a:lvl3pPr>
            <a:lvl4pPr>
              <a:defRPr>
                <a:solidFill>
                  <a:srgbClr val="000000"/>
                </a:solidFill>
                <a:latin typeface="Arial"/>
                <a:cs typeface="Arial"/>
              </a:defRPr>
            </a:lvl4pPr>
            <a:lvl5pPr>
              <a:defRPr>
                <a:solidFill>
                  <a:srgbClr val="000000"/>
                </a:solidFill>
                <a:latin typeface="Arial"/>
                <a:cs typeface="Arial"/>
              </a:defRPr>
            </a:lvl5pPr>
          </a:lstStyle>
          <a:p>
            <a:pPr lvl="0"/>
            <a:r>
              <a:rPr lang="en-US" altLang="zh-CN" dirty="0" smtClean="0"/>
              <a:t>Click to edit Master text styles</a:t>
            </a:r>
          </a:p>
          <a:p>
            <a:pPr lvl="1"/>
            <a:r>
              <a:rPr lang="en-US" altLang="zh-CN" dirty="0" smtClean="0"/>
              <a:t>Second level</a:t>
            </a:r>
          </a:p>
          <a:p>
            <a:pPr lvl="2"/>
            <a:r>
              <a:rPr lang="en-US" altLang="zh-CN" dirty="0" smtClean="0"/>
              <a:t>Third level</a:t>
            </a:r>
          </a:p>
          <a:p>
            <a:pPr lvl="3"/>
            <a:r>
              <a:rPr lang="en-US" altLang="zh-CN" dirty="0" smtClean="0"/>
              <a:t>Fourth level</a:t>
            </a:r>
          </a:p>
          <a:p>
            <a:pPr lvl="4"/>
            <a:r>
              <a:rPr lang="en-US" altLang="zh-CN" dirty="0" smtClean="0"/>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AC781E7-BA4D-174A-BE12-BFEAC7AA16E7}" type="datetime1">
              <a:rPr lang="en-US">
                <a:solidFill>
                  <a:prstClr val="black"/>
                </a:solidFill>
              </a:rPr>
              <a:pPr/>
              <a:t>10/20/2015</a:t>
            </a:fld>
            <a:endParaRPr lang="en-US">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sz="2400"/>
            </a:lvl1pPr>
          </a:lstStyle>
          <a:p>
            <a:fld id="{FC733198-011E-4E74-9CBE-D2138561C34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264484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solidFill>
                  <a:schemeClr val="tx1"/>
                </a:solidFill>
              </a:defRPr>
            </a:lvl1pPr>
          </a:lstStyle>
          <a:p>
            <a:r>
              <a:rPr lang="en-US" altLang="zh-CN" smtClean="0"/>
              <a:t>Click to edit Master title style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dirty="0"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C212D8D-D763-7C4B-BF5C-0781E107ECB2}" type="datetime1">
              <a:rPr lang="en-US">
                <a:solidFill>
                  <a:prstClr val="black"/>
                </a:solidFill>
              </a:rPr>
              <a:pPr/>
              <a:t>10/20/2015</a:t>
            </a:fld>
            <a:endParaRPr lang="en-US">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sz="2400"/>
            </a:lvl1pPr>
          </a:lstStyle>
          <a:p>
            <a:fld id="{FC733198-011E-4E74-9CBE-D2138561C34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134638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solidFill>
                  <a:schemeClr val="tx1"/>
                </a:solidFill>
              </a:defRPr>
            </a:lvl1pPr>
          </a:lstStyle>
          <a:p>
            <a:r>
              <a:rPr lang="en-US" altLang="zh-CN" smtClean="0"/>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E88435F-1ED5-E442-A1B2-F231C0F938B6}" type="datetime1">
              <a:rPr lang="en-US">
                <a:solidFill>
                  <a:prstClr val="black"/>
                </a:solidFill>
              </a:rPr>
              <a:pPr/>
              <a:t>10/20/2015</a:t>
            </a:fld>
            <a:endParaRPr lang="en-US">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C733198-011E-4E74-9CBE-D2138561C345}"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2793346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lvl1pPr>
              <a:defRPr>
                <a:solidFill>
                  <a:schemeClr val="tx1"/>
                </a:solidFill>
              </a:defRPr>
            </a:lvl1pPr>
          </a:lstStyle>
          <a:p>
            <a:r>
              <a:rPr lang="en-US" altLang="zh-CN" smtClean="0"/>
              <a:t>Click to edit Master title style</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8AC179D-020A-C548-9594-45C4449F8C4C}" type="datetime1">
              <a:rPr lang="en-US">
                <a:solidFill>
                  <a:prstClr val="black"/>
                </a:solidFill>
              </a:rPr>
              <a:pPr/>
              <a:t>10/20/2015</a:t>
            </a:fld>
            <a:endParaRPr lang="en-US">
              <a:solidFill>
                <a:prstClr val="black"/>
              </a:solidFill>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FC733198-011E-4E74-9CBE-D2138561C345}"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277353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solidFill>
                  <a:schemeClr val="tx1"/>
                </a:solidFill>
              </a:defRPr>
            </a:lvl1pPr>
          </a:lstStyle>
          <a:p>
            <a:r>
              <a:rPr lang="en-US" altLang="zh-CN" smtClean="0"/>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FF6D6943-B69C-584E-8D66-9EEE88B38D7A}" type="datetime1">
              <a:rPr lang="en-US">
                <a:solidFill>
                  <a:prstClr val="black"/>
                </a:solidFill>
              </a:rPr>
              <a:pPr/>
              <a:t>10/20/2015</a:t>
            </a:fld>
            <a:endParaRPr lang="en-US">
              <a:solidFill>
                <a:prstClr val="black"/>
              </a:solidFill>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lvl1pPr algn="r">
              <a:defRPr sz="2400"/>
            </a:lvl1pPr>
          </a:lstStyle>
          <a:p>
            <a:fld id="{FC733198-011E-4E74-9CBE-D2138561C34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2578755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F917B5AB-5036-3044-8CCC-9757D19C0245}" type="datetime1">
              <a:rPr lang="en-US">
                <a:solidFill>
                  <a:prstClr val="black"/>
                </a:solidFill>
              </a:rPr>
              <a:pPr/>
              <a:t>10/20/2015</a:t>
            </a:fld>
            <a:endParaRPr lang="en-US">
              <a:solidFill>
                <a:prstClr val="black"/>
              </a:solidFill>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lvl1pPr algn="r">
              <a:defRPr sz="2400"/>
            </a:lvl1pPr>
          </a:lstStyle>
          <a:p>
            <a:fld id="{FC733198-011E-4E74-9CBE-D2138561C34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4250481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ltLang="zh-CN" smtClean="0"/>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ED80DD2-39F0-9A4A-A7EF-81BE6CADD685}" type="datetime1">
              <a:rPr lang="en-US">
                <a:solidFill>
                  <a:prstClr val="black"/>
                </a:solidFill>
              </a:rPr>
              <a:pPr/>
              <a:t>10/20/2015</a:t>
            </a:fld>
            <a:endParaRPr lang="en-US">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C733198-011E-4E74-9CBE-D2138561C345}"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8261342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ltLang="zh-CN" smtClean="0"/>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Drag picture to placeholder or click icon to add</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26447DD-3F88-1245-89AA-9AAF1978DB42}" type="datetime1">
              <a:rPr lang="en-US">
                <a:solidFill>
                  <a:prstClr val="black"/>
                </a:solidFill>
              </a:rPr>
              <a:pPr/>
              <a:t>10/20/2015</a:t>
            </a:fld>
            <a:endParaRPr lang="en-US">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C733198-011E-4E74-9CBE-D2138561C345}"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6444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Title Placeholder 6"/>
          <p:cNvSpPr>
            <a:spLocks noGrp="1"/>
          </p:cNvSpPr>
          <p:nvPr>
            <p:ph type="title"/>
          </p:nvPr>
        </p:nvSpPr>
        <p:spPr>
          <a:xfrm>
            <a:off x="838200" y="1942133"/>
            <a:ext cx="10515600" cy="1993763"/>
          </a:xfrm>
          <a:prstGeom prst="rect">
            <a:avLst/>
          </a:prstGeom>
        </p:spPr>
        <p:txBody>
          <a:bodyPr vert="horz" lIns="91440" tIns="45720" rIns="91440" bIns="45720" rtlCol="0" anchor="ctr">
            <a:normAutofit/>
          </a:bodyPr>
          <a:lstStyle/>
          <a:p>
            <a:r>
              <a:rPr lang="en-US" altLang="zh-CN" dirty="0" smtClean="0"/>
              <a:t>Click to edit Master title style</a:t>
            </a:r>
            <a:endParaRPr lang="en-US" dirty="0"/>
          </a:p>
        </p:txBody>
      </p:sp>
      <p:sp>
        <p:nvSpPr>
          <p:cNvPr id="8" name="Text Placeholder 7"/>
          <p:cNvSpPr>
            <a:spLocks noGrp="1"/>
          </p:cNvSpPr>
          <p:nvPr>
            <p:ph type="body" idx="1"/>
          </p:nvPr>
        </p:nvSpPr>
        <p:spPr>
          <a:xfrm>
            <a:off x="838200" y="4227443"/>
            <a:ext cx="10515600" cy="1949520"/>
          </a:xfrm>
          <a:prstGeom prst="rect">
            <a:avLst/>
          </a:prstGeom>
        </p:spPr>
        <p:txBody>
          <a:bodyPr vert="horz" lIns="91440" tIns="45720" rIns="91440" bIns="45720" rtlCol="0">
            <a:normAutofit/>
          </a:bodyPr>
          <a:lstStyle/>
          <a:p>
            <a:pPr lvl="0"/>
            <a:endParaRPr lang="en-US" dirty="0"/>
          </a:p>
        </p:txBody>
      </p:sp>
    </p:spTree>
    <p:extLst>
      <p:ext uri="{BB962C8B-B14F-4D97-AF65-F5344CB8AC3E}">
        <p14:creationId xmlns:p14="http://schemas.microsoft.com/office/powerpoint/2010/main" val="4298578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3600" kern="1200" cap="all" baseline="0">
          <a:solidFill>
            <a:srgbClr val="000000"/>
          </a:solidFill>
          <a:latin typeface="Arial"/>
          <a:ea typeface="+mj-ea"/>
          <a:cs typeface="Arial"/>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Arial"/>
          <a:ea typeface="+mn-ea"/>
          <a:cs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oleObject" Target="../embeddings/oleObject8.bin"/><Relationship Id="rId7" Type="http://schemas.openxmlformats.org/officeDocument/2006/relationships/oleObject" Target="../embeddings/oleObject10.bin"/><Relationship Id="rId12" Type="http://schemas.openxmlformats.org/officeDocument/2006/relationships/image" Target="../media/image18.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5.emf"/><Relationship Id="rId11" Type="http://schemas.openxmlformats.org/officeDocument/2006/relationships/oleObject" Target="../embeddings/oleObject12.bin"/><Relationship Id="rId5" Type="http://schemas.openxmlformats.org/officeDocument/2006/relationships/oleObject" Target="../embeddings/oleObject9.bin"/><Relationship Id="rId10" Type="http://schemas.openxmlformats.org/officeDocument/2006/relationships/image" Target="../media/image17.emf"/><Relationship Id="rId4" Type="http://schemas.openxmlformats.org/officeDocument/2006/relationships/image" Target="../media/image14.emf"/><Relationship Id="rId9" Type="http://schemas.openxmlformats.org/officeDocument/2006/relationships/oleObject" Target="../embeddings/oleObject11.bin"/></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34.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4.bin"/><Relationship Id="rId5" Type="http://schemas.openxmlformats.org/officeDocument/2006/relationships/image" Target="../media/image33.wmf"/><Relationship Id="rId4" Type="http://schemas.openxmlformats.org/officeDocument/2006/relationships/oleObject" Target="../embeddings/oleObject13.bin"/></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94.png"/><Relationship Id="rId4" Type="http://schemas.openxmlformats.org/officeDocument/2006/relationships/image" Target="../media/image9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50.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6.bin"/><Relationship Id="rId5" Type="http://schemas.openxmlformats.org/officeDocument/2006/relationships/image" Target="../media/image49.wmf"/><Relationship Id="rId4" Type="http://schemas.openxmlformats.org/officeDocument/2006/relationships/oleObject" Target="../embeddings/oleObject15.bin"/></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19.bin"/><Relationship Id="rId13" Type="http://schemas.openxmlformats.org/officeDocument/2006/relationships/image" Target="../media/image55.wmf"/><Relationship Id="rId18" Type="http://schemas.openxmlformats.org/officeDocument/2006/relationships/image" Target="../media/image57.wmf"/><Relationship Id="rId3" Type="http://schemas.openxmlformats.org/officeDocument/2006/relationships/notesSlide" Target="../notesSlides/notesSlide24.xml"/><Relationship Id="rId7" Type="http://schemas.openxmlformats.org/officeDocument/2006/relationships/image" Target="../media/image52.wmf"/><Relationship Id="rId12" Type="http://schemas.openxmlformats.org/officeDocument/2006/relationships/oleObject" Target="../embeddings/oleObject21.bin"/><Relationship Id="rId17" Type="http://schemas.openxmlformats.org/officeDocument/2006/relationships/oleObject" Target="../embeddings/oleObject24.bin"/><Relationship Id="rId2" Type="http://schemas.openxmlformats.org/officeDocument/2006/relationships/slideLayout" Target="../slideLayouts/slideLayout7.xml"/><Relationship Id="rId16" Type="http://schemas.openxmlformats.org/officeDocument/2006/relationships/image" Target="../media/image56.wmf"/><Relationship Id="rId1" Type="http://schemas.openxmlformats.org/officeDocument/2006/relationships/vmlDrawing" Target="../drawings/vmlDrawing7.vml"/><Relationship Id="rId6" Type="http://schemas.openxmlformats.org/officeDocument/2006/relationships/oleObject" Target="../embeddings/oleObject18.bin"/><Relationship Id="rId11" Type="http://schemas.openxmlformats.org/officeDocument/2006/relationships/image" Target="../media/image54.wmf"/><Relationship Id="rId5" Type="http://schemas.openxmlformats.org/officeDocument/2006/relationships/image" Target="../media/image51.wmf"/><Relationship Id="rId15" Type="http://schemas.openxmlformats.org/officeDocument/2006/relationships/oleObject" Target="../embeddings/oleObject23.bin"/><Relationship Id="rId10" Type="http://schemas.openxmlformats.org/officeDocument/2006/relationships/oleObject" Target="../embeddings/oleObject20.bin"/><Relationship Id="rId4" Type="http://schemas.openxmlformats.org/officeDocument/2006/relationships/oleObject" Target="../embeddings/oleObject17.bin"/><Relationship Id="rId9" Type="http://schemas.openxmlformats.org/officeDocument/2006/relationships/image" Target="../media/image53.wmf"/><Relationship Id="rId14" Type="http://schemas.openxmlformats.org/officeDocument/2006/relationships/oleObject" Target="../embeddings/oleObject22.bin"/></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notesSlide" Target="../notesSlides/notesSlide25.xml"/><Relationship Id="rId7" Type="http://schemas.openxmlformats.org/officeDocument/2006/relationships/image" Target="../media/image59.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26.bin"/><Relationship Id="rId11" Type="http://schemas.openxmlformats.org/officeDocument/2006/relationships/image" Target="../media/image61.wmf"/><Relationship Id="rId5" Type="http://schemas.openxmlformats.org/officeDocument/2006/relationships/image" Target="../media/image58.wmf"/><Relationship Id="rId10" Type="http://schemas.openxmlformats.org/officeDocument/2006/relationships/oleObject" Target="../embeddings/oleObject28.bin"/><Relationship Id="rId4" Type="http://schemas.openxmlformats.org/officeDocument/2006/relationships/oleObject" Target="../embeddings/oleObject25.bin"/><Relationship Id="rId9" Type="http://schemas.openxmlformats.org/officeDocument/2006/relationships/image" Target="../media/image60.wmf"/></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image" Target="../media/image63.wmf"/><Relationship Id="rId3" Type="http://schemas.openxmlformats.org/officeDocument/2006/relationships/notesSlide" Target="../notesSlides/notesSlide26.xml"/><Relationship Id="rId7" Type="http://schemas.openxmlformats.org/officeDocument/2006/relationships/image" Target="../media/image52.wmf"/><Relationship Id="rId12" Type="http://schemas.openxmlformats.org/officeDocument/2006/relationships/oleObject" Target="../embeddings/oleObject33.bin"/><Relationship Id="rId17" Type="http://schemas.openxmlformats.org/officeDocument/2006/relationships/image" Target="../media/image65.wmf"/><Relationship Id="rId2" Type="http://schemas.openxmlformats.org/officeDocument/2006/relationships/slideLayout" Target="../slideLayouts/slideLayout7.xml"/><Relationship Id="rId16" Type="http://schemas.openxmlformats.org/officeDocument/2006/relationships/oleObject" Target="../embeddings/oleObject35.bin"/><Relationship Id="rId1" Type="http://schemas.openxmlformats.org/officeDocument/2006/relationships/vmlDrawing" Target="../drawings/vmlDrawing9.vml"/><Relationship Id="rId6" Type="http://schemas.openxmlformats.org/officeDocument/2006/relationships/oleObject" Target="../embeddings/oleObject30.bin"/><Relationship Id="rId11" Type="http://schemas.openxmlformats.org/officeDocument/2006/relationships/image" Target="../media/image62.wmf"/><Relationship Id="rId5" Type="http://schemas.openxmlformats.org/officeDocument/2006/relationships/image" Target="../media/image51.wmf"/><Relationship Id="rId15" Type="http://schemas.openxmlformats.org/officeDocument/2006/relationships/image" Target="../media/image64.wmf"/><Relationship Id="rId10" Type="http://schemas.openxmlformats.org/officeDocument/2006/relationships/oleObject" Target="../embeddings/oleObject32.bin"/><Relationship Id="rId4" Type="http://schemas.openxmlformats.org/officeDocument/2006/relationships/oleObject" Target="../embeddings/oleObject29.bin"/><Relationship Id="rId9" Type="http://schemas.openxmlformats.org/officeDocument/2006/relationships/image" Target="../media/image53.wmf"/><Relationship Id="rId14" Type="http://schemas.openxmlformats.org/officeDocument/2006/relationships/oleObject" Target="../embeddings/oleObject34.bin"/></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38.bin"/><Relationship Id="rId13" Type="http://schemas.openxmlformats.org/officeDocument/2006/relationships/image" Target="../media/image63.wmf"/><Relationship Id="rId3" Type="http://schemas.openxmlformats.org/officeDocument/2006/relationships/notesSlide" Target="../notesSlides/notesSlide27.xml"/><Relationship Id="rId7" Type="http://schemas.openxmlformats.org/officeDocument/2006/relationships/image" Target="../media/image52.wmf"/><Relationship Id="rId12" Type="http://schemas.openxmlformats.org/officeDocument/2006/relationships/oleObject" Target="../embeddings/oleObject40.bin"/><Relationship Id="rId17" Type="http://schemas.openxmlformats.org/officeDocument/2006/relationships/image" Target="../media/image65.wmf"/><Relationship Id="rId2" Type="http://schemas.openxmlformats.org/officeDocument/2006/relationships/slideLayout" Target="../slideLayouts/slideLayout7.xml"/><Relationship Id="rId16" Type="http://schemas.openxmlformats.org/officeDocument/2006/relationships/oleObject" Target="../embeddings/oleObject42.bin"/><Relationship Id="rId1" Type="http://schemas.openxmlformats.org/officeDocument/2006/relationships/vmlDrawing" Target="../drawings/vmlDrawing10.vml"/><Relationship Id="rId6" Type="http://schemas.openxmlformats.org/officeDocument/2006/relationships/oleObject" Target="../embeddings/oleObject37.bin"/><Relationship Id="rId11" Type="http://schemas.openxmlformats.org/officeDocument/2006/relationships/image" Target="../media/image62.wmf"/><Relationship Id="rId5" Type="http://schemas.openxmlformats.org/officeDocument/2006/relationships/image" Target="../media/image51.wmf"/><Relationship Id="rId15" Type="http://schemas.openxmlformats.org/officeDocument/2006/relationships/image" Target="../media/image64.wmf"/><Relationship Id="rId10" Type="http://schemas.openxmlformats.org/officeDocument/2006/relationships/oleObject" Target="../embeddings/oleObject39.bin"/><Relationship Id="rId4" Type="http://schemas.openxmlformats.org/officeDocument/2006/relationships/oleObject" Target="../embeddings/oleObject36.bin"/><Relationship Id="rId9" Type="http://schemas.openxmlformats.org/officeDocument/2006/relationships/image" Target="../media/image53.wmf"/><Relationship Id="rId14" Type="http://schemas.openxmlformats.org/officeDocument/2006/relationships/oleObject" Target="../embeddings/oleObject41.bin"/></Relationships>
</file>

<file path=ppt/slides/_rels/slide58.xml.rels><?xml version="1.0" encoding="UTF-8" standalone="yes"?>
<Relationships xmlns="http://schemas.openxmlformats.org/package/2006/relationships"><Relationship Id="rId8" Type="http://schemas.openxmlformats.org/officeDocument/2006/relationships/oleObject" Target="../embeddings/oleObject45.bin"/><Relationship Id="rId3" Type="http://schemas.openxmlformats.org/officeDocument/2006/relationships/notesSlide" Target="../notesSlides/notesSlide28.xml"/><Relationship Id="rId7" Type="http://schemas.openxmlformats.org/officeDocument/2006/relationships/image" Target="../media/image59.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44.bin"/><Relationship Id="rId11" Type="http://schemas.openxmlformats.org/officeDocument/2006/relationships/image" Target="../media/image61.wmf"/><Relationship Id="rId5" Type="http://schemas.openxmlformats.org/officeDocument/2006/relationships/image" Target="../media/image66.wmf"/><Relationship Id="rId10" Type="http://schemas.openxmlformats.org/officeDocument/2006/relationships/oleObject" Target="../embeddings/oleObject46.bin"/><Relationship Id="rId4" Type="http://schemas.openxmlformats.org/officeDocument/2006/relationships/oleObject" Target="../embeddings/oleObject43.bin"/><Relationship Id="rId9" Type="http://schemas.openxmlformats.org/officeDocument/2006/relationships/image" Target="../media/image67.w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5.wmf"/><Relationship Id="rId11" Type="http://schemas.openxmlformats.org/officeDocument/2006/relationships/image" Target="../media/image9.png"/><Relationship Id="rId5" Type="http://schemas.openxmlformats.org/officeDocument/2006/relationships/oleObject" Target="../embeddings/oleObject2.bin"/><Relationship Id="rId10" Type="http://schemas.openxmlformats.org/officeDocument/2006/relationships/image" Target="../media/image8.png"/><Relationship Id="rId4" Type="http://schemas.openxmlformats.org/officeDocument/2006/relationships/image" Target="../media/image4.wmf"/><Relationship Id="rId9" Type="http://schemas.openxmlformats.org/officeDocument/2006/relationships/image" Target="../media/image7.png"/></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49.bin"/><Relationship Id="rId13" Type="http://schemas.openxmlformats.org/officeDocument/2006/relationships/image" Target="../media/image72.wmf"/><Relationship Id="rId18" Type="http://schemas.openxmlformats.org/officeDocument/2006/relationships/oleObject" Target="../embeddings/oleObject54.bin"/><Relationship Id="rId26" Type="http://schemas.openxmlformats.org/officeDocument/2006/relationships/oleObject" Target="../embeddings/oleObject58.bin"/><Relationship Id="rId39" Type="http://schemas.openxmlformats.org/officeDocument/2006/relationships/oleObject" Target="../embeddings/oleObject68.bin"/><Relationship Id="rId3" Type="http://schemas.openxmlformats.org/officeDocument/2006/relationships/notesSlide" Target="../notesSlides/notesSlide29.xml"/><Relationship Id="rId21" Type="http://schemas.openxmlformats.org/officeDocument/2006/relationships/image" Target="../media/image76.wmf"/><Relationship Id="rId34" Type="http://schemas.openxmlformats.org/officeDocument/2006/relationships/oleObject" Target="../embeddings/oleObject63.bin"/><Relationship Id="rId7" Type="http://schemas.openxmlformats.org/officeDocument/2006/relationships/image" Target="../media/image69.wmf"/><Relationship Id="rId12" Type="http://schemas.openxmlformats.org/officeDocument/2006/relationships/oleObject" Target="../embeddings/oleObject51.bin"/><Relationship Id="rId17" Type="http://schemas.openxmlformats.org/officeDocument/2006/relationships/image" Target="../media/image74.wmf"/><Relationship Id="rId25" Type="http://schemas.openxmlformats.org/officeDocument/2006/relationships/image" Target="../media/image78.wmf"/><Relationship Id="rId33" Type="http://schemas.openxmlformats.org/officeDocument/2006/relationships/oleObject" Target="../embeddings/oleObject62.bin"/><Relationship Id="rId38" Type="http://schemas.openxmlformats.org/officeDocument/2006/relationships/oleObject" Target="../embeddings/oleObject67.bin"/><Relationship Id="rId2" Type="http://schemas.openxmlformats.org/officeDocument/2006/relationships/slideLayout" Target="../slideLayouts/slideLayout2.xml"/><Relationship Id="rId16" Type="http://schemas.openxmlformats.org/officeDocument/2006/relationships/oleObject" Target="../embeddings/oleObject53.bin"/><Relationship Id="rId20" Type="http://schemas.openxmlformats.org/officeDocument/2006/relationships/oleObject" Target="../embeddings/oleObject55.bin"/><Relationship Id="rId29" Type="http://schemas.openxmlformats.org/officeDocument/2006/relationships/image" Target="../media/image80.wmf"/><Relationship Id="rId41" Type="http://schemas.openxmlformats.org/officeDocument/2006/relationships/oleObject" Target="../embeddings/oleObject70.bin"/><Relationship Id="rId1" Type="http://schemas.openxmlformats.org/officeDocument/2006/relationships/vmlDrawing" Target="../drawings/vmlDrawing12.vml"/><Relationship Id="rId6" Type="http://schemas.openxmlformats.org/officeDocument/2006/relationships/oleObject" Target="../embeddings/oleObject48.bin"/><Relationship Id="rId11" Type="http://schemas.openxmlformats.org/officeDocument/2006/relationships/image" Target="../media/image71.wmf"/><Relationship Id="rId24" Type="http://schemas.openxmlformats.org/officeDocument/2006/relationships/oleObject" Target="../embeddings/oleObject57.bin"/><Relationship Id="rId32" Type="http://schemas.openxmlformats.org/officeDocument/2006/relationships/oleObject" Target="../embeddings/oleObject61.bin"/><Relationship Id="rId37" Type="http://schemas.openxmlformats.org/officeDocument/2006/relationships/oleObject" Target="../embeddings/oleObject66.bin"/><Relationship Id="rId40" Type="http://schemas.openxmlformats.org/officeDocument/2006/relationships/oleObject" Target="../embeddings/oleObject69.bin"/><Relationship Id="rId5" Type="http://schemas.openxmlformats.org/officeDocument/2006/relationships/image" Target="../media/image68.wmf"/><Relationship Id="rId15" Type="http://schemas.openxmlformats.org/officeDocument/2006/relationships/image" Target="../media/image73.wmf"/><Relationship Id="rId23" Type="http://schemas.openxmlformats.org/officeDocument/2006/relationships/image" Target="../media/image77.wmf"/><Relationship Id="rId28" Type="http://schemas.openxmlformats.org/officeDocument/2006/relationships/oleObject" Target="../embeddings/oleObject59.bin"/><Relationship Id="rId36" Type="http://schemas.openxmlformats.org/officeDocument/2006/relationships/oleObject" Target="../embeddings/oleObject65.bin"/><Relationship Id="rId10" Type="http://schemas.openxmlformats.org/officeDocument/2006/relationships/oleObject" Target="../embeddings/oleObject50.bin"/><Relationship Id="rId19" Type="http://schemas.openxmlformats.org/officeDocument/2006/relationships/image" Target="../media/image75.wmf"/><Relationship Id="rId31" Type="http://schemas.openxmlformats.org/officeDocument/2006/relationships/image" Target="../media/image81.wmf"/><Relationship Id="rId4" Type="http://schemas.openxmlformats.org/officeDocument/2006/relationships/oleObject" Target="../embeddings/oleObject47.bin"/><Relationship Id="rId9" Type="http://schemas.openxmlformats.org/officeDocument/2006/relationships/image" Target="../media/image70.wmf"/><Relationship Id="rId14" Type="http://schemas.openxmlformats.org/officeDocument/2006/relationships/oleObject" Target="../embeddings/oleObject52.bin"/><Relationship Id="rId22" Type="http://schemas.openxmlformats.org/officeDocument/2006/relationships/oleObject" Target="../embeddings/oleObject56.bin"/><Relationship Id="rId27" Type="http://schemas.openxmlformats.org/officeDocument/2006/relationships/image" Target="../media/image79.wmf"/><Relationship Id="rId30" Type="http://schemas.openxmlformats.org/officeDocument/2006/relationships/oleObject" Target="../embeddings/oleObject60.bin"/><Relationship Id="rId35" Type="http://schemas.openxmlformats.org/officeDocument/2006/relationships/oleObject" Target="../embeddings/oleObject64.bin"/></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94.png"/><Relationship Id="rId4" Type="http://schemas.openxmlformats.org/officeDocument/2006/relationships/image" Target="../media/image92.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oleObject" Target="../embeddings/oleObject5.bin"/><Relationship Id="rId4" Type="http://schemas.openxmlformats.org/officeDocument/2006/relationships/image" Target="../media/image7.w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0.wmf"/><Relationship Id="rId5" Type="http://schemas.openxmlformats.org/officeDocument/2006/relationships/oleObject" Target="../embeddings/oleObject7.bin"/><Relationship Id="rId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6742" y="1251154"/>
            <a:ext cx="11684001" cy="2726394"/>
          </a:xfrm>
        </p:spPr>
        <p:txBody>
          <a:bodyPr anchor="ctr">
            <a:noAutofit/>
          </a:bodyPr>
          <a:lstStyle/>
          <a:p>
            <a:pPr>
              <a:lnSpc>
                <a:spcPct val="130000"/>
              </a:lnSpc>
            </a:pPr>
            <a:r>
              <a:rPr lang="en-US" sz="3200" dirty="0">
                <a:solidFill>
                  <a:srgbClr val="FFD966"/>
                </a:solidFill>
              </a:rPr>
              <a:t>Multiples can be useful (at times) to enhance imaging, by providing an approximate image of an unrecorded primary, but its always primaries that are migrated or imaged</a:t>
            </a:r>
          </a:p>
        </p:txBody>
      </p:sp>
      <p:sp>
        <p:nvSpPr>
          <p:cNvPr id="3" name="Subtitle 2"/>
          <p:cNvSpPr>
            <a:spLocks noGrp="1"/>
          </p:cNvSpPr>
          <p:nvPr>
            <p:ph type="subTitle" idx="1"/>
          </p:nvPr>
        </p:nvSpPr>
        <p:spPr>
          <a:xfrm>
            <a:off x="1516743" y="4429352"/>
            <a:ext cx="9144000" cy="1658348"/>
          </a:xfrm>
        </p:spPr>
        <p:txBody>
          <a:bodyPr>
            <a:noAutofit/>
          </a:bodyPr>
          <a:lstStyle/>
          <a:p>
            <a:r>
              <a:rPr lang="en-US" altLang="zh-CN" sz="3200" dirty="0" smtClean="0">
                <a:solidFill>
                  <a:schemeClr val="bg1"/>
                </a:solidFill>
                <a:ea typeface="Arial Unicode MS" pitchFamily="34" charset="-122"/>
                <a:cs typeface="Arial"/>
              </a:rPr>
              <a:t>Arthur </a:t>
            </a:r>
            <a:r>
              <a:rPr lang="en-US" altLang="zh-CN" sz="3200" dirty="0">
                <a:solidFill>
                  <a:schemeClr val="bg1"/>
                </a:solidFill>
                <a:ea typeface="Arial Unicode MS" pitchFamily="34" charset="-122"/>
                <a:cs typeface="Arial"/>
              </a:rPr>
              <a:t>B. </a:t>
            </a:r>
            <a:r>
              <a:rPr lang="en-US" altLang="zh-CN" sz="3200" dirty="0" err="1">
                <a:solidFill>
                  <a:schemeClr val="bg1"/>
                </a:solidFill>
                <a:ea typeface="Arial Unicode MS" pitchFamily="34" charset="-122"/>
                <a:cs typeface="Arial"/>
              </a:rPr>
              <a:t>Weglein</a:t>
            </a:r>
            <a:endParaRPr lang="en-US" altLang="zh-CN" sz="3200" dirty="0">
              <a:solidFill>
                <a:schemeClr val="bg1"/>
              </a:solidFill>
              <a:ea typeface="Arial Unicode MS" pitchFamily="34" charset="-122"/>
              <a:cs typeface="Arial"/>
            </a:endParaRPr>
          </a:p>
          <a:p>
            <a:r>
              <a:rPr lang="en-US" altLang="zh-CN" sz="3200" dirty="0">
                <a:solidFill>
                  <a:schemeClr val="bg1"/>
                </a:solidFill>
                <a:ea typeface="Arial Unicode MS" pitchFamily="34" charset="-122"/>
                <a:cs typeface="Arial"/>
              </a:rPr>
              <a:t>M-OSRP,</a:t>
            </a:r>
            <a:r>
              <a:rPr lang="zh-CN" altLang="en-US" sz="3200" dirty="0">
                <a:solidFill>
                  <a:schemeClr val="bg1"/>
                </a:solidFill>
                <a:ea typeface="Arial Unicode MS" pitchFamily="34" charset="-122"/>
                <a:cs typeface="Arial"/>
              </a:rPr>
              <a:t> </a:t>
            </a:r>
            <a:r>
              <a:rPr lang="en-US" altLang="zh-CN" sz="3200" dirty="0">
                <a:solidFill>
                  <a:schemeClr val="bg1"/>
                </a:solidFill>
                <a:ea typeface="Arial Unicode MS" pitchFamily="34" charset="-122"/>
                <a:cs typeface="Arial"/>
              </a:rPr>
              <a:t>University</a:t>
            </a:r>
            <a:r>
              <a:rPr lang="zh-CN" altLang="en-US" sz="3200" dirty="0">
                <a:solidFill>
                  <a:schemeClr val="bg1"/>
                </a:solidFill>
                <a:ea typeface="Arial Unicode MS" pitchFamily="34" charset="-122"/>
                <a:cs typeface="Arial"/>
              </a:rPr>
              <a:t> </a:t>
            </a:r>
            <a:r>
              <a:rPr lang="en-US" altLang="zh-CN" sz="3200" dirty="0">
                <a:solidFill>
                  <a:schemeClr val="bg1"/>
                </a:solidFill>
                <a:ea typeface="Arial Unicode MS" pitchFamily="34" charset="-122"/>
                <a:cs typeface="Arial"/>
              </a:rPr>
              <a:t>of</a:t>
            </a:r>
            <a:r>
              <a:rPr lang="zh-CN" altLang="en-US" sz="3200" dirty="0">
                <a:solidFill>
                  <a:schemeClr val="bg1"/>
                </a:solidFill>
                <a:ea typeface="Arial Unicode MS" pitchFamily="34" charset="-122"/>
                <a:cs typeface="Arial"/>
              </a:rPr>
              <a:t> </a:t>
            </a:r>
            <a:r>
              <a:rPr lang="en-US" altLang="zh-CN" sz="3200" dirty="0">
                <a:solidFill>
                  <a:schemeClr val="bg1"/>
                </a:solidFill>
                <a:ea typeface="Arial Unicode MS" pitchFamily="34" charset="-122"/>
                <a:cs typeface="Arial"/>
              </a:rPr>
              <a:t>Houston</a:t>
            </a:r>
            <a:endParaRPr lang="en-US" altLang="zh-CN" sz="3200" dirty="0">
              <a:solidFill>
                <a:schemeClr val="bg1"/>
              </a:solidFill>
              <a:ea typeface="Arial Unicode MS" pitchFamily="34" charset="-122"/>
              <a:cs typeface="Arial" panose="020B0604020202020204" pitchFamily="34" charset="0"/>
            </a:endParaRPr>
          </a:p>
          <a:p>
            <a:r>
              <a:rPr lang="en-US" altLang="zh-CN" sz="3200" dirty="0">
                <a:solidFill>
                  <a:schemeClr val="bg1"/>
                </a:solidFill>
                <a:ea typeface="Arial Unicode MS" pitchFamily="34" charset="-122"/>
                <a:cs typeface="Arial" panose="020B0604020202020204" pitchFamily="34" charset="0"/>
              </a:rPr>
              <a:t>Oct </a:t>
            </a:r>
            <a:r>
              <a:rPr lang="zh-CN" altLang="zh-CN" sz="3200" dirty="0" smtClean="0">
                <a:solidFill>
                  <a:schemeClr val="bg1"/>
                </a:solidFill>
                <a:ea typeface="Arial Unicode MS" pitchFamily="34" charset="-122"/>
                <a:cs typeface="Arial" panose="020B0604020202020204" pitchFamily="34" charset="0"/>
              </a:rPr>
              <a:t>2</a:t>
            </a:r>
            <a:r>
              <a:rPr lang="en-US" altLang="zh-CN" sz="3200" dirty="0" smtClean="0">
                <a:solidFill>
                  <a:schemeClr val="bg1"/>
                </a:solidFill>
                <a:ea typeface="Arial Unicode MS" pitchFamily="34" charset="-122"/>
                <a:cs typeface="Arial" panose="020B0604020202020204" pitchFamily="34" charset="0"/>
              </a:rPr>
              <a:t>0</a:t>
            </a:r>
            <a:r>
              <a:rPr lang="en-US" altLang="zh-CN" sz="3200" baseline="30000" dirty="0" smtClean="0">
                <a:solidFill>
                  <a:schemeClr val="bg1"/>
                </a:solidFill>
                <a:ea typeface="Arial Unicode MS" pitchFamily="34" charset="-122"/>
                <a:cs typeface="Arial" panose="020B0604020202020204" pitchFamily="34" charset="0"/>
              </a:rPr>
              <a:t>th</a:t>
            </a:r>
            <a:r>
              <a:rPr lang="en-US" altLang="zh-CN" sz="3200" dirty="0" smtClean="0">
                <a:solidFill>
                  <a:schemeClr val="bg1"/>
                </a:solidFill>
                <a:ea typeface="Arial Unicode MS" pitchFamily="34" charset="-122"/>
                <a:cs typeface="Arial" panose="020B0604020202020204" pitchFamily="34" charset="0"/>
              </a:rPr>
              <a:t>, </a:t>
            </a:r>
            <a:r>
              <a:rPr lang="en-US" altLang="zh-CN" sz="3200" dirty="0">
                <a:solidFill>
                  <a:schemeClr val="bg1"/>
                </a:solidFill>
                <a:ea typeface="Arial Unicode MS" pitchFamily="34" charset="-122"/>
                <a:cs typeface="Arial" panose="020B0604020202020204" pitchFamily="34" charset="0"/>
              </a:rPr>
              <a:t>2015</a:t>
            </a:r>
          </a:p>
        </p:txBody>
      </p:sp>
    </p:spTree>
    <p:extLst>
      <p:ext uri="{BB962C8B-B14F-4D97-AF65-F5344CB8AC3E}">
        <p14:creationId xmlns:p14="http://schemas.microsoft.com/office/powerpoint/2010/main" val="5035172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TextBox 2"/>
          <p:cNvSpPr txBox="1">
            <a:spLocks noChangeArrowheads="1"/>
          </p:cNvSpPr>
          <p:nvPr/>
        </p:nvSpPr>
        <p:spPr bwMode="auto">
          <a:xfrm>
            <a:off x="791633" y="2244688"/>
            <a:ext cx="1056216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altLang="en-US" sz="2800" dirty="0">
                <a:latin typeface="+mn-lt"/>
              </a:rPr>
              <a:t>Let’s examine </a:t>
            </a:r>
            <a:r>
              <a:rPr lang="en-US" altLang="en-US" sz="2800" dirty="0" smtClean="0">
                <a:latin typeface="+mn-lt"/>
              </a:rPr>
              <a:t>Claerbout II </a:t>
            </a:r>
            <a:r>
              <a:rPr lang="en-US" altLang="en-US" sz="2800" dirty="0">
                <a:latin typeface="+mn-lt"/>
              </a:rPr>
              <a:t>and III where only the imaging condition is the issue</a:t>
            </a:r>
          </a:p>
        </p:txBody>
      </p:sp>
      <p:sp>
        <p:nvSpPr>
          <p:cNvPr id="2" name="Slide Number Placeholder 1"/>
          <p:cNvSpPr>
            <a:spLocks noGrp="1"/>
          </p:cNvSpPr>
          <p:nvPr>
            <p:ph type="sldNum" sz="quarter" idx="12"/>
          </p:nvPr>
        </p:nvSpPr>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fld id="{E23860DB-1B30-4506-96AA-55293C85C1CC}" type="slidenum">
              <a:rPr lang="en-US" altLang="en-US">
                <a:solidFill>
                  <a:srgbClr val="000000"/>
                </a:solidFill>
                <a:latin typeface="Calibri" pitchFamily="34" charset="0"/>
              </a:rPr>
              <a:pPr/>
              <a:t>10</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2230286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433300" cy="699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018" name="TextBox 3"/>
          <p:cNvSpPr txBox="1">
            <a:spLocks noChangeArrowheads="1"/>
          </p:cNvSpPr>
          <p:nvPr/>
        </p:nvSpPr>
        <p:spPr bwMode="auto">
          <a:xfrm>
            <a:off x="4152901" y="6469063"/>
            <a:ext cx="4127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en-US" altLang="en-US">
                <a:solidFill>
                  <a:srgbClr val="000000"/>
                </a:solidFill>
              </a:rPr>
              <a:t>Zou and Weglein, 2014</a:t>
            </a:r>
          </a:p>
        </p:txBody>
      </p:sp>
      <p:sp>
        <p:nvSpPr>
          <p:cNvPr id="2" name="Rectangle 1"/>
          <p:cNvSpPr/>
          <p:nvPr/>
        </p:nvSpPr>
        <p:spPr>
          <a:xfrm>
            <a:off x="11184467" y="6308726"/>
            <a:ext cx="863600" cy="54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endParaRPr lang="en-US" altLang="en-US">
              <a:solidFill>
                <a:srgbClr val="FFFFFF"/>
              </a:solidFill>
              <a:latin typeface="Calibri" pitchFamily="34" charset="0"/>
            </a:endParaRPr>
          </a:p>
        </p:txBody>
      </p:sp>
      <p:sp>
        <p:nvSpPr>
          <p:cNvPr id="5" name="Slide Number Placeholder 4"/>
          <p:cNvSpPr>
            <a:spLocks noGrp="1"/>
          </p:cNvSpPr>
          <p:nvPr>
            <p:ph type="sldNum" sz="quarter" idx="12"/>
          </p:nvPr>
        </p:nvSpPr>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fld id="{B5EA37D4-4249-49C2-80AF-D87FEAFBC878}" type="slidenum">
              <a:rPr lang="en-US" altLang="en-US">
                <a:solidFill>
                  <a:srgbClr val="898989"/>
                </a:solidFill>
                <a:latin typeface="Calibri" pitchFamily="34" charset="0"/>
              </a:rPr>
              <a:pPr/>
              <a:t>11</a:t>
            </a:fld>
            <a:endParaRPr lang="en-US" altLang="en-US">
              <a:solidFill>
                <a:srgbClr val="898989"/>
              </a:solidFill>
              <a:latin typeface="Calibri" pitchFamily="34" charset="0"/>
            </a:endParaRPr>
          </a:p>
        </p:txBody>
      </p:sp>
    </p:spTree>
    <p:extLst>
      <p:ext uri="{BB962C8B-B14F-4D97-AF65-F5344CB8AC3E}">
        <p14:creationId xmlns:p14="http://schemas.microsoft.com/office/powerpoint/2010/main" val="41938514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433300" cy="699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1569700" y="6442076"/>
            <a:ext cx="863600" cy="54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endParaRPr lang="en-US" altLang="en-US">
              <a:solidFill>
                <a:srgbClr val="FFFFFF"/>
              </a:solidFill>
              <a:latin typeface="Calibri" pitchFamily="34" charset="0"/>
            </a:endParaRPr>
          </a:p>
        </p:txBody>
      </p:sp>
      <p:sp>
        <p:nvSpPr>
          <p:cNvPr id="3" name="Slide Number Placeholder 2"/>
          <p:cNvSpPr>
            <a:spLocks noGrp="1"/>
          </p:cNvSpPr>
          <p:nvPr>
            <p:ph type="sldNum" sz="quarter" idx="12"/>
          </p:nvPr>
        </p:nvSpPr>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fld id="{1BF7B709-0BFF-41C7-8D81-95B39F9ED254}" type="slidenum">
              <a:rPr lang="en-US" altLang="en-US">
                <a:solidFill>
                  <a:srgbClr val="898989"/>
                </a:solidFill>
                <a:latin typeface="Calibri" pitchFamily="34" charset="0"/>
              </a:rPr>
              <a:pPr/>
              <a:t>12</a:t>
            </a:fld>
            <a:endParaRPr lang="en-US" altLang="en-US">
              <a:solidFill>
                <a:srgbClr val="898989"/>
              </a:solidFill>
              <a:latin typeface="Calibri" pitchFamily="34" charset="0"/>
            </a:endParaRPr>
          </a:p>
        </p:txBody>
      </p:sp>
    </p:spTree>
    <p:extLst>
      <p:ext uri="{BB962C8B-B14F-4D97-AF65-F5344CB8AC3E}">
        <p14:creationId xmlns:p14="http://schemas.microsoft.com/office/powerpoint/2010/main" val="36312896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06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433300" cy="699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1328400" y="6308726"/>
            <a:ext cx="863600" cy="54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endParaRPr lang="en-US" altLang="en-US">
              <a:solidFill>
                <a:srgbClr val="FFFFFF"/>
              </a:solidFill>
              <a:latin typeface="Calibri" pitchFamily="34" charset="0"/>
            </a:endParaRPr>
          </a:p>
        </p:txBody>
      </p:sp>
      <p:sp>
        <p:nvSpPr>
          <p:cNvPr id="3" name="Slide Number Placeholder 2"/>
          <p:cNvSpPr>
            <a:spLocks noGrp="1"/>
          </p:cNvSpPr>
          <p:nvPr>
            <p:ph type="sldNum" sz="quarter" idx="12"/>
          </p:nvPr>
        </p:nvSpPr>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fld id="{83C13DE0-B7F6-43CA-9AA8-040C93CEE9F4}" type="slidenum">
              <a:rPr lang="en-US" altLang="en-US">
                <a:solidFill>
                  <a:srgbClr val="898989"/>
                </a:solidFill>
                <a:latin typeface="Calibri" pitchFamily="34" charset="0"/>
              </a:rPr>
              <a:pPr/>
              <a:t>13</a:t>
            </a:fld>
            <a:endParaRPr lang="en-US" altLang="en-US">
              <a:solidFill>
                <a:srgbClr val="898989"/>
              </a:solidFill>
              <a:latin typeface="Calibri" pitchFamily="34" charset="0"/>
            </a:endParaRPr>
          </a:p>
        </p:txBody>
      </p:sp>
    </p:spTree>
    <p:extLst>
      <p:ext uri="{BB962C8B-B14F-4D97-AF65-F5344CB8AC3E}">
        <p14:creationId xmlns:p14="http://schemas.microsoft.com/office/powerpoint/2010/main" val="36016347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dirty="0"/>
          </a:p>
        </p:txBody>
      </p:sp>
      <p:sp>
        <p:nvSpPr>
          <p:cNvPr id="3" name="内容占位符 2"/>
          <p:cNvSpPr>
            <a:spLocks noGrp="1"/>
          </p:cNvSpPr>
          <p:nvPr>
            <p:ph idx="1"/>
          </p:nvPr>
        </p:nvSpPr>
        <p:spPr/>
        <p:txBody>
          <a:bodyPr/>
          <a:lstStyle/>
          <a:p>
            <a:r>
              <a:rPr lang="en-US" dirty="0" smtClean="0"/>
              <a:t>The Claerbout II imaging principle provides an image for one shot record. However, the resulting</a:t>
            </a:r>
            <a:r>
              <a:rPr lang="en-US" dirty="0" smtClean="0">
                <a:solidFill>
                  <a:srgbClr val="FF0000"/>
                </a:solidFill>
              </a:rPr>
              <a:t> </a:t>
            </a:r>
            <a:r>
              <a:rPr lang="en-US" dirty="0" smtClean="0"/>
              <a:t>inconsistency in the image is mitigated by summing over shots. Claerbout </a:t>
            </a:r>
            <a:r>
              <a:rPr lang="en-US" dirty="0" smtClean="0"/>
              <a:t>II </a:t>
            </a:r>
            <a:r>
              <a:rPr lang="en-US" dirty="0" smtClean="0"/>
              <a:t>has a somewhat ad hoc origin and an ad hoc ‘fix’. </a:t>
            </a:r>
            <a:endParaRPr lang="en-US" dirty="0"/>
          </a:p>
        </p:txBody>
      </p:sp>
    </p:spTree>
    <p:extLst>
      <p:ext uri="{BB962C8B-B14F-4D97-AF65-F5344CB8AC3E}">
        <p14:creationId xmlns:p14="http://schemas.microsoft.com/office/powerpoint/2010/main" val="12098496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dirty="0"/>
          </a:p>
        </p:txBody>
      </p:sp>
      <p:sp>
        <p:nvSpPr>
          <p:cNvPr id="3" name="内容占位符 2"/>
          <p:cNvSpPr>
            <a:spLocks noGrp="1"/>
          </p:cNvSpPr>
          <p:nvPr>
            <p:ph idx="1"/>
          </p:nvPr>
        </p:nvSpPr>
        <p:spPr/>
        <p:txBody>
          <a:bodyPr/>
          <a:lstStyle/>
          <a:p>
            <a:r>
              <a:rPr lang="en-US" dirty="0" smtClean="0"/>
              <a:t>In </a:t>
            </a:r>
            <a:r>
              <a:rPr lang="en-US" dirty="0" err="1" smtClean="0"/>
              <a:t>Claerbout</a:t>
            </a:r>
            <a:r>
              <a:rPr lang="en-US" dirty="0" smtClean="0"/>
              <a:t> III one shot record predicts the receiver at depth (not an image). The Green’s theorem weighted sum over shots then predicts the source at depth, leading to an image.</a:t>
            </a:r>
          </a:p>
          <a:p>
            <a:r>
              <a:rPr lang="en-US" dirty="0" smtClean="0"/>
              <a:t>There is nothing that’s inconsistent or being fixed with the sum over sources in </a:t>
            </a:r>
            <a:r>
              <a:rPr lang="en-US" dirty="0" err="1" smtClean="0"/>
              <a:t>Claerbout</a:t>
            </a:r>
            <a:r>
              <a:rPr lang="en-US" dirty="0" smtClean="0"/>
              <a:t> III.</a:t>
            </a:r>
            <a:endParaRPr lang="en-US" dirty="0"/>
          </a:p>
        </p:txBody>
      </p:sp>
    </p:spTree>
    <p:extLst>
      <p:ext uri="{BB962C8B-B14F-4D97-AF65-F5344CB8AC3E}">
        <p14:creationId xmlns:p14="http://schemas.microsoft.com/office/powerpoint/2010/main" val="1108114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048" y="1747698"/>
            <a:ext cx="10515600" cy="1325563"/>
          </a:xfrm>
        </p:spPr>
        <p:txBody>
          <a:bodyPr>
            <a:normAutofit/>
          </a:bodyPr>
          <a:lstStyle/>
          <a:p>
            <a:r>
              <a:rPr lang="en-US" cap="none" dirty="0" smtClean="0"/>
              <a:t>How do you know if a migration method has made a high frequency approximation?</a:t>
            </a:r>
            <a:endParaRPr lang="en-US" cap="none" dirty="0"/>
          </a:p>
        </p:txBody>
      </p:sp>
      <p:sp>
        <p:nvSpPr>
          <p:cNvPr id="4" name="Slide Number Placeholder 3"/>
          <p:cNvSpPr>
            <a:spLocks noGrp="1"/>
          </p:cNvSpPr>
          <p:nvPr>
            <p:ph type="sldNum" sz="quarter" idx="12"/>
          </p:nvPr>
        </p:nvSpPr>
        <p:spPr/>
        <p:txBody>
          <a:bodyPr/>
          <a:lstStyle/>
          <a:p>
            <a:fld id="{FC733198-011E-4E74-9CBE-D2138561C345}" type="slidenum">
              <a:rPr lang="en-US" smtClean="0"/>
              <a:pPr/>
              <a:t>16</a:t>
            </a:fld>
            <a:endParaRPr lang="en-US"/>
          </a:p>
        </p:txBody>
      </p:sp>
    </p:spTree>
    <p:extLst>
      <p:ext uri="{BB962C8B-B14F-4D97-AF65-F5344CB8AC3E}">
        <p14:creationId xmlns:p14="http://schemas.microsoft.com/office/powerpoint/2010/main" val="42495792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FC733198-011E-4E74-9CBE-D2138561C345}" type="slidenum">
              <a:rPr lang="en-US" smtClean="0">
                <a:solidFill>
                  <a:prstClr val="black"/>
                </a:solidFill>
              </a:rPr>
              <a:pPr/>
              <a:t>17</a:t>
            </a:fld>
            <a:endParaRPr lang="en-US">
              <a:solidFill>
                <a:prstClr val="black"/>
              </a:solidFill>
            </a:endParaRPr>
          </a:p>
        </p:txBody>
      </p:sp>
      <p:sp>
        <p:nvSpPr>
          <p:cNvPr id="5" name="Content Placeholder 2"/>
          <p:cNvSpPr txBox="1">
            <a:spLocks/>
          </p:cNvSpPr>
          <p:nvPr/>
        </p:nvSpPr>
        <p:spPr>
          <a:xfrm>
            <a:off x="684581" y="1145312"/>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Arial"/>
                <a:ea typeface="+mn-ea"/>
                <a:cs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Arial"/>
                <a:ea typeface="+mn-ea"/>
                <a:cs typeface="Arial"/>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Arial"/>
                <a:ea typeface="+mn-ea"/>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Arial"/>
                <a:ea typeface="+mn-ea"/>
                <a:cs typeface="Arial"/>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Font typeface="Wingdings" charset="2"/>
              <a:buChar char="ü"/>
            </a:pPr>
            <a:r>
              <a:rPr lang="en-US" dirty="0" smtClean="0"/>
              <a:t>(1) If there is a travel time curve of candidate images within the method, it is a high frequency ‘ray theory’ </a:t>
            </a:r>
            <a:r>
              <a:rPr lang="en-US" dirty="0" smtClean="0"/>
              <a:t>approximation/ assumption</a:t>
            </a:r>
            <a:r>
              <a:rPr lang="en-US" dirty="0" smtClean="0"/>
              <a:t>.</a:t>
            </a:r>
          </a:p>
          <a:p>
            <a:endParaRPr lang="en-US" dirty="0" smtClean="0"/>
          </a:p>
          <a:p>
            <a:endParaRPr lang="en-US" dirty="0"/>
          </a:p>
        </p:txBody>
      </p:sp>
      <p:grpSp>
        <p:nvGrpSpPr>
          <p:cNvPr id="6" name="Group 15"/>
          <p:cNvGrpSpPr/>
          <p:nvPr/>
        </p:nvGrpSpPr>
        <p:grpSpPr>
          <a:xfrm>
            <a:off x="375537" y="2291989"/>
            <a:ext cx="5185834" cy="3478226"/>
            <a:chOff x="4233333" y="3513652"/>
            <a:chExt cx="5185834" cy="3478226"/>
          </a:xfrm>
        </p:grpSpPr>
        <p:sp>
          <p:nvSpPr>
            <p:cNvPr id="7" name="Block Arc 5"/>
            <p:cNvSpPr/>
            <p:nvPr/>
          </p:nvSpPr>
          <p:spPr>
            <a:xfrm rot="10800000">
              <a:off x="4233333" y="3513652"/>
              <a:ext cx="5185834" cy="2963334"/>
            </a:xfrm>
            <a:prstGeom prst="blockArc">
              <a:avLst>
                <a:gd name="adj1" fmla="val 10677687"/>
                <a:gd name="adj2" fmla="val 105617"/>
                <a:gd name="adj3" fmla="val 0"/>
              </a:avLst>
            </a:prstGeom>
            <a:ln w="5715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aphicFrame>
          <p:nvGraphicFramePr>
            <p:cNvPr id="8" name="Object 6"/>
            <p:cNvGraphicFramePr>
              <a:graphicFrameLocks noChangeAspect="1"/>
            </p:cNvGraphicFramePr>
            <p:nvPr>
              <p:extLst/>
            </p:nvPr>
          </p:nvGraphicFramePr>
          <p:xfrm>
            <a:off x="4594670" y="4247826"/>
            <a:ext cx="928326" cy="568974"/>
          </p:xfrm>
          <a:graphic>
            <a:graphicData uri="http://schemas.openxmlformats.org/presentationml/2006/ole">
              <mc:AlternateContent xmlns:mc="http://schemas.openxmlformats.org/markup-compatibility/2006">
                <mc:Choice xmlns:v="urn:schemas-microsoft-com:vml" Requires="v">
                  <p:oleObj spid="_x0000_s16441" name="Equation" r:id="rId3" imgW="393700" imgH="241300" progId="Equation.DSMT4">
                    <p:embed/>
                  </p:oleObj>
                </mc:Choice>
                <mc:Fallback>
                  <p:oleObj name="Equation" r:id="rId3" imgW="393700" imgH="241300" progId="Equation.DSMT4">
                    <p:embed/>
                    <p:pic>
                      <p:nvPicPr>
                        <p:cNvPr id="0" name=""/>
                        <p:cNvPicPr/>
                        <p:nvPr/>
                      </p:nvPicPr>
                      <p:blipFill>
                        <a:blip r:embed="rId4"/>
                        <a:stretch>
                          <a:fillRect/>
                        </a:stretch>
                      </p:blipFill>
                      <p:spPr>
                        <a:xfrm>
                          <a:off x="4594670" y="4247826"/>
                          <a:ext cx="928326" cy="568974"/>
                        </a:xfrm>
                        <a:prstGeom prst="rect">
                          <a:avLst/>
                        </a:prstGeom>
                      </p:spPr>
                    </p:pic>
                  </p:oleObj>
                </mc:Fallback>
              </mc:AlternateContent>
            </a:graphicData>
          </a:graphic>
        </p:graphicFrame>
        <p:graphicFrame>
          <p:nvGraphicFramePr>
            <p:cNvPr id="9" name="Object 8"/>
            <p:cNvGraphicFramePr>
              <a:graphicFrameLocks noChangeAspect="1"/>
            </p:cNvGraphicFramePr>
            <p:nvPr>
              <p:extLst/>
            </p:nvPr>
          </p:nvGraphicFramePr>
          <p:xfrm>
            <a:off x="8169274" y="4217988"/>
            <a:ext cx="985838" cy="628650"/>
          </p:xfrm>
          <a:graphic>
            <a:graphicData uri="http://schemas.openxmlformats.org/presentationml/2006/ole">
              <mc:AlternateContent xmlns:mc="http://schemas.openxmlformats.org/markup-compatibility/2006">
                <mc:Choice xmlns:v="urn:schemas-microsoft-com:vml" Requires="v">
                  <p:oleObj spid="_x0000_s16442" name="Equation" r:id="rId5" imgW="419100" imgH="266700" progId="Equation.DSMT4">
                    <p:embed/>
                  </p:oleObj>
                </mc:Choice>
                <mc:Fallback>
                  <p:oleObj name="Equation" r:id="rId5" imgW="419100" imgH="266700" progId="Equation.DSMT4">
                    <p:embed/>
                    <p:pic>
                      <p:nvPicPr>
                        <p:cNvPr id="0" name=""/>
                        <p:cNvPicPr/>
                        <p:nvPr/>
                      </p:nvPicPr>
                      <p:blipFill>
                        <a:blip r:embed="rId6"/>
                        <a:stretch>
                          <a:fillRect/>
                        </a:stretch>
                      </p:blipFill>
                      <p:spPr>
                        <a:xfrm>
                          <a:off x="8169274" y="4217988"/>
                          <a:ext cx="985838" cy="628650"/>
                        </a:xfrm>
                        <a:prstGeom prst="rect">
                          <a:avLst/>
                        </a:prstGeom>
                      </p:spPr>
                    </p:pic>
                  </p:oleObj>
                </mc:Fallback>
              </mc:AlternateContent>
            </a:graphicData>
          </a:graphic>
        </p:graphicFrame>
        <p:cxnSp>
          <p:nvCxnSpPr>
            <p:cNvPr id="10" name="Straight Arrow Connector 10"/>
            <p:cNvCxnSpPr/>
            <p:nvPr/>
          </p:nvCxnSpPr>
          <p:spPr>
            <a:xfrm>
              <a:off x="5164667" y="4826000"/>
              <a:ext cx="1100666" cy="158750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1"/>
            <p:cNvCxnSpPr/>
            <p:nvPr/>
          </p:nvCxnSpPr>
          <p:spPr>
            <a:xfrm flipV="1">
              <a:off x="6290734" y="4825999"/>
              <a:ext cx="2599266" cy="1570567"/>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12" name="Object 13"/>
            <p:cNvGraphicFramePr>
              <a:graphicFrameLocks noChangeAspect="1"/>
            </p:cNvGraphicFramePr>
            <p:nvPr>
              <p:extLst/>
            </p:nvPr>
          </p:nvGraphicFramePr>
          <p:xfrm>
            <a:off x="5892800" y="6512453"/>
            <a:ext cx="838200" cy="479425"/>
          </p:xfrm>
          <a:graphic>
            <a:graphicData uri="http://schemas.openxmlformats.org/presentationml/2006/ole">
              <mc:AlternateContent xmlns:mc="http://schemas.openxmlformats.org/markup-compatibility/2006">
                <mc:Choice xmlns:v="urn:schemas-microsoft-com:vml" Requires="v">
                  <p:oleObj spid="_x0000_s16443" name="Equation" r:id="rId7" imgW="355600" imgH="203200" progId="Equation.DSMT4">
                    <p:embed/>
                  </p:oleObj>
                </mc:Choice>
                <mc:Fallback>
                  <p:oleObj name="Equation" r:id="rId7" imgW="355600" imgH="203200" progId="Equation.DSMT4">
                    <p:embed/>
                    <p:pic>
                      <p:nvPicPr>
                        <p:cNvPr id="0" name=""/>
                        <p:cNvPicPr/>
                        <p:nvPr/>
                      </p:nvPicPr>
                      <p:blipFill>
                        <a:blip r:embed="rId8"/>
                        <a:stretch>
                          <a:fillRect/>
                        </a:stretch>
                      </p:blipFill>
                      <p:spPr>
                        <a:xfrm>
                          <a:off x="5892800" y="6512453"/>
                          <a:ext cx="838200" cy="479425"/>
                        </a:xfrm>
                        <a:prstGeom prst="rect">
                          <a:avLst/>
                        </a:prstGeom>
                      </p:spPr>
                    </p:pic>
                  </p:oleObj>
                </mc:Fallback>
              </mc:AlternateContent>
            </a:graphicData>
          </a:graphic>
        </p:graphicFrame>
      </p:grpSp>
      <p:grpSp>
        <p:nvGrpSpPr>
          <p:cNvPr id="13" name="Group 20"/>
          <p:cNvGrpSpPr/>
          <p:nvPr/>
        </p:nvGrpSpPr>
        <p:grpSpPr>
          <a:xfrm>
            <a:off x="6082102" y="2643516"/>
            <a:ext cx="5731891" cy="2555661"/>
            <a:chOff x="6278055" y="3217994"/>
            <a:chExt cx="5731891" cy="2555661"/>
          </a:xfrm>
        </p:grpSpPr>
        <p:grpSp>
          <p:nvGrpSpPr>
            <p:cNvPr id="14" name="Group 18"/>
            <p:cNvGrpSpPr/>
            <p:nvPr/>
          </p:nvGrpSpPr>
          <p:grpSpPr>
            <a:xfrm>
              <a:off x="6278055" y="3809993"/>
              <a:ext cx="5731891" cy="1963662"/>
              <a:chOff x="5367889" y="4444998"/>
              <a:chExt cx="5731891" cy="1963662"/>
            </a:xfrm>
          </p:grpSpPr>
          <p:graphicFrame>
            <p:nvGraphicFramePr>
              <p:cNvPr id="16" name="Object 16"/>
              <p:cNvGraphicFramePr>
                <a:graphicFrameLocks noChangeAspect="1"/>
              </p:cNvGraphicFramePr>
              <p:nvPr>
                <p:extLst/>
              </p:nvPr>
            </p:nvGraphicFramePr>
            <p:xfrm>
              <a:off x="5367889" y="4891168"/>
              <a:ext cx="5731891" cy="1517492"/>
            </p:xfrm>
            <a:graphic>
              <a:graphicData uri="http://schemas.openxmlformats.org/presentationml/2006/ole">
                <mc:AlternateContent xmlns:mc="http://schemas.openxmlformats.org/markup-compatibility/2006">
                  <mc:Choice xmlns:v="urn:schemas-microsoft-com:vml" Requires="v">
                    <p:oleObj spid="_x0000_s16444" name="Equation" r:id="rId9" imgW="2209800" imgH="584200" progId="Equation.DSMT4">
                      <p:embed/>
                    </p:oleObj>
                  </mc:Choice>
                  <mc:Fallback>
                    <p:oleObj name="Equation" r:id="rId9" imgW="2209800" imgH="584200" progId="Equation.DSMT4">
                      <p:embed/>
                      <p:pic>
                        <p:nvPicPr>
                          <p:cNvPr id="0" name=""/>
                          <p:cNvPicPr/>
                          <p:nvPr/>
                        </p:nvPicPr>
                        <p:blipFill>
                          <a:blip r:embed="rId10"/>
                          <a:stretch>
                            <a:fillRect/>
                          </a:stretch>
                        </p:blipFill>
                        <p:spPr>
                          <a:xfrm>
                            <a:off x="5367889" y="4891168"/>
                            <a:ext cx="5731891" cy="1517492"/>
                          </a:xfrm>
                          <a:prstGeom prst="rect">
                            <a:avLst/>
                          </a:prstGeom>
                        </p:spPr>
                      </p:pic>
                    </p:oleObj>
                  </mc:Fallback>
                </mc:AlternateContent>
              </a:graphicData>
            </a:graphic>
          </p:graphicFrame>
          <p:sp>
            <p:nvSpPr>
              <p:cNvPr id="17" name="TextBox 17"/>
              <p:cNvSpPr txBox="1"/>
              <p:nvPr/>
            </p:nvSpPr>
            <p:spPr>
              <a:xfrm>
                <a:off x="5376334" y="4444998"/>
                <a:ext cx="1312333" cy="461665"/>
              </a:xfrm>
              <a:prstGeom prst="rect">
                <a:avLst/>
              </a:prstGeom>
              <a:noFill/>
            </p:spPr>
            <p:txBody>
              <a:bodyPr wrap="square" rtlCol="0">
                <a:spAutoFit/>
              </a:bodyPr>
              <a:lstStyle/>
              <a:p>
                <a:r>
                  <a:rPr lang="en-US" sz="2400" dirty="0" smtClean="0"/>
                  <a:t>where,</a:t>
                </a:r>
                <a:endParaRPr lang="en-US" sz="2400" dirty="0"/>
              </a:p>
            </p:txBody>
          </p:sp>
        </p:grpSp>
        <p:graphicFrame>
          <p:nvGraphicFramePr>
            <p:cNvPr id="15" name="Object 19"/>
            <p:cNvGraphicFramePr>
              <a:graphicFrameLocks noChangeAspect="1"/>
            </p:cNvGraphicFramePr>
            <p:nvPr>
              <p:extLst/>
            </p:nvPr>
          </p:nvGraphicFramePr>
          <p:xfrm>
            <a:off x="6278055" y="3217994"/>
            <a:ext cx="1251742" cy="461167"/>
          </p:xfrm>
          <a:graphic>
            <a:graphicData uri="http://schemas.openxmlformats.org/presentationml/2006/ole">
              <mc:AlternateContent xmlns:mc="http://schemas.openxmlformats.org/markup-compatibility/2006">
                <mc:Choice xmlns:v="urn:schemas-microsoft-com:vml" Requires="v">
                  <p:oleObj spid="_x0000_s16445" name="Equation" r:id="rId11" imgW="482600" imgH="177800" progId="Equation.DSMT4">
                    <p:embed/>
                  </p:oleObj>
                </mc:Choice>
                <mc:Fallback>
                  <p:oleObj name="Equation" r:id="rId11" imgW="482600" imgH="177800" progId="Equation.DSMT4">
                    <p:embed/>
                    <p:pic>
                      <p:nvPicPr>
                        <p:cNvPr id="0" name=""/>
                        <p:cNvPicPr/>
                        <p:nvPr/>
                      </p:nvPicPr>
                      <p:blipFill>
                        <a:blip r:embed="rId12"/>
                        <a:stretch>
                          <a:fillRect/>
                        </a:stretch>
                      </p:blipFill>
                      <p:spPr>
                        <a:xfrm>
                          <a:off x="6278055" y="3217994"/>
                          <a:ext cx="1251742" cy="461167"/>
                        </a:xfrm>
                        <a:prstGeom prst="rect">
                          <a:avLst/>
                        </a:prstGeom>
                      </p:spPr>
                    </p:pic>
                  </p:oleObj>
                </mc:Fallback>
              </mc:AlternateContent>
            </a:graphicData>
          </a:graphic>
        </p:graphicFrame>
      </p:grpSp>
    </p:spTree>
    <p:extLst>
      <p:ext uri="{BB962C8B-B14F-4D97-AF65-F5344CB8AC3E}">
        <p14:creationId xmlns:p14="http://schemas.microsoft.com/office/powerpoint/2010/main" val="35525479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1"/>
          <p:cNvSpPr>
            <a:spLocks noGrp="1"/>
          </p:cNvSpPr>
          <p:nvPr>
            <p:ph type="sldNum" sz="quarter" idx="10"/>
          </p:nvPr>
        </p:nvSpPr>
        <p:spPr>
          <a:xfrm>
            <a:off x="10128504" y="6278372"/>
            <a:ext cx="2743200" cy="365125"/>
          </a:xfrm>
          <a:noFill/>
        </p:spPr>
        <p:txBody>
          <a:bodyPr/>
          <a:lstStyle>
            <a:lvl1pPr eaLnBrk="0" hangingPunct="0">
              <a:lnSpc>
                <a:spcPct val="90000"/>
              </a:lnSpc>
              <a:spcBef>
                <a:spcPts val="1000"/>
              </a:spcBef>
              <a:buChar char="•"/>
              <a:defRPr sz="2800">
                <a:solidFill>
                  <a:schemeClr val="bg1"/>
                </a:solidFill>
                <a:latin typeface="Calibri" pitchFamily="34" charset="0"/>
                <a:ea typeface="SimSun"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Calibri" pitchFamily="34" charset="0"/>
                <a:ea typeface="SimSun"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Calibri" pitchFamily="34" charset="0"/>
                <a:ea typeface="SimSun"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Calibri" pitchFamily="34" charset="0"/>
                <a:ea typeface="SimSun"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Calibri" pitchFamily="34" charset="0"/>
                <a:ea typeface="SimSun" pitchFamily="2" charset="-122"/>
                <a:sym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SimSun" pitchFamily="2" charset="-122"/>
                <a:sym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SimSun" pitchFamily="2" charset="-122"/>
                <a:sym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SimSun" pitchFamily="2" charset="-122"/>
                <a:sym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SimSun" pitchFamily="2" charset="-122"/>
                <a:sym typeface="Calibri" pitchFamily="34" charset="0"/>
              </a:defRPr>
            </a:lvl9pPr>
          </a:lstStyle>
          <a:p>
            <a:pPr>
              <a:lnSpc>
                <a:spcPct val="100000"/>
              </a:lnSpc>
              <a:spcBef>
                <a:spcPct val="0"/>
              </a:spcBef>
              <a:buFont typeface="Arial" charset="0"/>
              <a:buNone/>
            </a:pPr>
            <a:fld id="{D70B83EF-1C72-4D89-8FDE-1239C245C522}" type="slidenum">
              <a:rPr lang="en-US" altLang="en-US" sz="2000" smtClean="0">
                <a:solidFill>
                  <a:schemeClr val="tx1"/>
                </a:solidFill>
                <a:latin typeface="Arial" charset="0"/>
              </a:rPr>
              <a:pPr>
                <a:lnSpc>
                  <a:spcPct val="100000"/>
                </a:lnSpc>
                <a:spcBef>
                  <a:spcPct val="0"/>
                </a:spcBef>
                <a:buFont typeface="Arial" charset="0"/>
                <a:buNone/>
              </a:pPr>
              <a:t>18</a:t>
            </a:fld>
            <a:endParaRPr lang="en-US" altLang="en-US" sz="2000" dirty="0" smtClean="0">
              <a:solidFill>
                <a:schemeClr val="tx1"/>
              </a:solidFill>
              <a:latin typeface="Arial" charset="0"/>
            </a:endParaRPr>
          </a:p>
        </p:txBody>
      </p:sp>
      <p:sp>
        <p:nvSpPr>
          <p:cNvPr id="9219" name="TextBox 3"/>
          <p:cNvSpPr txBox="1">
            <a:spLocks noChangeArrowheads="1"/>
          </p:cNvSpPr>
          <p:nvPr/>
        </p:nvSpPr>
        <p:spPr bwMode="auto">
          <a:xfrm>
            <a:off x="1439976" y="5256685"/>
            <a:ext cx="34559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Char char="•"/>
              <a:defRPr sz="2800">
                <a:solidFill>
                  <a:schemeClr val="bg1"/>
                </a:solidFill>
                <a:latin typeface="Calibri" pitchFamily="34" charset="0"/>
                <a:ea typeface="SimSun" pitchFamily="2" charset="-122"/>
                <a:sym typeface="Calibri" pitchFamily="34" charset="0"/>
              </a:defRPr>
            </a:lvl1pPr>
            <a:lvl2pPr marL="685800" indent="-228600" eaLnBrk="0" hangingPunct="0">
              <a:lnSpc>
                <a:spcPct val="90000"/>
              </a:lnSpc>
              <a:spcBef>
                <a:spcPts val="500"/>
              </a:spcBef>
              <a:buChar char="•"/>
              <a:defRPr sz="2400">
                <a:solidFill>
                  <a:schemeClr val="tx1"/>
                </a:solidFill>
                <a:latin typeface="Calibri" pitchFamily="34" charset="0"/>
                <a:ea typeface="SimSun"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Calibri" pitchFamily="34" charset="0"/>
                <a:ea typeface="SimSun"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Calibri" pitchFamily="34" charset="0"/>
                <a:ea typeface="SimSun"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Calibri" pitchFamily="34" charset="0"/>
                <a:ea typeface="SimSun" pitchFamily="2" charset="-122"/>
                <a:sym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SimSun" pitchFamily="2" charset="-122"/>
                <a:sym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SimSun" pitchFamily="2" charset="-122"/>
                <a:sym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SimSun" pitchFamily="2" charset="-122"/>
                <a:sym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SimSun" pitchFamily="2" charset="-122"/>
                <a:sym typeface="Calibri" pitchFamily="34" charset="0"/>
              </a:defRPr>
            </a:lvl9pPr>
          </a:lstStyle>
          <a:p>
            <a:pPr algn="ctr" eaLnBrk="1" hangingPunct="1">
              <a:lnSpc>
                <a:spcPct val="100000"/>
              </a:lnSpc>
              <a:spcBef>
                <a:spcPct val="0"/>
              </a:spcBef>
              <a:buFont typeface="Arial" charset="0"/>
              <a:buNone/>
            </a:pPr>
            <a:r>
              <a:rPr lang="en-US" altLang="en-US" sz="1800">
                <a:solidFill>
                  <a:srgbClr val="000000"/>
                </a:solidFill>
                <a:latin typeface="Arial" charset="0"/>
                <a:cs typeface="Arial" charset="0"/>
              </a:rPr>
              <a:t>Zou, 2015</a:t>
            </a:r>
          </a:p>
        </p:txBody>
      </p:sp>
      <p:sp>
        <p:nvSpPr>
          <p:cNvPr id="9221" name="TextBox 5"/>
          <p:cNvSpPr txBox="1">
            <a:spLocks noChangeArrowheads="1"/>
          </p:cNvSpPr>
          <p:nvPr/>
        </p:nvSpPr>
        <p:spPr bwMode="auto">
          <a:xfrm>
            <a:off x="1691595" y="1608630"/>
            <a:ext cx="2952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Char char="•"/>
              <a:defRPr sz="2800">
                <a:solidFill>
                  <a:schemeClr val="bg1"/>
                </a:solidFill>
                <a:latin typeface="Calibri" pitchFamily="34" charset="0"/>
                <a:ea typeface="SimSun" pitchFamily="2" charset="-122"/>
                <a:sym typeface="Calibri" pitchFamily="34" charset="0"/>
              </a:defRPr>
            </a:lvl1pPr>
            <a:lvl2pPr marL="685800" indent="-228600" eaLnBrk="0" hangingPunct="0">
              <a:lnSpc>
                <a:spcPct val="90000"/>
              </a:lnSpc>
              <a:spcBef>
                <a:spcPts val="500"/>
              </a:spcBef>
              <a:buChar char="•"/>
              <a:defRPr sz="2400">
                <a:solidFill>
                  <a:schemeClr val="tx1"/>
                </a:solidFill>
                <a:latin typeface="Calibri" pitchFamily="34" charset="0"/>
                <a:ea typeface="SimSun"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Calibri" pitchFamily="34" charset="0"/>
                <a:ea typeface="SimSun"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Calibri" pitchFamily="34" charset="0"/>
                <a:ea typeface="SimSun"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Calibri" pitchFamily="34" charset="0"/>
                <a:ea typeface="SimSun" pitchFamily="2" charset="-122"/>
                <a:sym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SimSun" pitchFamily="2" charset="-122"/>
                <a:sym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SimSun" pitchFamily="2" charset="-122"/>
                <a:sym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SimSun" pitchFamily="2" charset="-122"/>
                <a:sym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SimSun" pitchFamily="2" charset="-122"/>
                <a:sym typeface="Calibri" pitchFamily="34" charset="0"/>
              </a:defRPr>
            </a:lvl9pPr>
          </a:lstStyle>
          <a:p>
            <a:pPr algn="ctr" eaLnBrk="1" hangingPunct="1">
              <a:lnSpc>
                <a:spcPct val="100000"/>
              </a:lnSpc>
              <a:spcBef>
                <a:spcPct val="0"/>
              </a:spcBef>
              <a:buFont typeface="Arial" charset="0"/>
              <a:buNone/>
            </a:pPr>
            <a:r>
              <a:rPr lang="en-US" altLang="en-US" sz="1800" dirty="0">
                <a:solidFill>
                  <a:srgbClr val="000000"/>
                </a:solidFill>
                <a:latin typeface="Arial" charset="0"/>
                <a:cs typeface="Arial" charset="0"/>
              </a:rPr>
              <a:t>Stolt migration: one source one receiver</a:t>
            </a:r>
          </a:p>
        </p:txBody>
      </p:sp>
      <p:sp>
        <p:nvSpPr>
          <p:cNvPr id="9222" name="Rectangle 5"/>
          <p:cNvSpPr>
            <a:spLocks noChangeArrowheads="1"/>
          </p:cNvSpPr>
          <p:nvPr/>
        </p:nvSpPr>
        <p:spPr bwMode="auto">
          <a:xfrm>
            <a:off x="7805738" y="1756268"/>
            <a:ext cx="1482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Char char="•"/>
              <a:defRPr sz="2800">
                <a:solidFill>
                  <a:schemeClr val="bg1"/>
                </a:solidFill>
                <a:latin typeface="Calibri" pitchFamily="34" charset="0"/>
                <a:ea typeface="SimSun" pitchFamily="2" charset="-122"/>
                <a:sym typeface="Calibri" pitchFamily="34" charset="0"/>
              </a:defRPr>
            </a:lvl1pPr>
            <a:lvl2pPr marL="685800" indent="-228600" eaLnBrk="0" hangingPunct="0">
              <a:lnSpc>
                <a:spcPct val="90000"/>
              </a:lnSpc>
              <a:spcBef>
                <a:spcPts val="500"/>
              </a:spcBef>
              <a:buChar char="•"/>
              <a:defRPr sz="2400">
                <a:solidFill>
                  <a:schemeClr val="tx1"/>
                </a:solidFill>
                <a:latin typeface="Calibri" pitchFamily="34" charset="0"/>
                <a:ea typeface="SimSun"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Calibri" pitchFamily="34" charset="0"/>
                <a:ea typeface="SimSun"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Calibri" pitchFamily="34" charset="0"/>
                <a:ea typeface="SimSun"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Calibri" pitchFamily="34" charset="0"/>
                <a:ea typeface="SimSun" pitchFamily="2" charset="-122"/>
                <a:sym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SimSun" pitchFamily="2" charset="-122"/>
                <a:sym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SimSun" pitchFamily="2" charset="-122"/>
                <a:sym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SimSun" pitchFamily="2" charset="-122"/>
                <a:sym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SimSun" pitchFamily="2" charset="-122"/>
                <a:sym typeface="Calibri" pitchFamily="34" charset="0"/>
              </a:defRPr>
            </a:lvl9pPr>
          </a:lstStyle>
          <a:p>
            <a:pPr eaLnBrk="1" hangingPunct="1">
              <a:lnSpc>
                <a:spcPct val="100000"/>
              </a:lnSpc>
              <a:spcBef>
                <a:spcPct val="0"/>
              </a:spcBef>
              <a:buFont typeface="Arial" charset="0"/>
              <a:buNone/>
            </a:pPr>
            <a:r>
              <a:rPr lang="en-US" altLang="en-US">
                <a:solidFill>
                  <a:srgbClr val="000000"/>
                </a:solidFill>
                <a:latin typeface="Arial" charset="0"/>
                <a:cs typeface="Arial" charset="0"/>
              </a:rPr>
              <a:t>RTM(2D)</a:t>
            </a:r>
          </a:p>
        </p:txBody>
      </p:sp>
      <p:grpSp>
        <p:nvGrpSpPr>
          <p:cNvPr id="9223" name="Group 6"/>
          <p:cNvGrpSpPr>
            <a:grpSpLocks/>
          </p:cNvGrpSpPr>
          <p:nvPr/>
        </p:nvGrpSpPr>
        <p:grpSpPr bwMode="auto">
          <a:xfrm>
            <a:off x="6454775" y="2280143"/>
            <a:ext cx="3910013" cy="3148012"/>
            <a:chOff x="4546599" y="2743200"/>
            <a:chExt cx="4140201" cy="3390276"/>
          </a:xfrm>
        </p:grpSpPr>
        <p:pic>
          <p:nvPicPr>
            <p:cNvPr id="9224" name="Picture 7"/>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743200"/>
              <a:ext cx="4114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xplosion 1 8"/>
            <p:cNvSpPr/>
            <p:nvPr/>
          </p:nvSpPr>
          <p:spPr>
            <a:xfrm>
              <a:off x="6630987" y="2845780"/>
              <a:ext cx="285763" cy="333385"/>
            </a:xfrm>
            <a:prstGeom prst="irregularSeal1">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buFont typeface="Arial" pitchFamily="34" charset="0"/>
                <a:buNone/>
                <a:defRPr/>
              </a:pPr>
              <a:endParaRPr lang="en-US" altLang="en-US">
                <a:solidFill>
                  <a:srgbClr val="FFFFFF"/>
                </a:solidFill>
              </a:endParaRPr>
            </a:p>
          </p:txBody>
        </p:sp>
        <p:sp>
          <p:nvSpPr>
            <p:cNvPr id="10" name="Isosceles Triangle 9"/>
            <p:cNvSpPr/>
            <p:nvPr/>
          </p:nvSpPr>
          <p:spPr>
            <a:xfrm rot="10800000">
              <a:off x="6190576" y="2909037"/>
              <a:ext cx="255506" cy="217129"/>
            </a:xfrm>
            <a:prstGeom prst="triangl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buFont typeface="Arial" pitchFamily="34" charset="0"/>
                <a:buNone/>
                <a:defRPr/>
              </a:pPr>
              <a:endParaRPr lang="en-US" altLang="en-US">
                <a:solidFill>
                  <a:srgbClr val="FFFFFF"/>
                </a:solidFill>
              </a:endParaRPr>
            </a:p>
          </p:txBody>
        </p:sp>
        <p:sp>
          <p:nvSpPr>
            <p:cNvPr id="9227" name="Rectangle 10"/>
            <p:cNvSpPr>
              <a:spLocks noChangeArrowheads="1"/>
            </p:cNvSpPr>
            <p:nvPr/>
          </p:nvSpPr>
          <p:spPr bwMode="auto">
            <a:xfrm>
              <a:off x="4546599" y="4142779"/>
              <a:ext cx="3746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Char char="•"/>
                <a:defRPr sz="2800">
                  <a:solidFill>
                    <a:schemeClr val="bg1"/>
                  </a:solidFill>
                  <a:latin typeface="Calibri" pitchFamily="34" charset="0"/>
                  <a:ea typeface="SimSun" pitchFamily="2" charset="-122"/>
                  <a:sym typeface="Calibri" pitchFamily="34" charset="0"/>
                </a:defRPr>
              </a:lvl1pPr>
              <a:lvl2pPr marL="685800" indent="-228600" eaLnBrk="0" hangingPunct="0">
                <a:lnSpc>
                  <a:spcPct val="90000"/>
                </a:lnSpc>
                <a:spcBef>
                  <a:spcPts val="500"/>
                </a:spcBef>
                <a:buChar char="•"/>
                <a:defRPr sz="2400">
                  <a:solidFill>
                    <a:schemeClr val="tx1"/>
                  </a:solidFill>
                  <a:latin typeface="Calibri" pitchFamily="34" charset="0"/>
                  <a:ea typeface="SimSun"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Calibri" pitchFamily="34" charset="0"/>
                  <a:ea typeface="SimSun"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Calibri" pitchFamily="34" charset="0"/>
                  <a:ea typeface="SimSun"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Calibri" pitchFamily="34" charset="0"/>
                  <a:ea typeface="SimSun" pitchFamily="2" charset="-122"/>
                  <a:sym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SimSun" pitchFamily="2" charset="-122"/>
                  <a:sym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SimSun" pitchFamily="2" charset="-122"/>
                  <a:sym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SimSun" pitchFamily="2" charset="-122"/>
                  <a:sym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SimSun" pitchFamily="2" charset="-122"/>
                  <a:sym typeface="Calibri" pitchFamily="34" charset="0"/>
                </a:defRPr>
              </a:lvl9pPr>
            </a:lstStyle>
            <a:p>
              <a:pPr algn="ctr" eaLnBrk="1" hangingPunct="1">
                <a:lnSpc>
                  <a:spcPct val="100000"/>
                </a:lnSpc>
                <a:spcBef>
                  <a:spcPct val="0"/>
                </a:spcBef>
                <a:buFont typeface="Arial" charset="0"/>
                <a:buNone/>
              </a:pPr>
              <a:r>
                <a:rPr lang="en-US" altLang="en-US" sz="1800">
                  <a:solidFill>
                    <a:srgbClr val="000000"/>
                  </a:solidFill>
                  <a:latin typeface="Arial" charset="0"/>
                  <a:cs typeface="Arial" charset="0"/>
                </a:rPr>
                <a:t>z</a:t>
              </a:r>
            </a:p>
          </p:txBody>
        </p:sp>
        <p:sp>
          <p:nvSpPr>
            <p:cNvPr id="9228" name="Rectangle 11"/>
            <p:cNvSpPr>
              <a:spLocks noChangeArrowheads="1"/>
            </p:cNvSpPr>
            <p:nvPr/>
          </p:nvSpPr>
          <p:spPr bwMode="auto">
            <a:xfrm>
              <a:off x="6618368" y="5764144"/>
              <a:ext cx="2872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Char char="•"/>
                <a:defRPr sz="2800">
                  <a:solidFill>
                    <a:schemeClr val="bg1"/>
                  </a:solidFill>
                  <a:latin typeface="Calibri" pitchFamily="34" charset="0"/>
                  <a:ea typeface="SimSun" pitchFamily="2" charset="-122"/>
                  <a:sym typeface="Calibri" pitchFamily="34" charset="0"/>
                </a:defRPr>
              </a:lvl1pPr>
              <a:lvl2pPr marL="685800" indent="-228600" eaLnBrk="0" hangingPunct="0">
                <a:lnSpc>
                  <a:spcPct val="90000"/>
                </a:lnSpc>
                <a:spcBef>
                  <a:spcPts val="500"/>
                </a:spcBef>
                <a:buChar char="•"/>
                <a:defRPr sz="2400">
                  <a:solidFill>
                    <a:schemeClr val="tx1"/>
                  </a:solidFill>
                  <a:latin typeface="Calibri" pitchFamily="34" charset="0"/>
                  <a:ea typeface="SimSun"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Calibri" pitchFamily="34" charset="0"/>
                  <a:ea typeface="SimSun"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Calibri" pitchFamily="34" charset="0"/>
                  <a:ea typeface="SimSun"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Calibri" pitchFamily="34" charset="0"/>
                  <a:ea typeface="SimSun" pitchFamily="2" charset="-122"/>
                  <a:sym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SimSun" pitchFamily="2" charset="-122"/>
                  <a:sym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SimSun" pitchFamily="2" charset="-122"/>
                  <a:sym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SimSun" pitchFamily="2" charset="-122"/>
                  <a:sym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SimSun" pitchFamily="2" charset="-122"/>
                  <a:sym typeface="Calibri" pitchFamily="34" charset="0"/>
                </a:defRPr>
              </a:lvl9pPr>
            </a:lstStyle>
            <a:p>
              <a:pPr algn="ctr" eaLnBrk="1" hangingPunct="1">
                <a:lnSpc>
                  <a:spcPct val="100000"/>
                </a:lnSpc>
                <a:spcBef>
                  <a:spcPct val="0"/>
                </a:spcBef>
                <a:buFont typeface="Arial" charset="0"/>
                <a:buNone/>
              </a:pPr>
              <a:r>
                <a:rPr lang="en-US" altLang="zh-CN" sz="1800">
                  <a:solidFill>
                    <a:srgbClr val="000000"/>
                  </a:solidFill>
                  <a:latin typeface="Arial" charset="0"/>
                  <a:cs typeface="Arial" charset="0"/>
                </a:rPr>
                <a:t>x</a:t>
              </a:r>
              <a:endParaRPr lang="en-US" altLang="en-US" sz="1800">
                <a:solidFill>
                  <a:srgbClr val="000000"/>
                </a:solidFill>
                <a:latin typeface="Arial" charset="0"/>
                <a:cs typeface="Arial" charset="0"/>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5223" y="2309872"/>
            <a:ext cx="3945494" cy="2946813"/>
          </a:xfrm>
          <a:prstGeom prst="rect">
            <a:avLst/>
          </a:prstGeom>
        </p:spPr>
      </p:pic>
      <p:sp>
        <p:nvSpPr>
          <p:cNvPr id="3" name="文本框 2"/>
          <p:cNvSpPr txBox="1"/>
          <p:nvPr/>
        </p:nvSpPr>
        <p:spPr>
          <a:xfrm>
            <a:off x="2397061" y="1146965"/>
            <a:ext cx="2141424" cy="461665"/>
          </a:xfrm>
          <a:prstGeom prst="rect">
            <a:avLst/>
          </a:prstGeom>
          <a:noFill/>
        </p:spPr>
        <p:txBody>
          <a:bodyPr wrap="square" rtlCol="0">
            <a:spAutoFit/>
          </a:bodyPr>
          <a:lstStyle/>
          <a:p>
            <a:r>
              <a:rPr lang="en-US" sz="2400" dirty="0" err="1" smtClean="0"/>
              <a:t>Claerbout</a:t>
            </a:r>
            <a:r>
              <a:rPr lang="en-US" sz="2400" dirty="0" smtClean="0"/>
              <a:t> III</a:t>
            </a:r>
            <a:endParaRPr lang="en-US" sz="2400" dirty="0"/>
          </a:p>
        </p:txBody>
      </p:sp>
      <p:sp>
        <p:nvSpPr>
          <p:cNvPr id="14" name="文本框 13"/>
          <p:cNvSpPr txBox="1"/>
          <p:nvPr/>
        </p:nvSpPr>
        <p:spPr>
          <a:xfrm>
            <a:off x="7805738" y="1146965"/>
            <a:ext cx="2141424" cy="461665"/>
          </a:xfrm>
          <a:prstGeom prst="rect">
            <a:avLst/>
          </a:prstGeom>
          <a:noFill/>
        </p:spPr>
        <p:txBody>
          <a:bodyPr wrap="square" rtlCol="0">
            <a:spAutoFit/>
          </a:bodyPr>
          <a:lstStyle/>
          <a:p>
            <a:r>
              <a:rPr lang="en-US" sz="2400" dirty="0" err="1" smtClean="0"/>
              <a:t>Claerbout</a:t>
            </a:r>
            <a:r>
              <a:rPr lang="en-US" sz="2400" dirty="0" smtClean="0"/>
              <a:t> II</a:t>
            </a:r>
            <a:endParaRPr lang="en-US" sz="2400" dirty="0"/>
          </a:p>
        </p:txBody>
      </p:sp>
      <p:sp>
        <p:nvSpPr>
          <p:cNvPr id="4" name="文本框 3"/>
          <p:cNvSpPr txBox="1"/>
          <p:nvPr/>
        </p:nvSpPr>
        <p:spPr>
          <a:xfrm>
            <a:off x="1596452" y="6033539"/>
            <a:ext cx="3299512" cy="374754"/>
          </a:xfrm>
          <a:prstGeom prst="rect">
            <a:avLst/>
          </a:prstGeom>
          <a:noFill/>
        </p:spPr>
        <p:txBody>
          <a:bodyPr wrap="square" rtlCol="0">
            <a:spAutoFit/>
          </a:bodyPr>
          <a:lstStyle/>
          <a:p>
            <a:r>
              <a:rPr lang="en-US" dirty="0" smtClean="0"/>
              <a:t>No high frequency assumption</a:t>
            </a:r>
            <a:endParaRPr lang="en-US" dirty="0"/>
          </a:p>
        </p:txBody>
      </p:sp>
      <p:sp>
        <p:nvSpPr>
          <p:cNvPr id="16" name="文本框 15"/>
          <p:cNvSpPr txBox="1"/>
          <p:nvPr/>
        </p:nvSpPr>
        <p:spPr>
          <a:xfrm>
            <a:off x="7032888" y="6033539"/>
            <a:ext cx="3299512" cy="374754"/>
          </a:xfrm>
          <a:prstGeom prst="rect">
            <a:avLst/>
          </a:prstGeom>
          <a:noFill/>
        </p:spPr>
        <p:txBody>
          <a:bodyPr wrap="square" rtlCol="0">
            <a:spAutoFit/>
          </a:bodyPr>
          <a:lstStyle/>
          <a:p>
            <a:r>
              <a:rPr lang="en-US" dirty="0"/>
              <a:t>H</a:t>
            </a:r>
            <a:r>
              <a:rPr lang="en-US" dirty="0" smtClean="0"/>
              <a:t>igh frequency assumption</a:t>
            </a:r>
            <a:endParaRPr lang="en-US" dirty="0"/>
          </a:p>
        </p:txBody>
      </p:sp>
      <p:sp>
        <p:nvSpPr>
          <p:cNvPr id="5" name="文本框 4"/>
          <p:cNvSpPr txBox="1"/>
          <p:nvPr/>
        </p:nvSpPr>
        <p:spPr>
          <a:xfrm>
            <a:off x="2030257" y="365273"/>
            <a:ext cx="8334531" cy="523220"/>
          </a:xfrm>
          <a:prstGeom prst="rect">
            <a:avLst/>
          </a:prstGeom>
          <a:noFill/>
        </p:spPr>
        <p:txBody>
          <a:bodyPr wrap="square" rtlCol="0">
            <a:spAutoFit/>
          </a:bodyPr>
          <a:lstStyle/>
          <a:p>
            <a:r>
              <a:rPr lang="en-US" sz="2800" b="1" dirty="0" smtClean="0"/>
              <a:t>Imaging Conditions and High Frequency Assumptions</a:t>
            </a:r>
            <a:endParaRPr lang="en-US" sz="2800" b="1" dirty="0"/>
          </a:p>
        </p:txBody>
      </p:sp>
    </p:spTree>
    <p:extLst>
      <p:ext uri="{BB962C8B-B14F-4D97-AF65-F5344CB8AC3E}">
        <p14:creationId xmlns:p14="http://schemas.microsoft.com/office/powerpoint/2010/main" val="34260395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cap="none" dirty="0" smtClean="0"/>
              <a:t>How do you know if a migration method has made a high frequency approximation?</a:t>
            </a:r>
            <a:endParaRPr lang="en-US" cap="none" dirty="0"/>
          </a:p>
        </p:txBody>
      </p:sp>
      <p:sp>
        <p:nvSpPr>
          <p:cNvPr id="3" name="Content Placeholder 2"/>
          <p:cNvSpPr>
            <a:spLocks noGrp="1"/>
          </p:cNvSpPr>
          <p:nvPr>
            <p:ph idx="1"/>
          </p:nvPr>
        </p:nvSpPr>
        <p:spPr/>
        <p:txBody>
          <a:bodyPr>
            <a:normAutofit lnSpcReduction="10000"/>
          </a:bodyPr>
          <a:lstStyle/>
          <a:p>
            <a:pPr marL="0" indent="0">
              <a:lnSpc>
                <a:spcPct val="120000"/>
              </a:lnSpc>
              <a:buNone/>
            </a:pPr>
            <a:r>
              <a:rPr lang="en-US" dirty="0" smtClean="0"/>
              <a:t>(2) A stationary phase of other high frequency approximation is employed within the method.</a:t>
            </a:r>
          </a:p>
          <a:p>
            <a:pPr marL="0" indent="0">
              <a:lnSpc>
                <a:spcPct val="120000"/>
              </a:lnSpc>
              <a:buNone/>
            </a:pPr>
            <a:r>
              <a:rPr lang="en-US" dirty="0" smtClean="0"/>
              <a:t>(3) </a:t>
            </a:r>
            <a:r>
              <a:rPr lang="en-US" dirty="0"/>
              <a:t>a propagation model that </a:t>
            </a:r>
            <a:r>
              <a:rPr lang="en-US" dirty="0" smtClean="0"/>
              <a:t>assumes </a:t>
            </a:r>
            <a:r>
              <a:rPr lang="en-US" dirty="0"/>
              <a:t>one way wave propagation (for anything other than a homogeneous subsurface) is a high frequency </a:t>
            </a:r>
            <a:r>
              <a:rPr lang="en-US" dirty="0" smtClean="0"/>
              <a:t>approximation</a:t>
            </a:r>
          </a:p>
          <a:p>
            <a:pPr lvl="1">
              <a:lnSpc>
                <a:spcPct val="120000"/>
              </a:lnSpc>
            </a:pPr>
            <a:r>
              <a:rPr lang="en-US" dirty="0"/>
              <a:t>high frequency approximation can enter migration methods through (1) the imaging condition (all </a:t>
            </a:r>
            <a:r>
              <a:rPr lang="en-US" dirty="0" smtClean="0"/>
              <a:t>Claerbout </a:t>
            </a:r>
            <a:r>
              <a:rPr lang="en-US" dirty="0"/>
              <a:t>II) or (2) through the propagation component (or both), that is, for example, assuming a one way propagation for a slowly varying velocity in </a:t>
            </a:r>
            <a:r>
              <a:rPr lang="en-US" dirty="0" smtClean="0"/>
              <a:t>Claerbout </a:t>
            </a:r>
            <a:r>
              <a:rPr lang="en-US" dirty="0"/>
              <a:t>III</a:t>
            </a:r>
            <a:endParaRPr lang="en-US" dirty="0" smtClean="0"/>
          </a:p>
          <a:p>
            <a:endParaRPr lang="en-US" dirty="0"/>
          </a:p>
        </p:txBody>
      </p:sp>
      <p:sp>
        <p:nvSpPr>
          <p:cNvPr id="4" name="Slide Number Placeholder 3"/>
          <p:cNvSpPr>
            <a:spLocks noGrp="1"/>
          </p:cNvSpPr>
          <p:nvPr>
            <p:ph type="sldNum" sz="quarter" idx="12"/>
          </p:nvPr>
        </p:nvSpPr>
        <p:spPr/>
        <p:txBody>
          <a:bodyPr/>
          <a:lstStyle/>
          <a:p>
            <a:fld id="{FC733198-011E-4E74-9CBE-D2138561C345}" type="slidenum">
              <a:rPr lang="en-US" smtClean="0"/>
              <a:pPr/>
              <a:t>19</a:t>
            </a:fld>
            <a:endParaRPr lang="en-US"/>
          </a:p>
        </p:txBody>
      </p:sp>
    </p:spTree>
    <p:extLst>
      <p:ext uri="{BB962C8B-B14F-4D97-AF65-F5344CB8AC3E}">
        <p14:creationId xmlns:p14="http://schemas.microsoft.com/office/powerpoint/2010/main" val="4585021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fld id="{8CCCABE5-E5D2-4970-98C3-23B4558520DE}" type="slidenum">
              <a:rPr lang="en-US" altLang="en-US">
                <a:solidFill>
                  <a:srgbClr val="000000"/>
                </a:solidFill>
                <a:latin typeface="Calibri" pitchFamily="34" charset="0"/>
              </a:rPr>
              <a:pPr/>
              <a:t>2</a:t>
            </a:fld>
            <a:endParaRPr lang="en-US" altLang="en-US">
              <a:solidFill>
                <a:srgbClr val="000000"/>
              </a:solidFill>
              <a:latin typeface="Calibri" pitchFamily="34" charset="0"/>
            </a:endParaRPr>
          </a:p>
        </p:txBody>
      </p:sp>
      <p:sp>
        <p:nvSpPr>
          <p:cNvPr id="3" name="TextBox 2"/>
          <p:cNvSpPr txBox="1"/>
          <p:nvPr/>
        </p:nvSpPr>
        <p:spPr>
          <a:xfrm>
            <a:off x="719403" y="548681"/>
            <a:ext cx="9217024" cy="1015663"/>
          </a:xfrm>
          <a:prstGeom prst="rect">
            <a:avLst/>
          </a:prstGeom>
          <a:noFill/>
        </p:spPr>
        <p:txBody>
          <a:bodyPr wrap="square" rtlCol="0">
            <a:spAutoFit/>
          </a:bodyPr>
          <a:lstStyle/>
          <a:p>
            <a:r>
              <a:rPr lang="en-US" sz="6000" dirty="0" smtClean="0"/>
              <a:t>Migration</a:t>
            </a:r>
            <a:endParaRPr lang="en-US" sz="6000" dirty="0"/>
          </a:p>
        </p:txBody>
      </p:sp>
      <p:sp>
        <p:nvSpPr>
          <p:cNvPr id="4" name="TextBox 3"/>
          <p:cNvSpPr txBox="1"/>
          <p:nvPr/>
        </p:nvSpPr>
        <p:spPr>
          <a:xfrm>
            <a:off x="719403" y="2394695"/>
            <a:ext cx="10081120" cy="1323439"/>
          </a:xfrm>
          <a:prstGeom prst="rect">
            <a:avLst/>
          </a:prstGeom>
          <a:noFill/>
        </p:spPr>
        <p:txBody>
          <a:bodyPr wrap="square" rtlCol="0">
            <a:spAutoFit/>
          </a:bodyPr>
          <a:lstStyle/>
          <a:p>
            <a:r>
              <a:rPr lang="en-US" sz="4000" dirty="0" smtClean="0"/>
              <a:t>was </a:t>
            </a:r>
            <a:r>
              <a:rPr lang="en-US" sz="4000" dirty="0"/>
              <a:t>originally </a:t>
            </a:r>
            <a:r>
              <a:rPr lang="en-US" sz="4000" dirty="0" smtClean="0"/>
              <a:t>(and remains </a:t>
            </a:r>
            <a:r>
              <a:rPr lang="en-US" sz="4000" dirty="0"/>
              <a:t>today</a:t>
            </a:r>
            <a:r>
              <a:rPr lang="en-US" sz="4000" dirty="0" smtClean="0"/>
              <a:t>) only meaningful for primaries</a:t>
            </a:r>
            <a:endParaRPr lang="en-US" sz="4000" dirty="0"/>
          </a:p>
        </p:txBody>
      </p:sp>
    </p:spTree>
    <p:extLst>
      <p:ext uri="{BB962C8B-B14F-4D97-AF65-F5344CB8AC3E}">
        <p14:creationId xmlns:p14="http://schemas.microsoft.com/office/powerpoint/2010/main" val="15901856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C733198-011E-4E74-9CBE-D2138561C345}" type="slidenum">
              <a:rPr lang="en-US" smtClean="0">
                <a:solidFill>
                  <a:prstClr val="black"/>
                </a:solidFill>
              </a:rPr>
              <a:pPr/>
              <a:t>20</a:t>
            </a:fld>
            <a:endParaRPr lang="en-US">
              <a:solidFill>
                <a:prstClr val="black"/>
              </a:solidFill>
            </a:endParaRPr>
          </a:p>
        </p:txBody>
      </p:sp>
      <p:pic>
        <p:nvPicPr>
          <p:cNvPr id="3" name="Picture 2"/>
          <p:cNvPicPr>
            <a:picLocks noChangeAspect="1"/>
          </p:cNvPicPr>
          <p:nvPr/>
        </p:nvPicPr>
        <p:blipFill>
          <a:blip r:embed="rId2"/>
          <a:stretch>
            <a:fillRect/>
          </a:stretch>
        </p:blipFill>
        <p:spPr>
          <a:xfrm>
            <a:off x="1820010" y="1203009"/>
            <a:ext cx="8275904" cy="1286552"/>
          </a:xfrm>
          <a:prstGeom prst="rect">
            <a:avLst/>
          </a:prstGeom>
        </p:spPr>
      </p:pic>
      <p:pic>
        <p:nvPicPr>
          <p:cNvPr id="4" name="Picture 3"/>
          <p:cNvPicPr>
            <a:picLocks/>
          </p:cNvPicPr>
          <p:nvPr/>
        </p:nvPicPr>
        <p:blipFill>
          <a:blip r:embed="rId3"/>
          <a:stretch>
            <a:fillRect/>
          </a:stretch>
        </p:blipFill>
        <p:spPr>
          <a:xfrm>
            <a:off x="2173293" y="3955161"/>
            <a:ext cx="4572000" cy="1828800"/>
          </a:xfrm>
          <a:prstGeom prst="rect">
            <a:avLst/>
          </a:prstGeom>
        </p:spPr>
      </p:pic>
      <p:pic>
        <p:nvPicPr>
          <p:cNvPr id="5" name="Picture 4"/>
          <p:cNvPicPr>
            <a:picLocks noChangeAspect="1"/>
          </p:cNvPicPr>
          <p:nvPr/>
        </p:nvPicPr>
        <p:blipFill>
          <a:blip r:embed="rId4"/>
          <a:stretch>
            <a:fillRect/>
          </a:stretch>
        </p:blipFill>
        <p:spPr>
          <a:xfrm>
            <a:off x="6958317" y="3959876"/>
            <a:ext cx="2909299" cy="1792925"/>
          </a:xfrm>
          <a:prstGeom prst="rect">
            <a:avLst/>
          </a:prstGeom>
        </p:spPr>
      </p:pic>
      <p:sp>
        <p:nvSpPr>
          <p:cNvPr id="6" name="TextBox 5"/>
          <p:cNvSpPr txBox="1"/>
          <p:nvPr/>
        </p:nvSpPr>
        <p:spPr>
          <a:xfrm>
            <a:off x="2750333" y="2740617"/>
            <a:ext cx="6323365" cy="830997"/>
          </a:xfrm>
          <a:prstGeom prst="rect">
            <a:avLst/>
          </a:prstGeom>
          <a:noFill/>
        </p:spPr>
        <p:txBody>
          <a:bodyPr wrap="none" rtlCol="0">
            <a:spAutoFit/>
          </a:bodyPr>
          <a:lstStyle/>
          <a:p>
            <a:pPr algn="ctr"/>
            <a:r>
              <a:rPr lang="en-US" sz="2400" b="1" dirty="0" smtClean="0"/>
              <a:t>An asymptotic approximation can be made with </a:t>
            </a:r>
          </a:p>
          <a:p>
            <a:pPr algn="ctr"/>
            <a:r>
              <a:rPr lang="en-US" sz="2400" b="1" dirty="0" smtClean="0"/>
              <a:t>the stationary phase approximation</a:t>
            </a:r>
            <a:endParaRPr lang="en-US" sz="2400" b="1" dirty="0"/>
          </a:p>
        </p:txBody>
      </p:sp>
      <p:sp>
        <p:nvSpPr>
          <p:cNvPr id="7" name="TextBox 6"/>
          <p:cNvSpPr txBox="1"/>
          <p:nvPr/>
        </p:nvSpPr>
        <p:spPr>
          <a:xfrm>
            <a:off x="4440530" y="482900"/>
            <a:ext cx="2517787" cy="461665"/>
          </a:xfrm>
          <a:prstGeom prst="rect">
            <a:avLst/>
          </a:prstGeom>
          <a:noFill/>
        </p:spPr>
        <p:txBody>
          <a:bodyPr wrap="none" rtlCol="0">
            <a:spAutoFit/>
          </a:bodyPr>
          <a:lstStyle/>
          <a:p>
            <a:r>
              <a:rPr lang="en-US" sz="2400" b="1" dirty="0" smtClean="0"/>
              <a:t>2D </a:t>
            </a:r>
            <a:r>
              <a:rPr lang="en-US" sz="2400" b="1" dirty="0" err="1" smtClean="0"/>
              <a:t>Stolt</a:t>
            </a:r>
            <a:r>
              <a:rPr lang="en-US" sz="2400" b="1" dirty="0" smtClean="0"/>
              <a:t> migration</a:t>
            </a:r>
            <a:endParaRPr lang="en-US" sz="2400" b="1" dirty="0"/>
          </a:p>
        </p:txBody>
      </p:sp>
    </p:spTree>
    <p:extLst>
      <p:ext uri="{BB962C8B-B14F-4D97-AF65-F5344CB8AC3E}">
        <p14:creationId xmlns:p14="http://schemas.microsoft.com/office/powerpoint/2010/main" val="2568876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08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7618" y="1704976"/>
            <a:ext cx="10579100"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090" name="TextBox 4"/>
          <p:cNvSpPr txBox="1">
            <a:spLocks noChangeArrowheads="1"/>
          </p:cNvSpPr>
          <p:nvPr/>
        </p:nvSpPr>
        <p:spPr bwMode="auto">
          <a:xfrm>
            <a:off x="1818979" y="585788"/>
            <a:ext cx="845455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en-US" altLang="en-US" sz="2400" b="1">
                <a:solidFill>
                  <a:srgbClr val="000000"/>
                </a:solidFill>
              </a:rPr>
              <a:t>The Kirchhoff migration is an asymptotic approximation </a:t>
            </a:r>
          </a:p>
          <a:p>
            <a:pPr algn="ctr"/>
            <a:r>
              <a:rPr lang="en-US" altLang="en-US" sz="2400" b="1">
                <a:solidFill>
                  <a:srgbClr val="000000"/>
                </a:solidFill>
              </a:rPr>
              <a:t>of Stolt migration</a:t>
            </a:r>
          </a:p>
        </p:txBody>
      </p:sp>
      <p:sp>
        <p:nvSpPr>
          <p:cNvPr id="2" name="Slide Number Placeholder 1"/>
          <p:cNvSpPr>
            <a:spLocks noGrp="1"/>
          </p:cNvSpPr>
          <p:nvPr>
            <p:ph type="sldNum" sz="quarter" idx="12"/>
          </p:nvPr>
        </p:nvSpPr>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fld id="{3CC27CBC-F77B-4426-BF4A-2EF5025DB987}" type="slidenum">
              <a:rPr lang="en-US" altLang="en-US">
                <a:solidFill>
                  <a:srgbClr val="898989"/>
                </a:solidFill>
                <a:latin typeface="Calibri" pitchFamily="34" charset="0"/>
              </a:rPr>
              <a:pPr/>
              <a:t>21</a:t>
            </a:fld>
            <a:endParaRPr lang="en-US" altLang="en-US">
              <a:solidFill>
                <a:srgbClr val="898989"/>
              </a:solidFill>
              <a:latin typeface="Calibri" pitchFamily="34" charset="0"/>
            </a:endParaRPr>
          </a:p>
        </p:txBody>
      </p:sp>
    </p:spTree>
    <p:extLst>
      <p:ext uri="{BB962C8B-B14F-4D97-AF65-F5344CB8AC3E}">
        <p14:creationId xmlns:p14="http://schemas.microsoft.com/office/powerpoint/2010/main" val="8687488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TextBox 6"/>
          <p:cNvSpPr txBox="1">
            <a:spLocks noChangeArrowheads="1"/>
          </p:cNvSpPr>
          <p:nvPr/>
        </p:nvSpPr>
        <p:spPr bwMode="auto">
          <a:xfrm>
            <a:off x="1310392" y="439069"/>
            <a:ext cx="95034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en-US" altLang="zh-CN" sz="2800" b="1" dirty="0">
                <a:solidFill>
                  <a:srgbClr val="000000"/>
                </a:solidFill>
              </a:rPr>
              <a:t>Kirchhoff</a:t>
            </a:r>
            <a:r>
              <a:rPr lang="en-US" altLang="en-US" sz="2800" b="1" dirty="0">
                <a:solidFill>
                  <a:srgbClr val="000000"/>
                </a:solidFill>
              </a:rPr>
              <a:t> migration </a:t>
            </a:r>
            <a:r>
              <a:rPr lang="en-US" altLang="en-US" sz="2800" b="1" dirty="0" smtClean="0">
                <a:solidFill>
                  <a:srgbClr val="000000"/>
                </a:solidFill>
              </a:rPr>
              <a:t>for </a:t>
            </a:r>
            <a:r>
              <a:rPr lang="en-US" altLang="en-US" sz="2800" b="1" dirty="0">
                <a:solidFill>
                  <a:srgbClr val="000000"/>
                </a:solidFill>
              </a:rPr>
              <a:t>a single source and receiver</a:t>
            </a:r>
            <a:endParaRPr lang="en-US" altLang="en-US" sz="2800" dirty="0">
              <a:solidFill>
                <a:srgbClr val="000000"/>
              </a:solidFill>
            </a:endParaRPr>
          </a:p>
        </p:txBody>
      </p:sp>
      <p:sp>
        <p:nvSpPr>
          <p:cNvPr id="218115" name="Rectangle 14"/>
          <p:cNvSpPr>
            <a:spLocks noChangeArrowheads="1"/>
          </p:cNvSpPr>
          <p:nvPr/>
        </p:nvSpPr>
        <p:spPr bwMode="auto">
          <a:xfrm>
            <a:off x="3593042" y="1485065"/>
            <a:ext cx="39773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altLang="en-US" sz="2800" dirty="0">
                <a:solidFill>
                  <a:srgbClr val="000000"/>
                </a:solidFill>
              </a:rPr>
              <a:t>Kirchhoff migration (2D)</a:t>
            </a:r>
          </a:p>
        </p:txBody>
      </p:sp>
      <p:grpSp>
        <p:nvGrpSpPr>
          <p:cNvPr id="218116" name="Group 10"/>
          <p:cNvGrpSpPr>
            <a:grpSpLocks/>
          </p:cNvGrpSpPr>
          <p:nvPr/>
        </p:nvGrpSpPr>
        <p:grpSpPr bwMode="auto">
          <a:xfrm>
            <a:off x="3275495" y="2091041"/>
            <a:ext cx="5607097" cy="3427378"/>
            <a:chOff x="594411" y="2743200"/>
            <a:chExt cx="4206188" cy="3427053"/>
          </a:xfrm>
        </p:grpSpPr>
        <p:pic>
          <p:nvPicPr>
            <p:cNvPr id="218125" name="Picture 1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685799" y="2743200"/>
              <a:ext cx="4114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Explosion 1 13"/>
            <p:cNvSpPr/>
            <p:nvPr/>
          </p:nvSpPr>
          <p:spPr>
            <a:xfrm>
              <a:off x="2707844" y="2851140"/>
              <a:ext cx="285809" cy="331757"/>
            </a:xfrm>
            <a:prstGeom prst="irregularSeal1">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endParaRPr lang="en-US" altLang="en-US">
                <a:solidFill>
                  <a:srgbClr val="FFFFFF"/>
                </a:solidFill>
                <a:latin typeface="Calibri" pitchFamily="34" charset="0"/>
              </a:endParaRPr>
            </a:p>
          </p:txBody>
        </p:sp>
        <p:sp>
          <p:nvSpPr>
            <p:cNvPr id="16" name="Isosceles Triangle 15"/>
            <p:cNvSpPr/>
            <p:nvPr/>
          </p:nvSpPr>
          <p:spPr>
            <a:xfrm rot="10800000">
              <a:off x="2269604" y="2914634"/>
              <a:ext cx="254052" cy="215880"/>
            </a:xfrm>
            <a:prstGeom prst="triangl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endParaRPr lang="en-US" altLang="en-US">
                <a:solidFill>
                  <a:srgbClr val="FFFFFF"/>
                </a:solidFill>
                <a:latin typeface="Calibri" pitchFamily="34" charset="0"/>
              </a:endParaRPr>
            </a:p>
          </p:txBody>
        </p:sp>
        <p:sp>
          <p:nvSpPr>
            <p:cNvPr id="218128" name="Rectangle 16"/>
            <p:cNvSpPr>
              <a:spLocks noChangeArrowheads="1"/>
            </p:cNvSpPr>
            <p:nvPr/>
          </p:nvSpPr>
          <p:spPr bwMode="auto">
            <a:xfrm>
              <a:off x="2674340" y="5800956"/>
              <a:ext cx="225108" cy="369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en-US" altLang="zh-CN">
                  <a:solidFill>
                    <a:srgbClr val="000000"/>
                  </a:solidFill>
                </a:rPr>
                <a:t>x</a:t>
              </a:r>
              <a:endParaRPr lang="en-US" altLang="en-US">
                <a:solidFill>
                  <a:srgbClr val="000000"/>
                </a:solidFill>
              </a:endParaRPr>
            </a:p>
          </p:txBody>
        </p:sp>
        <p:sp>
          <p:nvSpPr>
            <p:cNvPr id="218129" name="Rectangle 17"/>
            <p:cNvSpPr>
              <a:spLocks noChangeArrowheads="1"/>
            </p:cNvSpPr>
            <p:nvPr/>
          </p:nvSpPr>
          <p:spPr bwMode="auto">
            <a:xfrm>
              <a:off x="594411" y="4143606"/>
              <a:ext cx="225108" cy="369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en-US" altLang="en-US">
                  <a:solidFill>
                    <a:srgbClr val="000000"/>
                  </a:solidFill>
                </a:rPr>
                <a:t>z</a:t>
              </a:r>
            </a:p>
          </p:txBody>
        </p:sp>
      </p:grpSp>
      <p:sp>
        <p:nvSpPr>
          <p:cNvPr id="218118" name="TextBox 1"/>
          <p:cNvSpPr txBox="1">
            <a:spLocks noChangeArrowheads="1"/>
          </p:cNvSpPr>
          <p:nvPr/>
        </p:nvSpPr>
        <p:spPr bwMode="auto">
          <a:xfrm>
            <a:off x="4076206" y="5629242"/>
            <a:ext cx="4127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en-US" altLang="en-US" dirty="0">
                <a:solidFill>
                  <a:srgbClr val="000000"/>
                </a:solidFill>
              </a:rPr>
              <a:t>Zou et al, 2015</a:t>
            </a:r>
          </a:p>
        </p:txBody>
      </p:sp>
      <p:sp>
        <p:nvSpPr>
          <p:cNvPr id="4" name="Slide Number Placeholder 3"/>
          <p:cNvSpPr>
            <a:spLocks noGrp="1"/>
          </p:cNvSpPr>
          <p:nvPr>
            <p:ph type="sldNum" sz="quarter" idx="12"/>
          </p:nvPr>
        </p:nvSpPr>
        <p:spPr>
          <a:xfrm>
            <a:off x="10702976" y="6356350"/>
            <a:ext cx="650823" cy="365125"/>
          </a:xfrm>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fld id="{F44BAA7A-E119-4068-B509-98AC68C782D4}" type="slidenum">
              <a:rPr lang="zh-CN" altLang="en-US">
                <a:solidFill>
                  <a:srgbClr val="898989"/>
                </a:solidFill>
                <a:latin typeface="Calibri" pitchFamily="34" charset="0"/>
              </a:rPr>
              <a:pPr/>
              <a:t>22</a:t>
            </a:fld>
            <a:endParaRPr lang="zh-CN" altLang="en-US" dirty="0">
              <a:solidFill>
                <a:srgbClr val="898989"/>
              </a:solidFill>
              <a:latin typeface="Calibri" pitchFamily="34" charset="0"/>
            </a:endParaRPr>
          </a:p>
        </p:txBody>
      </p:sp>
      <p:sp>
        <p:nvSpPr>
          <p:cNvPr id="2" name="文本框 1"/>
          <p:cNvSpPr txBox="1"/>
          <p:nvPr/>
        </p:nvSpPr>
        <p:spPr>
          <a:xfrm>
            <a:off x="2843083" y="6118230"/>
            <a:ext cx="6880485" cy="369332"/>
          </a:xfrm>
          <a:prstGeom prst="rect">
            <a:avLst/>
          </a:prstGeom>
          <a:noFill/>
        </p:spPr>
        <p:txBody>
          <a:bodyPr wrap="square" rtlCol="0">
            <a:spAutoFit/>
          </a:bodyPr>
          <a:lstStyle/>
          <a:p>
            <a:r>
              <a:rPr lang="en-US" dirty="0" smtClean="0"/>
              <a:t>High Frequency approximation from a stationary phase approximation</a:t>
            </a:r>
            <a:endParaRPr lang="en-US" dirty="0"/>
          </a:p>
        </p:txBody>
      </p:sp>
    </p:spTree>
    <p:extLst>
      <p:ext uri="{BB962C8B-B14F-4D97-AF65-F5344CB8AC3E}">
        <p14:creationId xmlns:p14="http://schemas.microsoft.com/office/powerpoint/2010/main" val="30820345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TextBox 2"/>
          <p:cNvSpPr txBox="1">
            <a:spLocks noChangeArrowheads="1"/>
          </p:cNvSpPr>
          <p:nvPr/>
        </p:nvSpPr>
        <p:spPr bwMode="auto">
          <a:xfrm>
            <a:off x="431801" y="333375"/>
            <a:ext cx="10657417"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en-US" altLang="en-US" sz="4400" dirty="0">
                <a:solidFill>
                  <a:srgbClr val="FF0000"/>
                </a:solidFill>
                <a:latin typeface="+mn-lt"/>
              </a:rPr>
              <a:t>Claerbout II and III have been extended and generalized</a:t>
            </a:r>
          </a:p>
        </p:txBody>
      </p:sp>
      <p:sp>
        <p:nvSpPr>
          <p:cNvPr id="4" name="TextBox 3"/>
          <p:cNvSpPr txBox="1"/>
          <p:nvPr/>
        </p:nvSpPr>
        <p:spPr>
          <a:xfrm>
            <a:off x="393700" y="1989138"/>
            <a:ext cx="11423651" cy="3692525"/>
          </a:xfrm>
          <a:prstGeom prst="rect">
            <a:avLst/>
          </a:prstGeom>
          <a:noFill/>
        </p:spPr>
        <p:txBody>
          <a:bodyPr>
            <a:spAutoFit/>
          </a:bodyPr>
          <a:lstStyle>
            <a:lvl1pPr marL="285750" indent="-285750">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buFont typeface="Arial" charset="0"/>
              <a:buChar char="•"/>
            </a:pPr>
            <a:r>
              <a:rPr lang="en-US" altLang="en-US" dirty="0">
                <a:latin typeface="+mn-lt"/>
              </a:rPr>
              <a:t>For </a:t>
            </a:r>
            <a:r>
              <a:rPr lang="en-US" altLang="en-US" dirty="0" smtClean="0">
                <a:latin typeface="+mn-lt"/>
              </a:rPr>
              <a:t>Claerbout II</a:t>
            </a:r>
            <a:endParaRPr lang="en-US" altLang="en-US" dirty="0">
              <a:latin typeface="+mn-lt"/>
            </a:endParaRPr>
          </a:p>
          <a:p>
            <a:endParaRPr lang="en-US" altLang="en-US" dirty="0">
              <a:latin typeface="+mn-lt"/>
            </a:endParaRPr>
          </a:p>
          <a:p>
            <a:pPr lvl="1"/>
            <a:r>
              <a:rPr lang="en-US" altLang="en-US" dirty="0">
                <a:latin typeface="+mn-lt"/>
              </a:rPr>
              <a:t>e.g., Yu Zhang, Sheng Xu and Norman </a:t>
            </a:r>
            <a:r>
              <a:rPr lang="en-US" altLang="en-US" dirty="0" err="1">
                <a:latin typeface="+mn-lt"/>
              </a:rPr>
              <a:t>Bleistein</a:t>
            </a:r>
            <a:r>
              <a:rPr lang="en-US" altLang="en-US" dirty="0">
                <a:latin typeface="+mn-lt"/>
              </a:rPr>
              <a:t> </a:t>
            </a:r>
          </a:p>
          <a:p>
            <a:pPr lvl="1"/>
            <a:endParaRPr lang="en-US" altLang="en-US" dirty="0">
              <a:latin typeface="+mn-lt"/>
            </a:endParaRPr>
          </a:p>
          <a:p>
            <a:pPr lvl="2"/>
            <a:r>
              <a:rPr lang="en-US" altLang="en-US" dirty="0">
                <a:latin typeface="+mn-lt"/>
              </a:rPr>
              <a:t>----- introduce </a:t>
            </a:r>
            <a:r>
              <a:rPr lang="en-US" altLang="en-US" b="1" u="sng" dirty="0">
                <a:latin typeface="+mn-lt"/>
              </a:rPr>
              <a:t>a geometric optics reflection coefficient </a:t>
            </a:r>
            <a:r>
              <a:rPr lang="en-US" altLang="en-US" dirty="0">
                <a:latin typeface="+mn-lt"/>
              </a:rPr>
              <a:t>model relating the reflection data and the incident source wavefield. </a:t>
            </a:r>
          </a:p>
          <a:p>
            <a:endParaRPr lang="en-US" altLang="en-US" dirty="0">
              <a:latin typeface="+mn-lt"/>
            </a:endParaRPr>
          </a:p>
          <a:p>
            <a:pPr>
              <a:buFont typeface="Arial" charset="0"/>
              <a:buChar char="•"/>
            </a:pPr>
            <a:r>
              <a:rPr lang="en-US" altLang="en-US" dirty="0">
                <a:latin typeface="+mn-lt"/>
              </a:rPr>
              <a:t>For </a:t>
            </a:r>
            <a:r>
              <a:rPr lang="en-US" altLang="en-US" dirty="0" smtClean="0">
                <a:latin typeface="+mn-lt"/>
              </a:rPr>
              <a:t>Claerbout III </a:t>
            </a:r>
            <a:endParaRPr lang="en-US" altLang="en-US" dirty="0">
              <a:latin typeface="+mn-lt"/>
            </a:endParaRPr>
          </a:p>
          <a:p>
            <a:r>
              <a:rPr lang="en-US" altLang="en-US" dirty="0">
                <a:latin typeface="+mn-lt"/>
              </a:rPr>
              <a:t>       </a:t>
            </a:r>
          </a:p>
          <a:p>
            <a:r>
              <a:rPr lang="en-US" altLang="en-US" dirty="0">
                <a:latin typeface="+mn-lt"/>
              </a:rPr>
              <a:t>        Stolt and collaborators</a:t>
            </a:r>
          </a:p>
          <a:p>
            <a:r>
              <a:rPr lang="en-US" altLang="en-US" dirty="0">
                <a:latin typeface="+mn-lt"/>
              </a:rPr>
              <a:t>              ----- non-zero offset at t=0 provides amplitude information </a:t>
            </a:r>
          </a:p>
          <a:p>
            <a:r>
              <a:rPr lang="en-US" altLang="en-US" dirty="0">
                <a:latin typeface="+mn-lt"/>
              </a:rPr>
              <a:t>              ----- outputs </a:t>
            </a:r>
            <a:r>
              <a:rPr lang="en-US" altLang="en-US" b="1" u="sng" dirty="0">
                <a:latin typeface="+mn-lt"/>
              </a:rPr>
              <a:t>plane wave reflection coefficient </a:t>
            </a:r>
            <a:r>
              <a:rPr lang="en-US" altLang="en-US" dirty="0">
                <a:latin typeface="+mn-lt"/>
              </a:rPr>
              <a:t>or point </a:t>
            </a:r>
            <a:r>
              <a:rPr lang="en-US" altLang="en-US" dirty="0" err="1">
                <a:latin typeface="+mn-lt"/>
              </a:rPr>
              <a:t>scatterer</a:t>
            </a:r>
            <a:r>
              <a:rPr lang="en-US" altLang="en-US" dirty="0">
                <a:latin typeface="+mn-lt"/>
              </a:rPr>
              <a:t>  reflectivity for specular and non-specular reflection</a:t>
            </a:r>
          </a:p>
        </p:txBody>
      </p:sp>
      <p:sp>
        <p:nvSpPr>
          <p:cNvPr id="2" name="Slide Number Placeholder 1"/>
          <p:cNvSpPr>
            <a:spLocks noGrp="1"/>
          </p:cNvSpPr>
          <p:nvPr>
            <p:ph type="sldNum" sz="quarter" idx="12"/>
          </p:nvPr>
        </p:nvSpPr>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fld id="{24FE7354-BBDA-4C16-8FCF-78E7AFE126A7}" type="slidenum">
              <a:rPr lang="zh-CN" altLang="en-US">
                <a:solidFill>
                  <a:srgbClr val="898989"/>
                </a:solidFill>
                <a:latin typeface="Calibri" pitchFamily="34" charset="0"/>
              </a:rPr>
              <a:pPr/>
              <a:t>23</a:t>
            </a:fld>
            <a:endParaRPr lang="zh-CN" altLang="en-US">
              <a:solidFill>
                <a:srgbClr val="898989"/>
              </a:solidFill>
              <a:latin typeface="Calibri" pitchFamily="34" charset="0"/>
            </a:endParaRPr>
          </a:p>
        </p:txBody>
      </p:sp>
    </p:spTree>
    <p:extLst>
      <p:ext uri="{BB962C8B-B14F-4D97-AF65-F5344CB8AC3E}">
        <p14:creationId xmlns:p14="http://schemas.microsoft.com/office/powerpoint/2010/main" val="33136780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09"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433300" cy="699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1377085" y="6308726"/>
            <a:ext cx="814916" cy="54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endParaRPr lang="en-US" altLang="en-US">
              <a:solidFill>
                <a:srgbClr val="FFFFFF"/>
              </a:solidFill>
              <a:latin typeface="Calibri" pitchFamily="34" charset="0"/>
            </a:endParaRPr>
          </a:p>
        </p:txBody>
      </p:sp>
      <p:sp>
        <p:nvSpPr>
          <p:cNvPr id="4" name="Slide Number Placeholder 3"/>
          <p:cNvSpPr>
            <a:spLocks noGrp="1"/>
          </p:cNvSpPr>
          <p:nvPr>
            <p:ph type="sldNum" sz="quarter" idx="12"/>
          </p:nvPr>
        </p:nvSpPr>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fld id="{CA0CA62E-BFA2-484A-BBF9-00715EA669D1}" type="slidenum">
              <a:rPr lang="en-US" altLang="en-US">
                <a:solidFill>
                  <a:srgbClr val="898989"/>
                </a:solidFill>
                <a:latin typeface="Calibri" pitchFamily="34" charset="0"/>
              </a:rPr>
              <a:pPr/>
              <a:t>24</a:t>
            </a:fld>
            <a:endParaRPr lang="en-US" altLang="en-US">
              <a:solidFill>
                <a:srgbClr val="898989"/>
              </a:solidFill>
              <a:latin typeface="Calibri" pitchFamily="34" charset="0"/>
            </a:endParaRPr>
          </a:p>
        </p:txBody>
      </p:sp>
    </p:spTree>
    <p:extLst>
      <p:ext uri="{BB962C8B-B14F-4D97-AF65-F5344CB8AC3E}">
        <p14:creationId xmlns:p14="http://schemas.microsoft.com/office/powerpoint/2010/main" val="39766131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23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433300" cy="699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3234" name="TextBox 3"/>
          <p:cNvSpPr txBox="1">
            <a:spLocks noChangeArrowheads="1"/>
          </p:cNvSpPr>
          <p:nvPr/>
        </p:nvSpPr>
        <p:spPr bwMode="auto">
          <a:xfrm>
            <a:off x="3998385" y="6308725"/>
            <a:ext cx="4127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en-US" altLang="en-US">
                <a:solidFill>
                  <a:srgbClr val="000000"/>
                </a:solidFill>
              </a:rPr>
              <a:t>Zou and Weglein, 2015</a:t>
            </a:r>
          </a:p>
        </p:txBody>
      </p:sp>
      <p:sp>
        <p:nvSpPr>
          <p:cNvPr id="5" name="Rectangle 4"/>
          <p:cNvSpPr/>
          <p:nvPr/>
        </p:nvSpPr>
        <p:spPr>
          <a:xfrm>
            <a:off x="11377085" y="6308726"/>
            <a:ext cx="814916" cy="54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endParaRPr lang="en-US" altLang="en-US">
              <a:solidFill>
                <a:srgbClr val="FFFFFF"/>
              </a:solidFill>
              <a:latin typeface="Calibri" pitchFamily="34" charset="0"/>
            </a:endParaRPr>
          </a:p>
        </p:txBody>
      </p:sp>
      <p:sp>
        <p:nvSpPr>
          <p:cNvPr id="3" name="Slide Number Placeholder 2"/>
          <p:cNvSpPr>
            <a:spLocks noGrp="1"/>
          </p:cNvSpPr>
          <p:nvPr>
            <p:ph type="sldNum" sz="quarter" idx="12"/>
          </p:nvPr>
        </p:nvSpPr>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fld id="{D75B4638-B433-40C9-B69F-DC1C3B3F0C28}" type="slidenum">
              <a:rPr lang="en-US" altLang="en-US">
                <a:solidFill>
                  <a:srgbClr val="898989"/>
                </a:solidFill>
                <a:latin typeface="Calibri" pitchFamily="34" charset="0"/>
              </a:rPr>
              <a:pPr/>
              <a:t>25</a:t>
            </a:fld>
            <a:endParaRPr lang="en-US" altLang="en-US">
              <a:solidFill>
                <a:srgbClr val="898989"/>
              </a:solidFill>
              <a:latin typeface="Calibri" pitchFamily="34" charset="0"/>
            </a:endParaRPr>
          </a:p>
        </p:txBody>
      </p:sp>
    </p:spTree>
    <p:extLst>
      <p:ext uri="{BB962C8B-B14F-4D97-AF65-F5344CB8AC3E}">
        <p14:creationId xmlns:p14="http://schemas.microsoft.com/office/powerpoint/2010/main" val="33694418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TextBox 3"/>
          <p:cNvSpPr txBox="1">
            <a:spLocks noChangeArrowheads="1"/>
          </p:cNvSpPr>
          <p:nvPr/>
        </p:nvSpPr>
        <p:spPr bwMode="auto">
          <a:xfrm>
            <a:off x="342901" y="211138"/>
            <a:ext cx="11402484"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en-US" altLang="en-US" sz="2800" b="1" dirty="0">
                <a:latin typeface="Calibri" pitchFamily="34" charset="0"/>
              </a:rPr>
              <a:t>Benefits of Claerbout III imaging (extended by Stolt and colleagues) for specular and non-specular imaging</a:t>
            </a:r>
          </a:p>
        </p:txBody>
      </p:sp>
      <p:cxnSp>
        <p:nvCxnSpPr>
          <p:cNvPr id="6" name="Straight Connector 5"/>
          <p:cNvCxnSpPr/>
          <p:nvPr/>
        </p:nvCxnSpPr>
        <p:spPr>
          <a:xfrm>
            <a:off x="1752601" y="2536825"/>
            <a:ext cx="2281767" cy="29845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2046817" y="1639888"/>
            <a:ext cx="694267" cy="7794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1854200" y="1692275"/>
            <a:ext cx="846667" cy="431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1970617" y="1800225"/>
            <a:ext cx="846667" cy="431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2065867" y="1924050"/>
            <a:ext cx="846667" cy="430213"/>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V="1">
            <a:off x="3194051" y="1830388"/>
            <a:ext cx="872067" cy="6286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15600000" flipH="1">
            <a:off x="3384551" y="1791759"/>
            <a:ext cx="635000" cy="575733"/>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15600000" flipH="1">
            <a:off x="3264959" y="1884892"/>
            <a:ext cx="635000" cy="573616"/>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15600000" flipH="1">
            <a:off x="3144309" y="1975380"/>
            <a:ext cx="635000" cy="573617"/>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5494867" y="1657351"/>
            <a:ext cx="696384" cy="7778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a:off x="5304367" y="1709738"/>
            <a:ext cx="846667" cy="430212"/>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H="1">
            <a:off x="5418667" y="1817688"/>
            <a:ext cx="848784" cy="430212"/>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H="1">
            <a:off x="5516033" y="1939925"/>
            <a:ext cx="846667" cy="431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V="1">
            <a:off x="6764866" y="1831975"/>
            <a:ext cx="872067" cy="6286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1" name="Arc 40"/>
          <p:cNvSpPr/>
          <p:nvPr/>
        </p:nvSpPr>
        <p:spPr>
          <a:xfrm>
            <a:off x="6290733" y="1927225"/>
            <a:ext cx="1219200" cy="914400"/>
          </a:xfrm>
          <a:prstGeom prst="arc">
            <a:avLst/>
          </a:prstGeom>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2" name="Arc 41"/>
          <p:cNvSpPr/>
          <p:nvPr/>
        </p:nvSpPr>
        <p:spPr>
          <a:xfrm>
            <a:off x="6151033" y="2019300"/>
            <a:ext cx="1219200" cy="914400"/>
          </a:xfrm>
          <a:prstGeom prst="arc">
            <a:avLst/>
          </a:prstGeom>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3" name="Arc 42"/>
          <p:cNvSpPr/>
          <p:nvPr/>
        </p:nvSpPr>
        <p:spPr>
          <a:xfrm>
            <a:off x="6030384" y="2124075"/>
            <a:ext cx="1219200" cy="914400"/>
          </a:xfrm>
          <a:prstGeom prst="arc">
            <a:avLst/>
          </a:prstGeom>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52" name="Arc 51"/>
          <p:cNvSpPr/>
          <p:nvPr/>
        </p:nvSpPr>
        <p:spPr>
          <a:xfrm rot="19107241">
            <a:off x="4643967" y="2671763"/>
            <a:ext cx="3579284" cy="2614612"/>
          </a:xfrm>
          <a:prstGeom prst="arc">
            <a:avLst>
              <a:gd name="adj1" fmla="val 16200000"/>
              <a:gd name="adj2" fmla="val 11946"/>
            </a:avLst>
          </a:prstGeom>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cxnSp>
        <p:nvCxnSpPr>
          <p:cNvPr id="54" name="Straight Arrow Connector 53"/>
          <p:cNvCxnSpPr/>
          <p:nvPr/>
        </p:nvCxnSpPr>
        <p:spPr>
          <a:xfrm>
            <a:off x="8843433" y="1643063"/>
            <a:ext cx="694267" cy="7778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H="1">
            <a:off x="8650817" y="1695450"/>
            <a:ext cx="846667" cy="431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H="1">
            <a:off x="8767233" y="1803400"/>
            <a:ext cx="846667" cy="431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H="1">
            <a:off x="8864600" y="1925638"/>
            <a:ext cx="846667" cy="431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flipV="1">
            <a:off x="10111318" y="1817688"/>
            <a:ext cx="874183" cy="6286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9" name="Arc 58"/>
          <p:cNvSpPr/>
          <p:nvPr/>
        </p:nvSpPr>
        <p:spPr>
          <a:xfrm>
            <a:off x="9639300" y="1912938"/>
            <a:ext cx="1219200" cy="914400"/>
          </a:xfrm>
          <a:prstGeom prst="arc">
            <a:avLst/>
          </a:prstGeom>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60" name="Arc 59"/>
          <p:cNvSpPr/>
          <p:nvPr/>
        </p:nvSpPr>
        <p:spPr>
          <a:xfrm>
            <a:off x="9499600" y="2005013"/>
            <a:ext cx="1219200" cy="914400"/>
          </a:xfrm>
          <a:prstGeom prst="arc">
            <a:avLst/>
          </a:prstGeom>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61" name="Arc 60"/>
          <p:cNvSpPr/>
          <p:nvPr/>
        </p:nvSpPr>
        <p:spPr>
          <a:xfrm>
            <a:off x="9378951" y="2111375"/>
            <a:ext cx="1219200" cy="914400"/>
          </a:xfrm>
          <a:prstGeom prst="arc">
            <a:avLst/>
          </a:prstGeom>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62" name="Arc 61"/>
          <p:cNvSpPr/>
          <p:nvPr/>
        </p:nvSpPr>
        <p:spPr>
          <a:xfrm rot="20346680">
            <a:off x="7689851" y="2638426"/>
            <a:ext cx="2156883" cy="1330325"/>
          </a:xfrm>
          <a:prstGeom prst="arc">
            <a:avLst>
              <a:gd name="adj1" fmla="val 16200000"/>
              <a:gd name="adj2" fmla="val 11946"/>
            </a:avLst>
          </a:prstGeom>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63" name="Arc 62"/>
          <p:cNvSpPr/>
          <p:nvPr/>
        </p:nvSpPr>
        <p:spPr>
          <a:xfrm rot="18889019">
            <a:off x="9033405" y="2929468"/>
            <a:ext cx="1882775" cy="1018117"/>
          </a:xfrm>
          <a:prstGeom prst="arc">
            <a:avLst>
              <a:gd name="adj1" fmla="val 16200000"/>
              <a:gd name="adj2" fmla="val 11946"/>
            </a:avLst>
          </a:prstGeom>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 name="Rectangle 1"/>
          <p:cNvSpPr/>
          <p:nvPr/>
        </p:nvSpPr>
        <p:spPr>
          <a:xfrm>
            <a:off x="2691361" y="1004984"/>
            <a:ext cx="444352" cy="707886"/>
          </a:xfrm>
          <a:prstGeom prst="rect">
            <a:avLst/>
          </a:prstGeom>
          <a:noFill/>
        </p:spPr>
        <p:txBody>
          <a:bodyPr wrap="none">
            <a:spAutoFit/>
          </a:bodyPr>
          <a:lstStyle/>
          <a:p>
            <a:pPr algn="ctr" fontAlgn="auto">
              <a:spcBef>
                <a:spcPts val="0"/>
              </a:spcBef>
              <a:spcAft>
                <a:spcPts val="0"/>
              </a:spcAft>
              <a:defRPr/>
            </a:pPr>
            <a:r>
              <a:rPr lang="en-US" sz="4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n-lt"/>
                <a:cs typeface="+mn-cs"/>
              </a:rPr>
              <a:t>1</a:t>
            </a:r>
          </a:p>
        </p:txBody>
      </p:sp>
      <p:sp>
        <p:nvSpPr>
          <p:cNvPr id="32" name="Rectangle 31"/>
          <p:cNvSpPr/>
          <p:nvPr/>
        </p:nvSpPr>
        <p:spPr>
          <a:xfrm>
            <a:off x="6285145" y="1001434"/>
            <a:ext cx="444352" cy="707886"/>
          </a:xfrm>
          <a:prstGeom prst="rect">
            <a:avLst/>
          </a:prstGeom>
          <a:noFill/>
        </p:spPr>
        <p:txBody>
          <a:bodyPr wrap="none">
            <a:spAutoFit/>
          </a:bodyPr>
          <a:lstStyle/>
          <a:p>
            <a:pPr algn="ctr" fontAlgn="auto">
              <a:spcBef>
                <a:spcPts val="0"/>
              </a:spcBef>
              <a:spcAft>
                <a:spcPts val="0"/>
              </a:spcAft>
              <a:defRPr/>
            </a:pPr>
            <a:r>
              <a:rPr lang="en-US" sz="4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n-lt"/>
                <a:cs typeface="+mn-cs"/>
              </a:rPr>
              <a:t>2</a:t>
            </a:r>
          </a:p>
        </p:txBody>
      </p:sp>
      <p:sp>
        <p:nvSpPr>
          <p:cNvPr id="38" name="Rectangle 37"/>
          <p:cNvSpPr/>
          <p:nvPr/>
        </p:nvSpPr>
        <p:spPr>
          <a:xfrm>
            <a:off x="9673625" y="1021179"/>
            <a:ext cx="444352" cy="707886"/>
          </a:xfrm>
          <a:prstGeom prst="rect">
            <a:avLst/>
          </a:prstGeom>
          <a:noFill/>
        </p:spPr>
        <p:txBody>
          <a:bodyPr wrap="none">
            <a:spAutoFit/>
          </a:bodyPr>
          <a:lstStyle/>
          <a:p>
            <a:pPr algn="ctr" fontAlgn="auto">
              <a:spcBef>
                <a:spcPts val="0"/>
              </a:spcBef>
              <a:spcAft>
                <a:spcPts val="0"/>
              </a:spcAft>
              <a:defRPr/>
            </a:pPr>
            <a:r>
              <a:rPr lang="en-US" sz="4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n-lt"/>
                <a:cs typeface="+mn-cs"/>
              </a:rPr>
              <a:t>3</a:t>
            </a:r>
          </a:p>
        </p:txBody>
      </p:sp>
      <p:sp>
        <p:nvSpPr>
          <p:cNvPr id="224289" name="TextBox 38"/>
          <p:cNvSpPr txBox="1">
            <a:spLocks noChangeArrowheads="1"/>
          </p:cNvSpPr>
          <p:nvPr/>
        </p:nvSpPr>
        <p:spPr bwMode="auto">
          <a:xfrm>
            <a:off x="1574800" y="4017963"/>
            <a:ext cx="723691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altLang="en-US" sz="2400" b="1" dirty="0">
                <a:latin typeface="Calibri" pitchFamily="34" charset="0"/>
              </a:rPr>
              <a:t>1. Specular </a:t>
            </a:r>
          </a:p>
          <a:p>
            <a:r>
              <a:rPr lang="en-US" altLang="en-US" sz="2400" dirty="0">
                <a:latin typeface="Calibri" pitchFamily="34" charset="0"/>
              </a:rPr>
              <a:t>outputs actual plane wave reflection coefficient data for </a:t>
            </a:r>
          </a:p>
          <a:p>
            <a:r>
              <a:rPr lang="en-US" altLang="en-US" sz="2400" dirty="0">
                <a:latin typeface="Calibri" pitchFamily="34" charset="0"/>
              </a:rPr>
              <a:t>specular reflection (unique to </a:t>
            </a:r>
            <a:r>
              <a:rPr lang="en-US" altLang="en-US" sz="2400" dirty="0" smtClean="0">
                <a:latin typeface="Calibri" pitchFamily="34" charset="0"/>
              </a:rPr>
              <a:t>Claerbout </a:t>
            </a:r>
            <a:r>
              <a:rPr lang="en-US" altLang="en-US" sz="2400" dirty="0">
                <a:latin typeface="Calibri" pitchFamily="34" charset="0"/>
              </a:rPr>
              <a:t>III )</a:t>
            </a:r>
          </a:p>
        </p:txBody>
      </p:sp>
      <p:sp>
        <p:nvSpPr>
          <p:cNvPr id="224290" name="Rectangle 39"/>
          <p:cNvSpPr>
            <a:spLocks noChangeArrowheads="1"/>
          </p:cNvSpPr>
          <p:nvPr/>
        </p:nvSpPr>
        <p:spPr bwMode="auto">
          <a:xfrm>
            <a:off x="1604433" y="5249863"/>
            <a:ext cx="9408584"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altLang="en-US" sz="2400" b="1" dirty="0">
                <a:latin typeface="Calibri" pitchFamily="34" charset="0"/>
              </a:rPr>
              <a:t>2. Non-Specular reflection</a:t>
            </a:r>
          </a:p>
          <a:p>
            <a:r>
              <a:rPr lang="en-US" altLang="en-US" sz="2400" dirty="0">
                <a:latin typeface="Calibri" pitchFamily="34" charset="0"/>
              </a:rPr>
              <a:t>a point </a:t>
            </a:r>
            <a:r>
              <a:rPr lang="en-US" altLang="en-US" sz="2400" dirty="0" err="1">
                <a:latin typeface="Calibri" pitchFamily="34" charset="0"/>
              </a:rPr>
              <a:t>scatterer</a:t>
            </a:r>
            <a:r>
              <a:rPr lang="en-US" altLang="en-US" sz="2400" dirty="0">
                <a:latin typeface="Calibri" pitchFamily="34" charset="0"/>
              </a:rPr>
              <a:t> model for structure and inversion of non-specular reflections (unique to </a:t>
            </a:r>
            <a:r>
              <a:rPr lang="en-US" altLang="en-US" sz="2400" dirty="0" smtClean="0">
                <a:latin typeface="Calibri" pitchFamily="34" charset="0"/>
              </a:rPr>
              <a:t>Claerbout </a:t>
            </a:r>
            <a:r>
              <a:rPr lang="en-US" altLang="en-US" sz="2400" dirty="0">
                <a:latin typeface="Calibri" pitchFamily="34" charset="0"/>
              </a:rPr>
              <a:t>III )</a:t>
            </a:r>
          </a:p>
        </p:txBody>
      </p:sp>
      <p:sp>
        <p:nvSpPr>
          <p:cNvPr id="224291" name="Rectangle 2"/>
          <p:cNvSpPr>
            <a:spLocks noChangeArrowheads="1"/>
          </p:cNvSpPr>
          <p:nvPr/>
        </p:nvSpPr>
        <p:spPr bwMode="auto">
          <a:xfrm>
            <a:off x="2008718" y="3122613"/>
            <a:ext cx="13965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altLang="en-US" sz="2400" b="1">
                <a:latin typeface="Calibri" pitchFamily="34" charset="0"/>
              </a:rPr>
              <a:t> specular </a:t>
            </a:r>
            <a:endParaRPr lang="en-US" altLang="en-US" sz="2400">
              <a:latin typeface="Calibri" pitchFamily="34" charset="0"/>
            </a:endParaRPr>
          </a:p>
        </p:txBody>
      </p:sp>
      <p:sp>
        <p:nvSpPr>
          <p:cNvPr id="224292" name="Rectangle 43"/>
          <p:cNvSpPr>
            <a:spLocks noChangeArrowheads="1"/>
          </p:cNvSpPr>
          <p:nvPr/>
        </p:nvSpPr>
        <p:spPr bwMode="auto">
          <a:xfrm>
            <a:off x="5293784" y="3125788"/>
            <a:ext cx="19864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altLang="en-US" sz="2400" b="1">
                <a:latin typeface="Calibri" pitchFamily="34" charset="0"/>
              </a:rPr>
              <a:t> non-specular </a:t>
            </a:r>
            <a:endParaRPr lang="en-US" altLang="en-US" sz="2400">
              <a:latin typeface="Calibri" pitchFamily="34" charset="0"/>
            </a:endParaRPr>
          </a:p>
        </p:txBody>
      </p:sp>
      <p:sp>
        <p:nvSpPr>
          <p:cNvPr id="224293" name="Rectangle 44"/>
          <p:cNvSpPr>
            <a:spLocks noChangeArrowheads="1"/>
          </p:cNvSpPr>
          <p:nvPr/>
        </p:nvSpPr>
        <p:spPr bwMode="auto">
          <a:xfrm>
            <a:off x="8583084" y="3122613"/>
            <a:ext cx="19864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altLang="en-US" sz="2400" b="1">
                <a:latin typeface="Calibri" pitchFamily="34" charset="0"/>
              </a:rPr>
              <a:t> non-specular </a:t>
            </a:r>
            <a:endParaRPr lang="en-US" altLang="en-US" sz="2400">
              <a:latin typeface="Calibri" pitchFamily="34" charset="0"/>
            </a:endParaRPr>
          </a:p>
        </p:txBody>
      </p:sp>
      <p:sp>
        <p:nvSpPr>
          <p:cNvPr id="4" name="Slide Number Placeholder 3"/>
          <p:cNvSpPr>
            <a:spLocks noGrp="1"/>
          </p:cNvSpPr>
          <p:nvPr>
            <p:ph type="sldNum" sz="quarter" idx="12"/>
          </p:nvPr>
        </p:nvSpPr>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fld id="{2BC3D484-0F70-4B2B-B9F4-116C9D4D517A}" type="slidenum">
              <a:rPr lang="zh-CN" altLang="en-US">
                <a:solidFill>
                  <a:srgbClr val="898989"/>
                </a:solidFill>
                <a:latin typeface="Calibri" pitchFamily="34" charset="0"/>
              </a:rPr>
              <a:pPr/>
              <a:t>26</a:t>
            </a:fld>
            <a:endParaRPr lang="zh-CN" altLang="en-US">
              <a:solidFill>
                <a:srgbClr val="898989"/>
              </a:solidFill>
              <a:latin typeface="Calibri" pitchFamily="34" charset="0"/>
            </a:endParaRPr>
          </a:p>
        </p:txBody>
      </p:sp>
    </p:spTree>
    <p:extLst>
      <p:ext uri="{BB962C8B-B14F-4D97-AF65-F5344CB8AC3E}">
        <p14:creationId xmlns:p14="http://schemas.microsoft.com/office/powerpoint/2010/main" val="9568589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30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2152650"/>
            <a:ext cx="112014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fld id="{705A1CB5-7400-4AD1-8F70-3E7FE87BB0CC}" type="slidenum">
              <a:rPr lang="zh-CN" altLang="en-US">
                <a:solidFill>
                  <a:srgbClr val="898989"/>
                </a:solidFill>
                <a:latin typeface="Calibri" pitchFamily="34" charset="0"/>
              </a:rPr>
              <a:pPr/>
              <a:t>27</a:t>
            </a:fld>
            <a:endParaRPr lang="zh-CN" altLang="en-US">
              <a:solidFill>
                <a:srgbClr val="898989"/>
              </a:solidFill>
              <a:latin typeface="Calibri" pitchFamily="34" charset="0"/>
            </a:endParaRPr>
          </a:p>
        </p:txBody>
      </p:sp>
    </p:spTree>
    <p:extLst>
      <p:ext uri="{BB962C8B-B14F-4D97-AF65-F5344CB8AC3E}">
        <p14:creationId xmlns:p14="http://schemas.microsoft.com/office/powerpoint/2010/main" val="38030151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TextBox 2"/>
          <p:cNvSpPr txBox="1">
            <a:spLocks noChangeArrowheads="1"/>
          </p:cNvSpPr>
          <p:nvPr/>
        </p:nvSpPr>
        <p:spPr bwMode="auto">
          <a:xfrm>
            <a:off x="624418" y="1268413"/>
            <a:ext cx="9984316"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marL="457200" indent="-457200">
              <a:buFont typeface="Arial" panose="020B0604020202020204" pitchFamily="34" charset="0"/>
              <a:buChar char="•"/>
            </a:pPr>
            <a:r>
              <a:rPr lang="en-US" altLang="en-US" sz="2800" dirty="0">
                <a:solidFill>
                  <a:srgbClr val="FF0000"/>
                </a:solidFill>
              </a:rPr>
              <a:t>M-OSRP has </a:t>
            </a:r>
            <a:r>
              <a:rPr lang="en-US" altLang="en-US" sz="2800" dirty="0" smtClean="0">
                <a:solidFill>
                  <a:srgbClr val="FF0000"/>
                </a:solidFill>
              </a:rPr>
              <a:t>recently pioneered </a:t>
            </a:r>
            <a:r>
              <a:rPr lang="en-US" altLang="en-US" sz="2800" dirty="0">
                <a:solidFill>
                  <a:srgbClr val="FF0000"/>
                </a:solidFill>
              </a:rPr>
              <a:t>and developed a new migration method that has </a:t>
            </a:r>
            <a:r>
              <a:rPr lang="en-US" altLang="en-US" sz="2800" dirty="0" err="1">
                <a:solidFill>
                  <a:srgbClr val="FF0000"/>
                </a:solidFill>
              </a:rPr>
              <a:t>Stolt’s</a:t>
            </a:r>
            <a:r>
              <a:rPr lang="en-US" altLang="en-US" sz="2800" dirty="0">
                <a:solidFill>
                  <a:srgbClr val="FF0000"/>
                </a:solidFill>
              </a:rPr>
              <a:t> extension of Claerbout III imaging inside a medium with </a:t>
            </a:r>
            <a:r>
              <a:rPr lang="en-US" altLang="en-US" sz="2800" u="sng" dirty="0">
                <a:solidFill>
                  <a:srgbClr val="FF0000"/>
                </a:solidFill>
              </a:rPr>
              <a:t>two way </a:t>
            </a:r>
            <a:r>
              <a:rPr lang="en-US" altLang="en-US" sz="2800" u="sng" dirty="0" smtClean="0">
                <a:solidFill>
                  <a:srgbClr val="FF0000"/>
                </a:solidFill>
              </a:rPr>
              <a:t>waves</a:t>
            </a:r>
          </a:p>
          <a:p>
            <a:pPr marL="457200" indent="-457200">
              <a:buFont typeface="Arial" panose="020B0604020202020204" pitchFamily="34" charset="0"/>
              <a:buChar char="•"/>
            </a:pPr>
            <a:endParaRPr lang="en-US" altLang="en-US" sz="2800" dirty="0">
              <a:solidFill>
                <a:srgbClr val="FF0000"/>
              </a:solidFill>
            </a:endParaRPr>
          </a:p>
          <a:p>
            <a:pPr marL="457200" indent="-457200">
              <a:buFont typeface="Arial" panose="020B0604020202020204" pitchFamily="34" charset="0"/>
              <a:buChar char="•"/>
            </a:pPr>
            <a:r>
              <a:rPr lang="en-US" altLang="en-US" sz="2800" dirty="0" smtClean="0"/>
              <a:t>The new migration method provides </a:t>
            </a:r>
            <a:r>
              <a:rPr lang="en-US" altLang="en-US" sz="2800" b="1" dirty="0" smtClean="0"/>
              <a:t>four</a:t>
            </a:r>
            <a:r>
              <a:rPr lang="en-US" altLang="en-US" sz="2800" b="1" dirty="0" smtClean="0"/>
              <a:t> </a:t>
            </a:r>
            <a:r>
              <a:rPr lang="en-US" altLang="en-US" sz="2800" b="1" dirty="0" smtClean="0"/>
              <a:t>benefits</a:t>
            </a:r>
          </a:p>
          <a:p>
            <a:endParaRPr lang="en-US" altLang="en-US" sz="2800" dirty="0">
              <a:solidFill>
                <a:srgbClr val="FF0000"/>
              </a:solidFill>
            </a:endParaRPr>
          </a:p>
        </p:txBody>
      </p:sp>
      <p:sp>
        <p:nvSpPr>
          <p:cNvPr id="2" name="Slide Number Placeholder 1"/>
          <p:cNvSpPr>
            <a:spLocks noGrp="1"/>
          </p:cNvSpPr>
          <p:nvPr>
            <p:ph type="sldNum" sz="quarter" idx="12"/>
          </p:nvPr>
        </p:nvSpPr>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fld id="{8F9EDC51-8C8C-44C3-B9E0-A20EBC065ECD}" type="slidenum">
              <a:rPr lang="en-US" altLang="en-US">
                <a:solidFill>
                  <a:srgbClr val="898989"/>
                </a:solidFill>
                <a:latin typeface="Calibri" pitchFamily="34" charset="0"/>
              </a:rPr>
              <a:pPr/>
              <a:t>28</a:t>
            </a:fld>
            <a:endParaRPr lang="en-US" altLang="en-US">
              <a:solidFill>
                <a:srgbClr val="898989"/>
              </a:solidFill>
              <a:latin typeface="Calibri" pitchFamily="34" charset="0"/>
            </a:endParaRPr>
          </a:p>
        </p:txBody>
      </p:sp>
    </p:spTree>
    <p:extLst>
      <p:ext uri="{BB962C8B-B14F-4D97-AF65-F5344CB8AC3E}">
        <p14:creationId xmlns:p14="http://schemas.microsoft.com/office/powerpoint/2010/main" val="38889654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B461755-AF9E-4C8B-9F63-527C33137B96}" type="slidenum">
              <a:rPr lang="en-US" altLang="en-US" smtClean="0"/>
              <a:pPr/>
              <a:t>29</a:t>
            </a:fld>
            <a:endParaRPr lang="en-US" altLang="en-US"/>
          </a:p>
        </p:txBody>
      </p:sp>
      <p:sp>
        <p:nvSpPr>
          <p:cNvPr id="3" name="TextBox 2"/>
          <p:cNvSpPr txBox="1"/>
          <p:nvPr/>
        </p:nvSpPr>
        <p:spPr>
          <a:xfrm>
            <a:off x="349077" y="477818"/>
            <a:ext cx="11521280" cy="5878532"/>
          </a:xfrm>
          <a:prstGeom prst="rect">
            <a:avLst/>
          </a:prstGeom>
          <a:noFill/>
        </p:spPr>
        <p:txBody>
          <a:bodyPr wrap="square" rtlCol="0">
            <a:spAutoFit/>
          </a:bodyPr>
          <a:lstStyle/>
          <a:p>
            <a:pPr marL="342900" indent="-342900">
              <a:buFont typeface="Arial" panose="020B0604020202020204" pitchFamily="34" charset="0"/>
              <a:buChar char="•"/>
            </a:pPr>
            <a:r>
              <a:rPr lang="en-US" sz="2400" u="sng" dirty="0" smtClean="0"/>
              <a:t>Recent new imaging development from M-OSRP </a:t>
            </a:r>
            <a:r>
              <a:rPr lang="en-US" sz="1600" u="sng" dirty="0"/>
              <a:t>(</a:t>
            </a:r>
            <a:r>
              <a:rPr lang="en-US" sz="1600" u="sng" dirty="0" smtClean="0"/>
              <a:t>Weglein</a:t>
            </a:r>
            <a:r>
              <a:rPr lang="en-US" sz="1600" u="sng" dirty="0"/>
              <a:t>, A.B., </a:t>
            </a:r>
            <a:r>
              <a:rPr lang="en-US" sz="1600" u="sng" dirty="0" err="1"/>
              <a:t>Stolt</a:t>
            </a:r>
            <a:r>
              <a:rPr lang="en-US" sz="1600" u="sng" dirty="0"/>
              <a:t>, R. H., Mayhan, J. D., “</a:t>
            </a:r>
            <a:r>
              <a:rPr lang="en-US" sz="1600" i="1" u="sng" dirty="0"/>
              <a:t>Reverse-time migration and Green’s theorem: Part I — The evolution of concepts, and setting the stage for the new {RTM} method</a:t>
            </a:r>
            <a:r>
              <a:rPr lang="en-US" sz="1600" u="sng" dirty="0"/>
              <a:t>” Journal </a:t>
            </a:r>
            <a:r>
              <a:rPr lang="en-US" sz="1600" u="sng" dirty="0" err="1"/>
              <a:t>ofSeismic</a:t>
            </a:r>
            <a:r>
              <a:rPr lang="en-US" sz="1600" u="sng" dirty="0"/>
              <a:t> Exploration, 20, 73–90. February </a:t>
            </a:r>
            <a:r>
              <a:rPr lang="en-US" sz="1600" u="sng" dirty="0" smtClean="0"/>
              <a:t>2011;     Weglein</a:t>
            </a:r>
            <a:r>
              <a:rPr lang="en-US" sz="1600" u="sng" dirty="0"/>
              <a:t>, A.B., </a:t>
            </a:r>
            <a:r>
              <a:rPr lang="en-US" sz="1600" u="sng" dirty="0" err="1"/>
              <a:t>Stolt</a:t>
            </a:r>
            <a:r>
              <a:rPr lang="en-US" sz="1600" u="sng" dirty="0"/>
              <a:t>, R. H., Mayhan, J. D., “</a:t>
            </a:r>
            <a:r>
              <a:rPr lang="en-US" sz="1600" i="1" u="sng" dirty="0"/>
              <a:t>Reverse time migration and Green’s theorem: Part II — A new and consistent theory that progresses and corrects current RTM concepts and methods</a:t>
            </a:r>
            <a:r>
              <a:rPr lang="en-US" sz="1600" u="sng" dirty="0"/>
              <a:t>” Journal </a:t>
            </a:r>
            <a:r>
              <a:rPr lang="en-US" sz="1600" u="sng" dirty="0" err="1"/>
              <a:t>ofSeismic</a:t>
            </a:r>
            <a:r>
              <a:rPr lang="en-US" sz="1600" u="sng" dirty="0"/>
              <a:t> Exploration, 20, 135–159. May </a:t>
            </a:r>
            <a:r>
              <a:rPr lang="en-US" sz="1600" u="sng" dirty="0" smtClean="0"/>
              <a:t>2011;        THE </a:t>
            </a:r>
            <a:r>
              <a:rPr lang="en-US" sz="1600" u="sng" dirty="0"/>
              <a:t>FIRST WAVE EQUATION MIGRATION RTM WITH DATA CONSISTING OF PRIMARIES AND INTERNAL MULTIPLES: THEORY AND 1D EXAMPLES FANG LIU and ARTHUR B. WEGLEIN JOURNAL OF SEISMIC EXPLORATION 23, 357-366 (2014) </a:t>
            </a:r>
            <a:r>
              <a:rPr lang="en-US" sz="1600" u="sng" dirty="0" smtClean="0"/>
              <a:t>357)</a:t>
            </a:r>
            <a:r>
              <a:rPr lang="en-US" sz="1600" u="sng" dirty="0"/>
              <a:t> </a:t>
            </a:r>
            <a:r>
              <a:rPr lang="en-US" sz="2400" dirty="0" smtClean="0"/>
              <a:t>provides the predicted source and receiver experiment at depth beneath an overburden that </a:t>
            </a:r>
            <a:r>
              <a:rPr lang="en-US" sz="2400" u="sng" dirty="0" smtClean="0"/>
              <a:t>has two way wave propagation</a:t>
            </a:r>
          </a:p>
          <a:p>
            <a:pPr marL="342900" indent="-342900">
              <a:buFont typeface="Arial" panose="020B0604020202020204" pitchFamily="34" charset="0"/>
              <a:buChar char="•"/>
            </a:pPr>
            <a:endParaRPr lang="en-US" sz="2400" u="sng" dirty="0" smtClean="0"/>
          </a:p>
          <a:p>
            <a:pPr marL="800100" lvl="1" indent="-342900">
              <a:buFont typeface="+mj-lt"/>
              <a:buAutoNum type="arabicPeriod"/>
            </a:pPr>
            <a:r>
              <a:rPr lang="en-US" sz="2000" dirty="0" smtClean="0"/>
              <a:t>A tool to analyze the role of primaries and multiples in imaging</a:t>
            </a:r>
          </a:p>
          <a:p>
            <a:pPr marL="800100" lvl="1" indent="-342900">
              <a:buFont typeface="+mj-lt"/>
              <a:buAutoNum type="arabicPeriod"/>
            </a:pPr>
            <a:endParaRPr lang="en-US" sz="2000" dirty="0" smtClean="0"/>
          </a:p>
          <a:p>
            <a:pPr marL="800100" lvl="1" indent="-342900">
              <a:buFont typeface="+mj-lt"/>
              <a:buAutoNum type="arabicPeriod"/>
            </a:pPr>
            <a:r>
              <a:rPr lang="en-US" sz="2000" dirty="0" smtClean="0"/>
              <a:t>A more effective and interpretable RTM by realizing Stolt extended Claerbout III providing a more complete realistic model for imaging and inverting specular and non-specular reflectors</a:t>
            </a:r>
          </a:p>
          <a:p>
            <a:pPr marL="800100" lvl="1" indent="-342900">
              <a:buFont typeface="+mj-lt"/>
              <a:buAutoNum type="arabicPeriod"/>
            </a:pPr>
            <a:endParaRPr lang="en-US" sz="2000" dirty="0" smtClean="0"/>
          </a:p>
          <a:p>
            <a:pPr marL="800100" lvl="1" indent="-342900">
              <a:buFont typeface="+mj-lt"/>
              <a:buAutoNum type="arabicPeriod"/>
            </a:pPr>
            <a:r>
              <a:rPr lang="en-US" sz="2000" dirty="0" smtClean="0"/>
              <a:t>Provides the first migration method that is equally effective at every frequency component of recorded data (avoids asymptotic high frequency approximations) in both the imaging condition and in how the imaging condition is implemented. </a:t>
            </a:r>
          </a:p>
          <a:p>
            <a:pPr marL="800100" lvl="1" indent="-342900">
              <a:buFont typeface="+mj-lt"/>
              <a:buAutoNum type="arabicPeriod"/>
            </a:pPr>
            <a:endParaRPr lang="en-US" sz="2000" dirty="0"/>
          </a:p>
          <a:p>
            <a:pPr marL="800100" lvl="1" indent="-342900">
              <a:buFont typeface="+mj-lt"/>
              <a:buAutoNum type="arabicPeriod"/>
            </a:pPr>
            <a:r>
              <a:rPr lang="en-US" sz="2000" dirty="0" smtClean="0"/>
              <a:t>Imaging and inverting from above (and from below) a reflector without backscatter.</a:t>
            </a:r>
          </a:p>
        </p:txBody>
      </p:sp>
    </p:spTree>
    <p:extLst>
      <p:ext uri="{BB962C8B-B14F-4D97-AF65-F5344CB8AC3E}">
        <p14:creationId xmlns:p14="http://schemas.microsoft.com/office/powerpoint/2010/main" val="42570367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38200" y="788276"/>
            <a:ext cx="10515600" cy="5388687"/>
          </a:xfrm>
        </p:spPr>
        <p:txBody>
          <a:bodyPr/>
          <a:lstStyle/>
          <a:p>
            <a:r>
              <a:rPr lang="en-US" dirty="0" smtClean="0"/>
              <a:t>The original purpose of migration was to map an event on a time section in (</a:t>
            </a:r>
            <a:r>
              <a:rPr lang="en-US" dirty="0" err="1" smtClean="0"/>
              <a:t>x,t</a:t>
            </a:r>
            <a:r>
              <a:rPr lang="en-US" dirty="0" smtClean="0"/>
              <a:t>) to a point on a structure </a:t>
            </a:r>
            <a:r>
              <a:rPr lang="en-US" dirty="0" err="1" smtClean="0"/>
              <a:t>map.That</a:t>
            </a:r>
            <a:r>
              <a:rPr lang="en-US" dirty="0" smtClean="0"/>
              <a:t> is, to a point on a reflector in </a:t>
            </a:r>
            <a:r>
              <a:rPr lang="en-US" dirty="0" err="1" smtClean="0"/>
              <a:t>x,z</a:t>
            </a:r>
            <a:r>
              <a:rPr lang="en-US" dirty="0"/>
              <a:t/>
            </a:r>
            <a:br>
              <a:rPr lang="en-US" dirty="0"/>
            </a:br>
            <a:r>
              <a:rPr lang="en-US" dirty="0" smtClean="0"/>
              <a:t>That concept only has meaning for primaries.</a:t>
            </a:r>
          </a:p>
          <a:p>
            <a:r>
              <a:rPr lang="en-US" dirty="0" smtClean="0"/>
              <a:t>We will show that </a:t>
            </a:r>
            <a:r>
              <a:rPr lang="en-US" altLang="zh-CN" dirty="0" smtClean="0"/>
              <a:t>that</a:t>
            </a:r>
            <a:r>
              <a:rPr lang="en-US" dirty="0" smtClean="0"/>
              <a:t> remains the meaning of migration today.</a:t>
            </a:r>
          </a:p>
        </p:txBody>
      </p:sp>
      <p:sp>
        <p:nvSpPr>
          <p:cNvPr id="2" name="Slide Number Placeholder 1"/>
          <p:cNvSpPr>
            <a:spLocks noGrp="1"/>
          </p:cNvSpPr>
          <p:nvPr>
            <p:ph type="sldNum" sz="quarter" idx="12"/>
          </p:nvPr>
        </p:nvSpPr>
        <p:spPr/>
        <p:txBody>
          <a:bodyPr/>
          <a:lstStyle/>
          <a:p>
            <a:fld id="{FC733198-011E-4E74-9CBE-D2138561C345}" type="slidenum">
              <a:rPr lang="en-US" smtClean="0"/>
              <a:pPr/>
              <a:t>3</a:t>
            </a:fld>
            <a:endParaRPr lang="en-US"/>
          </a:p>
        </p:txBody>
      </p:sp>
    </p:spTree>
    <p:extLst>
      <p:ext uri="{BB962C8B-B14F-4D97-AF65-F5344CB8AC3E}">
        <p14:creationId xmlns:p14="http://schemas.microsoft.com/office/powerpoint/2010/main" val="20969938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B461755-AF9E-4C8B-9F63-527C33137B96}" type="slidenum">
              <a:rPr lang="en-US" altLang="en-US" smtClean="0"/>
              <a:pPr/>
              <a:t>30</a:t>
            </a:fld>
            <a:endParaRPr lang="en-US" altLang="en-US"/>
          </a:p>
        </p:txBody>
      </p:sp>
      <p:sp>
        <p:nvSpPr>
          <p:cNvPr id="3" name="TextBox 2"/>
          <p:cNvSpPr txBox="1"/>
          <p:nvPr/>
        </p:nvSpPr>
        <p:spPr>
          <a:xfrm>
            <a:off x="479376" y="1310572"/>
            <a:ext cx="10657184" cy="954107"/>
          </a:xfrm>
          <a:prstGeom prst="rect">
            <a:avLst/>
          </a:prstGeom>
          <a:noFill/>
        </p:spPr>
        <p:txBody>
          <a:bodyPr wrap="square" rtlCol="0">
            <a:spAutoFit/>
          </a:bodyPr>
          <a:lstStyle/>
          <a:p>
            <a:r>
              <a:rPr lang="en-US" sz="2800" dirty="0" smtClean="0"/>
              <a:t>Use the new imaging method with two way propagating waves to examine the role of primaries and multiples in imaging and inversion</a:t>
            </a:r>
            <a:endParaRPr lang="en-US" sz="2800" dirty="0"/>
          </a:p>
        </p:txBody>
      </p:sp>
      <p:sp>
        <p:nvSpPr>
          <p:cNvPr id="4" name="TextBox 3"/>
          <p:cNvSpPr txBox="1"/>
          <p:nvPr/>
        </p:nvSpPr>
        <p:spPr>
          <a:xfrm>
            <a:off x="959430" y="2462701"/>
            <a:ext cx="9985109" cy="954107"/>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That provides a definitive response to the question of whether multiples are </a:t>
            </a:r>
            <a:r>
              <a:rPr lang="en-US" sz="2800" dirty="0" smtClean="0"/>
              <a:t>migrated</a:t>
            </a:r>
            <a:endParaRPr lang="en-US" sz="2800" dirty="0" smtClean="0"/>
          </a:p>
        </p:txBody>
      </p:sp>
    </p:spTree>
    <p:extLst>
      <p:ext uri="{BB962C8B-B14F-4D97-AF65-F5344CB8AC3E}">
        <p14:creationId xmlns:p14="http://schemas.microsoft.com/office/powerpoint/2010/main" val="27518043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6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351" y="862013"/>
            <a:ext cx="10909300"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0608734" y="4005263"/>
            <a:ext cx="941917" cy="936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endParaRPr lang="en-US" altLang="en-US">
              <a:solidFill>
                <a:srgbClr val="FFFFFF"/>
              </a:solidFill>
              <a:latin typeface="Calibri" pitchFamily="34" charset="0"/>
            </a:endParaRPr>
          </a:p>
        </p:txBody>
      </p:sp>
      <p:sp>
        <p:nvSpPr>
          <p:cNvPr id="4" name="Slide Number Placeholder 3"/>
          <p:cNvSpPr>
            <a:spLocks noGrp="1"/>
          </p:cNvSpPr>
          <p:nvPr>
            <p:ph type="sldNum" sz="quarter" idx="12"/>
          </p:nvPr>
        </p:nvSpPr>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fld id="{9189C34C-441E-48AF-A7C2-1234414D9B2B}" type="slidenum">
              <a:rPr lang="en-US" altLang="en-US">
                <a:solidFill>
                  <a:srgbClr val="000000"/>
                </a:solidFill>
                <a:latin typeface="Calibri" pitchFamily="34" charset="0"/>
              </a:rPr>
              <a:pPr/>
              <a:t>31</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38317560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66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100" y="1062039"/>
            <a:ext cx="1008380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fld id="{9F44761C-718F-4A24-9902-74BD4F3EDE26}" type="slidenum">
              <a:rPr lang="en-US" altLang="en-US">
                <a:solidFill>
                  <a:srgbClr val="000000"/>
                </a:solidFill>
                <a:latin typeface="Calibri" pitchFamily="34" charset="0"/>
              </a:rPr>
              <a:pPr/>
              <a:t>32</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1259079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951" y="742950"/>
            <a:ext cx="10706100"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fld id="{7F44F209-5870-4019-BB80-4D6170EDF61E}" type="slidenum">
              <a:rPr lang="en-US" altLang="en-US">
                <a:solidFill>
                  <a:srgbClr val="000000"/>
                </a:solidFill>
                <a:latin typeface="Calibri" pitchFamily="34" charset="0"/>
              </a:rPr>
              <a:pPr/>
              <a:t>33</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26368384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6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4300" y="1357314"/>
            <a:ext cx="9423400"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fld id="{9EC53623-8A28-46CE-9597-53E502D6C31F}" type="slidenum">
              <a:rPr lang="en-US" altLang="en-US">
                <a:solidFill>
                  <a:srgbClr val="000000"/>
                </a:solidFill>
                <a:latin typeface="Calibri" pitchFamily="34" charset="0"/>
              </a:rPr>
              <a:pPr/>
              <a:t>34</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764916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82" name="Object 26"/>
          <p:cNvGraphicFramePr>
            <a:graphicFrameLocks noChangeAspect="1"/>
          </p:cNvGraphicFramePr>
          <p:nvPr/>
        </p:nvGraphicFramePr>
        <p:xfrm>
          <a:off x="1200152" y="1268414"/>
          <a:ext cx="6608233" cy="1685925"/>
        </p:xfrm>
        <a:graphic>
          <a:graphicData uri="http://schemas.openxmlformats.org/presentationml/2006/ole">
            <mc:AlternateContent xmlns:mc="http://schemas.openxmlformats.org/markup-compatibility/2006">
              <mc:Choice xmlns:v="urn:schemas-microsoft-com:vml" Requires="v">
                <p:oleObj spid="_x0000_s6190" name="Equation" r:id="rId4" imgW="2540000" imgH="863600" progId="">
                  <p:embed/>
                </p:oleObj>
              </mc:Choice>
              <mc:Fallback>
                <p:oleObj name="Equation" r:id="rId4" imgW="2540000" imgH="8636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0152" y="1268414"/>
                        <a:ext cx="6608233"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483" name="Object 27"/>
          <p:cNvGraphicFramePr>
            <a:graphicFrameLocks noChangeAspect="1"/>
          </p:cNvGraphicFramePr>
          <p:nvPr/>
        </p:nvGraphicFramePr>
        <p:xfrm>
          <a:off x="1102784" y="3500438"/>
          <a:ext cx="10803467" cy="1389062"/>
        </p:xfrm>
        <a:graphic>
          <a:graphicData uri="http://schemas.openxmlformats.org/presentationml/2006/ole">
            <mc:AlternateContent xmlns:mc="http://schemas.openxmlformats.org/markup-compatibility/2006">
              <mc:Choice xmlns:v="urn:schemas-microsoft-com:vml" Requires="v">
                <p:oleObj spid="_x0000_s6191" name="Equation" r:id="rId6" imgW="4152900" imgH="711200" progId="">
                  <p:embed/>
                </p:oleObj>
              </mc:Choice>
              <mc:Fallback>
                <p:oleObj name="Equation" r:id="rId6" imgW="4152900" imgH="71120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2784" y="3500438"/>
                        <a:ext cx="10803467" cy="138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Slide Number Placeholder 2"/>
          <p:cNvSpPr>
            <a:spLocks noGrp="1"/>
          </p:cNvSpPr>
          <p:nvPr>
            <p:ph type="sldNum" sz="quarter" idx="12"/>
          </p:nvPr>
        </p:nvSpPr>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fld id="{32D19FF1-DE91-462C-A902-1F43D3EA9FA5}" type="slidenum">
              <a:rPr lang="en-US" altLang="en-US">
                <a:solidFill>
                  <a:srgbClr val="000000"/>
                </a:solidFill>
                <a:latin typeface="Calibri" pitchFamily="34" charset="0"/>
              </a:rPr>
              <a:pPr/>
              <a:t>35</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25151173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0" y="1262064"/>
            <a:ext cx="10033000"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fld id="{5FBF1631-6684-43A9-9693-BD6ADC926904}" type="slidenum">
              <a:rPr lang="en-US" altLang="en-US">
                <a:solidFill>
                  <a:srgbClr val="000000"/>
                </a:solidFill>
                <a:latin typeface="Calibri" pitchFamily="34" charset="0"/>
              </a:rPr>
              <a:pPr/>
              <a:t>36</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37789235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29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900" y="628650"/>
            <a:ext cx="10998200"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fld id="{F5FDFC04-9A73-40C9-BD33-F6DBD829DA48}" type="slidenum">
              <a:rPr lang="en-US" altLang="en-US">
                <a:solidFill>
                  <a:srgbClr val="000000"/>
                </a:solidFill>
                <a:latin typeface="Calibri" pitchFamily="34" charset="0"/>
              </a:rPr>
              <a:pPr/>
              <a:t>37</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39094675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97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251" y="962025"/>
            <a:ext cx="10223500"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fld id="{7654490F-EA17-4CDA-AB04-681A6E704762}" type="slidenum">
              <a:rPr lang="en-US" altLang="en-US">
                <a:solidFill>
                  <a:srgbClr val="000000"/>
                </a:solidFill>
                <a:latin typeface="Calibri" pitchFamily="34" charset="0"/>
              </a:rPr>
              <a:pPr/>
              <a:t>38</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10691618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6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4300" y="1357314"/>
            <a:ext cx="9423400"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fld id="{9EC53623-8A28-46CE-9597-53E502D6C31F}" type="slidenum">
              <a:rPr lang="en-US" altLang="en-US">
                <a:solidFill>
                  <a:srgbClr val="000000"/>
                </a:solidFill>
                <a:latin typeface="Calibri" pitchFamily="34" charset="0"/>
              </a:rPr>
              <a:pPr/>
              <a:t>39</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31224507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fld id="{8CCCABE5-E5D2-4970-98C3-23B4558520DE}" type="slidenum">
              <a:rPr lang="en-US" altLang="en-US">
                <a:solidFill>
                  <a:srgbClr val="000000"/>
                </a:solidFill>
                <a:latin typeface="Calibri" pitchFamily="34" charset="0"/>
              </a:rPr>
              <a:pPr/>
              <a:t>4</a:t>
            </a:fld>
            <a:endParaRPr lang="en-US" altLang="en-US">
              <a:solidFill>
                <a:srgbClr val="000000"/>
              </a:solidFill>
              <a:latin typeface="Calibri" pitchFamily="34" charset="0"/>
            </a:endParaRPr>
          </a:p>
        </p:txBody>
      </p:sp>
      <p:sp>
        <p:nvSpPr>
          <p:cNvPr id="5" name="TextBox 4"/>
          <p:cNvSpPr txBox="1"/>
          <p:nvPr/>
        </p:nvSpPr>
        <p:spPr>
          <a:xfrm>
            <a:off x="614855" y="1907628"/>
            <a:ext cx="10767848" cy="2308324"/>
          </a:xfrm>
          <a:prstGeom prst="rect">
            <a:avLst/>
          </a:prstGeom>
          <a:noFill/>
        </p:spPr>
        <p:txBody>
          <a:bodyPr wrap="square" rtlCol="0">
            <a:spAutoFit/>
          </a:bodyPr>
          <a:lstStyle/>
          <a:p>
            <a:r>
              <a:rPr lang="en-US" sz="3600" dirty="0" smtClean="0"/>
              <a:t>Wave theory methods used to migrate seismic data have two components</a:t>
            </a:r>
          </a:p>
          <a:p>
            <a:pPr marL="800100" lvl="1" indent="-342900">
              <a:buFont typeface="+mj-lt"/>
              <a:buAutoNum type="arabicPeriod"/>
            </a:pPr>
            <a:r>
              <a:rPr lang="en-US" sz="3600" dirty="0" smtClean="0"/>
              <a:t> A wave propagation component</a:t>
            </a:r>
          </a:p>
          <a:p>
            <a:pPr marL="800100" lvl="1" indent="-342900">
              <a:buFont typeface="+mj-lt"/>
              <a:buAutoNum type="arabicPeriod"/>
            </a:pPr>
            <a:r>
              <a:rPr lang="en-US" sz="3600" dirty="0" smtClean="0"/>
              <a:t> An imaging condition</a:t>
            </a:r>
            <a:endParaRPr lang="en-US" sz="3600" dirty="0"/>
          </a:p>
        </p:txBody>
      </p:sp>
    </p:spTree>
    <p:extLst>
      <p:ext uri="{BB962C8B-B14F-4D97-AF65-F5344CB8AC3E}">
        <p14:creationId xmlns:p14="http://schemas.microsoft.com/office/powerpoint/2010/main" val="30464976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70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251" y="962025"/>
            <a:ext cx="10223500"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接连接符 4"/>
          <p:cNvCxnSpPr/>
          <p:nvPr/>
        </p:nvCxnSpPr>
        <p:spPr>
          <a:xfrm flipV="1">
            <a:off x="4656667" y="2708276"/>
            <a:ext cx="6239933" cy="73025"/>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5" name="直接连接符 5"/>
          <p:cNvCxnSpPr/>
          <p:nvPr/>
        </p:nvCxnSpPr>
        <p:spPr>
          <a:xfrm flipV="1">
            <a:off x="4078818" y="3849689"/>
            <a:ext cx="5666316" cy="71437"/>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2" name="Slide Number Placeholder 1"/>
          <p:cNvSpPr>
            <a:spLocks noGrp="1"/>
          </p:cNvSpPr>
          <p:nvPr>
            <p:ph type="sldNum" sz="quarter" idx="12"/>
          </p:nvPr>
        </p:nvSpPr>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fld id="{5EAE2751-EB66-4FD7-BC48-79BB779F07B8}" type="slidenum">
              <a:rPr lang="en-US" altLang="en-US">
                <a:solidFill>
                  <a:srgbClr val="000000"/>
                </a:solidFill>
                <a:latin typeface="Calibri" pitchFamily="34" charset="0"/>
              </a:rPr>
              <a:pPr/>
              <a:t>40</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5571865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Migrating multiples? </a:t>
            </a:r>
            <a:endParaRPr lang="en-US" dirty="0"/>
          </a:p>
        </p:txBody>
      </p:sp>
      <p:sp>
        <p:nvSpPr>
          <p:cNvPr id="5" name="Content Placeholder 4"/>
          <p:cNvSpPr>
            <a:spLocks noGrp="1"/>
          </p:cNvSpPr>
          <p:nvPr>
            <p:ph idx="1"/>
          </p:nvPr>
        </p:nvSpPr>
        <p:spPr/>
        <p:txBody>
          <a:bodyPr/>
          <a:lstStyle/>
          <a:p>
            <a:endParaRPr lang="en-US"/>
          </a:p>
        </p:txBody>
      </p:sp>
      <p:sp>
        <p:nvSpPr>
          <p:cNvPr id="2" name="Slide Number Placeholder 1"/>
          <p:cNvSpPr>
            <a:spLocks noGrp="1"/>
          </p:cNvSpPr>
          <p:nvPr>
            <p:ph type="sldNum" sz="quarter" idx="12"/>
          </p:nvPr>
        </p:nvSpPr>
        <p:spPr/>
        <p:txBody>
          <a:bodyPr/>
          <a:lstStyle/>
          <a:p>
            <a:fld id="{FC733198-011E-4E74-9CBE-D2138561C345}" type="slidenum">
              <a:rPr lang="en-US" smtClean="0"/>
              <a:pPr/>
              <a:t>41</a:t>
            </a:fld>
            <a:endParaRPr lang="en-US"/>
          </a:p>
        </p:txBody>
      </p:sp>
      <p:pic>
        <p:nvPicPr>
          <p:cNvPr id="58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329" y="1466203"/>
            <a:ext cx="10515420" cy="4382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21868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TextBox 1"/>
          <p:cNvSpPr txBox="1">
            <a:spLocks noChangeArrowheads="1"/>
          </p:cNvSpPr>
          <p:nvPr/>
        </p:nvSpPr>
        <p:spPr bwMode="auto">
          <a:xfrm>
            <a:off x="711200" y="533401"/>
            <a:ext cx="8128000" cy="523875"/>
          </a:xfrm>
          <a:prstGeom prst="rect">
            <a:avLst/>
          </a:prstGeom>
          <a:noFill/>
          <a:ln w="9525">
            <a:noFill/>
            <a:miter lim="800000"/>
            <a:headEnd/>
            <a:tailEnd/>
          </a:ln>
        </p:spPr>
        <p:txBody>
          <a:bodyPr>
            <a:spAutoFit/>
          </a:bodyPr>
          <a:lstStyle/>
          <a:p>
            <a:r>
              <a:rPr lang="en-US" sz="2800">
                <a:latin typeface="Calibri" pitchFamily="34" charset="0"/>
              </a:rPr>
              <a:t>Case 1: a primary</a:t>
            </a:r>
          </a:p>
        </p:txBody>
      </p:sp>
      <p:sp>
        <p:nvSpPr>
          <p:cNvPr id="5" name="Slide Number Placeholder 4"/>
          <p:cNvSpPr txBox="1">
            <a:spLocks noGrp="1"/>
          </p:cNvSpPr>
          <p:nvPr/>
        </p:nvSpPr>
        <p:spPr>
          <a:xfrm>
            <a:off x="8737600" y="6356351"/>
            <a:ext cx="2844800" cy="365125"/>
          </a:xfrm>
          <a:prstGeom prst="rect">
            <a:avLst/>
          </a:prstGeom>
          <a:noFill/>
        </p:spPr>
        <p:txBody>
          <a:bodyPr anchor="ctr"/>
          <a:lstStyle/>
          <a:p>
            <a:pPr algn="r" fontAlgn="auto">
              <a:spcBef>
                <a:spcPts val="0"/>
              </a:spcBef>
              <a:spcAft>
                <a:spcPts val="0"/>
              </a:spcAft>
              <a:defRPr/>
            </a:pPr>
            <a:fld id="{998C3BAA-B5F1-40CF-A20B-C8C9C129344F}" type="slidenum">
              <a:rPr lang="en-US" sz="1200">
                <a:solidFill>
                  <a:schemeClr val="tx1">
                    <a:tint val="75000"/>
                  </a:schemeClr>
                </a:solidFill>
                <a:latin typeface="+mn-lt"/>
                <a:cs typeface="+mn-cs"/>
              </a:rPr>
              <a:pPr algn="r" fontAlgn="auto">
                <a:spcBef>
                  <a:spcPts val="0"/>
                </a:spcBef>
                <a:spcAft>
                  <a:spcPts val="0"/>
                </a:spcAft>
                <a:defRPr/>
              </a:pPr>
              <a:t>42</a:t>
            </a:fld>
            <a:endParaRPr lang="en-US" sz="1200">
              <a:solidFill>
                <a:schemeClr val="tx1">
                  <a:tint val="75000"/>
                </a:schemeClr>
              </a:solidFill>
              <a:latin typeface="+mn-lt"/>
              <a:cs typeface="+mn-cs"/>
            </a:endParaRPr>
          </a:p>
        </p:txBody>
      </p:sp>
      <p:pic>
        <p:nvPicPr>
          <p:cNvPr id="414724" name="Picture 5" descr="media1"/>
          <p:cNvPicPr>
            <a:picLocks noChangeAspect="1" noChangeArrowheads="1" noCrop="1"/>
          </p:cNvPicPr>
          <p:nvPr/>
        </p:nvPicPr>
        <p:blipFill>
          <a:blip r:embed="rId3"/>
          <a:srcRect/>
          <a:stretch>
            <a:fillRect/>
          </a:stretch>
        </p:blipFill>
        <p:spPr bwMode="auto">
          <a:xfrm>
            <a:off x="2159001" y="1878013"/>
            <a:ext cx="8642351" cy="322897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D64176F6-F15A-4B2F-B0A0-4C4C0B99913F}" type="slidenum">
              <a:rPr lang="zh-CN" altLang="en-US" smtClean="0"/>
              <a:pPr>
                <a:defRPr/>
              </a:pPr>
              <a:t>42</a:t>
            </a:fld>
            <a:endParaRPr lang="zh-CN" altLang="en-US"/>
          </a:p>
        </p:txBody>
      </p:sp>
    </p:spTree>
    <p:extLst>
      <p:ext uri="{BB962C8B-B14F-4D97-AF65-F5344CB8AC3E}">
        <p14:creationId xmlns:p14="http://schemas.microsoft.com/office/powerpoint/2010/main" val="15372064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5697" name="图片 1" descr="Slides-for-videos-Kuwait_Page_31"/>
          <p:cNvPicPr>
            <a:picLocks noGrp="1" noChangeAspect="1"/>
          </p:cNvPicPr>
          <p:nvPr isPhoto="1"/>
        </p:nvPicPr>
        <p:blipFill>
          <a:blip r:embed="rId3"/>
          <a:srcRect/>
          <a:stretch>
            <a:fillRect/>
          </a:stretch>
        </p:blipFill>
        <p:spPr bwMode="auto">
          <a:xfrm>
            <a:off x="0" y="0"/>
            <a:ext cx="12192000" cy="6858000"/>
          </a:xfrm>
          <a:prstGeom prst="rect">
            <a:avLst/>
          </a:prstGeom>
          <a:noFill/>
          <a:ln w="9525">
            <a:noFill/>
            <a:miter lim="800000"/>
            <a:headEnd/>
            <a:tailEnd/>
          </a:ln>
        </p:spPr>
      </p:pic>
      <p:sp>
        <p:nvSpPr>
          <p:cNvPr id="285698" name="灯片编号占位符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58B04A-506D-463D-9536-5E3A9EF01452}" type="slidenum">
              <a:rPr lang="en-US">
                <a:solidFill>
                  <a:srgbClr val="898989"/>
                </a:solidFill>
                <a:cs typeface="Arial" charset="0"/>
              </a:rPr>
              <a:pPr fontAlgn="base">
                <a:spcBef>
                  <a:spcPct val="0"/>
                </a:spcBef>
                <a:spcAft>
                  <a:spcPct val="0"/>
                </a:spcAft>
              </a:pPr>
              <a:t>43</a:t>
            </a:fld>
            <a:endParaRPr lang="en-US">
              <a:solidFill>
                <a:srgbClr val="898989"/>
              </a:solidFill>
              <a:cs typeface="Arial" charset="0"/>
            </a:endParaRPr>
          </a:p>
        </p:txBody>
      </p:sp>
    </p:spTree>
    <p:extLst>
      <p:ext uri="{BB962C8B-B14F-4D97-AF65-F5344CB8AC3E}">
        <p14:creationId xmlns:p14="http://schemas.microsoft.com/office/powerpoint/2010/main" val="28714087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7745" name="图片 1" descr="Slides-for-videos-Kuwait_Page_32"/>
          <p:cNvPicPr>
            <a:picLocks noGrp="1" noChangeAspect="1"/>
          </p:cNvPicPr>
          <p:nvPr isPhoto="1"/>
        </p:nvPicPr>
        <p:blipFill>
          <a:blip r:embed="rId3"/>
          <a:srcRect/>
          <a:stretch>
            <a:fillRect/>
          </a:stretch>
        </p:blipFill>
        <p:spPr bwMode="auto">
          <a:xfrm>
            <a:off x="0" y="0"/>
            <a:ext cx="12192000" cy="6858000"/>
          </a:xfrm>
          <a:prstGeom prst="rect">
            <a:avLst/>
          </a:prstGeom>
          <a:noFill/>
          <a:ln w="9525">
            <a:noFill/>
            <a:miter lim="800000"/>
            <a:headEnd/>
            <a:tailEnd/>
          </a:ln>
        </p:spPr>
      </p:pic>
      <p:sp>
        <p:nvSpPr>
          <p:cNvPr id="287746" name="灯片编号占位符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A8AE99B-A6DA-4C1C-A271-E67EA27DFB19}" type="slidenum">
              <a:rPr lang="en-US">
                <a:solidFill>
                  <a:srgbClr val="898989"/>
                </a:solidFill>
                <a:cs typeface="Arial" charset="0"/>
              </a:rPr>
              <a:pPr fontAlgn="base">
                <a:spcBef>
                  <a:spcPct val="0"/>
                </a:spcBef>
                <a:spcAft>
                  <a:spcPct val="0"/>
                </a:spcAft>
              </a:pPr>
              <a:t>44</a:t>
            </a:fld>
            <a:endParaRPr lang="en-US">
              <a:solidFill>
                <a:srgbClr val="898989"/>
              </a:solidFill>
              <a:cs typeface="Arial" charset="0"/>
            </a:endParaRPr>
          </a:p>
        </p:txBody>
      </p:sp>
    </p:spTree>
    <p:extLst>
      <p:ext uri="{BB962C8B-B14F-4D97-AF65-F5344CB8AC3E}">
        <p14:creationId xmlns:p14="http://schemas.microsoft.com/office/powerpoint/2010/main" val="7180620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TextBox 13"/>
          <p:cNvSpPr txBox="1">
            <a:spLocks noChangeArrowheads="1"/>
          </p:cNvSpPr>
          <p:nvPr/>
        </p:nvSpPr>
        <p:spPr bwMode="auto">
          <a:xfrm>
            <a:off x="571500" y="271464"/>
            <a:ext cx="10668000" cy="523875"/>
          </a:xfrm>
          <a:prstGeom prst="rect">
            <a:avLst/>
          </a:prstGeom>
          <a:noFill/>
          <a:ln w="9525">
            <a:noFill/>
            <a:miter lim="800000"/>
            <a:headEnd/>
            <a:tailEnd/>
          </a:ln>
        </p:spPr>
        <p:txBody>
          <a:bodyPr>
            <a:spAutoFit/>
          </a:bodyPr>
          <a:lstStyle/>
          <a:p>
            <a:r>
              <a:rPr lang="en-US" sz="2800">
                <a:latin typeface="Calibri" pitchFamily="34" charset="0"/>
              </a:rPr>
              <a:t>Case 2: a primary and free surface multiple</a:t>
            </a:r>
          </a:p>
        </p:txBody>
      </p:sp>
      <p:sp>
        <p:nvSpPr>
          <p:cNvPr id="15" name="Slide Number Placeholder 14"/>
          <p:cNvSpPr txBox="1">
            <a:spLocks noGrp="1"/>
          </p:cNvSpPr>
          <p:nvPr/>
        </p:nvSpPr>
        <p:spPr>
          <a:xfrm>
            <a:off x="8737600" y="6356351"/>
            <a:ext cx="2844800" cy="365125"/>
          </a:xfrm>
          <a:prstGeom prst="rect">
            <a:avLst/>
          </a:prstGeom>
          <a:noFill/>
        </p:spPr>
        <p:txBody>
          <a:bodyPr anchor="ctr"/>
          <a:lstStyle/>
          <a:p>
            <a:pPr algn="r" fontAlgn="auto">
              <a:spcBef>
                <a:spcPts val="0"/>
              </a:spcBef>
              <a:spcAft>
                <a:spcPts val="0"/>
              </a:spcAft>
              <a:defRPr/>
            </a:pPr>
            <a:fld id="{B36DF5E1-FD9E-41E0-A69D-987511C82C56}" type="slidenum">
              <a:rPr lang="en-US" sz="1200">
                <a:solidFill>
                  <a:schemeClr val="tx1">
                    <a:tint val="75000"/>
                  </a:schemeClr>
                </a:solidFill>
                <a:latin typeface="+mn-lt"/>
                <a:cs typeface="+mn-cs"/>
              </a:rPr>
              <a:pPr algn="r" fontAlgn="auto">
                <a:spcBef>
                  <a:spcPts val="0"/>
                </a:spcBef>
                <a:spcAft>
                  <a:spcPts val="0"/>
                </a:spcAft>
                <a:defRPr/>
              </a:pPr>
              <a:t>45</a:t>
            </a:fld>
            <a:endParaRPr lang="en-US" sz="1200">
              <a:solidFill>
                <a:schemeClr val="tx1">
                  <a:tint val="75000"/>
                </a:schemeClr>
              </a:solidFill>
              <a:latin typeface="+mn-lt"/>
              <a:cs typeface="+mn-cs"/>
            </a:endParaRPr>
          </a:p>
        </p:txBody>
      </p:sp>
      <p:pic>
        <p:nvPicPr>
          <p:cNvPr id="416772" name="Picture 5" descr="media2"/>
          <p:cNvPicPr>
            <a:picLocks noChangeAspect="1" noChangeArrowheads="1" noCrop="1"/>
          </p:cNvPicPr>
          <p:nvPr/>
        </p:nvPicPr>
        <p:blipFill>
          <a:blip r:embed="rId3"/>
          <a:srcRect/>
          <a:stretch>
            <a:fillRect/>
          </a:stretch>
        </p:blipFill>
        <p:spPr bwMode="auto">
          <a:xfrm>
            <a:off x="762000" y="1390650"/>
            <a:ext cx="10668000" cy="40767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D64176F6-F15A-4B2F-B0A0-4C4C0B99913F}" type="slidenum">
              <a:rPr lang="zh-CN" altLang="en-US" smtClean="0"/>
              <a:pPr>
                <a:defRPr/>
              </a:pPr>
              <a:t>45</a:t>
            </a:fld>
            <a:endParaRPr lang="zh-CN" altLang="en-US"/>
          </a:p>
        </p:txBody>
      </p:sp>
    </p:spTree>
    <p:extLst>
      <p:ext uri="{BB962C8B-B14F-4D97-AF65-F5344CB8AC3E}">
        <p14:creationId xmlns:p14="http://schemas.microsoft.com/office/powerpoint/2010/main" val="9574006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841" name="图片 1" descr="Slides-for-videos-Kuwait_Page_34"/>
          <p:cNvPicPr>
            <a:picLocks noGrp="1" noChangeAspect="1"/>
          </p:cNvPicPr>
          <p:nvPr isPhoto="1"/>
        </p:nvPicPr>
        <p:blipFill>
          <a:blip r:embed="rId3"/>
          <a:srcRect/>
          <a:stretch>
            <a:fillRect/>
          </a:stretch>
        </p:blipFill>
        <p:spPr bwMode="auto">
          <a:xfrm>
            <a:off x="0" y="0"/>
            <a:ext cx="12192000" cy="6858000"/>
          </a:xfrm>
          <a:prstGeom prst="rect">
            <a:avLst/>
          </a:prstGeom>
          <a:noFill/>
          <a:ln w="9525">
            <a:noFill/>
            <a:miter lim="800000"/>
            <a:headEnd/>
            <a:tailEnd/>
          </a:ln>
        </p:spPr>
      </p:pic>
      <p:sp>
        <p:nvSpPr>
          <p:cNvPr id="291842" name="灯片编号占位符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6E1336-6F59-4F7A-9EFE-664A767572DE}" type="slidenum">
              <a:rPr lang="en-US">
                <a:solidFill>
                  <a:srgbClr val="898989"/>
                </a:solidFill>
                <a:cs typeface="Arial" charset="0"/>
              </a:rPr>
              <a:pPr fontAlgn="base">
                <a:spcBef>
                  <a:spcPct val="0"/>
                </a:spcBef>
                <a:spcAft>
                  <a:spcPct val="0"/>
                </a:spcAft>
              </a:pPr>
              <a:t>46</a:t>
            </a:fld>
            <a:endParaRPr lang="en-US">
              <a:solidFill>
                <a:srgbClr val="898989"/>
              </a:solidFill>
              <a:cs typeface="Arial" charset="0"/>
            </a:endParaRPr>
          </a:p>
        </p:txBody>
      </p:sp>
    </p:spTree>
    <p:extLst>
      <p:ext uri="{BB962C8B-B14F-4D97-AF65-F5344CB8AC3E}">
        <p14:creationId xmlns:p14="http://schemas.microsoft.com/office/powerpoint/2010/main" val="19042723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TextBox 4"/>
          <p:cNvSpPr txBox="1">
            <a:spLocks noChangeArrowheads="1"/>
          </p:cNvSpPr>
          <p:nvPr/>
        </p:nvSpPr>
        <p:spPr bwMode="auto">
          <a:xfrm>
            <a:off x="711200" y="271463"/>
            <a:ext cx="10668000" cy="519112"/>
          </a:xfrm>
          <a:prstGeom prst="rect">
            <a:avLst/>
          </a:prstGeom>
          <a:noFill/>
          <a:ln w="9525">
            <a:noFill/>
            <a:miter lim="800000"/>
            <a:headEnd/>
            <a:tailEnd/>
          </a:ln>
        </p:spPr>
        <p:txBody>
          <a:bodyPr>
            <a:spAutoFit/>
          </a:bodyPr>
          <a:lstStyle/>
          <a:p>
            <a:r>
              <a:rPr lang="en-US" sz="2800">
                <a:latin typeface="Calibri" pitchFamily="34" charset="0"/>
              </a:rPr>
              <a:t>Case 3: two primaries and an internal multiples</a:t>
            </a:r>
          </a:p>
        </p:txBody>
      </p:sp>
      <p:sp>
        <p:nvSpPr>
          <p:cNvPr id="6" name="Slide Number Placeholder 5"/>
          <p:cNvSpPr txBox="1">
            <a:spLocks noGrp="1"/>
          </p:cNvSpPr>
          <p:nvPr/>
        </p:nvSpPr>
        <p:spPr>
          <a:xfrm>
            <a:off x="8737600" y="6356351"/>
            <a:ext cx="2844800" cy="365125"/>
          </a:xfrm>
          <a:prstGeom prst="rect">
            <a:avLst/>
          </a:prstGeom>
          <a:noFill/>
        </p:spPr>
        <p:txBody>
          <a:bodyPr anchor="ctr"/>
          <a:lstStyle/>
          <a:p>
            <a:pPr algn="r" fontAlgn="auto">
              <a:spcBef>
                <a:spcPts val="0"/>
              </a:spcBef>
              <a:spcAft>
                <a:spcPts val="0"/>
              </a:spcAft>
              <a:defRPr/>
            </a:pPr>
            <a:fld id="{7DF1161F-E0E6-44BC-B142-E4898F21A0EF}" type="slidenum">
              <a:rPr lang="en-US" sz="1200">
                <a:solidFill>
                  <a:schemeClr val="tx1">
                    <a:tint val="75000"/>
                  </a:schemeClr>
                </a:solidFill>
                <a:latin typeface="+mn-lt"/>
                <a:cs typeface="+mn-cs"/>
              </a:rPr>
              <a:pPr algn="r" fontAlgn="auto">
                <a:spcBef>
                  <a:spcPts val="0"/>
                </a:spcBef>
                <a:spcAft>
                  <a:spcPts val="0"/>
                </a:spcAft>
                <a:defRPr/>
              </a:pPr>
              <a:t>47</a:t>
            </a:fld>
            <a:endParaRPr lang="en-US" sz="1200">
              <a:solidFill>
                <a:schemeClr val="tx1">
                  <a:tint val="75000"/>
                </a:schemeClr>
              </a:solidFill>
              <a:latin typeface="+mn-lt"/>
              <a:cs typeface="+mn-cs"/>
            </a:endParaRPr>
          </a:p>
        </p:txBody>
      </p:sp>
      <p:pic>
        <p:nvPicPr>
          <p:cNvPr id="418820" name="Picture 5" descr="media3"/>
          <p:cNvPicPr>
            <a:picLocks noChangeAspect="1" noChangeArrowheads="1" noCrop="1"/>
          </p:cNvPicPr>
          <p:nvPr/>
        </p:nvPicPr>
        <p:blipFill>
          <a:blip r:embed="rId3"/>
          <a:srcRect/>
          <a:stretch>
            <a:fillRect/>
          </a:stretch>
        </p:blipFill>
        <p:spPr bwMode="auto">
          <a:xfrm>
            <a:off x="2324100" y="1428750"/>
            <a:ext cx="7543800" cy="40005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D64176F6-F15A-4B2F-B0A0-4C4C0B99913F}" type="slidenum">
              <a:rPr lang="zh-CN" altLang="en-US" smtClean="0"/>
              <a:pPr>
                <a:defRPr/>
              </a:pPr>
              <a:t>47</a:t>
            </a:fld>
            <a:endParaRPr lang="zh-CN" altLang="en-US"/>
          </a:p>
        </p:txBody>
      </p:sp>
    </p:spTree>
    <p:extLst>
      <p:ext uri="{BB962C8B-B14F-4D97-AF65-F5344CB8AC3E}">
        <p14:creationId xmlns:p14="http://schemas.microsoft.com/office/powerpoint/2010/main" val="10745066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25" name="图片 1" descr="Slides-for-videos-Kuwait_Page_42"/>
          <p:cNvPicPr>
            <a:picLocks noGrp="1" noChangeAspect="1"/>
          </p:cNvPicPr>
          <p:nvPr isPhoto="1"/>
        </p:nvPicPr>
        <p:blipFill>
          <a:blip r:embed="rId3"/>
          <a:srcRect/>
          <a:stretch>
            <a:fillRect/>
          </a:stretch>
        </p:blipFill>
        <p:spPr bwMode="auto">
          <a:xfrm>
            <a:off x="0" y="0"/>
            <a:ext cx="12192000" cy="6858000"/>
          </a:xfrm>
          <a:prstGeom prst="rect">
            <a:avLst/>
          </a:prstGeom>
          <a:noFill/>
          <a:ln w="9525">
            <a:noFill/>
            <a:miter lim="800000"/>
            <a:headEnd/>
            <a:tailEnd/>
          </a:ln>
        </p:spPr>
      </p:pic>
      <p:sp>
        <p:nvSpPr>
          <p:cNvPr id="308226" name="灯片编号占位符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71C1AB3-D451-46E6-B41E-73D2D8D8101F}" type="slidenum">
              <a:rPr lang="en-US">
                <a:solidFill>
                  <a:srgbClr val="898989"/>
                </a:solidFill>
                <a:cs typeface="Arial" charset="0"/>
              </a:rPr>
              <a:pPr fontAlgn="base">
                <a:spcBef>
                  <a:spcPct val="0"/>
                </a:spcBef>
                <a:spcAft>
                  <a:spcPct val="0"/>
                </a:spcAft>
              </a:pPr>
              <a:t>48</a:t>
            </a:fld>
            <a:endParaRPr lang="en-US">
              <a:solidFill>
                <a:srgbClr val="898989"/>
              </a:solidFill>
              <a:cs typeface="Arial" charset="0"/>
            </a:endParaRPr>
          </a:p>
        </p:txBody>
      </p:sp>
    </p:spTree>
    <p:extLst>
      <p:ext uri="{BB962C8B-B14F-4D97-AF65-F5344CB8AC3E}">
        <p14:creationId xmlns:p14="http://schemas.microsoft.com/office/powerpoint/2010/main" val="39106448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4369" name="图片 1" descr="Slides-for-videos-Kuwait_Page_44"/>
          <p:cNvPicPr>
            <a:picLocks noGrp="1" noChangeAspect="1"/>
          </p:cNvPicPr>
          <p:nvPr isPhoto="1"/>
        </p:nvPicPr>
        <p:blipFill>
          <a:blip r:embed="rId3"/>
          <a:srcRect/>
          <a:stretch>
            <a:fillRect/>
          </a:stretch>
        </p:blipFill>
        <p:spPr bwMode="auto">
          <a:xfrm>
            <a:off x="0" y="0"/>
            <a:ext cx="12192000" cy="6858000"/>
          </a:xfrm>
          <a:prstGeom prst="rect">
            <a:avLst/>
          </a:prstGeom>
          <a:noFill/>
          <a:ln w="9525">
            <a:noFill/>
            <a:miter lim="800000"/>
            <a:headEnd/>
            <a:tailEnd/>
          </a:ln>
        </p:spPr>
      </p:pic>
      <p:sp>
        <p:nvSpPr>
          <p:cNvPr id="314370" name="灯片编号占位符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492D33E-5E4B-430B-98B7-A3C092697B24}" type="slidenum">
              <a:rPr lang="en-US">
                <a:solidFill>
                  <a:srgbClr val="898989"/>
                </a:solidFill>
                <a:cs typeface="Arial" charset="0"/>
              </a:rPr>
              <a:pPr fontAlgn="base">
                <a:spcBef>
                  <a:spcPct val="0"/>
                </a:spcBef>
                <a:spcAft>
                  <a:spcPct val="0"/>
                </a:spcAft>
              </a:pPr>
              <a:t>49</a:t>
            </a:fld>
            <a:endParaRPr lang="en-US">
              <a:solidFill>
                <a:srgbClr val="898989"/>
              </a:solidFill>
              <a:cs typeface="Arial" charset="0"/>
            </a:endParaRPr>
          </a:p>
        </p:txBody>
      </p:sp>
      <p:sp>
        <p:nvSpPr>
          <p:cNvPr id="2" name="文本框 1"/>
          <p:cNvSpPr txBox="1"/>
          <p:nvPr/>
        </p:nvSpPr>
        <p:spPr>
          <a:xfrm>
            <a:off x="130454" y="555955"/>
            <a:ext cx="11931091" cy="5509200"/>
          </a:xfrm>
          <a:prstGeom prst="rect">
            <a:avLst/>
          </a:prstGeom>
          <a:solidFill>
            <a:schemeClr val="bg1"/>
          </a:solidFill>
        </p:spPr>
        <p:txBody>
          <a:bodyPr wrap="square" rtlCol="0">
            <a:spAutoFit/>
          </a:bodyPr>
          <a:lstStyle/>
          <a:p>
            <a:r>
              <a:rPr lang="en-US" sz="3200" b="1" dirty="0" smtClean="0"/>
              <a:t>Hence, only recorded primaries contribute to migration and inversion, and only primaries are signal.</a:t>
            </a:r>
            <a:r>
              <a:rPr lang="en-US" sz="3200" dirty="0" smtClean="0"/>
              <a:t> For a smooth velocity model it is possible to correctly locate primaries in depth, but all multiples (if not removed) will result in artifacts and spurious images.</a:t>
            </a:r>
          </a:p>
          <a:p>
            <a:endParaRPr lang="en-US" sz="3200" dirty="0"/>
          </a:p>
          <a:p>
            <a:endParaRPr lang="en-US" sz="3200" dirty="0" smtClean="0"/>
          </a:p>
          <a:p>
            <a:endParaRPr lang="en-US" sz="3200" dirty="0"/>
          </a:p>
          <a:p>
            <a:endParaRPr lang="en-US" sz="3200" dirty="0" smtClean="0"/>
          </a:p>
          <a:p>
            <a:endParaRPr lang="en-US" sz="3200" dirty="0"/>
          </a:p>
          <a:p>
            <a:endParaRPr lang="en-US" sz="3200" dirty="0" smtClean="0"/>
          </a:p>
          <a:p>
            <a:endParaRPr lang="en-US" sz="3200" dirty="0"/>
          </a:p>
        </p:txBody>
      </p:sp>
    </p:spTree>
    <p:extLst>
      <p:ext uri="{BB962C8B-B14F-4D97-AF65-F5344CB8AC3E}">
        <p14:creationId xmlns:p14="http://schemas.microsoft.com/office/powerpoint/2010/main" val="16013347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96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1" y="685800"/>
            <a:ext cx="111125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fld id="{4BAADBAD-BBFC-482B-8FFC-BFF81C5257D4}" type="slidenum">
              <a:rPr lang="en-US" altLang="en-US">
                <a:solidFill>
                  <a:srgbClr val="000000"/>
                </a:solidFill>
                <a:latin typeface="Calibri" pitchFamily="34" charset="0"/>
              </a:rPr>
              <a:pPr/>
              <a:t>5</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11480304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C733198-011E-4E74-9CBE-D2138561C345}" type="slidenum">
              <a:rPr lang="en-US" smtClean="0"/>
              <a:pPr/>
              <a:t>50</a:t>
            </a:fld>
            <a:endParaRPr lang="en-US"/>
          </a:p>
        </p:txBody>
      </p:sp>
      <p:sp>
        <p:nvSpPr>
          <p:cNvPr id="3" name="TextBox 2"/>
          <p:cNvSpPr txBox="1"/>
          <p:nvPr/>
        </p:nvSpPr>
        <p:spPr>
          <a:xfrm>
            <a:off x="662152" y="472966"/>
            <a:ext cx="10704786" cy="1077218"/>
          </a:xfrm>
          <a:prstGeom prst="rect">
            <a:avLst/>
          </a:prstGeom>
          <a:noFill/>
        </p:spPr>
        <p:txBody>
          <a:bodyPr wrap="square" rtlCol="0">
            <a:spAutoFit/>
          </a:bodyPr>
          <a:lstStyle/>
          <a:p>
            <a:r>
              <a:rPr lang="en-US" sz="3200" dirty="0" smtClean="0"/>
              <a:t>What happens to multiples with methods that image recorded primaries</a:t>
            </a:r>
            <a:endParaRPr lang="en-US" sz="3200" dirty="0"/>
          </a:p>
        </p:txBody>
      </p:sp>
      <p:pic>
        <p:nvPicPr>
          <p:cNvPr id="6553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028" y="2790496"/>
            <a:ext cx="4463530" cy="1828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54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9719" y="2790496"/>
            <a:ext cx="5797219" cy="3263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62152" y="1760483"/>
            <a:ext cx="6306207"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rgbClr val="FF0000"/>
                </a:solidFill>
              </a:rPr>
              <a:t>Claerbout II</a:t>
            </a:r>
            <a:endParaRPr lang="en-US" sz="2800" dirty="0">
              <a:solidFill>
                <a:srgbClr val="FF0000"/>
              </a:solidFill>
            </a:endParaRPr>
          </a:p>
        </p:txBody>
      </p:sp>
      <mc:AlternateContent xmlns:mc="http://schemas.openxmlformats.org/markup-compatibility/2006" xmlns:a14="http://schemas.microsoft.com/office/drawing/2010/main">
        <mc:Choice Requires="a14">
          <p:sp>
            <p:nvSpPr>
              <p:cNvPr id="5" name="文本框 4"/>
              <p:cNvSpPr txBox="1"/>
              <p:nvPr/>
            </p:nvSpPr>
            <p:spPr>
              <a:xfrm>
                <a:off x="2473378" y="4907596"/>
                <a:ext cx="80197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a:rPr>
                          </m:ctrlPr>
                        </m:sSubPr>
                        <m:e>
                          <m:r>
                            <a:rPr lang="en-US" b="0" i="1" smtClean="0">
                              <a:solidFill>
                                <a:srgbClr val="FF0000"/>
                              </a:solidFill>
                              <a:latin typeface="Cambria Math" panose="02040503050406030204" pitchFamily="18" charset="0"/>
                            </a:rPr>
                            <m:t>𝑅</m:t>
                          </m:r>
                        </m:e>
                        <m:sub>
                          <m:r>
                            <a:rPr lang="en-US" b="0" i="1" smtClean="0">
                              <a:solidFill>
                                <a:srgbClr val="FF0000"/>
                              </a:solidFill>
                              <a:latin typeface="Cambria Math" panose="02040503050406030204" pitchFamily="18" charset="0"/>
                            </a:rPr>
                            <m:t>1</m:t>
                          </m:r>
                        </m:sub>
                      </m:sSub>
                    </m:oMath>
                  </m:oMathPara>
                </a14:m>
                <a:endParaRPr lang="en-US" dirty="0">
                  <a:solidFill>
                    <a:srgbClr val="FF0000"/>
                  </a:solidFill>
                </a:endParaRPr>
              </a:p>
            </p:txBody>
          </p:sp>
        </mc:Choice>
        <mc:Fallback xmlns="">
          <p:sp>
            <p:nvSpPr>
              <p:cNvPr id="5" name="文本框 4"/>
              <p:cNvSpPr txBox="1">
                <a:spLocks noRot="1" noChangeAspect="1" noMove="1" noResize="1" noEditPoints="1" noAdjustHandles="1" noChangeArrowheads="1" noChangeShapeType="1" noTextEdit="1"/>
              </p:cNvSpPr>
              <p:nvPr/>
            </p:nvSpPr>
            <p:spPr>
              <a:xfrm>
                <a:off x="2473378" y="4907596"/>
                <a:ext cx="801973" cy="369332"/>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文本框 6"/>
              <p:cNvSpPr txBox="1"/>
              <p:nvPr/>
            </p:nvSpPr>
            <p:spPr>
              <a:xfrm>
                <a:off x="9454242" y="4907596"/>
                <a:ext cx="487569" cy="2802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a:rPr>
                          </m:ctrlPr>
                        </m:sSubSupPr>
                        <m:e>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𝑅</m:t>
                          </m:r>
                        </m:e>
                        <m:sub>
                          <m:r>
                            <a:rPr lang="en-US" b="0" i="1"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2</m:t>
                          </m:r>
                        </m:sup>
                      </m:sSubSup>
                    </m:oMath>
                  </m:oMathPara>
                </a14:m>
                <a:endParaRPr lang="en-US" dirty="0">
                  <a:solidFill>
                    <a:srgbClr val="FF0000"/>
                  </a:solidFill>
                </a:endParaRPr>
              </a:p>
            </p:txBody>
          </p:sp>
        </mc:Choice>
        <mc:Fallback xmlns="">
          <p:sp>
            <p:nvSpPr>
              <p:cNvPr id="7" name="文本框 6"/>
              <p:cNvSpPr txBox="1">
                <a:spLocks noRot="1" noChangeAspect="1" noMove="1" noResize="1" noEditPoints="1" noAdjustHandles="1" noChangeArrowheads="1" noChangeShapeType="1" noTextEdit="1"/>
              </p:cNvSpPr>
              <p:nvPr/>
            </p:nvSpPr>
            <p:spPr>
              <a:xfrm>
                <a:off x="9454242" y="4907596"/>
                <a:ext cx="487569" cy="280205"/>
              </a:xfrm>
              <a:prstGeom prst="rect">
                <a:avLst/>
              </a:prstGeom>
              <a:blipFill rotWithShape="0">
                <a:blip r:embed="rId6"/>
                <a:stretch>
                  <a:fillRect l="-2500" t="-2174" r="-3750" b="-19565"/>
                </a:stretch>
              </a:blipFill>
            </p:spPr>
            <p:txBody>
              <a:bodyPr/>
              <a:lstStyle/>
              <a:p>
                <a:r>
                  <a:rPr lang="en-US">
                    <a:noFill/>
                  </a:rPr>
                  <a:t> </a:t>
                </a:r>
              </a:p>
            </p:txBody>
          </p:sp>
        </mc:Fallback>
      </mc:AlternateContent>
      <p:sp>
        <p:nvSpPr>
          <p:cNvPr id="10" name="TextBox 9"/>
          <p:cNvSpPr txBox="1"/>
          <p:nvPr/>
        </p:nvSpPr>
        <p:spPr>
          <a:xfrm>
            <a:off x="1119352" y="5565228"/>
            <a:ext cx="6306207" cy="954107"/>
          </a:xfrm>
          <a:prstGeom prst="rect">
            <a:avLst/>
          </a:prstGeom>
          <a:noFill/>
        </p:spPr>
        <p:txBody>
          <a:bodyPr wrap="square" rtlCol="0">
            <a:spAutoFit/>
          </a:bodyPr>
          <a:lstStyle/>
          <a:p>
            <a:r>
              <a:rPr lang="en-US" sz="2800" dirty="0" smtClean="0">
                <a:solidFill>
                  <a:srgbClr val="FF0000"/>
                </a:solidFill>
              </a:rPr>
              <a:t>Multiples cause false </a:t>
            </a:r>
            <a:r>
              <a:rPr lang="en-US" sz="2800" dirty="0" smtClean="0">
                <a:solidFill>
                  <a:srgbClr val="FF0000"/>
                </a:solidFill>
              </a:rPr>
              <a:t>images when migrating primaries</a:t>
            </a:r>
            <a:endParaRPr lang="en-US" sz="2800" dirty="0">
              <a:solidFill>
                <a:srgbClr val="FF0000"/>
              </a:solidFill>
            </a:endParaRPr>
          </a:p>
        </p:txBody>
      </p:sp>
    </p:spTree>
    <p:extLst>
      <p:ext uri="{BB962C8B-B14F-4D97-AF65-F5344CB8AC3E}">
        <p14:creationId xmlns:p14="http://schemas.microsoft.com/office/powerpoint/2010/main" val="3023723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C733198-011E-4E74-9CBE-D2138561C345}" type="slidenum">
              <a:rPr lang="en-US" smtClean="0"/>
              <a:pPr/>
              <a:t>51</a:t>
            </a:fld>
            <a:endParaRPr lang="en-US"/>
          </a:p>
        </p:txBody>
      </p:sp>
      <p:sp>
        <p:nvSpPr>
          <p:cNvPr id="6" name="TextBox 21"/>
          <p:cNvSpPr txBox="1"/>
          <p:nvPr/>
        </p:nvSpPr>
        <p:spPr>
          <a:xfrm>
            <a:off x="717967" y="2184226"/>
            <a:ext cx="10769600" cy="166199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smtClean="0"/>
              <a:t>For smooth velocities, multiples produce false images and must be removed in any migration of primary and multiples, the same is true for Claerbout </a:t>
            </a:r>
            <a:r>
              <a:rPr lang="en-US" sz="2800" dirty="0" smtClean="0"/>
              <a:t>III</a:t>
            </a:r>
            <a:endParaRPr lang="en-US" sz="2800" dirty="0" smtClean="0"/>
          </a:p>
          <a:p>
            <a:endParaRPr lang="en-US" dirty="0"/>
          </a:p>
        </p:txBody>
      </p:sp>
    </p:spTree>
    <p:extLst>
      <p:ext uri="{BB962C8B-B14F-4D97-AF65-F5344CB8AC3E}">
        <p14:creationId xmlns:p14="http://schemas.microsoft.com/office/powerpoint/2010/main" val="40798071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文本框 2"/>
          <p:cNvSpPr txBox="1">
            <a:spLocks noChangeArrowheads="1"/>
          </p:cNvSpPr>
          <p:nvPr/>
        </p:nvSpPr>
        <p:spPr bwMode="auto">
          <a:xfrm>
            <a:off x="920751" y="869951"/>
            <a:ext cx="11063816" cy="4154984"/>
          </a:xfrm>
          <a:prstGeom prst="rect">
            <a:avLst/>
          </a:prstGeom>
          <a:solidFill>
            <a:schemeClr val="bg1"/>
          </a:solidFill>
          <a:ln w="9525">
            <a:noFill/>
            <a:miter lim="800000"/>
            <a:headEnd/>
            <a:tailEnd/>
          </a:ln>
        </p:spPr>
        <p:txBody>
          <a:bodyPr>
            <a:spAutoFit/>
          </a:bodyPr>
          <a:lstStyle/>
          <a:p>
            <a:endParaRPr lang="en-US" sz="2400" b="1" dirty="0">
              <a:solidFill>
                <a:srgbClr val="000000"/>
              </a:solidFill>
              <a:latin typeface="Calibri" pitchFamily="34" charset="0"/>
            </a:endParaRPr>
          </a:p>
          <a:p>
            <a:endParaRPr lang="en-US" sz="2400" b="1" dirty="0">
              <a:solidFill>
                <a:srgbClr val="000000"/>
              </a:solidFill>
              <a:latin typeface="Calibri" pitchFamily="34" charset="0"/>
            </a:endParaRPr>
          </a:p>
          <a:p>
            <a:endParaRPr lang="en-US" sz="2400" b="1" dirty="0">
              <a:solidFill>
                <a:srgbClr val="000000"/>
              </a:solidFill>
              <a:latin typeface="Calibri" pitchFamily="34" charset="0"/>
            </a:endParaRPr>
          </a:p>
          <a:p>
            <a:r>
              <a:rPr lang="en-US" sz="2400" b="1" dirty="0">
                <a:solidFill>
                  <a:srgbClr val="000000"/>
                </a:solidFill>
                <a:latin typeface="Calibri" pitchFamily="34" charset="0"/>
              </a:rPr>
              <a:t>What if the recorded primaries are insufficient/less than adequate?</a:t>
            </a:r>
          </a:p>
          <a:p>
            <a:endParaRPr lang="en-US" sz="2400" b="1" dirty="0">
              <a:solidFill>
                <a:srgbClr val="000000"/>
              </a:solidFill>
              <a:latin typeface="Calibri" pitchFamily="34" charset="0"/>
            </a:endParaRPr>
          </a:p>
          <a:p>
            <a:r>
              <a:rPr lang="en-US" sz="2400" b="1" dirty="0">
                <a:solidFill>
                  <a:srgbClr val="000000"/>
                </a:solidFill>
                <a:latin typeface="Calibri" pitchFamily="34" charset="0"/>
              </a:rPr>
              <a:t>Given the velocity model of the unrecorded primary, a recorded multiple can be used to find an approximate image of an unrecorded primary</a:t>
            </a:r>
          </a:p>
          <a:p>
            <a:endParaRPr lang="en-US" sz="2400" b="1" dirty="0">
              <a:solidFill>
                <a:srgbClr val="000000"/>
              </a:solidFill>
              <a:latin typeface="Calibri" pitchFamily="34" charset="0"/>
            </a:endParaRPr>
          </a:p>
          <a:p>
            <a:endParaRPr lang="en-US" sz="2400" b="1" dirty="0">
              <a:solidFill>
                <a:srgbClr val="000000"/>
              </a:solidFill>
              <a:latin typeface="Calibri" pitchFamily="34" charset="0"/>
            </a:endParaRPr>
          </a:p>
          <a:p>
            <a:endParaRPr lang="en-US" sz="2400" b="1" dirty="0">
              <a:solidFill>
                <a:srgbClr val="000000"/>
              </a:solidFill>
              <a:latin typeface="Calibri" pitchFamily="34" charset="0"/>
            </a:endParaRPr>
          </a:p>
          <a:p>
            <a:endParaRPr lang="en-US" sz="2400" b="1" dirty="0">
              <a:solidFill>
                <a:srgbClr val="000000"/>
              </a:solidFill>
              <a:latin typeface="Calibri" pitchFamily="34" charset="0"/>
            </a:endParaRPr>
          </a:p>
        </p:txBody>
      </p:sp>
      <p:sp>
        <p:nvSpPr>
          <p:cNvPr id="4" name="椭圆 3"/>
          <p:cNvSpPr/>
          <p:nvPr/>
        </p:nvSpPr>
        <p:spPr>
          <a:xfrm>
            <a:off x="618067" y="2120901"/>
            <a:ext cx="190500"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椭圆 4"/>
          <p:cNvSpPr/>
          <p:nvPr/>
        </p:nvSpPr>
        <p:spPr>
          <a:xfrm>
            <a:off x="622799" y="2876005"/>
            <a:ext cx="190500"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22565" name="灯片编号占位符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5C684E-6612-4B66-A26F-7223E4DC8B1B}" type="slidenum">
              <a:rPr lang="en-US">
                <a:solidFill>
                  <a:srgbClr val="898989"/>
                </a:solidFill>
                <a:cs typeface="Arial" charset="0"/>
              </a:rPr>
              <a:pPr fontAlgn="base">
                <a:spcBef>
                  <a:spcPct val="0"/>
                </a:spcBef>
                <a:spcAft>
                  <a:spcPct val="0"/>
                </a:spcAft>
              </a:pPr>
              <a:t>52</a:t>
            </a:fld>
            <a:endParaRPr lang="en-US">
              <a:solidFill>
                <a:srgbClr val="898989"/>
              </a:solidFill>
              <a:cs typeface="Arial" charset="0"/>
            </a:endParaRPr>
          </a:p>
        </p:txBody>
      </p:sp>
    </p:spTree>
    <p:extLst>
      <p:ext uri="{BB962C8B-B14F-4D97-AF65-F5344CB8AC3E}">
        <p14:creationId xmlns:p14="http://schemas.microsoft.com/office/powerpoint/2010/main" val="150154062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90" name="TextBox 1"/>
          <p:cNvSpPr txBox="1">
            <a:spLocks noChangeArrowheads="1"/>
          </p:cNvSpPr>
          <p:nvPr/>
        </p:nvSpPr>
        <p:spPr bwMode="auto">
          <a:xfrm>
            <a:off x="406400" y="209550"/>
            <a:ext cx="11277600" cy="584200"/>
          </a:xfrm>
          <a:prstGeom prst="rect">
            <a:avLst/>
          </a:prstGeom>
          <a:noFill/>
          <a:ln w="9525">
            <a:noFill/>
            <a:miter lim="800000"/>
            <a:headEnd/>
            <a:tailEnd/>
          </a:ln>
        </p:spPr>
        <p:txBody>
          <a:bodyPr>
            <a:spAutoFit/>
          </a:bodyPr>
          <a:lstStyle/>
          <a:p>
            <a:r>
              <a:rPr lang="en-US" sz="3200" b="1">
                <a:solidFill>
                  <a:srgbClr val="00B0F0"/>
                </a:solidFill>
              </a:rPr>
              <a:t>Claerbout Imaging condition II</a:t>
            </a:r>
          </a:p>
        </p:txBody>
      </p:sp>
      <p:sp>
        <p:nvSpPr>
          <p:cNvPr id="54291" name="Slide Number Placeholder 1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9F10E9-03C1-4240-A896-819DE78E8C90}" type="slidenum">
              <a:rPr lang="en-US">
                <a:solidFill>
                  <a:srgbClr val="898989"/>
                </a:solidFill>
                <a:cs typeface="Arial" charset="0"/>
              </a:rPr>
              <a:pPr fontAlgn="base">
                <a:spcBef>
                  <a:spcPct val="0"/>
                </a:spcBef>
                <a:spcAft>
                  <a:spcPct val="0"/>
                </a:spcAft>
              </a:pPr>
              <a:t>53</a:t>
            </a:fld>
            <a:endParaRPr lang="en-US">
              <a:solidFill>
                <a:srgbClr val="898989"/>
              </a:solidFill>
              <a:cs typeface="Arial" charset="0"/>
            </a:endParaRPr>
          </a:p>
        </p:txBody>
      </p:sp>
      <p:sp>
        <p:nvSpPr>
          <p:cNvPr id="54292" name="Line 3"/>
          <p:cNvSpPr>
            <a:spLocks noChangeShapeType="1"/>
          </p:cNvSpPr>
          <p:nvPr/>
        </p:nvSpPr>
        <p:spPr bwMode="auto">
          <a:xfrm>
            <a:off x="0" y="1066800"/>
            <a:ext cx="12192000" cy="0"/>
          </a:xfrm>
          <a:prstGeom prst="line">
            <a:avLst/>
          </a:prstGeom>
          <a:noFill/>
          <a:ln w="38100">
            <a:solidFill>
              <a:srgbClr val="99CCFF"/>
            </a:solidFill>
            <a:round/>
            <a:headEnd/>
            <a:tailEnd/>
          </a:ln>
        </p:spPr>
        <p:txBody>
          <a:bodyPr/>
          <a:lstStyle/>
          <a:p>
            <a:endParaRPr lang="en-US"/>
          </a:p>
        </p:txBody>
      </p:sp>
      <p:sp>
        <p:nvSpPr>
          <p:cNvPr id="54293" name="TextBox 5"/>
          <p:cNvSpPr txBox="1">
            <a:spLocks noChangeArrowheads="1"/>
          </p:cNvSpPr>
          <p:nvPr/>
        </p:nvSpPr>
        <p:spPr bwMode="auto">
          <a:xfrm>
            <a:off x="406400" y="1349376"/>
            <a:ext cx="11785600" cy="2678113"/>
          </a:xfrm>
          <a:prstGeom prst="rect">
            <a:avLst/>
          </a:prstGeom>
          <a:noFill/>
          <a:ln w="9525">
            <a:noFill/>
            <a:miter lim="800000"/>
            <a:headEnd/>
            <a:tailEnd/>
          </a:ln>
        </p:spPr>
        <p:txBody>
          <a:bodyPr>
            <a:spAutoFit/>
          </a:bodyPr>
          <a:lstStyle/>
          <a:p>
            <a:r>
              <a:rPr lang="en-US" sz="2400">
                <a:solidFill>
                  <a:srgbClr val="000000"/>
                </a:solidFill>
                <a:latin typeface="Calibri" pitchFamily="34" charset="0"/>
              </a:rPr>
              <a:t>Space and time coincidence of upgoing and downgoing wavefield</a:t>
            </a:r>
          </a:p>
          <a:p>
            <a:r>
              <a:rPr lang="en-US" sz="2400">
                <a:solidFill>
                  <a:srgbClr val="000000"/>
                </a:solidFill>
                <a:latin typeface="Calibri" pitchFamily="34" charset="0"/>
              </a:rPr>
              <a:t>(e.g., Claerbout, 1971; Whitmore, 1983)</a:t>
            </a:r>
          </a:p>
          <a:p>
            <a:pPr lvl="1"/>
            <a:endParaRPr lang="en-US" sz="2400">
              <a:solidFill>
                <a:srgbClr val="000000"/>
              </a:solidFill>
              <a:latin typeface="Calibri" pitchFamily="34" charset="0"/>
            </a:endParaRPr>
          </a:p>
          <a:p>
            <a:pPr lvl="1"/>
            <a:endParaRPr lang="en-US" sz="2400">
              <a:solidFill>
                <a:srgbClr val="000000"/>
              </a:solidFill>
              <a:latin typeface="Calibri" pitchFamily="34" charset="0"/>
            </a:endParaRPr>
          </a:p>
          <a:p>
            <a:pPr lvl="1"/>
            <a:endParaRPr lang="en-US" sz="2400">
              <a:solidFill>
                <a:srgbClr val="000000"/>
              </a:solidFill>
              <a:latin typeface="Calibri" pitchFamily="34" charset="0"/>
            </a:endParaRPr>
          </a:p>
          <a:p>
            <a:pPr lvl="1"/>
            <a:endParaRPr lang="en-US" sz="2400">
              <a:solidFill>
                <a:srgbClr val="000000"/>
              </a:solidFill>
              <a:latin typeface="Calibri" pitchFamily="34" charset="0"/>
            </a:endParaRPr>
          </a:p>
          <a:p>
            <a:pPr lvl="1"/>
            <a:endParaRPr lang="en-US" sz="2400">
              <a:solidFill>
                <a:srgbClr val="000000"/>
              </a:solidFill>
              <a:latin typeface="Calibri" pitchFamily="34" charset="0"/>
            </a:endParaRPr>
          </a:p>
        </p:txBody>
      </p:sp>
      <p:graphicFrame>
        <p:nvGraphicFramePr>
          <p:cNvPr id="54288" name="Object 16"/>
          <p:cNvGraphicFramePr>
            <a:graphicFrameLocks noChangeAspect="1"/>
          </p:cNvGraphicFramePr>
          <p:nvPr/>
        </p:nvGraphicFramePr>
        <p:xfrm>
          <a:off x="914400" y="2362200"/>
          <a:ext cx="5520267" cy="546100"/>
        </p:xfrm>
        <a:graphic>
          <a:graphicData uri="http://schemas.openxmlformats.org/presentationml/2006/ole">
            <mc:AlternateContent xmlns:mc="http://schemas.openxmlformats.org/markup-compatibility/2006">
              <mc:Choice xmlns:v="urn:schemas-microsoft-com:vml" Requires="v">
                <p:oleObj spid="_x0000_s7210" name="Equation" r:id="rId4" imgW="2120900" imgH="279400" progId="">
                  <p:embed/>
                </p:oleObj>
              </mc:Choice>
              <mc:Fallback>
                <p:oleObj name="Equation" r:id="rId4" imgW="2120900" imgH="2794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362200"/>
                        <a:ext cx="5520267" cy="54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4289" name="Object 17"/>
          <p:cNvGraphicFramePr>
            <a:graphicFrameLocks noChangeAspect="1"/>
          </p:cNvGraphicFramePr>
          <p:nvPr/>
        </p:nvGraphicFramePr>
        <p:xfrm>
          <a:off x="914400" y="3384550"/>
          <a:ext cx="4893733" cy="546100"/>
        </p:xfrm>
        <a:graphic>
          <a:graphicData uri="http://schemas.openxmlformats.org/presentationml/2006/ole">
            <mc:AlternateContent xmlns:mc="http://schemas.openxmlformats.org/markup-compatibility/2006">
              <mc:Choice xmlns:v="urn:schemas-microsoft-com:vml" Requires="v">
                <p:oleObj spid="_x0000_s7211" name="Equation" r:id="rId6" imgW="1879600" imgH="279400" progId="">
                  <p:embed/>
                </p:oleObj>
              </mc:Choice>
              <mc:Fallback>
                <p:oleObj name="Equation" r:id="rId6" imgW="1879600" imgH="27940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3384550"/>
                        <a:ext cx="4893733" cy="54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858128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62" name="Slide Number Placeholder 1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974C31B-8FB6-40BB-80F0-F8A84C084E99}" type="slidenum">
              <a:rPr lang="en-US">
                <a:solidFill>
                  <a:srgbClr val="898989"/>
                </a:solidFill>
                <a:cs typeface="Arial" charset="0"/>
              </a:rPr>
              <a:pPr fontAlgn="base">
                <a:spcBef>
                  <a:spcPct val="0"/>
                </a:spcBef>
                <a:spcAft>
                  <a:spcPct val="0"/>
                </a:spcAft>
              </a:pPr>
              <a:t>54</a:t>
            </a:fld>
            <a:endParaRPr lang="en-US">
              <a:solidFill>
                <a:srgbClr val="898989"/>
              </a:solidFill>
              <a:cs typeface="Arial" charset="0"/>
            </a:endParaRPr>
          </a:p>
        </p:txBody>
      </p:sp>
      <p:sp>
        <p:nvSpPr>
          <p:cNvPr id="55363" name="Line 3"/>
          <p:cNvSpPr>
            <a:spLocks noChangeShapeType="1"/>
          </p:cNvSpPr>
          <p:nvPr/>
        </p:nvSpPr>
        <p:spPr bwMode="auto">
          <a:xfrm>
            <a:off x="0" y="1066800"/>
            <a:ext cx="12192000" cy="0"/>
          </a:xfrm>
          <a:prstGeom prst="line">
            <a:avLst/>
          </a:prstGeom>
          <a:noFill/>
          <a:ln w="38100">
            <a:solidFill>
              <a:srgbClr val="99CCFF"/>
            </a:solidFill>
            <a:round/>
            <a:headEnd/>
            <a:tailEnd/>
          </a:ln>
        </p:spPr>
        <p:txBody>
          <a:bodyPr/>
          <a:lstStyle/>
          <a:p>
            <a:endParaRPr lang="en-US"/>
          </a:p>
        </p:txBody>
      </p:sp>
      <p:grpSp>
        <p:nvGrpSpPr>
          <p:cNvPr id="55364" name="Group 9"/>
          <p:cNvGrpSpPr>
            <a:grpSpLocks/>
          </p:cNvGrpSpPr>
          <p:nvPr/>
        </p:nvGrpSpPr>
        <p:grpSpPr bwMode="auto">
          <a:xfrm>
            <a:off x="814918" y="2332038"/>
            <a:ext cx="7006167" cy="1714500"/>
            <a:chOff x="673549" y="2819400"/>
            <a:chExt cx="5254176" cy="1714501"/>
          </a:xfrm>
        </p:grpSpPr>
        <p:grpSp>
          <p:nvGrpSpPr>
            <p:cNvPr id="55378" name="Group 2"/>
            <p:cNvGrpSpPr>
              <a:grpSpLocks/>
            </p:cNvGrpSpPr>
            <p:nvPr/>
          </p:nvGrpSpPr>
          <p:grpSpPr bwMode="auto">
            <a:xfrm>
              <a:off x="673549" y="2819400"/>
              <a:ext cx="5254176" cy="1714501"/>
              <a:chOff x="673549" y="2819400"/>
              <a:chExt cx="5254176" cy="1714501"/>
            </a:xfrm>
          </p:grpSpPr>
          <p:cxnSp>
            <p:nvCxnSpPr>
              <p:cNvPr id="5" name="Straight Connector 4"/>
              <p:cNvCxnSpPr/>
              <p:nvPr/>
            </p:nvCxnSpPr>
            <p:spPr>
              <a:xfrm>
                <a:off x="1295796" y="2819400"/>
                <a:ext cx="4495416"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295796" y="4495801"/>
                <a:ext cx="4495416"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8" name="Isosceles Triangle 7"/>
              <p:cNvSpPr/>
              <p:nvPr/>
            </p:nvSpPr>
            <p:spPr>
              <a:xfrm>
                <a:off x="2438400" y="3162300"/>
                <a:ext cx="228600" cy="152400"/>
              </a:xfrm>
              <a:prstGeom prst="triangle">
                <a:avLst/>
              </a:prstGeom>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Explosion 1 8"/>
              <p:cNvSpPr/>
              <p:nvPr/>
            </p:nvSpPr>
            <p:spPr>
              <a:xfrm>
                <a:off x="1448183" y="3124200"/>
                <a:ext cx="228580" cy="2286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20" name="Straight Arrow Connector 19"/>
              <p:cNvCxnSpPr/>
              <p:nvPr/>
            </p:nvCxnSpPr>
            <p:spPr>
              <a:xfrm flipV="1">
                <a:off x="2022809" y="3162300"/>
                <a:ext cx="555578" cy="1371601"/>
              </a:xfrm>
              <a:prstGeom prst="straightConnector1">
                <a:avLst/>
              </a:prstGeom>
              <a:ln w="22225">
                <a:solidFill>
                  <a:srgbClr val="FFFF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562473" y="3227387"/>
                <a:ext cx="460336" cy="1268414"/>
              </a:xfrm>
              <a:prstGeom prst="straightConnector1">
                <a:avLst/>
              </a:prstGeom>
              <a:ln w="2222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graphicFrame>
            <p:nvGraphicFramePr>
              <p:cNvPr id="55354" name="Object 58"/>
              <p:cNvGraphicFramePr>
                <a:graphicFrameLocks noChangeAspect="1"/>
              </p:cNvGraphicFramePr>
              <p:nvPr/>
            </p:nvGraphicFramePr>
            <p:xfrm>
              <a:off x="1125538" y="3005364"/>
              <a:ext cx="322262" cy="444500"/>
            </p:xfrm>
            <a:graphic>
              <a:graphicData uri="http://schemas.openxmlformats.org/presentationml/2006/ole">
                <mc:AlternateContent xmlns:mc="http://schemas.openxmlformats.org/markup-compatibility/2006">
                  <mc:Choice xmlns:v="urn:schemas-microsoft-com:vml" Requires="v">
                    <p:oleObj spid="_x0000_s8354" name="Equation" r:id="rId4" imgW="165028" imgH="228501" progId="">
                      <p:embed/>
                    </p:oleObj>
                  </mc:Choice>
                  <mc:Fallback>
                    <p:oleObj name="Equation" r:id="rId4" imgW="165028" imgH="228501"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5538" y="3005364"/>
                            <a:ext cx="322262"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5355" name="Object 59"/>
              <p:cNvGraphicFramePr>
                <a:graphicFrameLocks noChangeAspect="1"/>
              </p:cNvGraphicFramePr>
              <p:nvPr/>
            </p:nvGraphicFramePr>
            <p:xfrm>
              <a:off x="2728231" y="2992664"/>
              <a:ext cx="346075" cy="469900"/>
            </p:xfrm>
            <a:graphic>
              <a:graphicData uri="http://schemas.openxmlformats.org/presentationml/2006/ole">
                <mc:AlternateContent xmlns:mc="http://schemas.openxmlformats.org/markup-compatibility/2006">
                  <mc:Choice xmlns:v="urn:schemas-microsoft-com:vml" Requires="v">
                    <p:oleObj spid="_x0000_s8355" name="Equation" r:id="rId6" imgW="177646" imgH="241091" progId="">
                      <p:embed/>
                    </p:oleObj>
                  </mc:Choice>
                  <mc:Fallback>
                    <p:oleObj name="Equation" r:id="rId6" imgW="177646" imgH="241091"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28231" y="2992664"/>
                            <a:ext cx="346075"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5" name="Straight Arrow Connector 34"/>
              <p:cNvCxnSpPr/>
              <p:nvPr/>
            </p:nvCxnSpPr>
            <p:spPr>
              <a:xfrm>
                <a:off x="5562631" y="2895600"/>
                <a:ext cx="0" cy="1600201"/>
              </a:xfrm>
              <a:prstGeom prst="straightConnector1">
                <a:avLst/>
              </a:prstGeom>
              <a:ln w="1905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55356" name="Object 60"/>
              <p:cNvGraphicFramePr>
                <a:graphicFrameLocks noChangeAspect="1"/>
              </p:cNvGraphicFramePr>
              <p:nvPr/>
            </p:nvGraphicFramePr>
            <p:xfrm>
              <a:off x="5654675" y="3374571"/>
              <a:ext cx="273050" cy="346075"/>
            </p:xfrm>
            <a:graphic>
              <a:graphicData uri="http://schemas.openxmlformats.org/presentationml/2006/ole">
                <mc:AlternateContent xmlns:mc="http://schemas.openxmlformats.org/markup-compatibility/2006">
                  <mc:Choice xmlns:v="urn:schemas-microsoft-com:vml" Requires="v">
                    <p:oleObj spid="_x0000_s8356" name="Equation" r:id="rId8" imgW="139579" imgH="177646" progId="">
                      <p:embed/>
                    </p:oleObj>
                  </mc:Choice>
                  <mc:Fallback>
                    <p:oleObj name="Equation" r:id="rId8" imgW="139579" imgH="177646"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54675" y="3374571"/>
                            <a:ext cx="273050" cy="346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5357" name="Object 61"/>
              <p:cNvGraphicFramePr>
                <a:graphicFrameLocks noChangeAspect="1"/>
              </p:cNvGraphicFramePr>
              <p:nvPr/>
            </p:nvGraphicFramePr>
            <p:xfrm>
              <a:off x="673549" y="3525044"/>
              <a:ext cx="917575" cy="646112"/>
            </p:xfrm>
            <a:graphic>
              <a:graphicData uri="http://schemas.openxmlformats.org/presentationml/2006/ole">
                <mc:AlternateContent xmlns:mc="http://schemas.openxmlformats.org/markup-compatibility/2006">
                  <mc:Choice xmlns:v="urn:schemas-microsoft-com:vml" Requires="v">
                    <p:oleObj spid="_x0000_s8357" name="Equation" r:id="rId10" imgW="469696" imgH="330057" progId="">
                      <p:embed/>
                    </p:oleObj>
                  </mc:Choice>
                  <mc:Fallback>
                    <p:oleObj name="Equation" r:id="rId10" imgW="469696" imgH="330057"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3549" y="3525044"/>
                            <a:ext cx="917575" cy="646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55358" name="Object 62"/>
            <p:cNvGraphicFramePr>
              <a:graphicFrameLocks noChangeAspect="1"/>
            </p:cNvGraphicFramePr>
            <p:nvPr/>
          </p:nvGraphicFramePr>
          <p:xfrm>
            <a:off x="2578554" y="3502932"/>
            <a:ext cx="1612900" cy="717550"/>
          </p:xfrm>
          <a:graphic>
            <a:graphicData uri="http://schemas.openxmlformats.org/presentationml/2006/ole">
              <mc:AlternateContent xmlns:mc="http://schemas.openxmlformats.org/markup-compatibility/2006">
                <mc:Choice xmlns:v="urn:schemas-microsoft-com:vml" Requires="v">
                  <p:oleObj spid="_x0000_s8358" name="Equation" r:id="rId12" imgW="825500" imgH="368300" progId="">
                    <p:embed/>
                  </p:oleObj>
                </mc:Choice>
                <mc:Fallback>
                  <p:oleObj name="Equation" r:id="rId12" imgW="825500" imgH="368300" progId="">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78554" y="3502932"/>
                          <a:ext cx="1612900" cy="717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55365" name="TextBox 40"/>
          <p:cNvSpPr txBox="1">
            <a:spLocks noChangeArrowheads="1"/>
          </p:cNvSpPr>
          <p:nvPr/>
        </p:nvSpPr>
        <p:spPr bwMode="auto">
          <a:xfrm>
            <a:off x="668867" y="1417638"/>
            <a:ext cx="9795933" cy="461962"/>
          </a:xfrm>
          <a:prstGeom prst="rect">
            <a:avLst/>
          </a:prstGeom>
          <a:noFill/>
          <a:ln w="9525">
            <a:noFill/>
            <a:miter lim="800000"/>
            <a:headEnd/>
            <a:tailEnd/>
          </a:ln>
        </p:spPr>
        <p:txBody>
          <a:bodyPr>
            <a:spAutoFit/>
          </a:bodyPr>
          <a:lstStyle/>
          <a:p>
            <a:r>
              <a:rPr lang="en-US" sz="2400">
                <a:solidFill>
                  <a:srgbClr val="000000"/>
                </a:solidFill>
                <a:latin typeface="Calibri" pitchFamily="34" charset="0"/>
              </a:rPr>
              <a:t>Down-going plane wave that starts at z =      at t = t</a:t>
            </a:r>
            <a:r>
              <a:rPr lang="en-US" sz="2400" baseline="-25000">
                <a:solidFill>
                  <a:srgbClr val="000000"/>
                </a:solidFill>
                <a:latin typeface="Calibri" pitchFamily="34" charset="0"/>
              </a:rPr>
              <a:t>0 </a:t>
            </a:r>
            <a:r>
              <a:rPr lang="en-US" sz="2400">
                <a:solidFill>
                  <a:srgbClr val="000000"/>
                </a:solidFill>
                <a:latin typeface="Calibri" pitchFamily="34" charset="0"/>
              </a:rPr>
              <a:t>= 0</a:t>
            </a:r>
            <a:endParaRPr lang="en-US" sz="2400" baseline="-25000">
              <a:solidFill>
                <a:srgbClr val="000000"/>
              </a:solidFill>
              <a:latin typeface="Calibri" pitchFamily="34" charset="0"/>
            </a:endParaRPr>
          </a:p>
        </p:txBody>
      </p:sp>
      <p:graphicFrame>
        <p:nvGraphicFramePr>
          <p:cNvPr id="55359" name="Object 63"/>
          <p:cNvGraphicFramePr>
            <a:graphicFrameLocks noChangeAspect="1"/>
          </p:cNvGraphicFramePr>
          <p:nvPr/>
        </p:nvGraphicFramePr>
        <p:xfrm>
          <a:off x="7528984" y="1439863"/>
          <a:ext cx="395816" cy="411162"/>
        </p:xfrm>
        <a:graphic>
          <a:graphicData uri="http://schemas.openxmlformats.org/presentationml/2006/ole">
            <mc:AlternateContent xmlns:mc="http://schemas.openxmlformats.org/markup-compatibility/2006">
              <mc:Choice xmlns:v="urn:schemas-microsoft-com:vml" Requires="v">
                <p:oleObj spid="_x0000_s8359" name="Equation" r:id="rId14" imgW="165028" imgH="228501" progId="">
                  <p:embed/>
                </p:oleObj>
              </mc:Choice>
              <mc:Fallback>
                <p:oleObj name="Equation" r:id="rId14" imgW="165028" imgH="228501"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8984" y="1439863"/>
                        <a:ext cx="395816" cy="411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Table 5"/>
          <p:cNvGraphicFramePr>
            <a:graphicFrameLocks noGrp="1"/>
          </p:cNvGraphicFramePr>
          <p:nvPr/>
        </p:nvGraphicFramePr>
        <p:xfrm>
          <a:off x="1026585" y="4572000"/>
          <a:ext cx="8423007" cy="1600200"/>
        </p:xfrm>
        <a:graphic>
          <a:graphicData uri="http://schemas.openxmlformats.org/drawingml/2006/table">
            <a:tbl>
              <a:tblPr firstRow="1" bandRow="1">
                <a:tableStyleId>{5C22544A-7EE6-4342-B048-85BDC9FD1C3A}</a:tableStyleId>
              </a:tblPr>
              <a:tblGrid>
                <a:gridCol w="2123807"/>
                <a:gridCol w="6299200"/>
              </a:tblGrid>
              <a:tr h="816907">
                <a:tc>
                  <a:txBody>
                    <a:bodyPr/>
                    <a:lstStyle/>
                    <a:p>
                      <a:pPr algn="ctr"/>
                      <a:r>
                        <a:rPr lang="en-US" sz="1800" dirty="0" smtClean="0"/>
                        <a:t>Downgoing</a:t>
                      </a:r>
                      <a:endParaRPr lang="en-US" dirty="0"/>
                    </a:p>
                  </a:txBody>
                  <a:tcPr marL="121920" marR="121920" anchor="ctr"/>
                </a:tc>
                <a:tc>
                  <a:txBody>
                    <a:bodyPr/>
                    <a:lstStyle/>
                    <a:p>
                      <a:endParaRPr lang="en-US" dirty="0"/>
                    </a:p>
                  </a:txBody>
                  <a:tcPr marL="121920" marR="121920"/>
                </a:tc>
              </a:tr>
              <a:tr h="783293">
                <a:tc>
                  <a:txBody>
                    <a:bodyPr/>
                    <a:lstStyle/>
                    <a:p>
                      <a:pPr algn="ctr"/>
                      <a:r>
                        <a:rPr lang="en-US" sz="1800" dirty="0" smtClean="0"/>
                        <a:t>Upgoing</a:t>
                      </a:r>
                      <a:endParaRPr lang="en-US" dirty="0"/>
                    </a:p>
                  </a:txBody>
                  <a:tcPr marL="121920" marR="121920" anchor="ctr"/>
                </a:tc>
                <a:tc>
                  <a:txBody>
                    <a:bodyPr/>
                    <a:lstStyle/>
                    <a:p>
                      <a:endParaRPr lang="en-US" dirty="0"/>
                    </a:p>
                  </a:txBody>
                  <a:tcPr marL="121920" marR="121920"/>
                </a:tc>
              </a:tr>
            </a:tbl>
          </a:graphicData>
        </a:graphic>
      </p:graphicFrame>
      <p:graphicFrame>
        <p:nvGraphicFramePr>
          <p:cNvPr id="55360" name="Object 64"/>
          <p:cNvGraphicFramePr>
            <a:graphicFrameLocks noChangeAspect="1"/>
          </p:cNvGraphicFramePr>
          <p:nvPr/>
        </p:nvGraphicFramePr>
        <p:xfrm>
          <a:off x="4978400" y="4621213"/>
          <a:ext cx="2810933" cy="696912"/>
        </p:xfrm>
        <a:graphic>
          <a:graphicData uri="http://schemas.openxmlformats.org/presentationml/2006/ole">
            <mc:AlternateContent xmlns:mc="http://schemas.openxmlformats.org/markup-compatibility/2006">
              <mc:Choice xmlns:v="urn:schemas-microsoft-com:vml" Requires="v">
                <p:oleObj spid="_x0000_s8360" name="Equation" r:id="rId15" imgW="1079032" imgH="355446" progId="">
                  <p:embed/>
                </p:oleObj>
              </mc:Choice>
              <mc:Fallback>
                <p:oleObj name="Equation" r:id="rId15" imgW="1079032" imgH="355446" progId="">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78400" y="4621213"/>
                        <a:ext cx="2810933" cy="696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5361" name="Object 65"/>
          <p:cNvGraphicFramePr>
            <a:graphicFrameLocks noChangeAspect="1"/>
          </p:cNvGraphicFramePr>
          <p:nvPr/>
        </p:nvGraphicFramePr>
        <p:xfrm>
          <a:off x="4978401" y="5392738"/>
          <a:ext cx="3738033" cy="717550"/>
        </p:xfrm>
        <a:graphic>
          <a:graphicData uri="http://schemas.openxmlformats.org/presentationml/2006/ole">
            <mc:AlternateContent xmlns:mc="http://schemas.openxmlformats.org/markup-compatibility/2006">
              <mc:Choice xmlns:v="urn:schemas-microsoft-com:vml" Requires="v">
                <p:oleObj spid="_x0000_s8361" name="Equation" r:id="rId17" imgW="1435100" imgH="368300" progId="">
                  <p:embed/>
                </p:oleObj>
              </mc:Choice>
              <mc:Fallback>
                <p:oleObj name="Equation" r:id="rId17" imgW="1435100" imgH="368300" progId="">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978401" y="5392738"/>
                        <a:ext cx="3738033" cy="717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377" name="TextBox 23"/>
          <p:cNvSpPr txBox="1">
            <a:spLocks noChangeArrowheads="1"/>
          </p:cNvSpPr>
          <p:nvPr/>
        </p:nvSpPr>
        <p:spPr bwMode="auto">
          <a:xfrm>
            <a:off x="406400" y="209550"/>
            <a:ext cx="11277600" cy="584200"/>
          </a:xfrm>
          <a:prstGeom prst="rect">
            <a:avLst/>
          </a:prstGeom>
          <a:noFill/>
          <a:ln w="9525">
            <a:noFill/>
            <a:miter lim="800000"/>
            <a:headEnd/>
            <a:tailEnd/>
          </a:ln>
        </p:spPr>
        <p:txBody>
          <a:bodyPr>
            <a:spAutoFit/>
          </a:bodyPr>
          <a:lstStyle/>
          <a:p>
            <a:r>
              <a:rPr lang="en-US" sz="3200" b="1">
                <a:solidFill>
                  <a:srgbClr val="00B0F0"/>
                </a:solidFill>
              </a:rPr>
              <a:t>Use of primaries for imaging with II </a:t>
            </a:r>
          </a:p>
        </p:txBody>
      </p:sp>
    </p:spTree>
    <p:extLst>
      <p:ext uri="{BB962C8B-B14F-4D97-AF65-F5344CB8AC3E}">
        <p14:creationId xmlns:p14="http://schemas.microsoft.com/office/powerpoint/2010/main" val="423605725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350" name="Object 30"/>
          <p:cNvGraphicFramePr>
            <a:graphicFrameLocks noChangeAspect="1"/>
          </p:cNvGraphicFramePr>
          <p:nvPr/>
        </p:nvGraphicFramePr>
        <p:xfrm>
          <a:off x="1524000" y="2347913"/>
          <a:ext cx="5384800" cy="1041400"/>
        </p:xfrm>
        <a:graphic>
          <a:graphicData uri="http://schemas.openxmlformats.org/presentationml/2006/ole">
            <mc:AlternateContent xmlns:mc="http://schemas.openxmlformats.org/markup-compatibility/2006">
              <mc:Choice xmlns:v="urn:schemas-microsoft-com:vml" Requires="v">
                <p:oleObj spid="_x0000_s9298" name="Equation" r:id="rId4" imgW="2070100" imgH="533400" progId="">
                  <p:embed/>
                </p:oleObj>
              </mc:Choice>
              <mc:Fallback>
                <p:oleObj name="Equation" r:id="rId4" imgW="2070100" imgH="5334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2347913"/>
                        <a:ext cx="5384800" cy="1041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6351" name="Object 31"/>
          <p:cNvGraphicFramePr>
            <a:graphicFrameLocks noChangeAspect="1"/>
          </p:cNvGraphicFramePr>
          <p:nvPr/>
        </p:nvGraphicFramePr>
        <p:xfrm>
          <a:off x="6070600" y="3624263"/>
          <a:ext cx="296333" cy="347662"/>
        </p:xfrm>
        <a:graphic>
          <a:graphicData uri="http://schemas.openxmlformats.org/presentationml/2006/ole">
            <mc:AlternateContent xmlns:mc="http://schemas.openxmlformats.org/markup-compatibility/2006">
              <mc:Choice xmlns:v="urn:schemas-microsoft-com:vml" Requires="v">
                <p:oleObj spid="_x0000_s9299" name="Equation" r:id="rId6" imgW="114102" imgH="177492" progId="">
                  <p:embed/>
                </p:oleObj>
              </mc:Choice>
              <mc:Fallback>
                <p:oleObj name="Equation" r:id="rId6" imgW="114102" imgH="177492"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0600" y="3624263"/>
                        <a:ext cx="296333" cy="347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6352" name="Object 32"/>
          <p:cNvGraphicFramePr>
            <a:graphicFrameLocks noChangeAspect="1"/>
          </p:cNvGraphicFramePr>
          <p:nvPr/>
        </p:nvGraphicFramePr>
        <p:xfrm>
          <a:off x="1278467" y="3440114"/>
          <a:ext cx="5020733" cy="2655887"/>
        </p:xfrm>
        <a:graphic>
          <a:graphicData uri="http://schemas.openxmlformats.org/presentationml/2006/ole">
            <mc:AlternateContent xmlns:mc="http://schemas.openxmlformats.org/markup-compatibility/2006">
              <mc:Choice xmlns:v="urn:schemas-microsoft-com:vml" Requires="v">
                <p:oleObj spid="_x0000_s9300" name="Equation" r:id="rId8" imgW="1930400" imgH="1358900" progId="">
                  <p:embed/>
                </p:oleObj>
              </mc:Choice>
              <mc:Fallback>
                <p:oleObj name="Equation" r:id="rId8" imgW="1930400" imgH="135890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78467" y="3440114"/>
                        <a:ext cx="5020733" cy="2655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354"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FEED89-BEDA-41B0-8010-CB1B5B217B17}" type="slidenum">
              <a:rPr lang="en-US">
                <a:solidFill>
                  <a:srgbClr val="898989"/>
                </a:solidFill>
                <a:cs typeface="Arial" charset="0"/>
              </a:rPr>
              <a:pPr fontAlgn="base">
                <a:spcBef>
                  <a:spcPct val="0"/>
                </a:spcBef>
                <a:spcAft>
                  <a:spcPct val="0"/>
                </a:spcAft>
              </a:pPr>
              <a:t>55</a:t>
            </a:fld>
            <a:endParaRPr lang="en-US">
              <a:solidFill>
                <a:srgbClr val="898989"/>
              </a:solidFill>
              <a:cs typeface="Arial" charset="0"/>
            </a:endParaRPr>
          </a:p>
        </p:txBody>
      </p:sp>
      <p:sp>
        <p:nvSpPr>
          <p:cNvPr id="56355" name="Line 3"/>
          <p:cNvSpPr>
            <a:spLocks noChangeShapeType="1"/>
          </p:cNvSpPr>
          <p:nvPr/>
        </p:nvSpPr>
        <p:spPr bwMode="auto">
          <a:xfrm>
            <a:off x="0" y="1066800"/>
            <a:ext cx="12192000" cy="0"/>
          </a:xfrm>
          <a:prstGeom prst="line">
            <a:avLst/>
          </a:prstGeom>
          <a:noFill/>
          <a:ln w="38100">
            <a:solidFill>
              <a:srgbClr val="99CCFF"/>
            </a:solidFill>
            <a:round/>
            <a:headEnd/>
            <a:tailEnd/>
          </a:ln>
        </p:spPr>
        <p:txBody>
          <a:bodyPr/>
          <a:lstStyle/>
          <a:p>
            <a:endParaRPr lang="en-US"/>
          </a:p>
        </p:txBody>
      </p:sp>
      <p:grpSp>
        <p:nvGrpSpPr>
          <p:cNvPr id="56356" name="Group 5"/>
          <p:cNvGrpSpPr>
            <a:grpSpLocks/>
          </p:cNvGrpSpPr>
          <p:nvPr/>
        </p:nvGrpSpPr>
        <p:grpSpPr bwMode="auto">
          <a:xfrm>
            <a:off x="696384" y="1316038"/>
            <a:ext cx="9550400" cy="546100"/>
            <a:chOff x="522514" y="1239674"/>
            <a:chExt cx="7162800" cy="546100"/>
          </a:xfrm>
        </p:grpSpPr>
        <p:sp>
          <p:nvSpPr>
            <p:cNvPr id="56358" name="TextBox 15"/>
            <p:cNvSpPr txBox="1">
              <a:spLocks noChangeArrowheads="1"/>
            </p:cNvSpPr>
            <p:nvPr/>
          </p:nvSpPr>
          <p:spPr bwMode="auto">
            <a:xfrm>
              <a:off x="522514" y="1295400"/>
              <a:ext cx="7162800" cy="400110"/>
            </a:xfrm>
            <a:prstGeom prst="rect">
              <a:avLst/>
            </a:prstGeom>
            <a:noFill/>
            <a:ln w="9525">
              <a:noFill/>
              <a:miter lim="800000"/>
              <a:headEnd/>
              <a:tailEnd/>
            </a:ln>
          </p:spPr>
          <p:txBody>
            <a:bodyPr>
              <a:spAutoFit/>
            </a:bodyPr>
            <a:lstStyle/>
            <a:p>
              <a:pPr marL="285750" indent="-285750">
                <a:buFont typeface="Wingdings" pitchFamily="2" charset="2"/>
                <a:buChar char="q"/>
              </a:pPr>
              <a:r>
                <a:rPr lang="en-US" sz="2000">
                  <a:solidFill>
                    <a:srgbClr val="000000"/>
                  </a:solidFill>
                  <a:latin typeface="Calibri" pitchFamily="34" charset="0"/>
                </a:rPr>
                <a:t>Applying the imaging condition  </a:t>
              </a:r>
            </a:p>
          </p:txBody>
        </p:sp>
        <p:graphicFrame>
          <p:nvGraphicFramePr>
            <p:cNvPr id="56353" name="Object 33"/>
            <p:cNvGraphicFramePr>
              <a:graphicFrameLocks noChangeAspect="1"/>
            </p:cNvGraphicFramePr>
            <p:nvPr/>
          </p:nvGraphicFramePr>
          <p:xfrm>
            <a:off x="4197350" y="1239674"/>
            <a:ext cx="3346450" cy="546100"/>
          </p:xfrm>
          <a:graphic>
            <a:graphicData uri="http://schemas.openxmlformats.org/presentationml/2006/ole">
              <mc:AlternateContent xmlns:mc="http://schemas.openxmlformats.org/markup-compatibility/2006">
                <mc:Choice xmlns:v="urn:schemas-microsoft-com:vml" Requires="v">
                  <p:oleObj spid="_x0000_s9301" name="Equation" r:id="rId10" imgW="1714500" imgH="279400" progId="">
                    <p:embed/>
                  </p:oleObj>
                </mc:Choice>
                <mc:Fallback>
                  <p:oleObj name="Equation" r:id="rId10" imgW="1714500" imgH="27940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97350" y="1239674"/>
                          <a:ext cx="3346450" cy="54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56357" name="TextBox 11"/>
          <p:cNvSpPr txBox="1">
            <a:spLocks noChangeArrowheads="1"/>
          </p:cNvSpPr>
          <p:nvPr/>
        </p:nvSpPr>
        <p:spPr bwMode="auto">
          <a:xfrm>
            <a:off x="406400" y="209550"/>
            <a:ext cx="11277600" cy="584200"/>
          </a:xfrm>
          <a:prstGeom prst="rect">
            <a:avLst/>
          </a:prstGeom>
          <a:noFill/>
          <a:ln w="9525">
            <a:noFill/>
            <a:miter lim="800000"/>
            <a:headEnd/>
            <a:tailEnd/>
          </a:ln>
        </p:spPr>
        <p:txBody>
          <a:bodyPr>
            <a:spAutoFit/>
          </a:bodyPr>
          <a:lstStyle/>
          <a:p>
            <a:r>
              <a:rPr lang="en-US" sz="3200" b="1">
                <a:solidFill>
                  <a:srgbClr val="00B0F0"/>
                </a:solidFill>
              </a:rPr>
              <a:t>Use of primaries for imaging with II</a:t>
            </a:r>
          </a:p>
        </p:txBody>
      </p:sp>
    </p:spTree>
    <p:extLst>
      <p:ext uri="{BB962C8B-B14F-4D97-AF65-F5344CB8AC3E}">
        <p14:creationId xmlns:p14="http://schemas.microsoft.com/office/powerpoint/2010/main" val="332996103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02" name="TextBox 1"/>
          <p:cNvSpPr txBox="1">
            <a:spLocks noChangeArrowheads="1"/>
          </p:cNvSpPr>
          <p:nvPr/>
        </p:nvSpPr>
        <p:spPr bwMode="auto">
          <a:xfrm>
            <a:off x="319617" y="254000"/>
            <a:ext cx="11277600" cy="584200"/>
          </a:xfrm>
          <a:prstGeom prst="rect">
            <a:avLst/>
          </a:prstGeom>
          <a:noFill/>
          <a:ln w="9525">
            <a:noFill/>
            <a:miter lim="800000"/>
            <a:headEnd/>
            <a:tailEnd/>
          </a:ln>
        </p:spPr>
        <p:txBody>
          <a:bodyPr>
            <a:spAutoFit/>
          </a:bodyPr>
          <a:lstStyle/>
          <a:p>
            <a:r>
              <a:rPr lang="en-US" sz="3200" b="1">
                <a:solidFill>
                  <a:srgbClr val="00B0F0"/>
                </a:solidFill>
              </a:rPr>
              <a:t>Using multiples to enhance imaging</a:t>
            </a:r>
          </a:p>
        </p:txBody>
      </p:sp>
      <p:sp>
        <p:nvSpPr>
          <p:cNvPr id="57404" name="Slide Number Placeholder 1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C3B916F-EE0F-4A0A-83D7-AA7A4C2356AB}" type="slidenum">
              <a:rPr lang="en-US">
                <a:solidFill>
                  <a:srgbClr val="898989"/>
                </a:solidFill>
                <a:cs typeface="Arial" charset="0"/>
              </a:rPr>
              <a:pPr fontAlgn="base">
                <a:spcBef>
                  <a:spcPct val="0"/>
                </a:spcBef>
                <a:spcAft>
                  <a:spcPct val="0"/>
                </a:spcAft>
              </a:pPr>
              <a:t>56</a:t>
            </a:fld>
            <a:endParaRPr lang="en-US">
              <a:solidFill>
                <a:srgbClr val="898989"/>
              </a:solidFill>
              <a:cs typeface="Arial" charset="0"/>
            </a:endParaRPr>
          </a:p>
        </p:txBody>
      </p:sp>
      <p:sp>
        <p:nvSpPr>
          <p:cNvPr id="57405" name="Line 3"/>
          <p:cNvSpPr>
            <a:spLocks noChangeShapeType="1"/>
          </p:cNvSpPr>
          <p:nvPr/>
        </p:nvSpPr>
        <p:spPr bwMode="auto">
          <a:xfrm>
            <a:off x="0" y="1066800"/>
            <a:ext cx="12192000" cy="0"/>
          </a:xfrm>
          <a:prstGeom prst="line">
            <a:avLst/>
          </a:prstGeom>
          <a:noFill/>
          <a:ln w="38100">
            <a:solidFill>
              <a:srgbClr val="99CCFF"/>
            </a:solidFill>
            <a:round/>
            <a:headEnd/>
            <a:tailEnd/>
          </a:ln>
        </p:spPr>
        <p:txBody>
          <a:bodyPr/>
          <a:lstStyle/>
          <a:p>
            <a:endParaRPr lang="en-US"/>
          </a:p>
        </p:txBody>
      </p:sp>
      <p:grpSp>
        <p:nvGrpSpPr>
          <p:cNvPr id="57406" name="Group 2"/>
          <p:cNvGrpSpPr>
            <a:grpSpLocks/>
          </p:cNvGrpSpPr>
          <p:nvPr/>
        </p:nvGrpSpPr>
        <p:grpSpPr bwMode="auto">
          <a:xfrm>
            <a:off x="1016000" y="2362201"/>
            <a:ext cx="6809317" cy="2328863"/>
            <a:chOff x="820738" y="2819400"/>
            <a:chExt cx="5106987" cy="2328863"/>
          </a:xfrm>
        </p:grpSpPr>
        <p:cxnSp>
          <p:nvCxnSpPr>
            <p:cNvPr id="5" name="Straight Connector 4"/>
            <p:cNvCxnSpPr/>
            <p:nvPr/>
          </p:nvCxnSpPr>
          <p:spPr>
            <a:xfrm>
              <a:off x="1295401" y="2819400"/>
              <a:ext cx="4495799"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295401" y="4495800"/>
              <a:ext cx="4495799"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8" name="Isosceles Triangle 7"/>
            <p:cNvSpPr/>
            <p:nvPr/>
          </p:nvSpPr>
          <p:spPr>
            <a:xfrm>
              <a:off x="2726871" y="3162300"/>
              <a:ext cx="228600" cy="152400"/>
            </a:xfrm>
            <a:prstGeom prst="triangle">
              <a:avLst/>
            </a:prstGeom>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Explosion 1 8"/>
            <p:cNvSpPr/>
            <p:nvPr/>
          </p:nvSpPr>
          <p:spPr>
            <a:xfrm>
              <a:off x="1447801" y="3124200"/>
              <a:ext cx="228600" cy="2286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Isosceles Triangle 9"/>
            <p:cNvSpPr/>
            <p:nvPr/>
          </p:nvSpPr>
          <p:spPr>
            <a:xfrm>
              <a:off x="3733800" y="3162300"/>
              <a:ext cx="228600" cy="152400"/>
            </a:xfrm>
            <a:prstGeom prst="triangle">
              <a:avLst/>
            </a:prstGeom>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11" name="Straight Arrow Connector 10"/>
            <p:cNvCxnSpPr>
              <a:stCxn id="9" idx="2"/>
            </p:cNvCxnSpPr>
            <p:nvPr/>
          </p:nvCxnSpPr>
          <p:spPr>
            <a:xfrm>
              <a:off x="1538288" y="3352800"/>
              <a:ext cx="519113" cy="11430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057401" y="2819400"/>
              <a:ext cx="669925" cy="16764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5"/>
            </p:cNvCxnSpPr>
            <p:nvPr/>
          </p:nvCxnSpPr>
          <p:spPr>
            <a:xfrm>
              <a:off x="2727326" y="2830513"/>
              <a:ext cx="171450" cy="407987"/>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330576" y="3124200"/>
              <a:ext cx="555625" cy="1371600"/>
            </a:xfrm>
            <a:prstGeom prst="straightConnector1">
              <a:avLst/>
            </a:prstGeom>
            <a:ln w="22225">
              <a:solidFill>
                <a:srgbClr val="FFFF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870201" y="3227388"/>
              <a:ext cx="460375" cy="1268412"/>
            </a:xfrm>
            <a:prstGeom prst="straightConnector1">
              <a:avLst/>
            </a:prstGeom>
            <a:ln w="2222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graphicFrame>
          <p:nvGraphicFramePr>
            <p:cNvPr id="57395" name="Object 51"/>
            <p:cNvGraphicFramePr>
              <a:graphicFrameLocks noChangeAspect="1"/>
            </p:cNvGraphicFramePr>
            <p:nvPr/>
          </p:nvGraphicFramePr>
          <p:xfrm>
            <a:off x="1125538" y="3005364"/>
            <a:ext cx="322262" cy="444500"/>
          </p:xfrm>
          <a:graphic>
            <a:graphicData uri="http://schemas.openxmlformats.org/presentationml/2006/ole">
              <mc:AlternateContent xmlns:mc="http://schemas.openxmlformats.org/markup-compatibility/2006">
                <mc:Choice xmlns:v="urn:schemas-microsoft-com:vml" Requires="v">
                  <p:oleObj spid="_x0000_s10382" name="Equation" r:id="rId4" imgW="165028" imgH="228501" progId="">
                    <p:embed/>
                  </p:oleObj>
                </mc:Choice>
                <mc:Fallback>
                  <p:oleObj name="Equation" r:id="rId4" imgW="165028" imgH="228501"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5538" y="3005364"/>
                          <a:ext cx="322262"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396" name="Object 52"/>
            <p:cNvGraphicFramePr>
              <a:graphicFrameLocks noChangeAspect="1"/>
            </p:cNvGraphicFramePr>
            <p:nvPr/>
          </p:nvGraphicFramePr>
          <p:xfrm>
            <a:off x="4005263" y="2992438"/>
            <a:ext cx="346075" cy="469900"/>
          </p:xfrm>
          <a:graphic>
            <a:graphicData uri="http://schemas.openxmlformats.org/presentationml/2006/ole">
              <mc:AlternateContent xmlns:mc="http://schemas.openxmlformats.org/markup-compatibility/2006">
                <mc:Choice xmlns:v="urn:schemas-microsoft-com:vml" Requires="v">
                  <p:oleObj spid="_x0000_s10383" name="Equation" r:id="rId6" imgW="177646" imgH="241091" progId="">
                    <p:embed/>
                  </p:oleObj>
                </mc:Choice>
                <mc:Fallback>
                  <p:oleObj name="Equation" r:id="rId6" imgW="177646" imgH="241091"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5263" y="2992438"/>
                          <a:ext cx="346075"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5" name="Straight Arrow Connector 34"/>
            <p:cNvCxnSpPr/>
            <p:nvPr/>
          </p:nvCxnSpPr>
          <p:spPr>
            <a:xfrm>
              <a:off x="5562600" y="2895600"/>
              <a:ext cx="0" cy="1600200"/>
            </a:xfrm>
            <a:prstGeom prst="straightConnector1">
              <a:avLst/>
            </a:prstGeom>
            <a:ln w="1905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57397" name="Object 53"/>
            <p:cNvGraphicFramePr>
              <a:graphicFrameLocks noChangeAspect="1"/>
            </p:cNvGraphicFramePr>
            <p:nvPr/>
          </p:nvGraphicFramePr>
          <p:xfrm>
            <a:off x="5654675" y="3374571"/>
            <a:ext cx="273050" cy="346075"/>
          </p:xfrm>
          <a:graphic>
            <a:graphicData uri="http://schemas.openxmlformats.org/presentationml/2006/ole">
              <mc:AlternateContent xmlns:mc="http://schemas.openxmlformats.org/markup-compatibility/2006">
                <mc:Choice xmlns:v="urn:schemas-microsoft-com:vml" Requires="v">
                  <p:oleObj spid="_x0000_s10384" name="Equation" r:id="rId8" imgW="139579" imgH="177646" progId="">
                    <p:embed/>
                  </p:oleObj>
                </mc:Choice>
                <mc:Fallback>
                  <p:oleObj name="Equation" r:id="rId8" imgW="139579" imgH="177646"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54675" y="3374571"/>
                          <a:ext cx="273050" cy="346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398" name="Object 54"/>
            <p:cNvGraphicFramePr>
              <a:graphicFrameLocks noChangeAspect="1"/>
            </p:cNvGraphicFramePr>
            <p:nvPr/>
          </p:nvGraphicFramePr>
          <p:xfrm>
            <a:off x="820738" y="4462463"/>
            <a:ext cx="2241550" cy="685800"/>
          </p:xfrm>
          <a:graphic>
            <a:graphicData uri="http://schemas.openxmlformats.org/presentationml/2006/ole">
              <mc:AlternateContent xmlns:mc="http://schemas.openxmlformats.org/markup-compatibility/2006">
                <mc:Choice xmlns:v="urn:schemas-microsoft-com:vml" Requires="v">
                  <p:oleObj spid="_x0000_s10385" name="Equation" r:id="rId10" imgW="1244600" imgH="381000" progId="">
                    <p:embed/>
                  </p:oleObj>
                </mc:Choice>
                <mc:Fallback>
                  <p:oleObj name="Equation" r:id="rId10" imgW="1244600" imgH="38100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0738" y="4462463"/>
                          <a:ext cx="224155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399" name="Object 55"/>
            <p:cNvGraphicFramePr>
              <a:graphicFrameLocks noChangeAspect="1"/>
            </p:cNvGraphicFramePr>
            <p:nvPr/>
          </p:nvGraphicFramePr>
          <p:xfrm>
            <a:off x="3192463" y="4456113"/>
            <a:ext cx="2581275" cy="685800"/>
          </p:xfrm>
          <a:graphic>
            <a:graphicData uri="http://schemas.openxmlformats.org/presentationml/2006/ole">
              <mc:AlternateContent xmlns:mc="http://schemas.openxmlformats.org/markup-compatibility/2006">
                <mc:Choice xmlns:v="urn:schemas-microsoft-com:vml" Requires="v">
                  <p:oleObj spid="_x0000_s10386" name="Equation" r:id="rId12" imgW="1435100" imgH="381000" progId="">
                    <p:embed/>
                  </p:oleObj>
                </mc:Choice>
                <mc:Fallback>
                  <p:oleObj name="Equation" r:id="rId12" imgW="1435100" imgH="381000" progId="">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92463" y="4456113"/>
                          <a:ext cx="2581275"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38" name="Table 37"/>
          <p:cNvGraphicFramePr>
            <a:graphicFrameLocks noGrp="1"/>
          </p:cNvGraphicFramePr>
          <p:nvPr/>
        </p:nvGraphicFramePr>
        <p:xfrm>
          <a:off x="840318" y="4876800"/>
          <a:ext cx="8423007" cy="1600200"/>
        </p:xfrm>
        <a:graphic>
          <a:graphicData uri="http://schemas.openxmlformats.org/drawingml/2006/table">
            <a:tbl>
              <a:tblPr firstRow="1" bandRow="1">
                <a:tableStyleId>{5C22544A-7EE6-4342-B048-85BDC9FD1C3A}</a:tableStyleId>
              </a:tblPr>
              <a:tblGrid>
                <a:gridCol w="2123807"/>
                <a:gridCol w="6299200"/>
              </a:tblGrid>
              <a:tr h="816907">
                <a:tc>
                  <a:txBody>
                    <a:bodyPr/>
                    <a:lstStyle/>
                    <a:p>
                      <a:pPr algn="ctr"/>
                      <a:r>
                        <a:rPr lang="en-US" sz="1800" dirty="0" smtClean="0"/>
                        <a:t>Downgoing</a:t>
                      </a:r>
                      <a:endParaRPr lang="en-US" dirty="0"/>
                    </a:p>
                  </a:txBody>
                  <a:tcPr marL="121920" marR="121920" anchor="ctr"/>
                </a:tc>
                <a:tc>
                  <a:txBody>
                    <a:bodyPr/>
                    <a:lstStyle/>
                    <a:p>
                      <a:endParaRPr lang="en-US" dirty="0"/>
                    </a:p>
                  </a:txBody>
                  <a:tcPr marL="121920" marR="121920"/>
                </a:tc>
              </a:tr>
              <a:tr h="783293">
                <a:tc>
                  <a:txBody>
                    <a:bodyPr/>
                    <a:lstStyle/>
                    <a:p>
                      <a:pPr algn="ctr"/>
                      <a:r>
                        <a:rPr lang="en-US" sz="1800" dirty="0" smtClean="0"/>
                        <a:t>Upgoing</a:t>
                      </a:r>
                      <a:endParaRPr lang="en-US" dirty="0"/>
                    </a:p>
                  </a:txBody>
                  <a:tcPr marL="121920" marR="121920" anchor="ctr"/>
                </a:tc>
                <a:tc>
                  <a:txBody>
                    <a:bodyPr/>
                    <a:lstStyle/>
                    <a:p>
                      <a:endParaRPr lang="en-US" dirty="0"/>
                    </a:p>
                  </a:txBody>
                  <a:tcPr marL="121920" marR="121920"/>
                </a:tc>
              </a:tr>
            </a:tbl>
          </a:graphicData>
        </a:graphic>
      </p:graphicFrame>
      <p:graphicFrame>
        <p:nvGraphicFramePr>
          <p:cNvPr id="57400" name="Object 56"/>
          <p:cNvGraphicFramePr>
            <a:graphicFrameLocks noChangeAspect="1"/>
          </p:cNvGraphicFramePr>
          <p:nvPr/>
        </p:nvGraphicFramePr>
        <p:xfrm>
          <a:off x="3570818" y="4876800"/>
          <a:ext cx="4095749" cy="744538"/>
        </p:xfrm>
        <a:graphic>
          <a:graphicData uri="http://schemas.openxmlformats.org/presentationml/2006/ole">
            <mc:AlternateContent xmlns:mc="http://schemas.openxmlformats.org/markup-compatibility/2006">
              <mc:Choice xmlns:v="urn:schemas-microsoft-com:vml" Requires="v">
                <p:oleObj spid="_x0000_s10387" name="Equation" r:id="rId14" imgW="1574800" imgH="381000" progId="">
                  <p:embed/>
                </p:oleObj>
              </mc:Choice>
              <mc:Fallback>
                <p:oleObj name="Equation" r:id="rId14" imgW="1574800" imgH="381000" progId="">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70818" y="4876800"/>
                        <a:ext cx="4095749" cy="744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401" name="Object 57"/>
          <p:cNvGraphicFramePr>
            <a:graphicFrameLocks noChangeAspect="1"/>
          </p:cNvGraphicFramePr>
          <p:nvPr/>
        </p:nvGraphicFramePr>
        <p:xfrm>
          <a:off x="3558118" y="5686425"/>
          <a:ext cx="4624916" cy="744538"/>
        </p:xfrm>
        <a:graphic>
          <a:graphicData uri="http://schemas.openxmlformats.org/presentationml/2006/ole">
            <mc:AlternateContent xmlns:mc="http://schemas.openxmlformats.org/markup-compatibility/2006">
              <mc:Choice xmlns:v="urn:schemas-microsoft-com:vml" Requires="v">
                <p:oleObj spid="_x0000_s10388" name="Equation" r:id="rId16" imgW="1778000" imgH="381000" progId="">
                  <p:embed/>
                </p:oleObj>
              </mc:Choice>
              <mc:Fallback>
                <p:oleObj name="Equation" r:id="rId16" imgW="1778000" imgH="381000" progId="">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58118" y="5686425"/>
                        <a:ext cx="4624916" cy="744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4345296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26" name="TextBox 1"/>
          <p:cNvSpPr txBox="1">
            <a:spLocks noChangeArrowheads="1"/>
          </p:cNvSpPr>
          <p:nvPr/>
        </p:nvSpPr>
        <p:spPr bwMode="auto">
          <a:xfrm>
            <a:off x="319617" y="254000"/>
            <a:ext cx="11277600" cy="584200"/>
          </a:xfrm>
          <a:prstGeom prst="rect">
            <a:avLst/>
          </a:prstGeom>
          <a:noFill/>
          <a:ln w="9525">
            <a:noFill/>
            <a:miter lim="800000"/>
            <a:headEnd/>
            <a:tailEnd/>
          </a:ln>
        </p:spPr>
        <p:txBody>
          <a:bodyPr>
            <a:spAutoFit/>
          </a:bodyPr>
          <a:lstStyle/>
          <a:p>
            <a:r>
              <a:rPr lang="en-US" sz="3200" b="1">
                <a:solidFill>
                  <a:srgbClr val="00B0F0"/>
                </a:solidFill>
              </a:rPr>
              <a:t>Using multiples to enhance imaging</a:t>
            </a:r>
          </a:p>
        </p:txBody>
      </p:sp>
      <p:sp>
        <p:nvSpPr>
          <p:cNvPr id="58428" name="Slide Number Placeholder 1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352572-4748-4DF5-A0CD-5F2CB7849F89}" type="slidenum">
              <a:rPr lang="en-US">
                <a:solidFill>
                  <a:srgbClr val="898989"/>
                </a:solidFill>
                <a:cs typeface="Arial" charset="0"/>
              </a:rPr>
              <a:pPr fontAlgn="base">
                <a:spcBef>
                  <a:spcPct val="0"/>
                </a:spcBef>
                <a:spcAft>
                  <a:spcPct val="0"/>
                </a:spcAft>
              </a:pPr>
              <a:t>57</a:t>
            </a:fld>
            <a:endParaRPr lang="en-US">
              <a:solidFill>
                <a:srgbClr val="898989"/>
              </a:solidFill>
              <a:cs typeface="Arial" charset="0"/>
            </a:endParaRPr>
          </a:p>
        </p:txBody>
      </p:sp>
      <p:sp>
        <p:nvSpPr>
          <p:cNvPr id="58429" name="Line 3"/>
          <p:cNvSpPr>
            <a:spLocks noChangeShapeType="1"/>
          </p:cNvSpPr>
          <p:nvPr/>
        </p:nvSpPr>
        <p:spPr bwMode="auto">
          <a:xfrm>
            <a:off x="0" y="1066800"/>
            <a:ext cx="12192000" cy="0"/>
          </a:xfrm>
          <a:prstGeom prst="line">
            <a:avLst/>
          </a:prstGeom>
          <a:noFill/>
          <a:ln w="38100">
            <a:solidFill>
              <a:srgbClr val="99CCFF"/>
            </a:solidFill>
            <a:round/>
            <a:headEnd/>
            <a:tailEnd/>
          </a:ln>
        </p:spPr>
        <p:txBody>
          <a:bodyPr/>
          <a:lstStyle/>
          <a:p>
            <a:endParaRPr lang="en-US"/>
          </a:p>
        </p:txBody>
      </p:sp>
      <p:grpSp>
        <p:nvGrpSpPr>
          <p:cNvPr id="58430" name="Group 2"/>
          <p:cNvGrpSpPr>
            <a:grpSpLocks/>
          </p:cNvGrpSpPr>
          <p:nvPr/>
        </p:nvGrpSpPr>
        <p:grpSpPr bwMode="auto">
          <a:xfrm>
            <a:off x="1016000" y="2362201"/>
            <a:ext cx="6809317" cy="2328863"/>
            <a:chOff x="820738" y="2819400"/>
            <a:chExt cx="5106987" cy="2328863"/>
          </a:xfrm>
        </p:grpSpPr>
        <p:cxnSp>
          <p:nvCxnSpPr>
            <p:cNvPr id="5" name="Straight Connector 4"/>
            <p:cNvCxnSpPr/>
            <p:nvPr/>
          </p:nvCxnSpPr>
          <p:spPr>
            <a:xfrm>
              <a:off x="1295401" y="2819400"/>
              <a:ext cx="4495799"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295401" y="4495800"/>
              <a:ext cx="4495799"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8" name="Isosceles Triangle 7"/>
            <p:cNvSpPr/>
            <p:nvPr/>
          </p:nvSpPr>
          <p:spPr>
            <a:xfrm>
              <a:off x="2726871" y="3162300"/>
              <a:ext cx="228600" cy="152400"/>
            </a:xfrm>
            <a:prstGeom prst="triangle">
              <a:avLst/>
            </a:prstGeom>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Explosion 1 8"/>
            <p:cNvSpPr/>
            <p:nvPr/>
          </p:nvSpPr>
          <p:spPr>
            <a:xfrm>
              <a:off x="1447801" y="3124200"/>
              <a:ext cx="228600" cy="2286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Isosceles Triangle 9"/>
            <p:cNvSpPr/>
            <p:nvPr/>
          </p:nvSpPr>
          <p:spPr>
            <a:xfrm>
              <a:off x="3733800" y="3162300"/>
              <a:ext cx="228600" cy="152400"/>
            </a:xfrm>
            <a:prstGeom prst="triangle">
              <a:avLst/>
            </a:prstGeom>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11" name="Straight Arrow Connector 10"/>
            <p:cNvCxnSpPr>
              <a:stCxn id="9" idx="2"/>
            </p:cNvCxnSpPr>
            <p:nvPr/>
          </p:nvCxnSpPr>
          <p:spPr>
            <a:xfrm>
              <a:off x="1538288" y="3352800"/>
              <a:ext cx="519113" cy="11430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057401" y="2819400"/>
              <a:ext cx="669925" cy="16764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5"/>
            </p:cNvCxnSpPr>
            <p:nvPr/>
          </p:nvCxnSpPr>
          <p:spPr>
            <a:xfrm>
              <a:off x="2727326" y="2830513"/>
              <a:ext cx="171450" cy="407987"/>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330576" y="3124200"/>
              <a:ext cx="555625" cy="1371600"/>
            </a:xfrm>
            <a:prstGeom prst="straightConnector1">
              <a:avLst/>
            </a:prstGeom>
            <a:ln w="22225">
              <a:solidFill>
                <a:srgbClr val="FFFF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870201" y="3227388"/>
              <a:ext cx="460375" cy="1268412"/>
            </a:xfrm>
            <a:prstGeom prst="straightConnector1">
              <a:avLst/>
            </a:prstGeom>
            <a:ln w="2222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graphicFrame>
          <p:nvGraphicFramePr>
            <p:cNvPr id="58419" name="Object 51"/>
            <p:cNvGraphicFramePr>
              <a:graphicFrameLocks noChangeAspect="1"/>
            </p:cNvGraphicFramePr>
            <p:nvPr/>
          </p:nvGraphicFramePr>
          <p:xfrm>
            <a:off x="1125538" y="3005364"/>
            <a:ext cx="322262" cy="444500"/>
          </p:xfrm>
          <a:graphic>
            <a:graphicData uri="http://schemas.openxmlformats.org/presentationml/2006/ole">
              <mc:AlternateContent xmlns:mc="http://schemas.openxmlformats.org/markup-compatibility/2006">
                <mc:Choice xmlns:v="urn:schemas-microsoft-com:vml" Requires="v">
                  <p:oleObj spid="_x0000_s11406" name="Equation" r:id="rId4" imgW="165028" imgH="228501" progId="">
                    <p:embed/>
                  </p:oleObj>
                </mc:Choice>
                <mc:Fallback>
                  <p:oleObj name="Equation" r:id="rId4" imgW="165028" imgH="228501"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5538" y="3005364"/>
                          <a:ext cx="322262"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8420" name="Object 52"/>
            <p:cNvGraphicFramePr>
              <a:graphicFrameLocks noChangeAspect="1"/>
            </p:cNvGraphicFramePr>
            <p:nvPr/>
          </p:nvGraphicFramePr>
          <p:xfrm>
            <a:off x="4005263" y="2992438"/>
            <a:ext cx="346075" cy="469900"/>
          </p:xfrm>
          <a:graphic>
            <a:graphicData uri="http://schemas.openxmlformats.org/presentationml/2006/ole">
              <mc:AlternateContent xmlns:mc="http://schemas.openxmlformats.org/markup-compatibility/2006">
                <mc:Choice xmlns:v="urn:schemas-microsoft-com:vml" Requires="v">
                  <p:oleObj spid="_x0000_s11407" name="Equation" r:id="rId6" imgW="177646" imgH="241091" progId="">
                    <p:embed/>
                  </p:oleObj>
                </mc:Choice>
                <mc:Fallback>
                  <p:oleObj name="Equation" r:id="rId6" imgW="177646" imgH="241091"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5263" y="2992438"/>
                          <a:ext cx="346075"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5" name="Straight Arrow Connector 34"/>
            <p:cNvCxnSpPr/>
            <p:nvPr/>
          </p:nvCxnSpPr>
          <p:spPr>
            <a:xfrm>
              <a:off x="5562600" y="2895600"/>
              <a:ext cx="0" cy="1600200"/>
            </a:xfrm>
            <a:prstGeom prst="straightConnector1">
              <a:avLst/>
            </a:prstGeom>
            <a:ln w="1905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58421" name="Object 53"/>
            <p:cNvGraphicFramePr>
              <a:graphicFrameLocks noChangeAspect="1"/>
            </p:cNvGraphicFramePr>
            <p:nvPr/>
          </p:nvGraphicFramePr>
          <p:xfrm>
            <a:off x="5654675" y="3374571"/>
            <a:ext cx="273050" cy="346075"/>
          </p:xfrm>
          <a:graphic>
            <a:graphicData uri="http://schemas.openxmlformats.org/presentationml/2006/ole">
              <mc:AlternateContent xmlns:mc="http://schemas.openxmlformats.org/markup-compatibility/2006">
                <mc:Choice xmlns:v="urn:schemas-microsoft-com:vml" Requires="v">
                  <p:oleObj spid="_x0000_s11408" name="Equation" r:id="rId8" imgW="139579" imgH="177646" progId="">
                    <p:embed/>
                  </p:oleObj>
                </mc:Choice>
                <mc:Fallback>
                  <p:oleObj name="Equation" r:id="rId8" imgW="139579" imgH="177646"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54675" y="3374571"/>
                          <a:ext cx="273050" cy="346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8422" name="Object 54"/>
            <p:cNvGraphicFramePr>
              <a:graphicFrameLocks noChangeAspect="1"/>
            </p:cNvGraphicFramePr>
            <p:nvPr/>
          </p:nvGraphicFramePr>
          <p:xfrm>
            <a:off x="820738" y="4462463"/>
            <a:ext cx="2241550" cy="685800"/>
          </p:xfrm>
          <a:graphic>
            <a:graphicData uri="http://schemas.openxmlformats.org/presentationml/2006/ole">
              <mc:AlternateContent xmlns:mc="http://schemas.openxmlformats.org/markup-compatibility/2006">
                <mc:Choice xmlns:v="urn:schemas-microsoft-com:vml" Requires="v">
                  <p:oleObj spid="_x0000_s11409" name="Equation" r:id="rId10" imgW="1244600" imgH="381000" progId="">
                    <p:embed/>
                  </p:oleObj>
                </mc:Choice>
                <mc:Fallback>
                  <p:oleObj name="Equation" r:id="rId10" imgW="1244600" imgH="38100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0738" y="4462463"/>
                          <a:ext cx="224155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8423" name="Object 55"/>
            <p:cNvGraphicFramePr>
              <a:graphicFrameLocks noChangeAspect="1"/>
            </p:cNvGraphicFramePr>
            <p:nvPr/>
          </p:nvGraphicFramePr>
          <p:xfrm>
            <a:off x="3192463" y="4456113"/>
            <a:ext cx="2581275" cy="685800"/>
          </p:xfrm>
          <a:graphic>
            <a:graphicData uri="http://schemas.openxmlformats.org/presentationml/2006/ole">
              <mc:AlternateContent xmlns:mc="http://schemas.openxmlformats.org/markup-compatibility/2006">
                <mc:Choice xmlns:v="urn:schemas-microsoft-com:vml" Requires="v">
                  <p:oleObj spid="_x0000_s11410" name="Equation" r:id="rId12" imgW="1435100" imgH="381000" progId="">
                    <p:embed/>
                  </p:oleObj>
                </mc:Choice>
                <mc:Fallback>
                  <p:oleObj name="Equation" r:id="rId12" imgW="1435100" imgH="381000" progId="">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92463" y="4456113"/>
                          <a:ext cx="2581275"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38" name="Table 37"/>
          <p:cNvGraphicFramePr>
            <a:graphicFrameLocks noGrp="1"/>
          </p:cNvGraphicFramePr>
          <p:nvPr/>
        </p:nvGraphicFramePr>
        <p:xfrm>
          <a:off x="840318" y="4876800"/>
          <a:ext cx="8423007" cy="1600200"/>
        </p:xfrm>
        <a:graphic>
          <a:graphicData uri="http://schemas.openxmlformats.org/drawingml/2006/table">
            <a:tbl>
              <a:tblPr firstRow="1" bandRow="1">
                <a:tableStyleId>{5C22544A-7EE6-4342-B048-85BDC9FD1C3A}</a:tableStyleId>
              </a:tblPr>
              <a:tblGrid>
                <a:gridCol w="2123807"/>
                <a:gridCol w="6299200"/>
              </a:tblGrid>
              <a:tr h="816907">
                <a:tc>
                  <a:txBody>
                    <a:bodyPr/>
                    <a:lstStyle/>
                    <a:p>
                      <a:pPr algn="ctr"/>
                      <a:r>
                        <a:rPr lang="en-US" sz="1800" dirty="0" smtClean="0"/>
                        <a:t>Downgoing</a:t>
                      </a:r>
                      <a:endParaRPr lang="en-US" dirty="0"/>
                    </a:p>
                  </a:txBody>
                  <a:tcPr marL="121920" marR="121920" anchor="ctr"/>
                </a:tc>
                <a:tc>
                  <a:txBody>
                    <a:bodyPr/>
                    <a:lstStyle/>
                    <a:p>
                      <a:endParaRPr lang="en-US" dirty="0"/>
                    </a:p>
                  </a:txBody>
                  <a:tcPr marL="121920" marR="121920"/>
                </a:tc>
              </a:tr>
              <a:tr h="783293">
                <a:tc>
                  <a:txBody>
                    <a:bodyPr/>
                    <a:lstStyle/>
                    <a:p>
                      <a:pPr algn="ctr"/>
                      <a:r>
                        <a:rPr lang="en-US" sz="1800" dirty="0" smtClean="0"/>
                        <a:t>Upgoing</a:t>
                      </a:r>
                      <a:endParaRPr lang="en-US" dirty="0"/>
                    </a:p>
                  </a:txBody>
                  <a:tcPr marL="121920" marR="121920" anchor="ctr"/>
                </a:tc>
                <a:tc>
                  <a:txBody>
                    <a:bodyPr/>
                    <a:lstStyle/>
                    <a:p>
                      <a:endParaRPr lang="en-US" dirty="0"/>
                    </a:p>
                  </a:txBody>
                  <a:tcPr marL="121920" marR="121920"/>
                </a:tc>
              </a:tr>
            </a:tbl>
          </a:graphicData>
        </a:graphic>
      </p:graphicFrame>
      <p:graphicFrame>
        <p:nvGraphicFramePr>
          <p:cNvPr id="58424" name="Object 56"/>
          <p:cNvGraphicFramePr>
            <a:graphicFrameLocks noChangeAspect="1"/>
          </p:cNvGraphicFramePr>
          <p:nvPr/>
        </p:nvGraphicFramePr>
        <p:xfrm>
          <a:off x="3570818" y="4876800"/>
          <a:ext cx="4095749" cy="744538"/>
        </p:xfrm>
        <a:graphic>
          <a:graphicData uri="http://schemas.openxmlformats.org/presentationml/2006/ole">
            <mc:AlternateContent xmlns:mc="http://schemas.openxmlformats.org/markup-compatibility/2006">
              <mc:Choice xmlns:v="urn:schemas-microsoft-com:vml" Requires="v">
                <p:oleObj spid="_x0000_s11411" name="Equation" r:id="rId14" imgW="1574800" imgH="381000" progId="">
                  <p:embed/>
                </p:oleObj>
              </mc:Choice>
              <mc:Fallback>
                <p:oleObj name="Equation" r:id="rId14" imgW="1574800" imgH="381000" progId="">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70818" y="4876800"/>
                        <a:ext cx="4095749" cy="744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8425" name="Object 57"/>
          <p:cNvGraphicFramePr>
            <a:graphicFrameLocks noChangeAspect="1"/>
          </p:cNvGraphicFramePr>
          <p:nvPr/>
        </p:nvGraphicFramePr>
        <p:xfrm>
          <a:off x="3558118" y="5686425"/>
          <a:ext cx="4624916" cy="744538"/>
        </p:xfrm>
        <a:graphic>
          <a:graphicData uri="http://schemas.openxmlformats.org/presentationml/2006/ole">
            <mc:AlternateContent xmlns:mc="http://schemas.openxmlformats.org/markup-compatibility/2006">
              <mc:Choice xmlns:v="urn:schemas-microsoft-com:vml" Requires="v">
                <p:oleObj spid="_x0000_s11412" name="Equation" r:id="rId16" imgW="1778000" imgH="381000" progId="">
                  <p:embed/>
                </p:oleObj>
              </mc:Choice>
              <mc:Fallback>
                <p:oleObj name="Equation" r:id="rId16" imgW="1778000" imgH="381000" progId="">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58118" y="5686425"/>
                        <a:ext cx="4624916" cy="744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8442" name="TextBox 26"/>
          <p:cNvSpPr txBox="1">
            <a:spLocks noChangeArrowheads="1"/>
          </p:cNvSpPr>
          <p:nvPr/>
        </p:nvSpPr>
        <p:spPr bwMode="auto">
          <a:xfrm>
            <a:off x="8636000" y="4038601"/>
            <a:ext cx="3048000" cy="646113"/>
          </a:xfrm>
          <a:prstGeom prst="rect">
            <a:avLst/>
          </a:prstGeom>
          <a:noFill/>
          <a:ln w="9525">
            <a:noFill/>
            <a:miter lim="800000"/>
            <a:headEnd/>
            <a:tailEnd/>
          </a:ln>
        </p:spPr>
        <p:txBody>
          <a:bodyPr>
            <a:spAutoFit/>
          </a:bodyPr>
          <a:lstStyle/>
          <a:p>
            <a:r>
              <a:rPr lang="en-US">
                <a:solidFill>
                  <a:srgbClr val="000000"/>
                </a:solidFill>
                <a:latin typeface="Calibri" pitchFamily="34" charset="0"/>
              </a:rPr>
              <a:t>Effective up &amp; down wavefield separation</a:t>
            </a:r>
          </a:p>
        </p:txBody>
      </p:sp>
    </p:spTree>
    <p:extLst>
      <p:ext uri="{BB962C8B-B14F-4D97-AF65-F5344CB8AC3E}">
        <p14:creationId xmlns:p14="http://schemas.microsoft.com/office/powerpoint/2010/main" val="17869281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422" name="Object 30"/>
          <p:cNvGraphicFramePr>
            <a:graphicFrameLocks noChangeAspect="1"/>
          </p:cNvGraphicFramePr>
          <p:nvPr/>
        </p:nvGraphicFramePr>
        <p:xfrm>
          <a:off x="1301751" y="2273300"/>
          <a:ext cx="7334249" cy="1041400"/>
        </p:xfrm>
        <a:graphic>
          <a:graphicData uri="http://schemas.openxmlformats.org/presentationml/2006/ole">
            <mc:AlternateContent xmlns:mc="http://schemas.openxmlformats.org/markup-compatibility/2006">
              <mc:Choice xmlns:v="urn:schemas-microsoft-com:vml" Requires="v">
                <p:oleObj spid="_x0000_s12370" name="Equation" r:id="rId4" imgW="2819400" imgH="533400" progId="">
                  <p:embed/>
                </p:oleObj>
              </mc:Choice>
              <mc:Fallback>
                <p:oleObj name="Equation" r:id="rId4" imgW="2819400" imgH="5334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1751" y="2273300"/>
                        <a:ext cx="7334249" cy="1041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9423" name="Object 31"/>
          <p:cNvGraphicFramePr>
            <a:graphicFrameLocks noChangeAspect="1"/>
          </p:cNvGraphicFramePr>
          <p:nvPr/>
        </p:nvGraphicFramePr>
        <p:xfrm>
          <a:off x="6070600" y="3624263"/>
          <a:ext cx="296333" cy="347662"/>
        </p:xfrm>
        <a:graphic>
          <a:graphicData uri="http://schemas.openxmlformats.org/presentationml/2006/ole">
            <mc:AlternateContent xmlns:mc="http://schemas.openxmlformats.org/markup-compatibility/2006">
              <mc:Choice xmlns:v="urn:schemas-microsoft-com:vml" Requires="v">
                <p:oleObj spid="_x0000_s12371" name="Equation" r:id="rId6" imgW="114102" imgH="177492" progId="">
                  <p:embed/>
                </p:oleObj>
              </mc:Choice>
              <mc:Fallback>
                <p:oleObj name="Equation" r:id="rId6" imgW="114102" imgH="177492"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0600" y="3624263"/>
                        <a:ext cx="296333" cy="347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9424" name="Object 32"/>
          <p:cNvGraphicFramePr>
            <a:graphicFrameLocks noChangeAspect="1"/>
          </p:cNvGraphicFramePr>
          <p:nvPr/>
        </p:nvGraphicFramePr>
        <p:xfrm>
          <a:off x="935567" y="3287714"/>
          <a:ext cx="6438900" cy="2655887"/>
        </p:xfrm>
        <a:graphic>
          <a:graphicData uri="http://schemas.openxmlformats.org/presentationml/2006/ole">
            <mc:AlternateContent xmlns:mc="http://schemas.openxmlformats.org/markup-compatibility/2006">
              <mc:Choice xmlns:v="urn:schemas-microsoft-com:vml" Requires="v">
                <p:oleObj spid="_x0000_s12372" name="Equation" r:id="rId8" imgW="2476500" imgH="1358900" progId="">
                  <p:embed/>
                </p:oleObj>
              </mc:Choice>
              <mc:Fallback>
                <p:oleObj name="Equation" r:id="rId8" imgW="2476500" imgH="135890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5567" y="3287714"/>
                        <a:ext cx="6438900" cy="2655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9426"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0D4E9B1-649E-46E2-BCED-17C2FB7CE928}" type="slidenum">
              <a:rPr lang="en-US">
                <a:solidFill>
                  <a:srgbClr val="898989"/>
                </a:solidFill>
                <a:cs typeface="Arial" charset="0"/>
              </a:rPr>
              <a:pPr fontAlgn="base">
                <a:spcBef>
                  <a:spcPct val="0"/>
                </a:spcBef>
                <a:spcAft>
                  <a:spcPct val="0"/>
                </a:spcAft>
              </a:pPr>
              <a:t>58</a:t>
            </a:fld>
            <a:endParaRPr lang="en-US">
              <a:solidFill>
                <a:srgbClr val="898989"/>
              </a:solidFill>
              <a:cs typeface="Arial" charset="0"/>
            </a:endParaRPr>
          </a:p>
        </p:txBody>
      </p:sp>
      <p:sp>
        <p:nvSpPr>
          <p:cNvPr id="59427" name="Line 3"/>
          <p:cNvSpPr>
            <a:spLocks noChangeShapeType="1"/>
          </p:cNvSpPr>
          <p:nvPr/>
        </p:nvSpPr>
        <p:spPr bwMode="auto">
          <a:xfrm>
            <a:off x="0" y="1066800"/>
            <a:ext cx="12192000" cy="0"/>
          </a:xfrm>
          <a:prstGeom prst="line">
            <a:avLst/>
          </a:prstGeom>
          <a:noFill/>
          <a:ln w="38100">
            <a:solidFill>
              <a:srgbClr val="99CCFF"/>
            </a:solidFill>
            <a:round/>
            <a:headEnd/>
            <a:tailEnd/>
          </a:ln>
        </p:spPr>
        <p:txBody>
          <a:bodyPr/>
          <a:lstStyle/>
          <a:p>
            <a:endParaRPr lang="en-US"/>
          </a:p>
        </p:txBody>
      </p:sp>
      <p:grpSp>
        <p:nvGrpSpPr>
          <p:cNvPr id="59428" name="Group 11"/>
          <p:cNvGrpSpPr>
            <a:grpSpLocks/>
          </p:cNvGrpSpPr>
          <p:nvPr/>
        </p:nvGrpSpPr>
        <p:grpSpPr bwMode="auto">
          <a:xfrm>
            <a:off x="696384" y="1316038"/>
            <a:ext cx="9550400" cy="546100"/>
            <a:chOff x="522514" y="1239674"/>
            <a:chExt cx="7162800" cy="546100"/>
          </a:xfrm>
        </p:grpSpPr>
        <p:sp>
          <p:nvSpPr>
            <p:cNvPr id="59430" name="TextBox 13"/>
            <p:cNvSpPr txBox="1">
              <a:spLocks noChangeArrowheads="1"/>
            </p:cNvSpPr>
            <p:nvPr/>
          </p:nvSpPr>
          <p:spPr bwMode="auto">
            <a:xfrm>
              <a:off x="522514" y="1295400"/>
              <a:ext cx="7162800" cy="400110"/>
            </a:xfrm>
            <a:prstGeom prst="rect">
              <a:avLst/>
            </a:prstGeom>
            <a:noFill/>
            <a:ln w="9525">
              <a:noFill/>
              <a:miter lim="800000"/>
              <a:headEnd/>
              <a:tailEnd/>
            </a:ln>
          </p:spPr>
          <p:txBody>
            <a:bodyPr>
              <a:spAutoFit/>
            </a:bodyPr>
            <a:lstStyle/>
            <a:p>
              <a:pPr marL="285750" indent="-285750">
                <a:buFont typeface="Wingdings" pitchFamily="2" charset="2"/>
                <a:buChar char="q"/>
              </a:pPr>
              <a:r>
                <a:rPr lang="en-US" sz="2000">
                  <a:solidFill>
                    <a:srgbClr val="000000"/>
                  </a:solidFill>
                  <a:latin typeface="Calibri" pitchFamily="34" charset="0"/>
                </a:rPr>
                <a:t>Applying the imaging condition  </a:t>
              </a:r>
            </a:p>
          </p:txBody>
        </p:sp>
        <p:graphicFrame>
          <p:nvGraphicFramePr>
            <p:cNvPr id="59425" name="Object 33"/>
            <p:cNvGraphicFramePr>
              <a:graphicFrameLocks noChangeAspect="1"/>
            </p:cNvGraphicFramePr>
            <p:nvPr/>
          </p:nvGraphicFramePr>
          <p:xfrm>
            <a:off x="4197350" y="1239674"/>
            <a:ext cx="3346450" cy="546100"/>
          </p:xfrm>
          <a:graphic>
            <a:graphicData uri="http://schemas.openxmlformats.org/presentationml/2006/ole">
              <mc:AlternateContent xmlns:mc="http://schemas.openxmlformats.org/markup-compatibility/2006">
                <mc:Choice xmlns:v="urn:schemas-microsoft-com:vml" Requires="v">
                  <p:oleObj spid="_x0000_s12373" name="Equation" r:id="rId10" imgW="1714500" imgH="279400" progId="">
                    <p:embed/>
                  </p:oleObj>
                </mc:Choice>
                <mc:Fallback>
                  <p:oleObj name="Equation" r:id="rId10" imgW="1714500" imgH="27940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97350" y="1239674"/>
                          <a:ext cx="3346450" cy="54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59429" name="TextBox 18"/>
          <p:cNvSpPr txBox="1">
            <a:spLocks noChangeArrowheads="1"/>
          </p:cNvSpPr>
          <p:nvPr/>
        </p:nvSpPr>
        <p:spPr bwMode="auto">
          <a:xfrm>
            <a:off x="319617" y="254000"/>
            <a:ext cx="11277600" cy="584200"/>
          </a:xfrm>
          <a:prstGeom prst="rect">
            <a:avLst/>
          </a:prstGeom>
          <a:noFill/>
          <a:ln w="9525">
            <a:noFill/>
            <a:miter lim="800000"/>
            <a:headEnd/>
            <a:tailEnd/>
          </a:ln>
        </p:spPr>
        <p:txBody>
          <a:bodyPr>
            <a:spAutoFit/>
          </a:bodyPr>
          <a:lstStyle/>
          <a:p>
            <a:r>
              <a:rPr lang="en-US" sz="3200" b="1">
                <a:solidFill>
                  <a:srgbClr val="00B0F0"/>
                </a:solidFill>
              </a:rPr>
              <a:t>Using multiples to enhance imaging</a:t>
            </a:r>
          </a:p>
        </p:txBody>
      </p:sp>
    </p:spTree>
    <p:extLst>
      <p:ext uri="{BB962C8B-B14F-4D97-AF65-F5344CB8AC3E}">
        <p14:creationId xmlns:p14="http://schemas.microsoft.com/office/powerpoint/2010/main" val="209889656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4" name="灯片编号占位符 3"/>
          <p:cNvSpPr>
            <a:spLocks noGrp="1"/>
          </p:cNvSpPr>
          <p:nvPr>
            <p:ph type="sldNum" sz="quarter" idx="12"/>
          </p:nvPr>
        </p:nvSpPr>
        <p:spPr/>
        <p:txBody>
          <a:bodyPr/>
          <a:lstStyle/>
          <a:p>
            <a:fld id="{FC733198-011E-4E74-9CBE-D2138561C345}" type="slidenum">
              <a:rPr lang="en-US" smtClean="0">
                <a:solidFill>
                  <a:prstClr val="black"/>
                </a:solidFill>
              </a:rPr>
              <a:pPr/>
              <a:t>59</a:t>
            </a:fld>
            <a:endParaRPr lang="en-US">
              <a:solidFill>
                <a:prstClr val="black"/>
              </a:solidFill>
            </a:endParaRPr>
          </a:p>
        </p:txBody>
      </p:sp>
      <p:sp>
        <p:nvSpPr>
          <p:cNvPr id="5" name="Content Placeholder 2"/>
          <p:cNvSpPr txBox="1">
            <a:spLocks/>
          </p:cNvSpPr>
          <p:nvPr/>
        </p:nvSpPr>
        <p:spPr>
          <a:xfrm>
            <a:off x="838200" y="2202505"/>
            <a:ext cx="10288219" cy="20495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Arial"/>
                <a:ea typeface="+mn-ea"/>
                <a:cs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Arial"/>
                <a:ea typeface="+mn-ea"/>
                <a:cs typeface="Arial"/>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Arial"/>
                <a:ea typeface="+mn-ea"/>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Arial"/>
                <a:ea typeface="+mn-ea"/>
                <a:cs typeface="Arial"/>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Amplitude of the image of unrecorded primary is R</a:t>
            </a:r>
            <a:r>
              <a:rPr lang="en-US" baseline="-25000" dirty="0" smtClean="0"/>
              <a:t>1</a:t>
            </a:r>
            <a:r>
              <a:rPr lang="en-US" dirty="0" smtClean="0"/>
              <a:t>. The image found by using a multiple is R</a:t>
            </a:r>
            <a:r>
              <a:rPr lang="en-US" baseline="-25000" dirty="0" smtClean="0"/>
              <a:t>1</a:t>
            </a:r>
            <a:r>
              <a:rPr lang="en-US" baseline="30000" dirty="0" smtClean="0"/>
              <a:t>3</a:t>
            </a:r>
            <a:r>
              <a:rPr lang="en-US" dirty="0" smtClean="0"/>
              <a:t> </a:t>
            </a:r>
            <a:endParaRPr lang="en-US" dirty="0"/>
          </a:p>
        </p:txBody>
      </p:sp>
    </p:spTree>
    <p:extLst>
      <p:ext uri="{BB962C8B-B14F-4D97-AF65-F5344CB8AC3E}">
        <p14:creationId xmlns:p14="http://schemas.microsoft.com/office/powerpoint/2010/main" val="32144159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1582" y="415159"/>
            <a:ext cx="7174336" cy="707886"/>
          </a:xfrm>
          <a:prstGeom prst="rect">
            <a:avLst/>
          </a:prstGeom>
          <a:noFill/>
        </p:spPr>
        <p:txBody>
          <a:bodyPr wrap="none" rtlCol="0">
            <a:spAutoFit/>
          </a:bodyPr>
          <a:lstStyle/>
          <a:p>
            <a:r>
              <a:rPr lang="en-US" sz="4000" dirty="0" smtClean="0"/>
              <a:t>2D </a:t>
            </a:r>
            <a:r>
              <a:rPr lang="en-US" sz="4000" dirty="0" err="1" smtClean="0"/>
              <a:t>Claerbout</a:t>
            </a:r>
            <a:r>
              <a:rPr lang="en-US" sz="4000" dirty="0" smtClean="0"/>
              <a:t> III (</a:t>
            </a:r>
            <a:r>
              <a:rPr lang="en-US" sz="4000" dirty="0" err="1" smtClean="0"/>
              <a:t>Stolt</a:t>
            </a:r>
            <a:r>
              <a:rPr lang="en-US" sz="4000" dirty="0" smtClean="0"/>
              <a:t> migration)  </a:t>
            </a:r>
            <a:endParaRPr lang="en-US" sz="4000" dirty="0"/>
          </a:p>
        </p:txBody>
      </p:sp>
      <p:graphicFrame>
        <p:nvGraphicFramePr>
          <p:cNvPr id="5" name="Object 4"/>
          <p:cNvGraphicFramePr>
            <a:graphicFrameLocks noChangeAspect="1"/>
          </p:cNvGraphicFramePr>
          <p:nvPr>
            <p:extLst/>
          </p:nvPr>
        </p:nvGraphicFramePr>
        <p:xfrm>
          <a:off x="612611" y="1977318"/>
          <a:ext cx="2894012" cy="420687"/>
        </p:xfrm>
        <a:graphic>
          <a:graphicData uri="http://schemas.openxmlformats.org/presentationml/2006/ole">
            <mc:AlternateContent xmlns:mc="http://schemas.openxmlformats.org/markup-compatibility/2006">
              <mc:Choice xmlns:v="urn:schemas-microsoft-com:vml" Requires="v">
                <p:oleObj spid="_x0000_s1095" name="Equation" r:id="rId3" imgW="1511280" imgH="241200" progId="Equation.DSMT4">
                  <p:embed/>
                </p:oleObj>
              </mc:Choice>
              <mc:Fallback>
                <p:oleObj name="Equation" r:id="rId3" imgW="1511280" imgH="241200" progId="Equation.DSMT4">
                  <p:embed/>
                  <p:pic>
                    <p:nvPicPr>
                      <p:cNvPr id="0" name=""/>
                      <p:cNvPicPr/>
                      <p:nvPr/>
                    </p:nvPicPr>
                    <p:blipFill>
                      <a:blip r:embed="rId4"/>
                      <a:stretch>
                        <a:fillRect/>
                      </a:stretch>
                    </p:blipFill>
                    <p:spPr>
                      <a:xfrm>
                        <a:off x="612611" y="1977318"/>
                        <a:ext cx="2894012" cy="420687"/>
                      </a:xfrm>
                      <a:prstGeom prst="rect">
                        <a:avLst/>
                      </a:prstGeom>
                    </p:spPr>
                  </p:pic>
                </p:oleObj>
              </mc:Fallback>
            </mc:AlternateContent>
          </a:graphicData>
        </a:graphic>
      </p:graphicFrame>
      <p:sp>
        <p:nvSpPr>
          <p:cNvPr id="7" name="TextBox 6"/>
          <p:cNvSpPr txBox="1"/>
          <p:nvPr/>
        </p:nvSpPr>
        <p:spPr>
          <a:xfrm>
            <a:off x="401582" y="1355839"/>
            <a:ext cx="4579780" cy="523220"/>
          </a:xfrm>
          <a:prstGeom prst="rect">
            <a:avLst/>
          </a:prstGeom>
          <a:noFill/>
        </p:spPr>
        <p:txBody>
          <a:bodyPr wrap="none" rtlCol="0">
            <a:spAutoFit/>
          </a:bodyPr>
          <a:lstStyle/>
          <a:p>
            <a:r>
              <a:rPr lang="en-US" sz="2800" dirty="0" smtClean="0"/>
              <a:t>Data on measurement surface</a:t>
            </a:r>
            <a:endParaRPr lang="en-US" sz="2800" dirty="0"/>
          </a:p>
        </p:txBody>
      </p:sp>
      <p:graphicFrame>
        <p:nvGraphicFramePr>
          <p:cNvPr id="2" name="Object 1"/>
          <p:cNvGraphicFramePr>
            <a:graphicFrameLocks noChangeAspect="1"/>
          </p:cNvGraphicFramePr>
          <p:nvPr>
            <p:extLst/>
          </p:nvPr>
        </p:nvGraphicFramePr>
        <p:xfrm>
          <a:off x="545093" y="3133237"/>
          <a:ext cx="8872538" cy="487362"/>
        </p:xfrm>
        <a:graphic>
          <a:graphicData uri="http://schemas.openxmlformats.org/presentationml/2006/ole">
            <mc:AlternateContent xmlns:mc="http://schemas.openxmlformats.org/markup-compatibility/2006">
              <mc:Choice xmlns:v="urn:schemas-microsoft-com:vml" Requires="v">
                <p:oleObj spid="_x0000_s1096" name="Equation" r:id="rId5" imgW="4635360" imgH="279360" progId="Equation.DSMT4">
                  <p:embed/>
                </p:oleObj>
              </mc:Choice>
              <mc:Fallback>
                <p:oleObj name="Equation" r:id="rId5" imgW="4635360" imgH="279360" progId="Equation.DSMT4">
                  <p:embed/>
                  <p:pic>
                    <p:nvPicPr>
                      <p:cNvPr id="0" name=""/>
                      <p:cNvPicPr>
                        <a:picLocks noChangeAspect="1" noChangeArrowheads="1"/>
                      </p:cNvPicPr>
                      <p:nvPr/>
                    </p:nvPicPr>
                    <p:blipFill>
                      <a:blip r:embed="rId6"/>
                      <a:srcRect/>
                      <a:stretch>
                        <a:fillRect/>
                      </a:stretch>
                    </p:blipFill>
                    <p:spPr bwMode="auto">
                      <a:xfrm>
                        <a:off x="545093" y="3133237"/>
                        <a:ext cx="8872538"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p:cNvSpPr txBox="1"/>
          <p:nvPr/>
        </p:nvSpPr>
        <p:spPr>
          <a:xfrm>
            <a:off x="401582" y="2485701"/>
            <a:ext cx="2753511" cy="523220"/>
          </a:xfrm>
          <a:prstGeom prst="rect">
            <a:avLst/>
          </a:prstGeom>
          <a:noFill/>
        </p:spPr>
        <p:txBody>
          <a:bodyPr wrap="none" rtlCol="0">
            <a:spAutoFit/>
          </a:bodyPr>
          <a:lstStyle/>
          <a:p>
            <a:r>
              <a:rPr lang="en-US" sz="2800" dirty="0" smtClean="0"/>
              <a:t>Fourier transform</a:t>
            </a:r>
            <a:endParaRPr lang="en-US" sz="2800" dirty="0"/>
          </a:p>
        </p:txBody>
      </p:sp>
      <p:sp>
        <p:nvSpPr>
          <p:cNvPr id="9" name="TextBox 8"/>
          <p:cNvSpPr txBox="1"/>
          <p:nvPr/>
        </p:nvSpPr>
        <p:spPr>
          <a:xfrm>
            <a:off x="450401" y="3593257"/>
            <a:ext cx="2177391" cy="523220"/>
          </a:xfrm>
          <a:prstGeom prst="rect">
            <a:avLst/>
          </a:prstGeom>
          <a:noFill/>
        </p:spPr>
        <p:txBody>
          <a:bodyPr wrap="none" rtlCol="0">
            <a:spAutoFit/>
          </a:bodyPr>
          <a:lstStyle/>
          <a:p>
            <a:r>
              <a:rPr lang="en-US" sz="2800" dirty="0" smtClean="0"/>
              <a:t>Data at depth</a:t>
            </a:r>
            <a:endParaRPr lang="en-US" sz="2800" dirty="0"/>
          </a:p>
        </p:txBody>
      </p:sp>
      <p:sp>
        <p:nvSpPr>
          <p:cNvPr id="11" name="TextBox 10"/>
          <p:cNvSpPr txBox="1"/>
          <p:nvPr/>
        </p:nvSpPr>
        <p:spPr>
          <a:xfrm>
            <a:off x="688975" y="5458802"/>
            <a:ext cx="3111814" cy="523220"/>
          </a:xfrm>
          <a:prstGeom prst="rect">
            <a:avLst/>
          </a:prstGeom>
          <a:noFill/>
        </p:spPr>
        <p:txBody>
          <a:bodyPr wrap="none" rtlCol="0">
            <a:spAutoFit/>
          </a:bodyPr>
          <a:lstStyle/>
          <a:p>
            <a:r>
              <a:rPr lang="en-US" sz="2800" dirty="0" smtClean="0"/>
              <a:t>Data at depth at t=0</a:t>
            </a:r>
          </a:p>
        </p:txBody>
      </p:sp>
      <p:graphicFrame>
        <p:nvGraphicFramePr>
          <p:cNvPr id="12" name="Object 11"/>
          <p:cNvGraphicFramePr>
            <a:graphicFrameLocks noChangeAspect="1"/>
          </p:cNvGraphicFramePr>
          <p:nvPr>
            <p:extLst/>
          </p:nvPr>
        </p:nvGraphicFramePr>
        <p:xfrm>
          <a:off x="688975" y="5982022"/>
          <a:ext cx="4813300" cy="487362"/>
        </p:xfrm>
        <a:graphic>
          <a:graphicData uri="http://schemas.openxmlformats.org/presentationml/2006/ole">
            <mc:AlternateContent xmlns:mc="http://schemas.openxmlformats.org/markup-compatibility/2006">
              <mc:Choice xmlns:v="urn:schemas-microsoft-com:vml" Requires="v">
                <p:oleObj spid="_x0000_s1097" name="Equation" r:id="rId7" imgW="2514600" imgH="279360" progId="Equation.DSMT4">
                  <p:embed/>
                </p:oleObj>
              </mc:Choice>
              <mc:Fallback>
                <p:oleObj name="Equation" r:id="rId7" imgW="2514600" imgH="279360" progId="Equation.DSMT4">
                  <p:embed/>
                  <p:pic>
                    <p:nvPicPr>
                      <p:cNvPr id="0" name=""/>
                      <p:cNvPicPr>
                        <a:picLocks noChangeAspect="1" noChangeArrowheads="1"/>
                      </p:cNvPicPr>
                      <p:nvPr/>
                    </p:nvPicPr>
                    <p:blipFill>
                      <a:blip r:embed="rId8"/>
                      <a:srcRect/>
                      <a:stretch>
                        <a:fillRect/>
                      </a:stretch>
                    </p:blipFill>
                    <p:spPr bwMode="auto">
                      <a:xfrm>
                        <a:off x="688975" y="5982022"/>
                        <a:ext cx="48133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3" name="矩形 2"/>
              <p:cNvSpPr/>
              <p:nvPr/>
            </p:nvSpPr>
            <p:spPr>
              <a:xfrm>
                <a:off x="424063" y="4167163"/>
                <a:ext cx="6165120" cy="447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𝐷</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𝑘</m:t>
                              </m:r>
                            </m:e>
                            <m:sub>
                              <m:r>
                                <a:rPr lang="en-US" i="1">
                                  <a:latin typeface="Cambria Math" panose="02040503050406030204" pitchFamily="18" charset="0"/>
                                </a:rPr>
                                <m:t>𝑔</m:t>
                              </m:r>
                            </m:sub>
                          </m:sSub>
                          <m:r>
                            <a:rPr lang="en-US" i="0">
                              <a:latin typeface="Cambria Math" panose="02040503050406030204" pitchFamily="18" charset="0"/>
                            </a:rPr>
                            <m:t>,</m:t>
                          </m:r>
                          <m:r>
                            <a:rPr lang="en-US" i="1">
                              <a:latin typeface="Cambria Math" panose="02040503050406030204" pitchFamily="18" charset="0"/>
                            </a:rPr>
                            <m:t>𝑧</m:t>
                          </m:r>
                          <m:r>
                            <a:rPr lang="en-US" i="0">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𝑘</m:t>
                              </m:r>
                            </m:e>
                            <m:sub>
                              <m:r>
                                <a:rPr lang="en-US" i="1">
                                  <a:latin typeface="Cambria Math" panose="02040503050406030204" pitchFamily="18" charset="0"/>
                                </a:rPr>
                                <m:t>𝑠</m:t>
                              </m:r>
                            </m:sub>
                          </m:sSub>
                          <m:r>
                            <a:rPr lang="en-US" i="0">
                              <a:latin typeface="Cambria Math" panose="02040503050406030204" pitchFamily="18" charset="0"/>
                            </a:rPr>
                            <m:t>,</m:t>
                          </m:r>
                          <m:r>
                            <a:rPr lang="en-US" i="1">
                              <a:latin typeface="Cambria Math" panose="02040503050406030204" pitchFamily="18" charset="0"/>
                            </a:rPr>
                            <m:t>𝑧</m:t>
                          </m:r>
                          <m:r>
                            <a:rPr lang="en-US" i="0">
                              <a:latin typeface="Cambria Math" panose="02040503050406030204" pitchFamily="18" charset="0"/>
                            </a:rPr>
                            <m:t>,</m:t>
                          </m:r>
                          <m:r>
                            <a:rPr lang="en-US" i="1">
                              <a:latin typeface="Cambria Math" panose="02040503050406030204" pitchFamily="18" charset="0"/>
                            </a:rPr>
                            <m:t>𝜔</m:t>
                          </m:r>
                        </m:e>
                      </m:d>
                      <m:r>
                        <a:rPr lang="en-US" i="0">
                          <a:latin typeface="Cambria Math" panose="02040503050406030204" pitchFamily="18" charset="0"/>
                        </a:rPr>
                        <m:t>=</m:t>
                      </m:r>
                      <m:r>
                        <a:rPr lang="en-US" i="1">
                          <a:latin typeface="Cambria Math" panose="02040503050406030204" pitchFamily="18" charset="0"/>
                        </a:rPr>
                        <m:t>𝐷</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𝑘</m:t>
                              </m:r>
                            </m:e>
                            <m:sub>
                              <m:r>
                                <a:rPr lang="en-US" i="1">
                                  <a:latin typeface="Cambria Math" panose="02040503050406030204" pitchFamily="18" charset="0"/>
                                </a:rPr>
                                <m:t>𝑔</m:t>
                              </m:r>
                            </m:sub>
                          </m:sSub>
                          <m:r>
                            <a:rPr lang="en-US" i="0">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𝑧</m:t>
                              </m:r>
                            </m:e>
                            <m:sub>
                              <m:r>
                                <a:rPr lang="en-US" i="1">
                                  <a:latin typeface="Cambria Math" panose="02040503050406030204" pitchFamily="18" charset="0"/>
                                </a:rPr>
                                <m:t>𝑔</m:t>
                              </m:r>
                            </m:sub>
                          </m:sSub>
                          <m:r>
                            <a:rPr lang="en-US" i="0">
                              <a:latin typeface="Cambria Math" panose="02040503050406030204" pitchFamily="18" charset="0"/>
                            </a:rPr>
                            <m:t>=0,</m:t>
                          </m:r>
                          <m:sSub>
                            <m:sSubPr>
                              <m:ctrlPr>
                                <a:rPr lang="en-US" i="1">
                                  <a:latin typeface="Cambria Math"/>
                                </a:rPr>
                              </m:ctrlPr>
                            </m:sSubPr>
                            <m:e>
                              <m:r>
                                <a:rPr lang="en-US" i="1">
                                  <a:latin typeface="Cambria Math" panose="02040503050406030204" pitchFamily="18" charset="0"/>
                                </a:rPr>
                                <m:t>𝑘</m:t>
                              </m:r>
                            </m:e>
                            <m:sub>
                              <m:r>
                                <a:rPr lang="en-US" i="1">
                                  <a:latin typeface="Cambria Math" panose="02040503050406030204" pitchFamily="18" charset="0"/>
                                </a:rPr>
                                <m:t>𝑠</m:t>
                              </m:r>
                            </m:sub>
                          </m:sSub>
                          <m:r>
                            <a:rPr lang="en-US" i="0">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𝑧</m:t>
                              </m:r>
                            </m:e>
                            <m:sub>
                              <m:r>
                                <a:rPr lang="en-US" i="1">
                                  <a:latin typeface="Cambria Math" panose="02040503050406030204" pitchFamily="18" charset="0"/>
                                </a:rPr>
                                <m:t>𝑠</m:t>
                              </m:r>
                            </m:sub>
                          </m:sSub>
                          <m:r>
                            <a:rPr lang="en-US" i="0">
                              <a:latin typeface="Cambria Math" panose="02040503050406030204" pitchFamily="18" charset="0"/>
                            </a:rPr>
                            <m:t>=0,</m:t>
                          </m:r>
                          <m:r>
                            <a:rPr lang="en-US" i="1">
                              <a:latin typeface="Cambria Math" panose="02040503050406030204" pitchFamily="18" charset="0"/>
                            </a:rPr>
                            <m:t>𝜔</m:t>
                          </m:r>
                        </m:e>
                      </m:d>
                      <m:r>
                        <a:rPr lang="en-US" i="0">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𝑒</m:t>
                          </m:r>
                        </m:e>
                        <m:sup>
                          <m:r>
                            <a:rPr lang="en-US" i="0">
                              <a:latin typeface="Cambria Math" panose="02040503050406030204" pitchFamily="18" charset="0"/>
                            </a:rPr>
                            <m:t>−</m:t>
                          </m:r>
                          <m:r>
                            <a:rPr lang="en-US" i="1">
                              <a:latin typeface="Cambria Math" panose="02040503050406030204" pitchFamily="18" charset="0"/>
                            </a:rPr>
                            <m:t>𝑖</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𝑞</m:t>
                                  </m:r>
                                </m:e>
                                <m:sub>
                                  <m:r>
                                    <a:rPr lang="en-US" i="1">
                                      <a:latin typeface="Cambria Math" panose="02040503050406030204" pitchFamily="18" charset="0"/>
                                    </a:rPr>
                                    <m:t>𝑔</m:t>
                                  </m:r>
                                </m:sub>
                              </m:sSub>
                              <m:r>
                                <a:rPr lang="en-US" i="0">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𝑞</m:t>
                                  </m:r>
                                </m:e>
                                <m:sub>
                                  <m:r>
                                    <a:rPr lang="en-US" i="1">
                                      <a:latin typeface="Cambria Math" panose="02040503050406030204" pitchFamily="18" charset="0"/>
                                    </a:rPr>
                                    <m:t>𝑠</m:t>
                                  </m:r>
                                </m:sub>
                              </m:sSub>
                            </m:e>
                          </m:d>
                          <m:r>
                            <a:rPr lang="en-US" i="1">
                              <a:latin typeface="Cambria Math" panose="02040503050406030204" pitchFamily="18" charset="0"/>
                            </a:rPr>
                            <m:t>𝑧</m:t>
                          </m:r>
                        </m:sup>
                      </m:sSup>
                    </m:oMath>
                  </m:oMathPara>
                </a14:m>
                <a:endParaRPr lang="en-US" dirty="0"/>
              </a:p>
            </p:txBody>
          </p:sp>
        </mc:Choice>
        <mc:Fallback xmlns="">
          <p:sp>
            <p:nvSpPr>
              <p:cNvPr id="3" name="矩形 2"/>
              <p:cNvSpPr>
                <a:spLocks noRot="1" noChangeAspect="1" noMove="1" noResize="1" noEditPoints="1" noAdjustHandles="1" noChangeArrowheads="1" noChangeShapeType="1" noTextEdit="1"/>
              </p:cNvSpPr>
              <p:nvPr/>
            </p:nvSpPr>
            <p:spPr>
              <a:xfrm>
                <a:off x="424063" y="4167163"/>
                <a:ext cx="6165120" cy="447110"/>
              </a:xfrm>
              <a:prstGeom prst="rect">
                <a:avLst/>
              </a:prstGeom>
              <a:blipFill rotWithShape="0">
                <a:blip r:embed="rId9"/>
                <a:stretch>
                  <a:fillRect b="-54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矩形 5"/>
              <p:cNvSpPr/>
              <p:nvPr/>
            </p:nvSpPr>
            <p:spPr>
              <a:xfrm>
                <a:off x="450401" y="4663041"/>
                <a:ext cx="1987211" cy="9106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𝑞</m:t>
                          </m:r>
                        </m:e>
                        <m:sub>
                          <m:r>
                            <a:rPr lang="en-US" i="1">
                              <a:latin typeface="Cambria Math" panose="02040503050406030204" pitchFamily="18" charset="0"/>
                            </a:rPr>
                            <m:t>𝑔</m:t>
                          </m:r>
                        </m:sub>
                      </m:sSub>
                      <m:r>
                        <a:rPr lang="en-US" i="0">
                          <a:latin typeface="Cambria Math" panose="02040503050406030204" pitchFamily="18" charset="0"/>
                        </a:rPr>
                        <m:t>=</m:t>
                      </m:r>
                      <m:rad>
                        <m:radPr>
                          <m:degHide m:val="on"/>
                          <m:ctrlPr>
                            <a:rPr lang="en-US" i="1">
                              <a:latin typeface="Cambria Math"/>
                            </a:rPr>
                          </m:ctrlPr>
                        </m:radPr>
                        <m:deg/>
                        <m:e>
                          <m:sSup>
                            <m:sSupPr>
                              <m:ctrlPr>
                                <a:rPr lang="en-US" i="1">
                                  <a:latin typeface="Cambria Math"/>
                                </a:rPr>
                              </m:ctrlPr>
                            </m:sSupPr>
                            <m:e>
                              <m:d>
                                <m:dPr>
                                  <m:ctrlPr>
                                    <a:rPr lang="en-US" i="1">
                                      <a:latin typeface="Cambria Math"/>
                                    </a:rPr>
                                  </m:ctrlPr>
                                </m:dPr>
                                <m:e>
                                  <m:f>
                                    <m:fPr>
                                      <m:ctrlPr>
                                        <a:rPr lang="en-US" i="1">
                                          <a:latin typeface="Cambria Math"/>
                                        </a:rPr>
                                      </m:ctrlPr>
                                    </m:fPr>
                                    <m:num>
                                      <m:r>
                                        <a:rPr lang="en-US" i="1">
                                          <a:latin typeface="Cambria Math" panose="02040503050406030204" pitchFamily="18" charset="0"/>
                                        </a:rPr>
                                        <m:t>𝜔</m:t>
                                      </m:r>
                                    </m:num>
                                    <m:den>
                                      <m:r>
                                        <a:rPr lang="en-US" i="1">
                                          <a:latin typeface="Cambria Math" panose="02040503050406030204" pitchFamily="18" charset="0"/>
                                        </a:rPr>
                                        <m:t>𝑐</m:t>
                                      </m:r>
                                    </m:den>
                                  </m:f>
                                </m:e>
                              </m:d>
                            </m:e>
                            <m:sup>
                              <m:r>
                                <a:rPr lang="en-US" i="0">
                                  <a:latin typeface="Cambria Math" panose="02040503050406030204" pitchFamily="18" charset="0"/>
                                </a:rPr>
                                <m:t>2</m:t>
                              </m:r>
                            </m:sup>
                          </m:sSup>
                          <m:r>
                            <a:rPr lang="en-US" i="0">
                              <a:latin typeface="Cambria Math" panose="02040503050406030204" pitchFamily="18" charset="0"/>
                            </a:rPr>
                            <m:t>−</m:t>
                          </m:r>
                          <m:sSubSup>
                            <m:sSubSupPr>
                              <m:ctrlPr>
                                <a:rPr lang="en-US" i="1">
                                  <a:latin typeface="Cambria Math"/>
                                </a:rPr>
                              </m:ctrlPr>
                            </m:sSubSupPr>
                            <m:e>
                              <m:r>
                                <a:rPr lang="en-US" i="1">
                                  <a:latin typeface="Cambria Math" panose="02040503050406030204" pitchFamily="18" charset="0"/>
                                </a:rPr>
                                <m:t>𝑘</m:t>
                              </m:r>
                            </m:e>
                            <m:sub>
                              <m:r>
                                <a:rPr lang="en-US" i="1">
                                  <a:latin typeface="Cambria Math" panose="02040503050406030204" pitchFamily="18" charset="0"/>
                                </a:rPr>
                                <m:t>𝑔</m:t>
                              </m:r>
                            </m:sub>
                            <m:sup>
                              <m:r>
                                <a:rPr lang="en-US" i="0">
                                  <a:latin typeface="Cambria Math" panose="02040503050406030204" pitchFamily="18" charset="0"/>
                                </a:rPr>
                                <m:t>2</m:t>
                              </m:r>
                            </m:sup>
                          </m:sSubSup>
                        </m:e>
                      </m:rad>
                    </m:oMath>
                  </m:oMathPara>
                </a14:m>
                <a:endParaRPr lang="en-US" dirty="0"/>
              </a:p>
            </p:txBody>
          </p:sp>
        </mc:Choice>
        <mc:Fallback xmlns="">
          <p:sp>
            <p:nvSpPr>
              <p:cNvPr id="6" name="矩形 5"/>
              <p:cNvSpPr>
                <a:spLocks noRot="1" noChangeAspect="1" noMove="1" noResize="1" noEditPoints="1" noAdjustHandles="1" noChangeArrowheads="1" noChangeShapeType="1" noTextEdit="1"/>
              </p:cNvSpPr>
              <p:nvPr/>
            </p:nvSpPr>
            <p:spPr>
              <a:xfrm>
                <a:off x="450401" y="4663041"/>
                <a:ext cx="1987211" cy="910699"/>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矩形 12"/>
              <p:cNvSpPr/>
              <p:nvPr/>
            </p:nvSpPr>
            <p:spPr>
              <a:xfrm>
                <a:off x="2882998" y="4663041"/>
                <a:ext cx="1958933" cy="9106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𝑞</m:t>
                          </m:r>
                        </m:e>
                        <m:sub>
                          <m:r>
                            <a:rPr lang="en-US" i="1">
                              <a:latin typeface="Cambria Math" panose="02040503050406030204" pitchFamily="18" charset="0"/>
                            </a:rPr>
                            <m:t>𝑠</m:t>
                          </m:r>
                        </m:sub>
                      </m:sSub>
                      <m:r>
                        <a:rPr lang="en-US" i="0">
                          <a:latin typeface="Cambria Math" panose="02040503050406030204" pitchFamily="18" charset="0"/>
                        </a:rPr>
                        <m:t>=</m:t>
                      </m:r>
                      <m:rad>
                        <m:radPr>
                          <m:degHide m:val="on"/>
                          <m:ctrlPr>
                            <a:rPr lang="en-US" i="1">
                              <a:latin typeface="Cambria Math"/>
                            </a:rPr>
                          </m:ctrlPr>
                        </m:radPr>
                        <m:deg/>
                        <m:e>
                          <m:sSup>
                            <m:sSupPr>
                              <m:ctrlPr>
                                <a:rPr lang="en-US" i="1">
                                  <a:latin typeface="Cambria Math"/>
                                </a:rPr>
                              </m:ctrlPr>
                            </m:sSupPr>
                            <m:e>
                              <m:d>
                                <m:dPr>
                                  <m:ctrlPr>
                                    <a:rPr lang="en-US" i="1">
                                      <a:latin typeface="Cambria Math"/>
                                    </a:rPr>
                                  </m:ctrlPr>
                                </m:dPr>
                                <m:e>
                                  <m:f>
                                    <m:fPr>
                                      <m:ctrlPr>
                                        <a:rPr lang="en-US" i="1">
                                          <a:latin typeface="Cambria Math"/>
                                        </a:rPr>
                                      </m:ctrlPr>
                                    </m:fPr>
                                    <m:num>
                                      <m:r>
                                        <a:rPr lang="en-US" i="1">
                                          <a:latin typeface="Cambria Math" panose="02040503050406030204" pitchFamily="18" charset="0"/>
                                        </a:rPr>
                                        <m:t>𝜔</m:t>
                                      </m:r>
                                    </m:num>
                                    <m:den>
                                      <m:r>
                                        <a:rPr lang="en-US" i="1">
                                          <a:latin typeface="Cambria Math" panose="02040503050406030204" pitchFamily="18" charset="0"/>
                                        </a:rPr>
                                        <m:t>𝑐</m:t>
                                      </m:r>
                                    </m:den>
                                  </m:f>
                                </m:e>
                              </m:d>
                            </m:e>
                            <m:sup>
                              <m:r>
                                <a:rPr lang="en-US" i="0">
                                  <a:latin typeface="Cambria Math" panose="02040503050406030204" pitchFamily="18" charset="0"/>
                                </a:rPr>
                                <m:t>2</m:t>
                              </m:r>
                            </m:sup>
                          </m:sSup>
                          <m:r>
                            <a:rPr lang="en-US" i="0">
                              <a:latin typeface="Cambria Math" panose="02040503050406030204" pitchFamily="18" charset="0"/>
                            </a:rPr>
                            <m:t>−</m:t>
                          </m:r>
                          <m:sSubSup>
                            <m:sSubSupPr>
                              <m:ctrlPr>
                                <a:rPr lang="en-US" i="1">
                                  <a:latin typeface="Cambria Math"/>
                                </a:rPr>
                              </m:ctrlPr>
                            </m:sSubSupPr>
                            <m:e>
                              <m:r>
                                <a:rPr lang="en-US" i="1">
                                  <a:latin typeface="Cambria Math" panose="02040503050406030204" pitchFamily="18" charset="0"/>
                                </a:rPr>
                                <m:t>𝑘</m:t>
                              </m:r>
                            </m:e>
                            <m:sub>
                              <m:r>
                                <a:rPr lang="en-US" i="1">
                                  <a:latin typeface="Cambria Math" panose="02040503050406030204" pitchFamily="18" charset="0"/>
                                </a:rPr>
                                <m:t>𝑠</m:t>
                              </m:r>
                            </m:sub>
                            <m:sup>
                              <m:r>
                                <a:rPr lang="en-US" i="0">
                                  <a:latin typeface="Cambria Math" panose="02040503050406030204" pitchFamily="18" charset="0"/>
                                </a:rPr>
                                <m:t>2</m:t>
                              </m:r>
                            </m:sup>
                          </m:sSubSup>
                        </m:e>
                      </m:rad>
                    </m:oMath>
                  </m:oMathPara>
                </a14:m>
                <a:endParaRPr lang="en-US" dirty="0"/>
              </a:p>
            </p:txBody>
          </p:sp>
        </mc:Choice>
        <mc:Fallback xmlns="">
          <p:sp>
            <p:nvSpPr>
              <p:cNvPr id="13" name="矩形 12"/>
              <p:cNvSpPr>
                <a:spLocks noRot="1" noChangeAspect="1" noMove="1" noResize="1" noEditPoints="1" noAdjustHandles="1" noChangeArrowheads="1" noChangeShapeType="1" noTextEdit="1"/>
              </p:cNvSpPr>
              <p:nvPr/>
            </p:nvSpPr>
            <p:spPr>
              <a:xfrm>
                <a:off x="2882998" y="4663041"/>
                <a:ext cx="1958933" cy="910699"/>
              </a:xfrm>
              <a:prstGeom prst="rect">
                <a:avLst/>
              </a:prstGeom>
              <a:blipFill rotWithShape="0">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4639185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98392" y="877316"/>
            <a:ext cx="4334933" cy="3544886"/>
            <a:chOff x="3962400" y="1712914"/>
            <a:chExt cx="4334933" cy="3544886"/>
          </a:xfrm>
        </p:grpSpPr>
        <p:cxnSp>
          <p:nvCxnSpPr>
            <p:cNvPr id="3" name="Straight Connector 2"/>
            <p:cNvCxnSpPr/>
            <p:nvPr/>
          </p:nvCxnSpPr>
          <p:spPr>
            <a:xfrm>
              <a:off x="3962400" y="2667000"/>
              <a:ext cx="2844800" cy="0"/>
            </a:xfrm>
            <a:prstGeom prst="line">
              <a:avLst/>
            </a:prstGeom>
          </p:spPr>
          <p:style>
            <a:lnRef idx="2">
              <a:schemeClr val="dk1"/>
            </a:lnRef>
            <a:fillRef idx="0">
              <a:schemeClr val="dk1"/>
            </a:fillRef>
            <a:effectRef idx="1">
              <a:schemeClr val="dk1"/>
            </a:effectRef>
            <a:fontRef idx="minor">
              <a:schemeClr val="tx1"/>
            </a:fontRef>
          </p:style>
        </p:cxnSp>
        <p:graphicFrame>
          <p:nvGraphicFramePr>
            <p:cNvPr id="63588" name="Object 100"/>
            <p:cNvGraphicFramePr>
              <a:graphicFrameLocks noChangeAspect="1"/>
            </p:cNvGraphicFramePr>
            <p:nvPr>
              <p:extLst/>
            </p:nvPr>
          </p:nvGraphicFramePr>
          <p:xfrm>
            <a:off x="4025901" y="2076451"/>
            <a:ext cx="461433" cy="519113"/>
          </p:xfrm>
          <a:graphic>
            <a:graphicData uri="http://schemas.openxmlformats.org/presentationml/2006/ole">
              <mc:AlternateContent xmlns:mc="http://schemas.openxmlformats.org/markup-compatibility/2006">
                <mc:Choice xmlns:v="urn:schemas-microsoft-com:vml" Requires="v">
                  <p:oleObj spid="_x0000_s13722" name="Equation" r:id="rId4" imgW="152280" imgH="228600" progId="">
                    <p:embed/>
                  </p:oleObj>
                </mc:Choice>
                <mc:Fallback>
                  <p:oleObj name="Equation" r:id="rId4" imgW="152280" imgH="2286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5901" y="2076451"/>
                          <a:ext cx="461433" cy="519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3589" name="Object 101"/>
            <p:cNvGraphicFramePr>
              <a:graphicFrameLocks noChangeAspect="1"/>
            </p:cNvGraphicFramePr>
            <p:nvPr>
              <p:extLst/>
            </p:nvPr>
          </p:nvGraphicFramePr>
          <p:xfrm>
            <a:off x="4028018" y="2757488"/>
            <a:ext cx="423333" cy="519112"/>
          </p:xfrm>
          <a:graphic>
            <a:graphicData uri="http://schemas.openxmlformats.org/presentationml/2006/ole">
              <mc:AlternateContent xmlns:mc="http://schemas.openxmlformats.org/markup-compatibility/2006">
                <mc:Choice xmlns:v="urn:schemas-microsoft-com:vml" Requires="v">
                  <p:oleObj spid="_x0000_s13723" name="Equation" r:id="rId6" imgW="139680" imgH="228600" progId="">
                    <p:embed/>
                  </p:oleObj>
                </mc:Choice>
                <mc:Fallback>
                  <p:oleObj name="Equation" r:id="rId6" imgW="139680" imgH="22860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28018" y="2757488"/>
                          <a:ext cx="423333" cy="519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7" name="Straight Connector 6"/>
            <p:cNvCxnSpPr/>
            <p:nvPr/>
          </p:nvCxnSpPr>
          <p:spPr>
            <a:xfrm>
              <a:off x="4064000" y="3429000"/>
              <a:ext cx="2844800" cy="0"/>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a:off x="4572000" y="2057400"/>
              <a:ext cx="254000" cy="1371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Straight Arrow Connector 9"/>
            <p:cNvCxnSpPr/>
            <p:nvPr/>
          </p:nvCxnSpPr>
          <p:spPr>
            <a:xfrm>
              <a:off x="6927851" y="2078038"/>
              <a:ext cx="165100" cy="43656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Straight Arrow Connector 12"/>
            <p:cNvCxnSpPr/>
            <p:nvPr/>
          </p:nvCxnSpPr>
          <p:spPr>
            <a:xfrm flipV="1">
              <a:off x="4826000" y="2667000"/>
              <a:ext cx="203200" cy="685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aphicFrame>
          <p:nvGraphicFramePr>
            <p:cNvPr id="63590" name="Object 102"/>
            <p:cNvGraphicFramePr>
              <a:graphicFrameLocks noChangeAspect="1"/>
            </p:cNvGraphicFramePr>
            <p:nvPr>
              <p:extLst/>
            </p:nvPr>
          </p:nvGraphicFramePr>
          <p:xfrm>
            <a:off x="4368800" y="1752600"/>
            <a:ext cx="406400" cy="331788"/>
          </p:xfrm>
          <a:graphic>
            <a:graphicData uri="http://schemas.openxmlformats.org/presentationml/2006/ole">
              <mc:AlternateContent xmlns:mc="http://schemas.openxmlformats.org/markup-compatibility/2006">
                <mc:Choice xmlns:v="urn:schemas-microsoft-com:vml" Requires="v">
                  <p:oleObj spid="_x0000_s13724" name="Equation" r:id="rId8" imgW="152280" imgH="164880" progId="">
                    <p:embed/>
                  </p:oleObj>
                </mc:Choice>
                <mc:Fallback>
                  <p:oleObj name="Equation" r:id="rId8" imgW="152280" imgH="16488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68800" y="1752600"/>
                          <a:ext cx="406400" cy="331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3591" name="Object 103"/>
            <p:cNvGraphicFramePr>
              <a:graphicFrameLocks noChangeAspect="1"/>
            </p:cNvGraphicFramePr>
            <p:nvPr>
              <p:extLst/>
            </p:nvPr>
          </p:nvGraphicFramePr>
          <p:xfrm>
            <a:off x="4876800" y="2352676"/>
            <a:ext cx="357717" cy="314325"/>
          </p:xfrm>
          <a:graphic>
            <a:graphicData uri="http://schemas.openxmlformats.org/presentationml/2006/ole">
              <mc:AlternateContent xmlns:mc="http://schemas.openxmlformats.org/markup-compatibility/2006">
                <mc:Choice xmlns:v="urn:schemas-microsoft-com:vml" Requires="v">
                  <p:oleObj spid="_x0000_s13725" name="Equation" r:id="rId10" imgW="152280" imgH="177480" progId="">
                    <p:embed/>
                  </p:oleObj>
                </mc:Choice>
                <mc:Fallback>
                  <p:oleObj name="Equation" r:id="rId10" imgW="152280" imgH="17748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76800" y="2352676"/>
                          <a:ext cx="357717"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3592" name="Object 104"/>
            <p:cNvGraphicFramePr>
              <a:graphicFrameLocks noChangeAspect="1"/>
            </p:cNvGraphicFramePr>
            <p:nvPr>
              <p:extLst/>
            </p:nvPr>
          </p:nvGraphicFramePr>
          <p:xfrm>
            <a:off x="5115984" y="4267200"/>
            <a:ext cx="404283" cy="304800"/>
          </p:xfrm>
          <a:graphic>
            <a:graphicData uri="http://schemas.openxmlformats.org/presentationml/2006/ole">
              <mc:AlternateContent xmlns:mc="http://schemas.openxmlformats.org/markup-compatibility/2006">
                <mc:Choice xmlns:v="urn:schemas-microsoft-com:vml" Requires="v">
                  <p:oleObj spid="_x0000_s13726" name="Equation" r:id="rId12" imgW="164880" imgH="164880" progId="">
                    <p:embed/>
                  </p:oleObj>
                </mc:Choice>
                <mc:Fallback>
                  <p:oleObj name="Equation" r:id="rId12" imgW="164880" imgH="164880" progId="">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15984" y="4267200"/>
                          <a:ext cx="404283"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4" name="Straight Connector 13"/>
            <p:cNvCxnSpPr/>
            <p:nvPr/>
          </p:nvCxnSpPr>
          <p:spPr>
            <a:xfrm>
              <a:off x="4064000" y="4191000"/>
              <a:ext cx="2844800" cy="0"/>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a:off x="4165600" y="4953000"/>
              <a:ext cx="2844800" cy="0"/>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Arrow Connector 15"/>
            <p:cNvCxnSpPr/>
            <p:nvPr/>
          </p:nvCxnSpPr>
          <p:spPr>
            <a:xfrm>
              <a:off x="5029200" y="2743200"/>
              <a:ext cx="330200" cy="1447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2" name="Straight Arrow Connector 21"/>
            <p:cNvCxnSpPr/>
            <p:nvPr/>
          </p:nvCxnSpPr>
          <p:spPr>
            <a:xfrm flipV="1">
              <a:off x="5384800" y="3429000"/>
              <a:ext cx="203200" cy="685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Straight Arrow Connector 22"/>
            <p:cNvCxnSpPr/>
            <p:nvPr/>
          </p:nvCxnSpPr>
          <p:spPr>
            <a:xfrm>
              <a:off x="5588000" y="3505200"/>
              <a:ext cx="330200" cy="1447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aphicFrame>
          <p:nvGraphicFramePr>
            <p:cNvPr id="63593" name="Object 105"/>
            <p:cNvGraphicFramePr>
              <a:graphicFrameLocks noChangeAspect="1"/>
            </p:cNvGraphicFramePr>
            <p:nvPr>
              <p:extLst/>
            </p:nvPr>
          </p:nvGraphicFramePr>
          <p:xfrm>
            <a:off x="5452534" y="3125788"/>
            <a:ext cx="357717" cy="292100"/>
          </p:xfrm>
          <a:graphic>
            <a:graphicData uri="http://schemas.openxmlformats.org/presentationml/2006/ole">
              <mc:AlternateContent xmlns:mc="http://schemas.openxmlformats.org/markup-compatibility/2006">
                <mc:Choice xmlns:v="urn:schemas-microsoft-com:vml" Requires="v">
                  <p:oleObj spid="_x0000_s13727" name="Equation" r:id="rId14" imgW="152280" imgH="164880" progId="">
                    <p:embed/>
                  </p:oleObj>
                </mc:Choice>
                <mc:Fallback>
                  <p:oleObj name="Equation" r:id="rId14" imgW="152280" imgH="164880" progId="">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52534" y="3125788"/>
                          <a:ext cx="357717"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3594" name="Object 106"/>
            <p:cNvGraphicFramePr>
              <a:graphicFrameLocks noChangeAspect="1"/>
            </p:cNvGraphicFramePr>
            <p:nvPr>
              <p:extLst/>
            </p:nvPr>
          </p:nvGraphicFramePr>
          <p:xfrm>
            <a:off x="5691717" y="4953000"/>
            <a:ext cx="404283" cy="304800"/>
          </p:xfrm>
          <a:graphic>
            <a:graphicData uri="http://schemas.openxmlformats.org/presentationml/2006/ole">
              <mc:AlternateContent xmlns:mc="http://schemas.openxmlformats.org/markup-compatibility/2006">
                <mc:Choice xmlns:v="urn:schemas-microsoft-com:vml" Requires="v">
                  <p:oleObj spid="_x0000_s13728" name="Equation" r:id="rId16" imgW="164880" imgH="164880" progId="">
                    <p:embed/>
                  </p:oleObj>
                </mc:Choice>
                <mc:Fallback>
                  <p:oleObj name="Equation" r:id="rId16" imgW="164880" imgH="164880" progId="">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691717" y="4953000"/>
                          <a:ext cx="404283"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3595" name="Object 107"/>
            <p:cNvGraphicFramePr>
              <a:graphicFrameLocks noChangeAspect="1"/>
            </p:cNvGraphicFramePr>
            <p:nvPr>
              <p:extLst/>
            </p:nvPr>
          </p:nvGraphicFramePr>
          <p:xfrm>
            <a:off x="4064001" y="3524251"/>
            <a:ext cx="461433" cy="519113"/>
          </p:xfrm>
          <a:graphic>
            <a:graphicData uri="http://schemas.openxmlformats.org/presentationml/2006/ole">
              <mc:AlternateContent xmlns:mc="http://schemas.openxmlformats.org/markup-compatibility/2006">
                <mc:Choice xmlns:v="urn:schemas-microsoft-com:vml" Requires="v">
                  <p:oleObj spid="_x0000_s13729" name="Equation" r:id="rId18" imgW="152280" imgH="228600" progId="">
                    <p:embed/>
                  </p:oleObj>
                </mc:Choice>
                <mc:Fallback>
                  <p:oleObj name="Equation" r:id="rId18" imgW="152280" imgH="228600" progId="">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064001" y="3524251"/>
                          <a:ext cx="461433" cy="519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3596" name="Object 108"/>
            <p:cNvGraphicFramePr>
              <a:graphicFrameLocks noChangeAspect="1"/>
            </p:cNvGraphicFramePr>
            <p:nvPr>
              <p:extLst/>
            </p:nvPr>
          </p:nvGraphicFramePr>
          <p:xfrm>
            <a:off x="4047068" y="4281488"/>
            <a:ext cx="461433" cy="519112"/>
          </p:xfrm>
          <a:graphic>
            <a:graphicData uri="http://schemas.openxmlformats.org/presentationml/2006/ole">
              <mc:AlternateContent xmlns:mc="http://schemas.openxmlformats.org/markup-compatibility/2006">
                <mc:Choice xmlns:v="urn:schemas-microsoft-com:vml" Requires="v">
                  <p:oleObj spid="_x0000_s13730" name="Equation" r:id="rId20" imgW="152280" imgH="228600" progId="">
                    <p:embed/>
                  </p:oleObj>
                </mc:Choice>
                <mc:Fallback>
                  <p:oleObj name="Equation" r:id="rId20" imgW="152280" imgH="228600" progId="">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047068" y="4281488"/>
                          <a:ext cx="461433" cy="519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0" name="Straight Arrow Connector 29"/>
            <p:cNvCxnSpPr/>
            <p:nvPr/>
          </p:nvCxnSpPr>
          <p:spPr>
            <a:xfrm flipV="1">
              <a:off x="5928784" y="2057400"/>
              <a:ext cx="980016" cy="2819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aphicFrame>
          <p:nvGraphicFramePr>
            <p:cNvPr id="63597" name="Object 109"/>
            <p:cNvGraphicFramePr>
              <a:graphicFrameLocks noChangeAspect="1"/>
            </p:cNvGraphicFramePr>
            <p:nvPr>
              <p:extLst/>
            </p:nvPr>
          </p:nvGraphicFramePr>
          <p:xfrm>
            <a:off x="6688667" y="1712914"/>
            <a:ext cx="440267" cy="357187"/>
          </p:xfrm>
          <a:graphic>
            <a:graphicData uri="http://schemas.openxmlformats.org/presentationml/2006/ole">
              <mc:AlternateContent xmlns:mc="http://schemas.openxmlformats.org/markup-compatibility/2006">
                <mc:Choice xmlns:v="urn:schemas-microsoft-com:vml" Requires="v">
                  <p:oleObj spid="_x0000_s13731" name="Equation" r:id="rId22" imgW="164880" imgH="177480" progId="">
                    <p:embed/>
                  </p:oleObj>
                </mc:Choice>
                <mc:Fallback>
                  <p:oleObj name="Equation" r:id="rId22" imgW="164880" imgH="177480" progId="">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688667" y="1712914"/>
                          <a:ext cx="440267" cy="357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3598" name="Object 110"/>
            <p:cNvGraphicFramePr>
              <a:graphicFrameLocks noChangeAspect="1"/>
            </p:cNvGraphicFramePr>
            <p:nvPr>
              <p:extLst/>
            </p:nvPr>
          </p:nvGraphicFramePr>
          <p:xfrm>
            <a:off x="7078134" y="2182814"/>
            <a:ext cx="474133" cy="331787"/>
          </p:xfrm>
          <a:graphic>
            <a:graphicData uri="http://schemas.openxmlformats.org/presentationml/2006/ole">
              <mc:AlternateContent xmlns:mc="http://schemas.openxmlformats.org/markup-compatibility/2006">
                <mc:Choice xmlns:v="urn:schemas-microsoft-com:vml" Requires="v">
                  <p:oleObj spid="_x0000_s13732" name="Equation" r:id="rId24" imgW="177480" imgH="164880" progId="">
                    <p:embed/>
                  </p:oleObj>
                </mc:Choice>
                <mc:Fallback>
                  <p:oleObj name="Equation" r:id="rId24" imgW="177480" imgH="164880" progId="">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078134" y="2182814"/>
                          <a:ext cx="474133" cy="331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4" name="Straight Arrow Connector 33"/>
            <p:cNvCxnSpPr/>
            <p:nvPr/>
          </p:nvCxnSpPr>
          <p:spPr>
            <a:xfrm>
              <a:off x="7071784" y="2500314"/>
              <a:ext cx="446616" cy="928687"/>
            </a:xfrm>
            <a:prstGeom prst="straightConnector1">
              <a:avLst/>
            </a:prstGeom>
            <a:ln>
              <a:prstDash val="dash"/>
              <a:tailEnd type="arrow"/>
            </a:ln>
          </p:spPr>
          <p:style>
            <a:lnRef idx="2">
              <a:schemeClr val="dk1"/>
            </a:lnRef>
            <a:fillRef idx="0">
              <a:schemeClr val="dk1"/>
            </a:fillRef>
            <a:effectRef idx="1">
              <a:schemeClr val="dk1"/>
            </a:effectRef>
            <a:fontRef idx="minor">
              <a:schemeClr val="tx1"/>
            </a:fontRef>
          </p:style>
        </p:cxnSp>
        <p:cxnSp>
          <p:nvCxnSpPr>
            <p:cNvPr id="38" name="Straight Arrow Connector 37"/>
            <p:cNvCxnSpPr/>
            <p:nvPr/>
          </p:nvCxnSpPr>
          <p:spPr>
            <a:xfrm flipV="1">
              <a:off x="7541685" y="2438400"/>
              <a:ext cx="484716" cy="928688"/>
            </a:xfrm>
            <a:prstGeom prst="straightConnector1">
              <a:avLst/>
            </a:prstGeom>
            <a:ln>
              <a:prstDash val="dash"/>
              <a:tailEnd type="arrow"/>
            </a:ln>
          </p:spPr>
          <p:style>
            <a:lnRef idx="2">
              <a:schemeClr val="dk1"/>
            </a:lnRef>
            <a:fillRef idx="0">
              <a:schemeClr val="dk1"/>
            </a:fillRef>
            <a:effectRef idx="1">
              <a:schemeClr val="dk1"/>
            </a:effectRef>
            <a:fontRef idx="minor">
              <a:schemeClr val="tx1"/>
            </a:fontRef>
          </p:style>
        </p:cxnSp>
        <p:graphicFrame>
          <p:nvGraphicFramePr>
            <p:cNvPr id="63599" name="Object 111"/>
            <p:cNvGraphicFramePr>
              <a:graphicFrameLocks noChangeAspect="1"/>
            </p:cNvGraphicFramePr>
            <p:nvPr>
              <p:extLst/>
            </p:nvPr>
          </p:nvGraphicFramePr>
          <p:xfrm>
            <a:off x="7924800" y="2147889"/>
            <a:ext cx="372533" cy="357187"/>
          </p:xfrm>
          <a:graphic>
            <a:graphicData uri="http://schemas.openxmlformats.org/presentationml/2006/ole">
              <mc:AlternateContent xmlns:mc="http://schemas.openxmlformats.org/markup-compatibility/2006">
                <mc:Choice xmlns:v="urn:schemas-microsoft-com:vml" Requires="v">
                  <p:oleObj spid="_x0000_s13733" name="Equation" r:id="rId26" imgW="139680" imgH="177480" progId="">
                    <p:embed/>
                  </p:oleObj>
                </mc:Choice>
                <mc:Fallback>
                  <p:oleObj name="Equation" r:id="rId26" imgW="139680" imgH="177480" progId="">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924800" y="2147889"/>
                          <a:ext cx="372533" cy="357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3600" name="Object 112"/>
            <p:cNvGraphicFramePr>
              <a:graphicFrameLocks noChangeAspect="1"/>
            </p:cNvGraphicFramePr>
            <p:nvPr>
              <p:extLst/>
            </p:nvPr>
          </p:nvGraphicFramePr>
          <p:xfrm>
            <a:off x="7484533" y="3352800"/>
            <a:ext cx="338667" cy="331788"/>
          </p:xfrm>
          <a:graphic>
            <a:graphicData uri="http://schemas.openxmlformats.org/presentationml/2006/ole">
              <mc:AlternateContent xmlns:mc="http://schemas.openxmlformats.org/markup-compatibility/2006">
                <mc:Choice xmlns:v="urn:schemas-microsoft-com:vml" Requires="v">
                  <p:oleObj spid="_x0000_s13734" name="Equation" r:id="rId28" imgW="126720" imgH="164880" progId="">
                    <p:embed/>
                  </p:oleObj>
                </mc:Choice>
                <mc:Fallback>
                  <p:oleObj name="Equation" r:id="rId28" imgW="126720" imgH="164880" progId="">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484533" y="3352800"/>
                          <a:ext cx="338667" cy="331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3601" name="Object 113"/>
            <p:cNvGraphicFramePr>
              <a:graphicFrameLocks noChangeAspect="1"/>
            </p:cNvGraphicFramePr>
            <p:nvPr>
              <p:extLst/>
            </p:nvPr>
          </p:nvGraphicFramePr>
          <p:xfrm>
            <a:off x="4572000" y="3478214"/>
            <a:ext cx="406400" cy="331787"/>
          </p:xfrm>
          <a:graphic>
            <a:graphicData uri="http://schemas.openxmlformats.org/presentationml/2006/ole">
              <mc:AlternateContent xmlns:mc="http://schemas.openxmlformats.org/markup-compatibility/2006">
                <mc:Choice xmlns:v="urn:schemas-microsoft-com:vml" Requires="v">
                  <p:oleObj spid="_x0000_s13735" name="Equation" r:id="rId30" imgW="152268" imgH="164957" progId="">
                    <p:embed/>
                  </p:oleObj>
                </mc:Choice>
                <mc:Fallback>
                  <p:oleObj name="Equation" r:id="rId30" imgW="152268" imgH="164957" progId="">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572000" y="3478214"/>
                          <a:ext cx="406400" cy="331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63615" name="灯片编号占位符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1698C0B-DCCE-424D-8F8F-62523334E389}" type="slidenum">
              <a:rPr lang="en-US">
                <a:solidFill>
                  <a:srgbClr val="898989"/>
                </a:solidFill>
                <a:cs typeface="Arial" charset="0"/>
              </a:rPr>
              <a:pPr fontAlgn="base">
                <a:spcBef>
                  <a:spcPct val="0"/>
                </a:spcBef>
                <a:spcAft>
                  <a:spcPct val="0"/>
                </a:spcAft>
              </a:pPr>
              <a:t>60</a:t>
            </a:fld>
            <a:endParaRPr lang="en-US">
              <a:solidFill>
                <a:srgbClr val="898989"/>
              </a:solidFill>
              <a:cs typeface="Arial" charset="0"/>
            </a:endParaRPr>
          </a:p>
        </p:txBody>
      </p:sp>
      <p:cxnSp>
        <p:nvCxnSpPr>
          <p:cNvPr id="35" name="Straight Connector 34"/>
          <p:cNvCxnSpPr/>
          <p:nvPr/>
        </p:nvCxnSpPr>
        <p:spPr>
          <a:xfrm>
            <a:off x="6674152" y="1784104"/>
            <a:ext cx="2844800" cy="0"/>
          </a:xfrm>
          <a:prstGeom prst="line">
            <a:avLst/>
          </a:prstGeom>
        </p:spPr>
        <p:style>
          <a:lnRef idx="2">
            <a:schemeClr val="dk1"/>
          </a:lnRef>
          <a:fillRef idx="0">
            <a:schemeClr val="dk1"/>
          </a:fillRef>
          <a:effectRef idx="1">
            <a:schemeClr val="dk1"/>
          </a:effectRef>
          <a:fontRef idx="minor">
            <a:schemeClr val="tx1"/>
          </a:fontRef>
        </p:style>
      </p:cxnSp>
      <p:graphicFrame>
        <p:nvGraphicFramePr>
          <p:cNvPr id="36" name="Object 100"/>
          <p:cNvGraphicFramePr>
            <a:graphicFrameLocks noChangeAspect="1"/>
          </p:cNvGraphicFramePr>
          <p:nvPr>
            <p:extLst/>
          </p:nvPr>
        </p:nvGraphicFramePr>
        <p:xfrm>
          <a:off x="6737653" y="1193555"/>
          <a:ext cx="461433" cy="519113"/>
        </p:xfrm>
        <a:graphic>
          <a:graphicData uri="http://schemas.openxmlformats.org/presentationml/2006/ole">
            <mc:AlternateContent xmlns:mc="http://schemas.openxmlformats.org/markup-compatibility/2006">
              <mc:Choice xmlns:v="urn:schemas-microsoft-com:vml" Requires="v">
                <p:oleObj spid="_x0000_s13736" name="Equation" r:id="rId32" imgW="152280" imgH="228600" progId="">
                  <p:embed/>
                </p:oleObj>
              </mc:Choice>
              <mc:Fallback>
                <p:oleObj name="Equation" r:id="rId32" imgW="152280" imgH="2286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7653" y="1193555"/>
                        <a:ext cx="461433" cy="519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 name="Object 101"/>
          <p:cNvGraphicFramePr>
            <a:graphicFrameLocks noChangeAspect="1"/>
          </p:cNvGraphicFramePr>
          <p:nvPr>
            <p:extLst/>
          </p:nvPr>
        </p:nvGraphicFramePr>
        <p:xfrm>
          <a:off x="6739770" y="1874592"/>
          <a:ext cx="423333" cy="519112"/>
        </p:xfrm>
        <a:graphic>
          <a:graphicData uri="http://schemas.openxmlformats.org/presentationml/2006/ole">
            <mc:AlternateContent xmlns:mc="http://schemas.openxmlformats.org/markup-compatibility/2006">
              <mc:Choice xmlns:v="urn:schemas-microsoft-com:vml" Requires="v">
                <p:oleObj spid="_x0000_s13737" name="Equation" r:id="rId33" imgW="139680" imgH="228600" progId="">
                  <p:embed/>
                </p:oleObj>
              </mc:Choice>
              <mc:Fallback>
                <p:oleObj name="Equation" r:id="rId33" imgW="139680" imgH="22860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39770" y="1874592"/>
                        <a:ext cx="423333" cy="519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9" name="Straight Connector 38"/>
          <p:cNvCxnSpPr/>
          <p:nvPr/>
        </p:nvCxnSpPr>
        <p:spPr>
          <a:xfrm>
            <a:off x="6775752" y="2546104"/>
            <a:ext cx="2844800" cy="0"/>
          </a:xfrm>
          <a:prstGeom prst="line">
            <a:avLst/>
          </a:prstGeom>
        </p:spPr>
        <p:style>
          <a:lnRef idx="2">
            <a:schemeClr val="dk1"/>
          </a:lnRef>
          <a:fillRef idx="0">
            <a:schemeClr val="dk1"/>
          </a:fillRef>
          <a:effectRef idx="1">
            <a:schemeClr val="dk1"/>
          </a:effectRef>
          <a:fontRef idx="minor">
            <a:schemeClr val="tx1"/>
          </a:fontRef>
        </p:style>
      </p:cxnSp>
      <p:cxnSp>
        <p:nvCxnSpPr>
          <p:cNvPr id="40" name="Straight Arrow Connector 39"/>
          <p:cNvCxnSpPr/>
          <p:nvPr/>
        </p:nvCxnSpPr>
        <p:spPr>
          <a:xfrm>
            <a:off x="8876118" y="1174504"/>
            <a:ext cx="254000" cy="1371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1" name="Straight Arrow Connector 40"/>
          <p:cNvCxnSpPr/>
          <p:nvPr/>
        </p:nvCxnSpPr>
        <p:spPr>
          <a:xfrm>
            <a:off x="9639603" y="1195142"/>
            <a:ext cx="165100" cy="43656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aphicFrame>
        <p:nvGraphicFramePr>
          <p:cNvPr id="43" name="Object 102"/>
          <p:cNvGraphicFramePr>
            <a:graphicFrameLocks noChangeAspect="1"/>
          </p:cNvGraphicFramePr>
          <p:nvPr>
            <p:extLst/>
          </p:nvPr>
        </p:nvGraphicFramePr>
        <p:xfrm>
          <a:off x="8672918" y="869704"/>
          <a:ext cx="406400" cy="331788"/>
        </p:xfrm>
        <a:graphic>
          <a:graphicData uri="http://schemas.openxmlformats.org/presentationml/2006/ole">
            <mc:AlternateContent xmlns:mc="http://schemas.openxmlformats.org/markup-compatibility/2006">
              <mc:Choice xmlns:v="urn:schemas-microsoft-com:vml" Requires="v">
                <p:oleObj spid="_x0000_s13738" name="Equation" r:id="rId34" imgW="152280" imgH="164880" progId="">
                  <p:embed/>
                </p:oleObj>
              </mc:Choice>
              <mc:Fallback>
                <p:oleObj name="Equation" r:id="rId34" imgW="152280" imgH="16488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72918" y="869704"/>
                        <a:ext cx="406400" cy="331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6" name="Straight Connector 45"/>
          <p:cNvCxnSpPr/>
          <p:nvPr/>
        </p:nvCxnSpPr>
        <p:spPr>
          <a:xfrm>
            <a:off x="6775752" y="3308104"/>
            <a:ext cx="2844800" cy="0"/>
          </a:xfrm>
          <a:prstGeom prst="line">
            <a:avLst/>
          </a:prstGeom>
        </p:spPr>
        <p:style>
          <a:lnRef idx="2">
            <a:schemeClr val="dk1"/>
          </a:lnRef>
          <a:fillRef idx="0">
            <a:schemeClr val="dk1"/>
          </a:fillRef>
          <a:effectRef idx="1">
            <a:schemeClr val="dk1"/>
          </a:effectRef>
          <a:fontRef idx="minor">
            <a:schemeClr val="tx1"/>
          </a:fontRef>
        </p:style>
      </p:cxnSp>
      <p:cxnSp>
        <p:nvCxnSpPr>
          <p:cNvPr id="47" name="Straight Connector 46"/>
          <p:cNvCxnSpPr/>
          <p:nvPr/>
        </p:nvCxnSpPr>
        <p:spPr>
          <a:xfrm>
            <a:off x="6877352" y="4070104"/>
            <a:ext cx="2844800" cy="0"/>
          </a:xfrm>
          <a:prstGeom prst="line">
            <a:avLst/>
          </a:prstGeom>
        </p:spPr>
        <p:style>
          <a:lnRef idx="2">
            <a:schemeClr val="dk1"/>
          </a:lnRef>
          <a:fillRef idx="0">
            <a:schemeClr val="dk1"/>
          </a:fillRef>
          <a:effectRef idx="1">
            <a:schemeClr val="dk1"/>
          </a:effectRef>
          <a:fontRef idx="minor">
            <a:schemeClr val="tx1"/>
          </a:fontRef>
        </p:style>
      </p:cxnSp>
      <p:graphicFrame>
        <p:nvGraphicFramePr>
          <p:cNvPr id="53" name="Object 107"/>
          <p:cNvGraphicFramePr>
            <a:graphicFrameLocks noChangeAspect="1"/>
          </p:cNvGraphicFramePr>
          <p:nvPr>
            <p:extLst/>
          </p:nvPr>
        </p:nvGraphicFramePr>
        <p:xfrm>
          <a:off x="6775753" y="2641355"/>
          <a:ext cx="461433" cy="519113"/>
        </p:xfrm>
        <a:graphic>
          <a:graphicData uri="http://schemas.openxmlformats.org/presentationml/2006/ole">
            <mc:AlternateContent xmlns:mc="http://schemas.openxmlformats.org/markup-compatibility/2006">
              <mc:Choice xmlns:v="urn:schemas-microsoft-com:vml" Requires="v">
                <p:oleObj spid="_x0000_s13739" name="Equation" r:id="rId35" imgW="152280" imgH="228600" progId="">
                  <p:embed/>
                </p:oleObj>
              </mc:Choice>
              <mc:Fallback>
                <p:oleObj name="Equation" r:id="rId35" imgW="152280" imgH="228600" progId="">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775753" y="2641355"/>
                        <a:ext cx="461433" cy="519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4" name="Object 108"/>
          <p:cNvGraphicFramePr>
            <a:graphicFrameLocks noChangeAspect="1"/>
          </p:cNvGraphicFramePr>
          <p:nvPr>
            <p:extLst/>
          </p:nvPr>
        </p:nvGraphicFramePr>
        <p:xfrm>
          <a:off x="6758820" y="3398592"/>
          <a:ext cx="461433" cy="519112"/>
        </p:xfrm>
        <a:graphic>
          <a:graphicData uri="http://schemas.openxmlformats.org/presentationml/2006/ole">
            <mc:AlternateContent xmlns:mc="http://schemas.openxmlformats.org/markup-compatibility/2006">
              <mc:Choice xmlns:v="urn:schemas-microsoft-com:vml" Requires="v">
                <p:oleObj spid="_x0000_s13740" name="Equation" r:id="rId36" imgW="152280" imgH="228600" progId="">
                  <p:embed/>
                </p:oleObj>
              </mc:Choice>
              <mc:Fallback>
                <p:oleObj name="Equation" r:id="rId36" imgW="152280" imgH="228600" progId="">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758820" y="3398592"/>
                        <a:ext cx="461433" cy="519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5" name="Straight Arrow Connector 54"/>
          <p:cNvCxnSpPr/>
          <p:nvPr/>
        </p:nvCxnSpPr>
        <p:spPr>
          <a:xfrm flipV="1">
            <a:off x="9130544" y="1174504"/>
            <a:ext cx="490008" cy="137160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aphicFrame>
        <p:nvGraphicFramePr>
          <p:cNvPr id="56" name="Object 109"/>
          <p:cNvGraphicFramePr>
            <a:graphicFrameLocks noChangeAspect="1"/>
          </p:cNvGraphicFramePr>
          <p:nvPr>
            <p:extLst/>
          </p:nvPr>
        </p:nvGraphicFramePr>
        <p:xfrm>
          <a:off x="9400419" y="830018"/>
          <a:ext cx="440267" cy="357187"/>
        </p:xfrm>
        <a:graphic>
          <a:graphicData uri="http://schemas.openxmlformats.org/presentationml/2006/ole">
            <mc:AlternateContent xmlns:mc="http://schemas.openxmlformats.org/markup-compatibility/2006">
              <mc:Choice xmlns:v="urn:schemas-microsoft-com:vml" Requires="v">
                <p:oleObj spid="_x0000_s13741" name="Equation" r:id="rId37" imgW="164880" imgH="177480" progId="">
                  <p:embed/>
                </p:oleObj>
              </mc:Choice>
              <mc:Fallback>
                <p:oleObj name="Equation" r:id="rId37" imgW="164880" imgH="177480" progId="">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400419" y="830018"/>
                        <a:ext cx="440267" cy="357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 name="Object 110"/>
          <p:cNvGraphicFramePr>
            <a:graphicFrameLocks noChangeAspect="1"/>
          </p:cNvGraphicFramePr>
          <p:nvPr>
            <p:extLst/>
          </p:nvPr>
        </p:nvGraphicFramePr>
        <p:xfrm>
          <a:off x="9789886" y="1299918"/>
          <a:ext cx="474133" cy="331787"/>
        </p:xfrm>
        <a:graphic>
          <a:graphicData uri="http://schemas.openxmlformats.org/presentationml/2006/ole">
            <mc:AlternateContent xmlns:mc="http://schemas.openxmlformats.org/markup-compatibility/2006">
              <mc:Choice xmlns:v="urn:schemas-microsoft-com:vml" Requires="v">
                <p:oleObj spid="_x0000_s13742" name="Equation" r:id="rId38" imgW="177480" imgH="164880" progId="">
                  <p:embed/>
                </p:oleObj>
              </mc:Choice>
              <mc:Fallback>
                <p:oleObj name="Equation" r:id="rId38" imgW="177480" imgH="164880" progId="">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9789886" y="1299918"/>
                        <a:ext cx="474133" cy="331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8" name="Straight Arrow Connector 57"/>
          <p:cNvCxnSpPr/>
          <p:nvPr/>
        </p:nvCxnSpPr>
        <p:spPr>
          <a:xfrm>
            <a:off x="9783536" y="1617418"/>
            <a:ext cx="446616" cy="928687"/>
          </a:xfrm>
          <a:prstGeom prst="straightConnector1">
            <a:avLst/>
          </a:prstGeom>
          <a:ln>
            <a:prstDash val="dash"/>
            <a:tailEnd type="arrow"/>
          </a:ln>
        </p:spPr>
        <p:style>
          <a:lnRef idx="2">
            <a:schemeClr val="dk1"/>
          </a:lnRef>
          <a:fillRef idx="0">
            <a:schemeClr val="dk1"/>
          </a:fillRef>
          <a:effectRef idx="1">
            <a:schemeClr val="dk1"/>
          </a:effectRef>
          <a:fontRef idx="minor">
            <a:schemeClr val="tx1"/>
          </a:fontRef>
        </p:style>
      </p:cxnSp>
      <p:cxnSp>
        <p:nvCxnSpPr>
          <p:cNvPr id="59" name="Straight Arrow Connector 58"/>
          <p:cNvCxnSpPr/>
          <p:nvPr/>
        </p:nvCxnSpPr>
        <p:spPr>
          <a:xfrm flipV="1">
            <a:off x="10253437" y="1555504"/>
            <a:ext cx="484716" cy="928688"/>
          </a:xfrm>
          <a:prstGeom prst="straightConnector1">
            <a:avLst/>
          </a:prstGeom>
          <a:ln>
            <a:prstDash val="dash"/>
            <a:tailEnd type="arrow"/>
          </a:ln>
        </p:spPr>
        <p:style>
          <a:lnRef idx="2">
            <a:schemeClr val="dk1"/>
          </a:lnRef>
          <a:fillRef idx="0">
            <a:schemeClr val="dk1"/>
          </a:fillRef>
          <a:effectRef idx="1">
            <a:schemeClr val="dk1"/>
          </a:effectRef>
          <a:fontRef idx="minor">
            <a:schemeClr val="tx1"/>
          </a:fontRef>
        </p:style>
      </p:cxnSp>
      <p:graphicFrame>
        <p:nvGraphicFramePr>
          <p:cNvPr id="60" name="Object 111"/>
          <p:cNvGraphicFramePr>
            <a:graphicFrameLocks noChangeAspect="1"/>
          </p:cNvGraphicFramePr>
          <p:nvPr>
            <p:extLst/>
          </p:nvPr>
        </p:nvGraphicFramePr>
        <p:xfrm>
          <a:off x="10636552" y="1264993"/>
          <a:ext cx="372533" cy="357187"/>
        </p:xfrm>
        <a:graphic>
          <a:graphicData uri="http://schemas.openxmlformats.org/presentationml/2006/ole">
            <mc:AlternateContent xmlns:mc="http://schemas.openxmlformats.org/markup-compatibility/2006">
              <mc:Choice xmlns:v="urn:schemas-microsoft-com:vml" Requires="v">
                <p:oleObj spid="_x0000_s13743" name="Equation" r:id="rId39" imgW="139680" imgH="177480" progId="">
                  <p:embed/>
                </p:oleObj>
              </mc:Choice>
              <mc:Fallback>
                <p:oleObj name="Equation" r:id="rId39" imgW="139680" imgH="177480" progId="">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0636552" y="1264993"/>
                        <a:ext cx="372533" cy="357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 name="Object 112"/>
          <p:cNvGraphicFramePr>
            <a:graphicFrameLocks noChangeAspect="1"/>
          </p:cNvGraphicFramePr>
          <p:nvPr>
            <p:extLst/>
          </p:nvPr>
        </p:nvGraphicFramePr>
        <p:xfrm>
          <a:off x="10196285" y="2469904"/>
          <a:ext cx="338667" cy="331788"/>
        </p:xfrm>
        <a:graphic>
          <a:graphicData uri="http://schemas.openxmlformats.org/presentationml/2006/ole">
            <mc:AlternateContent xmlns:mc="http://schemas.openxmlformats.org/markup-compatibility/2006">
              <mc:Choice xmlns:v="urn:schemas-microsoft-com:vml" Requires="v">
                <p:oleObj spid="_x0000_s13744" name="Equation" r:id="rId40" imgW="126720" imgH="164880" progId="">
                  <p:embed/>
                </p:oleObj>
              </mc:Choice>
              <mc:Fallback>
                <p:oleObj name="Equation" r:id="rId40" imgW="126720" imgH="164880" progId="">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0196285" y="2469904"/>
                        <a:ext cx="338667" cy="331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2" name="Object 113"/>
          <p:cNvGraphicFramePr>
            <a:graphicFrameLocks noChangeAspect="1"/>
          </p:cNvGraphicFramePr>
          <p:nvPr>
            <p:extLst/>
          </p:nvPr>
        </p:nvGraphicFramePr>
        <p:xfrm>
          <a:off x="8876118" y="2595318"/>
          <a:ext cx="406400" cy="331787"/>
        </p:xfrm>
        <a:graphic>
          <a:graphicData uri="http://schemas.openxmlformats.org/presentationml/2006/ole">
            <mc:AlternateContent xmlns:mc="http://schemas.openxmlformats.org/markup-compatibility/2006">
              <mc:Choice xmlns:v="urn:schemas-microsoft-com:vml" Requires="v">
                <p:oleObj spid="_x0000_s13745" name="Equation" r:id="rId41" imgW="152268" imgH="164957" progId="">
                  <p:embed/>
                </p:oleObj>
              </mc:Choice>
              <mc:Fallback>
                <p:oleObj name="Equation" r:id="rId41" imgW="152268" imgH="164957" progId="">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8876118" y="2595318"/>
                        <a:ext cx="406400" cy="331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内容占位符 3"/>
          <p:cNvSpPr>
            <a:spLocks noGrp="1"/>
          </p:cNvSpPr>
          <p:nvPr>
            <p:ph idx="1"/>
          </p:nvPr>
        </p:nvSpPr>
        <p:spPr/>
        <p:txBody>
          <a:bodyPr/>
          <a:lstStyle/>
          <a:p>
            <a:endParaRPr lang="en-US"/>
          </a:p>
        </p:txBody>
      </p:sp>
    </p:spTree>
    <p:extLst>
      <p:ext uri="{BB962C8B-B14F-4D97-AF65-F5344CB8AC3E}">
        <p14:creationId xmlns:p14="http://schemas.microsoft.com/office/powerpoint/2010/main" val="172640565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4" name="灯片编号占位符 3"/>
          <p:cNvSpPr>
            <a:spLocks noGrp="1"/>
          </p:cNvSpPr>
          <p:nvPr>
            <p:ph type="sldNum" sz="quarter" idx="12"/>
          </p:nvPr>
        </p:nvSpPr>
        <p:spPr/>
        <p:txBody>
          <a:bodyPr/>
          <a:lstStyle/>
          <a:p>
            <a:fld id="{FC733198-011E-4E74-9CBE-D2138561C345}" type="slidenum">
              <a:rPr lang="en-US" smtClean="0">
                <a:solidFill>
                  <a:prstClr val="black"/>
                </a:solidFill>
              </a:rPr>
              <a:pPr/>
              <a:t>61</a:t>
            </a:fld>
            <a:endParaRPr lang="en-US">
              <a:solidFill>
                <a:prstClr val="black"/>
              </a:solidFill>
            </a:endParaRPr>
          </a:p>
        </p:txBody>
      </p:sp>
      <p:sp>
        <p:nvSpPr>
          <p:cNvPr id="5" name="Content Placeholder 20"/>
          <p:cNvSpPr>
            <a:spLocks noGrp="1"/>
          </p:cNvSpPr>
          <p:nvPr>
            <p:ph idx="1"/>
          </p:nvPr>
        </p:nvSpPr>
        <p:spPr>
          <a:xfrm>
            <a:off x="838200" y="1985193"/>
            <a:ext cx="10515600" cy="1668025"/>
          </a:xfrm>
        </p:spPr>
        <p:txBody>
          <a:bodyPr/>
          <a:lstStyle/>
          <a:p>
            <a:r>
              <a:rPr lang="en-US" dirty="0" smtClean="0"/>
              <a:t>These two figures have the same </a:t>
            </a:r>
            <a:r>
              <a:rPr lang="en-US" u="sng" dirty="0" smtClean="0"/>
              <a:t>exact</a:t>
            </a:r>
            <a:r>
              <a:rPr lang="en-US" dirty="0" smtClean="0"/>
              <a:t> process in obtaining an approximate image of primary HIJ. To call that process migrating ABC…GIJ </a:t>
            </a:r>
            <a:r>
              <a:rPr lang="en-US" dirty="0" smtClean="0"/>
              <a:t>makes no sense. How can the migration of an event not care about the history of the event? </a:t>
            </a:r>
            <a:endParaRPr lang="en-US" dirty="0"/>
          </a:p>
        </p:txBody>
      </p:sp>
    </p:spTree>
    <p:extLst>
      <p:ext uri="{BB962C8B-B14F-4D97-AF65-F5344CB8AC3E}">
        <p14:creationId xmlns:p14="http://schemas.microsoft.com/office/powerpoint/2010/main" val="7702239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C733198-011E-4E74-9CBE-D2138561C345}" type="slidenum">
              <a:rPr lang="en-US" smtClean="0"/>
              <a:pPr/>
              <a:t>62</a:t>
            </a:fld>
            <a:endParaRPr lang="en-US"/>
          </a:p>
        </p:txBody>
      </p:sp>
      <p:sp>
        <p:nvSpPr>
          <p:cNvPr id="3" name="TextBox 2"/>
          <p:cNvSpPr txBox="1"/>
          <p:nvPr/>
        </p:nvSpPr>
        <p:spPr>
          <a:xfrm>
            <a:off x="772510" y="772510"/>
            <a:ext cx="10279118" cy="923330"/>
          </a:xfrm>
          <a:prstGeom prst="rect">
            <a:avLst/>
          </a:prstGeom>
          <a:noFill/>
        </p:spPr>
        <p:txBody>
          <a:bodyPr wrap="square" rtlCol="0">
            <a:spAutoFit/>
          </a:bodyPr>
          <a:lstStyle/>
          <a:p>
            <a:r>
              <a:rPr lang="en-US" sz="5400" dirty="0" smtClean="0"/>
              <a:t>Imaging primaries</a:t>
            </a:r>
            <a:endParaRPr lang="en-US" sz="5400" dirty="0"/>
          </a:p>
        </p:txBody>
      </p:sp>
      <p:sp>
        <p:nvSpPr>
          <p:cNvPr id="4" name="TextBox 3"/>
          <p:cNvSpPr txBox="1"/>
          <p:nvPr/>
        </p:nvSpPr>
        <p:spPr>
          <a:xfrm>
            <a:off x="945931" y="2333297"/>
            <a:ext cx="10373710" cy="1754326"/>
          </a:xfrm>
          <a:prstGeom prst="rect">
            <a:avLst/>
          </a:prstGeom>
          <a:noFill/>
        </p:spPr>
        <p:txBody>
          <a:bodyPr wrap="square" rtlCol="0">
            <a:spAutoFit/>
          </a:bodyPr>
          <a:lstStyle/>
          <a:p>
            <a:pPr marL="342900" indent="-342900">
              <a:buFont typeface="+mj-lt"/>
              <a:buAutoNum type="arabicPeriod"/>
            </a:pPr>
            <a:r>
              <a:rPr lang="en-US" sz="3600" dirty="0" smtClean="0">
                <a:solidFill>
                  <a:srgbClr val="FF0000"/>
                </a:solidFill>
              </a:rPr>
              <a:t> Imaging </a:t>
            </a:r>
            <a:r>
              <a:rPr lang="en-US" sz="3600" u="sng" dirty="0" smtClean="0">
                <a:solidFill>
                  <a:srgbClr val="FF0000"/>
                </a:solidFill>
              </a:rPr>
              <a:t>recorded</a:t>
            </a:r>
            <a:r>
              <a:rPr lang="en-US" sz="3600" dirty="0" smtClean="0">
                <a:solidFill>
                  <a:srgbClr val="FF0000"/>
                </a:solidFill>
              </a:rPr>
              <a:t> primaries</a:t>
            </a:r>
          </a:p>
          <a:p>
            <a:pPr marL="342900" indent="-342900">
              <a:buFont typeface="+mj-lt"/>
              <a:buAutoNum type="arabicPeriod"/>
            </a:pPr>
            <a:r>
              <a:rPr lang="en-US" sz="3600" dirty="0" smtClean="0">
                <a:solidFill>
                  <a:srgbClr val="FF0000"/>
                </a:solidFill>
              </a:rPr>
              <a:t> Finding the approximate image of an </a:t>
            </a:r>
            <a:r>
              <a:rPr lang="en-US" sz="3600" u="sng" dirty="0" smtClean="0">
                <a:solidFill>
                  <a:srgbClr val="FF0000"/>
                </a:solidFill>
              </a:rPr>
              <a:t>unrecorded </a:t>
            </a:r>
            <a:r>
              <a:rPr lang="en-US" sz="3600" dirty="0" smtClean="0">
                <a:solidFill>
                  <a:srgbClr val="FF0000"/>
                </a:solidFill>
              </a:rPr>
              <a:t>primary</a:t>
            </a:r>
            <a:endParaRPr lang="en-US" sz="3600" dirty="0">
              <a:solidFill>
                <a:srgbClr val="FF0000"/>
              </a:solidFill>
            </a:endParaRPr>
          </a:p>
        </p:txBody>
      </p:sp>
    </p:spTree>
    <p:extLst>
      <p:ext uri="{BB962C8B-B14F-4D97-AF65-F5344CB8AC3E}">
        <p14:creationId xmlns:p14="http://schemas.microsoft.com/office/powerpoint/2010/main" val="180717209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C733198-011E-4E74-9CBE-D2138561C345}" type="slidenum">
              <a:rPr lang="en-US" smtClean="0"/>
              <a:pPr/>
              <a:t>63</a:t>
            </a:fld>
            <a:endParaRPr lang="en-US"/>
          </a:p>
        </p:txBody>
      </p:sp>
      <p:sp>
        <p:nvSpPr>
          <p:cNvPr id="4" name="TextBox 3"/>
          <p:cNvSpPr txBox="1"/>
          <p:nvPr/>
        </p:nvSpPr>
        <p:spPr>
          <a:xfrm>
            <a:off x="945931" y="2333297"/>
            <a:ext cx="10373710" cy="646331"/>
          </a:xfrm>
          <a:prstGeom prst="rect">
            <a:avLst/>
          </a:prstGeom>
          <a:noFill/>
        </p:spPr>
        <p:txBody>
          <a:bodyPr wrap="square" rtlCol="0">
            <a:spAutoFit/>
          </a:bodyPr>
          <a:lstStyle/>
          <a:p>
            <a:pPr marL="342900" indent="-342900">
              <a:buFont typeface="+mj-lt"/>
              <a:buAutoNum type="arabicPeriod"/>
            </a:pPr>
            <a:r>
              <a:rPr lang="en-US" sz="3600" dirty="0" smtClean="0">
                <a:solidFill>
                  <a:srgbClr val="FF0000"/>
                </a:solidFill>
              </a:rPr>
              <a:t> Imaging </a:t>
            </a:r>
            <a:r>
              <a:rPr lang="en-US" sz="3600" u="sng" dirty="0" smtClean="0">
                <a:solidFill>
                  <a:srgbClr val="FF0000"/>
                </a:solidFill>
              </a:rPr>
              <a:t>recorded</a:t>
            </a:r>
            <a:r>
              <a:rPr lang="en-US" sz="3600" dirty="0" smtClean="0">
                <a:solidFill>
                  <a:srgbClr val="FF0000"/>
                </a:solidFill>
              </a:rPr>
              <a:t> primaries</a:t>
            </a:r>
          </a:p>
        </p:txBody>
      </p:sp>
    </p:spTree>
    <p:extLst>
      <p:ext uri="{BB962C8B-B14F-4D97-AF65-F5344CB8AC3E}">
        <p14:creationId xmlns:p14="http://schemas.microsoft.com/office/powerpoint/2010/main" val="345519410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C733198-011E-4E74-9CBE-D2138561C345}" type="slidenum">
              <a:rPr lang="en-US" smtClean="0"/>
              <a:pPr/>
              <a:t>64</a:t>
            </a:fld>
            <a:endParaRPr lang="en-US"/>
          </a:p>
        </p:txBody>
      </p:sp>
      <p:sp>
        <p:nvSpPr>
          <p:cNvPr id="3" name="TextBox 2"/>
          <p:cNvSpPr txBox="1"/>
          <p:nvPr/>
        </p:nvSpPr>
        <p:spPr>
          <a:xfrm>
            <a:off x="662152" y="472966"/>
            <a:ext cx="10704786" cy="1077218"/>
          </a:xfrm>
          <a:prstGeom prst="rect">
            <a:avLst/>
          </a:prstGeom>
          <a:noFill/>
        </p:spPr>
        <p:txBody>
          <a:bodyPr wrap="square" rtlCol="0">
            <a:spAutoFit/>
          </a:bodyPr>
          <a:lstStyle/>
          <a:p>
            <a:r>
              <a:rPr lang="en-US" sz="3200" dirty="0" smtClean="0"/>
              <a:t>What happens to multiples with methods that image recorded primaries</a:t>
            </a:r>
            <a:endParaRPr lang="en-US" sz="3200" dirty="0"/>
          </a:p>
        </p:txBody>
      </p:sp>
      <p:pic>
        <p:nvPicPr>
          <p:cNvPr id="6553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028" y="2790496"/>
            <a:ext cx="4463530" cy="1828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54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9719" y="2790496"/>
            <a:ext cx="5797219" cy="3263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19352" y="5565228"/>
            <a:ext cx="6306207" cy="954107"/>
          </a:xfrm>
          <a:prstGeom prst="rect">
            <a:avLst/>
          </a:prstGeom>
          <a:noFill/>
        </p:spPr>
        <p:txBody>
          <a:bodyPr wrap="square" rtlCol="0">
            <a:spAutoFit/>
          </a:bodyPr>
          <a:lstStyle/>
          <a:p>
            <a:r>
              <a:rPr lang="en-US" sz="2800" dirty="0" smtClean="0">
                <a:solidFill>
                  <a:srgbClr val="FF0000"/>
                </a:solidFill>
              </a:rPr>
              <a:t>Multiples cause false </a:t>
            </a:r>
            <a:r>
              <a:rPr lang="en-US" sz="2800" dirty="0" smtClean="0">
                <a:solidFill>
                  <a:srgbClr val="FF0000"/>
                </a:solidFill>
              </a:rPr>
              <a:t>images when migrating primaries</a:t>
            </a:r>
            <a:endParaRPr lang="en-US" sz="2800" dirty="0">
              <a:solidFill>
                <a:srgbClr val="FF0000"/>
              </a:solidFill>
            </a:endParaRPr>
          </a:p>
        </p:txBody>
      </p:sp>
      <p:sp>
        <p:nvSpPr>
          <p:cNvPr id="8" name="TextBox 7"/>
          <p:cNvSpPr txBox="1"/>
          <p:nvPr/>
        </p:nvSpPr>
        <p:spPr>
          <a:xfrm>
            <a:off x="662152" y="1760483"/>
            <a:ext cx="6306207"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rgbClr val="FF0000"/>
                </a:solidFill>
              </a:rPr>
              <a:t>Claerbout II</a:t>
            </a:r>
            <a:endParaRPr lang="en-US" sz="2800" dirty="0">
              <a:solidFill>
                <a:srgbClr val="FF0000"/>
              </a:solidFill>
            </a:endParaRPr>
          </a:p>
        </p:txBody>
      </p:sp>
      <mc:AlternateContent xmlns:mc="http://schemas.openxmlformats.org/markup-compatibility/2006" xmlns:a14="http://schemas.microsoft.com/office/drawing/2010/main">
        <mc:Choice Requires="a14">
          <p:sp>
            <p:nvSpPr>
              <p:cNvPr id="5" name="文本框 4"/>
              <p:cNvSpPr txBox="1"/>
              <p:nvPr/>
            </p:nvSpPr>
            <p:spPr>
              <a:xfrm>
                <a:off x="2473378" y="4907596"/>
                <a:ext cx="80197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a:rPr>
                          </m:ctrlPr>
                        </m:sSubPr>
                        <m:e>
                          <m:r>
                            <a:rPr lang="en-US" b="0" i="1" smtClean="0">
                              <a:solidFill>
                                <a:srgbClr val="FF0000"/>
                              </a:solidFill>
                              <a:latin typeface="Cambria Math" panose="02040503050406030204" pitchFamily="18" charset="0"/>
                            </a:rPr>
                            <m:t>𝑅</m:t>
                          </m:r>
                        </m:e>
                        <m:sub>
                          <m:r>
                            <a:rPr lang="en-US" b="0" i="1" smtClean="0">
                              <a:solidFill>
                                <a:srgbClr val="FF0000"/>
                              </a:solidFill>
                              <a:latin typeface="Cambria Math" panose="02040503050406030204" pitchFamily="18" charset="0"/>
                            </a:rPr>
                            <m:t>1</m:t>
                          </m:r>
                        </m:sub>
                      </m:sSub>
                    </m:oMath>
                  </m:oMathPara>
                </a14:m>
                <a:endParaRPr lang="en-US" dirty="0">
                  <a:solidFill>
                    <a:srgbClr val="FF0000"/>
                  </a:solidFill>
                </a:endParaRPr>
              </a:p>
            </p:txBody>
          </p:sp>
        </mc:Choice>
        <mc:Fallback xmlns="">
          <p:sp>
            <p:nvSpPr>
              <p:cNvPr id="5" name="文本框 4"/>
              <p:cNvSpPr txBox="1">
                <a:spLocks noRot="1" noChangeAspect="1" noMove="1" noResize="1" noEditPoints="1" noAdjustHandles="1" noChangeArrowheads="1" noChangeShapeType="1" noTextEdit="1"/>
              </p:cNvSpPr>
              <p:nvPr/>
            </p:nvSpPr>
            <p:spPr>
              <a:xfrm>
                <a:off x="2473378" y="4907596"/>
                <a:ext cx="801973" cy="369332"/>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文本框 6"/>
              <p:cNvSpPr txBox="1"/>
              <p:nvPr/>
            </p:nvSpPr>
            <p:spPr>
              <a:xfrm>
                <a:off x="9454242" y="4907596"/>
                <a:ext cx="487569" cy="2802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a:rPr>
                          </m:ctrlPr>
                        </m:sSubSupPr>
                        <m:e>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𝑅</m:t>
                          </m:r>
                        </m:e>
                        <m:sub>
                          <m:r>
                            <a:rPr lang="en-US" b="0" i="1"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2</m:t>
                          </m:r>
                        </m:sup>
                      </m:sSubSup>
                    </m:oMath>
                  </m:oMathPara>
                </a14:m>
                <a:endParaRPr lang="en-US" dirty="0">
                  <a:solidFill>
                    <a:srgbClr val="FF0000"/>
                  </a:solidFill>
                </a:endParaRPr>
              </a:p>
            </p:txBody>
          </p:sp>
        </mc:Choice>
        <mc:Fallback xmlns="">
          <p:sp>
            <p:nvSpPr>
              <p:cNvPr id="7" name="文本框 6"/>
              <p:cNvSpPr txBox="1">
                <a:spLocks noRot="1" noChangeAspect="1" noMove="1" noResize="1" noEditPoints="1" noAdjustHandles="1" noChangeArrowheads="1" noChangeShapeType="1" noTextEdit="1"/>
              </p:cNvSpPr>
              <p:nvPr/>
            </p:nvSpPr>
            <p:spPr>
              <a:xfrm>
                <a:off x="9454242" y="4907596"/>
                <a:ext cx="487569" cy="280205"/>
              </a:xfrm>
              <a:prstGeom prst="rect">
                <a:avLst/>
              </a:prstGeom>
              <a:blipFill rotWithShape="0">
                <a:blip r:embed="rId6"/>
                <a:stretch>
                  <a:fillRect l="-2500" t="-2174" r="-3750" b="-19565"/>
                </a:stretch>
              </a:blipFill>
            </p:spPr>
            <p:txBody>
              <a:bodyPr/>
              <a:lstStyle/>
              <a:p>
                <a:r>
                  <a:rPr lang="en-US">
                    <a:noFill/>
                  </a:rPr>
                  <a:t> </a:t>
                </a:r>
              </a:p>
            </p:txBody>
          </p:sp>
        </mc:Fallback>
      </mc:AlternateContent>
    </p:spTree>
    <p:extLst>
      <p:ext uri="{BB962C8B-B14F-4D97-AF65-F5344CB8AC3E}">
        <p14:creationId xmlns:p14="http://schemas.microsoft.com/office/powerpoint/2010/main" val="398333680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C733198-011E-4E74-9CBE-D2138561C345}" type="slidenum">
              <a:rPr lang="en-US" smtClean="0"/>
              <a:pPr/>
              <a:t>65</a:t>
            </a:fld>
            <a:endParaRPr lang="en-US"/>
          </a:p>
        </p:txBody>
      </p:sp>
      <p:sp>
        <p:nvSpPr>
          <p:cNvPr id="6" name="TextBox 21"/>
          <p:cNvSpPr txBox="1"/>
          <p:nvPr/>
        </p:nvSpPr>
        <p:spPr>
          <a:xfrm>
            <a:off x="717967" y="2184226"/>
            <a:ext cx="10769600" cy="166199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smtClean="0"/>
              <a:t>For smooth velocities, multiples produce false images and must be removed in any migration of primary and multiples, the same is true for Claerbout </a:t>
            </a:r>
            <a:r>
              <a:rPr lang="en-US" sz="2800" dirty="0" smtClean="0"/>
              <a:t>III</a:t>
            </a:r>
            <a:endParaRPr lang="en-US" sz="2800" dirty="0" smtClean="0"/>
          </a:p>
          <a:p>
            <a:endParaRPr lang="en-US" dirty="0"/>
          </a:p>
        </p:txBody>
      </p:sp>
    </p:spTree>
    <p:extLst>
      <p:ext uri="{BB962C8B-B14F-4D97-AF65-F5344CB8AC3E}">
        <p14:creationId xmlns:p14="http://schemas.microsoft.com/office/powerpoint/2010/main" val="10055100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C733198-011E-4E74-9CBE-D2138561C345}" type="slidenum">
              <a:rPr lang="en-US" smtClean="0"/>
              <a:pPr/>
              <a:t>66</a:t>
            </a:fld>
            <a:endParaRPr lang="en-US"/>
          </a:p>
        </p:txBody>
      </p:sp>
      <p:sp>
        <p:nvSpPr>
          <p:cNvPr id="3" name="TextBox 2"/>
          <p:cNvSpPr txBox="1"/>
          <p:nvPr/>
        </p:nvSpPr>
        <p:spPr>
          <a:xfrm>
            <a:off x="829628" y="747181"/>
            <a:ext cx="10216056" cy="5262979"/>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To image recorded primaries, using any imaging method, requires  first effectively removing multiples without damaging primaries</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smtClean="0"/>
              <a:t>While tremendous progress has occurred in the last 20 years (from ISS methods for FS and internal multiples), significant high priority challenges remain</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smtClean="0"/>
              <a:t>Responding to those challenges is a strategic priority for the petroleum industry – if not, the information and value of recorded primaries will remain only partially accessible and delivered. Only recorded primaries can </a:t>
            </a:r>
            <a:r>
              <a:rPr lang="en-US" sz="2800" dirty="0" smtClean="0"/>
              <a:t>deliver</a:t>
            </a:r>
            <a:r>
              <a:rPr lang="en-US" sz="2800" dirty="0" smtClean="0"/>
              <a:t> </a:t>
            </a:r>
            <a:r>
              <a:rPr lang="en-US" sz="2800" dirty="0" smtClean="0"/>
              <a:t>Stolt extended Claerbout III imaging and inversion benefits.</a:t>
            </a:r>
            <a:endParaRPr lang="en-US" sz="2800" dirty="0"/>
          </a:p>
        </p:txBody>
      </p:sp>
    </p:spTree>
    <p:extLst>
      <p:ext uri="{BB962C8B-B14F-4D97-AF65-F5344CB8AC3E}">
        <p14:creationId xmlns:p14="http://schemas.microsoft.com/office/powerpoint/2010/main" val="314076766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C733198-011E-4E74-9CBE-D2138561C345}" type="slidenum">
              <a:rPr lang="en-US" smtClean="0"/>
              <a:pPr/>
              <a:t>67</a:t>
            </a:fld>
            <a:endParaRPr lang="en-US"/>
          </a:p>
        </p:txBody>
      </p:sp>
      <p:sp>
        <p:nvSpPr>
          <p:cNvPr id="4" name="TextBox 3"/>
          <p:cNvSpPr txBox="1"/>
          <p:nvPr/>
        </p:nvSpPr>
        <p:spPr>
          <a:xfrm>
            <a:off x="945931" y="2333297"/>
            <a:ext cx="10373710" cy="1200329"/>
          </a:xfrm>
          <a:prstGeom prst="rect">
            <a:avLst/>
          </a:prstGeom>
          <a:noFill/>
        </p:spPr>
        <p:txBody>
          <a:bodyPr wrap="square" rtlCol="0">
            <a:spAutoFit/>
          </a:bodyPr>
          <a:lstStyle/>
          <a:p>
            <a:pPr marL="742950" indent="-742950">
              <a:buFont typeface="+mj-lt"/>
              <a:buAutoNum type="arabicPeriod" startAt="2"/>
            </a:pPr>
            <a:r>
              <a:rPr lang="en-US" sz="3600" dirty="0" smtClean="0">
                <a:solidFill>
                  <a:srgbClr val="FF0000"/>
                </a:solidFill>
              </a:rPr>
              <a:t>Finding the approximate image of an unrecorded </a:t>
            </a:r>
            <a:r>
              <a:rPr lang="en-US" sz="3600" dirty="0" smtClean="0">
                <a:solidFill>
                  <a:srgbClr val="FF0000"/>
                </a:solidFill>
              </a:rPr>
              <a:t>primary</a:t>
            </a:r>
            <a:endParaRPr lang="en-US" sz="3600" dirty="0">
              <a:solidFill>
                <a:srgbClr val="FF0000"/>
              </a:solidFill>
            </a:endParaRPr>
          </a:p>
        </p:txBody>
      </p:sp>
    </p:spTree>
    <p:extLst>
      <p:ext uri="{BB962C8B-B14F-4D97-AF65-F5344CB8AC3E}">
        <p14:creationId xmlns:p14="http://schemas.microsoft.com/office/powerpoint/2010/main" val="227155982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C733198-011E-4E74-9CBE-D2138561C345}" type="slidenum">
              <a:rPr lang="en-US" smtClean="0"/>
              <a:pPr/>
              <a:t>68</a:t>
            </a:fld>
            <a:endParaRPr lang="en-US"/>
          </a:p>
        </p:txBody>
      </p:sp>
      <p:sp>
        <p:nvSpPr>
          <p:cNvPr id="5" name="TextBox 4"/>
          <p:cNvSpPr txBox="1"/>
          <p:nvPr/>
        </p:nvSpPr>
        <p:spPr>
          <a:xfrm>
            <a:off x="425668" y="740979"/>
            <a:ext cx="10878208" cy="5201424"/>
          </a:xfrm>
          <a:prstGeom prst="rect">
            <a:avLst/>
          </a:prstGeom>
          <a:noFill/>
        </p:spPr>
        <p:txBody>
          <a:bodyPr wrap="square" rtlCol="0">
            <a:spAutoFit/>
          </a:bodyPr>
          <a:lstStyle/>
          <a:p>
            <a:r>
              <a:rPr lang="en-US" sz="3600" dirty="0" smtClean="0"/>
              <a:t>Using a multiple to find an approximate image of an unrecorded primary</a:t>
            </a:r>
          </a:p>
          <a:p>
            <a:endParaRPr lang="en-US" sz="3600" dirty="0" smtClean="0"/>
          </a:p>
          <a:p>
            <a:pPr marL="285750" indent="-285750">
              <a:buFont typeface="Arial" panose="020B0604020202020204" pitchFamily="34" charset="0"/>
              <a:buChar char="•"/>
            </a:pPr>
            <a:r>
              <a:rPr lang="en-US" sz="2800" dirty="0" smtClean="0"/>
              <a:t>Outputs a </a:t>
            </a:r>
            <a:r>
              <a:rPr lang="en-US" sz="2800" u="sng" dirty="0" smtClean="0"/>
              <a:t>amplitude challenged </a:t>
            </a:r>
            <a:r>
              <a:rPr lang="en-US" sz="2800" dirty="0" smtClean="0"/>
              <a:t>Claerbout II image of the unrecorded primary (that’s a very low bar for the claim of a new vision of seismic data)</a:t>
            </a:r>
          </a:p>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r>
              <a:rPr lang="en-US" sz="2800" dirty="0"/>
              <a:t>Hence, to </a:t>
            </a:r>
            <a:r>
              <a:rPr lang="en-US" sz="2800" dirty="0" smtClean="0"/>
              <a:t>seek images </a:t>
            </a:r>
            <a:r>
              <a:rPr lang="en-US" sz="2800" dirty="0"/>
              <a:t>of recorded primaries plus an approximate image of unrecorded primaries, </a:t>
            </a:r>
            <a:r>
              <a:rPr lang="en-US" sz="2800" u="sng" dirty="0"/>
              <a:t>requires,</a:t>
            </a:r>
            <a:r>
              <a:rPr lang="en-US" sz="2800" dirty="0"/>
              <a:t> as a critical step, a very effective </a:t>
            </a:r>
            <a:r>
              <a:rPr lang="en-US" sz="2800" dirty="0" smtClean="0"/>
              <a:t>multiple </a:t>
            </a:r>
            <a:r>
              <a:rPr lang="en-US" sz="2800" dirty="0"/>
              <a:t>removal for the </a:t>
            </a:r>
            <a:r>
              <a:rPr lang="en-US" sz="2800" dirty="0" smtClean="0"/>
              <a:t>first, </a:t>
            </a:r>
            <a:r>
              <a:rPr lang="en-US" sz="2800" dirty="0"/>
              <a:t>and predicting multiples for the second.</a:t>
            </a:r>
          </a:p>
          <a:p>
            <a:pPr marL="285750"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144139148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C733198-011E-4E74-9CBE-D2138561C345}" type="slidenum">
              <a:rPr lang="en-US" smtClean="0">
                <a:solidFill>
                  <a:prstClr val="black"/>
                </a:solidFill>
              </a:rPr>
              <a:pPr/>
              <a:t>69</a:t>
            </a:fld>
            <a:endParaRPr lang="en-US">
              <a:solidFill>
                <a:prstClr val="black"/>
              </a:solidFill>
            </a:endParaRPr>
          </a:p>
        </p:txBody>
      </p:sp>
      <p:sp>
        <p:nvSpPr>
          <p:cNvPr id="3" name="TextBox 2"/>
          <p:cNvSpPr txBox="1"/>
          <p:nvPr/>
        </p:nvSpPr>
        <p:spPr>
          <a:xfrm>
            <a:off x="706582" y="758536"/>
            <a:ext cx="10910454" cy="4431983"/>
          </a:xfrm>
          <a:prstGeom prst="rect">
            <a:avLst/>
          </a:prstGeom>
          <a:noFill/>
        </p:spPr>
        <p:txBody>
          <a:bodyPr wrap="square" rtlCol="0">
            <a:spAutoFit/>
          </a:bodyPr>
          <a:lstStyle/>
          <a:p>
            <a:pPr marL="285750" indent="-285750">
              <a:buFont typeface="Arial" panose="020B0604020202020204" pitchFamily="34" charset="0"/>
              <a:buChar char="•"/>
            </a:pPr>
            <a:r>
              <a:rPr lang="en-US" sz="2400" dirty="0"/>
              <a:t>The approximate image of unrecorded primaries cause cross-talk – since the method cannot predict a multiple unless all of its subevents are recorded – if all of its subevents are recorded the multiple is useless in providing an image of an unrecorded primary, since there are none – that circular reasoning leads to using the entire data set (that contain multiples) and the non-multiple events in the data are one of the causes of cross-talk</a:t>
            </a:r>
            <a:r>
              <a:rPr lang="en-US" sz="2400" dirty="0" smtClean="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This </a:t>
            </a:r>
            <a:r>
              <a:rPr lang="en-US" sz="2400" dirty="0"/>
              <a:t>'use of multiples' is an ad-hoc method, that doesn't derive from a comprehensive </a:t>
            </a:r>
            <a:r>
              <a:rPr lang="en-US" sz="2400" dirty="0" smtClean="0"/>
              <a:t>framework, </a:t>
            </a:r>
            <a:r>
              <a:rPr lang="en-US" sz="2400" dirty="0"/>
              <a:t>where problems and shortcomings can  be addressed in a systematic fashion, by returning to the theory without the issues. There is no theory that ‘uses’ multiples, without causing false events due to cross talk.</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2397748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p:cNvGraphicFramePr>
            <a:graphicFrameLocks noChangeAspect="1"/>
          </p:cNvGraphicFramePr>
          <p:nvPr>
            <p:extLst/>
          </p:nvPr>
        </p:nvGraphicFramePr>
        <p:xfrm>
          <a:off x="710616" y="2230273"/>
          <a:ext cx="4692650" cy="420688"/>
        </p:xfrm>
        <a:graphic>
          <a:graphicData uri="http://schemas.openxmlformats.org/presentationml/2006/ole">
            <mc:AlternateContent xmlns:mc="http://schemas.openxmlformats.org/markup-compatibility/2006">
              <mc:Choice xmlns:v="urn:schemas-microsoft-com:vml" Requires="v">
                <p:oleObj spid="_x0000_s2096" name="Equation" r:id="rId3" imgW="2450880" imgH="241200" progId="Equation.DSMT4">
                  <p:embed/>
                </p:oleObj>
              </mc:Choice>
              <mc:Fallback>
                <p:oleObj name="Equation" r:id="rId3" imgW="2450880" imgH="241200" progId="Equation.DSMT4">
                  <p:embed/>
                  <p:pic>
                    <p:nvPicPr>
                      <p:cNvPr id="0" name=""/>
                      <p:cNvPicPr>
                        <a:picLocks noChangeAspect="1" noChangeArrowheads="1"/>
                      </p:cNvPicPr>
                      <p:nvPr/>
                    </p:nvPicPr>
                    <p:blipFill>
                      <a:blip r:embed="rId4"/>
                      <a:srcRect/>
                      <a:stretch>
                        <a:fillRect/>
                      </a:stretch>
                    </p:blipFill>
                    <p:spPr bwMode="auto">
                      <a:xfrm>
                        <a:off x="710616" y="2230273"/>
                        <a:ext cx="469265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TextBox 12"/>
          <p:cNvSpPr txBox="1"/>
          <p:nvPr/>
        </p:nvSpPr>
        <p:spPr>
          <a:xfrm>
            <a:off x="710616" y="2865217"/>
            <a:ext cx="3882409" cy="523220"/>
          </a:xfrm>
          <a:prstGeom prst="rect">
            <a:avLst/>
          </a:prstGeom>
          <a:noFill/>
        </p:spPr>
        <p:txBody>
          <a:bodyPr wrap="none" rtlCol="0">
            <a:spAutoFit/>
          </a:bodyPr>
          <a:lstStyle/>
          <a:p>
            <a:r>
              <a:rPr lang="en-US" sz="2800" dirty="0" smtClean="0"/>
              <a:t>Inverse Fourier transform</a:t>
            </a:r>
            <a:endParaRPr lang="en-US" sz="2800" dirty="0"/>
          </a:p>
        </p:txBody>
      </p:sp>
      <p:graphicFrame>
        <p:nvGraphicFramePr>
          <p:cNvPr id="3" name="Object 2"/>
          <p:cNvGraphicFramePr>
            <a:graphicFrameLocks noChangeAspect="1"/>
          </p:cNvGraphicFramePr>
          <p:nvPr>
            <p:extLst/>
          </p:nvPr>
        </p:nvGraphicFramePr>
        <p:xfrm>
          <a:off x="710616" y="3656451"/>
          <a:ext cx="2286000" cy="398463"/>
        </p:xfrm>
        <a:graphic>
          <a:graphicData uri="http://schemas.openxmlformats.org/presentationml/2006/ole">
            <mc:AlternateContent xmlns:mc="http://schemas.openxmlformats.org/markup-compatibility/2006">
              <mc:Choice xmlns:v="urn:schemas-microsoft-com:vml" Requires="v">
                <p:oleObj spid="_x0000_s2097" name="Equation" r:id="rId5" imgW="1193760" imgH="228600" progId="Equation.DSMT4">
                  <p:embed/>
                </p:oleObj>
              </mc:Choice>
              <mc:Fallback>
                <p:oleObj name="Equation" r:id="rId5" imgW="1193760" imgH="228600" progId="Equation.DSMT4">
                  <p:embed/>
                  <p:pic>
                    <p:nvPicPr>
                      <p:cNvPr id="0" name=""/>
                      <p:cNvPicPr>
                        <a:picLocks noChangeAspect="1" noChangeArrowheads="1"/>
                      </p:cNvPicPr>
                      <p:nvPr/>
                    </p:nvPicPr>
                    <p:blipFill>
                      <a:blip r:embed="rId6"/>
                      <a:srcRect/>
                      <a:stretch>
                        <a:fillRect/>
                      </a:stretch>
                    </p:blipFill>
                    <p:spPr bwMode="auto">
                      <a:xfrm>
                        <a:off x="710616" y="3656451"/>
                        <a:ext cx="22860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5"/>
          <p:cNvSpPr/>
          <p:nvPr/>
        </p:nvSpPr>
        <p:spPr>
          <a:xfrm>
            <a:off x="710616" y="4242057"/>
            <a:ext cx="8300983" cy="461665"/>
          </a:xfrm>
          <a:prstGeom prst="rect">
            <a:avLst/>
          </a:prstGeom>
        </p:spPr>
        <p:txBody>
          <a:bodyPr wrap="square">
            <a:spAutoFit/>
          </a:bodyPr>
          <a:lstStyle/>
          <a:p>
            <a:r>
              <a:rPr lang="en-US" sz="2400" dirty="0"/>
              <a:t>Set </a:t>
            </a:r>
            <a:r>
              <a:rPr lang="en-US" sz="2400" dirty="0" err="1" smtClean="0"/>
              <a:t>x</a:t>
            </a:r>
            <a:r>
              <a:rPr lang="en-US" sz="2400" baseline="-25000" dirty="0" err="1" smtClean="0"/>
              <a:t>g</a:t>
            </a:r>
            <a:r>
              <a:rPr lang="en-US" sz="2400" dirty="0" smtClean="0"/>
              <a:t>=</a:t>
            </a:r>
            <a:r>
              <a:rPr lang="en-US" sz="2400" dirty="0" err="1" smtClean="0"/>
              <a:t>x</a:t>
            </a:r>
            <a:r>
              <a:rPr lang="en-US" sz="2400" baseline="-25000" dirty="0" err="1" smtClean="0"/>
              <a:t>s</a:t>
            </a:r>
            <a:r>
              <a:rPr lang="en-US" sz="2400" dirty="0" smtClean="0"/>
              <a:t>=x (</a:t>
            </a:r>
            <a:r>
              <a:rPr lang="en-US" sz="2400" dirty="0" err="1" smtClean="0"/>
              <a:t>x</a:t>
            </a:r>
            <a:r>
              <a:rPr lang="en-US" sz="2400" baseline="-25000" dirty="0" err="1" smtClean="0"/>
              <a:t>m</a:t>
            </a:r>
            <a:r>
              <a:rPr lang="en-US" sz="2400" dirty="0" smtClean="0"/>
              <a:t>=x</a:t>
            </a:r>
            <a:r>
              <a:rPr lang="en-US" sz="2400" dirty="0"/>
              <a:t>; </a:t>
            </a:r>
            <a:r>
              <a:rPr lang="en-US" sz="2400" dirty="0" err="1"/>
              <a:t>x</a:t>
            </a:r>
            <a:r>
              <a:rPr lang="en-US" sz="2400" baseline="-25000" dirty="0" err="1"/>
              <a:t>h</a:t>
            </a:r>
            <a:r>
              <a:rPr lang="en-US" sz="2400" dirty="0"/>
              <a:t>=0 </a:t>
            </a:r>
            <a:r>
              <a:rPr lang="en-US" sz="2400" dirty="0" smtClean="0"/>
              <a:t>) </a:t>
            </a:r>
            <a:r>
              <a:rPr lang="en-US" sz="2400" dirty="0"/>
              <a:t>original </a:t>
            </a:r>
            <a:r>
              <a:rPr lang="en-US" sz="2400" dirty="0" err="1"/>
              <a:t>Stolt</a:t>
            </a:r>
            <a:r>
              <a:rPr lang="en-US" sz="2400" dirty="0"/>
              <a:t> </a:t>
            </a:r>
            <a:r>
              <a:rPr lang="en-US" sz="2400" dirty="0" smtClean="0"/>
              <a:t>migration (</a:t>
            </a:r>
            <a:r>
              <a:rPr lang="en-US" sz="2400" dirty="0" err="1"/>
              <a:t>Claerbout</a:t>
            </a:r>
            <a:r>
              <a:rPr lang="en-US" sz="2400" dirty="0"/>
              <a:t> III)</a:t>
            </a:r>
          </a:p>
        </p:txBody>
      </p:sp>
      <p:sp>
        <p:nvSpPr>
          <p:cNvPr id="15" name="Rectangle 14"/>
          <p:cNvSpPr/>
          <p:nvPr/>
        </p:nvSpPr>
        <p:spPr>
          <a:xfrm>
            <a:off x="710616" y="4941390"/>
            <a:ext cx="11296432" cy="461665"/>
          </a:xfrm>
          <a:prstGeom prst="rect">
            <a:avLst/>
          </a:prstGeom>
        </p:spPr>
        <p:txBody>
          <a:bodyPr wrap="square">
            <a:spAutoFit/>
          </a:bodyPr>
          <a:lstStyle/>
          <a:p>
            <a:r>
              <a:rPr lang="en-US" sz="2400" dirty="0"/>
              <a:t>angle average plane wave reflection coefficient by summing over </a:t>
            </a:r>
            <a:r>
              <a:rPr lang="en-US" sz="2400" dirty="0" err="1"/>
              <a:t>k</a:t>
            </a:r>
            <a:r>
              <a:rPr lang="en-US" sz="2400" baseline="-25000" dirty="0" err="1"/>
              <a:t>h</a:t>
            </a:r>
            <a:endParaRPr lang="en-US" sz="2400" baseline="-25000" dirty="0"/>
          </a:p>
        </p:txBody>
      </p:sp>
      <p:sp>
        <p:nvSpPr>
          <p:cNvPr id="10" name="TextBox 9"/>
          <p:cNvSpPr txBox="1"/>
          <p:nvPr/>
        </p:nvSpPr>
        <p:spPr>
          <a:xfrm>
            <a:off x="401582" y="415159"/>
            <a:ext cx="7174336" cy="707886"/>
          </a:xfrm>
          <a:prstGeom prst="rect">
            <a:avLst/>
          </a:prstGeom>
          <a:noFill/>
        </p:spPr>
        <p:txBody>
          <a:bodyPr wrap="none" rtlCol="0">
            <a:spAutoFit/>
          </a:bodyPr>
          <a:lstStyle/>
          <a:p>
            <a:r>
              <a:rPr lang="en-US" sz="4000" dirty="0" smtClean="0"/>
              <a:t>2D </a:t>
            </a:r>
            <a:r>
              <a:rPr lang="en-US" sz="4000" dirty="0" err="1" smtClean="0"/>
              <a:t>Claerbout</a:t>
            </a:r>
            <a:r>
              <a:rPr lang="en-US" sz="4000" dirty="0" smtClean="0"/>
              <a:t> III (</a:t>
            </a:r>
            <a:r>
              <a:rPr lang="en-US" sz="4000" dirty="0" err="1" smtClean="0"/>
              <a:t>Stolt</a:t>
            </a:r>
            <a:r>
              <a:rPr lang="en-US" sz="4000" dirty="0" smtClean="0"/>
              <a:t> migration)  </a:t>
            </a:r>
            <a:endParaRPr lang="en-US" sz="4000" dirty="0"/>
          </a:p>
        </p:txBody>
      </p:sp>
      <p:sp>
        <p:nvSpPr>
          <p:cNvPr id="11" name="TextBox 10"/>
          <p:cNvSpPr txBox="1"/>
          <p:nvPr/>
        </p:nvSpPr>
        <p:spPr>
          <a:xfrm>
            <a:off x="773752" y="1472597"/>
            <a:ext cx="3026598" cy="523220"/>
          </a:xfrm>
          <a:prstGeom prst="rect">
            <a:avLst/>
          </a:prstGeom>
          <a:noFill/>
        </p:spPr>
        <p:txBody>
          <a:bodyPr wrap="none" rtlCol="0">
            <a:spAutoFit/>
          </a:bodyPr>
          <a:lstStyle/>
          <a:p>
            <a:r>
              <a:rPr lang="en-US" sz="2800" dirty="0" smtClean="0"/>
              <a:t>Change of variables</a:t>
            </a:r>
            <a:endParaRPr lang="en-US" sz="2800" dirty="0"/>
          </a:p>
        </p:txBody>
      </p:sp>
    </p:spTree>
    <p:extLst>
      <p:ext uri="{BB962C8B-B14F-4D97-AF65-F5344CB8AC3E}">
        <p14:creationId xmlns:p14="http://schemas.microsoft.com/office/powerpoint/2010/main" val="211707358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C733198-011E-4E74-9CBE-D2138561C345}" type="slidenum">
              <a:rPr lang="en-US" smtClean="0"/>
              <a:pPr/>
              <a:t>70</a:t>
            </a:fld>
            <a:endParaRPr lang="en-US"/>
          </a:p>
        </p:txBody>
      </p:sp>
      <p:sp>
        <p:nvSpPr>
          <p:cNvPr id="3" name="TextBox 2"/>
          <p:cNvSpPr txBox="1"/>
          <p:nvPr/>
        </p:nvSpPr>
        <p:spPr>
          <a:xfrm>
            <a:off x="520261" y="1458227"/>
            <a:ext cx="10689021" cy="2677656"/>
          </a:xfrm>
          <a:prstGeom prst="rect">
            <a:avLst/>
          </a:prstGeom>
          <a:noFill/>
        </p:spPr>
        <p:txBody>
          <a:bodyPr wrap="square" rtlCol="0">
            <a:spAutoFit/>
          </a:bodyPr>
          <a:lstStyle/>
          <a:p>
            <a:r>
              <a:rPr lang="en-US" sz="2800" dirty="0"/>
              <a:t>T</a:t>
            </a:r>
            <a:r>
              <a:rPr lang="en-US" sz="2800" dirty="0" smtClean="0"/>
              <a:t>he </a:t>
            </a:r>
            <a:r>
              <a:rPr lang="en-US" sz="2800" dirty="0"/>
              <a:t>effective removal of multiples remains a priority for those serious about imaging and inversion objectives ---- the improvement in structure from using multiples to obtain an approximate image of an unrecorded shallow primary can be useful ---- but doesn't represent a new and </a:t>
            </a:r>
            <a:r>
              <a:rPr lang="en-US" sz="2800" dirty="0" err="1" smtClean="0"/>
              <a:t>superceding</a:t>
            </a:r>
            <a:r>
              <a:rPr lang="en-US" sz="2800" dirty="0" smtClean="0"/>
              <a:t> </a:t>
            </a:r>
            <a:r>
              <a:rPr lang="en-US" sz="2800" dirty="0"/>
              <a:t>view of primaries and multiples and their roles in migrating and inverting data.</a:t>
            </a:r>
          </a:p>
        </p:txBody>
      </p:sp>
    </p:spTree>
    <p:extLst>
      <p:ext uri="{BB962C8B-B14F-4D97-AF65-F5344CB8AC3E}">
        <p14:creationId xmlns:p14="http://schemas.microsoft.com/office/powerpoint/2010/main" val="42292762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C733198-011E-4E74-9CBE-D2138561C345}" type="slidenum">
              <a:rPr lang="en-US" smtClean="0"/>
              <a:pPr/>
              <a:t>71</a:t>
            </a:fld>
            <a:endParaRPr lang="en-US"/>
          </a:p>
        </p:txBody>
      </p:sp>
      <p:pic>
        <p:nvPicPr>
          <p:cNvPr id="5" name="Picture 4" descr="sponsor_logo_2015.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913869"/>
          </a:xfrm>
          <a:prstGeom prst="rect">
            <a:avLst/>
          </a:prstGeom>
        </p:spPr>
      </p:pic>
    </p:spTree>
    <p:extLst>
      <p:ext uri="{BB962C8B-B14F-4D97-AF65-F5344CB8AC3E}">
        <p14:creationId xmlns:p14="http://schemas.microsoft.com/office/powerpoint/2010/main" val="38695779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C733198-011E-4E74-9CBE-D2138561C345}" type="slidenum">
              <a:rPr lang="en-US" smtClean="0"/>
              <a:pPr/>
              <a:t>8</a:t>
            </a:fld>
            <a:endParaRPr lang="en-US"/>
          </a:p>
        </p:txBody>
      </p:sp>
      <p:sp>
        <p:nvSpPr>
          <p:cNvPr id="3" name="Rectangle 2"/>
          <p:cNvSpPr/>
          <p:nvPr/>
        </p:nvSpPr>
        <p:spPr>
          <a:xfrm>
            <a:off x="367864" y="882869"/>
            <a:ext cx="11824136" cy="4031873"/>
          </a:xfrm>
          <a:prstGeom prst="rect">
            <a:avLst/>
          </a:prstGeom>
        </p:spPr>
        <p:txBody>
          <a:bodyPr wrap="square">
            <a:spAutoFit/>
          </a:bodyPr>
          <a:lstStyle/>
          <a:p>
            <a:pPr marL="285750" indent="-285750">
              <a:buFont typeface="Arial" panose="020B0604020202020204" pitchFamily="34" charset="0"/>
              <a:buChar char="•"/>
            </a:pPr>
            <a:r>
              <a:rPr lang="en-US" sz="3200" dirty="0" smtClean="0"/>
              <a:t>Stolt extended </a:t>
            </a:r>
            <a:r>
              <a:rPr lang="en-US" sz="3200" dirty="0"/>
              <a:t>(Claerbout III</a:t>
            </a:r>
            <a:r>
              <a:rPr lang="en-US" sz="3200" dirty="0" smtClean="0"/>
              <a:t>) migration </a:t>
            </a:r>
            <a:r>
              <a:rPr lang="en-US" sz="3200" dirty="0"/>
              <a:t>retains </a:t>
            </a:r>
            <a:r>
              <a:rPr lang="en-US" sz="3200" dirty="0" err="1"/>
              <a:t>k</a:t>
            </a:r>
            <a:r>
              <a:rPr lang="en-US" sz="3200" baseline="-25000" dirty="0" err="1"/>
              <a:t>h</a:t>
            </a:r>
            <a:r>
              <a:rPr lang="en-US" sz="3200" baseline="-25000" dirty="0"/>
              <a:t> </a:t>
            </a:r>
            <a:r>
              <a:rPr lang="en-US" sz="3200" dirty="0" smtClean="0"/>
              <a:t>information at depth </a:t>
            </a:r>
            <a:r>
              <a:rPr lang="en-US" sz="3200" dirty="0" smtClean="0"/>
              <a:t>z, </a:t>
            </a:r>
            <a:r>
              <a:rPr lang="en-US" sz="3200" dirty="0" smtClean="0"/>
              <a:t>D(</a:t>
            </a:r>
            <a:r>
              <a:rPr lang="en-US" sz="3200" dirty="0" err="1" smtClean="0"/>
              <a:t>km,kh,kz</a:t>
            </a:r>
            <a:r>
              <a:rPr lang="en-US" sz="3200" dirty="0" smtClean="0"/>
              <a:t>) and that </a:t>
            </a:r>
            <a:r>
              <a:rPr lang="en-US" sz="3200" dirty="0"/>
              <a:t>provides </a:t>
            </a:r>
            <a:r>
              <a:rPr lang="en-US" sz="3200" dirty="0" smtClean="0"/>
              <a:t>the plane </a:t>
            </a:r>
            <a:r>
              <a:rPr lang="en-US" sz="3200" dirty="0"/>
              <a:t>wave reflection </a:t>
            </a:r>
            <a:r>
              <a:rPr lang="en-US" sz="3200" dirty="0" smtClean="0"/>
              <a:t>coefficient at a specular reflector</a:t>
            </a:r>
            <a:endParaRPr lang="en-US" sz="3200" dirty="0"/>
          </a:p>
          <a:p>
            <a:pPr marL="285750" indent="-285750">
              <a:buFont typeface="Arial" panose="020B0604020202020204" pitchFamily="34" charset="0"/>
              <a:buChar char="•"/>
            </a:pPr>
            <a:r>
              <a:rPr lang="en-US" sz="3200" dirty="0" smtClean="0"/>
              <a:t>Stolt </a:t>
            </a:r>
            <a:r>
              <a:rPr lang="en-US" sz="3200" dirty="0"/>
              <a:t>and collaborators </a:t>
            </a:r>
            <a:r>
              <a:rPr lang="en-US" sz="3200" dirty="0" smtClean="0"/>
              <a:t>f</a:t>
            </a:r>
            <a:r>
              <a:rPr lang="en-US" sz="3200" dirty="0" smtClean="0"/>
              <a:t>urther </a:t>
            </a:r>
            <a:r>
              <a:rPr lang="en-US" sz="3200" dirty="0"/>
              <a:t>extended </a:t>
            </a:r>
            <a:r>
              <a:rPr lang="en-US" sz="3200" dirty="0" smtClean="0"/>
              <a:t>Claerbout III </a:t>
            </a:r>
            <a:r>
              <a:rPr lang="en-US" sz="3200" dirty="0"/>
              <a:t>to </a:t>
            </a:r>
            <a:r>
              <a:rPr lang="en-US" sz="3200" dirty="0"/>
              <a:t>provide </a:t>
            </a:r>
            <a:r>
              <a:rPr lang="en-US" sz="3200" dirty="0" smtClean="0"/>
              <a:t>a point reflectivity model that </a:t>
            </a:r>
            <a:r>
              <a:rPr lang="en-US" sz="3200" dirty="0" smtClean="0"/>
              <a:t>automatically </a:t>
            </a:r>
            <a:r>
              <a:rPr lang="en-US" sz="3200" dirty="0" smtClean="0"/>
              <a:t>images</a:t>
            </a:r>
            <a:r>
              <a:rPr lang="en-US" sz="3200" dirty="0" smtClean="0"/>
              <a:t> </a:t>
            </a:r>
            <a:r>
              <a:rPr lang="en-US" sz="3200" dirty="0"/>
              <a:t>specular and </a:t>
            </a:r>
            <a:r>
              <a:rPr lang="en-US" sz="3200" dirty="0" smtClean="0"/>
              <a:t>non-specular </a:t>
            </a:r>
            <a:r>
              <a:rPr lang="en-US" sz="3200" dirty="0"/>
              <a:t>reflections.</a:t>
            </a:r>
          </a:p>
          <a:p>
            <a:pPr marL="285750" indent="-285750">
              <a:buFont typeface="Arial" panose="020B0604020202020204" pitchFamily="34" charset="0"/>
              <a:buChar char="•"/>
            </a:pPr>
            <a:r>
              <a:rPr lang="en-US" sz="3200" u="sng" dirty="0"/>
              <a:t>The latter is only possible for extensions/generalizations of </a:t>
            </a:r>
            <a:r>
              <a:rPr lang="en-US" sz="3200" u="sng" dirty="0" err="1"/>
              <a:t>Claerbout</a:t>
            </a:r>
            <a:r>
              <a:rPr lang="en-US" sz="3200" u="sng" dirty="0"/>
              <a:t> III(not for </a:t>
            </a:r>
            <a:r>
              <a:rPr lang="en-US" sz="3200" u="sng" dirty="0" err="1"/>
              <a:t>Claerbout</a:t>
            </a:r>
            <a:r>
              <a:rPr lang="en-US" sz="3200" u="sng" dirty="0"/>
              <a:t> II) </a:t>
            </a:r>
          </a:p>
        </p:txBody>
      </p:sp>
    </p:spTree>
    <p:extLst>
      <p:ext uri="{BB962C8B-B14F-4D97-AF65-F5344CB8AC3E}">
        <p14:creationId xmlns:p14="http://schemas.microsoft.com/office/powerpoint/2010/main" val="28899903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FC733198-011E-4E74-9CBE-D2138561C345}" type="slidenum">
              <a:rPr lang="en-US" smtClean="0">
                <a:solidFill>
                  <a:prstClr val="black"/>
                </a:solidFill>
              </a:rPr>
              <a:pPr/>
              <a:t>9</a:t>
            </a:fld>
            <a:endParaRPr lang="en-US">
              <a:solidFill>
                <a:prstClr val="black"/>
              </a:solidFill>
            </a:endParaRPr>
          </a:p>
        </p:txBody>
      </p:sp>
      <p:sp>
        <p:nvSpPr>
          <p:cNvPr id="3" name="TextBox 3"/>
          <p:cNvSpPr txBox="1">
            <a:spLocks noChangeArrowheads="1"/>
          </p:cNvSpPr>
          <p:nvPr/>
        </p:nvSpPr>
        <p:spPr bwMode="auto">
          <a:xfrm>
            <a:off x="950485" y="1202487"/>
            <a:ext cx="64430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altLang="en-US" sz="2800" dirty="0" smtClean="0">
                <a:latin typeface="+mn-lt"/>
              </a:rPr>
              <a:t>Claerbout imaging II</a:t>
            </a:r>
            <a:endParaRPr lang="en-US" altLang="en-US" sz="2800" dirty="0">
              <a:latin typeface="+mn-lt"/>
            </a:endParaRPr>
          </a:p>
        </p:txBody>
      </p:sp>
      <p:sp>
        <p:nvSpPr>
          <p:cNvPr id="4" name="TextBox 8"/>
          <p:cNvSpPr txBox="1">
            <a:spLocks noChangeArrowheads="1"/>
          </p:cNvSpPr>
          <p:nvPr/>
        </p:nvSpPr>
        <p:spPr bwMode="auto">
          <a:xfrm>
            <a:off x="1090185" y="3085262"/>
            <a:ext cx="80315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altLang="en-US" sz="2800" dirty="0" smtClean="0">
                <a:latin typeface="+mn-lt"/>
              </a:rPr>
              <a:t>Claerbout imaging III</a:t>
            </a:r>
            <a:endParaRPr lang="en-US" altLang="en-US" sz="2800" dirty="0">
              <a:latin typeface="+mn-lt"/>
            </a:endParaRPr>
          </a:p>
        </p:txBody>
      </p:sp>
      <p:graphicFrame>
        <p:nvGraphicFramePr>
          <p:cNvPr id="6" name="Object 2"/>
          <p:cNvGraphicFramePr>
            <a:graphicFrameLocks noChangeAspect="1"/>
          </p:cNvGraphicFramePr>
          <p:nvPr>
            <p:extLst>
              <p:ext uri="{D42A27DB-BD31-4B8C-83A1-F6EECF244321}">
                <p14:modId xmlns:p14="http://schemas.microsoft.com/office/powerpoint/2010/main" val="2192151891"/>
              </p:ext>
            </p:extLst>
          </p:nvPr>
        </p:nvGraphicFramePr>
        <p:xfrm>
          <a:off x="1073251" y="2080375"/>
          <a:ext cx="5789613" cy="1004887"/>
        </p:xfrm>
        <a:graphic>
          <a:graphicData uri="http://schemas.openxmlformats.org/presentationml/2006/ole">
            <mc:AlternateContent xmlns:mc="http://schemas.openxmlformats.org/markup-compatibility/2006">
              <mc:Choice xmlns:v="urn:schemas-microsoft-com:vml" Requires="v">
                <p:oleObj spid="_x0000_s15382" name="Equation" r:id="rId3" imgW="2120760" imgH="368280" progId="Equation.DSMT4">
                  <p:embed/>
                </p:oleObj>
              </mc:Choice>
              <mc:Fallback>
                <p:oleObj name="Equation" r:id="rId3" imgW="2120760" imgH="368280" progId="Equation.DSMT4">
                  <p:embed/>
                  <p:pic>
                    <p:nvPicPr>
                      <p:cNvPr id="0" name=""/>
                      <p:cNvPicPr/>
                      <p:nvPr/>
                    </p:nvPicPr>
                    <p:blipFill>
                      <a:blip r:embed="rId4"/>
                      <a:stretch>
                        <a:fillRect/>
                      </a:stretch>
                    </p:blipFill>
                    <p:spPr>
                      <a:xfrm>
                        <a:off x="1073251" y="2080375"/>
                        <a:ext cx="5789613" cy="1004887"/>
                      </a:xfrm>
                      <a:prstGeom prst="rect">
                        <a:avLst/>
                      </a:prstGeom>
                    </p:spPr>
                  </p:pic>
                </p:oleObj>
              </mc:Fallback>
            </mc:AlternateContent>
          </a:graphicData>
        </a:graphic>
      </p:graphicFrame>
      <p:graphicFrame>
        <p:nvGraphicFramePr>
          <p:cNvPr id="7" name="Object 3"/>
          <p:cNvGraphicFramePr>
            <a:graphicFrameLocks noChangeAspect="1"/>
          </p:cNvGraphicFramePr>
          <p:nvPr>
            <p:extLst>
              <p:ext uri="{D42A27DB-BD31-4B8C-83A1-F6EECF244321}">
                <p14:modId xmlns:p14="http://schemas.microsoft.com/office/powerpoint/2010/main" val="1329174927"/>
              </p:ext>
            </p:extLst>
          </p:nvPr>
        </p:nvGraphicFramePr>
        <p:xfrm>
          <a:off x="950485" y="3734607"/>
          <a:ext cx="10116366" cy="1795237"/>
        </p:xfrm>
        <a:graphic>
          <a:graphicData uri="http://schemas.openxmlformats.org/presentationml/2006/ole">
            <mc:AlternateContent xmlns:mc="http://schemas.openxmlformats.org/markup-compatibility/2006">
              <mc:Choice xmlns:v="urn:schemas-microsoft-com:vml" Requires="v">
                <p:oleObj spid="_x0000_s15383" name="Equation" r:id="rId5" imgW="4292280" imgH="761760" progId="Equation.DSMT4">
                  <p:embed/>
                </p:oleObj>
              </mc:Choice>
              <mc:Fallback>
                <p:oleObj name="Equation" r:id="rId5" imgW="4292280" imgH="761760" progId="Equation.DSMT4">
                  <p:embed/>
                  <p:pic>
                    <p:nvPicPr>
                      <p:cNvPr id="0" name=""/>
                      <p:cNvPicPr>
                        <a:picLocks noChangeAspect="1" noChangeArrowheads="1"/>
                      </p:cNvPicPr>
                      <p:nvPr/>
                    </p:nvPicPr>
                    <p:blipFill>
                      <a:blip r:embed="rId6"/>
                      <a:srcRect/>
                      <a:stretch>
                        <a:fillRect/>
                      </a:stretch>
                    </p:blipFill>
                    <p:spPr bwMode="auto">
                      <a:xfrm>
                        <a:off x="950485" y="3734607"/>
                        <a:ext cx="10116366" cy="179523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78312164"/>
      </p:ext>
    </p:extLst>
  </p:cSld>
  <p:clrMapOvr>
    <a:masterClrMapping/>
  </p:clrMapOvr>
  <p:timing>
    <p:tnLst>
      <p:par>
        <p:cTn id="1" dur="indefinite" restart="never" nodeType="tmRoot"/>
      </p:par>
    </p:tnLst>
  </p:timing>
</p:sld>
</file>

<file path=ppt/theme/theme1.xml><?xml version="1.0" encoding="utf-8"?>
<a:theme xmlns:a="http://schemas.openxmlformats.org/drawingml/2006/main" name="SEG2015">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EG2015" id="{77B0393D-B22B-4C49-AF28-8F15DFC92FC4}" vid="{5AC683CF-88ED-451B-B5D8-5CD93116582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TotalTime>
  <Words>1936</Words>
  <Application>Microsoft Office PowerPoint</Application>
  <PresentationFormat>Custom</PresentationFormat>
  <Paragraphs>277</Paragraphs>
  <Slides>71</Slides>
  <Notes>31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71</vt:i4>
      </vt:variant>
    </vt:vector>
  </HeadingPairs>
  <TitlesOfParts>
    <vt:vector size="73" baseType="lpstr">
      <vt:lpstr>SEG2015</vt:lpstr>
      <vt:lpstr>Equation</vt:lpstr>
      <vt:lpstr>Multiples can be useful (at times) to enhance imaging, by providing an approximate image of an unrecorded primary, but its always primaries that are migrated or imaged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 you know if a migration method has made a high frequency approximation?</vt:lpstr>
      <vt:lpstr>PowerPoint Presentation</vt:lpstr>
      <vt:lpstr>PowerPoint Presentation</vt:lpstr>
      <vt:lpstr>How do you know if a migration method has made a high frequency approximation?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Migrating multiples?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Multiples can be useful (at times) to enhance imaging, by providing an approximate image of an unrecorded primary, but its always primaries that are migrated or imaged</dc:title>
  <dc:creator>Yuchang Shen</dc:creator>
  <cp:lastModifiedBy>Chao Ma</cp:lastModifiedBy>
  <cp:revision>26</cp:revision>
  <cp:lastPrinted>2015-10-20T03:24:37Z</cp:lastPrinted>
  <dcterms:created xsi:type="dcterms:W3CDTF">2015-10-19T04:23:32Z</dcterms:created>
  <dcterms:modified xsi:type="dcterms:W3CDTF">2015-10-20T10:44:09Z</dcterms:modified>
</cp:coreProperties>
</file>