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2"/>
  </p:notesMasterIdLst>
  <p:handoutMasterIdLst>
    <p:handoutMasterId r:id="rId53"/>
  </p:handoutMasterIdLst>
  <p:sldIdLst>
    <p:sldId id="256" r:id="rId2"/>
    <p:sldId id="293" r:id="rId3"/>
    <p:sldId id="294" r:id="rId4"/>
    <p:sldId id="295" r:id="rId5"/>
    <p:sldId id="296" r:id="rId6"/>
    <p:sldId id="322" r:id="rId7"/>
    <p:sldId id="297" r:id="rId8"/>
    <p:sldId id="298" r:id="rId9"/>
    <p:sldId id="299" r:id="rId10"/>
    <p:sldId id="323" r:id="rId11"/>
    <p:sldId id="324" r:id="rId12"/>
    <p:sldId id="329" r:id="rId13"/>
    <p:sldId id="325" r:id="rId14"/>
    <p:sldId id="330" r:id="rId15"/>
    <p:sldId id="331" r:id="rId16"/>
    <p:sldId id="340" r:id="rId17"/>
    <p:sldId id="341" r:id="rId18"/>
    <p:sldId id="342" r:id="rId19"/>
    <p:sldId id="343" r:id="rId20"/>
    <p:sldId id="344" r:id="rId21"/>
    <p:sldId id="332" r:id="rId22"/>
    <p:sldId id="333" r:id="rId23"/>
    <p:sldId id="345" r:id="rId24"/>
    <p:sldId id="346" r:id="rId25"/>
    <p:sldId id="347" r:id="rId26"/>
    <p:sldId id="348" r:id="rId27"/>
    <p:sldId id="334" r:id="rId28"/>
    <p:sldId id="335" r:id="rId29"/>
    <p:sldId id="336" r:id="rId30"/>
    <p:sldId id="337" r:id="rId31"/>
    <p:sldId id="338" r:id="rId32"/>
    <p:sldId id="339"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28" r:id="rId49"/>
    <p:sldId id="292" r:id="rId50"/>
    <p:sldId id="318" r:id="rId51"/>
  </p:sldIdLst>
  <p:sldSz cx="12192000" cy="6858000"/>
  <p:notesSz cx="9601200" cy="73152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7350" autoAdjust="0"/>
  </p:normalViewPr>
  <p:slideViewPr>
    <p:cSldViewPr snapToGrid="0">
      <p:cViewPr>
        <p:scale>
          <a:sx n="75" d="100"/>
          <a:sy n="75" d="100"/>
        </p:scale>
        <p:origin x="-1134" y="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4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image" Target="../media/image47.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2.emf"/><Relationship Id="rId7" Type="http://schemas.openxmlformats.org/officeDocument/2006/relationships/image" Target="../media/image54.wmf"/><Relationship Id="rId2" Type="http://schemas.openxmlformats.org/officeDocument/2006/relationships/image" Target="../media/image51.emf"/><Relationship Id="rId1" Type="http://schemas.openxmlformats.org/officeDocument/2006/relationships/image" Target="../media/image50.emf"/><Relationship Id="rId6" Type="http://schemas.openxmlformats.org/officeDocument/2006/relationships/image" Target="../media/image49.emf"/><Relationship Id="rId5" Type="http://schemas.openxmlformats.org/officeDocument/2006/relationships/image" Target="../media/image6.emf"/><Relationship Id="rId4" Type="http://schemas.openxmlformats.org/officeDocument/2006/relationships/image" Target="../media/image5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4"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 Id="rId4" Type="http://schemas.openxmlformats.org/officeDocument/2006/relationships/image" Target="../media/image5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wmf"/><Relationship Id="rId1" Type="http://schemas.openxmlformats.org/officeDocument/2006/relationships/image" Target="../media/image59.emf"/><Relationship Id="rId5" Type="http://schemas.openxmlformats.org/officeDocument/2006/relationships/image" Target="../media/image63.emf"/><Relationship Id="rId4" Type="http://schemas.openxmlformats.org/officeDocument/2006/relationships/image" Target="../media/image6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5" Type="http://schemas.openxmlformats.org/officeDocument/2006/relationships/image" Target="../media/image12.emf"/><Relationship Id="rId4"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e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4.emf"/><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5438458" y="0"/>
            <a:ext cx="4160520" cy="365760"/>
          </a:xfrm>
          <a:prstGeom prst="rect">
            <a:avLst/>
          </a:prstGeom>
        </p:spPr>
        <p:txBody>
          <a:bodyPr vert="horz" lIns="96661" tIns="48331" rIns="96661" bIns="48331" rtlCol="0"/>
          <a:lstStyle>
            <a:lvl1pPr algn="r">
              <a:defRPr sz="1300"/>
            </a:lvl1pPr>
          </a:lstStyle>
          <a:p>
            <a:fld id="{309D0EDD-B91B-054D-9870-020AC54A4D5C}" type="datetimeFigureOut">
              <a:rPr lang="en-US" smtClean="0"/>
              <a:t>10/20/2015</a:t>
            </a:fld>
            <a:endParaRPr lang="en-US"/>
          </a:p>
        </p:txBody>
      </p:sp>
      <p:sp>
        <p:nvSpPr>
          <p:cNvPr id="4" name="Footer Placeholder 3"/>
          <p:cNvSpPr>
            <a:spLocks noGrp="1"/>
          </p:cNvSpPr>
          <p:nvPr>
            <p:ph type="ftr" sz="quarter" idx="2"/>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6661" tIns="48331" rIns="96661" bIns="48331" rtlCol="0" anchor="b"/>
          <a:lstStyle>
            <a:lvl1pPr algn="r">
              <a:defRPr sz="1300"/>
            </a:lvl1pPr>
          </a:lstStyle>
          <a:p>
            <a:fld id="{97232CCD-3B0D-6445-8235-9142FE3B2366}" type="slidenum">
              <a:rPr lang="en-US" smtClean="0"/>
              <a:t>‹#›</a:t>
            </a:fld>
            <a:endParaRPr lang="en-US"/>
          </a:p>
        </p:txBody>
      </p:sp>
    </p:spTree>
    <p:extLst>
      <p:ext uri="{BB962C8B-B14F-4D97-AF65-F5344CB8AC3E}">
        <p14:creationId xmlns:p14="http://schemas.microsoft.com/office/powerpoint/2010/main" val="714561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8839B98F-AA01-8B41-9368-8DE959570F6B}" type="datetimeFigureOut">
              <a:rPr lang="en-US" smtClean="0"/>
              <a:t>10/20/2015</a:t>
            </a:fld>
            <a:endParaRPr lang="en-US"/>
          </a:p>
        </p:txBody>
      </p:sp>
      <p:sp>
        <p:nvSpPr>
          <p:cNvPr id="4" name="Slide Image Placeholder 3"/>
          <p:cNvSpPr>
            <a:spLocks noGrp="1" noRot="1" noChangeAspect="1"/>
          </p:cNvSpPr>
          <p:nvPr>
            <p:ph type="sldImg" idx="2"/>
          </p:nvPr>
        </p:nvSpPr>
        <p:spPr>
          <a:xfrm>
            <a:off x="2362200" y="549275"/>
            <a:ext cx="4876800" cy="274320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3E75DE78-ABAC-6447-A515-5128D53432AE}" type="slidenum">
              <a:rPr lang="en-US" smtClean="0"/>
              <a:t>‹#›</a:t>
            </a:fld>
            <a:endParaRPr lang="en-US"/>
          </a:p>
        </p:txBody>
      </p:sp>
    </p:spTree>
    <p:extLst>
      <p:ext uri="{BB962C8B-B14F-4D97-AF65-F5344CB8AC3E}">
        <p14:creationId xmlns:p14="http://schemas.microsoft.com/office/powerpoint/2010/main" val="315845875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5DE78-ABAC-6447-A515-5128D53432AE}" type="slidenum">
              <a:rPr lang="en-US" smtClean="0"/>
              <a:t>1</a:t>
            </a:fld>
            <a:endParaRPr lang="en-US"/>
          </a:p>
        </p:txBody>
      </p:sp>
    </p:spTree>
    <p:extLst>
      <p:ext uri="{BB962C8B-B14F-4D97-AF65-F5344CB8AC3E}">
        <p14:creationId xmlns:p14="http://schemas.microsoft.com/office/powerpoint/2010/main" val="4152390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75DE78-ABAC-6447-A515-5128D53432AE}" type="slidenum">
              <a:rPr lang="en-US" smtClean="0"/>
              <a:t>10</a:t>
            </a:fld>
            <a:endParaRPr lang="en-US"/>
          </a:p>
        </p:txBody>
      </p:sp>
    </p:spTree>
    <p:extLst>
      <p:ext uri="{BB962C8B-B14F-4D97-AF65-F5344CB8AC3E}">
        <p14:creationId xmlns:p14="http://schemas.microsoft.com/office/powerpoint/2010/main" val="1548403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11</a:t>
            </a:fld>
            <a:endParaRPr lang="en-US"/>
          </a:p>
        </p:txBody>
      </p:sp>
    </p:spTree>
    <p:extLst>
      <p:ext uri="{BB962C8B-B14F-4D97-AF65-F5344CB8AC3E}">
        <p14:creationId xmlns:p14="http://schemas.microsoft.com/office/powerpoint/2010/main" val="3119736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12</a:t>
            </a:fld>
            <a:endParaRPr lang="en-US"/>
          </a:p>
        </p:txBody>
      </p:sp>
    </p:spTree>
    <p:extLst>
      <p:ext uri="{BB962C8B-B14F-4D97-AF65-F5344CB8AC3E}">
        <p14:creationId xmlns:p14="http://schemas.microsoft.com/office/powerpoint/2010/main" val="4149695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13</a:t>
            </a:fld>
            <a:endParaRPr lang="en-US"/>
          </a:p>
        </p:txBody>
      </p:sp>
    </p:spTree>
    <p:extLst>
      <p:ext uri="{BB962C8B-B14F-4D97-AF65-F5344CB8AC3E}">
        <p14:creationId xmlns:p14="http://schemas.microsoft.com/office/powerpoint/2010/main" val="248281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14</a:t>
            </a:fld>
            <a:endParaRPr lang="en-US"/>
          </a:p>
        </p:txBody>
      </p:sp>
    </p:spTree>
    <p:extLst>
      <p:ext uri="{BB962C8B-B14F-4D97-AF65-F5344CB8AC3E}">
        <p14:creationId xmlns:p14="http://schemas.microsoft.com/office/powerpoint/2010/main" val="3104405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15</a:t>
            </a:fld>
            <a:endParaRPr lang="en-US"/>
          </a:p>
        </p:txBody>
      </p:sp>
    </p:spTree>
    <p:extLst>
      <p:ext uri="{BB962C8B-B14F-4D97-AF65-F5344CB8AC3E}">
        <p14:creationId xmlns:p14="http://schemas.microsoft.com/office/powerpoint/2010/main" val="1135438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16</a:t>
            </a:fld>
            <a:endParaRPr lang="en-US"/>
          </a:p>
        </p:txBody>
      </p:sp>
    </p:spTree>
    <p:extLst>
      <p:ext uri="{BB962C8B-B14F-4D97-AF65-F5344CB8AC3E}">
        <p14:creationId xmlns:p14="http://schemas.microsoft.com/office/powerpoint/2010/main" val="2671280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17</a:t>
            </a:fld>
            <a:endParaRPr lang="en-US"/>
          </a:p>
        </p:txBody>
      </p:sp>
    </p:spTree>
    <p:extLst>
      <p:ext uri="{BB962C8B-B14F-4D97-AF65-F5344CB8AC3E}">
        <p14:creationId xmlns:p14="http://schemas.microsoft.com/office/powerpoint/2010/main" val="2045471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18</a:t>
            </a:fld>
            <a:endParaRPr lang="en-US"/>
          </a:p>
        </p:txBody>
      </p:sp>
    </p:spTree>
    <p:extLst>
      <p:ext uri="{BB962C8B-B14F-4D97-AF65-F5344CB8AC3E}">
        <p14:creationId xmlns:p14="http://schemas.microsoft.com/office/powerpoint/2010/main" val="2980253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19</a:t>
            </a:fld>
            <a:endParaRPr lang="en-US"/>
          </a:p>
        </p:txBody>
      </p:sp>
    </p:spTree>
    <p:extLst>
      <p:ext uri="{BB962C8B-B14F-4D97-AF65-F5344CB8AC3E}">
        <p14:creationId xmlns:p14="http://schemas.microsoft.com/office/powerpoint/2010/main" val="1643982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2</a:t>
            </a:fld>
            <a:endParaRPr lang="en-US"/>
          </a:p>
        </p:txBody>
      </p:sp>
    </p:spTree>
    <p:extLst>
      <p:ext uri="{BB962C8B-B14F-4D97-AF65-F5344CB8AC3E}">
        <p14:creationId xmlns:p14="http://schemas.microsoft.com/office/powerpoint/2010/main" val="108273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20</a:t>
            </a:fld>
            <a:endParaRPr lang="en-US"/>
          </a:p>
        </p:txBody>
      </p:sp>
    </p:spTree>
    <p:extLst>
      <p:ext uri="{BB962C8B-B14F-4D97-AF65-F5344CB8AC3E}">
        <p14:creationId xmlns:p14="http://schemas.microsoft.com/office/powerpoint/2010/main" val="516648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21</a:t>
            </a:fld>
            <a:endParaRPr lang="en-US"/>
          </a:p>
        </p:txBody>
      </p:sp>
    </p:spTree>
    <p:extLst>
      <p:ext uri="{BB962C8B-B14F-4D97-AF65-F5344CB8AC3E}">
        <p14:creationId xmlns:p14="http://schemas.microsoft.com/office/powerpoint/2010/main" val="276128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22</a:t>
            </a:fld>
            <a:endParaRPr lang="en-US"/>
          </a:p>
        </p:txBody>
      </p:sp>
    </p:spTree>
    <p:extLst>
      <p:ext uri="{BB962C8B-B14F-4D97-AF65-F5344CB8AC3E}">
        <p14:creationId xmlns:p14="http://schemas.microsoft.com/office/powerpoint/2010/main" val="1481998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562262C-58C0-4E50-B0AD-4B5DF6C0EBCC}" type="slidenum">
              <a:rPr lang="en-US" altLang="zh-CN">
                <a:solidFill>
                  <a:prstClr val="black"/>
                </a:solidFill>
                <a:cs typeface="宋体"/>
              </a:rPr>
              <a:pPr>
                <a:defRPr/>
              </a:pPr>
              <a:t>23</a:t>
            </a:fld>
            <a:endParaRPr lang="en-US" altLang="zh-CN">
              <a:solidFill>
                <a:prstClr val="black"/>
              </a:solidFill>
              <a:cs typeface="宋体"/>
            </a:endParaRPr>
          </a:p>
        </p:txBody>
      </p:sp>
      <p:sp>
        <p:nvSpPr>
          <p:cNvPr id="43010" name="Rectangle 2"/>
          <p:cNvSpPr>
            <a:spLocks noGrp="1" noRot="1" noChangeAspect="1" noChangeArrowheads="1" noTextEdit="1"/>
          </p:cNvSpPr>
          <p:nvPr>
            <p:ph type="sldImg"/>
          </p:nvPr>
        </p:nvSpPr>
        <p:spPr bwMode="auto">
          <a:xfrm>
            <a:off x="2433638" y="558800"/>
            <a:ext cx="4964112" cy="2792413"/>
          </a:xfrm>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524610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AD96E17-FC78-418D-B168-DA53B44B97CA}" type="slidenum">
              <a:rPr lang="en-US" altLang="zh-CN">
                <a:solidFill>
                  <a:prstClr val="black"/>
                </a:solidFill>
                <a:cs typeface="宋体"/>
              </a:rPr>
              <a:pPr>
                <a:defRPr/>
              </a:pPr>
              <a:t>24</a:t>
            </a:fld>
            <a:endParaRPr lang="en-US" altLang="zh-CN">
              <a:solidFill>
                <a:prstClr val="black"/>
              </a:solidFill>
              <a:cs typeface="宋体"/>
            </a:endParaRPr>
          </a:p>
        </p:txBody>
      </p:sp>
      <p:sp>
        <p:nvSpPr>
          <p:cNvPr id="45058" name="Rectangle 2"/>
          <p:cNvSpPr>
            <a:spLocks noGrp="1" noRot="1" noChangeAspect="1" noChangeArrowheads="1" noTextEdit="1"/>
          </p:cNvSpPr>
          <p:nvPr>
            <p:ph type="sldImg"/>
          </p:nvPr>
        </p:nvSpPr>
        <p:spPr bwMode="auto">
          <a:xfrm>
            <a:off x="2433638" y="558800"/>
            <a:ext cx="4964112" cy="2792413"/>
          </a:xfrm>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366224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4DD47EA-BE85-4F29-9D7F-CB6609EC3A84}" type="slidenum">
              <a:rPr lang="en-US" altLang="zh-CN">
                <a:solidFill>
                  <a:prstClr val="black"/>
                </a:solidFill>
                <a:cs typeface="宋体"/>
              </a:rPr>
              <a:pPr>
                <a:defRPr/>
              </a:pPr>
              <a:t>25</a:t>
            </a:fld>
            <a:endParaRPr lang="en-US" altLang="zh-CN">
              <a:solidFill>
                <a:prstClr val="black"/>
              </a:solidFill>
              <a:cs typeface="宋体"/>
            </a:endParaRPr>
          </a:p>
        </p:txBody>
      </p:sp>
      <p:sp>
        <p:nvSpPr>
          <p:cNvPr id="47106" name="Rectangle 2"/>
          <p:cNvSpPr>
            <a:spLocks noGrp="1" noRot="1" noChangeAspect="1" noChangeArrowheads="1" noTextEdit="1"/>
          </p:cNvSpPr>
          <p:nvPr>
            <p:ph type="sldImg"/>
          </p:nvPr>
        </p:nvSpPr>
        <p:spPr bwMode="auto">
          <a:xfrm>
            <a:off x="2433638" y="558800"/>
            <a:ext cx="4964112" cy="2792413"/>
          </a:xfrm>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018281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56CFC13-0AA6-4DCA-8AAD-583E91B2EE38}" type="slidenum">
              <a:rPr lang="en-US" altLang="zh-CN">
                <a:solidFill>
                  <a:prstClr val="black"/>
                </a:solidFill>
                <a:cs typeface="宋体"/>
              </a:rPr>
              <a:pPr>
                <a:defRPr/>
              </a:pPr>
              <a:t>26</a:t>
            </a:fld>
            <a:endParaRPr lang="en-US" altLang="zh-CN">
              <a:solidFill>
                <a:prstClr val="black"/>
              </a:solidFill>
              <a:cs typeface="宋体"/>
            </a:endParaRPr>
          </a:p>
        </p:txBody>
      </p:sp>
      <p:sp>
        <p:nvSpPr>
          <p:cNvPr id="49154" name="Rectangle 2"/>
          <p:cNvSpPr>
            <a:spLocks noGrp="1" noRot="1" noChangeAspect="1" noChangeArrowheads="1" noTextEdit="1"/>
          </p:cNvSpPr>
          <p:nvPr>
            <p:ph type="sldImg"/>
          </p:nvPr>
        </p:nvSpPr>
        <p:spPr bwMode="auto">
          <a:xfrm>
            <a:off x="2433638" y="558800"/>
            <a:ext cx="4964112" cy="2792413"/>
          </a:xfrm>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775777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FA58F1-9FB7-2E49-BE75-2C2D112984AB}" type="slidenum">
              <a:rPr lang="en-US" smtClean="0"/>
              <a:t>27</a:t>
            </a:fld>
            <a:endParaRPr lang="en-US"/>
          </a:p>
        </p:txBody>
      </p:sp>
    </p:spTree>
    <p:extLst>
      <p:ext uri="{BB962C8B-B14F-4D97-AF65-F5344CB8AC3E}">
        <p14:creationId xmlns:p14="http://schemas.microsoft.com/office/powerpoint/2010/main" val="4008130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two samples show you the uniqueness and significance of the ISS internal multiple attenuator. </a:t>
            </a:r>
            <a:endParaRPr lang="en-US" dirty="0"/>
          </a:p>
        </p:txBody>
      </p:sp>
      <p:sp>
        <p:nvSpPr>
          <p:cNvPr id="4" name="Slide Number Placeholder 3"/>
          <p:cNvSpPr>
            <a:spLocks noGrp="1"/>
          </p:cNvSpPr>
          <p:nvPr>
            <p:ph type="sldNum" sz="quarter" idx="10"/>
          </p:nvPr>
        </p:nvSpPr>
        <p:spPr/>
        <p:txBody>
          <a:bodyPr/>
          <a:lstStyle/>
          <a:p>
            <a:fld id="{D8FA58F1-9FB7-2E49-BE75-2C2D112984AB}" type="slidenum">
              <a:rPr lang="en-US" smtClean="0"/>
              <a:t>28</a:t>
            </a:fld>
            <a:endParaRPr lang="en-US"/>
          </a:p>
        </p:txBody>
      </p:sp>
    </p:spTree>
    <p:extLst>
      <p:ext uri="{BB962C8B-B14F-4D97-AF65-F5344CB8AC3E}">
        <p14:creationId xmlns:p14="http://schemas.microsoft.com/office/powerpoint/2010/main" val="3450212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29</a:t>
            </a:fld>
            <a:endParaRPr lang="en-US"/>
          </a:p>
        </p:txBody>
      </p:sp>
    </p:spTree>
    <p:extLst>
      <p:ext uri="{BB962C8B-B14F-4D97-AF65-F5344CB8AC3E}">
        <p14:creationId xmlns:p14="http://schemas.microsoft.com/office/powerpoint/2010/main" val="3633159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3</a:t>
            </a:fld>
            <a:endParaRPr lang="en-US"/>
          </a:p>
        </p:txBody>
      </p:sp>
    </p:spTree>
    <p:extLst>
      <p:ext uri="{BB962C8B-B14F-4D97-AF65-F5344CB8AC3E}">
        <p14:creationId xmlns:p14="http://schemas.microsoft.com/office/powerpoint/2010/main" val="692512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30</a:t>
            </a:fld>
            <a:endParaRPr lang="en-US"/>
          </a:p>
        </p:txBody>
      </p:sp>
    </p:spTree>
    <p:extLst>
      <p:ext uri="{BB962C8B-B14F-4D97-AF65-F5344CB8AC3E}">
        <p14:creationId xmlns:p14="http://schemas.microsoft.com/office/powerpoint/2010/main" val="2609384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31</a:t>
            </a:fld>
            <a:endParaRPr lang="en-US"/>
          </a:p>
        </p:txBody>
      </p:sp>
    </p:spTree>
    <p:extLst>
      <p:ext uri="{BB962C8B-B14F-4D97-AF65-F5344CB8AC3E}">
        <p14:creationId xmlns:p14="http://schemas.microsoft.com/office/powerpoint/2010/main" val="1095924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32</a:t>
            </a:fld>
            <a:endParaRPr lang="en-US"/>
          </a:p>
        </p:txBody>
      </p:sp>
    </p:spTree>
    <p:extLst>
      <p:ext uri="{BB962C8B-B14F-4D97-AF65-F5344CB8AC3E}">
        <p14:creationId xmlns:p14="http://schemas.microsoft.com/office/powerpoint/2010/main" val="2490957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33</a:t>
            </a:fld>
            <a:endParaRPr lang="en-US"/>
          </a:p>
        </p:txBody>
      </p:sp>
    </p:spTree>
    <p:extLst>
      <p:ext uri="{BB962C8B-B14F-4D97-AF65-F5344CB8AC3E}">
        <p14:creationId xmlns:p14="http://schemas.microsoft.com/office/powerpoint/2010/main" val="1382373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34</a:t>
            </a:fld>
            <a:endParaRPr lang="en-US"/>
          </a:p>
        </p:txBody>
      </p:sp>
    </p:spTree>
    <p:extLst>
      <p:ext uri="{BB962C8B-B14F-4D97-AF65-F5344CB8AC3E}">
        <p14:creationId xmlns:p14="http://schemas.microsoft.com/office/powerpoint/2010/main" val="1585684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35</a:t>
            </a:fld>
            <a:endParaRPr lang="en-US"/>
          </a:p>
        </p:txBody>
      </p:sp>
    </p:spTree>
    <p:extLst>
      <p:ext uri="{BB962C8B-B14F-4D97-AF65-F5344CB8AC3E}">
        <p14:creationId xmlns:p14="http://schemas.microsoft.com/office/powerpoint/2010/main" val="1576863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36</a:t>
            </a:fld>
            <a:endParaRPr lang="en-US"/>
          </a:p>
        </p:txBody>
      </p:sp>
    </p:spTree>
    <p:extLst>
      <p:ext uri="{BB962C8B-B14F-4D97-AF65-F5344CB8AC3E}">
        <p14:creationId xmlns:p14="http://schemas.microsoft.com/office/powerpoint/2010/main" val="2964310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37</a:t>
            </a:fld>
            <a:endParaRPr lang="en-US"/>
          </a:p>
        </p:txBody>
      </p:sp>
    </p:spTree>
    <p:extLst>
      <p:ext uri="{BB962C8B-B14F-4D97-AF65-F5344CB8AC3E}">
        <p14:creationId xmlns:p14="http://schemas.microsoft.com/office/powerpoint/2010/main" val="2349823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38</a:t>
            </a:fld>
            <a:endParaRPr lang="en-US"/>
          </a:p>
        </p:txBody>
      </p:sp>
    </p:spTree>
    <p:extLst>
      <p:ext uri="{BB962C8B-B14F-4D97-AF65-F5344CB8AC3E}">
        <p14:creationId xmlns:p14="http://schemas.microsoft.com/office/powerpoint/2010/main" val="3776023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39</a:t>
            </a:fld>
            <a:endParaRPr lang="en-US"/>
          </a:p>
        </p:txBody>
      </p:sp>
    </p:spTree>
    <p:extLst>
      <p:ext uri="{BB962C8B-B14F-4D97-AF65-F5344CB8AC3E}">
        <p14:creationId xmlns:p14="http://schemas.microsoft.com/office/powerpoint/2010/main" val="3867597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4</a:t>
            </a:fld>
            <a:endParaRPr lang="en-US"/>
          </a:p>
        </p:txBody>
      </p:sp>
    </p:spTree>
    <p:extLst>
      <p:ext uri="{BB962C8B-B14F-4D97-AF65-F5344CB8AC3E}">
        <p14:creationId xmlns:p14="http://schemas.microsoft.com/office/powerpoint/2010/main" val="940266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40</a:t>
            </a:fld>
            <a:endParaRPr lang="en-US"/>
          </a:p>
        </p:txBody>
      </p:sp>
    </p:spTree>
    <p:extLst>
      <p:ext uri="{BB962C8B-B14F-4D97-AF65-F5344CB8AC3E}">
        <p14:creationId xmlns:p14="http://schemas.microsoft.com/office/powerpoint/2010/main" val="19544908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41</a:t>
            </a:fld>
            <a:endParaRPr lang="en-US"/>
          </a:p>
        </p:txBody>
      </p:sp>
    </p:spTree>
    <p:extLst>
      <p:ext uri="{BB962C8B-B14F-4D97-AF65-F5344CB8AC3E}">
        <p14:creationId xmlns:p14="http://schemas.microsoft.com/office/powerpoint/2010/main" val="34037973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42</a:t>
            </a:fld>
            <a:endParaRPr lang="en-US"/>
          </a:p>
        </p:txBody>
      </p:sp>
    </p:spTree>
    <p:extLst>
      <p:ext uri="{BB962C8B-B14F-4D97-AF65-F5344CB8AC3E}">
        <p14:creationId xmlns:p14="http://schemas.microsoft.com/office/powerpoint/2010/main" val="41842307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43</a:t>
            </a:fld>
            <a:endParaRPr lang="en-US"/>
          </a:p>
        </p:txBody>
      </p:sp>
    </p:spTree>
    <p:extLst>
      <p:ext uri="{BB962C8B-B14F-4D97-AF65-F5344CB8AC3E}">
        <p14:creationId xmlns:p14="http://schemas.microsoft.com/office/powerpoint/2010/main" val="21636149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9D3E91-FC67-3649-9A0F-F9B536A5E897}" type="slidenum">
              <a:rPr lang="en-US">
                <a:solidFill>
                  <a:prstClr val="black"/>
                </a:solidFill>
                <a:latin typeface="Calibri"/>
              </a:rPr>
              <a:pPr/>
              <a:t>44</a:t>
            </a:fld>
            <a:endParaRPr lang="en-US">
              <a:solidFill>
                <a:prstClr val="black"/>
              </a:solidFill>
              <a:latin typeface="Calibri"/>
            </a:endParaRPr>
          </a:p>
        </p:txBody>
      </p:sp>
      <p:sp>
        <p:nvSpPr>
          <p:cNvPr id="999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9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9574E4-CE34-DD46-AE01-B35669E745B6}" type="slidenum">
              <a:rPr lang="en-US">
                <a:solidFill>
                  <a:prstClr val="black"/>
                </a:solidFill>
                <a:latin typeface="Calibri"/>
              </a:rPr>
              <a:pPr/>
              <a:t>45</a:t>
            </a:fld>
            <a:endParaRPr lang="en-US">
              <a:solidFill>
                <a:prstClr val="black"/>
              </a:solidFill>
              <a:latin typeface="Calibri"/>
            </a:endParaRPr>
          </a:p>
        </p:txBody>
      </p:sp>
      <p:sp>
        <p:nvSpPr>
          <p:cNvPr id="932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3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902BD-F58E-934E-B355-A2EC613DEA75}" type="slidenum">
              <a:rPr lang="en-US">
                <a:solidFill>
                  <a:prstClr val="black"/>
                </a:solidFill>
                <a:latin typeface="Calibri"/>
              </a:rPr>
              <a:pPr/>
              <a:t>46</a:t>
            </a:fld>
            <a:endParaRPr lang="en-US">
              <a:solidFill>
                <a:prstClr val="black"/>
              </a:solidFill>
              <a:latin typeface="Calibri"/>
            </a:endParaRPr>
          </a:p>
        </p:txBody>
      </p:sp>
      <p:sp>
        <p:nvSpPr>
          <p:cNvPr id="937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3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9C6F87-1CEA-8648-B33E-4AD97FAB6B58}" type="slidenum">
              <a:rPr lang="en-US">
                <a:solidFill>
                  <a:prstClr val="black"/>
                </a:solidFill>
                <a:latin typeface="Calibri"/>
              </a:rPr>
              <a:pPr/>
              <a:t>47</a:t>
            </a:fld>
            <a:endParaRPr lang="en-US">
              <a:solidFill>
                <a:prstClr val="black"/>
              </a:solidFill>
              <a:latin typeface="Calibri"/>
            </a:endParaRPr>
          </a:p>
        </p:txBody>
      </p:sp>
      <p:sp>
        <p:nvSpPr>
          <p:cNvPr id="1003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0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48</a:t>
            </a:fld>
            <a:endParaRPr lang="en-US"/>
          </a:p>
        </p:txBody>
      </p:sp>
    </p:spTree>
    <p:extLst>
      <p:ext uri="{BB962C8B-B14F-4D97-AF65-F5344CB8AC3E}">
        <p14:creationId xmlns:p14="http://schemas.microsoft.com/office/powerpoint/2010/main" val="8019633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49</a:t>
            </a:fld>
            <a:endParaRPr lang="en-US"/>
          </a:p>
        </p:txBody>
      </p:sp>
    </p:spTree>
    <p:extLst>
      <p:ext uri="{BB962C8B-B14F-4D97-AF65-F5344CB8AC3E}">
        <p14:creationId xmlns:p14="http://schemas.microsoft.com/office/powerpoint/2010/main" val="2452386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5</a:t>
            </a:fld>
            <a:endParaRPr lang="en-US"/>
          </a:p>
        </p:txBody>
      </p:sp>
    </p:spTree>
    <p:extLst>
      <p:ext uri="{BB962C8B-B14F-4D97-AF65-F5344CB8AC3E}">
        <p14:creationId xmlns:p14="http://schemas.microsoft.com/office/powerpoint/2010/main" val="27338427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50</a:t>
            </a:fld>
            <a:endParaRPr lang="en-US"/>
          </a:p>
        </p:txBody>
      </p:sp>
    </p:spTree>
    <p:extLst>
      <p:ext uri="{BB962C8B-B14F-4D97-AF65-F5344CB8AC3E}">
        <p14:creationId xmlns:p14="http://schemas.microsoft.com/office/powerpoint/2010/main" val="3198948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6</a:t>
            </a:fld>
            <a:endParaRPr lang="en-US"/>
          </a:p>
        </p:txBody>
      </p:sp>
    </p:spTree>
    <p:extLst>
      <p:ext uri="{BB962C8B-B14F-4D97-AF65-F5344CB8AC3E}">
        <p14:creationId xmlns:p14="http://schemas.microsoft.com/office/powerpoint/2010/main" val="3444826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7</a:t>
            </a:fld>
            <a:endParaRPr lang="en-US"/>
          </a:p>
        </p:txBody>
      </p:sp>
    </p:spTree>
    <p:extLst>
      <p:ext uri="{BB962C8B-B14F-4D97-AF65-F5344CB8AC3E}">
        <p14:creationId xmlns:p14="http://schemas.microsoft.com/office/powerpoint/2010/main" val="3149186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8</a:t>
            </a:fld>
            <a:endParaRPr lang="en-US"/>
          </a:p>
        </p:txBody>
      </p:sp>
    </p:spTree>
    <p:extLst>
      <p:ext uri="{BB962C8B-B14F-4D97-AF65-F5344CB8AC3E}">
        <p14:creationId xmlns:p14="http://schemas.microsoft.com/office/powerpoint/2010/main" val="3738371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75DE78-ABAC-6447-A515-5128D53432AE}" type="slidenum">
              <a:rPr lang="en-US" smtClean="0"/>
              <a:t>9</a:t>
            </a:fld>
            <a:endParaRPr lang="en-US"/>
          </a:p>
        </p:txBody>
      </p:sp>
    </p:spTree>
    <p:extLst>
      <p:ext uri="{BB962C8B-B14F-4D97-AF65-F5344CB8AC3E}">
        <p14:creationId xmlns:p14="http://schemas.microsoft.com/office/powerpoint/2010/main" val="3795695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ltLang="zh-CN"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55E4C83-9092-4D9C-A7F4-E902C5CCAB7B}" type="datetime1">
              <a:rPr lang="en-US" smtClean="0"/>
              <a:t>10/20/2015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sz="2400"/>
            </a:lvl1pPr>
          </a:lstStyle>
          <a:p>
            <a:fld id="{FC733198-011E-4E74-9CBE-D2138561C345}" type="slidenum">
              <a:rPr lang="en-US" smtClean="0"/>
              <a:pPr/>
              <a:t>‹#›</a:t>
            </a:fld>
            <a:endParaRPr lang="en-US" dirty="0"/>
          </a:p>
        </p:txBody>
      </p:sp>
    </p:spTree>
    <p:extLst>
      <p:ext uri="{BB962C8B-B14F-4D97-AF65-F5344CB8AC3E}">
        <p14:creationId xmlns:p14="http://schemas.microsoft.com/office/powerpoint/2010/main" val="7454710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109E7B-D643-4560-90B1-C61A08401230}" type="datetime1">
              <a:rPr lang="en-US" smtClean="0"/>
              <a:t>10/20/2015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C733198-011E-4E74-9CBE-D2138561C345}" type="slidenum">
              <a:rPr lang="en-US" smtClean="0"/>
              <a:pPr/>
              <a:t>‹#›</a:t>
            </a:fld>
            <a:endParaRPr lang="en-US"/>
          </a:p>
        </p:txBody>
      </p:sp>
    </p:spTree>
    <p:extLst>
      <p:ext uri="{BB962C8B-B14F-4D97-AF65-F5344CB8AC3E}">
        <p14:creationId xmlns:p14="http://schemas.microsoft.com/office/powerpoint/2010/main" val="13376905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D57B0BF-F60C-4148-A0B5-4F6139F485A6}" type="datetime1">
              <a:rPr lang="en-US" smtClean="0"/>
              <a:t>10/20/2015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C733198-011E-4E74-9CBE-D2138561C345}" type="slidenum">
              <a:rPr lang="en-US" smtClean="0"/>
              <a:pPr/>
              <a:t>‹#›</a:t>
            </a:fld>
            <a:endParaRPr lang="en-US"/>
          </a:p>
        </p:txBody>
      </p:sp>
    </p:spTree>
    <p:extLst>
      <p:ext uri="{BB962C8B-B14F-4D97-AF65-F5344CB8AC3E}">
        <p14:creationId xmlns:p14="http://schemas.microsoft.com/office/powerpoint/2010/main" val="375439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914400" y="6248400"/>
            <a:ext cx="2540000" cy="457200"/>
          </a:xfrm>
          <a:prstGeom prst="rect">
            <a:avLst/>
          </a:prstGeom>
        </p:spPr>
        <p:txBody>
          <a:bodyPr/>
          <a:lstStyle>
            <a:lvl1pPr>
              <a:defRPr/>
            </a:lvl1pPr>
          </a:lstStyle>
          <a:p>
            <a:fld id="{25CD24C4-38FD-437A-9173-60E0E3DD6A27}" type="datetime1">
              <a:rPr lang="en-US" smtClean="0">
                <a:solidFill>
                  <a:prstClr val="black">
                    <a:tint val="75000"/>
                  </a:prstClr>
                </a:solidFill>
                <a:latin typeface="Calibri"/>
              </a:rPr>
              <a:t>10/20/2015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a:xfrm>
            <a:off x="4165600" y="6248400"/>
            <a:ext cx="3860800" cy="457200"/>
          </a:xfrm>
          <a:prstGeom prst="rect">
            <a:avLst/>
          </a:prstGeom>
        </p:spPr>
        <p:txBody>
          <a:bodyPr/>
          <a:lstStyle>
            <a:lvl1pPr>
              <a:defRPr/>
            </a:lvl1p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8737600" y="6248400"/>
            <a:ext cx="2540000" cy="457200"/>
          </a:xfrm>
          <a:prstGeom prst="rect">
            <a:avLst/>
          </a:prstGeom>
        </p:spPr>
        <p:txBody>
          <a:bodyPr/>
          <a:lstStyle>
            <a:lvl1pPr>
              <a:defRPr/>
            </a:lvl1pPr>
          </a:lstStyle>
          <a:p>
            <a:fld id="{4CEF8336-80BE-9146-B4CB-68E4DCFB5DC4}"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15850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altLang="zh-CN"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rgbClr val="000000"/>
                </a:solidFill>
                <a:latin typeface="Arial"/>
                <a:cs typeface="Arial"/>
              </a:defRPr>
            </a:lvl1pPr>
            <a:lvl2pPr>
              <a:defRPr>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2C77F58-0574-4533-A1E5-EAA70B514CAC}" type="datetime1">
              <a:rPr lang="en-US" smtClean="0"/>
              <a:t>10/20/2015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sz="2400"/>
            </a:lvl1pPr>
          </a:lstStyle>
          <a:p>
            <a:fld id="{FC733198-011E-4E74-9CBE-D2138561C345}" type="slidenum">
              <a:rPr lang="en-US" smtClean="0"/>
              <a:pPr/>
              <a:t>‹#›</a:t>
            </a:fld>
            <a:endParaRPr lang="en-US"/>
          </a:p>
        </p:txBody>
      </p:sp>
    </p:spTree>
    <p:extLst>
      <p:ext uri="{BB962C8B-B14F-4D97-AF65-F5344CB8AC3E}">
        <p14:creationId xmlns:p14="http://schemas.microsoft.com/office/powerpoint/2010/main" val="40022027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solidFill>
                  <a:schemeClr val="tx1"/>
                </a:solidFill>
              </a:defRPr>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D9E7749-B0EC-4307-B4A9-370D1BFBBCBD}" type="datetime1">
              <a:rPr lang="en-US" smtClean="0"/>
              <a:t>10/20/2015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sz="2400"/>
            </a:lvl1pPr>
          </a:lstStyle>
          <a:p>
            <a:fld id="{FC733198-011E-4E74-9CBE-D2138561C345}" type="slidenum">
              <a:rPr lang="en-US" smtClean="0"/>
              <a:pPr/>
              <a:t>‹#›</a:t>
            </a:fld>
            <a:endParaRPr lang="en-US"/>
          </a:p>
        </p:txBody>
      </p:sp>
    </p:spTree>
    <p:extLst>
      <p:ext uri="{BB962C8B-B14F-4D97-AF65-F5344CB8AC3E}">
        <p14:creationId xmlns:p14="http://schemas.microsoft.com/office/powerpoint/2010/main" val="34716333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altLang="zh-CN" smtClean="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713AE48-09CD-4A35-84E3-F2E79D43AA4A}" type="datetime1">
              <a:rPr lang="en-US" smtClean="0"/>
              <a:t>10/20/2015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C733198-011E-4E74-9CBE-D2138561C345}" type="slidenum">
              <a:rPr lang="en-US" smtClean="0"/>
              <a:pPr/>
              <a:t>‹#›</a:t>
            </a:fld>
            <a:endParaRPr lang="en-US"/>
          </a:p>
        </p:txBody>
      </p:sp>
    </p:spTree>
    <p:extLst>
      <p:ext uri="{BB962C8B-B14F-4D97-AF65-F5344CB8AC3E}">
        <p14:creationId xmlns:p14="http://schemas.microsoft.com/office/powerpoint/2010/main" val="2593751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lvl1pPr>
              <a:defRPr>
                <a:solidFill>
                  <a:schemeClr val="tx1"/>
                </a:solidFill>
              </a:defRPr>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AFEC49A-DF00-42BE-9EBD-6FD31B730EB9}" type="datetime1">
              <a:rPr lang="en-US" smtClean="0"/>
              <a:t>10/20/2015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C733198-011E-4E74-9CBE-D2138561C345}" type="slidenum">
              <a:rPr lang="en-US" smtClean="0"/>
              <a:pPr/>
              <a:t>‹#›</a:t>
            </a:fld>
            <a:endParaRPr lang="en-US"/>
          </a:p>
        </p:txBody>
      </p:sp>
    </p:spTree>
    <p:extLst>
      <p:ext uri="{BB962C8B-B14F-4D97-AF65-F5344CB8AC3E}">
        <p14:creationId xmlns:p14="http://schemas.microsoft.com/office/powerpoint/2010/main" val="8528075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altLang="zh-CN" smtClean="0"/>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6C174EC-99B1-462E-A177-D851BFA234E5}" type="datetime1">
              <a:rPr lang="en-US" smtClean="0"/>
              <a:t>10/20/2015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lgn="r">
              <a:defRPr sz="2400"/>
            </a:lvl1pPr>
          </a:lstStyle>
          <a:p>
            <a:fld id="{FC733198-011E-4E74-9CBE-D2138561C345}" type="slidenum">
              <a:rPr lang="en-US" smtClean="0"/>
              <a:pPr/>
              <a:t>‹#›</a:t>
            </a:fld>
            <a:endParaRPr lang="en-US"/>
          </a:p>
        </p:txBody>
      </p:sp>
    </p:spTree>
    <p:extLst>
      <p:ext uri="{BB962C8B-B14F-4D97-AF65-F5344CB8AC3E}">
        <p14:creationId xmlns:p14="http://schemas.microsoft.com/office/powerpoint/2010/main" val="3369068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26638C2-F8B1-45DC-A727-AA6D1EF43784}" type="datetime1">
              <a:rPr lang="en-US" smtClean="0"/>
              <a:t>10/20/2015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lgn="r">
              <a:defRPr sz="2400"/>
            </a:lvl1pPr>
          </a:lstStyle>
          <a:p>
            <a:fld id="{FC733198-011E-4E74-9CBE-D2138561C345}" type="slidenum">
              <a:rPr lang="en-US" smtClean="0"/>
              <a:pPr/>
              <a:t>‹#›</a:t>
            </a:fld>
            <a:endParaRPr lang="en-US"/>
          </a:p>
        </p:txBody>
      </p:sp>
    </p:spTree>
    <p:extLst>
      <p:ext uri="{BB962C8B-B14F-4D97-AF65-F5344CB8AC3E}">
        <p14:creationId xmlns:p14="http://schemas.microsoft.com/office/powerpoint/2010/main" val="42498925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ltLang="zh-CN"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0B77F98-0A6B-4138-9602-11761D023E65}" type="datetime1">
              <a:rPr lang="en-US" smtClean="0"/>
              <a:t>10/20/2015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C733198-011E-4E74-9CBE-D2138561C345}" type="slidenum">
              <a:rPr lang="en-US" smtClean="0"/>
              <a:pPr/>
              <a:t>‹#›</a:t>
            </a:fld>
            <a:endParaRPr lang="en-US"/>
          </a:p>
        </p:txBody>
      </p:sp>
    </p:spTree>
    <p:extLst>
      <p:ext uri="{BB962C8B-B14F-4D97-AF65-F5344CB8AC3E}">
        <p14:creationId xmlns:p14="http://schemas.microsoft.com/office/powerpoint/2010/main" val="20179922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ltLang="zh-CN"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Drag picture to placeholder or click icon to add</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187849E-3DE6-44E8-B37B-1A41196375B6}" type="datetime1">
              <a:rPr lang="en-US" smtClean="0"/>
              <a:t>10/20/2015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C733198-011E-4E74-9CBE-D2138561C345}" type="slidenum">
              <a:rPr lang="en-US" smtClean="0"/>
              <a:pPr/>
              <a:t>‹#›</a:t>
            </a:fld>
            <a:endParaRPr lang="en-US"/>
          </a:p>
        </p:txBody>
      </p:sp>
    </p:spTree>
    <p:extLst>
      <p:ext uri="{BB962C8B-B14F-4D97-AF65-F5344CB8AC3E}">
        <p14:creationId xmlns:p14="http://schemas.microsoft.com/office/powerpoint/2010/main" val="359958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838200" y="1942133"/>
            <a:ext cx="10515600" cy="1993763"/>
          </a:xfrm>
          <a:prstGeom prst="rect">
            <a:avLst/>
          </a:prstGeom>
        </p:spPr>
        <p:txBody>
          <a:bodyPr vert="horz" lIns="91440" tIns="45720" rIns="91440" bIns="45720" rtlCol="0" anchor="ctr">
            <a:normAutofit/>
          </a:bodyPr>
          <a:lstStyle/>
          <a:p>
            <a:r>
              <a:rPr lang="en-US" altLang="zh-CN" dirty="0" smtClean="0"/>
              <a:t>Click to edit Master title style</a:t>
            </a:r>
            <a:endParaRPr lang="en-US" dirty="0"/>
          </a:p>
        </p:txBody>
      </p:sp>
      <p:sp>
        <p:nvSpPr>
          <p:cNvPr id="8" name="Text Placeholder 7"/>
          <p:cNvSpPr>
            <a:spLocks noGrp="1"/>
          </p:cNvSpPr>
          <p:nvPr>
            <p:ph type="body" idx="1"/>
          </p:nvPr>
        </p:nvSpPr>
        <p:spPr>
          <a:xfrm>
            <a:off x="838200" y="4227443"/>
            <a:ext cx="10515600" cy="1949520"/>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21392858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sz="3600" kern="1200" cap="all" baseline="0">
          <a:solidFill>
            <a:srgbClr val="000000"/>
          </a:solidFill>
          <a:latin typeface="Arial"/>
          <a:ea typeface="+mj-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10.xml"/><Relationship Id="rId7" Type="http://schemas.openxmlformats.org/officeDocument/2006/relationships/image" Target="../media/image16.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image" Target="../media/image15.wmf"/><Relationship Id="rId4" Type="http://schemas.openxmlformats.org/officeDocument/2006/relationships/oleObject" Target="../embeddings/oleObject15.bin"/><Relationship Id="rId9" Type="http://schemas.openxmlformats.org/officeDocument/2006/relationships/image" Target="../media/image17.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1.xml"/><Relationship Id="rId7" Type="http://schemas.openxmlformats.org/officeDocument/2006/relationships/image" Target="../media/image19.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image" Target="../media/image18.emf"/><Relationship Id="rId4" Type="http://schemas.openxmlformats.org/officeDocument/2006/relationships/oleObject" Target="../embeddings/oleObject18.bin"/><Relationship Id="rId9"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2.bin"/><Relationship Id="rId5" Type="http://schemas.openxmlformats.org/officeDocument/2006/relationships/image" Target="../media/image21.wmf"/><Relationship Id="rId4"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4.xml"/><Relationship Id="rId7" Type="http://schemas.openxmlformats.org/officeDocument/2006/relationships/image" Target="../media/image24.e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image" Target="../media/image23.e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9.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8.bin"/><Relationship Id="rId5" Type="http://schemas.openxmlformats.org/officeDocument/2006/relationships/image" Target="../media/image25.wmf"/><Relationship Id="rId4" Type="http://schemas.openxmlformats.org/officeDocument/2006/relationships/oleObject" Target="../embeddings/oleObject27.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31.wmf"/><Relationship Id="rId3" Type="http://schemas.openxmlformats.org/officeDocument/2006/relationships/notesSlide" Target="../notesSlides/notesSlide17.xml"/><Relationship Id="rId7" Type="http://schemas.openxmlformats.org/officeDocument/2006/relationships/image" Target="../media/image28.wmf"/><Relationship Id="rId12" Type="http://schemas.openxmlformats.org/officeDocument/2006/relationships/oleObject" Target="../embeddings/oleObject33.bin"/><Relationship Id="rId17" Type="http://schemas.openxmlformats.org/officeDocument/2006/relationships/image" Target="../media/image33.wmf"/><Relationship Id="rId2" Type="http://schemas.openxmlformats.org/officeDocument/2006/relationships/slideLayout" Target="../slideLayouts/slideLayout7.xml"/><Relationship Id="rId16" Type="http://schemas.openxmlformats.org/officeDocument/2006/relationships/oleObject" Target="../embeddings/oleObject35.bin"/><Relationship Id="rId1" Type="http://schemas.openxmlformats.org/officeDocument/2006/relationships/vmlDrawing" Target="../drawings/vmlDrawing10.vml"/><Relationship Id="rId6" Type="http://schemas.openxmlformats.org/officeDocument/2006/relationships/oleObject" Target="../embeddings/oleObject30.bin"/><Relationship Id="rId11" Type="http://schemas.openxmlformats.org/officeDocument/2006/relationships/image" Target="../media/image30.wmf"/><Relationship Id="rId5" Type="http://schemas.openxmlformats.org/officeDocument/2006/relationships/image" Target="../media/image27.wmf"/><Relationship Id="rId15" Type="http://schemas.openxmlformats.org/officeDocument/2006/relationships/image" Target="../media/image32.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29.wmf"/><Relationship Id="rId14" Type="http://schemas.openxmlformats.org/officeDocument/2006/relationships/oleObject" Target="../embeddings/oleObject34.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4.wmf"/><Relationship Id="rId4" Type="http://schemas.openxmlformats.org/officeDocument/2006/relationships/oleObject" Target="../embeddings/oleObject3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5.wmf"/><Relationship Id="rId4" Type="http://schemas.openxmlformats.org/officeDocument/2006/relationships/oleObject" Target="../embeddings/oleObject37.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32.xml"/><Relationship Id="rId7"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9.bin"/><Relationship Id="rId5" Type="http://schemas.openxmlformats.org/officeDocument/2006/relationships/image" Target="../media/image40.emf"/><Relationship Id="rId4" Type="http://schemas.openxmlformats.org/officeDocument/2006/relationships/oleObject" Target="../embeddings/oleObject38.bin"/><Relationship Id="rId9" Type="http://schemas.openxmlformats.org/officeDocument/2006/relationships/image" Target="../media/image42.e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33.xml"/><Relationship Id="rId7"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2.bin"/><Relationship Id="rId5" Type="http://schemas.openxmlformats.org/officeDocument/2006/relationships/image" Target="../media/image40.emf"/><Relationship Id="rId4" Type="http://schemas.openxmlformats.org/officeDocument/2006/relationships/oleObject" Target="../embeddings/oleObject41.bin"/><Relationship Id="rId9" Type="http://schemas.openxmlformats.org/officeDocument/2006/relationships/image" Target="../media/image42.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43.emf"/><Relationship Id="rId4" Type="http://schemas.openxmlformats.org/officeDocument/2006/relationships/oleObject" Target="../embeddings/oleObject4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44.emf"/><Relationship Id="rId4" Type="http://schemas.openxmlformats.org/officeDocument/2006/relationships/oleObject" Target="../embeddings/oleObject4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46.emf"/><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oleObject" Target="../embeddings/oleObject47.bin"/><Relationship Id="rId5" Type="http://schemas.openxmlformats.org/officeDocument/2006/relationships/image" Target="../media/image45.emf"/><Relationship Id="rId4" Type="http://schemas.openxmlformats.org/officeDocument/2006/relationships/oleObject" Target="../embeddings/oleObject46.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notesSlide" Target="../notesSlides/notesSlide37.xml"/><Relationship Id="rId7" Type="http://schemas.openxmlformats.org/officeDocument/2006/relationships/image" Target="../media/image48.e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49.bin"/><Relationship Id="rId5" Type="http://schemas.openxmlformats.org/officeDocument/2006/relationships/image" Target="../media/image47.emf"/><Relationship Id="rId4" Type="http://schemas.openxmlformats.org/officeDocument/2006/relationships/oleObject" Target="../embeddings/oleObject48.bin"/><Relationship Id="rId9" Type="http://schemas.openxmlformats.org/officeDocument/2006/relationships/image" Target="../media/image49.e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6.emf"/><Relationship Id="rId3" Type="http://schemas.openxmlformats.org/officeDocument/2006/relationships/notesSlide" Target="../notesSlides/notesSlide38.xml"/><Relationship Id="rId7" Type="http://schemas.openxmlformats.org/officeDocument/2006/relationships/image" Target="../media/image51.emf"/><Relationship Id="rId12" Type="http://schemas.openxmlformats.org/officeDocument/2006/relationships/oleObject" Target="../embeddings/oleObject55.bin"/><Relationship Id="rId17" Type="http://schemas.openxmlformats.org/officeDocument/2006/relationships/image" Target="../media/image54.wmf"/><Relationship Id="rId2" Type="http://schemas.openxmlformats.org/officeDocument/2006/relationships/slideLayout" Target="../slideLayouts/slideLayout2.xml"/><Relationship Id="rId16" Type="http://schemas.openxmlformats.org/officeDocument/2006/relationships/oleObject" Target="../embeddings/oleObject57.bin"/><Relationship Id="rId1" Type="http://schemas.openxmlformats.org/officeDocument/2006/relationships/vmlDrawing" Target="../drawings/vmlDrawing19.vml"/><Relationship Id="rId6" Type="http://schemas.openxmlformats.org/officeDocument/2006/relationships/oleObject" Target="../embeddings/oleObject52.bin"/><Relationship Id="rId11" Type="http://schemas.openxmlformats.org/officeDocument/2006/relationships/image" Target="../media/image53.emf"/><Relationship Id="rId5" Type="http://schemas.openxmlformats.org/officeDocument/2006/relationships/image" Target="../media/image50.emf"/><Relationship Id="rId15" Type="http://schemas.openxmlformats.org/officeDocument/2006/relationships/image" Target="../media/image49.e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52.emf"/><Relationship Id="rId14" Type="http://schemas.openxmlformats.org/officeDocument/2006/relationships/oleObject" Target="../embeddings/oleObject56.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notesSlide" Target="../notesSlides/notesSlide39.xml"/><Relationship Id="rId7" Type="http://schemas.openxmlformats.org/officeDocument/2006/relationships/image" Target="../media/image56.e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59.bin"/><Relationship Id="rId11" Type="http://schemas.openxmlformats.org/officeDocument/2006/relationships/image" Target="../media/image58.wmf"/><Relationship Id="rId5" Type="http://schemas.openxmlformats.org/officeDocument/2006/relationships/image" Target="../media/image55.e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57.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63.emf"/><Relationship Id="rId3" Type="http://schemas.openxmlformats.org/officeDocument/2006/relationships/notesSlide" Target="../notesSlides/notesSlide40.xml"/><Relationship Id="rId7" Type="http://schemas.openxmlformats.org/officeDocument/2006/relationships/image" Target="../media/image60.wmf"/><Relationship Id="rId12"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63.bin"/><Relationship Id="rId11" Type="http://schemas.openxmlformats.org/officeDocument/2006/relationships/image" Target="../media/image62.emf"/><Relationship Id="rId5" Type="http://schemas.openxmlformats.org/officeDocument/2006/relationships/image" Target="../media/image59.e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61.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7.xml"/><Relationship Id="rId7" Type="http://schemas.openxmlformats.org/officeDocument/2006/relationships/image" Target="../media/image6.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8.emf"/><Relationship Id="rId5" Type="http://schemas.openxmlformats.org/officeDocument/2006/relationships/image" Target="../media/image5.e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7.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2.emf"/><Relationship Id="rId3" Type="http://schemas.openxmlformats.org/officeDocument/2006/relationships/notesSlide" Target="../notesSlides/notesSlide8.xml"/><Relationship Id="rId7" Type="http://schemas.openxmlformats.org/officeDocument/2006/relationships/image" Target="../media/image10.emf"/><Relationship Id="rId12"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6.emf"/><Relationship Id="rId5" Type="http://schemas.openxmlformats.org/officeDocument/2006/relationships/image" Target="../media/image9.e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1.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9.xml"/><Relationship Id="rId7" Type="http://schemas.openxmlformats.org/officeDocument/2006/relationships/image" Target="../media/image12.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13.emf"/><Relationship Id="rId4" Type="http://schemas.openxmlformats.org/officeDocument/2006/relationships/oleObject" Target="../embeddings/oleObject12.bin"/><Relationship Id="rId9"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51154"/>
            <a:ext cx="12192000" cy="2726394"/>
          </a:xfrm>
        </p:spPr>
        <p:txBody>
          <a:bodyPr anchor="ctr">
            <a:noAutofit/>
          </a:bodyPr>
          <a:lstStyle/>
          <a:p>
            <a:pPr>
              <a:lnSpc>
                <a:spcPct val="130000"/>
              </a:lnSpc>
            </a:pPr>
            <a:r>
              <a:rPr lang="en-US" sz="4400" dirty="0">
                <a:solidFill>
                  <a:schemeClr val="accent4">
                    <a:lumMod val="40000"/>
                    <a:lumOff val="60000"/>
                  </a:schemeClr>
                </a:solidFill>
              </a:rPr>
              <a:t>A direct inverse solution for AVO/FWI parameter estimation objectives</a:t>
            </a:r>
          </a:p>
        </p:txBody>
      </p:sp>
      <p:sp>
        <p:nvSpPr>
          <p:cNvPr id="3" name="Subtitle 2"/>
          <p:cNvSpPr>
            <a:spLocks noGrp="1"/>
          </p:cNvSpPr>
          <p:nvPr>
            <p:ph type="subTitle" idx="1"/>
          </p:nvPr>
        </p:nvSpPr>
        <p:spPr>
          <a:xfrm>
            <a:off x="1516743" y="4429352"/>
            <a:ext cx="9144000" cy="1658348"/>
          </a:xfrm>
        </p:spPr>
        <p:txBody>
          <a:bodyPr>
            <a:noAutofit/>
          </a:bodyPr>
          <a:lstStyle/>
          <a:p>
            <a:r>
              <a:rPr lang="en-US" altLang="zh-CN" sz="3200" dirty="0" smtClean="0">
                <a:solidFill>
                  <a:schemeClr val="bg1"/>
                </a:solidFill>
                <a:ea typeface="Arial Unicode MS" pitchFamily="34" charset="-122"/>
              </a:rPr>
              <a:t>Arthur </a:t>
            </a:r>
            <a:r>
              <a:rPr lang="en-US" altLang="zh-CN" sz="3200" dirty="0">
                <a:solidFill>
                  <a:schemeClr val="bg1"/>
                </a:solidFill>
                <a:ea typeface="Arial Unicode MS" pitchFamily="34" charset="-122"/>
              </a:rPr>
              <a:t>B. Weglein</a:t>
            </a:r>
          </a:p>
          <a:p>
            <a:r>
              <a:rPr lang="en-US" altLang="zh-CN" sz="3200" dirty="0">
                <a:solidFill>
                  <a:schemeClr val="bg1"/>
                </a:solidFill>
                <a:ea typeface="Arial Unicode MS" pitchFamily="34" charset="-122"/>
              </a:rPr>
              <a:t>M-OSRP,</a:t>
            </a:r>
            <a:r>
              <a:rPr lang="zh-CN" altLang="en-US" sz="3200" dirty="0">
                <a:solidFill>
                  <a:schemeClr val="bg1"/>
                </a:solidFill>
                <a:ea typeface="Arial Unicode MS" pitchFamily="34" charset="-122"/>
              </a:rPr>
              <a:t> </a:t>
            </a:r>
            <a:r>
              <a:rPr lang="en-US" altLang="zh-CN" sz="3200" dirty="0">
                <a:solidFill>
                  <a:schemeClr val="bg1"/>
                </a:solidFill>
                <a:ea typeface="Arial Unicode MS" pitchFamily="34" charset="-122"/>
              </a:rPr>
              <a:t>University</a:t>
            </a:r>
            <a:r>
              <a:rPr lang="zh-CN" altLang="en-US" sz="3200" dirty="0">
                <a:solidFill>
                  <a:schemeClr val="bg1"/>
                </a:solidFill>
                <a:ea typeface="Arial Unicode MS" pitchFamily="34" charset="-122"/>
              </a:rPr>
              <a:t> </a:t>
            </a:r>
            <a:r>
              <a:rPr lang="en-US" altLang="zh-CN" sz="3200" dirty="0">
                <a:solidFill>
                  <a:schemeClr val="bg1"/>
                </a:solidFill>
                <a:ea typeface="Arial Unicode MS" pitchFamily="34" charset="-122"/>
              </a:rPr>
              <a:t>of</a:t>
            </a:r>
            <a:r>
              <a:rPr lang="zh-CN" altLang="en-US" sz="3200" dirty="0">
                <a:solidFill>
                  <a:schemeClr val="bg1"/>
                </a:solidFill>
                <a:ea typeface="Arial Unicode MS" pitchFamily="34" charset="-122"/>
              </a:rPr>
              <a:t> </a:t>
            </a:r>
            <a:r>
              <a:rPr lang="en-US" altLang="zh-CN" sz="3200" dirty="0">
                <a:solidFill>
                  <a:schemeClr val="bg1"/>
                </a:solidFill>
                <a:ea typeface="Arial Unicode MS" pitchFamily="34" charset="-122"/>
              </a:rPr>
              <a:t>Houston</a:t>
            </a:r>
          </a:p>
          <a:p>
            <a:r>
              <a:rPr lang="en-US" altLang="zh-CN" sz="3200" dirty="0">
                <a:solidFill>
                  <a:schemeClr val="bg1"/>
                </a:solidFill>
                <a:ea typeface="Arial Unicode MS" pitchFamily="34" charset="-122"/>
              </a:rPr>
              <a:t>Oct </a:t>
            </a:r>
            <a:r>
              <a:rPr lang="zh-CN" altLang="zh-CN" sz="3200" dirty="0" smtClean="0">
                <a:solidFill>
                  <a:schemeClr val="bg1"/>
                </a:solidFill>
                <a:ea typeface="Arial Unicode MS" pitchFamily="34" charset="-122"/>
              </a:rPr>
              <a:t>2</a:t>
            </a:r>
            <a:r>
              <a:rPr lang="en-US" altLang="zh-CN" sz="3200" dirty="0" smtClean="0">
                <a:solidFill>
                  <a:schemeClr val="bg1"/>
                </a:solidFill>
                <a:ea typeface="Arial Unicode MS" pitchFamily="34" charset="-122"/>
              </a:rPr>
              <a:t>0</a:t>
            </a:r>
            <a:r>
              <a:rPr lang="en-US" altLang="zh-CN" sz="3200" baseline="30000" dirty="0" smtClean="0">
                <a:solidFill>
                  <a:schemeClr val="bg1"/>
                </a:solidFill>
                <a:ea typeface="Arial Unicode MS" pitchFamily="34" charset="-122"/>
              </a:rPr>
              <a:t>th</a:t>
            </a:r>
            <a:r>
              <a:rPr lang="en-US" altLang="zh-CN" sz="3200" dirty="0" smtClean="0">
                <a:solidFill>
                  <a:schemeClr val="bg1"/>
                </a:solidFill>
                <a:ea typeface="Arial Unicode MS" pitchFamily="34" charset="-122"/>
              </a:rPr>
              <a:t>, </a:t>
            </a:r>
            <a:r>
              <a:rPr lang="en-US" altLang="zh-CN" sz="3200" dirty="0">
                <a:solidFill>
                  <a:schemeClr val="bg1"/>
                </a:solidFill>
                <a:ea typeface="Arial Unicode MS" pitchFamily="34" charset="-122"/>
              </a:rPr>
              <a:t>2015</a:t>
            </a:r>
          </a:p>
        </p:txBody>
      </p:sp>
    </p:spTree>
    <p:extLst>
      <p:ext uri="{BB962C8B-B14F-4D97-AF65-F5344CB8AC3E}">
        <p14:creationId xmlns:p14="http://schemas.microsoft.com/office/powerpoint/2010/main" val="2706275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83167" y="1457325"/>
            <a:ext cx="10689166" cy="5093841"/>
            <a:chOff x="-190515" y="1457325"/>
            <a:chExt cx="10689166" cy="5093841"/>
          </a:xfrm>
        </p:grpSpPr>
        <p:graphicFrame>
          <p:nvGraphicFramePr>
            <p:cNvPr id="4" name="Object 3"/>
            <p:cNvGraphicFramePr>
              <a:graphicFrameLocks noChangeAspect="1"/>
            </p:cNvGraphicFramePr>
            <p:nvPr>
              <p:extLst>
                <p:ext uri="{D42A27DB-BD31-4B8C-83A1-F6EECF244321}">
                  <p14:modId xmlns:p14="http://schemas.microsoft.com/office/powerpoint/2010/main" val="4247909021"/>
                </p:ext>
              </p:extLst>
            </p:nvPr>
          </p:nvGraphicFramePr>
          <p:xfrm>
            <a:off x="1409156" y="1457325"/>
            <a:ext cx="2511425" cy="2373313"/>
          </p:xfrm>
          <a:graphic>
            <a:graphicData uri="http://schemas.openxmlformats.org/presentationml/2006/ole">
              <mc:AlternateContent xmlns:mc="http://schemas.openxmlformats.org/markup-compatibility/2006">
                <mc:Choice xmlns:v="urn:schemas-microsoft-com:vml" Requires="v">
                  <p:oleObj spid="_x0000_s1094" name="Equation" r:id="rId4" imgW="838080" imgH="914400" progId="Equation.DSMT4">
                    <p:embed/>
                  </p:oleObj>
                </mc:Choice>
                <mc:Fallback>
                  <p:oleObj name="Equation" r:id="rId4" imgW="838080" imgH="914400" progId="Equation.DSMT4">
                    <p:embed/>
                    <p:pic>
                      <p:nvPicPr>
                        <p:cNvPr id="0" name=""/>
                        <p:cNvPicPr/>
                        <p:nvPr/>
                      </p:nvPicPr>
                      <p:blipFill>
                        <a:blip r:embed="rId5"/>
                        <a:stretch>
                          <a:fillRect/>
                        </a:stretch>
                      </p:blipFill>
                      <p:spPr>
                        <a:xfrm>
                          <a:off x="1409156" y="1457325"/>
                          <a:ext cx="2511425" cy="2373313"/>
                        </a:xfrm>
                        <a:prstGeom prst="rect">
                          <a:avLst/>
                        </a:prstGeom>
                      </p:spPr>
                    </p:pic>
                  </p:oleObj>
                </mc:Fallback>
              </mc:AlternateContent>
            </a:graphicData>
          </a:graphic>
        </p:graphicFrame>
        <p:sp>
          <p:nvSpPr>
            <p:cNvPr id="6" name="TextBox 5"/>
            <p:cNvSpPr txBox="1"/>
            <p:nvPr/>
          </p:nvSpPr>
          <p:spPr>
            <a:xfrm>
              <a:off x="-190515" y="3873510"/>
              <a:ext cx="10689166" cy="2677656"/>
            </a:xfrm>
            <a:prstGeom prst="rect">
              <a:avLst/>
            </a:prstGeom>
            <a:noFill/>
          </p:spPr>
          <p:txBody>
            <a:bodyPr wrap="square" rtlCol="0">
              <a:spAutoFit/>
            </a:bodyPr>
            <a:lstStyle/>
            <a:p>
              <a:pPr>
                <a:lnSpc>
                  <a:spcPct val="200000"/>
                </a:lnSpc>
              </a:pPr>
              <a:r>
                <a:rPr lang="en-US" sz="2800" dirty="0" smtClean="0">
                  <a:latin typeface="Arial"/>
                  <a:cs typeface="Arial"/>
                </a:rPr>
                <a:t>Each term in the inverse series that inverts</a:t>
              </a:r>
            </a:p>
            <a:p>
              <a:pPr>
                <a:lnSpc>
                  <a:spcPct val="200000"/>
                </a:lnSpc>
              </a:pPr>
              <a:r>
                <a:rPr lang="en-US" sz="2800" dirty="0" smtClean="0">
                  <a:latin typeface="Arial"/>
                  <a:cs typeface="Arial"/>
                </a:rPr>
                <a:t>                                     for  </a:t>
              </a:r>
            </a:p>
            <a:p>
              <a:pPr>
                <a:lnSpc>
                  <a:spcPct val="200000"/>
                </a:lnSpc>
              </a:pPr>
              <a:r>
                <a:rPr lang="en-US" sz="2800" dirty="0" smtClean="0">
                  <a:latin typeface="Arial"/>
                  <a:cs typeface="Arial"/>
                </a:rPr>
                <a:t>is computed directly in terms of </a:t>
              </a:r>
              <a:r>
                <a:rPr lang="en-US" sz="2800" u="sng" dirty="0" smtClean="0">
                  <a:latin typeface="Arial"/>
                  <a:cs typeface="Arial"/>
                </a:rPr>
                <a:t>S</a:t>
              </a:r>
              <a:r>
                <a:rPr lang="en-US" sz="2800" dirty="0" smtClean="0">
                  <a:latin typeface="Arial"/>
                  <a:cs typeface="Arial"/>
                </a:rPr>
                <a:t> and </a:t>
              </a:r>
              <a:r>
                <a:rPr lang="en-US" sz="2800" u="sng" dirty="0" smtClean="0">
                  <a:latin typeface="Arial"/>
                  <a:cs typeface="Arial"/>
                </a:rPr>
                <a:t>a</a:t>
              </a:r>
              <a:r>
                <a:rPr lang="en-US" sz="2800" dirty="0" smtClean="0">
                  <a:latin typeface="Arial"/>
                  <a:cs typeface="Arial"/>
                </a:rPr>
                <a:t>.</a:t>
              </a:r>
            </a:p>
          </p:txBody>
        </p:sp>
        <p:graphicFrame>
          <p:nvGraphicFramePr>
            <p:cNvPr id="7" name="Object 6"/>
            <p:cNvGraphicFramePr>
              <a:graphicFrameLocks noChangeAspect="1"/>
            </p:cNvGraphicFramePr>
            <p:nvPr>
              <p:extLst>
                <p:ext uri="{D42A27DB-BD31-4B8C-83A1-F6EECF244321}">
                  <p14:modId xmlns:p14="http://schemas.microsoft.com/office/powerpoint/2010/main" val="1624577718"/>
                </p:ext>
              </p:extLst>
            </p:nvPr>
          </p:nvGraphicFramePr>
          <p:xfrm>
            <a:off x="-165644" y="4912799"/>
            <a:ext cx="3700469" cy="911225"/>
          </p:xfrm>
          <a:graphic>
            <a:graphicData uri="http://schemas.openxmlformats.org/presentationml/2006/ole">
              <mc:AlternateContent xmlns:mc="http://schemas.openxmlformats.org/markup-compatibility/2006">
                <mc:Choice xmlns:v="urn:schemas-microsoft-com:vml" Requires="v">
                  <p:oleObj spid="_x0000_s1095" name="Equation" r:id="rId6" imgW="1460500" imgH="393700" progId="Equation.DSMT4">
                    <p:embed/>
                  </p:oleObj>
                </mc:Choice>
                <mc:Fallback>
                  <p:oleObj name="Equation" r:id="rId6" imgW="1460500" imgH="393700" progId="Equation.DSMT4">
                    <p:embed/>
                    <p:pic>
                      <p:nvPicPr>
                        <p:cNvPr id="0" name=""/>
                        <p:cNvPicPr/>
                        <p:nvPr/>
                      </p:nvPicPr>
                      <p:blipFill>
                        <a:blip r:embed="rId7"/>
                        <a:stretch>
                          <a:fillRect/>
                        </a:stretch>
                      </p:blipFill>
                      <p:spPr>
                        <a:xfrm>
                          <a:off x="-165644" y="4912799"/>
                          <a:ext cx="3700469" cy="911225"/>
                        </a:xfrm>
                        <a:prstGeom prst="rect">
                          <a:avLst/>
                        </a:prstGeom>
                      </p:spPr>
                    </p:pic>
                  </p:oleObj>
                </mc:Fallback>
              </mc:AlternateContent>
            </a:graphicData>
          </a:graphic>
        </p:graphicFrame>
      </p:grpSp>
      <p:graphicFrame>
        <p:nvGraphicFramePr>
          <p:cNvPr id="8" name="Object 7"/>
          <p:cNvGraphicFramePr>
            <a:graphicFrameLocks noChangeAspect="1"/>
          </p:cNvGraphicFramePr>
          <p:nvPr>
            <p:extLst>
              <p:ext uri="{D42A27DB-BD31-4B8C-83A1-F6EECF244321}">
                <p14:modId xmlns:p14="http://schemas.microsoft.com/office/powerpoint/2010/main" val="1390891824"/>
              </p:ext>
            </p:extLst>
          </p:nvPr>
        </p:nvGraphicFramePr>
        <p:xfrm>
          <a:off x="5091113" y="5174238"/>
          <a:ext cx="288925" cy="293687"/>
        </p:xfrm>
        <a:graphic>
          <a:graphicData uri="http://schemas.openxmlformats.org/presentationml/2006/ole">
            <mc:AlternateContent xmlns:mc="http://schemas.openxmlformats.org/markup-compatibility/2006">
              <mc:Choice xmlns:v="urn:schemas-microsoft-com:vml" Requires="v">
                <p:oleObj spid="_x0000_s1096" name="Equation" r:id="rId8" imgW="114120" imgH="126720" progId="Equation.DSMT4">
                  <p:embed/>
                </p:oleObj>
              </mc:Choice>
              <mc:Fallback>
                <p:oleObj name="Equation" r:id="rId8" imgW="114120" imgH="126720" progId="Equation.DSMT4">
                  <p:embed/>
                  <p:pic>
                    <p:nvPicPr>
                      <p:cNvPr id="0" name=""/>
                      <p:cNvPicPr/>
                      <p:nvPr/>
                    </p:nvPicPr>
                    <p:blipFill>
                      <a:blip r:embed="rId9"/>
                      <a:stretch>
                        <a:fillRect/>
                      </a:stretch>
                    </p:blipFill>
                    <p:spPr>
                      <a:xfrm>
                        <a:off x="5091113" y="5174238"/>
                        <a:ext cx="288925" cy="293687"/>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FC733198-011E-4E74-9CBE-D2138561C345}" type="slidenum">
              <a:rPr lang="en-US" smtClean="0"/>
              <a:pPr/>
              <a:t>10</a:t>
            </a:fld>
            <a:endParaRPr lang="en-US"/>
          </a:p>
        </p:txBody>
      </p:sp>
    </p:spTree>
    <p:extLst>
      <p:ext uri="{BB962C8B-B14F-4D97-AF65-F5344CB8AC3E}">
        <p14:creationId xmlns:p14="http://schemas.microsoft.com/office/powerpoint/2010/main" val="2266779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9307" y="704334"/>
            <a:ext cx="8567119" cy="523220"/>
          </a:xfrm>
          <a:prstGeom prst="rect">
            <a:avLst/>
          </a:prstGeom>
        </p:spPr>
        <p:txBody>
          <a:bodyPr wrap="none">
            <a:spAutoFit/>
          </a:bodyPr>
          <a:lstStyle/>
          <a:p>
            <a:r>
              <a:rPr lang="en-US" sz="2800" dirty="0">
                <a:latin typeface="Arial"/>
                <a:cs typeface="Arial"/>
              </a:rPr>
              <a:t>When we consider the generalized Geometric Series</a:t>
            </a:r>
          </a:p>
        </p:txBody>
      </p:sp>
      <p:graphicFrame>
        <p:nvGraphicFramePr>
          <p:cNvPr id="5" name="Object 4"/>
          <p:cNvGraphicFramePr>
            <a:graphicFrameLocks noChangeAspect="1"/>
          </p:cNvGraphicFramePr>
          <p:nvPr>
            <p:extLst>
              <p:ext uri="{D42A27DB-BD31-4B8C-83A1-F6EECF244321}">
                <p14:modId xmlns:p14="http://schemas.microsoft.com/office/powerpoint/2010/main" val="4263001913"/>
              </p:ext>
            </p:extLst>
          </p:nvPr>
        </p:nvGraphicFramePr>
        <p:xfrm>
          <a:off x="1389063" y="1647299"/>
          <a:ext cx="6615113" cy="1438275"/>
        </p:xfrm>
        <a:graphic>
          <a:graphicData uri="http://schemas.openxmlformats.org/presentationml/2006/ole">
            <mc:AlternateContent xmlns:mc="http://schemas.openxmlformats.org/markup-compatibility/2006">
              <mc:Choice xmlns:v="urn:schemas-microsoft-com:vml" Requires="v">
                <p:oleObj spid="_x0000_s26701" name="Equation" r:id="rId4" imgW="2108200" imgH="533400" progId="Equation.DSMT4">
                  <p:embed/>
                </p:oleObj>
              </mc:Choice>
              <mc:Fallback>
                <p:oleObj name="Equation" r:id="rId4" imgW="2108200" imgH="533400" progId="Equation.DSMT4">
                  <p:embed/>
                  <p:pic>
                    <p:nvPicPr>
                      <p:cNvPr id="0" name=""/>
                      <p:cNvPicPr/>
                      <p:nvPr/>
                    </p:nvPicPr>
                    <p:blipFill>
                      <a:blip r:embed="rId5"/>
                      <a:stretch>
                        <a:fillRect/>
                      </a:stretch>
                    </p:blipFill>
                    <p:spPr>
                      <a:xfrm>
                        <a:off x="1389063" y="1647299"/>
                        <a:ext cx="6615113" cy="1438275"/>
                      </a:xfrm>
                      <a:prstGeom prst="rect">
                        <a:avLst/>
                      </a:prstGeom>
                    </p:spPr>
                  </p:pic>
                </p:oleObj>
              </mc:Fallback>
            </mc:AlternateContent>
          </a:graphicData>
        </a:graphic>
      </p:graphicFrame>
      <p:sp>
        <p:nvSpPr>
          <p:cNvPr id="6" name="Rectangle 5"/>
          <p:cNvSpPr/>
          <p:nvPr/>
        </p:nvSpPr>
        <p:spPr>
          <a:xfrm>
            <a:off x="769307" y="3396736"/>
            <a:ext cx="5333361" cy="523220"/>
          </a:xfrm>
          <a:prstGeom prst="rect">
            <a:avLst/>
          </a:prstGeom>
        </p:spPr>
        <p:txBody>
          <a:bodyPr wrap="none">
            <a:spAutoFit/>
          </a:bodyPr>
          <a:lstStyle/>
          <a:p>
            <a:r>
              <a:rPr lang="en-US" sz="2800" dirty="0" smtClean="0">
                <a:latin typeface="Arial"/>
                <a:cs typeface="Arial"/>
              </a:rPr>
              <a:t>the inverse Geometric Series for </a:t>
            </a:r>
            <a:endParaRPr lang="en-US" sz="2800" dirty="0">
              <a:latin typeface="Arial"/>
              <a:cs typeface="Aria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379687447"/>
              </p:ext>
            </p:extLst>
          </p:nvPr>
        </p:nvGraphicFramePr>
        <p:xfrm>
          <a:off x="1981200" y="4271964"/>
          <a:ext cx="5430838" cy="547687"/>
        </p:xfrm>
        <a:graphic>
          <a:graphicData uri="http://schemas.openxmlformats.org/presentationml/2006/ole">
            <mc:AlternateContent xmlns:mc="http://schemas.openxmlformats.org/markup-compatibility/2006">
              <mc:Choice xmlns:v="urn:schemas-microsoft-com:vml" Requires="v">
                <p:oleObj spid="_x0000_s26702" name="Equation" r:id="rId6" imgW="1701800" imgH="203200" progId="Equation.DSMT4">
                  <p:embed/>
                </p:oleObj>
              </mc:Choice>
              <mc:Fallback>
                <p:oleObj name="Equation" r:id="rId6" imgW="1701800" imgH="203200" progId="Equation.DSMT4">
                  <p:embed/>
                  <p:pic>
                    <p:nvPicPr>
                      <p:cNvPr id="0" name=""/>
                      <p:cNvPicPr/>
                      <p:nvPr/>
                    </p:nvPicPr>
                    <p:blipFill>
                      <a:blip r:embed="rId7"/>
                      <a:stretch>
                        <a:fillRect/>
                      </a:stretch>
                    </p:blipFill>
                    <p:spPr>
                      <a:xfrm>
                        <a:off x="1981200" y="4271964"/>
                        <a:ext cx="5430838" cy="547687"/>
                      </a:xfrm>
                      <a:prstGeom prst="rect">
                        <a:avLst/>
                      </a:prstGeom>
                    </p:spPr>
                  </p:pic>
                </p:oleObj>
              </mc:Fallback>
            </mc:AlternateContent>
          </a:graphicData>
        </a:graphic>
      </p:graphicFrame>
      <p:sp>
        <p:nvSpPr>
          <p:cNvPr id="10" name="Rectangle 9"/>
          <p:cNvSpPr/>
          <p:nvPr/>
        </p:nvSpPr>
        <p:spPr>
          <a:xfrm>
            <a:off x="769307" y="5305970"/>
            <a:ext cx="10021460" cy="954107"/>
          </a:xfrm>
          <a:prstGeom prst="rect">
            <a:avLst/>
          </a:prstGeom>
        </p:spPr>
        <p:txBody>
          <a:bodyPr wrap="square">
            <a:spAutoFit/>
          </a:bodyPr>
          <a:lstStyle/>
          <a:p>
            <a:r>
              <a:rPr lang="en-US" sz="2800" dirty="0" smtClean="0">
                <a:latin typeface="Arial"/>
                <a:cs typeface="Arial"/>
              </a:rPr>
              <a:t>where each term is computed directly in terms of a (‘G</a:t>
            </a:r>
            <a:r>
              <a:rPr lang="en-US" sz="2800" baseline="-25000" dirty="0" smtClean="0">
                <a:latin typeface="Arial"/>
                <a:cs typeface="Arial"/>
              </a:rPr>
              <a:t>0</a:t>
            </a:r>
            <a:r>
              <a:rPr lang="en-US" sz="2800" dirty="0" smtClean="0">
                <a:latin typeface="Arial"/>
                <a:cs typeface="Arial"/>
              </a:rPr>
              <a:t>’) and S (‘    ’ the recorded data).</a:t>
            </a:r>
            <a:endParaRPr lang="en-US" sz="2800" dirty="0">
              <a:latin typeface="Arial"/>
              <a:cs typeface="Aria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090082160"/>
              </p:ext>
            </p:extLst>
          </p:nvPr>
        </p:nvGraphicFramePr>
        <p:xfrm>
          <a:off x="1411429" y="5727844"/>
          <a:ext cx="479136" cy="479136"/>
        </p:xfrm>
        <a:graphic>
          <a:graphicData uri="http://schemas.openxmlformats.org/presentationml/2006/ole">
            <mc:AlternateContent xmlns:mc="http://schemas.openxmlformats.org/markup-compatibility/2006">
              <mc:Choice xmlns:v="urn:schemas-microsoft-com:vml" Requires="v">
                <p:oleObj spid="_x0000_s26703" name="Equation" r:id="rId8" imgW="203200" imgH="203200" progId="Equation.DSMT4">
                  <p:embed/>
                </p:oleObj>
              </mc:Choice>
              <mc:Fallback>
                <p:oleObj name="Equation" r:id="rId8" imgW="203200" imgH="203200" progId="Equation.DSMT4">
                  <p:embed/>
                  <p:pic>
                    <p:nvPicPr>
                      <p:cNvPr id="0" name=""/>
                      <p:cNvPicPr/>
                      <p:nvPr/>
                    </p:nvPicPr>
                    <p:blipFill>
                      <a:blip r:embed="rId9"/>
                      <a:stretch>
                        <a:fillRect/>
                      </a:stretch>
                    </p:blipFill>
                    <p:spPr>
                      <a:xfrm>
                        <a:off x="1411429" y="5727844"/>
                        <a:ext cx="479136" cy="479136"/>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FC733198-011E-4E74-9CBE-D2138561C345}" type="slidenum">
              <a:rPr lang="en-US" smtClean="0"/>
              <a:pPr/>
              <a:t>11</a:t>
            </a:fld>
            <a:endParaRPr lang="en-US"/>
          </a:p>
        </p:txBody>
      </p:sp>
    </p:spTree>
    <p:extLst>
      <p:ext uri="{BB962C8B-B14F-4D97-AF65-F5344CB8AC3E}">
        <p14:creationId xmlns:p14="http://schemas.microsoft.com/office/powerpoint/2010/main" val="1955884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smtClean="0"/>
              <a:t>The </a:t>
            </a:r>
            <a:r>
              <a:rPr lang="en-US" sz="2800" i="1" dirty="0" smtClean="0"/>
              <a:t>r</a:t>
            </a:r>
            <a:r>
              <a:rPr lang="en-US" sz="2800" i="1" baseline="-25000" dirty="0" smtClean="0"/>
              <a:t>1</a:t>
            </a:r>
            <a:r>
              <a:rPr lang="en-US" sz="2800" i="1" dirty="0" smtClean="0"/>
              <a:t>, r</a:t>
            </a:r>
            <a:r>
              <a:rPr lang="en-US" sz="2800" i="1" baseline="-25000" dirty="0" smtClean="0"/>
              <a:t>2</a:t>
            </a:r>
            <a:r>
              <a:rPr lang="en-US" sz="2800" dirty="0" smtClean="0"/>
              <a:t>, … equations generalize</a:t>
            </a:r>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3922819598"/>
              </p:ext>
            </p:extLst>
          </p:nvPr>
        </p:nvGraphicFramePr>
        <p:xfrm>
          <a:off x="1029302" y="4092411"/>
          <a:ext cx="8188326" cy="1709737"/>
        </p:xfrm>
        <a:graphic>
          <a:graphicData uri="http://schemas.openxmlformats.org/presentationml/2006/ole">
            <mc:AlternateContent xmlns:mc="http://schemas.openxmlformats.org/markup-compatibility/2006">
              <mc:Choice xmlns:v="urn:schemas-microsoft-com:vml" Requires="v">
                <p:oleObj spid="_x0000_s27675" name="Equation" r:id="rId4" imgW="3327120" imgH="685800" progId="Equation.DSMT4">
                  <p:embed/>
                </p:oleObj>
              </mc:Choice>
              <mc:Fallback>
                <p:oleObj name="Equation" r:id="rId4" imgW="3327120" imgH="685800" progId="Equation.DSMT4">
                  <p:embed/>
                  <p:pic>
                    <p:nvPicPr>
                      <p:cNvPr id="0" name=""/>
                      <p:cNvPicPr/>
                      <p:nvPr/>
                    </p:nvPicPr>
                    <p:blipFill>
                      <a:blip r:embed="rId5"/>
                      <a:stretch>
                        <a:fillRect/>
                      </a:stretch>
                    </p:blipFill>
                    <p:spPr>
                      <a:xfrm>
                        <a:off x="1029302" y="4092411"/>
                        <a:ext cx="8188326" cy="170973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84579443"/>
              </p:ext>
            </p:extLst>
          </p:nvPr>
        </p:nvGraphicFramePr>
        <p:xfrm>
          <a:off x="1709889" y="2326495"/>
          <a:ext cx="4386112" cy="1482725"/>
        </p:xfrm>
        <a:graphic>
          <a:graphicData uri="http://schemas.openxmlformats.org/presentationml/2006/ole">
            <mc:AlternateContent xmlns:mc="http://schemas.openxmlformats.org/markup-compatibility/2006">
              <mc:Choice xmlns:v="urn:schemas-microsoft-com:vml" Requires="v">
                <p:oleObj spid="_x0000_s27676" name="Equation" r:id="rId6" imgW="1689100" imgH="571500" progId="Equation.DSMT4">
                  <p:embed/>
                </p:oleObj>
              </mc:Choice>
              <mc:Fallback>
                <p:oleObj name="Equation" r:id="rId6" imgW="1689100" imgH="571500" progId="Equation.DSMT4">
                  <p:embed/>
                  <p:pic>
                    <p:nvPicPr>
                      <p:cNvPr id="0" name=""/>
                      <p:cNvPicPr/>
                      <p:nvPr/>
                    </p:nvPicPr>
                    <p:blipFill>
                      <a:blip r:embed="rId7"/>
                      <a:stretch>
                        <a:fillRect/>
                      </a:stretch>
                    </p:blipFill>
                    <p:spPr>
                      <a:xfrm>
                        <a:off x="1709889" y="2326495"/>
                        <a:ext cx="4386112" cy="1482725"/>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FC733198-011E-4E74-9CBE-D2138561C345}" type="slidenum">
              <a:rPr lang="en-US" smtClean="0"/>
              <a:pPr/>
              <a:t>12</a:t>
            </a:fld>
            <a:endParaRPr lang="en-US"/>
          </a:p>
        </p:txBody>
      </p:sp>
    </p:spTree>
    <p:extLst>
      <p:ext uri="{BB962C8B-B14F-4D97-AF65-F5344CB8AC3E}">
        <p14:creationId xmlns:p14="http://schemas.microsoft.com/office/powerpoint/2010/main" val="861919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931334" y="2019295"/>
            <a:ext cx="10181166" cy="3288079"/>
          </a:xfrm>
          <a:prstGeom prst="rect">
            <a:avLst/>
          </a:prstGeom>
        </p:spPr>
        <p:txBody>
          <a:bodyPr wrap="square">
            <a:spAutoFit/>
          </a:bodyPr>
          <a:lstStyle/>
          <a:p>
            <a:pPr marL="457200" indent="-457200">
              <a:lnSpc>
                <a:spcPct val="150000"/>
              </a:lnSpc>
              <a:buFont typeface="Arial"/>
              <a:buChar char="•"/>
            </a:pPr>
            <a:r>
              <a:rPr lang="en-US" sz="2800" dirty="0">
                <a:latin typeface="Arial"/>
                <a:cs typeface="Arial"/>
              </a:rPr>
              <a:t>Hence, the inverse scattering series is not only the only direct multidimensional inverse seismic solution, in addition, every term in the solution is directly computed in terms of </a:t>
            </a:r>
            <a:r>
              <a:rPr lang="en-US" sz="2800" u="sng" dirty="0">
                <a:latin typeface="Arial"/>
                <a:cs typeface="Arial"/>
              </a:rPr>
              <a:t>a single unchanged reference </a:t>
            </a:r>
            <a:r>
              <a:rPr lang="en-US" sz="2800" dirty="0">
                <a:latin typeface="Arial"/>
                <a:cs typeface="Arial"/>
              </a:rPr>
              <a:t>and the recorded reflection data.</a:t>
            </a:r>
          </a:p>
        </p:txBody>
      </p:sp>
      <p:sp>
        <p:nvSpPr>
          <p:cNvPr id="5" name="Slide Number Placeholder 4"/>
          <p:cNvSpPr>
            <a:spLocks noGrp="1"/>
          </p:cNvSpPr>
          <p:nvPr>
            <p:ph type="sldNum" sz="quarter" idx="12"/>
          </p:nvPr>
        </p:nvSpPr>
        <p:spPr/>
        <p:txBody>
          <a:bodyPr/>
          <a:lstStyle/>
          <a:p>
            <a:fld id="{FC733198-011E-4E74-9CBE-D2138561C345}" type="slidenum">
              <a:rPr lang="en-US" smtClean="0"/>
              <a:pPr/>
              <a:t>13</a:t>
            </a:fld>
            <a:endParaRPr lang="en-US"/>
          </a:p>
        </p:txBody>
      </p:sp>
    </p:spTree>
    <p:extLst>
      <p:ext uri="{BB962C8B-B14F-4D97-AF65-F5344CB8AC3E}">
        <p14:creationId xmlns:p14="http://schemas.microsoft.com/office/powerpoint/2010/main" val="2879787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Forward and Direct </a:t>
            </a:r>
            <a:r>
              <a:rPr lang="en-US" dirty="0" smtClean="0"/>
              <a:t>Inverse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8938181"/>
              </p:ext>
            </p:extLst>
          </p:nvPr>
        </p:nvGraphicFramePr>
        <p:xfrm>
          <a:off x="1094317" y="1557342"/>
          <a:ext cx="3625849" cy="549275"/>
        </p:xfrm>
        <a:graphic>
          <a:graphicData uri="http://schemas.openxmlformats.org/presentationml/2006/ole">
            <mc:AlternateContent xmlns:mc="http://schemas.openxmlformats.org/markup-compatibility/2006">
              <mc:Choice xmlns:v="urn:schemas-microsoft-com:vml" Requires="v">
                <p:oleObj spid="_x0000_s28722" name="Equation" r:id="rId4" imgW="1384300" imgH="203200" progId="Equation.DSMT4">
                  <p:embed/>
                </p:oleObj>
              </mc:Choice>
              <mc:Fallback>
                <p:oleObj name="Equation" r:id="rId4" imgW="1384300" imgH="203200" progId="Equation.DSMT4">
                  <p:embed/>
                  <p:pic>
                    <p:nvPicPr>
                      <p:cNvPr id="0" name=""/>
                      <p:cNvPicPr/>
                      <p:nvPr/>
                    </p:nvPicPr>
                    <p:blipFill>
                      <a:blip r:embed="rId5"/>
                      <a:stretch>
                        <a:fillRect/>
                      </a:stretch>
                    </p:blipFill>
                    <p:spPr>
                      <a:xfrm>
                        <a:off x="1094317" y="1557342"/>
                        <a:ext cx="3625849" cy="549275"/>
                      </a:xfrm>
                      <a:prstGeom prst="rect">
                        <a:avLst/>
                      </a:prstGeom>
                    </p:spPr>
                  </p:pic>
                </p:oleObj>
              </mc:Fallback>
            </mc:AlternateContent>
          </a:graphicData>
        </a:graphic>
      </p:graphicFrame>
      <p:sp>
        <p:nvSpPr>
          <p:cNvPr id="6" name="Rectangle 5"/>
          <p:cNvSpPr/>
          <p:nvPr/>
        </p:nvSpPr>
        <p:spPr>
          <a:xfrm>
            <a:off x="993653" y="4934833"/>
            <a:ext cx="9024025" cy="1349087"/>
          </a:xfrm>
          <a:prstGeom prst="rect">
            <a:avLst/>
          </a:prstGeom>
        </p:spPr>
        <p:txBody>
          <a:bodyPr wrap="none">
            <a:spAutoFit/>
          </a:bodyPr>
          <a:lstStyle/>
          <a:p>
            <a:pPr>
              <a:lnSpc>
                <a:spcPct val="150000"/>
              </a:lnSpc>
            </a:pPr>
            <a:r>
              <a:rPr lang="en-US" altLang="zh-CN" sz="2800" dirty="0" smtClean="0">
                <a:solidFill>
                  <a:srgbClr val="0000FF"/>
                </a:solidFill>
                <a:latin typeface="Arial"/>
                <a:cs typeface="Arial"/>
              </a:rPr>
              <a:t>(2)</a:t>
            </a:r>
            <a:r>
              <a:rPr lang="zh-CN" altLang="en-US" sz="2800" dirty="0" smtClean="0">
                <a:solidFill>
                  <a:srgbClr val="0000FF"/>
                </a:solidFill>
                <a:latin typeface="Arial"/>
                <a:cs typeface="Arial"/>
              </a:rPr>
              <a:t> </a:t>
            </a:r>
            <a:r>
              <a:rPr lang="en-US" altLang="zh-CN" sz="2800" dirty="0" smtClean="0">
                <a:solidFill>
                  <a:srgbClr val="0000FF"/>
                </a:solidFill>
                <a:latin typeface="Arial"/>
                <a:cs typeface="Arial"/>
              </a:rPr>
              <a:t>                                               is</a:t>
            </a:r>
            <a:r>
              <a:rPr lang="zh-CN" altLang="en-US" sz="2800" dirty="0" smtClean="0">
                <a:solidFill>
                  <a:srgbClr val="0000FF"/>
                </a:solidFill>
                <a:latin typeface="Arial"/>
                <a:cs typeface="Arial"/>
              </a:rPr>
              <a:t> </a:t>
            </a:r>
            <a:r>
              <a:rPr lang="en-US" altLang="zh-CN" sz="2800" dirty="0" smtClean="0">
                <a:solidFill>
                  <a:srgbClr val="0000FF"/>
                </a:solidFill>
                <a:latin typeface="Arial"/>
                <a:cs typeface="Arial"/>
              </a:rPr>
              <a:t>the</a:t>
            </a:r>
            <a:r>
              <a:rPr lang="zh-CN" altLang="en-US" sz="2800" dirty="0" smtClean="0">
                <a:solidFill>
                  <a:srgbClr val="0000FF"/>
                </a:solidFill>
                <a:latin typeface="Arial"/>
                <a:cs typeface="Arial"/>
              </a:rPr>
              <a:t> </a:t>
            </a:r>
            <a:r>
              <a:rPr lang="en-US" altLang="zh-CN" sz="2800" dirty="0" smtClean="0">
                <a:solidFill>
                  <a:srgbClr val="0000FF"/>
                </a:solidFill>
                <a:latin typeface="Arial"/>
                <a:cs typeface="Arial"/>
              </a:rPr>
              <a:t>forward</a:t>
            </a:r>
            <a:r>
              <a:rPr lang="zh-CN" altLang="en-US" sz="2800" dirty="0" smtClean="0">
                <a:solidFill>
                  <a:srgbClr val="0000FF"/>
                </a:solidFill>
                <a:latin typeface="Arial"/>
                <a:cs typeface="Arial"/>
              </a:rPr>
              <a:t> </a:t>
            </a:r>
            <a:r>
              <a:rPr lang="en-US" altLang="zh-CN" sz="2800" dirty="0" smtClean="0">
                <a:solidFill>
                  <a:srgbClr val="0000FF"/>
                </a:solidFill>
                <a:latin typeface="Arial"/>
                <a:cs typeface="Arial"/>
              </a:rPr>
              <a:t>series;</a:t>
            </a:r>
          </a:p>
          <a:p>
            <a:pPr>
              <a:lnSpc>
                <a:spcPct val="150000"/>
              </a:lnSpc>
            </a:pPr>
            <a:r>
              <a:rPr lang="en-US" altLang="zh-CN" sz="2800" dirty="0" smtClean="0">
                <a:solidFill>
                  <a:srgbClr val="0000FF"/>
                </a:solidFill>
                <a:latin typeface="Arial"/>
                <a:cs typeface="Arial"/>
              </a:rPr>
              <a:t>(3)</a:t>
            </a:r>
            <a:r>
              <a:rPr lang="zh-CN" altLang="en-US" sz="2800" dirty="0" smtClean="0">
                <a:solidFill>
                  <a:srgbClr val="0000FF"/>
                </a:solidFill>
                <a:latin typeface="Arial"/>
                <a:cs typeface="Arial"/>
              </a:rPr>
              <a:t> </a:t>
            </a:r>
            <a:r>
              <a:rPr lang="en-US" altLang="zh-CN" sz="2800" dirty="0" smtClean="0">
                <a:solidFill>
                  <a:srgbClr val="0000FF"/>
                </a:solidFill>
                <a:latin typeface="Arial"/>
                <a:cs typeface="Arial"/>
              </a:rPr>
              <a:t>                                               is</a:t>
            </a:r>
            <a:r>
              <a:rPr lang="zh-CN" altLang="en-US" sz="2800" dirty="0" smtClean="0">
                <a:solidFill>
                  <a:srgbClr val="0000FF"/>
                </a:solidFill>
                <a:latin typeface="Arial"/>
                <a:cs typeface="Arial"/>
              </a:rPr>
              <a:t> </a:t>
            </a:r>
            <a:r>
              <a:rPr lang="en-US" altLang="zh-CN" sz="2800" dirty="0" smtClean="0">
                <a:solidFill>
                  <a:srgbClr val="0000FF"/>
                </a:solidFill>
                <a:latin typeface="Arial"/>
                <a:cs typeface="Arial"/>
              </a:rPr>
              <a:t>the</a:t>
            </a:r>
            <a:r>
              <a:rPr lang="zh-CN" altLang="en-US" sz="2800" dirty="0" smtClean="0">
                <a:solidFill>
                  <a:srgbClr val="0000FF"/>
                </a:solidFill>
                <a:latin typeface="Arial"/>
                <a:cs typeface="Arial"/>
              </a:rPr>
              <a:t> </a:t>
            </a:r>
            <a:r>
              <a:rPr lang="en-US" altLang="zh-CN" sz="2800" dirty="0">
                <a:solidFill>
                  <a:srgbClr val="0000FF"/>
                </a:solidFill>
                <a:latin typeface="Arial"/>
                <a:cs typeface="Arial"/>
              </a:rPr>
              <a:t>i</a:t>
            </a:r>
            <a:r>
              <a:rPr lang="en-US" sz="2800" dirty="0" smtClean="0">
                <a:solidFill>
                  <a:srgbClr val="0000FF"/>
                </a:solidFill>
                <a:latin typeface="Arial"/>
                <a:cs typeface="Arial"/>
              </a:rPr>
              <a:t>nverse series</a:t>
            </a:r>
            <a:r>
              <a:rPr lang="en-US" altLang="zh-CN" sz="2800" dirty="0" smtClean="0">
                <a:solidFill>
                  <a:srgbClr val="0000FF"/>
                </a:solidFill>
                <a:latin typeface="Arial"/>
                <a:cs typeface="Arial"/>
              </a:rPr>
              <a:t>.</a:t>
            </a:r>
            <a:endParaRPr lang="en-US" dirty="0">
              <a:latin typeface="Arial"/>
              <a:cs typeface="Arial"/>
            </a:endParaRPr>
          </a:p>
        </p:txBody>
      </p:sp>
      <p:sp>
        <p:nvSpPr>
          <p:cNvPr id="8" name="Rectangle 7"/>
          <p:cNvSpPr/>
          <p:nvPr/>
        </p:nvSpPr>
        <p:spPr>
          <a:xfrm>
            <a:off x="1026430" y="4156815"/>
            <a:ext cx="7512372" cy="492443"/>
          </a:xfrm>
          <a:prstGeom prst="rect">
            <a:avLst/>
          </a:prstGeom>
        </p:spPr>
        <p:txBody>
          <a:bodyPr wrap="none">
            <a:spAutoFit/>
          </a:bodyPr>
          <a:lstStyle/>
          <a:p>
            <a:r>
              <a:rPr lang="en-US" sz="2600" dirty="0" smtClean="0">
                <a:latin typeface="Arial"/>
                <a:cs typeface="Arial"/>
              </a:rPr>
              <a:t>where </a:t>
            </a:r>
            <a:r>
              <a:rPr lang="en-US" sz="2600" i="1" dirty="0" err="1" smtClean="0">
                <a:latin typeface="Arial"/>
                <a:cs typeface="Arial"/>
              </a:rPr>
              <a:t>V</a:t>
            </a:r>
            <a:r>
              <a:rPr lang="en-US" sz="2600" i="1" baseline="-25000" dirty="0" err="1" smtClean="0">
                <a:latin typeface="Arial"/>
                <a:cs typeface="Arial"/>
              </a:rPr>
              <a:t>n</a:t>
            </a:r>
            <a:r>
              <a:rPr lang="en-US" sz="2600" dirty="0" smtClean="0">
                <a:latin typeface="Arial"/>
                <a:cs typeface="Arial"/>
              </a:rPr>
              <a:t> is the portion of </a:t>
            </a:r>
            <a:r>
              <a:rPr lang="en-US" sz="2600" i="1" dirty="0" smtClean="0">
                <a:latin typeface="Arial"/>
                <a:cs typeface="Arial"/>
              </a:rPr>
              <a:t>V</a:t>
            </a:r>
            <a:r>
              <a:rPr lang="en-US" sz="2600" dirty="0" smtClean="0">
                <a:latin typeface="Arial"/>
                <a:cs typeface="Arial"/>
              </a:rPr>
              <a:t>, n-</a:t>
            </a:r>
            <a:r>
              <a:rPr lang="en-US" sz="2600" dirty="0" err="1" smtClean="0">
                <a:latin typeface="Arial"/>
                <a:cs typeface="Arial"/>
              </a:rPr>
              <a:t>th</a:t>
            </a:r>
            <a:r>
              <a:rPr lang="en-US" sz="2600" dirty="0" smtClean="0">
                <a:latin typeface="Arial"/>
                <a:cs typeface="Arial"/>
              </a:rPr>
              <a:t> order in the data</a:t>
            </a:r>
            <a:endParaRPr lang="en-US" sz="2600" dirty="0"/>
          </a:p>
        </p:txBody>
      </p:sp>
      <p:grpSp>
        <p:nvGrpSpPr>
          <p:cNvPr id="13" name="Group 12"/>
          <p:cNvGrpSpPr/>
          <p:nvPr/>
        </p:nvGrpSpPr>
        <p:grpSpPr>
          <a:xfrm>
            <a:off x="1129593" y="3234418"/>
            <a:ext cx="5936741" cy="548640"/>
            <a:chOff x="745240" y="4274647"/>
            <a:chExt cx="4452556" cy="548640"/>
          </a:xfrm>
        </p:grpSpPr>
        <p:graphicFrame>
          <p:nvGraphicFramePr>
            <p:cNvPr id="7" name="Object 6"/>
            <p:cNvGraphicFramePr>
              <a:graphicFrameLocks noChangeAspect="1"/>
            </p:cNvGraphicFramePr>
            <p:nvPr>
              <p:extLst>
                <p:ext uri="{D42A27DB-BD31-4B8C-83A1-F6EECF244321}">
                  <p14:modId xmlns:p14="http://schemas.microsoft.com/office/powerpoint/2010/main" val="2408082842"/>
                </p:ext>
              </p:extLst>
            </p:nvPr>
          </p:nvGraphicFramePr>
          <p:xfrm>
            <a:off x="745240" y="4274647"/>
            <a:ext cx="2121431" cy="548640"/>
          </p:xfrm>
          <a:graphic>
            <a:graphicData uri="http://schemas.openxmlformats.org/presentationml/2006/ole">
              <mc:AlternateContent xmlns:mc="http://schemas.openxmlformats.org/markup-compatibility/2006">
                <mc:Choice xmlns:v="urn:schemas-microsoft-com:vml" Requires="v">
                  <p:oleObj spid="_x0000_s28723" name="Equation" r:id="rId6" imgW="952500" imgH="203200" progId="Equation.DSMT4">
                    <p:embed/>
                  </p:oleObj>
                </mc:Choice>
                <mc:Fallback>
                  <p:oleObj name="Equation" r:id="rId6" imgW="952500" imgH="203200" progId="Equation.DSMT4">
                    <p:embed/>
                    <p:pic>
                      <p:nvPicPr>
                        <p:cNvPr id="0" name=""/>
                        <p:cNvPicPr/>
                        <p:nvPr/>
                      </p:nvPicPr>
                      <p:blipFill>
                        <a:blip r:embed="rId7"/>
                        <a:stretch>
                          <a:fillRect/>
                        </a:stretch>
                      </p:blipFill>
                      <p:spPr>
                        <a:xfrm>
                          <a:off x="745240" y="4274647"/>
                          <a:ext cx="2121431" cy="548640"/>
                        </a:xfrm>
                        <a:prstGeom prst="rect">
                          <a:avLst/>
                        </a:prstGeom>
                      </p:spPr>
                    </p:pic>
                  </p:oleObj>
                </mc:Fallback>
              </mc:AlternateContent>
            </a:graphicData>
          </a:graphic>
        </p:graphicFrame>
        <p:sp>
          <p:nvSpPr>
            <p:cNvPr id="9" name="TextBox 8"/>
            <p:cNvSpPr txBox="1"/>
            <p:nvPr/>
          </p:nvSpPr>
          <p:spPr>
            <a:xfrm>
              <a:off x="4777180" y="4318135"/>
              <a:ext cx="420616" cy="461665"/>
            </a:xfrm>
            <a:prstGeom prst="rect">
              <a:avLst/>
            </a:prstGeom>
            <a:noFill/>
          </p:spPr>
          <p:txBody>
            <a:bodyPr wrap="none" rtlCol="0">
              <a:spAutoFit/>
            </a:bodyPr>
            <a:lstStyle/>
            <a:p>
              <a:r>
                <a:rPr lang="en-US" sz="2400" dirty="0" smtClean="0">
                  <a:latin typeface="Arial"/>
                  <a:cs typeface="Arial"/>
                </a:rPr>
                <a:t>(3)</a:t>
              </a:r>
              <a:endParaRPr lang="en-US" sz="2400" dirty="0">
                <a:latin typeface="Arial"/>
                <a:cs typeface="Arial"/>
              </a:endParaRPr>
            </a:p>
          </p:txBody>
        </p:sp>
      </p:grpSp>
      <p:sp>
        <p:nvSpPr>
          <p:cNvPr id="14" name="Rectangle 13"/>
          <p:cNvSpPr/>
          <p:nvPr/>
        </p:nvSpPr>
        <p:spPr>
          <a:xfrm>
            <a:off x="993654" y="2261224"/>
            <a:ext cx="7835452" cy="630942"/>
          </a:xfrm>
          <a:prstGeom prst="rect">
            <a:avLst/>
          </a:prstGeom>
        </p:spPr>
        <p:txBody>
          <a:bodyPr wrap="none">
            <a:spAutoFit/>
          </a:bodyPr>
          <a:lstStyle/>
          <a:p>
            <a:pPr>
              <a:lnSpc>
                <a:spcPct val="130000"/>
              </a:lnSpc>
            </a:pPr>
            <a:r>
              <a:rPr lang="en-US" altLang="zh-CN" sz="2800" dirty="0" smtClean="0">
                <a:solidFill>
                  <a:srgbClr val="0000FF"/>
                </a:solidFill>
                <a:latin typeface="Arial"/>
                <a:cs typeface="Arial"/>
              </a:rPr>
              <a:t>Forward </a:t>
            </a:r>
            <a:r>
              <a:rPr lang="en-US" altLang="zh-CN" sz="2800" i="1" dirty="0" smtClean="0">
                <a:solidFill>
                  <a:srgbClr val="0000FF"/>
                </a:solidFill>
                <a:latin typeface="Arial"/>
                <a:cs typeface="Arial"/>
              </a:rPr>
              <a:t>S</a:t>
            </a:r>
            <a:r>
              <a:rPr lang="en-US" altLang="zh-CN" sz="2800" dirty="0" smtClean="0">
                <a:solidFill>
                  <a:srgbClr val="0000FF"/>
                </a:solidFill>
                <a:latin typeface="Arial"/>
                <a:cs typeface="Arial"/>
              </a:rPr>
              <a:t> in terms of </a:t>
            </a:r>
            <a:r>
              <a:rPr lang="en-US" altLang="zh-CN" sz="2800" i="1" dirty="0" smtClean="0">
                <a:solidFill>
                  <a:srgbClr val="0000FF"/>
                </a:solidFill>
                <a:latin typeface="Arial"/>
                <a:cs typeface="Arial"/>
              </a:rPr>
              <a:t>V</a:t>
            </a:r>
            <a:r>
              <a:rPr lang="en-US" altLang="zh-CN" sz="2800" dirty="0" smtClean="0">
                <a:solidFill>
                  <a:srgbClr val="0000FF"/>
                </a:solidFill>
                <a:latin typeface="Arial"/>
                <a:cs typeface="Arial"/>
              </a:rPr>
              <a:t>, inverse </a:t>
            </a:r>
            <a:r>
              <a:rPr lang="en-US" altLang="zh-CN" sz="2800" i="1" dirty="0" smtClean="0">
                <a:solidFill>
                  <a:srgbClr val="0000FF"/>
                </a:solidFill>
                <a:latin typeface="Arial"/>
                <a:cs typeface="Arial"/>
              </a:rPr>
              <a:t>V</a:t>
            </a:r>
            <a:r>
              <a:rPr lang="en-US" altLang="zh-CN" sz="2800" dirty="0" smtClean="0">
                <a:solidFill>
                  <a:srgbClr val="0000FF"/>
                </a:solidFill>
                <a:latin typeface="Arial"/>
                <a:cs typeface="Arial"/>
              </a:rPr>
              <a:t> in terms of </a:t>
            </a:r>
            <a:r>
              <a:rPr lang="en-US" altLang="zh-CN" sz="2800" i="1" dirty="0" smtClean="0">
                <a:solidFill>
                  <a:srgbClr val="0000FF"/>
                </a:solidFill>
                <a:latin typeface="Arial"/>
                <a:cs typeface="Arial"/>
              </a:rPr>
              <a:t>S</a:t>
            </a:r>
          </a:p>
        </p:txBody>
      </p:sp>
      <p:graphicFrame>
        <p:nvGraphicFramePr>
          <p:cNvPr id="11" name="Object 10"/>
          <p:cNvGraphicFramePr>
            <a:graphicFrameLocks noChangeAspect="1"/>
          </p:cNvGraphicFramePr>
          <p:nvPr>
            <p:extLst>
              <p:ext uri="{D42A27DB-BD31-4B8C-83A1-F6EECF244321}">
                <p14:modId xmlns:p14="http://schemas.microsoft.com/office/powerpoint/2010/main" val="2619810391"/>
              </p:ext>
            </p:extLst>
          </p:nvPr>
        </p:nvGraphicFramePr>
        <p:xfrm>
          <a:off x="1593439" y="5186720"/>
          <a:ext cx="4581482" cy="453422"/>
        </p:xfrm>
        <a:graphic>
          <a:graphicData uri="http://schemas.openxmlformats.org/presentationml/2006/ole">
            <mc:AlternateContent xmlns:mc="http://schemas.openxmlformats.org/markup-compatibility/2006">
              <mc:Choice xmlns:v="urn:schemas-microsoft-com:vml" Requires="v">
                <p:oleObj spid="_x0000_s28724" name="Equation" r:id="rId8" imgW="2082800" imgH="203200" progId="Equation.DSMT4">
                  <p:embed/>
                </p:oleObj>
              </mc:Choice>
              <mc:Fallback>
                <p:oleObj name="Equation" r:id="rId8" imgW="2082800" imgH="203200" progId="Equation.DSMT4">
                  <p:embed/>
                  <p:pic>
                    <p:nvPicPr>
                      <p:cNvPr id="0" name=""/>
                      <p:cNvPicPr/>
                      <p:nvPr/>
                    </p:nvPicPr>
                    <p:blipFill>
                      <a:blip r:embed="rId9"/>
                      <a:stretch>
                        <a:fillRect/>
                      </a:stretch>
                    </p:blipFill>
                    <p:spPr>
                      <a:xfrm>
                        <a:off x="1593439" y="5186720"/>
                        <a:ext cx="4581482" cy="453422"/>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075311009"/>
              </p:ext>
            </p:extLst>
          </p:nvPr>
        </p:nvGraphicFramePr>
        <p:xfrm>
          <a:off x="2468909" y="5782422"/>
          <a:ext cx="2571432" cy="498764"/>
        </p:xfrm>
        <a:graphic>
          <a:graphicData uri="http://schemas.openxmlformats.org/presentationml/2006/ole">
            <mc:AlternateContent xmlns:mc="http://schemas.openxmlformats.org/markup-compatibility/2006">
              <mc:Choice xmlns:v="urn:schemas-microsoft-com:vml" Requires="v">
                <p:oleObj spid="_x0000_s28725" name="Equation" r:id="rId10" imgW="952500" imgH="203200" progId="Equation.DSMT4">
                  <p:embed/>
                </p:oleObj>
              </mc:Choice>
              <mc:Fallback>
                <p:oleObj name="Equation" r:id="rId10" imgW="952500" imgH="203200" progId="Equation.DSMT4">
                  <p:embed/>
                  <p:pic>
                    <p:nvPicPr>
                      <p:cNvPr id="0" name=""/>
                      <p:cNvPicPr/>
                      <p:nvPr/>
                    </p:nvPicPr>
                    <p:blipFill>
                      <a:blip r:embed="rId7"/>
                      <a:stretch>
                        <a:fillRect/>
                      </a:stretch>
                    </p:blipFill>
                    <p:spPr>
                      <a:xfrm>
                        <a:off x="2468909" y="5782422"/>
                        <a:ext cx="2571432" cy="498764"/>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FC733198-011E-4E74-9CBE-D2138561C345}" type="slidenum">
              <a:rPr lang="en-US" smtClean="0"/>
              <a:pPr/>
              <a:t>14</a:t>
            </a:fld>
            <a:endParaRPr lang="en-US"/>
          </a:p>
        </p:txBody>
      </p:sp>
    </p:spTree>
    <p:extLst>
      <p:ext uri="{BB962C8B-B14F-4D97-AF65-F5344CB8AC3E}">
        <p14:creationId xmlns:p14="http://schemas.microsoft.com/office/powerpoint/2010/main" val="2829754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90600"/>
            <a:ext cx="10972800" cy="5510232"/>
          </a:xfrm>
        </p:spPr>
        <p:txBody>
          <a:bodyPr>
            <a:noAutofit/>
          </a:bodyPr>
          <a:lstStyle/>
          <a:p>
            <a:pPr>
              <a:lnSpc>
                <a:spcPct val="120000"/>
              </a:lnSpc>
            </a:pPr>
            <a:r>
              <a:rPr lang="en-US" dirty="0" smtClean="0"/>
              <a:t>The relationship (2) provides a Geometric </a:t>
            </a:r>
            <a:r>
              <a:rPr lang="en-US" u="sng" dirty="0" smtClean="0"/>
              <a:t>forward </a:t>
            </a:r>
            <a:r>
              <a:rPr lang="en-US" dirty="0" smtClean="0"/>
              <a:t>series rather than a Taylor series.</a:t>
            </a:r>
          </a:p>
          <a:p>
            <a:pPr>
              <a:lnSpc>
                <a:spcPct val="120000"/>
              </a:lnSpc>
            </a:pPr>
            <a:r>
              <a:rPr lang="en-US" dirty="0" smtClean="0"/>
              <a:t>In general, a Taylor series doesn’t have an inverse series; however, a Geometric series has an inverse series.</a:t>
            </a:r>
          </a:p>
          <a:p>
            <a:pPr>
              <a:lnSpc>
                <a:spcPct val="120000"/>
              </a:lnSpc>
            </a:pPr>
            <a:r>
              <a:rPr lang="en-US" dirty="0" smtClean="0"/>
              <a:t>All conventional current mainstream inversion, including iterative linear inversion and FWI, are based on a Taylor series concept.</a:t>
            </a:r>
          </a:p>
          <a:p>
            <a:pPr>
              <a:lnSpc>
                <a:spcPct val="120000"/>
              </a:lnSpc>
            </a:pPr>
            <a:r>
              <a:rPr lang="en-US" dirty="0" smtClean="0"/>
              <a:t>Solving a forward problem in an inverse sense </a:t>
            </a:r>
            <a:r>
              <a:rPr lang="en-US" u="sng" dirty="0" smtClean="0"/>
              <a:t>is not </a:t>
            </a:r>
            <a:r>
              <a:rPr lang="en-US" dirty="0" smtClean="0"/>
              <a:t>the same as solving an inverse problem directly.</a:t>
            </a:r>
          </a:p>
        </p:txBody>
      </p:sp>
      <p:sp>
        <p:nvSpPr>
          <p:cNvPr id="3" name="Slide Number Placeholder 2"/>
          <p:cNvSpPr>
            <a:spLocks noGrp="1"/>
          </p:cNvSpPr>
          <p:nvPr>
            <p:ph type="sldNum" sz="quarter" idx="12"/>
          </p:nvPr>
        </p:nvSpPr>
        <p:spPr/>
        <p:txBody>
          <a:bodyPr/>
          <a:lstStyle/>
          <a:p>
            <a:fld id="{FC733198-011E-4E74-9CBE-D2138561C345}" type="slidenum">
              <a:rPr lang="en-US" smtClean="0"/>
              <a:pPr/>
              <a:t>15</a:t>
            </a:fld>
            <a:endParaRPr lang="en-US"/>
          </a:p>
        </p:txBody>
      </p:sp>
    </p:spTree>
    <p:extLst>
      <p:ext uri="{BB962C8B-B14F-4D97-AF65-F5344CB8AC3E}">
        <p14:creationId xmlns:p14="http://schemas.microsoft.com/office/powerpoint/2010/main" val="1030391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3900" y="1028700"/>
            <a:ext cx="9232900" cy="2862322"/>
          </a:xfrm>
          <a:prstGeom prst="rect">
            <a:avLst/>
          </a:prstGeom>
          <a:noFill/>
        </p:spPr>
        <p:txBody>
          <a:bodyPr wrap="square" rtlCol="0">
            <a:spAutoFit/>
          </a:bodyPr>
          <a:lstStyle/>
          <a:p>
            <a:r>
              <a:rPr lang="en-US" sz="3600" dirty="0" smtClean="0"/>
              <a:t>If               (a linear exact relationship)</a:t>
            </a:r>
          </a:p>
          <a:p>
            <a:endParaRPr lang="en-US" sz="3600" dirty="0" smtClean="0"/>
          </a:p>
          <a:p>
            <a:r>
              <a:rPr lang="en-US" sz="3600" dirty="0" smtClean="0"/>
              <a:t>Then                 is solving the inverse problem directly and the forward problem in an inverse sense   </a:t>
            </a:r>
            <a:endParaRPr lang="en-US" sz="3600" dirty="0"/>
          </a:p>
        </p:txBody>
      </p:sp>
      <p:graphicFrame>
        <p:nvGraphicFramePr>
          <p:cNvPr id="4" name="Object 3"/>
          <p:cNvGraphicFramePr>
            <a:graphicFrameLocks noChangeAspect="1"/>
          </p:cNvGraphicFramePr>
          <p:nvPr>
            <p:extLst>
              <p:ext uri="{D42A27DB-BD31-4B8C-83A1-F6EECF244321}">
                <p14:modId xmlns:p14="http://schemas.microsoft.com/office/powerpoint/2010/main" val="2703953481"/>
              </p:ext>
            </p:extLst>
          </p:nvPr>
        </p:nvGraphicFramePr>
        <p:xfrm>
          <a:off x="1228725" y="1089927"/>
          <a:ext cx="1231900" cy="523875"/>
        </p:xfrm>
        <a:graphic>
          <a:graphicData uri="http://schemas.openxmlformats.org/presentationml/2006/ole">
            <mc:AlternateContent xmlns:mc="http://schemas.openxmlformats.org/markup-compatibility/2006">
              <mc:Choice xmlns:v="urn:schemas-microsoft-com:vml" Requires="v">
                <p:oleObj spid="_x0000_s29724" name="Equation" r:id="rId4" imgW="431640" imgH="177480" progId="Equation.DSMT4">
                  <p:embed/>
                </p:oleObj>
              </mc:Choice>
              <mc:Fallback>
                <p:oleObj name="Equation" r:id="rId4" imgW="431640" imgH="1774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8725" y="1089927"/>
                        <a:ext cx="123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23302964"/>
              </p:ext>
            </p:extLst>
          </p:nvPr>
        </p:nvGraphicFramePr>
        <p:xfrm>
          <a:off x="1968500" y="1959064"/>
          <a:ext cx="1339850" cy="898525"/>
        </p:xfrm>
        <a:graphic>
          <a:graphicData uri="http://schemas.openxmlformats.org/presentationml/2006/ole">
            <mc:AlternateContent xmlns:mc="http://schemas.openxmlformats.org/markup-compatibility/2006">
              <mc:Choice xmlns:v="urn:schemas-microsoft-com:vml" Requires="v">
                <p:oleObj spid="_x0000_s29725" name="Equation" r:id="rId6" imgW="469800" imgH="304560" progId="Equation.DSMT4">
                  <p:embed/>
                </p:oleObj>
              </mc:Choice>
              <mc:Fallback>
                <p:oleObj name="Equation" r:id="rId6" imgW="469800" imgH="30456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8500" y="1959064"/>
                        <a:ext cx="133985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FC733198-011E-4E74-9CBE-D2138561C345}" type="slidenum">
              <a:rPr lang="en-US" smtClean="0"/>
              <a:pPr/>
              <a:t>16</a:t>
            </a:fld>
            <a:endParaRPr lang="en-US"/>
          </a:p>
        </p:txBody>
      </p:sp>
    </p:spTree>
    <p:extLst>
      <p:ext uri="{BB962C8B-B14F-4D97-AF65-F5344CB8AC3E}">
        <p14:creationId xmlns:p14="http://schemas.microsoft.com/office/powerpoint/2010/main" val="4053784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914400"/>
            <a:ext cx="10858500" cy="1200329"/>
          </a:xfrm>
          <a:prstGeom prst="rect">
            <a:avLst/>
          </a:prstGeom>
          <a:noFill/>
        </p:spPr>
        <p:txBody>
          <a:bodyPr wrap="square" rtlCol="0">
            <a:spAutoFit/>
          </a:bodyPr>
          <a:lstStyle/>
          <a:p>
            <a:r>
              <a:rPr lang="en-US" sz="3600" dirty="0" smtClean="0"/>
              <a:t>But if the relationship is non-linear</a:t>
            </a:r>
          </a:p>
          <a:p>
            <a:r>
              <a:rPr lang="en-US" sz="3600" dirty="0" smtClean="0"/>
              <a:t> </a:t>
            </a:r>
            <a:endParaRPr lang="en-US" sz="3600" dirty="0"/>
          </a:p>
        </p:txBody>
      </p:sp>
      <p:graphicFrame>
        <p:nvGraphicFramePr>
          <p:cNvPr id="4" name="Object 3"/>
          <p:cNvGraphicFramePr>
            <a:graphicFrameLocks noChangeAspect="1"/>
          </p:cNvGraphicFramePr>
          <p:nvPr>
            <p:extLst>
              <p:ext uri="{D42A27DB-BD31-4B8C-83A1-F6EECF244321}">
                <p14:modId xmlns:p14="http://schemas.microsoft.com/office/powerpoint/2010/main" val="1996216538"/>
              </p:ext>
            </p:extLst>
          </p:nvPr>
        </p:nvGraphicFramePr>
        <p:xfrm>
          <a:off x="850900" y="1714500"/>
          <a:ext cx="4144683" cy="635000"/>
        </p:xfrm>
        <a:graphic>
          <a:graphicData uri="http://schemas.openxmlformats.org/presentationml/2006/ole">
            <mc:AlternateContent xmlns:mc="http://schemas.openxmlformats.org/markup-compatibility/2006">
              <mc:Choice xmlns:v="urn:schemas-microsoft-com:vml" Requires="v">
                <p:oleObj spid="_x0000_s30820" name="Equation" r:id="rId4" imgW="1434960" imgH="241200" progId="Equation.DSMT4">
                  <p:embed/>
                </p:oleObj>
              </mc:Choice>
              <mc:Fallback>
                <p:oleObj name="Equation" r:id="rId4" imgW="1434960" imgH="241200" progId="Equation.DSMT4">
                  <p:embed/>
                  <p:pic>
                    <p:nvPicPr>
                      <p:cNvPr id="0" name="Object 6"/>
                      <p:cNvPicPr>
                        <a:picLocks noChangeAspect="1" noChangeArrowheads="1"/>
                      </p:cNvPicPr>
                      <p:nvPr/>
                    </p:nvPicPr>
                    <p:blipFill>
                      <a:blip r:embed="rId5"/>
                      <a:srcRect/>
                      <a:stretch>
                        <a:fillRect/>
                      </a:stretch>
                    </p:blipFill>
                    <p:spPr bwMode="auto">
                      <a:xfrm>
                        <a:off x="850900" y="1714500"/>
                        <a:ext cx="4144683" cy="63500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46898702"/>
              </p:ext>
            </p:extLst>
          </p:nvPr>
        </p:nvGraphicFramePr>
        <p:xfrm>
          <a:off x="803275" y="2438400"/>
          <a:ext cx="4949825" cy="659393"/>
        </p:xfrm>
        <a:graphic>
          <a:graphicData uri="http://schemas.openxmlformats.org/presentationml/2006/ole">
            <mc:AlternateContent xmlns:mc="http://schemas.openxmlformats.org/markup-compatibility/2006">
              <mc:Choice xmlns:v="urn:schemas-microsoft-com:vml" Requires="v">
                <p:oleObj spid="_x0000_s30821" name="Equation" r:id="rId6" imgW="1650960" imgH="241200" progId="Equation.DSMT4">
                  <p:embed/>
                </p:oleObj>
              </mc:Choice>
              <mc:Fallback>
                <p:oleObj name="Equation" r:id="rId6" imgW="1650960" imgH="241200" progId="Equation.DSMT4">
                  <p:embed/>
                  <p:pic>
                    <p:nvPicPr>
                      <p:cNvPr id="0" name="Object 7"/>
                      <p:cNvPicPr>
                        <a:picLocks noChangeAspect="1" noChangeArrowheads="1"/>
                      </p:cNvPicPr>
                      <p:nvPr/>
                    </p:nvPicPr>
                    <p:blipFill>
                      <a:blip r:embed="rId7"/>
                      <a:srcRect/>
                      <a:stretch>
                        <a:fillRect/>
                      </a:stretch>
                    </p:blipFill>
                    <p:spPr bwMode="auto">
                      <a:xfrm>
                        <a:off x="803275" y="2438400"/>
                        <a:ext cx="4949825" cy="659393"/>
                      </a:xfrm>
                      <a:prstGeom prst="rect">
                        <a:avLst/>
                      </a:prstGeom>
                      <a:noFill/>
                      <a:ln>
                        <a:noFill/>
                      </a:ln>
                    </p:spPr>
                  </p:pic>
                </p:oleObj>
              </mc:Fallback>
            </mc:AlternateContent>
          </a:graphicData>
        </a:graphic>
      </p:graphicFrame>
      <p:sp>
        <p:nvSpPr>
          <p:cNvPr id="6" name="TextBox 5"/>
          <p:cNvSpPr txBox="1"/>
          <p:nvPr/>
        </p:nvSpPr>
        <p:spPr>
          <a:xfrm>
            <a:off x="609600" y="3200400"/>
            <a:ext cx="10858500" cy="1754326"/>
          </a:xfrm>
          <a:prstGeom prst="rect">
            <a:avLst/>
          </a:prstGeom>
          <a:noFill/>
        </p:spPr>
        <p:txBody>
          <a:bodyPr wrap="square" rtlCol="0">
            <a:spAutoFit/>
          </a:bodyPr>
          <a:lstStyle/>
          <a:p>
            <a:r>
              <a:rPr lang="en-US" sz="3600" dirty="0"/>
              <a:t>n</a:t>
            </a:r>
            <a:r>
              <a:rPr lang="en-US" sz="3600" dirty="0" smtClean="0"/>
              <a:t> roots,</a:t>
            </a:r>
          </a:p>
          <a:p>
            <a:r>
              <a:rPr lang="en-US" sz="3600" dirty="0" smtClean="0"/>
              <a:t>As               , number of roots </a:t>
            </a:r>
          </a:p>
          <a:p>
            <a:r>
              <a:rPr lang="en-US" sz="3600" dirty="0" smtClean="0"/>
              <a:t> </a:t>
            </a:r>
            <a:endParaRPr lang="en-US" sz="3600" dirty="0"/>
          </a:p>
        </p:txBody>
      </p:sp>
      <p:graphicFrame>
        <p:nvGraphicFramePr>
          <p:cNvPr id="7" name="Object 6"/>
          <p:cNvGraphicFramePr>
            <a:graphicFrameLocks noChangeAspect="1"/>
          </p:cNvGraphicFramePr>
          <p:nvPr>
            <p:extLst>
              <p:ext uri="{D42A27DB-BD31-4B8C-83A1-F6EECF244321}">
                <p14:modId xmlns:p14="http://schemas.microsoft.com/office/powerpoint/2010/main" val="3688069905"/>
              </p:ext>
            </p:extLst>
          </p:nvPr>
        </p:nvGraphicFramePr>
        <p:xfrm>
          <a:off x="2422525" y="3198901"/>
          <a:ext cx="1687513" cy="601663"/>
        </p:xfrm>
        <a:graphic>
          <a:graphicData uri="http://schemas.openxmlformats.org/presentationml/2006/ole">
            <mc:AlternateContent xmlns:mc="http://schemas.openxmlformats.org/markup-compatibility/2006">
              <mc:Choice xmlns:v="urn:schemas-microsoft-com:vml" Requires="v">
                <p:oleObj spid="_x0000_s30822" name="Equation" r:id="rId8" imgW="583920" imgH="228600" progId="Equation.DSMT4">
                  <p:embed/>
                </p:oleObj>
              </mc:Choice>
              <mc:Fallback>
                <p:oleObj name="Equation" r:id="rId8" imgW="583920" imgH="228600" progId="Equation.DSMT4">
                  <p:embed/>
                  <p:pic>
                    <p:nvPicPr>
                      <p:cNvPr id="0" name="Object 3"/>
                      <p:cNvPicPr>
                        <a:picLocks noChangeAspect="1" noChangeArrowheads="1"/>
                      </p:cNvPicPr>
                      <p:nvPr/>
                    </p:nvPicPr>
                    <p:blipFill>
                      <a:blip r:embed="rId9"/>
                      <a:srcRect/>
                      <a:stretch>
                        <a:fillRect/>
                      </a:stretch>
                    </p:blipFill>
                    <p:spPr bwMode="auto">
                      <a:xfrm>
                        <a:off x="2422525" y="3198901"/>
                        <a:ext cx="16875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01076349"/>
              </p:ext>
            </p:extLst>
          </p:nvPr>
        </p:nvGraphicFramePr>
        <p:xfrm>
          <a:off x="1316038" y="3919607"/>
          <a:ext cx="1284287" cy="366712"/>
        </p:xfrm>
        <a:graphic>
          <a:graphicData uri="http://schemas.openxmlformats.org/presentationml/2006/ole">
            <mc:AlternateContent xmlns:mc="http://schemas.openxmlformats.org/markup-compatibility/2006">
              <mc:Choice xmlns:v="urn:schemas-microsoft-com:vml" Requires="v">
                <p:oleObj spid="_x0000_s30823" name="Equation" r:id="rId10" imgW="444240" imgH="139680" progId="Equation.DSMT4">
                  <p:embed/>
                </p:oleObj>
              </mc:Choice>
              <mc:Fallback>
                <p:oleObj name="Equation" r:id="rId10" imgW="444240" imgH="139680" progId="Equation.DSMT4">
                  <p:embed/>
                  <p:pic>
                    <p:nvPicPr>
                      <p:cNvPr id="0" name="Object 6"/>
                      <p:cNvPicPr>
                        <a:picLocks noChangeAspect="1" noChangeArrowheads="1"/>
                      </p:cNvPicPr>
                      <p:nvPr/>
                    </p:nvPicPr>
                    <p:blipFill>
                      <a:blip r:embed="rId11"/>
                      <a:srcRect/>
                      <a:stretch>
                        <a:fillRect/>
                      </a:stretch>
                    </p:blipFill>
                    <p:spPr bwMode="auto">
                      <a:xfrm>
                        <a:off x="1316038" y="3919607"/>
                        <a:ext cx="12842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386428963"/>
              </p:ext>
            </p:extLst>
          </p:nvPr>
        </p:nvGraphicFramePr>
        <p:xfrm>
          <a:off x="6038850" y="3894207"/>
          <a:ext cx="990600" cy="366712"/>
        </p:xfrm>
        <a:graphic>
          <a:graphicData uri="http://schemas.openxmlformats.org/presentationml/2006/ole">
            <mc:AlternateContent xmlns:mc="http://schemas.openxmlformats.org/markup-compatibility/2006">
              <mc:Choice xmlns:v="urn:schemas-microsoft-com:vml" Requires="v">
                <p:oleObj spid="_x0000_s30824" name="Equation" r:id="rId12" imgW="342720" imgH="139680" progId="Equation.DSMT4">
                  <p:embed/>
                </p:oleObj>
              </mc:Choice>
              <mc:Fallback>
                <p:oleObj name="Equation" r:id="rId12" imgW="342720" imgH="139680" progId="Equation.DSMT4">
                  <p:embed/>
                  <p:pic>
                    <p:nvPicPr>
                      <p:cNvPr id="0" name="Object 7"/>
                      <p:cNvPicPr>
                        <a:picLocks noChangeAspect="1" noChangeArrowheads="1"/>
                      </p:cNvPicPr>
                      <p:nvPr/>
                    </p:nvPicPr>
                    <p:blipFill>
                      <a:blip r:embed="rId13"/>
                      <a:srcRect/>
                      <a:stretch>
                        <a:fillRect/>
                      </a:stretch>
                    </p:blipFill>
                    <p:spPr bwMode="auto">
                      <a:xfrm>
                        <a:off x="6038850" y="3894207"/>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520700" y="4597400"/>
            <a:ext cx="10858500" cy="1200329"/>
          </a:xfrm>
          <a:prstGeom prst="rect">
            <a:avLst/>
          </a:prstGeom>
          <a:noFill/>
        </p:spPr>
        <p:txBody>
          <a:bodyPr wrap="square" rtlCol="0">
            <a:spAutoFit/>
          </a:bodyPr>
          <a:lstStyle/>
          <a:p>
            <a:r>
              <a:rPr lang="en-US" sz="3600" dirty="0" smtClean="0"/>
              <a:t>However, from                  , we found the direct inverse</a:t>
            </a:r>
          </a:p>
          <a:p>
            <a:r>
              <a:rPr lang="en-US" sz="3600" dirty="0" smtClean="0"/>
              <a:t> </a:t>
            </a:r>
            <a:endParaRPr lang="en-US" sz="3600" dirty="0"/>
          </a:p>
        </p:txBody>
      </p:sp>
      <p:graphicFrame>
        <p:nvGraphicFramePr>
          <p:cNvPr id="11" name="Object 10"/>
          <p:cNvGraphicFramePr>
            <a:graphicFrameLocks noChangeAspect="1"/>
          </p:cNvGraphicFramePr>
          <p:nvPr>
            <p:extLst>
              <p:ext uri="{D42A27DB-BD31-4B8C-83A1-F6EECF244321}">
                <p14:modId xmlns:p14="http://schemas.microsoft.com/office/powerpoint/2010/main" val="1361495588"/>
              </p:ext>
            </p:extLst>
          </p:nvPr>
        </p:nvGraphicFramePr>
        <p:xfrm>
          <a:off x="3616325" y="4499113"/>
          <a:ext cx="1447800" cy="911225"/>
        </p:xfrm>
        <a:graphic>
          <a:graphicData uri="http://schemas.openxmlformats.org/presentationml/2006/ole">
            <mc:AlternateContent xmlns:mc="http://schemas.openxmlformats.org/markup-compatibility/2006">
              <mc:Choice xmlns:v="urn:schemas-microsoft-com:vml" Requires="v">
                <p:oleObj spid="_x0000_s30825" name="Equation" r:id="rId14" imgW="571320" imgH="393480" progId="Equation.DSMT4">
                  <p:embed/>
                </p:oleObj>
              </mc:Choice>
              <mc:Fallback>
                <p:oleObj name="Equation" r:id="rId14" imgW="571320" imgH="393480" progId="Equation.DSMT4">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16325" y="4499113"/>
                        <a:ext cx="14478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924917951"/>
              </p:ext>
            </p:extLst>
          </p:nvPr>
        </p:nvGraphicFramePr>
        <p:xfrm>
          <a:off x="609600" y="5342116"/>
          <a:ext cx="1511300" cy="911225"/>
        </p:xfrm>
        <a:graphic>
          <a:graphicData uri="http://schemas.openxmlformats.org/presentationml/2006/ole">
            <mc:AlternateContent xmlns:mc="http://schemas.openxmlformats.org/markup-compatibility/2006">
              <mc:Choice xmlns:v="urn:schemas-microsoft-com:vml" Requires="v">
                <p:oleObj spid="_x0000_s30826" name="Equation" r:id="rId16" imgW="596880" imgH="393480" progId="Equation.DSMT4">
                  <p:embed/>
                </p:oleObj>
              </mc:Choice>
              <mc:Fallback>
                <p:oleObj name="Equation" r:id="rId16" imgW="596880" imgH="393480" progId="Equation.DSMT4">
                  <p:embed/>
                  <p:pic>
                    <p:nvPicPr>
                      <p:cNvPr id="0"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9600" y="5342116"/>
                        <a:ext cx="15113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2336800" y="5527764"/>
            <a:ext cx="10858500" cy="646331"/>
          </a:xfrm>
          <a:prstGeom prst="rect">
            <a:avLst/>
          </a:prstGeom>
          <a:noFill/>
        </p:spPr>
        <p:txBody>
          <a:bodyPr wrap="square" rtlCol="0">
            <a:spAutoFit/>
          </a:bodyPr>
          <a:lstStyle/>
          <a:p>
            <a:r>
              <a:rPr lang="en-US" sz="3600" dirty="0" smtClean="0"/>
              <a:t>(one real root) </a:t>
            </a:r>
            <a:endParaRPr lang="en-US" sz="3600" dirty="0"/>
          </a:p>
        </p:txBody>
      </p:sp>
      <p:sp>
        <p:nvSpPr>
          <p:cNvPr id="14" name="Slide Number Placeholder 13"/>
          <p:cNvSpPr>
            <a:spLocks noGrp="1"/>
          </p:cNvSpPr>
          <p:nvPr>
            <p:ph type="sldNum" sz="quarter" idx="12"/>
          </p:nvPr>
        </p:nvSpPr>
        <p:spPr/>
        <p:txBody>
          <a:bodyPr/>
          <a:lstStyle/>
          <a:p>
            <a:fld id="{FC733198-011E-4E74-9CBE-D2138561C345}" type="slidenum">
              <a:rPr lang="en-US" smtClean="0"/>
              <a:pPr/>
              <a:t>17</a:t>
            </a:fld>
            <a:endParaRPr lang="en-US"/>
          </a:p>
        </p:txBody>
      </p:sp>
    </p:spTree>
    <p:extLst>
      <p:ext uri="{BB962C8B-B14F-4D97-AF65-F5344CB8AC3E}">
        <p14:creationId xmlns:p14="http://schemas.microsoft.com/office/powerpoint/2010/main" val="3309135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8500" y="1244600"/>
            <a:ext cx="10401300" cy="1569660"/>
          </a:xfrm>
          <a:prstGeom prst="rect">
            <a:avLst/>
          </a:prstGeom>
          <a:noFill/>
        </p:spPr>
        <p:txBody>
          <a:bodyPr wrap="square" rtlCol="0">
            <a:spAutoFit/>
          </a:bodyPr>
          <a:lstStyle/>
          <a:p>
            <a:r>
              <a:rPr lang="en-US" sz="3200" dirty="0" smtClean="0"/>
              <a:t>This provides a vivid illustration of how solving a forward problem in an inverse sense is not the same as solving the inverse problem directly.</a:t>
            </a:r>
            <a:endParaRPr lang="en-US" sz="3200" dirty="0"/>
          </a:p>
        </p:txBody>
      </p:sp>
      <p:sp>
        <p:nvSpPr>
          <p:cNvPr id="4" name="Slide Number Placeholder 3"/>
          <p:cNvSpPr>
            <a:spLocks noGrp="1"/>
          </p:cNvSpPr>
          <p:nvPr>
            <p:ph type="sldNum" sz="quarter" idx="12"/>
          </p:nvPr>
        </p:nvSpPr>
        <p:spPr/>
        <p:txBody>
          <a:bodyPr/>
          <a:lstStyle/>
          <a:p>
            <a:fld id="{FC733198-011E-4E74-9CBE-D2138561C345}" type="slidenum">
              <a:rPr lang="en-US" smtClean="0"/>
              <a:pPr/>
              <a:t>18</a:t>
            </a:fld>
            <a:endParaRPr lang="en-US"/>
          </a:p>
        </p:txBody>
      </p:sp>
    </p:spTree>
    <p:extLst>
      <p:ext uri="{BB962C8B-B14F-4D97-AF65-F5344CB8AC3E}">
        <p14:creationId xmlns:p14="http://schemas.microsoft.com/office/powerpoint/2010/main" val="2225755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3300" y="1079500"/>
            <a:ext cx="10756900" cy="1077218"/>
          </a:xfrm>
          <a:prstGeom prst="rect">
            <a:avLst/>
          </a:prstGeom>
          <a:noFill/>
        </p:spPr>
        <p:txBody>
          <a:bodyPr wrap="square" rtlCol="0">
            <a:spAutoFit/>
          </a:bodyPr>
          <a:lstStyle/>
          <a:p>
            <a:r>
              <a:rPr lang="en-US" sz="3200" dirty="0" smtClean="0"/>
              <a:t>In all current indirect ‘inversion’ methods</a:t>
            </a:r>
          </a:p>
          <a:p>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2985717736"/>
              </p:ext>
            </p:extLst>
          </p:nvPr>
        </p:nvGraphicFramePr>
        <p:xfrm>
          <a:off x="1003300" y="1800225"/>
          <a:ext cx="8509001" cy="1101725"/>
        </p:xfrm>
        <a:graphic>
          <a:graphicData uri="http://schemas.openxmlformats.org/presentationml/2006/ole">
            <mc:AlternateContent xmlns:mc="http://schemas.openxmlformats.org/markup-compatibility/2006">
              <mc:Choice xmlns:v="urn:schemas-microsoft-com:vml" Requires="v">
                <p:oleObj spid="_x0000_s32783" name="Equation" r:id="rId4" imgW="2946240" imgH="419040" progId="Equation.DSMT4">
                  <p:embed/>
                </p:oleObj>
              </mc:Choice>
              <mc:Fallback>
                <p:oleObj name="Equation" r:id="rId4" imgW="2946240" imgH="419040" progId="Equation.DSMT4">
                  <p:embed/>
                  <p:pic>
                    <p:nvPicPr>
                      <p:cNvPr id="0" name="Object 3"/>
                      <p:cNvPicPr>
                        <a:picLocks noChangeAspect="1" noChangeArrowheads="1"/>
                      </p:cNvPicPr>
                      <p:nvPr/>
                    </p:nvPicPr>
                    <p:blipFill>
                      <a:blip r:embed="rId5"/>
                      <a:srcRect/>
                      <a:stretch>
                        <a:fillRect/>
                      </a:stretch>
                    </p:blipFill>
                    <p:spPr bwMode="auto">
                      <a:xfrm>
                        <a:off x="1003300" y="1800225"/>
                        <a:ext cx="8509001"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FC733198-011E-4E74-9CBE-D2138561C345}" type="slidenum">
              <a:rPr lang="en-US" smtClean="0"/>
              <a:pPr/>
              <a:t>19</a:t>
            </a:fld>
            <a:endParaRPr lang="en-US"/>
          </a:p>
        </p:txBody>
      </p:sp>
    </p:spTree>
    <p:extLst>
      <p:ext uri="{BB962C8B-B14F-4D97-AF65-F5344CB8AC3E}">
        <p14:creationId xmlns:p14="http://schemas.microsoft.com/office/powerpoint/2010/main" val="631440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998679" y="4929970"/>
            <a:ext cx="1256273" cy="584776"/>
          </a:xfrm>
          <a:prstGeom prst="rect">
            <a:avLst/>
          </a:prstGeom>
        </p:spPr>
        <p:txBody>
          <a:bodyPr wrap="none">
            <a:spAutoFit/>
          </a:bodyPr>
          <a:lstStyle/>
          <a:p>
            <a:pPr lvl="0" algn="ctr"/>
            <a:r>
              <a:rPr lang="en-US" sz="3200" dirty="0" smtClean="0">
                <a:solidFill>
                  <a:srgbClr val="0000FF"/>
                </a:solidFill>
                <a:latin typeface="Arial"/>
                <a:cs typeface="Arial"/>
              </a:rPr>
              <a:t>Direct</a:t>
            </a:r>
            <a:endParaRPr lang="en-US" sz="3200" dirty="0">
              <a:solidFill>
                <a:srgbClr val="0000FF"/>
              </a:solidFill>
              <a:latin typeface="Arial"/>
              <a:cs typeface="Arial"/>
            </a:endParaRPr>
          </a:p>
        </p:txBody>
      </p:sp>
      <p:grpSp>
        <p:nvGrpSpPr>
          <p:cNvPr id="14" name="Group 13"/>
          <p:cNvGrpSpPr/>
          <p:nvPr/>
        </p:nvGrpSpPr>
        <p:grpSpPr>
          <a:xfrm>
            <a:off x="3039777" y="1785008"/>
            <a:ext cx="5951938" cy="3572986"/>
            <a:chOff x="2279833" y="1884218"/>
            <a:chExt cx="4463953" cy="3572986"/>
          </a:xfrm>
        </p:grpSpPr>
        <p:sp>
          <p:nvSpPr>
            <p:cNvPr id="6" name="TextBox 5"/>
            <p:cNvSpPr txBox="1"/>
            <p:nvPr/>
          </p:nvSpPr>
          <p:spPr>
            <a:xfrm>
              <a:off x="2279833" y="1884218"/>
              <a:ext cx="4036291" cy="1569660"/>
            </a:xfrm>
            <a:prstGeom prst="rect">
              <a:avLst/>
            </a:prstGeom>
            <a:noFill/>
          </p:spPr>
          <p:txBody>
            <a:bodyPr wrap="square" rtlCol="0">
              <a:spAutoFit/>
            </a:bodyPr>
            <a:lstStyle/>
            <a:p>
              <a:pPr marL="457200" indent="-457200" algn="ctr">
                <a:buFont typeface="Arial"/>
                <a:buChar char="•"/>
              </a:pPr>
              <a:r>
                <a:rPr lang="en-US" altLang="zh-CN" sz="3200" dirty="0" smtClean="0">
                  <a:latin typeface="Arial"/>
                  <a:cs typeface="Arial"/>
                </a:rPr>
                <a:t>Modeling</a:t>
              </a:r>
              <a:endParaRPr lang="en-US" sz="3200" dirty="0" smtClean="0">
                <a:latin typeface="Arial"/>
                <a:cs typeface="Arial"/>
              </a:endParaRPr>
            </a:p>
            <a:p>
              <a:pPr marL="457200" indent="-457200" algn="ctr">
                <a:buFont typeface="Arial"/>
                <a:buChar char="•"/>
              </a:pPr>
              <a:endParaRPr lang="en-US" sz="3200" dirty="0">
                <a:latin typeface="Arial"/>
                <a:cs typeface="Arial"/>
              </a:endParaRPr>
            </a:p>
            <a:p>
              <a:pPr marL="457200" indent="-457200" algn="ctr">
                <a:buFont typeface="Arial"/>
                <a:buChar char="•"/>
              </a:pPr>
              <a:r>
                <a:rPr lang="en-US" sz="3200" dirty="0" smtClean="0">
                  <a:latin typeface="Arial"/>
                  <a:cs typeface="Arial"/>
                </a:rPr>
                <a:t>Inversion</a:t>
              </a:r>
            </a:p>
          </p:txBody>
        </p:sp>
        <p:cxnSp>
          <p:nvCxnSpPr>
            <p:cNvPr id="8" name="Straight Arrow Connector 7"/>
            <p:cNvCxnSpPr/>
            <p:nvPr/>
          </p:nvCxnSpPr>
          <p:spPr>
            <a:xfrm flipH="1">
              <a:off x="2743201" y="3740727"/>
              <a:ext cx="1339273" cy="73890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821384" y="3740727"/>
              <a:ext cx="1348508" cy="73890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5595996" y="4872428"/>
              <a:ext cx="1147790" cy="584776"/>
            </a:xfrm>
            <a:prstGeom prst="rect">
              <a:avLst/>
            </a:prstGeom>
          </p:spPr>
          <p:txBody>
            <a:bodyPr wrap="none">
              <a:spAutoFit/>
            </a:bodyPr>
            <a:lstStyle/>
            <a:p>
              <a:pPr lvl="0" algn="ctr"/>
              <a:r>
                <a:rPr lang="en-US" sz="3200" dirty="0" smtClean="0">
                  <a:solidFill>
                    <a:srgbClr val="0000FF"/>
                  </a:solidFill>
                  <a:latin typeface="Arial"/>
                  <a:cs typeface="Arial"/>
                </a:rPr>
                <a:t>Indirect</a:t>
              </a:r>
              <a:endParaRPr lang="en-US" sz="3200" dirty="0">
                <a:solidFill>
                  <a:srgbClr val="0000FF"/>
                </a:solidFill>
                <a:latin typeface="Arial"/>
                <a:cs typeface="Arial"/>
              </a:endParaRPr>
            </a:p>
          </p:txBody>
        </p:sp>
      </p:grpSp>
      <p:sp>
        <p:nvSpPr>
          <p:cNvPr id="3" name="Slide Number Placeholder 2"/>
          <p:cNvSpPr>
            <a:spLocks noGrp="1"/>
          </p:cNvSpPr>
          <p:nvPr>
            <p:ph type="sldNum" sz="quarter" idx="12"/>
          </p:nvPr>
        </p:nvSpPr>
        <p:spPr/>
        <p:txBody>
          <a:bodyPr/>
          <a:lstStyle/>
          <a:p>
            <a:fld id="{FC733198-011E-4E74-9CBE-D2138561C345}" type="slidenum">
              <a:rPr lang="en-US" smtClean="0"/>
              <a:pPr/>
              <a:t>2</a:t>
            </a:fld>
            <a:endParaRPr lang="en-US"/>
          </a:p>
        </p:txBody>
      </p:sp>
    </p:spTree>
    <p:extLst>
      <p:ext uri="{BB962C8B-B14F-4D97-AF65-F5344CB8AC3E}">
        <p14:creationId xmlns:p14="http://schemas.microsoft.com/office/powerpoint/2010/main" val="3814840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733198-011E-4E74-9CBE-D2138561C345}" type="slidenum">
              <a:rPr lang="en-US" smtClean="0"/>
              <a:pPr/>
              <a:t>20</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350768706"/>
              </p:ext>
            </p:extLst>
          </p:nvPr>
        </p:nvGraphicFramePr>
        <p:xfrm>
          <a:off x="889000" y="2593975"/>
          <a:ext cx="8188325" cy="1709738"/>
        </p:xfrm>
        <a:graphic>
          <a:graphicData uri="http://schemas.openxmlformats.org/presentationml/2006/ole">
            <mc:AlternateContent xmlns:mc="http://schemas.openxmlformats.org/markup-compatibility/2006">
              <mc:Choice xmlns:v="urn:schemas-microsoft-com:vml" Requires="v">
                <p:oleObj spid="_x0000_s33801" name="Equation" r:id="rId4" imgW="3327120" imgH="685800" progId="Equation.DSMT4">
                  <p:embed/>
                </p:oleObj>
              </mc:Choice>
              <mc:Fallback>
                <p:oleObj name="Equation" r:id="rId4" imgW="3327120" imgH="685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00" y="2593975"/>
                        <a:ext cx="8188325"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itle 1"/>
          <p:cNvSpPr txBox="1">
            <a:spLocks/>
          </p:cNvSpPr>
          <p:nvPr/>
        </p:nvSpPr>
        <p:spPr>
          <a:xfrm>
            <a:off x="838200" y="720725"/>
            <a:ext cx="10515600" cy="1325563"/>
          </a:xfrm>
          <a:prstGeom prst="rect">
            <a:avLst/>
          </a:prstGeom>
        </p:spPr>
        <p:txBody>
          <a:bodyPr/>
          <a:lstStyle>
            <a:lvl1pPr algn="l" defTabSz="914400" rtl="0" eaLnBrk="1" latinLnBrk="0" hangingPunct="1">
              <a:lnSpc>
                <a:spcPct val="90000"/>
              </a:lnSpc>
              <a:spcBef>
                <a:spcPct val="0"/>
              </a:spcBef>
              <a:buNone/>
              <a:defRPr sz="3600" kern="1200" cap="all" baseline="0">
                <a:solidFill>
                  <a:srgbClr val="000000"/>
                </a:solidFill>
                <a:latin typeface="Arial"/>
                <a:ea typeface="+mj-ea"/>
                <a:cs typeface="Arial"/>
              </a:defRPr>
            </a:lvl1pPr>
          </a:lstStyle>
          <a:p>
            <a:r>
              <a:rPr lang="en-US" dirty="0" smtClean="0"/>
              <a:t>The terms in the inverse scattering series</a:t>
            </a:r>
            <a:endParaRPr lang="en-US" dirty="0"/>
          </a:p>
        </p:txBody>
      </p:sp>
    </p:spTree>
    <p:extLst>
      <p:ext uri="{BB962C8B-B14F-4D97-AF65-F5344CB8AC3E}">
        <p14:creationId xmlns:p14="http://schemas.microsoft.com/office/powerpoint/2010/main" val="3115271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Isolated Task Subseries of the ISS</a:t>
            </a:r>
          </a:p>
        </p:txBody>
      </p:sp>
      <p:sp>
        <p:nvSpPr>
          <p:cNvPr id="4" name="Content Placeholder 3"/>
          <p:cNvSpPr>
            <a:spLocks noGrp="1"/>
          </p:cNvSpPr>
          <p:nvPr>
            <p:ph idx="1"/>
          </p:nvPr>
        </p:nvSpPr>
        <p:spPr/>
        <p:txBody>
          <a:bodyPr>
            <a:normAutofit fontScale="92500" lnSpcReduction="20000"/>
          </a:bodyPr>
          <a:lstStyle/>
          <a:p>
            <a:pPr>
              <a:lnSpc>
                <a:spcPct val="120000"/>
              </a:lnSpc>
              <a:buFont typeface="Arial"/>
              <a:buChar char="•"/>
            </a:pPr>
            <a:r>
              <a:rPr lang="en-US" dirty="0"/>
              <a:t>If we imagine that the inverse machine that inputs reflection data and outputs earth properties needs to achieve certain tasks, then we can seek to locate terms within the general ISS that achieve those specific objectives.</a:t>
            </a:r>
          </a:p>
          <a:p>
            <a:pPr>
              <a:lnSpc>
                <a:spcPct val="120000"/>
              </a:lnSpc>
            </a:pPr>
            <a:r>
              <a:rPr lang="en-US" dirty="0"/>
              <a:t>Those tasks are:</a:t>
            </a:r>
          </a:p>
          <a:p>
            <a:pPr marL="914400" lvl="1" indent="-457200">
              <a:lnSpc>
                <a:spcPct val="120000"/>
              </a:lnSpc>
              <a:buFont typeface="+mj-lt"/>
              <a:buAutoNum type="arabicParenR"/>
            </a:pPr>
            <a:r>
              <a:rPr lang="en-US" dirty="0" smtClean="0"/>
              <a:t>Free </a:t>
            </a:r>
            <a:r>
              <a:rPr lang="en-US" dirty="0"/>
              <a:t>surface multiple removal</a:t>
            </a:r>
          </a:p>
          <a:p>
            <a:pPr marL="914400" lvl="1" indent="-457200">
              <a:lnSpc>
                <a:spcPct val="120000"/>
              </a:lnSpc>
              <a:buFont typeface="+mj-lt"/>
              <a:buAutoNum type="arabicParenR"/>
            </a:pPr>
            <a:r>
              <a:rPr lang="en-US" dirty="0" smtClean="0"/>
              <a:t>Internal </a:t>
            </a:r>
            <a:r>
              <a:rPr lang="en-US" dirty="0"/>
              <a:t>multiple removal</a:t>
            </a:r>
          </a:p>
          <a:p>
            <a:pPr marL="914400" lvl="1" indent="-457200">
              <a:lnSpc>
                <a:spcPct val="120000"/>
              </a:lnSpc>
              <a:buFont typeface="+mj-lt"/>
              <a:buAutoNum type="arabicParenR"/>
            </a:pPr>
            <a:r>
              <a:rPr lang="en-US" dirty="0" smtClean="0"/>
              <a:t>Depth imaging</a:t>
            </a:r>
          </a:p>
          <a:p>
            <a:pPr marL="914400" lvl="1" indent="-457200">
              <a:lnSpc>
                <a:spcPct val="120000"/>
              </a:lnSpc>
              <a:buFont typeface="+mj-lt"/>
              <a:buAutoNum type="arabicParenR"/>
            </a:pPr>
            <a:r>
              <a:rPr lang="en-US" dirty="0" smtClean="0"/>
              <a:t>Parameter estimation</a:t>
            </a:r>
          </a:p>
          <a:p>
            <a:pPr marL="914400" lvl="1" indent="-457200">
              <a:lnSpc>
                <a:spcPct val="120000"/>
              </a:lnSpc>
              <a:buFont typeface="+mj-lt"/>
              <a:buAutoNum type="arabicParenR"/>
            </a:pPr>
            <a:r>
              <a:rPr lang="en-US" dirty="0" smtClean="0"/>
              <a:t>Q </a:t>
            </a:r>
            <a:r>
              <a:rPr lang="en-US" dirty="0"/>
              <a:t>compensation without knowing or needing Q</a:t>
            </a:r>
          </a:p>
          <a:p>
            <a:pPr marL="457200" lvl="1" indent="0">
              <a:lnSpc>
                <a:spcPct val="120000"/>
              </a:lnSpc>
              <a:buNone/>
            </a:pPr>
            <a:endParaRPr lang="en-US" dirty="0"/>
          </a:p>
        </p:txBody>
      </p:sp>
      <p:sp>
        <p:nvSpPr>
          <p:cNvPr id="5" name="Slide Number Placeholder 4"/>
          <p:cNvSpPr>
            <a:spLocks noGrp="1"/>
          </p:cNvSpPr>
          <p:nvPr>
            <p:ph type="sldNum" sz="quarter" idx="12"/>
          </p:nvPr>
        </p:nvSpPr>
        <p:spPr/>
        <p:txBody>
          <a:bodyPr/>
          <a:lstStyle/>
          <a:p>
            <a:fld id="{FC733198-011E-4E74-9CBE-D2138561C345}" type="slidenum">
              <a:rPr lang="en-US" smtClean="0"/>
              <a:pPr/>
              <a:t>21</a:t>
            </a:fld>
            <a:endParaRPr lang="en-US"/>
          </a:p>
        </p:txBody>
      </p:sp>
    </p:spTree>
    <p:extLst>
      <p:ext uri="{BB962C8B-B14F-4D97-AF65-F5344CB8AC3E}">
        <p14:creationId xmlns:p14="http://schemas.microsoft.com/office/powerpoint/2010/main" val="806180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032" y="470955"/>
            <a:ext cx="10951633" cy="5688541"/>
          </a:xfrm>
        </p:spPr>
        <p:txBody>
          <a:bodyPr>
            <a:noAutofit/>
          </a:bodyPr>
          <a:lstStyle/>
          <a:p>
            <a:pPr>
              <a:lnSpc>
                <a:spcPct val="100000"/>
              </a:lnSpc>
            </a:pPr>
            <a:r>
              <a:rPr lang="en-US" sz="2600" dirty="0"/>
              <a:t>E</a:t>
            </a:r>
            <a:r>
              <a:rPr lang="en-US" sz="2600" dirty="0" smtClean="0"/>
              <a:t>ach </a:t>
            </a:r>
            <a:r>
              <a:rPr lang="en-US" sz="2600" dirty="0"/>
              <a:t>of these tasks has a subseries that doesn't require subsurface </a:t>
            </a:r>
            <a:r>
              <a:rPr lang="en-US" sz="2600" dirty="0" smtClean="0"/>
              <a:t>information.</a:t>
            </a:r>
            <a:endParaRPr lang="en-US" sz="2600" dirty="0"/>
          </a:p>
          <a:p>
            <a:pPr>
              <a:lnSpc>
                <a:spcPct val="100000"/>
              </a:lnSpc>
            </a:pPr>
            <a:r>
              <a:rPr lang="en-US" sz="2600" dirty="0"/>
              <a:t>I</a:t>
            </a:r>
            <a:r>
              <a:rPr lang="en-US" sz="2600" dirty="0" smtClean="0"/>
              <a:t>n </a:t>
            </a:r>
            <a:r>
              <a:rPr lang="en-US" sz="2600" dirty="0"/>
              <a:t>addition, several of these </a:t>
            </a:r>
            <a:r>
              <a:rPr lang="en-US" sz="2600" dirty="0" smtClean="0"/>
              <a:t>tasks (</a:t>
            </a:r>
            <a:r>
              <a:rPr lang="en-US" sz="2600" dirty="0"/>
              <a:t>and corresponding subseries) are model type independent. That </a:t>
            </a:r>
            <a:r>
              <a:rPr lang="en-US" sz="2600" dirty="0" smtClean="0"/>
              <a:t>is, </a:t>
            </a:r>
            <a:r>
              <a:rPr lang="en-US" sz="2600" dirty="0"/>
              <a:t>there is one unchanged algorithm to achieve that task independent of whether you assume the earth is acoustic, elastic, anisotropic or inelastic</a:t>
            </a:r>
            <a:r>
              <a:rPr lang="en-US" sz="2600" dirty="0" smtClean="0"/>
              <a:t>.</a:t>
            </a:r>
            <a:endParaRPr lang="en-US" sz="2600" dirty="0"/>
          </a:p>
          <a:p>
            <a:pPr>
              <a:lnSpc>
                <a:spcPct val="100000"/>
              </a:lnSpc>
            </a:pPr>
            <a:r>
              <a:rPr lang="en-US" sz="2600" dirty="0"/>
              <a:t>T</a:t>
            </a:r>
            <a:r>
              <a:rPr lang="en-US" sz="2600" dirty="0" smtClean="0"/>
              <a:t>o </a:t>
            </a:r>
            <a:r>
              <a:rPr lang="en-US" sz="2600" dirty="0"/>
              <a:t>see how different the ISS direct inverse is </a:t>
            </a:r>
            <a:r>
              <a:rPr lang="en-US" sz="2600" dirty="0" smtClean="0"/>
              <a:t>from </a:t>
            </a:r>
            <a:r>
              <a:rPr lang="en-US" sz="2600" dirty="0"/>
              <a:t>linear updating and model </a:t>
            </a:r>
            <a:r>
              <a:rPr lang="en-US" sz="2600" dirty="0" smtClean="0"/>
              <a:t>matching: It is not</a:t>
            </a:r>
            <a:r>
              <a:rPr lang="en-US" sz="2600" dirty="0"/>
              <a:t> conceivable to perform model type independent model matching and updating, e.g., for multiple removal. </a:t>
            </a:r>
            <a:endParaRPr lang="en-US" sz="2600" dirty="0" smtClean="0"/>
          </a:p>
          <a:p>
            <a:pPr>
              <a:lnSpc>
                <a:spcPct val="100000"/>
              </a:lnSpc>
            </a:pPr>
            <a:r>
              <a:rPr lang="en-US" sz="2600" dirty="0" smtClean="0"/>
              <a:t>And the ISS free-surface multiple elimination method works one temporal frequency at a time. You cannot model match (and </a:t>
            </a:r>
            <a:r>
              <a:rPr lang="en-US" sz="2600" u="sng" dirty="0" smtClean="0"/>
              <a:t>update</a:t>
            </a:r>
            <a:r>
              <a:rPr lang="en-US" sz="2600" dirty="0" smtClean="0"/>
              <a:t> models) to subtract multiples one frequency at a time.</a:t>
            </a:r>
            <a:endParaRPr lang="en-US" sz="2600" dirty="0"/>
          </a:p>
        </p:txBody>
      </p:sp>
      <p:sp>
        <p:nvSpPr>
          <p:cNvPr id="2" name="Slide Number Placeholder 1"/>
          <p:cNvSpPr>
            <a:spLocks noGrp="1"/>
          </p:cNvSpPr>
          <p:nvPr>
            <p:ph type="sldNum" sz="quarter" idx="12"/>
          </p:nvPr>
        </p:nvSpPr>
        <p:spPr/>
        <p:txBody>
          <a:bodyPr/>
          <a:lstStyle/>
          <a:p>
            <a:fld id="{FC733198-011E-4E74-9CBE-D2138561C345}" type="slidenum">
              <a:rPr lang="en-US" smtClean="0"/>
              <a:pPr/>
              <a:t>22</a:t>
            </a:fld>
            <a:endParaRPr lang="en-US"/>
          </a:p>
        </p:txBody>
      </p:sp>
    </p:spTree>
    <p:extLst>
      <p:ext uri="{BB962C8B-B14F-4D97-AF65-F5344CB8AC3E}">
        <p14:creationId xmlns:p14="http://schemas.microsoft.com/office/powerpoint/2010/main" val="1319755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988293" y="228600"/>
            <a:ext cx="10972800" cy="1143000"/>
          </a:xfrm>
        </p:spPr>
        <p:txBody>
          <a:bodyPr>
            <a:normAutofit/>
          </a:bodyPr>
          <a:lstStyle/>
          <a:p>
            <a:pPr eaLnBrk="1" hangingPunct="1"/>
            <a:r>
              <a:rPr lang="en-US" altLang="zh-CN" sz="4000" b="1" dirty="0" smtClean="0">
                <a:solidFill>
                  <a:srgbClr val="0000FF"/>
                </a:solidFill>
              </a:rPr>
              <a:t>Non-linearity (2 types)</a:t>
            </a:r>
          </a:p>
        </p:txBody>
      </p:sp>
      <p:sp>
        <p:nvSpPr>
          <p:cNvPr id="41986" name="Rectangle 3"/>
          <p:cNvSpPr>
            <a:spLocks noGrp="1" noChangeArrowheads="1"/>
          </p:cNvSpPr>
          <p:nvPr>
            <p:ph type="body" idx="1"/>
          </p:nvPr>
        </p:nvSpPr>
        <p:spPr>
          <a:xfrm>
            <a:off x="979059" y="1828800"/>
            <a:ext cx="11480800" cy="4495800"/>
          </a:xfrm>
        </p:spPr>
        <p:txBody>
          <a:bodyPr/>
          <a:lstStyle/>
          <a:p>
            <a:pPr eaLnBrk="1" hangingPunct="1"/>
            <a:r>
              <a:rPr lang="en-US" altLang="zh-CN" sz="2800" dirty="0" smtClean="0"/>
              <a:t>Innate or intrinsic non-linearity              </a:t>
            </a:r>
          </a:p>
          <a:p>
            <a:pPr eaLnBrk="1" hangingPunct="1">
              <a:buFontTx/>
              <a:buNone/>
            </a:pPr>
            <a:r>
              <a:rPr lang="en-US" altLang="zh-CN" sz="2800" dirty="0" smtClean="0"/>
              <a:t>    e.g., R.C. and material property changes.</a:t>
            </a:r>
          </a:p>
          <a:p>
            <a:pPr eaLnBrk="1" hangingPunct="1">
              <a:buFontTx/>
              <a:buNone/>
            </a:pPr>
            <a:endParaRPr lang="en-US" altLang="zh-CN" sz="2800" dirty="0" smtClean="0"/>
          </a:p>
          <a:p>
            <a:pPr eaLnBrk="1" hangingPunct="1"/>
            <a:r>
              <a:rPr lang="en-US" altLang="zh-CN" sz="2800" dirty="0" smtClean="0"/>
              <a:t>Circumstantial non-linearity            </a:t>
            </a:r>
          </a:p>
          <a:p>
            <a:pPr eaLnBrk="1" hangingPunct="1">
              <a:buFontTx/>
              <a:buNone/>
            </a:pPr>
            <a:r>
              <a:rPr lang="en-US" altLang="zh-CN" sz="2800" dirty="0" smtClean="0"/>
              <a:t>   - Removing multiples or depth imaging  </a:t>
            </a:r>
          </a:p>
          <a:p>
            <a:pPr eaLnBrk="1" hangingPunct="1">
              <a:buFontTx/>
              <a:buNone/>
            </a:pPr>
            <a:r>
              <a:rPr lang="en-US" altLang="zh-CN" sz="2800" dirty="0" smtClean="0"/>
              <a:t>     primaries.</a:t>
            </a:r>
          </a:p>
          <a:p>
            <a:pPr eaLnBrk="1" hangingPunct="1"/>
            <a:endParaRPr lang="en-US" altLang="zh-CN" dirty="0" smtClean="0"/>
          </a:p>
        </p:txBody>
      </p:sp>
      <p:sp>
        <p:nvSpPr>
          <p:cNvPr id="41987" name="Line 4"/>
          <p:cNvSpPr>
            <a:spLocks noChangeShapeType="1"/>
          </p:cNvSpPr>
          <p:nvPr/>
        </p:nvSpPr>
        <p:spPr bwMode="auto">
          <a:xfrm>
            <a:off x="0" y="1219200"/>
            <a:ext cx="12192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1988" name="Line 5"/>
          <p:cNvSpPr>
            <a:spLocks noChangeShapeType="1"/>
          </p:cNvSpPr>
          <p:nvPr/>
        </p:nvSpPr>
        <p:spPr bwMode="auto">
          <a:xfrm flipV="1">
            <a:off x="9144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2253939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body" idx="1"/>
          </p:nvPr>
        </p:nvSpPr>
        <p:spPr>
          <a:xfrm>
            <a:off x="304800" y="1752600"/>
            <a:ext cx="11176000" cy="2057400"/>
          </a:xfrm>
        </p:spPr>
        <p:txBody>
          <a:bodyPr>
            <a:normAutofit/>
          </a:bodyPr>
          <a:lstStyle/>
          <a:p>
            <a:pPr eaLnBrk="1" hangingPunct="1">
              <a:buClr>
                <a:srgbClr val="0000FF"/>
              </a:buClr>
              <a:buFont typeface="Wingdings" pitchFamily="2" charset="2"/>
              <a:buChar char="p"/>
            </a:pPr>
            <a:r>
              <a:rPr lang="en-US" altLang="zh-CN" sz="2800" b="1" dirty="0" smtClean="0">
                <a:solidFill>
                  <a:srgbClr val="0000FF"/>
                </a:solidFill>
              </a:rPr>
              <a:t>  The inverse scattering series is (once again) unique  </a:t>
            </a:r>
          </a:p>
          <a:p>
            <a:pPr eaLnBrk="1" hangingPunct="1">
              <a:buClr>
                <a:srgbClr val="0000FF"/>
              </a:buClr>
              <a:buNone/>
            </a:pPr>
            <a:r>
              <a:rPr lang="en-US" altLang="zh-CN" sz="2800" b="1" dirty="0" smtClean="0">
                <a:solidFill>
                  <a:srgbClr val="0000FF"/>
                </a:solidFill>
              </a:rPr>
              <a:t>      in its ability to directly address either alone, let     </a:t>
            </a:r>
          </a:p>
          <a:p>
            <a:pPr eaLnBrk="1" hangingPunct="1">
              <a:buClr>
                <a:srgbClr val="0000FF"/>
              </a:buClr>
              <a:buNone/>
            </a:pPr>
            <a:r>
              <a:rPr lang="en-US" altLang="zh-CN" sz="2800" b="1" dirty="0" smtClean="0">
                <a:solidFill>
                  <a:srgbClr val="0000FF"/>
                </a:solidFill>
              </a:rPr>
              <a:t>      alone these two in combination.</a:t>
            </a:r>
          </a:p>
        </p:txBody>
      </p:sp>
      <p:sp>
        <p:nvSpPr>
          <p:cNvPr id="44034" name="Line 3"/>
          <p:cNvSpPr>
            <a:spLocks noChangeShapeType="1"/>
          </p:cNvSpPr>
          <p:nvPr/>
        </p:nvSpPr>
        <p:spPr bwMode="auto">
          <a:xfrm>
            <a:off x="0" y="1219200"/>
            <a:ext cx="12192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4035" name="Line 4"/>
          <p:cNvSpPr>
            <a:spLocks noChangeShapeType="1"/>
          </p:cNvSpPr>
          <p:nvPr/>
        </p:nvSpPr>
        <p:spPr bwMode="auto">
          <a:xfrm flipV="1">
            <a:off x="9144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3843836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body" idx="1"/>
          </p:nvPr>
        </p:nvSpPr>
        <p:spPr>
          <a:xfrm>
            <a:off x="960587" y="1447800"/>
            <a:ext cx="10972800" cy="4495800"/>
          </a:xfrm>
        </p:spPr>
        <p:txBody>
          <a:bodyPr>
            <a:normAutofit/>
          </a:bodyPr>
          <a:lstStyle/>
          <a:p>
            <a:pPr eaLnBrk="1" hangingPunct="1">
              <a:lnSpc>
                <a:spcPct val="90000"/>
              </a:lnSpc>
            </a:pPr>
            <a:r>
              <a:rPr lang="en-US" altLang="zh-CN" sz="2800" dirty="0" smtClean="0"/>
              <a:t>The first term in a task specific subseries that addresses a potential circumstantial non-linearity first decides if its assistance and contribution is required in your data…</a:t>
            </a:r>
          </a:p>
          <a:p>
            <a:pPr eaLnBrk="1" hangingPunct="1">
              <a:lnSpc>
                <a:spcPct val="90000"/>
              </a:lnSpc>
            </a:pPr>
            <a:endParaRPr lang="en-US" altLang="zh-CN" sz="2800" dirty="0" smtClean="0"/>
          </a:p>
          <a:p>
            <a:pPr eaLnBrk="1" hangingPunct="1">
              <a:lnSpc>
                <a:spcPct val="90000"/>
              </a:lnSpc>
            </a:pPr>
            <a:r>
              <a:rPr lang="en-US" altLang="zh-CN" sz="2800" dirty="0" smtClean="0"/>
              <a:t>And only if decides that it is, then it starts to compute … if there is no nonlinear circumstantial issue to address, </a:t>
            </a:r>
            <a:r>
              <a:rPr lang="en-US" altLang="zh-CN" sz="2800" dirty="0" smtClean="0">
                <a:solidFill>
                  <a:srgbClr val="0000FF"/>
                </a:solidFill>
              </a:rPr>
              <a:t>it computes an integrand which is zero</a:t>
            </a:r>
            <a:r>
              <a:rPr lang="en-US" altLang="zh-CN" sz="2800" dirty="0" smtClean="0"/>
              <a:t>.</a:t>
            </a:r>
          </a:p>
        </p:txBody>
      </p:sp>
      <p:sp>
        <p:nvSpPr>
          <p:cNvPr id="46082" name="Line 3"/>
          <p:cNvSpPr>
            <a:spLocks noChangeShapeType="1"/>
          </p:cNvSpPr>
          <p:nvPr/>
        </p:nvSpPr>
        <p:spPr bwMode="auto">
          <a:xfrm>
            <a:off x="0" y="1219200"/>
            <a:ext cx="12192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6083" name="Line 4"/>
          <p:cNvSpPr>
            <a:spLocks noChangeShapeType="1"/>
          </p:cNvSpPr>
          <p:nvPr/>
        </p:nvSpPr>
        <p:spPr bwMode="auto">
          <a:xfrm flipV="1">
            <a:off x="9144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2446014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body" idx="1"/>
          </p:nvPr>
        </p:nvSpPr>
        <p:spPr>
          <a:xfrm>
            <a:off x="969821" y="1265237"/>
            <a:ext cx="10972800" cy="5211763"/>
          </a:xfrm>
        </p:spPr>
        <p:txBody>
          <a:bodyPr/>
          <a:lstStyle/>
          <a:p>
            <a:pPr eaLnBrk="1" hangingPunct="1"/>
            <a:r>
              <a:rPr lang="en-US" altLang="zh-CN" sz="2800" dirty="0" smtClean="0"/>
              <a:t>The latter is a very sophisticated and impressive (and surprising) quality of task specific subseries</a:t>
            </a:r>
          </a:p>
          <a:p>
            <a:pPr eaLnBrk="1" hangingPunct="1"/>
            <a:endParaRPr lang="en-US" altLang="zh-CN" sz="2800" dirty="0" smtClean="0"/>
          </a:p>
          <a:p>
            <a:pPr eaLnBrk="1" hangingPunct="1"/>
            <a:r>
              <a:rPr lang="en-US" altLang="zh-CN" sz="2800" dirty="0" smtClean="0"/>
              <a:t>We call that property </a:t>
            </a:r>
            <a:r>
              <a:rPr lang="en-US" altLang="zh-CN" sz="2800" dirty="0" smtClean="0">
                <a:solidFill>
                  <a:srgbClr val="0000FF"/>
                </a:solidFill>
              </a:rPr>
              <a:t>purposeful perturbation theory</a:t>
            </a:r>
            <a:r>
              <a:rPr lang="en-US" altLang="zh-CN" sz="2800" dirty="0" smtClean="0"/>
              <a:t>….</a:t>
            </a:r>
          </a:p>
          <a:p>
            <a:pPr eaLnBrk="1" hangingPunct="1"/>
            <a:endParaRPr lang="en-US" altLang="zh-CN" sz="2800" dirty="0" smtClean="0"/>
          </a:p>
          <a:p>
            <a:pPr eaLnBrk="1" hangingPunct="1"/>
            <a:r>
              <a:rPr lang="en-US" altLang="zh-CN" sz="2800" dirty="0" smtClean="0"/>
              <a:t>It decides if its assistance is needed before it acts!</a:t>
            </a:r>
          </a:p>
          <a:p>
            <a:pPr eaLnBrk="1" hangingPunct="1"/>
            <a:endParaRPr lang="en-US" altLang="zh-CN" dirty="0" smtClean="0"/>
          </a:p>
        </p:txBody>
      </p:sp>
      <p:sp>
        <p:nvSpPr>
          <p:cNvPr id="48130" name="Line 3"/>
          <p:cNvSpPr>
            <a:spLocks noChangeShapeType="1"/>
          </p:cNvSpPr>
          <p:nvPr/>
        </p:nvSpPr>
        <p:spPr bwMode="auto">
          <a:xfrm>
            <a:off x="0" y="1219200"/>
            <a:ext cx="12192000" cy="0"/>
          </a:xfrm>
          <a:prstGeom prst="line">
            <a:avLst/>
          </a:prstGeom>
          <a:noFill/>
          <a:ln w="38100">
            <a:solidFill>
              <a:srgbClr val="99CCFF"/>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8131" name="Line 4"/>
          <p:cNvSpPr>
            <a:spLocks noChangeShapeType="1"/>
          </p:cNvSpPr>
          <p:nvPr/>
        </p:nvSpPr>
        <p:spPr bwMode="auto">
          <a:xfrm flipV="1">
            <a:off x="914400" y="0"/>
            <a:ext cx="0" cy="6858000"/>
          </a:xfrm>
          <a:prstGeom prst="line">
            <a:avLst/>
          </a:prstGeom>
          <a:noFill/>
          <a:ln w="38100">
            <a:solidFill>
              <a:srgbClr val="FFFF99"/>
            </a:solidFill>
            <a:round/>
            <a:headEnd/>
            <a:tailEnd/>
          </a:ln>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1402689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rrowheads="1"/>
          </p:cNvPicPr>
          <p:nvPr/>
        </p:nvPicPr>
        <p:blipFill rotWithShape="1">
          <a:blip r:embed="rId3">
            <a:extLst>
              <a:ext uri="{28A0092B-C50C-407E-A947-70E740481C1C}">
                <a14:useLocalDpi xmlns:a14="http://schemas.microsoft.com/office/drawing/2010/main" val="0"/>
              </a:ext>
            </a:extLst>
          </a:blip>
          <a:srcRect l="3309" t="16883" r="2206" b="4685"/>
          <a:stretch/>
        </p:blipFill>
        <p:spPr bwMode="auto">
          <a:xfrm>
            <a:off x="822960" y="1180353"/>
            <a:ext cx="10515600" cy="5483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51649" y="328705"/>
            <a:ext cx="10473765" cy="892552"/>
          </a:xfrm>
          <a:prstGeom prst="rect">
            <a:avLst/>
          </a:prstGeom>
          <a:noFill/>
        </p:spPr>
        <p:txBody>
          <a:bodyPr wrap="square" rtlCol="0">
            <a:spAutoFit/>
          </a:bodyPr>
          <a:lstStyle/>
          <a:p>
            <a:r>
              <a:rPr lang="en-US" sz="2800" b="1" dirty="0">
                <a:solidFill>
                  <a:srgbClr val="000000"/>
                </a:solidFill>
                <a:latin typeface="Times New Roman"/>
                <a:cs typeface="Times New Roman"/>
              </a:rPr>
              <a:t>O</a:t>
            </a:r>
            <a:r>
              <a:rPr lang="en-US" sz="2800" b="1" dirty="0" smtClean="0">
                <a:solidFill>
                  <a:srgbClr val="000000"/>
                </a:solidFill>
                <a:latin typeface="Times New Roman"/>
                <a:cs typeface="Times New Roman"/>
              </a:rPr>
              <a:t>ffshore Brazil data example </a:t>
            </a:r>
          </a:p>
          <a:p>
            <a:r>
              <a:rPr lang="en-US" sz="2400" i="1" dirty="0" smtClean="0">
                <a:solidFill>
                  <a:srgbClr val="000000"/>
                </a:solidFill>
                <a:latin typeface="Times New Roman"/>
                <a:cs typeface="Times New Roman"/>
              </a:rPr>
              <a:t>(A. Ferreira and A. </a:t>
            </a:r>
            <a:r>
              <a:rPr lang="en-US" sz="2400" i="1" dirty="0" err="1" smtClean="0">
                <a:solidFill>
                  <a:srgbClr val="000000"/>
                </a:solidFill>
                <a:latin typeface="Times New Roman"/>
                <a:cs typeface="Times New Roman"/>
              </a:rPr>
              <a:t>Weglein</a:t>
            </a:r>
            <a:r>
              <a:rPr lang="en-US" sz="2400" i="1" dirty="0" smtClean="0">
                <a:solidFill>
                  <a:srgbClr val="000000"/>
                </a:solidFill>
                <a:latin typeface="Times New Roman"/>
                <a:cs typeface="Times New Roman"/>
              </a:rPr>
              <a:t>, 2011</a:t>
            </a:r>
            <a:r>
              <a:rPr lang="en-US" sz="2400" i="1" dirty="0">
                <a:solidFill>
                  <a:srgbClr val="000000"/>
                </a:solidFill>
                <a:latin typeface="Times New Roman"/>
                <a:cs typeface="Times New Roman"/>
              </a:rPr>
              <a:t>;</a:t>
            </a:r>
            <a:r>
              <a:rPr lang="en-US" sz="2400" i="1" dirty="0" smtClean="0">
                <a:solidFill>
                  <a:srgbClr val="000000"/>
                </a:solidFill>
                <a:latin typeface="Times New Roman"/>
                <a:cs typeface="Times New Roman"/>
              </a:rPr>
              <a:t> A. Ferreira et al., </a:t>
            </a:r>
            <a:r>
              <a:rPr lang="en-US" sz="2400" i="1" dirty="0">
                <a:solidFill>
                  <a:srgbClr val="000000"/>
                </a:solidFill>
                <a:latin typeface="Times New Roman"/>
                <a:cs typeface="Times New Roman"/>
              </a:rPr>
              <a:t>2013, </a:t>
            </a:r>
            <a:r>
              <a:rPr lang="en-US" sz="2400" i="1" u="sng" dirty="0" err="1">
                <a:solidFill>
                  <a:srgbClr val="000000"/>
                </a:solidFill>
                <a:latin typeface="Times New Roman"/>
                <a:cs typeface="Times New Roman"/>
              </a:rPr>
              <a:t>Petrobra</a:t>
            </a:r>
            <a:r>
              <a:rPr lang="en-US" sz="2400" i="1" dirty="0" err="1">
                <a:solidFill>
                  <a:srgbClr val="000000"/>
                </a:solidFill>
                <a:latin typeface="Times New Roman"/>
                <a:cs typeface="Times New Roman"/>
              </a:rPr>
              <a:t>s</a:t>
            </a:r>
            <a:r>
              <a:rPr lang="en-US" sz="2400" i="1" dirty="0" smtClean="0">
                <a:solidFill>
                  <a:srgbClr val="000000"/>
                </a:solidFill>
                <a:latin typeface="Times New Roman"/>
                <a:cs typeface="Times New Roman"/>
              </a:rPr>
              <a:t>)</a:t>
            </a:r>
            <a:endParaRPr lang="en-US" sz="2400" i="1" dirty="0">
              <a:latin typeface="Times New Roman"/>
              <a:cs typeface="Times New Roman"/>
            </a:endParaRPr>
          </a:p>
        </p:txBody>
      </p:sp>
      <p:sp>
        <p:nvSpPr>
          <p:cNvPr id="2" name="Slide Number Placeholder 1"/>
          <p:cNvSpPr>
            <a:spLocks noGrp="1"/>
          </p:cNvSpPr>
          <p:nvPr>
            <p:ph type="sldNum" sz="quarter" idx="12"/>
          </p:nvPr>
        </p:nvSpPr>
        <p:spPr/>
        <p:txBody>
          <a:bodyPr/>
          <a:lstStyle/>
          <a:p>
            <a:fld id="{FC733198-011E-4E74-9CBE-D2138561C345}" type="slidenum">
              <a:rPr lang="en-US" smtClean="0"/>
              <a:pPr/>
              <a:t>27</a:t>
            </a:fld>
            <a:endParaRPr lang="en-US"/>
          </a:p>
        </p:txBody>
      </p:sp>
    </p:spTree>
    <p:extLst>
      <p:ext uri="{BB962C8B-B14F-4D97-AF65-F5344CB8AC3E}">
        <p14:creationId xmlns:p14="http://schemas.microsoft.com/office/powerpoint/2010/main" val="1401812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rrowheads="1"/>
          </p:cNvPicPr>
          <p:nvPr/>
        </p:nvPicPr>
        <p:blipFill rotWithShape="1">
          <a:blip r:embed="rId3">
            <a:extLst>
              <a:ext uri="{28A0092B-C50C-407E-A947-70E740481C1C}">
                <a14:useLocalDpi xmlns:a14="http://schemas.microsoft.com/office/drawing/2010/main" val="0"/>
              </a:ext>
            </a:extLst>
          </a:blip>
          <a:srcRect l="3309" t="16883" r="2206" b="4900"/>
          <a:stretch/>
        </p:blipFill>
        <p:spPr bwMode="auto">
          <a:xfrm>
            <a:off x="822960" y="1180353"/>
            <a:ext cx="10515600" cy="546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51649" y="328705"/>
            <a:ext cx="10473765" cy="892552"/>
          </a:xfrm>
          <a:prstGeom prst="rect">
            <a:avLst/>
          </a:prstGeom>
          <a:noFill/>
        </p:spPr>
        <p:txBody>
          <a:bodyPr wrap="square" rtlCol="0">
            <a:spAutoFit/>
          </a:bodyPr>
          <a:lstStyle/>
          <a:p>
            <a:r>
              <a:rPr lang="en-US" sz="2800" b="1" dirty="0">
                <a:solidFill>
                  <a:srgbClr val="000000"/>
                </a:solidFill>
                <a:latin typeface="Times New Roman"/>
                <a:cs typeface="Times New Roman"/>
              </a:rPr>
              <a:t>O</a:t>
            </a:r>
            <a:r>
              <a:rPr lang="en-US" sz="2800" b="1" dirty="0" smtClean="0">
                <a:solidFill>
                  <a:srgbClr val="000000"/>
                </a:solidFill>
                <a:latin typeface="Times New Roman"/>
                <a:cs typeface="Times New Roman"/>
              </a:rPr>
              <a:t>ffshore Brazil data example </a:t>
            </a:r>
          </a:p>
          <a:p>
            <a:r>
              <a:rPr lang="en-US" sz="2400" i="1" dirty="0" smtClean="0">
                <a:solidFill>
                  <a:srgbClr val="000000"/>
                </a:solidFill>
                <a:latin typeface="Times New Roman"/>
                <a:cs typeface="Times New Roman"/>
              </a:rPr>
              <a:t>(A. Ferreira and A. </a:t>
            </a:r>
            <a:r>
              <a:rPr lang="en-US" sz="2400" i="1" dirty="0" err="1" smtClean="0">
                <a:solidFill>
                  <a:srgbClr val="000000"/>
                </a:solidFill>
                <a:latin typeface="Times New Roman"/>
                <a:cs typeface="Times New Roman"/>
              </a:rPr>
              <a:t>Weglein</a:t>
            </a:r>
            <a:r>
              <a:rPr lang="en-US" sz="2400" i="1" dirty="0" smtClean="0">
                <a:solidFill>
                  <a:srgbClr val="000000"/>
                </a:solidFill>
                <a:latin typeface="Times New Roman"/>
                <a:cs typeface="Times New Roman"/>
              </a:rPr>
              <a:t>, 2011</a:t>
            </a:r>
            <a:r>
              <a:rPr lang="en-US" sz="2400" i="1" dirty="0">
                <a:solidFill>
                  <a:srgbClr val="000000"/>
                </a:solidFill>
                <a:latin typeface="Times New Roman"/>
                <a:cs typeface="Times New Roman"/>
              </a:rPr>
              <a:t>;</a:t>
            </a:r>
            <a:r>
              <a:rPr lang="en-US" sz="2400" i="1" dirty="0" smtClean="0">
                <a:solidFill>
                  <a:srgbClr val="000000"/>
                </a:solidFill>
                <a:latin typeface="Times New Roman"/>
                <a:cs typeface="Times New Roman"/>
              </a:rPr>
              <a:t> A. Ferreira et al., </a:t>
            </a:r>
            <a:r>
              <a:rPr lang="en-US" sz="2400" i="1" dirty="0">
                <a:solidFill>
                  <a:srgbClr val="000000"/>
                </a:solidFill>
                <a:latin typeface="Times New Roman"/>
                <a:cs typeface="Times New Roman"/>
              </a:rPr>
              <a:t>2013, </a:t>
            </a:r>
            <a:r>
              <a:rPr lang="en-US" sz="2400" i="1" u="sng" dirty="0" err="1">
                <a:solidFill>
                  <a:srgbClr val="000000"/>
                </a:solidFill>
                <a:latin typeface="Times New Roman"/>
                <a:cs typeface="Times New Roman"/>
              </a:rPr>
              <a:t>Petrobra</a:t>
            </a:r>
            <a:r>
              <a:rPr lang="en-US" sz="2400" i="1" dirty="0" err="1">
                <a:solidFill>
                  <a:srgbClr val="000000"/>
                </a:solidFill>
                <a:latin typeface="Times New Roman"/>
                <a:cs typeface="Times New Roman"/>
              </a:rPr>
              <a:t>s</a:t>
            </a:r>
            <a:r>
              <a:rPr lang="en-US" sz="2400" i="1" dirty="0" smtClean="0">
                <a:solidFill>
                  <a:srgbClr val="000000"/>
                </a:solidFill>
                <a:latin typeface="Times New Roman"/>
                <a:cs typeface="Times New Roman"/>
              </a:rPr>
              <a:t>)</a:t>
            </a:r>
            <a:endParaRPr lang="en-US" sz="2400" i="1" dirty="0">
              <a:latin typeface="Times New Roman"/>
              <a:cs typeface="Times New Roman"/>
            </a:endParaRPr>
          </a:p>
        </p:txBody>
      </p:sp>
      <p:sp>
        <p:nvSpPr>
          <p:cNvPr id="2" name="Slide Number Placeholder 1"/>
          <p:cNvSpPr>
            <a:spLocks noGrp="1"/>
          </p:cNvSpPr>
          <p:nvPr>
            <p:ph type="sldNum" sz="quarter" idx="12"/>
          </p:nvPr>
        </p:nvSpPr>
        <p:spPr/>
        <p:txBody>
          <a:bodyPr/>
          <a:lstStyle/>
          <a:p>
            <a:fld id="{FC733198-011E-4E74-9CBE-D2138561C345}" type="slidenum">
              <a:rPr lang="en-US" smtClean="0"/>
              <a:pPr/>
              <a:t>28</a:t>
            </a:fld>
            <a:endParaRPr lang="en-US"/>
          </a:p>
        </p:txBody>
      </p:sp>
    </p:spTree>
    <p:extLst>
      <p:ext uri="{BB962C8B-B14F-4D97-AF65-F5344CB8AC3E}">
        <p14:creationId xmlns:p14="http://schemas.microsoft.com/office/powerpoint/2010/main" val="3728173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52500" y="1536700"/>
            <a:ext cx="10244667" cy="5083306"/>
          </a:xfrm>
          <a:prstGeom prst="rect">
            <a:avLst/>
          </a:prstGeom>
        </p:spPr>
      </p:pic>
      <p:sp>
        <p:nvSpPr>
          <p:cNvPr id="7" name="TextBox 6"/>
          <p:cNvSpPr txBox="1"/>
          <p:nvPr/>
        </p:nvSpPr>
        <p:spPr>
          <a:xfrm>
            <a:off x="851649" y="328705"/>
            <a:ext cx="10473765" cy="1384995"/>
          </a:xfrm>
          <a:prstGeom prst="rect">
            <a:avLst/>
          </a:prstGeom>
          <a:noFill/>
        </p:spPr>
        <p:txBody>
          <a:bodyPr wrap="square" rtlCol="0">
            <a:spAutoFit/>
          </a:bodyPr>
          <a:lstStyle/>
          <a:p>
            <a:r>
              <a:rPr lang="en-US" sz="2800" b="1" dirty="0" smtClean="0">
                <a:solidFill>
                  <a:srgbClr val="000000"/>
                </a:solidFill>
                <a:latin typeface="Times New Roman"/>
                <a:cs typeface="Times New Roman"/>
              </a:rPr>
              <a:t>Onshore Saudi Aramco example: </a:t>
            </a:r>
          </a:p>
          <a:p>
            <a:r>
              <a:rPr lang="en-US" sz="2800" i="1" dirty="0" smtClean="0">
                <a:solidFill>
                  <a:srgbClr val="000000"/>
                </a:solidFill>
                <a:latin typeface="Times New Roman"/>
                <a:cs typeface="Times New Roman"/>
              </a:rPr>
              <a:t>Yi </a:t>
            </a:r>
            <a:r>
              <a:rPr lang="en-US" sz="2800" i="1" dirty="0" err="1" smtClean="0">
                <a:solidFill>
                  <a:srgbClr val="000000"/>
                </a:solidFill>
                <a:latin typeface="Times New Roman"/>
                <a:cs typeface="Times New Roman"/>
              </a:rPr>
              <a:t>Luo</a:t>
            </a:r>
            <a:r>
              <a:rPr lang="en-US" sz="2800" i="1" dirty="0">
                <a:solidFill>
                  <a:srgbClr val="000000"/>
                </a:solidFill>
                <a:latin typeface="Times New Roman"/>
                <a:cs typeface="Times New Roman"/>
              </a:rPr>
              <a:t> </a:t>
            </a:r>
            <a:r>
              <a:rPr lang="en-US" sz="2800" i="1" dirty="0" smtClean="0">
                <a:solidFill>
                  <a:srgbClr val="000000"/>
                </a:solidFill>
                <a:latin typeface="Times New Roman"/>
                <a:cs typeface="Times New Roman"/>
              </a:rPr>
              <a:t>et al., 2011, TLE </a:t>
            </a:r>
          </a:p>
          <a:p>
            <a:r>
              <a:rPr lang="en-US" sz="2800" i="1" dirty="0" smtClean="0">
                <a:solidFill>
                  <a:srgbClr val="000000"/>
                </a:solidFill>
                <a:latin typeface="Times New Roman"/>
                <a:cs typeface="Times New Roman"/>
              </a:rPr>
              <a:t>“</a:t>
            </a:r>
            <a:r>
              <a:rPr lang="en-US" sz="2400" i="1" dirty="0" smtClean="0">
                <a:latin typeface="Times New Roman"/>
                <a:cs typeface="Times New Roman"/>
              </a:rPr>
              <a:t>Elimination </a:t>
            </a:r>
            <a:r>
              <a:rPr lang="en-US" sz="2400" i="1" dirty="0">
                <a:latin typeface="Times New Roman"/>
                <a:cs typeface="Times New Roman"/>
              </a:rPr>
              <a:t>of land internal multiples based on the </a:t>
            </a:r>
            <a:r>
              <a:rPr lang="en-US" sz="2400" i="1" dirty="0" smtClean="0">
                <a:latin typeface="Times New Roman"/>
                <a:cs typeface="Times New Roman"/>
              </a:rPr>
              <a:t>inverse scattering series”</a:t>
            </a:r>
            <a:endParaRPr lang="en-US" sz="2400" i="1" dirty="0">
              <a:latin typeface="Times New Roman"/>
              <a:cs typeface="Times New Roman"/>
            </a:endParaRPr>
          </a:p>
        </p:txBody>
      </p:sp>
      <p:sp>
        <p:nvSpPr>
          <p:cNvPr id="2" name="Slide Number Placeholder 1"/>
          <p:cNvSpPr>
            <a:spLocks noGrp="1"/>
          </p:cNvSpPr>
          <p:nvPr>
            <p:ph type="sldNum" sz="quarter" idx="12"/>
          </p:nvPr>
        </p:nvSpPr>
        <p:spPr/>
        <p:txBody>
          <a:bodyPr/>
          <a:lstStyle/>
          <a:p>
            <a:fld id="{FC733198-011E-4E74-9CBE-D2138561C345}" type="slidenum">
              <a:rPr lang="en-US" smtClean="0"/>
              <a:pPr/>
              <a:t>29</a:t>
            </a:fld>
            <a:endParaRPr lang="en-US"/>
          </a:p>
        </p:txBody>
      </p:sp>
    </p:spTree>
    <p:extLst>
      <p:ext uri="{BB962C8B-B14F-4D97-AF65-F5344CB8AC3E}">
        <p14:creationId xmlns:p14="http://schemas.microsoft.com/office/powerpoint/2010/main" val="4222736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sp>
        <p:nvSpPr>
          <p:cNvPr id="4" name="Rectangle 3"/>
          <p:cNvSpPr/>
          <p:nvPr/>
        </p:nvSpPr>
        <p:spPr>
          <a:xfrm>
            <a:off x="690757" y="1784154"/>
            <a:ext cx="1256273" cy="584776"/>
          </a:xfrm>
          <a:prstGeom prst="rect">
            <a:avLst/>
          </a:prstGeom>
        </p:spPr>
        <p:txBody>
          <a:bodyPr wrap="none">
            <a:spAutoFit/>
          </a:bodyPr>
          <a:lstStyle/>
          <a:p>
            <a:pPr lvl="0" algn="ctr"/>
            <a:r>
              <a:rPr lang="en-US" sz="3200" dirty="0" smtClean="0">
                <a:solidFill>
                  <a:srgbClr val="0000FF"/>
                </a:solidFill>
                <a:latin typeface="Arial"/>
                <a:cs typeface="Arial"/>
              </a:rPr>
              <a:t>Direct</a:t>
            </a:r>
            <a:endParaRPr lang="en-US" sz="3200" dirty="0">
              <a:solidFill>
                <a:srgbClr val="0000FF"/>
              </a:solidFill>
              <a:latin typeface="Arial"/>
              <a:cs typeface="Aria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338352494"/>
              </p:ext>
            </p:extLst>
          </p:nvPr>
        </p:nvGraphicFramePr>
        <p:xfrm>
          <a:off x="3790952" y="1754135"/>
          <a:ext cx="3871382" cy="2057400"/>
        </p:xfrm>
        <a:graphic>
          <a:graphicData uri="http://schemas.openxmlformats.org/presentationml/2006/ole">
            <mc:AlternateContent xmlns:mc="http://schemas.openxmlformats.org/markup-compatibility/2006">
              <mc:Choice xmlns:v="urn:schemas-microsoft-com:vml" Requires="v">
                <p:oleObj spid="_x0000_s12352" name="Equation" r:id="rId4" imgW="1231900" imgH="685800" progId="Equation.DSMT4">
                  <p:embed/>
                </p:oleObj>
              </mc:Choice>
              <mc:Fallback>
                <p:oleObj name="Equation" r:id="rId4" imgW="1231900" imgH="685800" progId="Equation.DSMT4">
                  <p:embed/>
                  <p:pic>
                    <p:nvPicPr>
                      <p:cNvPr id="0" name=""/>
                      <p:cNvPicPr/>
                      <p:nvPr/>
                    </p:nvPicPr>
                    <p:blipFill>
                      <a:blip r:embed="rId5"/>
                      <a:stretch>
                        <a:fillRect/>
                      </a:stretch>
                    </p:blipFill>
                    <p:spPr>
                      <a:xfrm>
                        <a:off x="3790952" y="1754135"/>
                        <a:ext cx="3871382" cy="2057400"/>
                      </a:xfrm>
                      <a:prstGeom prst="rect">
                        <a:avLst/>
                      </a:prstGeom>
                    </p:spPr>
                  </p:pic>
                </p:oleObj>
              </mc:Fallback>
            </mc:AlternateContent>
          </a:graphicData>
        </a:graphic>
      </p:graphicFrame>
      <p:sp>
        <p:nvSpPr>
          <p:cNvPr id="6" name="Rectangle 5"/>
          <p:cNvSpPr/>
          <p:nvPr/>
        </p:nvSpPr>
        <p:spPr>
          <a:xfrm>
            <a:off x="690757" y="4081666"/>
            <a:ext cx="1530387" cy="584776"/>
          </a:xfrm>
          <a:prstGeom prst="rect">
            <a:avLst/>
          </a:prstGeom>
        </p:spPr>
        <p:txBody>
          <a:bodyPr wrap="none">
            <a:spAutoFit/>
          </a:bodyPr>
          <a:lstStyle/>
          <a:p>
            <a:pPr lvl="0" algn="ctr"/>
            <a:r>
              <a:rPr lang="en-US" sz="3200" dirty="0">
                <a:solidFill>
                  <a:srgbClr val="0000FF"/>
                </a:solidFill>
                <a:latin typeface="Arial"/>
                <a:cs typeface="Arial"/>
              </a:rPr>
              <a:t>I</a:t>
            </a:r>
            <a:r>
              <a:rPr lang="en-US" sz="3200" dirty="0" smtClean="0">
                <a:solidFill>
                  <a:srgbClr val="0000FF"/>
                </a:solidFill>
                <a:latin typeface="Arial"/>
                <a:cs typeface="Arial"/>
              </a:rPr>
              <a:t>ndirect</a:t>
            </a:r>
            <a:endParaRPr lang="en-US" sz="3200" dirty="0">
              <a:solidFill>
                <a:srgbClr val="0000FF"/>
              </a:solidFill>
              <a:latin typeface="Arial"/>
              <a:cs typeface="Arial"/>
            </a:endParaRPr>
          </a:p>
        </p:txBody>
      </p:sp>
      <p:sp>
        <p:nvSpPr>
          <p:cNvPr id="8" name="Rectangle 7"/>
          <p:cNvSpPr/>
          <p:nvPr/>
        </p:nvSpPr>
        <p:spPr>
          <a:xfrm>
            <a:off x="4736488" y="4081666"/>
            <a:ext cx="3677384" cy="523220"/>
          </a:xfrm>
          <a:prstGeom prst="rect">
            <a:avLst/>
          </a:prstGeom>
        </p:spPr>
        <p:txBody>
          <a:bodyPr wrap="none">
            <a:spAutoFit/>
          </a:bodyPr>
          <a:lstStyle/>
          <a:p>
            <a:pPr lvl="0" algn="ctr"/>
            <a:r>
              <a:rPr lang="en-US" sz="2800" dirty="0" smtClean="0">
                <a:latin typeface="Arial"/>
                <a:cs typeface="Arial"/>
              </a:rPr>
              <a:t>Search for x such that      </a:t>
            </a:r>
            <a:endParaRPr lang="en-US" sz="2800" dirty="0">
              <a:latin typeface="Arial"/>
              <a:cs typeface="Aria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700588258"/>
              </p:ext>
            </p:extLst>
          </p:nvPr>
        </p:nvGraphicFramePr>
        <p:xfrm>
          <a:off x="5052401" y="4833481"/>
          <a:ext cx="2652274" cy="685800"/>
        </p:xfrm>
        <a:graphic>
          <a:graphicData uri="http://schemas.openxmlformats.org/presentationml/2006/ole">
            <mc:AlternateContent xmlns:mc="http://schemas.openxmlformats.org/markup-compatibility/2006">
              <mc:Choice xmlns:v="urn:schemas-microsoft-com:vml" Requires="v">
                <p:oleObj spid="_x0000_s12353" name="Equation" r:id="rId6" imgW="901700" imgH="228600" progId="Equation.DSMT4">
                  <p:embed/>
                </p:oleObj>
              </mc:Choice>
              <mc:Fallback>
                <p:oleObj name="Equation" r:id="rId6" imgW="901700" imgH="228600" progId="Equation.DSMT4">
                  <p:embed/>
                  <p:pic>
                    <p:nvPicPr>
                      <p:cNvPr id="0" name=""/>
                      <p:cNvPicPr/>
                      <p:nvPr/>
                    </p:nvPicPr>
                    <p:blipFill>
                      <a:blip r:embed="rId7"/>
                      <a:stretch>
                        <a:fillRect/>
                      </a:stretch>
                    </p:blipFill>
                    <p:spPr>
                      <a:xfrm>
                        <a:off x="5052401" y="4833481"/>
                        <a:ext cx="2652274" cy="685800"/>
                      </a:xfrm>
                      <a:prstGeom prst="rect">
                        <a:avLst/>
                      </a:prstGeom>
                    </p:spPr>
                  </p:pic>
                </p:oleObj>
              </mc:Fallback>
            </mc:AlternateContent>
          </a:graphicData>
        </a:graphic>
      </p:graphicFrame>
      <p:sp>
        <p:nvSpPr>
          <p:cNvPr id="10" name="Rectangle 9"/>
          <p:cNvSpPr/>
          <p:nvPr/>
        </p:nvSpPr>
        <p:spPr>
          <a:xfrm>
            <a:off x="8327806" y="4873165"/>
            <a:ext cx="2299478" cy="523220"/>
          </a:xfrm>
          <a:prstGeom prst="rect">
            <a:avLst/>
          </a:prstGeom>
        </p:spPr>
        <p:txBody>
          <a:bodyPr wrap="none">
            <a:spAutoFit/>
          </a:bodyPr>
          <a:lstStyle/>
          <a:p>
            <a:pPr lvl="0" algn="ctr"/>
            <a:r>
              <a:rPr lang="en-US" sz="2800" dirty="0" smtClean="0">
                <a:latin typeface="Arial"/>
                <a:cs typeface="Arial"/>
              </a:rPr>
              <a:t>is a minimum</a:t>
            </a:r>
            <a:endParaRPr lang="en-US" sz="2800" dirty="0">
              <a:latin typeface="Arial"/>
              <a:cs typeface="Arial"/>
            </a:endParaRPr>
          </a:p>
        </p:txBody>
      </p:sp>
      <p:sp>
        <p:nvSpPr>
          <p:cNvPr id="2" name="Slide Number Placeholder 1"/>
          <p:cNvSpPr>
            <a:spLocks noGrp="1"/>
          </p:cNvSpPr>
          <p:nvPr>
            <p:ph type="sldNum" sz="quarter" idx="12"/>
          </p:nvPr>
        </p:nvSpPr>
        <p:spPr/>
        <p:txBody>
          <a:bodyPr/>
          <a:lstStyle/>
          <a:p>
            <a:fld id="{FC733198-011E-4E74-9CBE-D2138561C345}" type="slidenum">
              <a:rPr lang="en-US" smtClean="0"/>
              <a:pPr/>
              <a:t>3</a:t>
            </a:fld>
            <a:endParaRPr lang="en-US"/>
          </a:p>
        </p:txBody>
      </p:sp>
    </p:spTree>
    <p:extLst>
      <p:ext uri="{BB962C8B-B14F-4D97-AF65-F5344CB8AC3E}">
        <p14:creationId xmlns:p14="http://schemas.microsoft.com/office/powerpoint/2010/main" val="1268000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p:cNvPicPr>
          <p:nvPr/>
        </p:nvPicPr>
        <p:blipFill>
          <a:blip r:embed="rId3"/>
          <a:stretch>
            <a:fillRect/>
          </a:stretch>
        </p:blipFill>
        <p:spPr>
          <a:xfrm>
            <a:off x="1016000" y="1502834"/>
            <a:ext cx="10160001" cy="5164665"/>
          </a:xfrm>
          <a:prstGeom prst="rect">
            <a:avLst/>
          </a:prstGeom>
        </p:spPr>
      </p:pic>
      <p:sp>
        <p:nvSpPr>
          <p:cNvPr id="7" name="TextBox 6"/>
          <p:cNvSpPr txBox="1"/>
          <p:nvPr/>
        </p:nvSpPr>
        <p:spPr>
          <a:xfrm>
            <a:off x="851649" y="328705"/>
            <a:ext cx="10473765" cy="1384995"/>
          </a:xfrm>
          <a:prstGeom prst="rect">
            <a:avLst/>
          </a:prstGeom>
          <a:noFill/>
        </p:spPr>
        <p:txBody>
          <a:bodyPr wrap="square" rtlCol="0">
            <a:spAutoFit/>
          </a:bodyPr>
          <a:lstStyle/>
          <a:p>
            <a:r>
              <a:rPr lang="en-US" sz="2800" b="1" dirty="0" smtClean="0">
                <a:solidFill>
                  <a:srgbClr val="000000"/>
                </a:solidFill>
                <a:latin typeface="Times New Roman"/>
                <a:cs typeface="Times New Roman"/>
              </a:rPr>
              <a:t>Onshore Saudi Aramco example: </a:t>
            </a:r>
          </a:p>
          <a:p>
            <a:r>
              <a:rPr lang="en-US" sz="2800" i="1" dirty="0" smtClean="0">
                <a:solidFill>
                  <a:srgbClr val="000000"/>
                </a:solidFill>
                <a:latin typeface="Times New Roman"/>
                <a:cs typeface="Times New Roman"/>
              </a:rPr>
              <a:t>Yi </a:t>
            </a:r>
            <a:r>
              <a:rPr lang="en-US" sz="2800" i="1" dirty="0" err="1" smtClean="0">
                <a:solidFill>
                  <a:srgbClr val="000000"/>
                </a:solidFill>
                <a:latin typeface="Times New Roman"/>
                <a:cs typeface="Times New Roman"/>
              </a:rPr>
              <a:t>Luo</a:t>
            </a:r>
            <a:r>
              <a:rPr lang="en-US" sz="2800" i="1" dirty="0">
                <a:solidFill>
                  <a:srgbClr val="000000"/>
                </a:solidFill>
                <a:latin typeface="Times New Roman"/>
                <a:cs typeface="Times New Roman"/>
              </a:rPr>
              <a:t> </a:t>
            </a:r>
            <a:r>
              <a:rPr lang="en-US" sz="2800" i="1" dirty="0" smtClean="0">
                <a:solidFill>
                  <a:srgbClr val="000000"/>
                </a:solidFill>
                <a:latin typeface="Times New Roman"/>
                <a:cs typeface="Times New Roman"/>
              </a:rPr>
              <a:t>et al., 2011, TLE </a:t>
            </a:r>
          </a:p>
          <a:p>
            <a:r>
              <a:rPr lang="en-US" sz="2800" i="1" dirty="0" smtClean="0">
                <a:solidFill>
                  <a:srgbClr val="000000"/>
                </a:solidFill>
                <a:latin typeface="Times New Roman"/>
                <a:cs typeface="Times New Roman"/>
              </a:rPr>
              <a:t>“</a:t>
            </a:r>
            <a:r>
              <a:rPr lang="en-US" sz="2400" i="1" dirty="0" smtClean="0">
                <a:latin typeface="Times New Roman"/>
                <a:cs typeface="Times New Roman"/>
              </a:rPr>
              <a:t>Elimination </a:t>
            </a:r>
            <a:r>
              <a:rPr lang="en-US" sz="2400" i="1" dirty="0">
                <a:latin typeface="Times New Roman"/>
                <a:cs typeface="Times New Roman"/>
              </a:rPr>
              <a:t>of land internal multiples based on the </a:t>
            </a:r>
            <a:r>
              <a:rPr lang="en-US" sz="2400" i="1" dirty="0" smtClean="0">
                <a:latin typeface="Times New Roman"/>
                <a:cs typeface="Times New Roman"/>
              </a:rPr>
              <a:t>inverse scattering series”</a:t>
            </a:r>
            <a:endParaRPr lang="en-US" sz="2400" i="1" dirty="0">
              <a:latin typeface="Times New Roman"/>
              <a:cs typeface="Times New Roman"/>
            </a:endParaRPr>
          </a:p>
        </p:txBody>
      </p:sp>
      <p:sp>
        <p:nvSpPr>
          <p:cNvPr id="2" name="Slide Number Placeholder 1"/>
          <p:cNvSpPr>
            <a:spLocks noGrp="1"/>
          </p:cNvSpPr>
          <p:nvPr>
            <p:ph type="sldNum" sz="quarter" idx="12"/>
          </p:nvPr>
        </p:nvSpPr>
        <p:spPr/>
        <p:txBody>
          <a:bodyPr/>
          <a:lstStyle/>
          <a:p>
            <a:fld id="{FC733198-011E-4E74-9CBE-D2138561C345}" type="slidenum">
              <a:rPr lang="en-US" smtClean="0"/>
              <a:pPr/>
              <a:t>30</a:t>
            </a:fld>
            <a:endParaRPr lang="en-US"/>
          </a:p>
        </p:txBody>
      </p:sp>
    </p:spTree>
    <p:extLst>
      <p:ext uri="{BB962C8B-B14F-4D97-AF65-F5344CB8AC3E}">
        <p14:creationId xmlns:p14="http://schemas.microsoft.com/office/powerpoint/2010/main" val="1423197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lnSpc>
                <a:spcPct val="110000"/>
              </a:lnSpc>
            </a:pPr>
            <a:r>
              <a:rPr lang="en-US" sz="3200" dirty="0" smtClean="0"/>
              <a:t>For the purposes of this talk we focus on the parameter estimation, target identification or inversion task within the inverse scattering series.</a:t>
            </a:r>
            <a:endParaRPr lang="en-US" sz="3200" dirty="0"/>
          </a:p>
        </p:txBody>
      </p:sp>
      <p:sp>
        <p:nvSpPr>
          <p:cNvPr id="5" name="Slide Number Placeholder 4"/>
          <p:cNvSpPr>
            <a:spLocks noGrp="1"/>
          </p:cNvSpPr>
          <p:nvPr>
            <p:ph type="sldNum" sz="quarter" idx="12"/>
          </p:nvPr>
        </p:nvSpPr>
        <p:spPr/>
        <p:txBody>
          <a:bodyPr/>
          <a:lstStyle/>
          <a:p>
            <a:fld id="{FC733198-011E-4E74-9CBE-D2138561C345}" type="slidenum">
              <a:rPr lang="en-US" smtClean="0"/>
              <a:pPr/>
              <a:t>31</a:t>
            </a:fld>
            <a:endParaRPr lang="en-US"/>
          </a:p>
        </p:txBody>
      </p:sp>
    </p:spTree>
    <p:extLst>
      <p:ext uri="{BB962C8B-B14F-4D97-AF65-F5344CB8AC3E}">
        <p14:creationId xmlns:p14="http://schemas.microsoft.com/office/powerpoint/2010/main" val="399687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Elastic (isotropic)</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27180447"/>
              </p:ext>
            </p:extLst>
          </p:nvPr>
        </p:nvGraphicFramePr>
        <p:xfrm>
          <a:off x="3164418" y="1310775"/>
          <a:ext cx="5492749" cy="1019344"/>
        </p:xfrm>
        <a:graphic>
          <a:graphicData uri="http://schemas.openxmlformats.org/presentationml/2006/ole">
            <mc:AlternateContent xmlns:mc="http://schemas.openxmlformats.org/markup-compatibility/2006">
              <mc:Choice xmlns:v="urn:schemas-microsoft-com:vml" Requires="v">
                <p:oleObj spid="_x0000_s31782" name="Equation" r:id="rId4" imgW="2413000" imgH="596900" progId="Equation.DSMT4">
                  <p:embed/>
                </p:oleObj>
              </mc:Choice>
              <mc:Fallback>
                <p:oleObj name="Equation" r:id="rId4" imgW="2413000" imgH="596900" progId="Equation.DSMT4">
                  <p:embed/>
                  <p:pic>
                    <p:nvPicPr>
                      <p:cNvPr id="0" name=""/>
                      <p:cNvPicPr/>
                      <p:nvPr/>
                    </p:nvPicPr>
                    <p:blipFill>
                      <a:blip r:embed="rId5"/>
                      <a:stretch>
                        <a:fillRect/>
                      </a:stretch>
                    </p:blipFill>
                    <p:spPr>
                      <a:xfrm>
                        <a:off x="3164418" y="1310775"/>
                        <a:ext cx="5492749" cy="1019344"/>
                      </a:xfrm>
                      <a:prstGeom prst="rect">
                        <a:avLst/>
                      </a:prstGeom>
                    </p:spPr>
                  </p:pic>
                </p:oleObj>
              </mc:Fallback>
            </mc:AlternateContent>
          </a:graphicData>
        </a:graphic>
      </p:graphicFrame>
      <p:sp>
        <p:nvSpPr>
          <p:cNvPr id="11" name="Rectangle 10"/>
          <p:cNvSpPr/>
          <p:nvPr/>
        </p:nvSpPr>
        <p:spPr>
          <a:xfrm>
            <a:off x="867847" y="2157121"/>
            <a:ext cx="1035760" cy="553998"/>
          </a:xfrm>
          <a:prstGeom prst="rect">
            <a:avLst/>
          </a:prstGeom>
        </p:spPr>
        <p:txBody>
          <a:bodyPr wrap="none">
            <a:spAutoFit/>
          </a:bodyPr>
          <a:lstStyle/>
          <a:p>
            <a:pPr>
              <a:lnSpc>
                <a:spcPct val="130000"/>
              </a:lnSpc>
            </a:pPr>
            <a:r>
              <a:rPr lang="en-US" altLang="zh-CN" sz="2400" dirty="0" smtClean="0">
                <a:solidFill>
                  <a:srgbClr val="000000"/>
                </a:solidFill>
                <a:latin typeface="Arial"/>
                <a:cs typeface="Arial"/>
              </a:rPr>
              <a:t>where</a:t>
            </a:r>
          </a:p>
        </p:txBody>
      </p:sp>
      <p:graphicFrame>
        <p:nvGraphicFramePr>
          <p:cNvPr id="15" name="Object 14"/>
          <p:cNvGraphicFramePr>
            <a:graphicFrameLocks noChangeAspect="1"/>
          </p:cNvGraphicFramePr>
          <p:nvPr>
            <p:extLst>
              <p:ext uri="{D42A27DB-BD31-4B8C-83A1-F6EECF244321}">
                <p14:modId xmlns:p14="http://schemas.microsoft.com/office/powerpoint/2010/main" val="1354583831"/>
              </p:ext>
            </p:extLst>
          </p:nvPr>
        </p:nvGraphicFramePr>
        <p:xfrm>
          <a:off x="2074333" y="2608243"/>
          <a:ext cx="9364242" cy="3435252"/>
        </p:xfrm>
        <a:graphic>
          <a:graphicData uri="http://schemas.openxmlformats.org/presentationml/2006/ole">
            <mc:AlternateContent xmlns:mc="http://schemas.openxmlformats.org/markup-compatibility/2006">
              <mc:Choice xmlns:v="urn:schemas-microsoft-com:vml" Requires="v">
                <p:oleObj spid="_x0000_s31783" name="Equation" r:id="rId6" imgW="4673600" imgH="2286000" progId="Equation.DSMT4">
                  <p:embed/>
                </p:oleObj>
              </mc:Choice>
              <mc:Fallback>
                <p:oleObj name="Equation" r:id="rId6" imgW="4673600" imgH="2286000" progId="Equation.DSMT4">
                  <p:embed/>
                  <p:pic>
                    <p:nvPicPr>
                      <p:cNvPr id="0" name=""/>
                      <p:cNvPicPr/>
                      <p:nvPr/>
                    </p:nvPicPr>
                    <p:blipFill>
                      <a:blip r:embed="rId7"/>
                      <a:stretch>
                        <a:fillRect/>
                      </a:stretch>
                    </p:blipFill>
                    <p:spPr>
                      <a:xfrm>
                        <a:off x="2074333" y="2608243"/>
                        <a:ext cx="9364242" cy="3435252"/>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054928449"/>
              </p:ext>
            </p:extLst>
          </p:nvPr>
        </p:nvGraphicFramePr>
        <p:xfrm>
          <a:off x="4974166" y="6217920"/>
          <a:ext cx="3277807" cy="640080"/>
        </p:xfrm>
        <a:graphic>
          <a:graphicData uri="http://schemas.openxmlformats.org/presentationml/2006/ole">
            <mc:AlternateContent xmlns:mc="http://schemas.openxmlformats.org/markup-compatibility/2006">
              <mc:Choice xmlns:v="urn:schemas-microsoft-com:vml" Requires="v">
                <p:oleObj spid="_x0000_s31784" name="Equation" r:id="rId8" imgW="2120900" imgH="457200" progId="Equation.DSMT4">
                  <p:embed/>
                </p:oleObj>
              </mc:Choice>
              <mc:Fallback>
                <p:oleObj name="Equation" r:id="rId8" imgW="2120900" imgH="457200" progId="Equation.DSMT4">
                  <p:embed/>
                  <p:pic>
                    <p:nvPicPr>
                      <p:cNvPr id="0" name=""/>
                      <p:cNvPicPr/>
                      <p:nvPr/>
                    </p:nvPicPr>
                    <p:blipFill>
                      <a:blip r:embed="rId9"/>
                      <a:stretch>
                        <a:fillRect/>
                      </a:stretch>
                    </p:blipFill>
                    <p:spPr>
                      <a:xfrm>
                        <a:off x="4974166" y="6217920"/>
                        <a:ext cx="3277807" cy="640080"/>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FC733198-011E-4E74-9CBE-D2138561C345}" type="slidenum">
              <a:rPr lang="en-US" smtClean="0"/>
              <a:pPr/>
              <a:t>32</a:t>
            </a:fld>
            <a:endParaRPr lang="en-US"/>
          </a:p>
        </p:txBody>
      </p:sp>
    </p:spTree>
    <p:extLst>
      <p:ext uri="{BB962C8B-B14F-4D97-AF65-F5344CB8AC3E}">
        <p14:creationId xmlns:p14="http://schemas.microsoft.com/office/powerpoint/2010/main" val="19206042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（2D） Elastic (isotropic)</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33172967"/>
              </p:ext>
            </p:extLst>
          </p:nvPr>
        </p:nvGraphicFramePr>
        <p:xfrm>
          <a:off x="3164418" y="1310775"/>
          <a:ext cx="5492749" cy="1019344"/>
        </p:xfrm>
        <a:graphic>
          <a:graphicData uri="http://schemas.openxmlformats.org/presentationml/2006/ole">
            <mc:AlternateContent xmlns:mc="http://schemas.openxmlformats.org/markup-compatibility/2006">
              <mc:Choice xmlns:v="urn:schemas-microsoft-com:vml" Requires="v">
                <p:oleObj spid="_x0000_s18526" name="Equation" r:id="rId4" imgW="2413000" imgH="596900" progId="Equation.DSMT4">
                  <p:embed/>
                </p:oleObj>
              </mc:Choice>
              <mc:Fallback>
                <p:oleObj name="Equation" r:id="rId4" imgW="2413000" imgH="596900" progId="Equation.DSMT4">
                  <p:embed/>
                  <p:pic>
                    <p:nvPicPr>
                      <p:cNvPr id="0" name=""/>
                      <p:cNvPicPr/>
                      <p:nvPr/>
                    </p:nvPicPr>
                    <p:blipFill>
                      <a:blip r:embed="rId5"/>
                      <a:stretch>
                        <a:fillRect/>
                      </a:stretch>
                    </p:blipFill>
                    <p:spPr>
                      <a:xfrm>
                        <a:off x="3164418" y="1310775"/>
                        <a:ext cx="5492749" cy="1019344"/>
                      </a:xfrm>
                      <a:prstGeom prst="rect">
                        <a:avLst/>
                      </a:prstGeom>
                    </p:spPr>
                  </p:pic>
                </p:oleObj>
              </mc:Fallback>
            </mc:AlternateContent>
          </a:graphicData>
        </a:graphic>
      </p:graphicFrame>
      <p:sp>
        <p:nvSpPr>
          <p:cNvPr id="11" name="Rectangle 10"/>
          <p:cNvSpPr/>
          <p:nvPr/>
        </p:nvSpPr>
        <p:spPr>
          <a:xfrm>
            <a:off x="867847" y="2157121"/>
            <a:ext cx="1035760" cy="553998"/>
          </a:xfrm>
          <a:prstGeom prst="rect">
            <a:avLst/>
          </a:prstGeom>
        </p:spPr>
        <p:txBody>
          <a:bodyPr wrap="none">
            <a:spAutoFit/>
          </a:bodyPr>
          <a:lstStyle/>
          <a:p>
            <a:pPr>
              <a:lnSpc>
                <a:spcPct val="130000"/>
              </a:lnSpc>
            </a:pPr>
            <a:r>
              <a:rPr lang="en-US" altLang="zh-CN" sz="2400" dirty="0" smtClean="0">
                <a:solidFill>
                  <a:srgbClr val="000000"/>
                </a:solidFill>
                <a:latin typeface="Arial"/>
                <a:cs typeface="Arial"/>
              </a:rPr>
              <a:t>where</a:t>
            </a:r>
          </a:p>
        </p:txBody>
      </p:sp>
      <p:graphicFrame>
        <p:nvGraphicFramePr>
          <p:cNvPr id="15" name="Object 14"/>
          <p:cNvGraphicFramePr>
            <a:graphicFrameLocks noChangeAspect="1"/>
          </p:cNvGraphicFramePr>
          <p:nvPr>
            <p:extLst>
              <p:ext uri="{D42A27DB-BD31-4B8C-83A1-F6EECF244321}">
                <p14:modId xmlns:p14="http://schemas.microsoft.com/office/powerpoint/2010/main" val="3491963929"/>
              </p:ext>
            </p:extLst>
          </p:nvPr>
        </p:nvGraphicFramePr>
        <p:xfrm>
          <a:off x="2074333" y="2608243"/>
          <a:ext cx="9364242" cy="3435252"/>
        </p:xfrm>
        <a:graphic>
          <a:graphicData uri="http://schemas.openxmlformats.org/presentationml/2006/ole">
            <mc:AlternateContent xmlns:mc="http://schemas.openxmlformats.org/markup-compatibility/2006">
              <mc:Choice xmlns:v="urn:schemas-microsoft-com:vml" Requires="v">
                <p:oleObj spid="_x0000_s18527" name="Equation" r:id="rId6" imgW="4673600" imgH="2286000" progId="Equation.DSMT4">
                  <p:embed/>
                </p:oleObj>
              </mc:Choice>
              <mc:Fallback>
                <p:oleObj name="Equation" r:id="rId6" imgW="4673600" imgH="2286000" progId="Equation.DSMT4">
                  <p:embed/>
                  <p:pic>
                    <p:nvPicPr>
                      <p:cNvPr id="0" name=""/>
                      <p:cNvPicPr/>
                      <p:nvPr/>
                    </p:nvPicPr>
                    <p:blipFill>
                      <a:blip r:embed="rId7"/>
                      <a:stretch>
                        <a:fillRect/>
                      </a:stretch>
                    </p:blipFill>
                    <p:spPr>
                      <a:xfrm>
                        <a:off x="2074333" y="2608243"/>
                        <a:ext cx="9364242" cy="3435252"/>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608641924"/>
              </p:ext>
            </p:extLst>
          </p:nvPr>
        </p:nvGraphicFramePr>
        <p:xfrm>
          <a:off x="4974166" y="6217920"/>
          <a:ext cx="3277807" cy="640080"/>
        </p:xfrm>
        <a:graphic>
          <a:graphicData uri="http://schemas.openxmlformats.org/presentationml/2006/ole">
            <mc:AlternateContent xmlns:mc="http://schemas.openxmlformats.org/markup-compatibility/2006">
              <mc:Choice xmlns:v="urn:schemas-microsoft-com:vml" Requires="v">
                <p:oleObj spid="_x0000_s18528" name="Equation" r:id="rId8" imgW="2120900" imgH="457200" progId="Equation.DSMT4">
                  <p:embed/>
                </p:oleObj>
              </mc:Choice>
              <mc:Fallback>
                <p:oleObj name="Equation" r:id="rId8" imgW="2120900" imgH="457200" progId="Equation.DSMT4">
                  <p:embed/>
                  <p:pic>
                    <p:nvPicPr>
                      <p:cNvPr id="0" name=""/>
                      <p:cNvPicPr/>
                      <p:nvPr/>
                    </p:nvPicPr>
                    <p:blipFill>
                      <a:blip r:embed="rId9"/>
                      <a:stretch>
                        <a:fillRect/>
                      </a:stretch>
                    </p:blipFill>
                    <p:spPr>
                      <a:xfrm>
                        <a:off x="4974166" y="6217920"/>
                        <a:ext cx="3277807" cy="640080"/>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FC733198-011E-4E74-9CBE-D2138561C345}" type="slidenum">
              <a:rPr lang="en-US" smtClean="0"/>
              <a:pPr/>
              <a:t>33</a:t>
            </a:fld>
            <a:endParaRPr lang="en-US"/>
          </a:p>
        </p:txBody>
      </p:sp>
    </p:spTree>
    <p:extLst>
      <p:ext uri="{BB962C8B-B14F-4D97-AF65-F5344CB8AC3E}">
        <p14:creationId xmlns:p14="http://schemas.microsoft.com/office/powerpoint/2010/main" val="816728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FF"/>
                </a:solidFill>
                <a:latin typeface="Arial"/>
                <a:cs typeface="Arial"/>
              </a:rPr>
              <a:t>The forward </a:t>
            </a:r>
            <a:r>
              <a:rPr lang="en-US" dirty="0" smtClean="0">
                <a:solidFill>
                  <a:srgbClr val="0000FF"/>
                </a:solidFill>
                <a:latin typeface="Arial"/>
                <a:cs typeface="Arial"/>
              </a:rPr>
              <a:t>problem</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443101467"/>
              </p:ext>
            </p:extLst>
          </p:nvPr>
        </p:nvGraphicFramePr>
        <p:xfrm>
          <a:off x="2180167" y="1504037"/>
          <a:ext cx="8351341" cy="5259772"/>
        </p:xfrm>
        <a:graphic>
          <a:graphicData uri="http://schemas.openxmlformats.org/presentationml/2006/ole">
            <mc:AlternateContent xmlns:mc="http://schemas.openxmlformats.org/markup-compatibility/2006">
              <mc:Choice xmlns:v="urn:schemas-microsoft-com:vml" Requires="v">
                <p:oleObj spid="_x0000_s19490" name="Equation" r:id="rId4" imgW="3784600" imgH="2895600" progId="Equation.DSMT4">
                  <p:embed/>
                </p:oleObj>
              </mc:Choice>
              <mc:Fallback>
                <p:oleObj name="Equation" r:id="rId4" imgW="3784600" imgH="2895600" progId="Equation.DSMT4">
                  <p:embed/>
                  <p:pic>
                    <p:nvPicPr>
                      <p:cNvPr id="0" name=""/>
                      <p:cNvPicPr/>
                      <p:nvPr/>
                    </p:nvPicPr>
                    <p:blipFill>
                      <a:blip r:embed="rId5"/>
                      <a:stretch>
                        <a:fillRect/>
                      </a:stretch>
                    </p:blipFill>
                    <p:spPr>
                      <a:xfrm>
                        <a:off x="2180167" y="1504037"/>
                        <a:ext cx="8351341" cy="5259772"/>
                      </a:xfrm>
                      <a:prstGeom prst="rect">
                        <a:avLst/>
                      </a:prstGeom>
                    </p:spPr>
                  </p:pic>
                </p:oleObj>
              </mc:Fallback>
            </mc:AlternateContent>
          </a:graphicData>
        </a:graphic>
      </p:graphicFrame>
      <p:sp>
        <p:nvSpPr>
          <p:cNvPr id="8" name="TextBox 7"/>
          <p:cNvSpPr txBox="1"/>
          <p:nvPr/>
        </p:nvSpPr>
        <p:spPr>
          <a:xfrm>
            <a:off x="10411300" y="1495530"/>
            <a:ext cx="560821" cy="461665"/>
          </a:xfrm>
          <a:prstGeom prst="rect">
            <a:avLst/>
          </a:prstGeom>
          <a:noFill/>
        </p:spPr>
        <p:txBody>
          <a:bodyPr wrap="none" rtlCol="0">
            <a:spAutoFit/>
          </a:bodyPr>
          <a:lstStyle/>
          <a:p>
            <a:r>
              <a:rPr lang="en-US" sz="2400" dirty="0" smtClean="0">
                <a:latin typeface="Arial"/>
                <a:cs typeface="Arial"/>
              </a:rPr>
              <a:t>(4)</a:t>
            </a:r>
            <a:endParaRPr lang="en-US" sz="2400" dirty="0">
              <a:latin typeface="Arial"/>
              <a:cs typeface="Arial"/>
            </a:endParaRPr>
          </a:p>
        </p:txBody>
      </p:sp>
      <p:sp>
        <p:nvSpPr>
          <p:cNvPr id="4" name="Slide Number Placeholder 3"/>
          <p:cNvSpPr>
            <a:spLocks noGrp="1"/>
          </p:cNvSpPr>
          <p:nvPr>
            <p:ph type="sldNum" sz="quarter" idx="12"/>
          </p:nvPr>
        </p:nvSpPr>
        <p:spPr/>
        <p:txBody>
          <a:bodyPr/>
          <a:lstStyle/>
          <a:p>
            <a:fld id="{FC733198-011E-4E74-9CBE-D2138561C345}" type="slidenum">
              <a:rPr lang="en-US" smtClean="0"/>
              <a:pPr/>
              <a:t>34</a:t>
            </a:fld>
            <a:endParaRPr lang="en-US"/>
          </a:p>
        </p:txBody>
      </p:sp>
    </p:spTree>
    <p:extLst>
      <p:ext uri="{BB962C8B-B14F-4D97-AF65-F5344CB8AC3E}">
        <p14:creationId xmlns:p14="http://schemas.microsoft.com/office/powerpoint/2010/main" val="23457554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FF"/>
                </a:solidFill>
                <a:latin typeface="Arial"/>
                <a:cs typeface="Arial"/>
              </a:rPr>
              <a:t>The inverse problem </a:t>
            </a:r>
            <a:r>
              <a:rPr lang="en-US" dirty="0" smtClean="0">
                <a:solidFill>
                  <a:srgbClr val="0000FF"/>
                </a:solidFill>
                <a:latin typeface="Arial"/>
                <a:cs typeface="Arial"/>
              </a:rPr>
              <a:t/>
            </a:r>
            <a:br>
              <a:rPr lang="en-US" dirty="0" smtClean="0">
                <a:solidFill>
                  <a:srgbClr val="0000FF"/>
                </a:solidFill>
                <a:latin typeface="Arial"/>
                <a:cs typeface="Arial"/>
              </a:rPr>
            </a:br>
            <a:r>
              <a:rPr lang="en-US" dirty="0" smtClean="0">
                <a:latin typeface="Arial"/>
                <a:cs typeface="Arial"/>
              </a:rPr>
              <a:t>(</a:t>
            </a:r>
            <a:r>
              <a:rPr lang="en-US" dirty="0">
                <a:latin typeface="Arial"/>
                <a:cs typeface="Arial"/>
              </a:rPr>
              <a:t>solving for </a:t>
            </a:r>
            <a:r>
              <a:rPr lang="en-US" i="1" cap="none" dirty="0" smtClean="0">
                <a:latin typeface="Arial"/>
                <a:cs typeface="Arial"/>
              </a:rPr>
              <a:t>r</a:t>
            </a:r>
            <a:r>
              <a:rPr lang="en-US" dirty="0" smtClean="0">
                <a:latin typeface="Arial"/>
                <a:cs typeface="Arial"/>
              </a:rPr>
              <a:t> </a:t>
            </a:r>
            <a:r>
              <a:rPr lang="en-US" dirty="0">
                <a:latin typeface="Arial"/>
                <a:cs typeface="Arial"/>
              </a:rPr>
              <a:t>in terms of S</a:t>
            </a:r>
            <a:r>
              <a:rPr lang="en-US" dirty="0" smtClean="0">
                <a:latin typeface="Arial"/>
                <a:cs typeface="Arial"/>
              </a:rPr>
              <a: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28229773"/>
              </p:ext>
            </p:extLst>
          </p:nvPr>
        </p:nvGraphicFramePr>
        <p:xfrm>
          <a:off x="2419025" y="2475425"/>
          <a:ext cx="5200976" cy="2743200"/>
        </p:xfrm>
        <a:graphic>
          <a:graphicData uri="http://schemas.openxmlformats.org/presentationml/2006/ole">
            <mc:AlternateContent xmlns:mc="http://schemas.openxmlformats.org/markup-compatibility/2006">
              <mc:Choice xmlns:v="urn:schemas-microsoft-com:vml" Requires="v">
                <p:oleObj spid="_x0000_s20514" name="Equation" r:id="rId4" imgW="1663700" imgH="1028700" progId="Equation.DSMT4">
                  <p:embed/>
                </p:oleObj>
              </mc:Choice>
              <mc:Fallback>
                <p:oleObj name="Equation" r:id="rId4" imgW="1663700" imgH="1028700" progId="Equation.DSMT4">
                  <p:embed/>
                  <p:pic>
                    <p:nvPicPr>
                      <p:cNvPr id="0" name=""/>
                      <p:cNvPicPr/>
                      <p:nvPr/>
                    </p:nvPicPr>
                    <p:blipFill>
                      <a:blip r:embed="rId5"/>
                      <a:stretch>
                        <a:fillRect/>
                      </a:stretch>
                    </p:blipFill>
                    <p:spPr>
                      <a:xfrm>
                        <a:off x="2419025" y="2475425"/>
                        <a:ext cx="5200976" cy="2743200"/>
                      </a:xfrm>
                      <a:prstGeom prst="rect">
                        <a:avLst/>
                      </a:prstGeom>
                    </p:spPr>
                  </p:pic>
                </p:oleObj>
              </mc:Fallback>
            </mc:AlternateContent>
          </a:graphicData>
        </a:graphic>
      </p:graphicFrame>
      <p:sp>
        <p:nvSpPr>
          <p:cNvPr id="7" name="TextBox 6"/>
          <p:cNvSpPr txBox="1"/>
          <p:nvPr/>
        </p:nvSpPr>
        <p:spPr>
          <a:xfrm>
            <a:off x="10931938" y="3652311"/>
            <a:ext cx="560821" cy="461665"/>
          </a:xfrm>
          <a:prstGeom prst="rect">
            <a:avLst/>
          </a:prstGeom>
          <a:noFill/>
        </p:spPr>
        <p:txBody>
          <a:bodyPr wrap="none" rtlCol="0">
            <a:spAutoFit/>
          </a:bodyPr>
          <a:lstStyle/>
          <a:p>
            <a:r>
              <a:rPr lang="en-US" sz="2400" dirty="0" smtClean="0">
                <a:latin typeface="Arial"/>
                <a:cs typeface="Arial"/>
              </a:rPr>
              <a:t>(5)</a:t>
            </a:r>
            <a:endParaRPr lang="en-US" sz="2400" dirty="0">
              <a:latin typeface="Arial"/>
              <a:cs typeface="Arial"/>
            </a:endParaRPr>
          </a:p>
        </p:txBody>
      </p:sp>
      <p:sp>
        <p:nvSpPr>
          <p:cNvPr id="4" name="Slide Number Placeholder 3"/>
          <p:cNvSpPr>
            <a:spLocks noGrp="1"/>
          </p:cNvSpPr>
          <p:nvPr>
            <p:ph type="sldNum" sz="quarter" idx="12"/>
          </p:nvPr>
        </p:nvSpPr>
        <p:spPr/>
        <p:txBody>
          <a:bodyPr/>
          <a:lstStyle/>
          <a:p>
            <a:fld id="{FC733198-011E-4E74-9CBE-D2138561C345}" type="slidenum">
              <a:rPr lang="en-US" smtClean="0"/>
              <a:pPr/>
              <a:t>35</a:t>
            </a:fld>
            <a:endParaRPr lang="en-US"/>
          </a:p>
        </p:txBody>
      </p:sp>
    </p:spTree>
    <p:extLst>
      <p:ext uri="{BB962C8B-B14F-4D97-AF65-F5344CB8AC3E}">
        <p14:creationId xmlns:p14="http://schemas.microsoft.com/office/powerpoint/2010/main" val="3839629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791570507"/>
              </p:ext>
            </p:extLst>
          </p:nvPr>
        </p:nvGraphicFramePr>
        <p:xfrm>
          <a:off x="1396995" y="1958822"/>
          <a:ext cx="9635687" cy="3565679"/>
        </p:xfrm>
        <a:graphic>
          <a:graphicData uri="http://schemas.openxmlformats.org/presentationml/2006/ole">
            <mc:AlternateContent xmlns:mc="http://schemas.openxmlformats.org/markup-compatibility/2006">
              <mc:Choice xmlns:v="urn:schemas-microsoft-com:vml" Requires="v">
                <p:oleObj spid="_x0000_s21568" name="Equation" r:id="rId4" imgW="5041900" imgH="2184400" progId="Equation.DSMT4">
                  <p:embed/>
                </p:oleObj>
              </mc:Choice>
              <mc:Fallback>
                <p:oleObj name="Equation" r:id="rId4" imgW="5041900" imgH="2184400" progId="Equation.DSMT4">
                  <p:embed/>
                  <p:pic>
                    <p:nvPicPr>
                      <p:cNvPr id="0" name=""/>
                      <p:cNvPicPr/>
                      <p:nvPr/>
                    </p:nvPicPr>
                    <p:blipFill>
                      <a:blip r:embed="rId5"/>
                      <a:stretch>
                        <a:fillRect/>
                      </a:stretch>
                    </p:blipFill>
                    <p:spPr>
                      <a:xfrm>
                        <a:off x="1396995" y="1958822"/>
                        <a:ext cx="9635687" cy="3565679"/>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03757559"/>
              </p:ext>
            </p:extLst>
          </p:nvPr>
        </p:nvGraphicFramePr>
        <p:xfrm>
          <a:off x="4275669" y="5865945"/>
          <a:ext cx="2187253" cy="731520"/>
        </p:xfrm>
        <a:graphic>
          <a:graphicData uri="http://schemas.openxmlformats.org/presentationml/2006/ole">
            <mc:AlternateContent xmlns:mc="http://schemas.openxmlformats.org/markup-compatibility/2006">
              <mc:Choice xmlns:v="urn:schemas-microsoft-com:vml" Requires="v">
                <p:oleObj spid="_x0000_s21569" name="Equation" r:id="rId6" imgW="1308100" imgH="533400" progId="Equation.DSMT4">
                  <p:embed/>
                </p:oleObj>
              </mc:Choice>
              <mc:Fallback>
                <p:oleObj name="Equation" r:id="rId6" imgW="1308100" imgH="533400" progId="Equation.DSMT4">
                  <p:embed/>
                  <p:pic>
                    <p:nvPicPr>
                      <p:cNvPr id="0" name=""/>
                      <p:cNvPicPr/>
                      <p:nvPr/>
                    </p:nvPicPr>
                    <p:blipFill>
                      <a:blip r:embed="rId7"/>
                      <a:stretch>
                        <a:fillRect/>
                      </a:stretch>
                    </p:blipFill>
                    <p:spPr>
                      <a:xfrm>
                        <a:off x="4275669" y="5865945"/>
                        <a:ext cx="2187253" cy="731520"/>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FC733198-011E-4E74-9CBE-D2138561C345}" type="slidenum">
              <a:rPr lang="en-US" smtClean="0"/>
              <a:pPr/>
              <a:t>36</a:t>
            </a:fld>
            <a:endParaRPr lang="en-US"/>
          </a:p>
        </p:txBody>
      </p:sp>
    </p:spTree>
    <p:extLst>
      <p:ext uri="{BB962C8B-B14F-4D97-AF65-F5344CB8AC3E}">
        <p14:creationId xmlns:p14="http://schemas.microsoft.com/office/powerpoint/2010/main" val="42632813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786939934"/>
              </p:ext>
            </p:extLst>
          </p:nvPr>
        </p:nvGraphicFramePr>
        <p:xfrm>
          <a:off x="2455333" y="889000"/>
          <a:ext cx="8318500" cy="3712626"/>
        </p:xfrm>
        <a:graphic>
          <a:graphicData uri="http://schemas.openxmlformats.org/presentationml/2006/ole">
            <mc:AlternateContent xmlns:mc="http://schemas.openxmlformats.org/markup-compatibility/2006">
              <mc:Choice xmlns:v="urn:schemas-microsoft-com:vml" Requires="v">
                <p:oleObj spid="_x0000_s22622" name="Equation" r:id="rId4" imgW="4648200" imgH="2336800" progId="Equation.DSMT4">
                  <p:embed/>
                </p:oleObj>
              </mc:Choice>
              <mc:Fallback>
                <p:oleObj name="Equation" r:id="rId4" imgW="4648200" imgH="2336800" progId="Equation.DSMT4">
                  <p:embed/>
                  <p:pic>
                    <p:nvPicPr>
                      <p:cNvPr id="0" name=""/>
                      <p:cNvPicPr/>
                      <p:nvPr/>
                    </p:nvPicPr>
                    <p:blipFill>
                      <a:blip r:embed="rId5"/>
                      <a:stretch>
                        <a:fillRect/>
                      </a:stretch>
                    </p:blipFill>
                    <p:spPr>
                      <a:xfrm>
                        <a:off x="2455333" y="889000"/>
                        <a:ext cx="8318500" cy="3712626"/>
                      </a:xfrm>
                      <a:prstGeom prst="rect">
                        <a:avLst/>
                      </a:prstGeom>
                    </p:spPr>
                  </p:pic>
                </p:oleObj>
              </mc:Fallback>
            </mc:AlternateContent>
          </a:graphicData>
        </a:graphic>
      </p:graphicFrame>
      <p:sp>
        <p:nvSpPr>
          <p:cNvPr id="7" name="TextBox 6"/>
          <p:cNvSpPr txBox="1"/>
          <p:nvPr/>
        </p:nvSpPr>
        <p:spPr>
          <a:xfrm>
            <a:off x="11051409" y="1107175"/>
            <a:ext cx="560821" cy="461665"/>
          </a:xfrm>
          <a:prstGeom prst="rect">
            <a:avLst/>
          </a:prstGeom>
          <a:noFill/>
        </p:spPr>
        <p:txBody>
          <a:bodyPr wrap="none" rtlCol="0">
            <a:spAutoFit/>
          </a:bodyPr>
          <a:lstStyle/>
          <a:p>
            <a:r>
              <a:rPr lang="en-US" sz="2400" dirty="0" smtClean="0">
                <a:latin typeface="Arial"/>
                <a:cs typeface="Arial"/>
              </a:rPr>
              <a:t>(6)</a:t>
            </a:r>
            <a:endParaRPr lang="en-US" sz="2400" dirty="0">
              <a:latin typeface="Arial"/>
              <a:cs typeface="Arial"/>
            </a:endParaRPr>
          </a:p>
        </p:txBody>
      </p:sp>
      <p:grpSp>
        <p:nvGrpSpPr>
          <p:cNvPr id="2" name="Group 1"/>
          <p:cNvGrpSpPr/>
          <p:nvPr/>
        </p:nvGrpSpPr>
        <p:grpSpPr>
          <a:xfrm>
            <a:off x="1308424" y="4650468"/>
            <a:ext cx="9804086" cy="1849059"/>
            <a:chOff x="694581" y="4650468"/>
            <a:chExt cx="9804086" cy="1849059"/>
          </a:xfrm>
        </p:grpSpPr>
        <p:sp>
          <p:nvSpPr>
            <p:cNvPr id="8" name="Rectangle 7"/>
            <p:cNvSpPr/>
            <p:nvPr/>
          </p:nvSpPr>
          <p:spPr>
            <a:xfrm>
              <a:off x="694581" y="4650468"/>
              <a:ext cx="9804086" cy="1349087"/>
            </a:xfrm>
            <a:prstGeom prst="rect">
              <a:avLst/>
            </a:prstGeom>
          </p:spPr>
          <p:txBody>
            <a:bodyPr wrap="square">
              <a:spAutoFit/>
            </a:bodyPr>
            <a:lstStyle/>
            <a:p>
              <a:pPr>
                <a:lnSpc>
                  <a:spcPct val="150000"/>
                </a:lnSpc>
              </a:pPr>
              <a:r>
                <a:rPr lang="en-US" sz="2800" dirty="0" smtClean="0">
                  <a:latin typeface="Arial"/>
                  <a:cs typeface="Arial"/>
                </a:rPr>
                <a:t>Hence, for                                                 any one of the four matrix elements of V requires  </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494289256"/>
                </p:ext>
              </p:extLst>
            </p:nvPr>
          </p:nvGraphicFramePr>
          <p:xfrm>
            <a:off x="2759574" y="4843818"/>
            <a:ext cx="4310093" cy="548640"/>
          </p:xfrm>
          <a:graphic>
            <a:graphicData uri="http://schemas.openxmlformats.org/presentationml/2006/ole">
              <mc:AlternateContent xmlns:mc="http://schemas.openxmlformats.org/markup-compatibility/2006">
                <mc:Choice xmlns:v="urn:schemas-microsoft-com:vml" Requires="v">
                  <p:oleObj spid="_x0000_s22623" name="Equation" r:id="rId6" imgW="1663700" imgH="241300" progId="Equation.DSMT4">
                    <p:embed/>
                  </p:oleObj>
                </mc:Choice>
                <mc:Fallback>
                  <p:oleObj name="Equation" r:id="rId6" imgW="1663700" imgH="241300" progId="Equation.DSMT4">
                    <p:embed/>
                    <p:pic>
                      <p:nvPicPr>
                        <p:cNvPr id="0" name=""/>
                        <p:cNvPicPr/>
                        <p:nvPr/>
                      </p:nvPicPr>
                      <p:blipFill>
                        <a:blip r:embed="rId7"/>
                        <a:stretch>
                          <a:fillRect/>
                        </a:stretch>
                      </p:blipFill>
                      <p:spPr>
                        <a:xfrm>
                          <a:off x="2759574" y="4843818"/>
                          <a:ext cx="4310093" cy="54864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11225911"/>
                </p:ext>
              </p:extLst>
            </p:nvPr>
          </p:nvGraphicFramePr>
          <p:xfrm>
            <a:off x="5822911" y="5402247"/>
            <a:ext cx="2626823" cy="1097280"/>
          </p:xfrm>
          <a:graphic>
            <a:graphicData uri="http://schemas.openxmlformats.org/presentationml/2006/ole">
              <mc:AlternateContent xmlns:mc="http://schemas.openxmlformats.org/markup-compatibility/2006">
                <mc:Choice xmlns:v="urn:schemas-microsoft-com:vml" Requires="v">
                  <p:oleObj spid="_x0000_s22624" name="Equation" r:id="rId8" imgW="1003300" imgH="558800" progId="Equation.DSMT4">
                    <p:embed/>
                  </p:oleObj>
                </mc:Choice>
                <mc:Fallback>
                  <p:oleObj name="Equation" r:id="rId8" imgW="1003300" imgH="558800" progId="Equation.DSMT4">
                    <p:embed/>
                    <p:pic>
                      <p:nvPicPr>
                        <p:cNvPr id="0" name=""/>
                        <p:cNvPicPr/>
                        <p:nvPr/>
                      </p:nvPicPr>
                      <p:blipFill>
                        <a:blip r:embed="rId9"/>
                        <a:stretch>
                          <a:fillRect/>
                        </a:stretch>
                      </p:blipFill>
                      <p:spPr>
                        <a:xfrm>
                          <a:off x="5822911" y="5402247"/>
                          <a:ext cx="2626823" cy="1097280"/>
                        </a:xfrm>
                        <a:prstGeom prst="rect">
                          <a:avLst/>
                        </a:prstGeom>
                      </p:spPr>
                    </p:pic>
                  </p:oleObj>
                </mc:Fallback>
              </mc:AlternateContent>
            </a:graphicData>
          </a:graphic>
        </p:graphicFrame>
      </p:grpSp>
      <p:sp>
        <p:nvSpPr>
          <p:cNvPr id="4" name="Slide Number Placeholder 3"/>
          <p:cNvSpPr>
            <a:spLocks noGrp="1"/>
          </p:cNvSpPr>
          <p:nvPr>
            <p:ph type="sldNum" sz="quarter" idx="12"/>
          </p:nvPr>
        </p:nvSpPr>
        <p:spPr/>
        <p:txBody>
          <a:bodyPr/>
          <a:lstStyle/>
          <a:p>
            <a:fld id="{FC733198-011E-4E74-9CBE-D2138561C345}" type="slidenum">
              <a:rPr lang="en-US" smtClean="0"/>
              <a:pPr/>
              <a:t>37</a:t>
            </a:fld>
            <a:endParaRPr lang="en-US"/>
          </a:p>
        </p:txBody>
      </p:sp>
    </p:spTree>
    <p:extLst>
      <p:ext uri="{BB962C8B-B14F-4D97-AF65-F5344CB8AC3E}">
        <p14:creationId xmlns:p14="http://schemas.microsoft.com/office/powerpoint/2010/main" val="1538247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10972800" cy="5365750"/>
          </a:xfrm>
        </p:spPr>
        <p:txBody>
          <a:bodyPr>
            <a:noAutofit/>
          </a:bodyPr>
          <a:lstStyle/>
          <a:p>
            <a:pPr>
              <a:lnSpc>
                <a:spcPct val="200000"/>
              </a:lnSpc>
            </a:pPr>
            <a:r>
              <a:rPr lang="en-US" sz="2800" dirty="0" smtClean="0"/>
              <a:t>         can be determined independently in terms of</a:t>
            </a:r>
          </a:p>
          <a:p>
            <a:pPr marL="0" indent="0">
              <a:lnSpc>
                <a:spcPct val="200000"/>
              </a:lnSpc>
              <a:buNone/>
            </a:pPr>
            <a:r>
              <a:rPr lang="en-US" sz="2800" dirty="0" smtClean="0"/>
              <a:t>  but         </a:t>
            </a:r>
            <a:r>
              <a:rPr lang="zh-CN" altLang="en-US" sz="2800" dirty="0" smtClean="0"/>
              <a:t> </a:t>
            </a:r>
            <a:r>
              <a:rPr lang="en-US" altLang="zh-CN" sz="2800" dirty="0" smtClean="0"/>
              <a:t>or           </a:t>
            </a:r>
            <a:r>
              <a:rPr lang="zh-CN" altLang="en-US" sz="2800" dirty="0" smtClean="0"/>
              <a:t>  </a:t>
            </a:r>
            <a:r>
              <a:rPr lang="en-US" altLang="zh-CN" sz="2800" dirty="0" smtClean="0"/>
              <a:t>            </a:t>
            </a:r>
            <a:r>
              <a:rPr lang="en-US" sz="2800" dirty="0" smtClean="0"/>
              <a:t>requires</a:t>
            </a:r>
          </a:p>
          <a:p>
            <a:pPr>
              <a:lnSpc>
                <a:spcPct val="200000"/>
              </a:lnSpc>
            </a:pPr>
            <a:r>
              <a:rPr lang="en-US" sz="2800" dirty="0" smtClean="0"/>
              <a:t>That’s what the general relationship                              requires</a:t>
            </a:r>
          </a:p>
          <a:p>
            <a:pPr>
              <a:lnSpc>
                <a:spcPct val="200000"/>
              </a:lnSpc>
            </a:pPr>
            <a:r>
              <a:rPr lang="en-US" sz="2800" dirty="0" smtClean="0"/>
              <a:t>A direct non-linear solution order by order in the data matrix</a:t>
            </a:r>
          </a:p>
        </p:txBody>
      </p:sp>
      <p:graphicFrame>
        <p:nvGraphicFramePr>
          <p:cNvPr id="5" name="Object 4"/>
          <p:cNvGraphicFramePr>
            <a:graphicFrameLocks noChangeAspect="1"/>
          </p:cNvGraphicFramePr>
          <p:nvPr>
            <p:extLst>
              <p:ext uri="{D42A27DB-BD31-4B8C-83A1-F6EECF244321}">
                <p14:modId xmlns:p14="http://schemas.microsoft.com/office/powerpoint/2010/main" val="2668621998"/>
              </p:ext>
            </p:extLst>
          </p:nvPr>
        </p:nvGraphicFramePr>
        <p:xfrm>
          <a:off x="9148392" y="1127238"/>
          <a:ext cx="2527069" cy="1097280"/>
        </p:xfrm>
        <a:graphic>
          <a:graphicData uri="http://schemas.openxmlformats.org/presentationml/2006/ole">
            <mc:AlternateContent xmlns:mc="http://schemas.openxmlformats.org/markup-compatibility/2006">
              <mc:Choice xmlns:v="urn:schemas-microsoft-com:vml" Requires="v">
                <p:oleObj spid="_x0000_s23766" name="Equation" r:id="rId4" imgW="965200" imgH="558800" progId="Equation.DSMT4">
                  <p:embed/>
                </p:oleObj>
              </mc:Choice>
              <mc:Fallback>
                <p:oleObj name="Equation" r:id="rId4" imgW="965200" imgH="558800" progId="Equation.DSMT4">
                  <p:embed/>
                  <p:pic>
                    <p:nvPicPr>
                      <p:cNvPr id="0" name=""/>
                      <p:cNvPicPr/>
                      <p:nvPr/>
                    </p:nvPicPr>
                    <p:blipFill>
                      <a:blip r:embed="rId5"/>
                      <a:stretch>
                        <a:fillRect/>
                      </a:stretch>
                    </p:blipFill>
                    <p:spPr>
                      <a:xfrm>
                        <a:off x="9148392" y="1127238"/>
                        <a:ext cx="2527069" cy="109728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71033464"/>
              </p:ext>
            </p:extLst>
          </p:nvPr>
        </p:nvGraphicFramePr>
        <p:xfrm>
          <a:off x="931819" y="1307333"/>
          <a:ext cx="888514" cy="548640"/>
        </p:xfrm>
        <a:graphic>
          <a:graphicData uri="http://schemas.openxmlformats.org/presentationml/2006/ole">
            <mc:AlternateContent xmlns:mc="http://schemas.openxmlformats.org/markup-compatibility/2006">
              <mc:Choice xmlns:v="urn:schemas-microsoft-com:vml" Requires="v">
                <p:oleObj spid="_x0000_s23767" name="Equation" r:id="rId6" imgW="292100" imgH="203200" progId="Equation.DSMT4">
                  <p:embed/>
                </p:oleObj>
              </mc:Choice>
              <mc:Fallback>
                <p:oleObj name="Equation" r:id="rId6" imgW="292100" imgH="203200" progId="Equation.DSMT4">
                  <p:embed/>
                  <p:pic>
                    <p:nvPicPr>
                      <p:cNvPr id="0" name=""/>
                      <p:cNvPicPr/>
                      <p:nvPr/>
                    </p:nvPicPr>
                    <p:blipFill>
                      <a:blip r:embed="rId7"/>
                      <a:stretch>
                        <a:fillRect/>
                      </a:stretch>
                    </p:blipFill>
                    <p:spPr>
                      <a:xfrm>
                        <a:off x="931819" y="1307333"/>
                        <a:ext cx="888514" cy="54864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20345985"/>
              </p:ext>
            </p:extLst>
          </p:nvPr>
        </p:nvGraphicFramePr>
        <p:xfrm>
          <a:off x="1534803" y="2237452"/>
          <a:ext cx="751200" cy="548640"/>
        </p:xfrm>
        <a:graphic>
          <a:graphicData uri="http://schemas.openxmlformats.org/presentationml/2006/ole">
            <mc:AlternateContent xmlns:mc="http://schemas.openxmlformats.org/markup-compatibility/2006">
              <mc:Choice xmlns:v="urn:schemas-microsoft-com:vml" Requires="v">
                <p:oleObj spid="_x0000_s23768" name="Equation" r:id="rId8" imgW="266700" imgH="203200" progId="Equation.DSMT4">
                  <p:embed/>
                </p:oleObj>
              </mc:Choice>
              <mc:Fallback>
                <p:oleObj name="Equation" r:id="rId8" imgW="266700" imgH="203200" progId="Equation.DSMT4">
                  <p:embed/>
                  <p:pic>
                    <p:nvPicPr>
                      <p:cNvPr id="0" name=""/>
                      <p:cNvPicPr/>
                      <p:nvPr/>
                    </p:nvPicPr>
                    <p:blipFill>
                      <a:blip r:embed="rId9"/>
                      <a:stretch>
                        <a:fillRect/>
                      </a:stretch>
                    </p:blipFill>
                    <p:spPr>
                      <a:xfrm>
                        <a:off x="1534803" y="2237452"/>
                        <a:ext cx="751200" cy="54864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5318279"/>
              </p:ext>
            </p:extLst>
          </p:nvPr>
        </p:nvGraphicFramePr>
        <p:xfrm>
          <a:off x="6518368" y="2001341"/>
          <a:ext cx="2286968" cy="1097280"/>
        </p:xfrm>
        <a:graphic>
          <a:graphicData uri="http://schemas.openxmlformats.org/presentationml/2006/ole">
            <mc:AlternateContent xmlns:mc="http://schemas.openxmlformats.org/markup-compatibility/2006">
              <mc:Choice xmlns:v="urn:schemas-microsoft-com:vml" Requires="v">
                <p:oleObj spid="_x0000_s23769" name="Equation" r:id="rId10" imgW="1003300" imgH="558800" progId="Equation.DSMT4">
                  <p:embed/>
                </p:oleObj>
              </mc:Choice>
              <mc:Fallback>
                <p:oleObj name="Equation" r:id="rId10" imgW="1003300" imgH="558800" progId="Equation.DSMT4">
                  <p:embed/>
                  <p:pic>
                    <p:nvPicPr>
                      <p:cNvPr id="0" name=""/>
                      <p:cNvPicPr/>
                      <p:nvPr/>
                    </p:nvPicPr>
                    <p:blipFill>
                      <a:blip r:embed="rId11"/>
                      <a:stretch>
                        <a:fillRect/>
                      </a:stretch>
                    </p:blipFill>
                    <p:spPr>
                      <a:xfrm>
                        <a:off x="6518368" y="2001341"/>
                        <a:ext cx="2286968" cy="109728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48303471"/>
              </p:ext>
            </p:extLst>
          </p:nvPr>
        </p:nvGraphicFramePr>
        <p:xfrm>
          <a:off x="6728469" y="3381296"/>
          <a:ext cx="2542530" cy="457200"/>
        </p:xfrm>
        <a:graphic>
          <a:graphicData uri="http://schemas.openxmlformats.org/presentationml/2006/ole">
            <mc:AlternateContent xmlns:mc="http://schemas.openxmlformats.org/markup-compatibility/2006">
              <mc:Choice xmlns:v="urn:schemas-microsoft-com:vml" Requires="v">
                <p:oleObj spid="_x0000_s23770" name="Equation" r:id="rId12" imgW="977900" imgH="203200" progId="Equation.DSMT4">
                  <p:embed/>
                </p:oleObj>
              </mc:Choice>
              <mc:Fallback>
                <p:oleObj name="Equation" r:id="rId12" imgW="977900" imgH="203200" progId="Equation.DSMT4">
                  <p:embed/>
                  <p:pic>
                    <p:nvPicPr>
                      <p:cNvPr id="0" name=""/>
                      <p:cNvPicPr/>
                      <p:nvPr/>
                    </p:nvPicPr>
                    <p:blipFill>
                      <a:blip r:embed="rId13"/>
                      <a:stretch>
                        <a:fillRect/>
                      </a:stretch>
                    </p:blipFill>
                    <p:spPr>
                      <a:xfrm>
                        <a:off x="6728469" y="3381296"/>
                        <a:ext cx="2542530" cy="4572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42536255"/>
              </p:ext>
            </p:extLst>
          </p:nvPr>
        </p:nvGraphicFramePr>
        <p:xfrm>
          <a:off x="909182" y="4842418"/>
          <a:ext cx="2626823" cy="1097280"/>
        </p:xfrm>
        <a:graphic>
          <a:graphicData uri="http://schemas.openxmlformats.org/presentationml/2006/ole">
            <mc:AlternateContent xmlns:mc="http://schemas.openxmlformats.org/markup-compatibility/2006">
              <mc:Choice xmlns:v="urn:schemas-microsoft-com:vml" Requires="v">
                <p:oleObj spid="_x0000_s23771" name="Equation" r:id="rId14" imgW="1003300" imgH="558800" progId="Equation.DSMT4">
                  <p:embed/>
                </p:oleObj>
              </mc:Choice>
              <mc:Fallback>
                <p:oleObj name="Equation" r:id="rId14" imgW="1003300" imgH="558800" progId="Equation.DSMT4">
                  <p:embed/>
                  <p:pic>
                    <p:nvPicPr>
                      <p:cNvPr id="0" name=""/>
                      <p:cNvPicPr/>
                      <p:nvPr/>
                    </p:nvPicPr>
                    <p:blipFill>
                      <a:blip r:embed="rId15"/>
                      <a:stretch>
                        <a:fillRect/>
                      </a:stretch>
                    </p:blipFill>
                    <p:spPr>
                      <a:xfrm>
                        <a:off x="909182" y="4842418"/>
                        <a:ext cx="2626823" cy="109728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03645573"/>
              </p:ext>
            </p:extLst>
          </p:nvPr>
        </p:nvGraphicFramePr>
        <p:xfrm>
          <a:off x="2733675" y="2239963"/>
          <a:ext cx="2381250" cy="650875"/>
        </p:xfrm>
        <a:graphic>
          <a:graphicData uri="http://schemas.openxmlformats.org/presentationml/2006/ole">
            <mc:AlternateContent xmlns:mc="http://schemas.openxmlformats.org/markup-compatibility/2006">
              <mc:Choice xmlns:v="urn:schemas-microsoft-com:vml" Requires="v">
                <p:oleObj spid="_x0000_s23772" name="Equation" r:id="rId16" imgW="825480" imgH="241200" progId="Equation.DSMT4">
                  <p:embed/>
                </p:oleObj>
              </mc:Choice>
              <mc:Fallback>
                <p:oleObj name="Equation" r:id="rId16" imgW="825480" imgH="241200" progId="Equation.DSMT4">
                  <p:embed/>
                  <p:pic>
                    <p:nvPicPr>
                      <p:cNvPr id="0" name=""/>
                      <p:cNvPicPr/>
                      <p:nvPr/>
                    </p:nvPicPr>
                    <p:blipFill>
                      <a:blip r:embed="rId17"/>
                      <a:stretch>
                        <a:fillRect/>
                      </a:stretch>
                    </p:blipFill>
                    <p:spPr>
                      <a:xfrm>
                        <a:off x="2733675" y="2239963"/>
                        <a:ext cx="2381250" cy="650875"/>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FC733198-011E-4E74-9CBE-D2138561C345}" type="slidenum">
              <a:rPr lang="en-US" smtClean="0"/>
              <a:pPr/>
              <a:t>38</a:t>
            </a:fld>
            <a:endParaRPr lang="en-US"/>
          </a:p>
        </p:txBody>
      </p:sp>
    </p:spTree>
    <p:extLst>
      <p:ext uri="{BB962C8B-B14F-4D97-AF65-F5344CB8AC3E}">
        <p14:creationId xmlns:p14="http://schemas.microsoft.com/office/powerpoint/2010/main" val="33889245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22961"/>
            <a:ext cx="10799233" cy="5135563"/>
          </a:xfrm>
        </p:spPr>
        <p:txBody>
          <a:bodyPr>
            <a:normAutofit/>
          </a:bodyPr>
          <a:lstStyle/>
          <a:p>
            <a:pPr>
              <a:lnSpc>
                <a:spcPct val="150000"/>
              </a:lnSpc>
            </a:pPr>
            <a:r>
              <a:rPr lang="en-US" dirty="0" smtClean="0"/>
              <a:t>ISS is not iterative linear inversion</a:t>
            </a:r>
            <a:r>
              <a:rPr lang="zh-CN" altLang="en-US" dirty="0" smtClean="0"/>
              <a:t>.</a:t>
            </a:r>
            <a:endParaRPr lang="en-US" altLang="zh-CN" dirty="0" smtClean="0"/>
          </a:p>
          <a:p>
            <a:pPr>
              <a:lnSpc>
                <a:spcPct val="150000"/>
              </a:lnSpc>
            </a:pPr>
            <a:r>
              <a:rPr lang="en-US" dirty="0"/>
              <a:t>Iterative linear starts </a:t>
            </a:r>
            <a:r>
              <a:rPr lang="en-US" dirty="0" smtClean="0"/>
              <a:t>with</a:t>
            </a:r>
            <a:endParaRPr lang="en-US" dirty="0"/>
          </a:p>
          <a:p>
            <a:pPr marL="233363" indent="-233363">
              <a:lnSpc>
                <a:spcPct val="150000"/>
              </a:lnSpc>
              <a:buNone/>
            </a:pPr>
            <a:r>
              <a:rPr lang="en-US" dirty="0" smtClean="0"/>
              <a:t>  solves for </a:t>
            </a:r>
            <a:r>
              <a:rPr lang="en-US" i="1" dirty="0" smtClean="0">
                <a:solidFill>
                  <a:srgbClr val="0000FF"/>
                </a:solidFill>
              </a:rPr>
              <a:t>V</a:t>
            </a:r>
            <a:r>
              <a:rPr lang="en-US" i="1" baseline="-25000" dirty="0" smtClean="0">
                <a:solidFill>
                  <a:srgbClr val="0000FF"/>
                </a:solidFill>
              </a:rPr>
              <a:t>1</a:t>
            </a:r>
            <a:r>
              <a:rPr lang="en-US" dirty="0" smtClean="0"/>
              <a:t>, changes the reference medium, finds a new </a:t>
            </a:r>
            <a:r>
              <a:rPr lang="en-US" i="1" dirty="0" smtClean="0">
                <a:solidFill>
                  <a:srgbClr val="0000FF"/>
                </a:solidFill>
              </a:rPr>
              <a:t>L</a:t>
            </a:r>
            <a:r>
              <a:rPr lang="en-US" i="1" baseline="-25000" dirty="0" smtClean="0">
                <a:solidFill>
                  <a:srgbClr val="0000FF"/>
                </a:solidFill>
              </a:rPr>
              <a:t>0</a:t>
            </a:r>
            <a:r>
              <a:rPr lang="en-US" dirty="0" smtClean="0"/>
              <a:t> and </a:t>
            </a:r>
            <a:r>
              <a:rPr lang="zh-CN" altLang="en-US" dirty="0" smtClean="0"/>
              <a:t> </a:t>
            </a:r>
            <a:r>
              <a:rPr lang="en-US" i="1" dirty="0" smtClean="0">
                <a:solidFill>
                  <a:srgbClr val="0000FF"/>
                </a:solidFill>
              </a:rPr>
              <a:t>G</a:t>
            </a:r>
            <a:r>
              <a:rPr lang="en-US" i="1" baseline="-25000" dirty="0" smtClean="0">
                <a:solidFill>
                  <a:srgbClr val="0000FF"/>
                </a:solidFill>
              </a:rPr>
              <a:t>0 </a:t>
            </a:r>
            <a:r>
              <a:rPr lang="en-US" dirty="0"/>
              <a:t>(</a:t>
            </a:r>
            <a:r>
              <a:rPr lang="en-US" dirty="0" smtClean="0"/>
              <a:t>and require </a:t>
            </a:r>
            <a:r>
              <a:rPr lang="en-US" dirty="0"/>
              <a:t>generalized inversions of  noisy </a:t>
            </a:r>
            <a:r>
              <a:rPr lang="en-US" dirty="0" smtClean="0"/>
              <a:t>band limited </a:t>
            </a:r>
            <a:r>
              <a:rPr lang="en-US" dirty="0"/>
              <a:t>data dependent operators</a:t>
            </a:r>
            <a:r>
              <a:rPr lang="en-US" dirty="0" smtClean="0"/>
              <a:t>).</a:t>
            </a:r>
          </a:p>
          <a:p>
            <a:pPr>
              <a:lnSpc>
                <a:spcPct val="150000"/>
              </a:lnSpc>
            </a:pPr>
            <a:r>
              <a:rPr lang="en-US" dirty="0" smtClean="0">
                <a:solidFill>
                  <a:prstClr val="black"/>
                </a:solidFill>
              </a:rPr>
              <a:t>To find     </a:t>
            </a:r>
            <a:r>
              <a:rPr lang="en-US" sz="2600" dirty="0" smtClean="0">
                <a:solidFill>
                  <a:prstClr val="black"/>
                </a:solidFill>
              </a:rPr>
              <a:t>,</a:t>
            </a:r>
            <a:endParaRPr lang="en-US" sz="2600" dirty="0" smtClean="0"/>
          </a:p>
          <a:p>
            <a:pPr>
              <a:lnSpc>
                <a:spcPct val="150000"/>
              </a:lnSpc>
            </a:pPr>
            <a:endParaRPr lang="en-US" sz="2800" dirty="0"/>
          </a:p>
        </p:txBody>
      </p:sp>
      <p:grpSp>
        <p:nvGrpSpPr>
          <p:cNvPr id="8" name="Group 7"/>
          <p:cNvGrpSpPr/>
          <p:nvPr/>
        </p:nvGrpSpPr>
        <p:grpSpPr>
          <a:xfrm>
            <a:off x="5077711" y="1733070"/>
            <a:ext cx="3283574" cy="650875"/>
            <a:chOff x="3676205" y="1606759"/>
            <a:chExt cx="2874011" cy="650875"/>
          </a:xfrm>
        </p:grpSpPr>
        <p:graphicFrame>
          <p:nvGraphicFramePr>
            <p:cNvPr id="5" name="Object 4"/>
            <p:cNvGraphicFramePr>
              <a:graphicFrameLocks noChangeAspect="1"/>
            </p:cNvGraphicFramePr>
            <p:nvPr>
              <p:extLst>
                <p:ext uri="{D42A27DB-BD31-4B8C-83A1-F6EECF244321}">
                  <p14:modId xmlns:p14="http://schemas.microsoft.com/office/powerpoint/2010/main" val="3342532955"/>
                </p:ext>
              </p:extLst>
            </p:nvPr>
          </p:nvGraphicFramePr>
          <p:xfrm>
            <a:off x="3676205" y="1606759"/>
            <a:ext cx="1780547" cy="650875"/>
          </p:xfrm>
          <a:graphic>
            <a:graphicData uri="http://schemas.openxmlformats.org/presentationml/2006/ole">
              <mc:AlternateContent xmlns:mc="http://schemas.openxmlformats.org/markup-compatibility/2006">
                <mc:Choice xmlns:v="urn:schemas-microsoft-com:vml" Requires="v">
                  <p:oleObj spid="_x0000_s24700" name="Equation" r:id="rId4" imgW="749300" imgH="241300" progId="Equation.DSMT4">
                    <p:embed/>
                  </p:oleObj>
                </mc:Choice>
                <mc:Fallback>
                  <p:oleObj name="Equation" r:id="rId4" imgW="749300" imgH="241300" progId="Equation.DSMT4">
                    <p:embed/>
                    <p:pic>
                      <p:nvPicPr>
                        <p:cNvPr id="0" name=""/>
                        <p:cNvPicPr/>
                        <p:nvPr/>
                      </p:nvPicPr>
                      <p:blipFill>
                        <a:blip r:embed="rId5"/>
                        <a:stretch>
                          <a:fillRect/>
                        </a:stretch>
                      </p:blipFill>
                      <p:spPr>
                        <a:xfrm>
                          <a:off x="3676205" y="1606759"/>
                          <a:ext cx="1780547" cy="650875"/>
                        </a:xfrm>
                        <a:prstGeom prst="rect">
                          <a:avLst/>
                        </a:prstGeom>
                      </p:spPr>
                    </p:pic>
                  </p:oleObj>
                </mc:Fallback>
              </mc:AlternateContent>
            </a:graphicData>
          </a:graphic>
        </p:graphicFrame>
        <p:sp>
          <p:nvSpPr>
            <p:cNvPr id="6" name="TextBox 5"/>
            <p:cNvSpPr txBox="1"/>
            <p:nvPr/>
          </p:nvSpPr>
          <p:spPr>
            <a:xfrm>
              <a:off x="6129600" y="1698495"/>
              <a:ext cx="420616" cy="461665"/>
            </a:xfrm>
            <a:prstGeom prst="rect">
              <a:avLst/>
            </a:prstGeom>
            <a:noFill/>
          </p:spPr>
          <p:txBody>
            <a:bodyPr wrap="none" rtlCol="0">
              <a:spAutoFit/>
            </a:bodyPr>
            <a:lstStyle/>
            <a:p>
              <a:r>
                <a:rPr lang="en-US" sz="2400" dirty="0">
                  <a:solidFill>
                    <a:prstClr val="black"/>
                  </a:solidFill>
                  <a:latin typeface="Arial"/>
                  <a:cs typeface="Arial"/>
                </a:rPr>
                <a:t>(7)</a:t>
              </a:r>
            </a:p>
          </p:txBody>
        </p:sp>
      </p:grpSp>
      <p:graphicFrame>
        <p:nvGraphicFramePr>
          <p:cNvPr id="7" name="Object 6"/>
          <p:cNvGraphicFramePr>
            <a:graphicFrameLocks noChangeAspect="1"/>
          </p:cNvGraphicFramePr>
          <p:nvPr>
            <p:extLst>
              <p:ext uri="{D42A27DB-BD31-4B8C-83A1-F6EECF244321}">
                <p14:modId xmlns:p14="http://schemas.microsoft.com/office/powerpoint/2010/main" val="1780970361"/>
              </p:ext>
            </p:extLst>
          </p:nvPr>
        </p:nvGraphicFramePr>
        <p:xfrm>
          <a:off x="2698541" y="4572918"/>
          <a:ext cx="3947789" cy="571500"/>
        </p:xfrm>
        <a:graphic>
          <a:graphicData uri="http://schemas.openxmlformats.org/presentationml/2006/ole">
            <mc:AlternateContent xmlns:mc="http://schemas.openxmlformats.org/markup-compatibility/2006">
              <mc:Choice xmlns:v="urn:schemas-microsoft-com:vml" Requires="v">
                <p:oleObj spid="_x0000_s24701" name="Equation" r:id="rId6" imgW="1562100" imgH="241300" progId="Equation.DSMT4">
                  <p:embed/>
                </p:oleObj>
              </mc:Choice>
              <mc:Fallback>
                <p:oleObj name="Equation" r:id="rId6" imgW="1562100" imgH="241300" progId="Equation.DSMT4">
                  <p:embed/>
                  <p:pic>
                    <p:nvPicPr>
                      <p:cNvPr id="0" name=""/>
                      <p:cNvPicPr/>
                      <p:nvPr/>
                    </p:nvPicPr>
                    <p:blipFill>
                      <a:blip r:embed="rId7"/>
                      <a:stretch>
                        <a:fillRect/>
                      </a:stretch>
                    </p:blipFill>
                    <p:spPr>
                      <a:xfrm>
                        <a:off x="2698541" y="4572918"/>
                        <a:ext cx="3947789" cy="5715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37926348"/>
              </p:ext>
            </p:extLst>
          </p:nvPr>
        </p:nvGraphicFramePr>
        <p:xfrm>
          <a:off x="2006499" y="4548041"/>
          <a:ext cx="533502" cy="573087"/>
        </p:xfrm>
        <a:graphic>
          <a:graphicData uri="http://schemas.openxmlformats.org/presentationml/2006/ole">
            <mc:AlternateContent xmlns:mc="http://schemas.openxmlformats.org/markup-compatibility/2006">
              <mc:Choice xmlns:v="urn:schemas-microsoft-com:vml" Requires="v">
                <p:oleObj spid="_x0000_s24702" name="Equation" r:id="rId8" imgW="190500" imgH="241300" progId="Equation.DSMT4">
                  <p:embed/>
                </p:oleObj>
              </mc:Choice>
              <mc:Fallback>
                <p:oleObj name="Equation" r:id="rId8" imgW="190500" imgH="241300" progId="Equation.DSMT4">
                  <p:embed/>
                  <p:pic>
                    <p:nvPicPr>
                      <p:cNvPr id="0" name=""/>
                      <p:cNvPicPr>
                        <a:picLocks noChangeAspect="1" noChangeArrowheads="1"/>
                      </p:cNvPicPr>
                      <p:nvPr/>
                    </p:nvPicPr>
                    <p:blipFill>
                      <a:blip r:embed="rId9"/>
                      <a:srcRect/>
                      <a:stretch>
                        <a:fillRect/>
                      </a:stretch>
                    </p:blipFill>
                    <p:spPr bwMode="auto">
                      <a:xfrm>
                        <a:off x="2006499" y="4548041"/>
                        <a:ext cx="533502" cy="573087"/>
                      </a:xfrm>
                      <a:prstGeom prst="rect">
                        <a:avLst/>
                      </a:prstGeom>
                      <a:noFill/>
                      <a:ln>
                        <a:noFill/>
                      </a:ln>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97162961"/>
              </p:ext>
            </p:extLst>
          </p:nvPr>
        </p:nvGraphicFramePr>
        <p:xfrm>
          <a:off x="2762042" y="5262034"/>
          <a:ext cx="2036816" cy="1327150"/>
        </p:xfrm>
        <a:graphic>
          <a:graphicData uri="http://schemas.openxmlformats.org/presentationml/2006/ole">
            <mc:AlternateContent xmlns:mc="http://schemas.openxmlformats.org/markup-compatibility/2006">
              <mc:Choice xmlns:v="urn:schemas-microsoft-com:vml" Requires="v">
                <p:oleObj spid="_x0000_s24703" name="Equation" r:id="rId10" imgW="749160" imgH="558720" progId="Equation.DSMT4">
                  <p:embed/>
                </p:oleObj>
              </mc:Choice>
              <mc:Fallback>
                <p:oleObj name="Equation" r:id="rId10" imgW="749160" imgH="558720" progId="Equation.DSMT4">
                  <p:embed/>
                  <p:pic>
                    <p:nvPicPr>
                      <p:cNvPr id="0" name=""/>
                      <p:cNvPicPr>
                        <a:picLocks noChangeAspect="1" noChangeArrowheads="1"/>
                      </p:cNvPicPr>
                      <p:nvPr/>
                    </p:nvPicPr>
                    <p:blipFill>
                      <a:blip r:embed="rId11"/>
                      <a:srcRect/>
                      <a:stretch>
                        <a:fillRect/>
                      </a:stretch>
                    </p:blipFill>
                    <p:spPr bwMode="auto">
                      <a:xfrm>
                        <a:off x="2762042" y="5262034"/>
                        <a:ext cx="2036816" cy="1327150"/>
                      </a:xfrm>
                      <a:prstGeom prst="rect">
                        <a:avLst/>
                      </a:prstGeom>
                      <a:noFill/>
                      <a:ln>
                        <a:noFill/>
                      </a:ln>
                      <a:extLst/>
                    </p:spPr>
                  </p:pic>
                </p:oleObj>
              </mc:Fallback>
            </mc:AlternateContent>
          </a:graphicData>
        </a:graphic>
      </p:graphicFrame>
      <p:sp>
        <p:nvSpPr>
          <p:cNvPr id="2" name="Slide Number Placeholder 1"/>
          <p:cNvSpPr>
            <a:spLocks noGrp="1"/>
          </p:cNvSpPr>
          <p:nvPr>
            <p:ph type="sldNum" sz="quarter" idx="12"/>
          </p:nvPr>
        </p:nvSpPr>
        <p:spPr/>
        <p:txBody>
          <a:bodyPr/>
          <a:lstStyle/>
          <a:p>
            <a:fld id="{FC733198-011E-4E74-9CBE-D2138561C345}" type="slidenum">
              <a:rPr lang="en-US" smtClean="0"/>
              <a:pPr/>
              <a:t>39</a:t>
            </a:fld>
            <a:endParaRPr lang="en-US"/>
          </a:p>
        </p:txBody>
      </p:sp>
    </p:spTree>
    <p:extLst>
      <p:ext uri="{BB962C8B-B14F-4D97-AF65-F5344CB8AC3E}">
        <p14:creationId xmlns:p14="http://schemas.microsoft.com/office/powerpoint/2010/main" val="3331926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Indicators of “indirect”</a:t>
            </a:r>
            <a:endParaRPr lang="en-US" dirty="0"/>
          </a:p>
        </p:txBody>
      </p:sp>
      <p:sp>
        <p:nvSpPr>
          <p:cNvPr id="4" name="Content Placeholder 3"/>
          <p:cNvSpPr>
            <a:spLocks noGrp="1"/>
          </p:cNvSpPr>
          <p:nvPr>
            <p:ph idx="1"/>
          </p:nvPr>
        </p:nvSpPr>
        <p:spPr/>
        <p:txBody>
          <a:bodyPr>
            <a:normAutofit/>
          </a:bodyPr>
          <a:lstStyle/>
          <a:p>
            <a:pPr marL="465138" indent="-465138">
              <a:lnSpc>
                <a:spcPct val="120000"/>
              </a:lnSpc>
              <a:buFont typeface="Wingdings" charset="2"/>
              <a:buChar char="ü"/>
            </a:pPr>
            <a:r>
              <a:rPr lang="en-US" dirty="0" smtClean="0">
                <a:latin typeface="Arial"/>
                <a:cs typeface="Arial"/>
              </a:rPr>
              <a:t>model matching</a:t>
            </a:r>
          </a:p>
          <a:p>
            <a:pPr marL="465138" indent="-465138">
              <a:lnSpc>
                <a:spcPct val="120000"/>
              </a:lnSpc>
              <a:buFont typeface="Wingdings" charset="2"/>
              <a:buChar char="ü"/>
            </a:pPr>
            <a:r>
              <a:rPr lang="en-US" dirty="0" smtClean="0">
                <a:latin typeface="Arial"/>
                <a:cs typeface="Arial"/>
              </a:rPr>
              <a:t>objective/cost functions</a:t>
            </a:r>
          </a:p>
          <a:p>
            <a:pPr marL="465138" indent="-465138">
              <a:lnSpc>
                <a:spcPct val="120000"/>
              </a:lnSpc>
              <a:buFont typeface="Wingdings" charset="2"/>
              <a:buChar char="ü"/>
            </a:pPr>
            <a:r>
              <a:rPr lang="en-US" dirty="0" smtClean="0">
                <a:latin typeface="Arial"/>
                <a:cs typeface="Arial"/>
              </a:rPr>
              <a:t>search algorithm</a:t>
            </a:r>
          </a:p>
          <a:p>
            <a:pPr marL="465138" indent="-465138">
              <a:lnSpc>
                <a:spcPct val="120000"/>
              </a:lnSpc>
              <a:buFont typeface="Wingdings" charset="2"/>
              <a:buChar char="ü"/>
            </a:pPr>
            <a:r>
              <a:rPr lang="en-US" dirty="0" smtClean="0">
                <a:latin typeface="Arial"/>
                <a:cs typeface="Arial"/>
              </a:rPr>
              <a:t>iterative linear “inversion”</a:t>
            </a:r>
          </a:p>
          <a:p>
            <a:pPr marL="465138" indent="-465138">
              <a:lnSpc>
                <a:spcPct val="120000"/>
              </a:lnSpc>
              <a:buFont typeface="Wingdings" charset="2"/>
              <a:buChar char="ü"/>
            </a:pPr>
            <a:r>
              <a:rPr lang="en-US" dirty="0" smtClean="0">
                <a:latin typeface="Arial"/>
                <a:cs typeface="Arial"/>
              </a:rPr>
              <a:t>necessary and not sufficient conditions, e.g., CIG flatness</a:t>
            </a:r>
          </a:p>
          <a:p>
            <a:pPr marL="465138" indent="-465138">
              <a:lnSpc>
                <a:spcPct val="120000"/>
              </a:lnSpc>
              <a:buFont typeface="Wingdings" charset="2"/>
              <a:buChar char="ü"/>
            </a:pPr>
            <a:r>
              <a:rPr lang="en-US" dirty="0" smtClean="0"/>
              <a:t>Solving a forward problem in an inverse sense</a:t>
            </a:r>
            <a:endParaRPr lang="en-US" dirty="0">
              <a:latin typeface="Arial"/>
              <a:cs typeface="Arial"/>
            </a:endParaRPr>
          </a:p>
        </p:txBody>
      </p:sp>
      <p:sp>
        <p:nvSpPr>
          <p:cNvPr id="2" name="Slide Number Placeholder 1"/>
          <p:cNvSpPr>
            <a:spLocks noGrp="1"/>
          </p:cNvSpPr>
          <p:nvPr>
            <p:ph type="sldNum" sz="quarter" idx="12"/>
          </p:nvPr>
        </p:nvSpPr>
        <p:spPr/>
        <p:txBody>
          <a:bodyPr/>
          <a:lstStyle/>
          <a:p>
            <a:fld id="{FC733198-011E-4E74-9CBE-D2138561C345}" type="slidenum">
              <a:rPr lang="en-US" smtClean="0"/>
              <a:pPr/>
              <a:t>4</a:t>
            </a:fld>
            <a:endParaRPr lang="en-US"/>
          </a:p>
        </p:txBody>
      </p:sp>
    </p:spTree>
    <p:extLst>
      <p:ext uri="{BB962C8B-B14F-4D97-AF65-F5344CB8AC3E}">
        <p14:creationId xmlns:p14="http://schemas.microsoft.com/office/powerpoint/2010/main" val="24813158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57767"/>
            <a:ext cx="10947400" cy="5867400"/>
          </a:xfrm>
        </p:spPr>
        <p:txBody>
          <a:bodyPr>
            <a:normAutofit/>
          </a:bodyPr>
          <a:lstStyle/>
          <a:p>
            <a:pPr>
              <a:lnSpc>
                <a:spcPct val="150000"/>
              </a:lnSpc>
            </a:pPr>
            <a:r>
              <a:rPr lang="en-US" sz="2800" dirty="0" smtClean="0"/>
              <a:t>The problem is much more serious than a different approach to solve                      (7)   for      .</a:t>
            </a:r>
          </a:p>
          <a:p>
            <a:pPr>
              <a:lnSpc>
                <a:spcPct val="150000"/>
              </a:lnSpc>
            </a:pPr>
            <a:r>
              <a:rPr lang="en-US" sz="2800" dirty="0" smtClean="0"/>
              <a:t>If (7) is our </a:t>
            </a:r>
            <a:r>
              <a:rPr lang="en-US" sz="2800" u="sng" dirty="0" smtClean="0"/>
              <a:t>entire</a:t>
            </a:r>
            <a:r>
              <a:rPr lang="en-US" sz="2800" dirty="0" smtClean="0"/>
              <a:t> basic theory</a:t>
            </a:r>
            <a:r>
              <a:rPr lang="en-US" altLang="zh-CN" sz="2800" dirty="0" smtClean="0"/>
              <a:t>,</a:t>
            </a:r>
            <a:r>
              <a:rPr lang="zh-CN" altLang="en-US" sz="2800" dirty="0" smtClean="0"/>
              <a:t> </a:t>
            </a:r>
            <a:r>
              <a:rPr lang="en-US" altLang="zh-CN" sz="2800" dirty="0" smtClean="0"/>
              <a:t>y</a:t>
            </a:r>
            <a:r>
              <a:rPr lang="en-US" sz="2800" dirty="0" smtClean="0"/>
              <a:t>ou can </a:t>
            </a:r>
            <a:r>
              <a:rPr lang="en-US" sz="2800" u="sng" dirty="0" smtClean="0"/>
              <a:t>mistakenly</a:t>
            </a:r>
            <a:r>
              <a:rPr lang="en-US" sz="2800" dirty="0" smtClean="0"/>
              <a:t> think that </a:t>
            </a:r>
          </a:p>
          <a:p>
            <a:pPr marL="0" indent="0">
              <a:lnSpc>
                <a:spcPct val="150000"/>
              </a:lnSpc>
              <a:buNone/>
            </a:pPr>
            <a:r>
              <a:rPr lang="zh-CN" altLang="en-US" sz="2800" dirty="0"/>
              <a:t> </a:t>
            </a:r>
            <a:r>
              <a:rPr lang="zh-CN" altLang="en-US" sz="2800" dirty="0" smtClean="0"/>
              <a:t>  </a:t>
            </a:r>
            <a:r>
              <a:rPr lang="en-US" altLang="zh-CN" dirty="0"/>
              <a:t> </a:t>
            </a:r>
            <a:r>
              <a:rPr lang="en-US" altLang="zh-CN" dirty="0" smtClean="0"/>
              <a:t>                       </a:t>
            </a:r>
            <a:r>
              <a:rPr lang="en-US" altLang="zh-CN" dirty="0"/>
              <a:t> </a:t>
            </a:r>
            <a:r>
              <a:rPr lang="en-US" dirty="0" smtClean="0"/>
              <a:t> </a:t>
            </a:r>
            <a:r>
              <a:rPr lang="en-US" sz="2800" dirty="0" smtClean="0"/>
              <a:t>is sufficient to update </a:t>
            </a:r>
          </a:p>
          <a:p>
            <a:pPr>
              <a:lnSpc>
                <a:spcPct val="150000"/>
              </a:lnSpc>
            </a:pPr>
            <a:r>
              <a:rPr lang="en-US" sz="2800" dirty="0" smtClean="0"/>
              <a:t>That step loses contact with and violates</a:t>
            </a:r>
          </a:p>
          <a:p>
            <a:pPr marL="0" indent="0">
              <a:lnSpc>
                <a:spcPct val="150000"/>
              </a:lnSpc>
              <a:buNone/>
            </a:pPr>
            <a:r>
              <a:rPr lang="en-US" dirty="0"/>
              <a:t> </a:t>
            </a:r>
            <a:r>
              <a:rPr lang="en-US" dirty="0" smtClean="0"/>
              <a:t>  </a:t>
            </a:r>
            <a:r>
              <a:rPr lang="en-US" sz="2800" dirty="0" smtClean="0"/>
              <a:t>for the elastic wave equation.</a:t>
            </a:r>
          </a:p>
          <a:p>
            <a:pPr>
              <a:lnSpc>
                <a:spcPct val="150000"/>
              </a:lnSpc>
            </a:pPr>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1672941930"/>
              </p:ext>
            </p:extLst>
          </p:nvPr>
        </p:nvGraphicFramePr>
        <p:xfrm>
          <a:off x="872037" y="3108632"/>
          <a:ext cx="2747463" cy="548640"/>
        </p:xfrm>
        <a:graphic>
          <a:graphicData uri="http://schemas.openxmlformats.org/presentationml/2006/ole">
            <mc:AlternateContent xmlns:mc="http://schemas.openxmlformats.org/markup-compatibility/2006">
              <mc:Choice xmlns:v="urn:schemas-microsoft-com:vml" Requires="v">
                <p:oleObj spid="_x0000_s25754" name="Equation" r:id="rId4" imgW="1028700" imgH="241300" progId="Equation.DSMT4">
                  <p:embed/>
                </p:oleObj>
              </mc:Choice>
              <mc:Fallback>
                <p:oleObj name="Equation" r:id="rId4" imgW="1028700" imgH="241300" progId="Equation.DSMT4">
                  <p:embed/>
                  <p:pic>
                    <p:nvPicPr>
                      <p:cNvPr id="0" name=""/>
                      <p:cNvPicPr/>
                      <p:nvPr/>
                    </p:nvPicPr>
                    <p:blipFill>
                      <a:blip r:embed="rId5"/>
                      <a:stretch>
                        <a:fillRect/>
                      </a:stretch>
                    </p:blipFill>
                    <p:spPr>
                      <a:xfrm>
                        <a:off x="872037" y="3108632"/>
                        <a:ext cx="2747463" cy="54864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69672654"/>
              </p:ext>
            </p:extLst>
          </p:nvPr>
        </p:nvGraphicFramePr>
        <p:xfrm>
          <a:off x="7486650" y="3922050"/>
          <a:ext cx="2080682" cy="514350"/>
        </p:xfrm>
        <a:graphic>
          <a:graphicData uri="http://schemas.openxmlformats.org/presentationml/2006/ole">
            <mc:AlternateContent xmlns:mc="http://schemas.openxmlformats.org/markup-compatibility/2006">
              <mc:Choice xmlns:v="urn:schemas-microsoft-com:vml" Requires="v">
                <p:oleObj spid="_x0000_s25755" name="Equation" r:id="rId6" imgW="952200" imgH="228600" progId="Equation.DSMT4">
                  <p:embed/>
                </p:oleObj>
              </mc:Choice>
              <mc:Fallback>
                <p:oleObj name="Equation" r:id="rId6" imgW="952200" imgH="228600" progId="Equation.DSMT4">
                  <p:embed/>
                  <p:pic>
                    <p:nvPicPr>
                      <p:cNvPr id="0" name=""/>
                      <p:cNvPicPr/>
                      <p:nvPr/>
                    </p:nvPicPr>
                    <p:blipFill>
                      <a:blip r:embed="rId7"/>
                      <a:stretch>
                        <a:fillRect/>
                      </a:stretch>
                    </p:blipFill>
                    <p:spPr>
                      <a:xfrm>
                        <a:off x="7486650" y="3922050"/>
                        <a:ext cx="2080682" cy="5143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86721228"/>
              </p:ext>
            </p:extLst>
          </p:nvPr>
        </p:nvGraphicFramePr>
        <p:xfrm>
          <a:off x="1811718" y="1592547"/>
          <a:ext cx="2006749" cy="547688"/>
        </p:xfrm>
        <a:graphic>
          <a:graphicData uri="http://schemas.openxmlformats.org/presentationml/2006/ole">
            <mc:AlternateContent xmlns:mc="http://schemas.openxmlformats.org/markup-compatibility/2006">
              <mc:Choice xmlns:v="urn:schemas-microsoft-com:vml" Requires="v">
                <p:oleObj spid="_x0000_s25756" name="Equation" r:id="rId8" imgW="749520" imgH="191880" progId="Equation.DSMT4">
                  <p:embed/>
                </p:oleObj>
              </mc:Choice>
              <mc:Fallback>
                <p:oleObj name="Equation" r:id="rId8" imgW="749520" imgH="191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11718" y="1592547"/>
                        <a:ext cx="2006749" cy="547688"/>
                      </a:xfrm>
                      <a:prstGeom prst="rect">
                        <a:avLst/>
                      </a:prstGeom>
                      <a:noFill/>
                      <a:ln>
                        <a:noFill/>
                      </a:ln>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34097963"/>
              </p:ext>
            </p:extLst>
          </p:nvPr>
        </p:nvGraphicFramePr>
        <p:xfrm>
          <a:off x="5187948" y="1580091"/>
          <a:ext cx="400050" cy="573088"/>
        </p:xfrm>
        <a:graphic>
          <a:graphicData uri="http://schemas.openxmlformats.org/presentationml/2006/ole">
            <mc:AlternateContent xmlns:mc="http://schemas.openxmlformats.org/markup-compatibility/2006">
              <mc:Choice xmlns:v="urn:schemas-microsoft-com:vml" Requires="v">
                <p:oleObj spid="_x0000_s25757" name="Equation" r:id="rId10" imgW="152400" imgH="241300" progId="Equation.DSMT4">
                  <p:embed/>
                </p:oleObj>
              </mc:Choice>
              <mc:Fallback>
                <p:oleObj name="Equation" r:id="rId10" imgW="152400" imgH="241300" progId="Equation.DSMT4">
                  <p:embed/>
                  <p:pic>
                    <p:nvPicPr>
                      <p:cNvPr id="0" name=""/>
                      <p:cNvPicPr>
                        <a:picLocks noChangeAspect="1" noChangeArrowheads="1"/>
                      </p:cNvPicPr>
                      <p:nvPr/>
                    </p:nvPicPr>
                    <p:blipFill>
                      <a:blip r:embed="rId11"/>
                      <a:srcRect/>
                      <a:stretch>
                        <a:fillRect/>
                      </a:stretch>
                    </p:blipFill>
                    <p:spPr bwMode="auto">
                      <a:xfrm>
                        <a:off x="5187948" y="1580091"/>
                        <a:ext cx="400050" cy="573088"/>
                      </a:xfrm>
                      <a:prstGeom prst="rect">
                        <a:avLst/>
                      </a:prstGeom>
                      <a:noFill/>
                      <a:ln>
                        <a:noFill/>
                      </a:ln>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88379573"/>
              </p:ext>
            </p:extLst>
          </p:nvPr>
        </p:nvGraphicFramePr>
        <p:xfrm>
          <a:off x="7194100" y="3102726"/>
          <a:ext cx="2690732" cy="548640"/>
        </p:xfrm>
        <a:graphic>
          <a:graphicData uri="http://schemas.openxmlformats.org/presentationml/2006/ole">
            <mc:AlternateContent xmlns:mc="http://schemas.openxmlformats.org/markup-compatibility/2006">
              <mc:Choice xmlns:v="urn:schemas-microsoft-com:vml" Requires="v">
                <p:oleObj spid="_x0000_s25758" name="Equation" r:id="rId12" imgW="1130300" imgH="241300" progId="Equation.DSMT4">
                  <p:embed/>
                </p:oleObj>
              </mc:Choice>
              <mc:Fallback>
                <p:oleObj name="Equation" r:id="rId12" imgW="1130300" imgH="241300" progId="Equation.DSMT4">
                  <p:embed/>
                  <p:pic>
                    <p:nvPicPr>
                      <p:cNvPr id="0" name=""/>
                      <p:cNvPicPr/>
                      <p:nvPr/>
                    </p:nvPicPr>
                    <p:blipFill>
                      <a:blip r:embed="rId13"/>
                      <a:stretch>
                        <a:fillRect/>
                      </a:stretch>
                    </p:blipFill>
                    <p:spPr>
                      <a:xfrm>
                        <a:off x="7194100" y="3102726"/>
                        <a:ext cx="2690732" cy="54864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FC733198-011E-4E74-9CBE-D2138561C345}" type="slidenum">
              <a:rPr lang="en-US" smtClean="0"/>
              <a:pPr/>
              <a:t>40</a:t>
            </a:fld>
            <a:endParaRPr lang="en-US"/>
          </a:p>
        </p:txBody>
      </p:sp>
    </p:spTree>
    <p:extLst>
      <p:ext uri="{BB962C8B-B14F-4D97-AF65-F5344CB8AC3E}">
        <p14:creationId xmlns:p14="http://schemas.microsoft.com/office/powerpoint/2010/main" val="2279902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838200"/>
            <a:ext cx="11582401" cy="5144998"/>
          </a:xfrm>
          <a:prstGeom prst="rect">
            <a:avLst/>
          </a:prstGeom>
          <a:noFill/>
        </p:spPr>
        <p:txBody>
          <a:bodyPr wrap="square" rtlCol="0">
            <a:spAutoFit/>
          </a:bodyPr>
          <a:lstStyle/>
          <a:p>
            <a:pPr marL="342900" indent="-342900">
              <a:lnSpc>
                <a:spcPct val="150000"/>
              </a:lnSpc>
              <a:buFont typeface="+mj-lt"/>
              <a:buAutoNum type="arabicPeriod"/>
            </a:pPr>
            <a:r>
              <a:rPr lang="en-US" sz="2000" dirty="0">
                <a:solidFill>
                  <a:prstClr val="black"/>
                </a:solidFill>
                <a:latin typeface="Arial" panose="020B0604020202020204" pitchFamily="34" charset="0"/>
                <a:cs typeface="Arial" panose="020B0604020202020204" pitchFamily="34" charset="0"/>
              </a:rPr>
              <a:t>That is, it violates the basic relationship between changes in a medium, </a:t>
            </a:r>
            <a:r>
              <a:rPr lang="en-US" sz="2000" b="1" i="1" dirty="0">
                <a:solidFill>
                  <a:srgbClr val="FF0000"/>
                </a:solidFill>
                <a:latin typeface="Arial" panose="020B0604020202020204" pitchFamily="34" charset="0"/>
                <a:cs typeface="Arial" panose="020B0604020202020204" pitchFamily="34" charset="0"/>
              </a:rPr>
              <a:t>V</a:t>
            </a:r>
            <a:r>
              <a:rPr lang="en-US" sz="2000" dirty="0">
                <a:solidFill>
                  <a:prstClr val="black"/>
                </a:solidFill>
                <a:latin typeface="Arial" panose="020B0604020202020204" pitchFamily="34" charset="0"/>
                <a:cs typeface="Arial" panose="020B0604020202020204" pitchFamily="34" charset="0"/>
              </a:rPr>
              <a:t> and changes in the wavefield, </a:t>
            </a:r>
            <a:r>
              <a:rPr lang="en-US" sz="2000" b="1" i="1" dirty="0">
                <a:solidFill>
                  <a:srgbClr val="FF0000"/>
                </a:solidFill>
                <a:latin typeface="Arial" panose="020B0604020202020204" pitchFamily="34" charset="0"/>
                <a:cs typeface="Arial" panose="020B0604020202020204" pitchFamily="34" charset="0"/>
              </a:rPr>
              <a:t>G-G</a:t>
            </a:r>
            <a:r>
              <a:rPr lang="en-US" sz="2000" b="1" i="1" baseline="-25000" dirty="0">
                <a:solidFill>
                  <a:srgbClr val="FF0000"/>
                </a:solidFill>
                <a:latin typeface="Arial" panose="020B0604020202020204" pitchFamily="34" charset="0"/>
                <a:cs typeface="Arial" panose="020B0604020202020204" pitchFamily="34" charset="0"/>
              </a:rPr>
              <a:t>0</a:t>
            </a:r>
            <a:r>
              <a:rPr lang="en-US" sz="2000" dirty="0">
                <a:solidFill>
                  <a:prstClr val="black"/>
                </a:solidFill>
                <a:latin typeface="Arial" panose="020B0604020202020204" pitchFamily="34" charset="0"/>
                <a:cs typeface="Arial" panose="020B0604020202020204" pitchFamily="34" charset="0"/>
              </a:rPr>
              <a:t> for the simplest elastic model.</a:t>
            </a:r>
          </a:p>
          <a:p>
            <a:pPr marL="342900" indent="-342900">
              <a:lnSpc>
                <a:spcPct val="150000"/>
              </a:lnSpc>
              <a:buFont typeface="+mj-lt"/>
              <a:buAutoNum type="arabicPeriod"/>
            </a:pPr>
            <a:r>
              <a:rPr lang="en-US" sz="2000" dirty="0">
                <a:solidFill>
                  <a:prstClr val="black"/>
                </a:solidFill>
                <a:latin typeface="Arial" panose="020B0604020202020204" pitchFamily="34" charset="0"/>
                <a:cs typeface="Arial" panose="020B0604020202020204" pitchFamily="34" charset="0"/>
              </a:rPr>
              <a:t>This direct inverse </a:t>
            </a:r>
            <a:r>
              <a:rPr lang="en-US" sz="2000" dirty="0" smtClean="0">
                <a:solidFill>
                  <a:prstClr val="black"/>
                </a:solidFill>
                <a:latin typeface="Arial" panose="020B0604020202020204" pitchFamily="34" charset="0"/>
                <a:cs typeface="Arial" panose="020B0604020202020204" pitchFamily="34" charset="0"/>
              </a:rPr>
              <a:t>method </a:t>
            </a:r>
            <a:r>
              <a:rPr lang="en-US" sz="2000" dirty="0">
                <a:solidFill>
                  <a:prstClr val="black"/>
                </a:solidFill>
                <a:latin typeface="Arial" panose="020B0604020202020204" pitchFamily="34" charset="0"/>
                <a:cs typeface="Arial" panose="020B0604020202020204" pitchFamily="34" charset="0"/>
              </a:rPr>
              <a:t>gives you a platform </a:t>
            </a:r>
            <a:r>
              <a:rPr lang="en-US" sz="2000" dirty="0" smtClean="0">
                <a:solidFill>
                  <a:prstClr val="black"/>
                </a:solidFill>
                <a:latin typeface="Arial" panose="020B0604020202020204" pitchFamily="34" charset="0"/>
                <a:cs typeface="Arial" panose="020B0604020202020204" pitchFamily="34" charset="0"/>
              </a:rPr>
              <a:t>for FWI and communicat</a:t>
            </a:r>
            <a:r>
              <a:rPr lang="en-US" altLang="zh-CN" sz="2000" dirty="0" smtClean="0">
                <a:solidFill>
                  <a:prstClr val="black"/>
                </a:solidFill>
                <a:latin typeface="Arial" panose="020B0604020202020204" pitchFamily="34" charset="0"/>
                <a:cs typeface="Arial" panose="020B0604020202020204" pitchFamily="34" charset="0"/>
              </a:rPr>
              <a:t>es</a:t>
            </a:r>
            <a:r>
              <a:rPr lang="en-US" sz="2000" dirty="0" smtClean="0">
                <a:solidFill>
                  <a:prstClr val="black"/>
                </a:solidFill>
                <a:latin typeface="Arial" panose="020B0604020202020204" pitchFamily="34" charset="0"/>
                <a:cs typeface="Arial" panose="020B0604020202020204" pitchFamily="34" charset="0"/>
              </a:rPr>
              <a:t> when </a:t>
            </a:r>
            <a:r>
              <a:rPr lang="en-US" sz="2000" dirty="0">
                <a:solidFill>
                  <a:prstClr val="black"/>
                </a:solidFill>
                <a:latin typeface="Arial" panose="020B0604020202020204" pitchFamily="34" charset="0"/>
                <a:cs typeface="Arial" panose="020B0604020202020204" pitchFamily="34" charset="0"/>
              </a:rPr>
              <a:t>a “FWI” method should work in principle.</a:t>
            </a:r>
          </a:p>
          <a:p>
            <a:pPr marL="342900" indent="-342900">
              <a:lnSpc>
                <a:spcPct val="150000"/>
              </a:lnSpc>
              <a:buFont typeface="+mj-lt"/>
              <a:buAutoNum type="arabicPeriod"/>
            </a:pPr>
            <a:r>
              <a:rPr lang="en-US" sz="2000" dirty="0">
                <a:solidFill>
                  <a:prstClr val="black"/>
                </a:solidFill>
                <a:latin typeface="Arial" panose="020B0604020202020204" pitchFamily="34" charset="0"/>
                <a:cs typeface="Arial" panose="020B0604020202020204" pitchFamily="34" charset="0"/>
              </a:rPr>
              <a:t>Iteratively inverting multi-component data has the correct data but doesn’t corresponds to a direct inverse algorithm.</a:t>
            </a:r>
          </a:p>
          <a:p>
            <a:pPr marL="342900" indent="-342900">
              <a:lnSpc>
                <a:spcPct val="150000"/>
              </a:lnSpc>
              <a:buFont typeface="+mj-lt"/>
              <a:buAutoNum type="arabicPeriod"/>
            </a:pPr>
            <a:r>
              <a:rPr lang="en-US" sz="2000" dirty="0">
                <a:solidFill>
                  <a:prstClr val="black"/>
                </a:solidFill>
                <a:latin typeface="Arial" panose="020B0604020202020204" pitchFamily="34" charset="0"/>
                <a:cs typeface="Arial" panose="020B0604020202020204" pitchFamily="34" charset="0"/>
              </a:rPr>
              <a:t>To honor </a:t>
            </a:r>
            <a:r>
              <a:rPr lang="en-US" sz="2000" b="1" i="1" dirty="0">
                <a:solidFill>
                  <a:srgbClr val="FF0000"/>
                </a:solidFill>
                <a:latin typeface="Arial" panose="020B0604020202020204" pitchFamily="34" charset="0"/>
                <a:cs typeface="Arial" panose="020B0604020202020204" pitchFamily="34" charset="0"/>
              </a:rPr>
              <a:t>G=G</a:t>
            </a:r>
            <a:r>
              <a:rPr lang="en-US" sz="2000" b="1" i="1" baseline="-25000" dirty="0">
                <a:solidFill>
                  <a:srgbClr val="FF0000"/>
                </a:solidFill>
                <a:latin typeface="Arial" panose="020B0604020202020204" pitchFamily="34" charset="0"/>
                <a:cs typeface="Arial" panose="020B0604020202020204" pitchFamily="34" charset="0"/>
              </a:rPr>
              <a:t>0</a:t>
            </a:r>
            <a:r>
              <a:rPr lang="en-US" sz="2000" b="1" i="1" dirty="0">
                <a:solidFill>
                  <a:srgbClr val="FF0000"/>
                </a:solidFill>
                <a:latin typeface="Arial" panose="020B0604020202020204" pitchFamily="34" charset="0"/>
                <a:cs typeface="Arial" panose="020B0604020202020204" pitchFamily="34" charset="0"/>
              </a:rPr>
              <a:t>+G</a:t>
            </a:r>
            <a:r>
              <a:rPr lang="en-US" sz="2000" b="1" i="1" baseline="-25000" dirty="0">
                <a:solidFill>
                  <a:srgbClr val="FF0000"/>
                </a:solidFill>
                <a:latin typeface="Arial" panose="020B0604020202020204" pitchFamily="34" charset="0"/>
                <a:cs typeface="Arial" panose="020B0604020202020204" pitchFamily="34" charset="0"/>
              </a:rPr>
              <a:t>0</a:t>
            </a:r>
            <a:r>
              <a:rPr lang="en-US" sz="2000" b="1" i="1" dirty="0">
                <a:solidFill>
                  <a:srgbClr val="FF0000"/>
                </a:solidFill>
                <a:latin typeface="Arial" panose="020B0604020202020204" pitchFamily="34" charset="0"/>
                <a:cs typeface="Arial" panose="020B0604020202020204" pitchFamily="34" charset="0"/>
              </a:rPr>
              <a:t>VG</a:t>
            </a:r>
            <a:r>
              <a:rPr lang="en-US" sz="2000" dirty="0" smtClean="0">
                <a:solidFill>
                  <a:prstClr val="black"/>
                </a:solidFill>
                <a:latin typeface="Arial" panose="020B0604020202020204" pitchFamily="34" charset="0"/>
                <a:cs typeface="Arial" panose="020B0604020202020204" pitchFamily="34" charset="0"/>
              </a:rPr>
              <a:t>, you </a:t>
            </a:r>
            <a:r>
              <a:rPr lang="en-US" sz="2000" dirty="0">
                <a:solidFill>
                  <a:prstClr val="black"/>
                </a:solidFill>
                <a:latin typeface="Arial" panose="020B0604020202020204" pitchFamily="34" charset="0"/>
                <a:cs typeface="Arial" panose="020B0604020202020204" pitchFamily="34" charset="0"/>
              </a:rPr>
              <a:t>need both the data and the algorithm that direct inverse </a:t>
            </a:r>
            <a:r>
              <a:rPr lang="en-US" sz="2000" dirty="0" smtClean="0">
                <a:solidFill>
                  <a:prstClr val="black"/>
                </a:solidFill>
                <a:latin typeface="Arial" panose="020B0604020202020204" pitchFamily="34" charset="0"/>
                <a:cs typeface="Arial" panose="020B0604020202020204" pitchFamily="34" charset="0"/>
              </a:rPr>
              <a:t>prescribes.</a:t>
            </a:r>
          </a:p>
          <a:p>
            <a:pPr marL="342900" indent="-342900">
              <a:lnSpc>
                <a:spcPct val="150000"/>
              </a:lnSpc>
              <a:buFont typeface="+mj-lt"/>
              <a:buAutoNum type="arabicPeriod"/>
            </a:pPr>
            <a:endParaRPr lang="en-US" sz="2000" dirty="0">
              <a:solidFill>
                <a:prstClr val="black"/>
              </a:solidFill>
              <a:latin typeface="Arial" panose="020B0604020202020204" pitchFamily="34" charset="0"/>
              <a:cs typeface="Arial" panose="020B0604020202020204" pitchFamily="34" charset="0"/>
            </a:endParaRPr>
          </a:p>
          <a:p>
            <a:pPr>
              <a:lnSpc>
                <a:spcPct val="150000"/>
              </a:lnSpc>
            </a:pPr>
            <a:r>
              <a:rPr lang="en-US" sz="2000" dirty="0" smtClean="0">
                <a:solidFill>
                  <a:prstClr val="black"/>
                </a:solidFill>
                <a:latin typeface="Arial" panose="020B0604020202020204" pitchFamily="34" charset="0"/>
                <a:cs typeface="Arial" panose="020B0604020202020204" pitchFamily="34" charset="0"/>
              </a:rPr>
              <a:t>A.B</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Weglein</a:t>
            </a:r>
            <a:r>
              <a:rPr lang="en-US" sz="2000" dirty="0">
                <a:solidFill>
                  <a:prstClr val="black"/>
                </a:solidFill>
                <a:latin typeface="Arial" panose="020B0604020202020204" pitchFamily="34" charset="0"/>
                <a:cs typeface="Arial" panose="020B0604020202020204" pitchFamily="34" charset="0"/>
              </a:rPr>
              <a:t> and </a:t>
            </a:r>
            <a:r>
              <a:rPr lang="en-US" sz="2000" dirty="0" err="1">
                <a:solidFill>
                  <a:prstClr val="black"/>
                </a:solidFill>
                <a:latin typeface="Arial" panose="020B0604020202020204" pitchFamily="34" charset="0"/>
                <a:cs typeface="Arial" panose="020B0604020202020204" pitchFamily="34" charset="0"/>
              </a:rPr>
              <a:t>Jinlong</a:t>
            </a:r>
            <a:r>
              <a:rPr lang="en-US" sz="2000" dirty="0">
                <a:solidFill>
                  <a:prstClr val="black"/>
                </a:solidFill>
                <a:latin typeface="Arial" panose="020B0604020202020204" pitchFamily="34" charset="0"/>
                <a:cs typeface="Arial" panose="020B0604020202020204" pitchFamily="34" charset="0"/>
              </a:rPr>
              <a:t> Yang </a:t>
            </a:r>
          </a:p>
          <a:p>
            <a:pPr lvl="1">
              <a:lnSpc>
                <a:spcPct val="150000"/>
              </a:lnSpc>
            </a:pPr>
            <a:r>
              <a:rPr lang="en-US" sz="2000" i="1" dirty="0">
                <a:solidFill>
                  <a:prstClr val="black"/>
                </a:solidFill>
                <a:latin typeface="Arial" panose="020B0604020202020204" pitchFamily="34" charset="0"/>
                <a:cs typeface="Arial" panose="020B0604020202020204" pitchFamily="34" charset="0"/>
              </a:rPr>
              <a:t>A first comparison of the inverse scattering series and iterative linear inverse for parameter estimation, M-OSRP (2015), </a:t>
            </a:r>
            <a:r>
              <a:rPr lang="en-US" sz="2000" i="1" dirty="0" smtClean="0">
                <a:solidFill>
                  <a:prstClr val="black"/>
                </a:solidFill>
                <a:latin typeface="Arial" panose="020B0604020202020204" pitchFamily="34" charset="0"/>
                <a:cs typeface="Arial" panose="020B0604020202020204" pitchFamily="34" charset="0"/>
              </a:rPr>
              <a:t>SEG Abstract </a:t>
            </a:r>
            <a:r>
              <a:rPr lang="en-US" sz="2000" i="1" dirty="0">
                <a:solidFill>
                  <a:prstClr val="black"/>
                </a:solidFill>
                <a:latin typeface="Arial" panose="020B0604020202020204" pitchFamily="34" charset="0"/>
                <a:cs typeface="Arial" panose="020B0604020202020204" pitchFamily="34" charset="0"/>
              </a:rPr>
              <a:t>(2015</a:t>
            </a:r>
            <a:r>
              <a:rPr lang="en-US" sz="2000" i="1" dirty="0" smtClean="0">
                <a:solidFill>
                  <a:prstClr val="black"/>
                </a:solidFill>
                <a:latin typeface="Arial" panose="020B0604020202020204" pitchFamily="34" charset="0"/>
                <a:cs typeface="Arial" panose="020B0604020202020204" pitchFamily="34" charset="0"/>
              </a:rPr>
              <a:t>).</a:t>
            </a:r>
            <a:endParaRPr lang="en-US" sz="2000" i="1"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FC733198-011E-4E74-9CBE-D2138561C345}" type="slidenum">
              <a:rPr lang="en-US" smtClean="0"/>
              <a:pPr/>
              <a:t>41</a:t>
            </a:fld>
            <a:endParaRPr lang="en-US"/>
          </a:p>
        </p:txBody>
      </p:sp>
    </p:spTree>
    <p:extLst>
      <p:ext uri="{BB962C8B-B14F-4D97-AF65-F5344CB8AC3E}">
        <p14:creationId xmlns:p14="http://schemas.microsoft.com/office/powerpoint/2010/main" val="37337931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Rectangle 5"/>
          <p:cNvSpPr/>
          <p:nvPr/>
        </p:nvSpPr>
        <p:spPr>
          <a:xfrm>
            <a:off x="867833" y="2771128"/>
            <a:ext cx="10477500" cy="1349087"/>
          </a:xfrm>
          <a:prstGeom prst="rect">
            <a:avLst/>
          </a:prstGeom>
        </p:spPr>
        <p:txBody>
          <a:bodyPr wrap="square">
            <a:spAutoFit/>
          </a:bodyPr>
          <a:lstStyle/>
          <a:p>
            <a:pPr marL="457200" indent="-457200">
              <a:lnSpc>
                <a:spcPct val="150000"/>
              </a:lnSpc>
              <a:buFont typeface="Arial"/>
              <a:buChar char="•"/>
            </a:pPr>
            <a:r>
              <a:rPr lang="en-US" sz="2800" dirty="0">
                <a:latin typeface="Arial"/>
                <a:cs typeface="Arial"/>
              </a:rPr>
              <a:t>There’s</a:t>
            </a:r>
            <a:r>
              <a:rPr lang="zh-CN" altLang="en-US" sz="2800" dirty="0">
                <a:latin typeface="Arial"/>
                <a:cs typeface="Arial"/>
              </a:rPr>
              <a:t> </a:t>
            </a:r>
            <a:r>
              <a:rPr lang="en-US" altLang="zh-CN" sz="2800" dirty="0">
                <a:latin typeface="Arial"/>
                <a:cs typeface="Arial"/>
              </a:rPr>
              <a:t>a</a:t>
            </a:r>
            <a:r>
              <a:rPr lang="en-US" sz="2800" dirty="0">
                <a:latin typeface="Arial"/>
                <a:cs typeface="Arial"/>
              </a:rPr>
              <a:t> role for direct and indirect methods in practical real world application.</a:t>
            </a:r>
          </a:p>
        </p:txBody>
      </p:sp>
      <p:sp>
        <p:nvSpPr>
          <p:cNvPr id="3" name="Slide Number Placeholder 2"/>
          <p:cNvSpPr>
            <a:spLocks noGrp="1"/>
          </p:cNvSpPr>
          <p:nvPr>
            <p:ph type="sldNum" sz="quarter" idx="12"/>
          </p:nvPr>
        </p:nvSpPr>
        <p:spPr/>
        <p:txBody>
          <a:bodyPr/>
          <a:lstStyle/>
          <a:p>
            <a:fld id="{FC733198-011E-4E74-9CBE-D2138561C345}" type="slidenum">
              <a:rPr lang="en-US" smtClean="0"/>
              <a:pPr/>
              <a:t>42</a:t>
            </a:fld>
            <a:endParaRPr lang="en-US"/>
          </a:p>
        </p:txBody>
      </p:sp>
    </p:spTree>
    <p:extLst>
      <p:ext uri="{BB962C8B-B14F-4D97-AF65-F5344CB8AC3E}">
        <p14:creationId xmlns:p14="http://schemas.microsoft.com/office/powerpoint/2010/main" val="1460829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963084" y="2574118"/>
            <a:ext cx="10363200" cy="1500187"/>
          </a:xfrm>
        </p:spPr>
        <p:txBody>
          <a:bodyPr anchor="ctr">
            <a:normAutofit/>
          </a:bodyPr>
          <a:lstStyle/>
          <a:p>
            <a:pPr algn="ctr"/>
            <a:r>
              <a:rPr lang="en-US" sz="4000" dirty="0" smtClean="0">
                <a:solidFill>
                  <a:srgbClr val="000000"/>
                </a:solidFill>
                <a:latin typeface="Arial"/>
                <a:cs typeface="Arial"/>
              </a:rPr>
              <a:t>4D Application</a:t>
            </a:r>
            <a:endParaRPr lang="en-US" sz="4000" dirty="0">
              <a:solidFill>
                <a:srgbClr val="000000"/>
              </a:solidFill>
              <a:latin typeface="Arial"/>
              <a:cs typeface="Arial"/>
            </a:endParaRPr>
          </a:p>
        </p:txBody>
      </p:sp>
      <p:sp>
        <p:nvSpPr>
          <p:cNvPr id="2" name="Slide Number Placeholder 1"/>
          <p:cNvSpPr>
            <a:spLocks noGrp="1"/>
          </p:cNvSpPr>
          <p:nvPr>
            <p:ph type="sldNum" sz="quarter" idx="12"/>
          </p:nvPr>
        </p:nvSpPr>
        <p:spPr/>
        <p:txBody>
          <a:bodyPr/>
          <a:lstStyle/>
          <a:p>
            <a:fld id="{FC733198-011E-4E74-9CBE-D2138561C345}" type="slidenum">
              <a:rPr lang="en-US" smtClean="0"/>
              <a:pPr/>
              <a:t>43</a:t>
            </a:fld>
            <a:endParaRPr lang="en-US"/>
          </a:p>
        </p:txBody>
      </p:sp>
    </p:spTree>
    <p:extLst>
      <p:ext uri="{BB962C8B-B14F-4D97-AF65-F5344CB8AC3E}">
        <p14:creationId xmlns:p14="http://schemas.microsoft.com/office/powerpoint/2010/main" val="14485134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ChangeArrowheads="1"/>
          </p:cNvSpPr>
          <p:nvPr/>
        </p:nvSpPr>
        <p:spPr bwMode="auto">
          <a:xfrm>
            <a:off x="647700" y="3795714"/>
            <a:ext cx="1087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solidFill>
                  <a:prstClr val="black"/>
                </a:solidFill>
                <a:effectLst>
                  <a:outerShdw blurRad="38100" dist="38100" dir="2700000" algn="tl">
                    <a:srgbClr val="DDDDDD"/>
                  </a:outerShdw>
                </a:effectLst>
                <a:latin typeface="Calibri"/>
              </a:rPr>
              <a:t>Haiyan Zhang, Arthur B. Weglein,</a:t>
            </a:r>
            <a:r>
              <a:rPr lang="en-US" sz="2800">
                <a:solidFill>
                  <a:prstClr val="black"/>
                </a:solidFill>
                <a:effectLst>
                  <a:outerShdw blurRad="38100" dist="38100" dir="2700000" algn="tl">
                    <a:srgbClr val="DDDDDD"/>
                  </a:outerShdw>
                </a:effectLst>
                <a:latin typeface="Calibri"/>
              </a:rPr>
              <a:t> </a:t>
            </a:r>
            <a:r>
              <a:rPr lang="en-US">
                <a:solidFill>
                  <a:prstClr val="black"/>
                </a:solidFill>
                <a:effectLst>
                  <a:outerShdw blurRad="38100" dist="38100" dir="2700000" algn="tl">
                    <a:srgbClr val="DDDDDD"/>
                  </a:outerShdw>
                </a:effectLst>
                <a:latin typeface="Calibri"/>
              </a:rPr>
              <a:t>Robert Keys, Douglas Foster and Simon Shaw</a:t>
            </a:r>
          </a:p>
        </p:txBody>
      </p:sp>
      <p:pic>
        <p:nvPicPr>
          <p:cNvPr id="974851" name="Picture 3" descr="mission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17538"/>
          </a:xfrm>
          <a:prstGeom prst="rect">
            <a:avLst/>
          </a:prstGeom>
          <a:noFill/>
          <a:extLst>
            <a:ext uri="{909E8E84-426E-40DD-AFC4-6F175D3DCCD1}">
              <a14:hiddenFill xmlns:a14="http://schemas.microsoft.com/office/drawing/2010/main">
                <a:solidFill>
                  <a:srgbClr val="FFFFFF"/>
                </a:solidFill>
              </a14:hiddenFill>
            </a:ext>
          </a:extLst>
        </p:spPr>
      </p:pic>
      <p:sp>
        <p:nvSpPr>
          <p:cNvPr id="974852" name="Rectangle 4"/>
          <p:cNvSpPr>
            <a:spLocks noChangeArrowheads="1"/>
          </p:cNvSpPr>
          <p:nvPr/>
        </p:nvSpPr>
        <p:spPr bwMode="auto">
          <a:xfrm>
            <a:off x="3352800" y="5273676"/>
            <a:ext cx="57912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2600" i="1">
                <a:solidFill>
                  <a:srgbClr val="C0504D"/>
                </a:solidFill>
                <a:effectLst>
                  <a:outerShdw blurRad="38100" dist="38100" dir="2700000" algn="tl">
                    <a:srgbClr val="DDDDDD"/>
                  </a:outerShdw>
                </a:effectLst>
                <a:latin typeface="Calibri"/>
              </a:rPr>
              <a:t>M-OSRP Annual Meeting</a:t>
            </a:r>
          </a:p>
          <a:p>
            <a:pPr algn="ctr"/>
            <a:r>
              <a:rPr lang="en-US" sz="2600" i="1">
                <a:solidFill>
                  <a:srgbClr val="C0504D"/>
                </a:solidFill>
                <a:effectLst>
                  <a:outerShdw blurRad="38100" dist="38100" dir="2700000" algn="tl">
                    <a:srgbClr val="DDDDDD"/>
                  </a:outerShdw>
                </a:effectLst>
                <a:latin typeface="Calibri"/>
              </a:rPr>
              <a:t>University of Houston</a:t>
            </a:r>
          </a:p>
          <a:p>
            <a:pPr algn="ctr"/>
            <a:r>
              <a:rPr lang="en-US" sz="2600">
                <a:solidFill>
                  <a:srgbClr val="C0504D"/>
                </a:solidFill>
                <a:effectLst>
                  <a:outerShdw blurRad="38100" dist="38100" dir="2700000" algn="tl">
                    <a:srgbClr val="DDDDDD"/>
                  </a:outerShdw>
                </a:effectLst>
                <a:latin typeface="Calibri"/>
              </a:rPr>
              <a:t>May 10 </a:t>
            </a:r>
            <a:r>
              <a:rPr lang="en-US">
                <a:solidFill>
                  <a:srgbClr val="C0504D"/>
                </a:solidFill>
                <a:effectLst>
                  <a:outerShdw blurRad="38100" dist="38100" dir="2700000" algn="tl">
                    <a:srgbClr val="DDDDDD"/>
                  </a:outerShdw>
                </a:effectLst>
                <a:latin typeface="Calibri"/>
              </a:rPr>
              <a:t>–</a:t>
            </a:r>
            <a:r>
              <a:rPr lang="en-US" sz="2600">
                <a:solidFill>
                  <a:srgbClr val="C0504D"/>
                </a:solidFill>
                <a:effectLst>
                  <a:outerShdw blurRad="38100" dist="38100" dir="2700000" algn="tl">
                    <a:srgbClr val="DDDDDD"/>
                  </a:outerShdw>
                </a:effectLst>
                <a:latin typeface="Calibri"/>
              </a:rPr>
              <a:t>12, 2006</a:t>
            </a:r>
          </a:p>
        </p:txBody>
      </p:sp>
      <p:sp>
        <p:nvSpPr>
          <p:cNvPr id="974854" name="Rectangle 6"/>
          <p:cNvSpPr>
            <a:spLocks noChangeArrowheads="1"/>
          </p:cNvSpPr>
          <p:nvPr/>
        </p:nvSpPr>
        <p:spPr bwMode="auto">
          <a:xfrm>
            <a:off x="273051" y="1219200"/>
            <a:ext cx="11650133"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3600">
                <a:solidFill>
                  <a:prstClr val="black"/>
                </a:solidFill>
                <a:effectLst>
                  <a:outerShdw blurRad="38100" dist="38100" dir="2700000" algn="tl">
                    <a:srgbClr val="DDDDDD"/>
                  </a:outerShdw>
                </a:effectLst>
                <a:latin typeface="Calibri"/>
              </a:rPr>
              <a:t>Discrimination between pressure and fluid saturation using direct non-linear inversion method: </a:t>
            </a:r>
            <a:r>
              <a:rPr lang="en-US" sz="3200" i="1">
                <a:solidFill>
                  <a:prstClr val="black"/>
                </a:solidFill>
                <a:effectLst>
                  <a:outerShdw blurRad="38100" dist="38100" dir="2700000" algn="tl">
                    <a:srgbClr val="DDDDDD"/>
                  </a:outerShdw>
                </a:effectLst>
                <a:latin typeface="Calibri"/>
              </a:rPr>
              <a:t>an application to time-lapse seismic data</a:t>
            </a:r>
          </a:p>
        </p:txBody>
      </p:sp>
    </p:spTree>
    <p:extLst>
      <p:ext uri="{BB962C8B-B14F-4D97-AF65-F5344CB8AC3E}">
        <p14:creationId xmlns:p14="http://schemas.microsoft.com/office/powerpoint/2010/main" val="8516101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title"/>
          </p:nvPr>
        </p:nvSpPr>
        <p:spPr>
          <a:xfrm>
            <a:off x="920751" y="76200"/>
            <a:ext cx="10363200" cy="1143000"/>
          </a:xfrm>
        </p:spPr>
        <p:txBody>
          <a:bodyPr/>
          <a:lstStyle/>
          <a:p>
            <a:r>
              <a:rPr lang="en-US" b="1" u="sng">
                <a:solidFill>
                  <a:schemeClr val="tx1"/>
                </a:solidFill>
                <a:effectLst>
                  <a:outerShdw blurRad="38100" dist="38100" dir="2700000" algn="tl">
                    <a:srgbClr val="DDDDDD"/>
                  </a:outerShdw>
                </a:effectLst>
              </a:rPr>
              <a:t>Statement of the problem</a:t>
            </a:r>
          </a:p>
        </p:txBody>
      </p:sp>
      <p:sp>
        <p:nvSpPr>
          <p:cNvPr id="931843" name="Rectangle 3"/>
          <p:cNvSpPr>
            <a:spLocks noGrp="1" noChangeArrowheads="1"/>
          </p:cNvSpPr>
          <p:nvPr>
            <p:ph type="body" idx="1"/>
          </p:nvPr>
        </p:nvSpPr>
        <p:spPr>
          <a:xfrm>
            <a:off x="190501" y="1598614"/>
            <a:ext cx="11766551" cy="5032375"/>
          </a:xfrm>
        </p:spPr>
        <p:txBody>
          <a:bodyPr/>
          <a:lstStyle/>
          <a:p>
            <a:r>
              <a:rPr lang="en-US" sz="3600" b="1">
                <a:effectLst>
                  <a:outerShdw blurRad="38100" dist="38100" dir="2700000" algn="tl">
                    <a:srgbClr val="DDDDDD"/>
                  </a:outerShdw>
                </a:effectLst>
              </a:rPr>
              <a:t>Distinguishing pressure changes from reservoir fluid changes is difficult with conventional seismic time-lapse attributes.</a:t>
            </a:r>
          </a:p>
          <a:p>
            <a:r>
              <a:rPr lang="en-US" sz="3600" b="1">
                <a:effectLst>
                  <a:outerShdw blurRad="38100" dist="38100" dir="2700000" algn="tl">
                    <a:srgbClr val="DDDDDD"/>
                  </a:outerShdw>
                </a:effectLst>
              </a:rPr>
              <a:t>Pressure changes or fluid changes?</a:t>
            </a:r>
          </a:p>
          <a:p>
            <a:pPr lvl="1"/>
            <a:r>
              <a:rPr lang="en-US" sz="3200" b="1">
                <a:effectLst>
                  <a:outerShdw blurRad="38100" dist="38100" dir="2700000" algn="tl">
                    <a:srgbClr val="DDDDDD"/>
                  </a:outerShdw>
                </a:effectLst>
              </a:rPr>
              <a:t>shear modulus</a:t>
            </a:r>
            <a:r>
              <a:rPr lang="en-US" sz="3200" b="1">
                <a:solidFill>
                  <a:schemeClr val="accent2"/>
                </a:solidFill>
                <a:effectLst>
                  <a:outerShdw blurRad="38100" dist="38100" dir="2700000" algn="tl">
                    <a:srgbClr val="DDDDDD"/>
                  </a:outerShdw>
                </a:effectLst>
              </a:rPr>
              <a:t> </a:t>
            </a:r>
            <a:r>
              <a:rPr lang="en-US" b="1" i="1">
                <a:effectLst>
                  <a:outerShdw blurRad="38100" dist="38100" dir="2700000" algn="tl">
                    <a:srgbClr val="DDDDDD"/>
                  </a:outerShdw>
                </a:effectLst>
              </a:rPr>
              <a:t>sensitive to</a:t>
            </a:r>
            <a:r>
              <a:rPr lang="en-US" sz="3200" b="1">
                <a:effectLst>
                  <a:outerShdw blurRad="38100" dist="38100" dir="2700000" algn="tl">
                    <a:srgbClr val="DDDDDD"/>
                  </a:outerShdw>
                </a:effectLst>
              </a:rPr>
              <a:t> </a:t>
            </a:r>
            <a:r>
              <a:rPr lang="en-US" sz="3200" b="1">
                <a:solidFill>
                  <a:schemeClr val="accent2"/>
                </a:solidFill>
                <a:effectLst>
                  <a:outerShdw blurRad="38100" dist="38100" dir="2700000" algn="tl">
                    <a:srgbClr val="DDDDDD"/>
                  </a:outerShdw>
                </a:effectLst>
              </a:rPr>
              <a:t>pressure</a:t>
            </a:r>
            <a:r>
              <a:rPr lang="en-US" sz="3200" b="1">
                <a:effectLst>
                  <a:outerShdw blurRad="38100" dist="38100" dir="2700000" algn="tl">
                    <a:srgbClr val="DDDDDD"/>
                  </a:outerShdw>
                </a:effectLst>
              </a:rPr>
              <a:t> changes</a:t>
            </a:r>
          </a:p>
          <a:p>
            <a:pPr lvl="1"/>
            <a:r>
              <a:rPr lang="en-US" sz="3200" b="1">
                <a:effectLst>
                  <a:outerShdw blurRad="38100" dist="38100" dir="2700000" algn="tl">
                    <a:srgbClr val="DDDDDD"/>
                  </a:outerShdw>
                </a:effectLst>
              </a:rPr>
              <a:t>Vp/Vs	 </a:t>
            </a:r>
            <a:r>
              <a:rPr lang="en-US" b="1" i="1">
                <a:effectLst>
                  <a:outerShdw blurRad="38100" dist="38100" dir="2700000" algn="tl">
                    <a:srgbClr val="DDDDDD"/>
                  </a:outerShdw>
                </a:effectLst>
              </a:rPr>
              <a:t>sensitive to</a:t>
            </a:r>
            <a:r>
              <a:rPr lang="en-US" sz="3200" b="1">
                <a:effectLst>
                  <a:outerShdw blurRad="38100" dist="38100" dir="2700000" algn="tl">
                    <a:srgbClr val="DDDDDD"/>
                  </a:outerShdw>
                </a:effectLst>
              </a:rPr>
              <a:t> </a:t>
            </a:r>
            <a:r>
              <a:rPr lang="en-US" sz="3200" b="1">
                <a:solidFill>
                  <a:schemeClr val="accent2"/>
                </a:solidFill>
                <a:effectLst>
                  <a:outerShdw blurRad="38100" dist="38100" dir="2700000" algn="tl">
                    <a:srgbClr val="DDDDDD"/>
                  </a:outerShdw>
                </a:effectLst>
              </a:rPr>
              <a:t>fluid</a:t>
            </a:r>
            <a:r>
              <a:rPr lang="en-US" sz="3200" b="1">
                <a:effectLst>
                  <a:outerShdw blurRad="38100" dist="38100" dir="2700000" algn="tl">
                    <a:srgbClr val="DDDDDD"/>
                  </a:outerShdw>
                </a:effectLst>
              </a:rPr>
              <a:t> changes</a:t>
            </a:r>
            <a:endParaRPr lang="en-US" sz="1600" b="1">
              <a:effectLst>
                <a:outerShdw blurRad="38100" dist="38100" dir="2700000" algn="tl">
                  <a:srgbClr val="DDDDDD"/>
                </a:outerShdw>
              </a:effectLst>
            </a:endParaRPr>
          </a:p>
          <a:p>
            <a:r>
              <a:rPr lang="en-US" sz="3600" b="1">
                <a:effectLst>
                  <a:outerShdw blurRad="38100" dist="38100" dir="2700000" algn="tl">
                    <a:srgbClr val="DDDDDD"/>
                  </a:outerShdw>
                </a:effectLst>
              </a:rPr>
              <a:t>A direct non-linear inversion method may be useful for accomplishing this goal.</a:t>
            </a:r>
          </a:p>
        </p:txBody>
      </p:sp>
      <p:sp>
        <p:nvSpPr>
          <p:cNvPr id="2" name="Slide Number Placeholder 1"/>
          <p:cNvSpPr>
            <a:spLocks noGrp="1"/>
          </p:cNvSpPr>
          <p:nvPr>
            <p:ph type="sldNum" sz="quarter" idx="12"/>
          </p:nvPr>
        </p:nvSpPr>
        <p:spPr/>
        <p:txBody>
          <a:bodyPr/>
          <a:lstStyle/>
          <a:p>
            <a:fld id="{FC733198-011E-4E74-9CBE-D2138561C345}" type="slidenum">
              <a:rPr lang="en-US" smtClean="0"/>
              <a:pPr/>
              <a:t>45</a:t>
            </a:fld>
            <a:endParaRPr lang="en-US"/>
          </a:p>
        </p:txBody>
      </p:sp>
    </p:spTree>
    <p:extLst>
      <p:ext uri="{BB962C8B-B14F-4D97-AF65-F5344CB8AC3E}">
        <p14:creationId xmlns:p14="http://schemas.microsoft.com/office/powerpoint/2010/main" val="24697639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866" name="Group 146"/>
          <p:cNvGraphicFramePr>
            <a:graphicFrameLocks noGrp="1"/>
          </p:cNvGraphicFramePr>
          <p:nvPr>
            <p:ph/>
          </p:nvPr>
        </p:nvGraphicFramePr>
        <p:xfrm>
          <a:off x="55033" y="1449389"/>
          <a:ext cx="12090400" cy="5099304"/>
        </p:xfrm>
        <a:graphic>
          <a:graphicData uri="http://schemas.openxmlformats.org/drawingml/2006/table">
            <a:tbl>
              <a:tblPr/>
              <a:tblGrid>
                <a:gridCol w="6045200"/>
                <a:gridCol w="6045200"/>
              </a:tblGrid>
              <a:tr h="781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DDDDDD"/>
                            </a:outerShdw>
                          </a:effectLst>
                          <a:latin typeface="Times New Roman" charset="0"/>
                          <a:ea typeface="ＭＳ Ｐゴシック" charset="0"/>
                        </a:rPr>
                        <a:t>Reference medium L</a:t>
                      </a:r>
                      <a:r>
                        <a:rPr kumimoji="0" lang="en-US" sz="2800" b="1" i="0" u="none" strike="noStrike" cap="none" normalizeH="0" baseline="-25000">
                          <a:ln>
                            <a:noFill/>
                          </a:ln>
                          <a:solidFill>
                            <a:schemeClr val="tx1"/>
                          </a:solidFill>
                          <a:effectLst>
                            <a:outerShdw blurRad="38100" dist="38100" dir="2700000" algn="tl">
                              <a:srgbClr val="DDDDDD"/>
                            </a:outerShdw>
                          </a:effectLst>
                          <a:latin typeface="Times New Roman" charset="0"/>
                          <a:ea typeface="ＭＳ Ｐゴシック" charset="0"/>
                        </a:rPr>
                        <a:t>0 </a:t>
                      </a:r>
                    </a:p>
                  </a:txBody>
                  <a:tcPr marL="121920" marR="1219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DDDDDD"/>
                            </a:outerShdw>
                          </a:effectLst>
                          <a:latin typeface="Times New Roman" charset="0"/>
                          <a:ea typeface="ＭＳ Ｐゴシック" charset="0"/>
                        </a:rPr>
                        <a:t>Initial reservoir condition</a:t>
                      </a:r>
                    </a:p>
                  </a:txBody>
                  <a:tcPr marL="121920" marR="1219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DDDDDD"/>
                            </a:outerShdw>
                          </a:effectLst>
                          <a:latin typeface="Times New Roman" charset="0"/>
                          <a:ea typeface="ＭＳ Ｐゴシック" charset="0"/>
                        </a:rPr>
                        <a:t>Actual medium L</a:t>
                      </a:r>
                      <a:endParaRPr kumimoji="0" lang="en-US" sz="2800" b="1" i="0" u="none" strike="noStrike" cap="none" normalizeH="0" baseline="-25000">
                        <a:ln>
                          <a:noFill/>
                        </a:ln>
                        <a:solidFill>
                          <a:schemeClr val="tx1"/>
                        </a:solidFill>
                        <a:effectLst>
                          <a:outerShdw blurRad="38100" dist="38100" dir="2700000" algn="tl">
                            <a:srgbClr val="DDDDDD"/>
                          </a:outerShdw>
                        </a:effectLst>
                        <a:latin typeface="Times New Roman" charset="0"/>
                        <a:ea typeface="ＭＳ Ｐゴシック" charset="0"/>
                      </a:endParaRPr>
                    </a:p>
                  </a:txBody>
                  <a:tcPr marL="121920" marR="1219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DDDDDD"/>
                            </a:outerShdw>
                          </a:effectLst>
                          <a:latin typeface="Times New Roman" charset="0"/>
                          <a:ea typeface="ＭＳ Ｐゴシック" charset="0"/>
                        </a:rPr>
                        <a:t>Current reservoir condition</a:t>
                      </a:r>
                    </a:p>
                  </a:txBody>
                  <a:tcPr marL="121920" marR="1219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DDDDDD"/>
                            </a:outerShdw>
                          </a:effectLst>
                          <a:latin typeface="Times New Roman" charset="0"/>
                          <a:ea typeface="ＭＳ Ｐゴシック" charset="0"/>
                        </a:rPr>
                        <a:t>Earth property changes in </a:t>
                      </a:r>
                      <a:r>
                        <a:rPr kumimoji="0" lang="en-US" sz="2800" b="1" i="0" u="none" strike="noStrike" cap="none" normalizeH="0" baseline="0">
                          <a:ln>
                            <a:noFill/>
                          </a:ln>
                          <a:solidFill>
                            <a:schemeClr val="accent2"/>
                          </a:solidFill>
                          <a:effectLst>
                            <a:outerShdw blurRad="38100" dist="38100" dir="2700000" algn="tl">
                              <a:srgbClr val="DDDDDD"/>
                            </a:outerShdw>
                          </a:effectLst>
                          <a:latin typeface="Times New Roman" charset="0"/>
                          <a:ea typeface="ＭＳ Ｐゴシック" charset="0"/>
                        </a:rPr>
                        <a:t>space</a:t>
                      </a:r>
                      <a:r>
                        <a:rPr kumimoji="0" lang="en-US" sz="2800" b="1" i="0" u="none" strike="noStrike" cap="none" normalizeH="0" baseline="0">
                          <a:ln>
                            <a:noFill/>
                          </a:ln>
                          <a:solidFill>
                            <a:schemeClr val="tx1"/>
                          </a:solidFill>
                          <a:effectLst>
                            <a:outerShdw blurRad="38100" dist="38100" dir="2700000" algn="tl">
                              <a:srgbClr val="DDDDDD"/>
                            </a:outerShdw>
                          </a:effectLst>
                          <a:latin typeface="Times New Roman" charset="0"/>
                          <a:ea typeface="ＭＳ Ｐゴシック" charset="0"/>
                        </a:rPr>
                        <a:t> V=L</a:t>
                      </a:r>
                      <a:r>
                        <a:rPr kumimoji="0" lang="en-US" sz="2800" b="1" i="0" u="none" strike="noStrike" cap="none" normalizeH="0" baseline="-25000">
                          <a:ln>
                            <a:noFill/>
                          </a:ln>
                          <a:solidFill>
                            <a:schemeClr val="tx1"/>
                          </a:solidFill>
                          <a:effectLst>
                            <a:outerShdw blurRad="38100" dist="38100" dir="2700000" algn="tl">
                              <a:srgbClr val="DDDDDD"/>
                            </a:outerShdw>
                          </a:effectLst>
                          <a:latin typeface="Times New Roman" charset="0"/>
                          <a:ea typeface="ＭＳ Ｐゴシック" charset="0"/>
                        </a:rPr>
                        <a:t>0</a:t>
                      </a:r>
                      <a:r>
                        <a:rPr kumimoji="0" lang="en-US" sz="2800" b="1" i="0" u="none" strike="noStrike" cap="none" normalizeH="0" baseline="0">
                          <a:ln>
                            <a:noFill/>
                          </a:ln>
                          <a:solidFill>
                            <a:schemeClr val="tx1"/>
                          </a:solidFill>
                          <a:effectLst>
                            <a:outerShdw blurRad="38100" dist="38100" dir="2700000" algn="tl">
                              <a:srgbClr val="DDDDDD"/>
                            </a:outerShdw>
                          </a:effectLst>
                          <a:latin typeface="Times New Roman" charset="0"/>
                          <a:ea typeface="ＭＳ Ｐゴシック" charset="0"/>
                        </a:rPr>
                        <a:t>-L</a:t>
                      </a:r>
                    </a:p>
                  </a:txBody>
                  <a:tcPr marL="121920" marR="1219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DDDDDD"/>
                            </a:outerShdw>
                          </a:effectLst>
                          <a:latin typeface="Times New Roman" charset="0"/>
                          <a:ea typeface="ＭＳ Ｐゴシック" charset="0"/>
                        </a:rPr>
                        <a:t>Reservoir property changes in </a:t>
                      </a:r>
                      <a:r>
                        <a:rPr kumimoji="0" lang="en-US" sz="2800" b="1" i="0" u="none" strike="noStrike" cap="none" normalizeH="0" baseline="0">
                          <a:ln>
                            <a:noFill/>
                          </a:ln>
                          <a:solidFill>
                            <a:schemeClr val="accent2"/>
                          </a:solidFill>
                          <a:effectLst>
                            <a:outerShdw blurRad="38100" dist="38100" dir="2700000" algn="tl">
                              <a:srgbClr val="DDDDDD"/>
                            </a:outerShdw>
                          </a:effectLst>
                          <a:latin typeface="Times New Roman" charset="0"/>
                          <a:ea typeface="ＭＳ Ｐゴシック" charset="0"/>
                        </a:rPr>
                        <a:t>time</a:t>
                      </a:r>
                    </a:p>
                  </a:txBody>
                  <a:tcPr marL="121920" marR="1219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DDDDDD"/>
                            </a:outerShdw>
                          </a:effectLst>
                          <a:latin typeface="Times New Roman" charset="0"/>
                          <a:ea typeface="ＭＳ Ｐゴシック" charset="0"/>
                        </a:rPr>
                        <a:t>Reference wave field G</a:t>
                      </a:r>
                      <a:r>
                        <a:rPr kumimoji="0" lang="en-US" sz="2800" b="1" i="0" u="none" strike="noStrike" cap="none" normalizeH="0" baseline="-25000">
                          <a:ln>
                            <a:noFill/>
                          </a:ln>
                          <a:solidFill>
                            <a:schemeClr val="tx1"/>
                          </a:solidFill>
                          <a:effectLst>
                            <a:outerShdw blurRad="38100" dist="38100" dir="2700000" algn="tl">
                              <a:srgbClr val="DDDDDD"/>
                            </a:outerShdw>
                          </a:effectLst>
                          <a:latin typeface="Times New Roman" charset="0"/>
                          <a:ea typeface="ＭＳ Ｐゴシック" charset="0"/>
                        </a:rPr>
                        <a:t>0</a:t>
                      </a:r>
                    </a:p>
                  </a:txBody>
                  <a:tcPr marL="121920" marR="1219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DDDDDD"/>
                            </a:outerShdw>
                          </a:effectLst>
                          <a:latin typeface="Times New Roman" charset="0"/>
                          <a:ea typeface="ＭＳ Ｐゴシック" charset="0"/>
                        </a:rPr>
                        <a:t>Baseline survey</a:t>
                      </a:r>
                    </a:p>
                  </a:txBody>
                  <a:tcPr marL="121920" marR="1219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DDDDDD"/>
                            </a:outerShdw>
                          </a:effectLst>
                          <a:latin typeface="Times New Roman" charset="0"/>
                          <a:ea typeface="ＭＳ Ｐゴシック" charset="0"/>
                        </a:rPr>
                        <a:t>Actual wave field G</a:t>
                      </a:r>
                    </a:p>
                  </a:txBody>
                  <a:tcPr marL="121920" marR="1219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DDDDDD"/>
                            </a:outerShdw>
                          </a:effectLst>
                          <a:latin typeface="Times New Roman" charset="0"/>
                          <a:ea typeface="ＭＳ Ｐゴシック" charset="0"/>
                        </a:rPr>
                        <a:t>Monitor survey</a:t>
                      </a:r>
                    </a:p>
                  </a:txBody>
                  <a:tcPr marL="121920" marR="1219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DDDDDD"/>
                            </a:outerShdw>
                          </a:effectLst>
                          <a:latin typeface="Times New Roman" charset="0"/>
                          <a:ea typeface="ＭＳ Ｐゴシック" charset="0"/>
                        </a:rPr>
                        <a:t>Scattered wave field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DDDDDD"/>
                            </a:outerShdw>
                          </a:effectLst>
                          <a:latin typeface="Times New Roman" charset="0"/>
                          <a:ea typeface="ＭＳ Ｐゴシック" charset="0"/>
                        </a:rPr>
                        <a:t>D=G-G</a:t>
                      </a:r>
                      <a:r>
                        <a:rPr kumimoji="0" lang="en-US" sz="2800" b="1" i="0" u="none" strike="noStrike" cap="none" normalizeH="0" baseline="-25000">
                          <a:ln>
                            <a:noFill/>
                          </a:ln>
                          <a:solidFill>
                            <a:schemeClr val="tx1"/>
                          </a:solidFill>
                          <a:effectLst>
                            <a:outerShdw blurRad="38100" dist="38100" dir="2700000" algn="tl">
                              <a:srgbClr val="DDDDDD"/>
                            </a:outerShdw>
                          </a:effectLst>
                          <a:latin typeface="Times New Roman" charset="0"/>
                          <a:ea typeface="ＭＳ Ｐゴシック" charset="0"/>
                        </a:rPr>
                        <a:t>0</a:t>
                      </a:r>
                    </a:p>
                  </a:txBody>
                  <a:tcPr marL="121920" marR="1219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outerShdw blurRad="38100" dist="38100" dir="2700000" algn="tl">
                              <a:srgbClr val="DDDDDD"/>
                            </a:outerShdw>
                          </a:effectLst>
                          <a:latin typeface="Times New Roman" charset="0"/>
                          <a:ea typeface="ＭＳ Ｐゴシック" charset="0"/>
                        </a:rPr>
                        <a:t>Monitor-Baseline</a:t>
                      </a:r>
                    </a:p>
                  </a:txBody>
                  <a:tcPr marL="121920" marR="1219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8811" name="Text Box 91"/>
          <p:cNvSpPr txBox="1">
            <a:spLocks noChangeArrowheads="1"/>
          </p:cNvSpPr>
          <p:nvPr/>
        </p:nvSpPr>
        <p:spPr bwMode="auto">
          <a:xfrm>
            <a:off x="522817" y="965200"/>
            <a:ext cx="344239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600" u="sng">
                <a:solidFill>
                  <a:prstClr val="black"/>
                </a:solidFill>
                <a:effectLst>
                  <a:outerShdw blurRad="38100" dist="38100" dir="2700000" algn="tl">
                    <a:srgbClr val="DDDDDD"/>
                  </a:outerShdw>
                </a:effectLst>
                <a:latin typeface="Calibri"/>
              </a:rPr>
              <a:t>Inverse scattering series</a:t>
            </a:r>
          </a:p>
        </p:txBody>
      </p:sp>
      <p:sp>
        <p:nvSpPr>
          <p:cNvPr id="798812" name="Text Box 92"/>
          <p:cNvSpPr txBox="1">
            <a:spLocks noChangeArrowheads="1"/>
          </p:cNvSpPr>
          <p:nvPr/>
        </p:nvSpPr>
        <p:spPr bwMode="auto">
          <a:xfrm>
            <a:off x="6070601" y="946150"/>
            <a:ext cx="430981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600" u="sng">
                <a:solidFill>
                  <a:prstClr val="black"/>
                </a:solidFill>
                <a:effectLst>
                  <a:outerShdw blurRad="38100" dist="38100" dir="2700000" algn="tl">
                    <a:srgbClr val="DDDDDD"/>
                  </a:outerShdw>
                </a:effectLst>
                <a:latin typeface="Calibri"/>
              </a:rPr>
              <a:t>Time-lapse seismic monitoring</a:t>
            </a:r>
          </a:p>
        </p:txBody>
      </p:sp>
      <p:sp>
        <p:nvSpPr>
          <p:cNvPr id="798868" name="Rectangle 148"/>
          <p:cNvSpPr>
            <a:spLocks noChangeArrowheads="1"/>
          </p:cNvSpPr>
          <p:nvPr/>
        </p:nvSpPr>
        <p:spPr bwMode="auto">
          <a:xfrm>
            <a:off x="2321984" y="46038"/>
            <a:ext cx="5618157"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800" u="sng">
                <a:solidFill>
                  <a:prstClr val="black"/>
                </a:solidFill>
                <a:effectLst>
                  <a:outerShdw blurRad="38100" dist="38100" dir="2700000" algn="tl">
                    <a:srgbClr val="DDDDDD"/>
                  </a:outerShdw>
                </a:effectLst>
                <a:latin typeface="Calibri"/>
              </a:rPr>
              <a:t>Introduction of the method</a:t>
            </a:r>
          </a:p>
        </p:txBody>
      </p:sp>
      <p:sp>
        <p:nvSpPr>
          <p:cNvPr id="2" name="Slide Number Placeholder 1"/>
          <p:cNvSpPr>
            <a:spLocks noGrp="1"/>
          </p:cNvSpPr>
          <p:nvPr>
            <p:ph type="sldNum" sz="quarter" idx="12"/>
          </p:nvPr>
        </p:nvSpPr>
        <p:spPr/>
        <p:txBody>
          <a:bodyPr/>
          <a:lstStyle/>
          <a:p>
            <a:fld id="{4CEF8336-80BE-9146-B4CB-68E4DCFB5DC4}" type="slidenum">
              <a:rPr lang="en-US" smtClean="0">
                <a:solidFill>
                  <a:prstClr val="black">
                    <a:tint val="75000"/>
                  </a:prstClr>
                </a:solidFill>
                <a:latin typeface="Calibri"/>
              </a:rPr>
              <a:pPr/>
              <a:t>46</a:t>
            </a:fld>
            <a:endParaRPr lang="en-US">
              <a:solidFill>
                <a:prstClr val="black">
                  <a:tint val="75000"/>
                </a:prstClr>
              </a:solidFill>
              <a:latin typeface="Calibri"/>
            </a:endParaRPr>
          </a:p>
        </p:txBody>
      </p:sp>
    </p:spTree>
    <p:extLst>
      <p:ext uri="{BB962C8B-B14F-4D97-AF65-F5344CB8AC3E}">
        <p14:creationId xmlns:p14="http://schemas.microsoft.com/office/powerpoint/2010/main" val="37140620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8" name="Rectangle 2"/>
          <p:cNvSpPr>
            <a:spLocks noGrp="1" noChangeArrowheads="1"/>
          </p:cNvSpPr>
          <p:nvPr>
            <p:ph type="title"/>
          </p:nvPr>
        </p:nvSpPr>
        <p:spPr>
          <a:xfrm>
            <a:off x="914400" y="76200"/>
            <a:ext cx="10363200" cy="1143000"/>
          </a:xfrm>
        </p:spPr>
        <p:txBody>
          <a:bodyPr/>
          <a:lstStyle/>
          <a:p>
            <a:r>
              <a:rPr lang="en-US" dirty="0" smtClean="0"/>
              <a:t>Conclusion</a:t>
            </a:r>
            <a:endParaRPr lang="en-US" dirty="0">
              <a:solidFill>
                <a:schemeClr val="tx1"/>
              </a:solidFill>
            </a:endParaRPr>
          </a:p>
        </p:txBody>
      </p:sp>
      <p:sp>
        <p:nvSpPr>
          <p:cNvPr id="1002499" name="Rectangle 3"/>
          <p:cNvSpPr>
            <a:spLocks noGrp="1" noChangeArrowheads="1"/>
          </p:cNvSpPr>
          <p:nvPr>
            <p:ph type="body" idx="1"/>
          </p:nvPr>
        </p:nvSpPr>
        <p:spPr>
          <a:xfrm>
            <a:off x="406400" y="1639888"/>
            <a:ext cx="11379200" cy="4837112"/>
          </a:xfrm>
        </p:spPr>
        <p:txBody>
          <a:bodyPr/>
          <a:lstStyle/>
          <a:p>
            <a:r>
              <a:rPr lang="en-US" dirty="0"/>
              <a:t>Comparing the first and second order algorithms in estimating shear modulus and </a:t>
            </a:r>
            <a:r>
              <a:rPr lang="en-US" dirty="0" err="1"/>
              <a:t>Vp</a:t>
            </a:r>
            <a:r>
              <a:rPr lang="en-US" dirty="0"/>
              <a:t>/Vs </a:t>
            </a:r>
            <a:r>
              <a:rPr lang="en-US" dirty="0" smtClean="0"/>
              <a:t>contrasts.</a:t>
            </a:r>
          </a:p>
          <a:p>
            <a:pPr lvl="1"/>
            <a:r>
              <a:rPr lang="en-US" dirty="0" smtClean="0"/>
              <a:t>Second </a:t>
            </a:r>
            <a:r>
              <a:rPr lang="en-US" dirty="0"/>
              <a:t>order direct inverse was able to distinguish pressure changes from fluid changes.</a:t>
            </a:r>
          </a:p>
        </p:txBody>
      </p:sp>
      <p:sp>
        <p:nvSpPr>
          <p:cNvPr id="2" name="Slide Number Placeholder 1"/>
          <p:cNvSpPr>
            <a:spLocks noGrp="1"/>
          </p:cNvSpPr>
          <p:nvPr>
            <p:ph type="sldNum" sz="quarter" idx="12"/>
          </p:nvPr>
        </p:nvSpPr>
        <p:spPr/>
        <p:txBody>
          <a:bodyPr/>
          <a:lstStyle/>
          <a:p>
            <a:fld id="{FC733198-011E-4E74-9CBE-D2138561C345}" type="slidenum">
              <a:rPr lang="en-US" smtClean="0"/>
              <a:pPr/>
              <a:t>47</a:t>
            </a:fld>
            <a:endParaRPr lang="en-US"/>
          </a:p>
        </p:txBody>
      </p:sp>
    </p:spTree>
    <p:extLst>
      <p:ext uri="{BB962C8B-B14F-4D97-AF65-F5344CB8AC3E}">
        <p14:creationId xmlns:p14="http://schemas.microsoft.com/office/powerpoint/2010/main" val="5902950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3600" kern="1200" cap="all" baseline="0">
                <a:solidFill>
                  <a:srgbClr val="000000"/>
                </a:solidFill>
                <a:latin typeface="Arial"/>
                <a:ea typeface="+mj-ea"/>
                <a:cs typeface="Arial"/>
              </a:defRPr>
            </a:lvl1pPr>
          </a:lstStyle>
          <a:p>
            <a:r>
              <a:rPr lang="en-US" dirty="0" smtClean="0"/>
              <a:t>Summary</a:t>
            </a:r>
            <a:endParaRPr lang="en-US" dirty="0"/>
          </a:p>
        </p:txBody>
      </p:sp>
      <p:sp>
        <p:nvSpPr>
          <p:cNvPr id="4" name="TextBox 3"/>
          <p:cNvSpPr txBox="1"/>
          <p:nvPr/>
        </p:nvSpPr>
        <p:spPr>
          <a:xfrm>
            <a:off x="693683" y="1371600"/>
            <a:ext cx="10499834" cy="4031873"/>
          </a:xfrm>
          <a:prstGeom prst="rect">
            <a:avLst/>
          </a:prstGeom>
          <a:noFill/>
        </p:spPr>
        <p:txBody>
          <a:bodyPr wrap="square" rtlCol="0">
            <a:spAutoFit/>
          </a:bodyPr>
          <a:lstStyle/>
          <a:p>
            <a:r>
              <a:rPr lang="en-US" sz="3200" u="sng" dirty="0" smtClean="0"/>
              <a:t>The role of direct and indirect methods</a:t>
            </a:r>
          </a:p>
          <a:p>
            <a:pPr marL="457200" indent="-457200">
              <a:buFont typeface="Arial" panose="020B0604020202020204" pitchFamily="34" charset="0"/>
              <a:buChar char="•"/>
            </a:pPr>
            <a:r>
              <a:rPr lang="en-US" sz="3200" dirty="0"/>
              <a:t>Direct methods for the part of the world that your physics is describing and accommodating</a:t>
            </a:r>
            <a:r>
              <a:rPr lang="en-US" sz="3200" dirty="0" smtClean="0"/>
              <a:t>.</a:t>
            </a:r>
          </a:p>
          <a:p>
            <a:pPr marL="457200" indent="-457200">
              <a:buFont typeface="Arial" panose="020B0604020202020204" pitchFamily="34" charset="0"/>
              <a:buChar char="•"/>
            </a:pPr>
            <a:r>
              <a:rPr lang="en-US" sz="3200" dirty="0"/>
              <a:t>Indirect methods provide a channel to accommodate the part of the world that is outside and beyond the assumed physics </a:t>
            </a:r>
            <a:r>
              <a:rPr lang="en-US" sz="3200" dirty="0" smtClean="0"/>
              <a:t>model.</a:t>
            </a:r>
          </a:p>
          <a:p>
            <a:pPr marL="457200" indent="-457200">
              <a:buFont typeface="Arial" panose="020B0604020202020204" pitchFamily="34" charset="0"/>
              <a:buChar char="•"/>
            </a:pPr>
            <a:r>
              <a:rPr lang="en-US" sz="3200" dirty="0"/>
              <a:t>Strive to have a consistency and alignment between the direct and indirect </a:t>
            </a:r>
            <a:r>
              <a:rPr lang="en-US" sz="3200" dirty="0" smtClean="0"/>
              <a:t>methods.</a:t>
            </a:r>
            <a:endParaRPr lang="en-US" sz="3200" u="sng" dirty="0"/>
          </a:p>
        </p:txBody>
      </p:sp>
      <p:sp>
        <p:nvSpPr>
          <p:cNvPr id="5" name="Slide Number Placeholder 4"/>
          <p:cNvSpPr>
            <a:spLocks noGrp="1"/>
          </p:cNvSpPr>
          <p:nvPr>
            <p:ph type="sldNum" sz="quarter" idx="12"/>
          </p:nvPr>
        </p:nvSpPr>
        <p:spPr/>
        <p:txBody>
          <a:bodyPr/>
          <a:lstStyle/>
          <a:p>
            <a:fld id="{FC733198-011E-4E74-9CBE-D2138561C345}" type="slidenum">
              <a:rPr lang="en-US" smtClean="0"/>
              <a:pPr/>
              <a:t>48</a:t>
            </a:fld>
            <a:endParaRPr lang="en-US"/>
          </a:p>
        </p:txBody>
      </p:sp>
    </p:spTree>
    <p:extLst>
      <p:ext uri="{BB962C8B-B14F-4D97-AF65-F5344CB8AC3E}">
        <p14:creationId xmlns:p14="http://schemas.microsoft.com/office/powerpoint/2010/main" val="2116351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onsor_logo_201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913869"/>
          </a:xfrm>
          <a:prstGeom prst="rect">
            <a:avLst/>
          </a:prstGeom>
        </p:spPr>
      </p:pic>
      <p:sp>
        <p:nvSpPr>
          <p:cNvPr id="2" name="Slide Number Placeholder 1"/>
          <p:cNvSpPr>
            <a:spLocks noGrp="1"/>
          </p:cNvSpPr>
          <p:nvPr>
            <p:ph type="sldNum" sz="quarter" idx="12"/>
          </p:nvPr>
        </p:nvSpPr>
        <p:spPr/>
        <p:txBody>
          <a:bodyPr/>
          <a:lstStyle/>
          <a:p>
            <a:fld id="{FC733198-011E-4E74-9CBE-D2138561C345}" type="slidenum">
              <a:rPr lang="en-US" smtClean="0"/>
              <a:pPr/>
              <a:t>49</a:t>
            </a:fld>
            <a:endParaRPr lang="en-US"/>
          </a:p>
        </p:txBody>
      </p:sp>
    </p:spTree>
    <p:extLst>
      <p:ext uri="{BB962C8B-B14F-4D97-AF65-F5344CB8AC3E}">
        <p14:creationId xmlns:p14="http://schemas.microsoft.com/office/powerpoint/2010/main" val="2647968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67833" y="2771128"/>
            <a:ext cx="10477500" cy="1384995"/>
          </a:xfrm>
          <a:prstGeom prst="rect">
            <a:avLst/>
          </a:prstGeom>
        </p:spPr>
        <p:txBody>
          <a:bodyPr wrap="square">
            <a:spAutoFit/>
          </a:bodyPr>
          <a:lstStyle/>
          <a:p>
            <a:pPr marL="457200" indent="-457200">
              <a:lnSpc>
                <a:spcPct val="150000"/>
              </a:lnSpc>
              <a:buFont typeface="Arial"/>
              <a:buChar char="•"/>
            </a:pPr>
            <a:r>
              <a:rPr lang="en-US" sz="2800" dirty="0">
                <a:latin typeface="Arial"/>
                <a:cs typeface="Arial"/>
              </a:rPr>
              <a:t>There’s</a:t>
            </a:r>
            <a:r>
              <a:rPr lang="zh-CN" altLang="en-US" sz="2800" dirty="0">
                <a:latin typeface="Arial"/>
                <a:cs typeface="Arial"/>
              </a:rPr>
              <a:t> </a:t>
            </a:r>
            <a:r>
              <a:rPr lang="en-US" altLang="zh-CN" sz="2800" dirty="0">
                <a:latin typeface="Arial"/>
                <a:cs typeface="Arial"/>
              </a:rPr>
              <a:t>a</a:t>
            </a:r>
            <a:r>
              <a:rPr lang="en-US" sz="2800" dirty="0">
                <a:latin typeface="Arial"/>
                <a:cs typeface="Arial"/>
              </a:rPr>
              <a:t> role for direct and indirect methods in practical real world </a:t>
            </a:r>
            <a:r>
              <a:rPr lang="en-US" sz="2800" dirty="0" smtClean="0">
                <a:latin typeface="Arial"/>
                <a:cs typeface="Arial"/>
              </a:rPr>
              <a:t>applications.</a:t>
            </a:r>
            <a:endParaRPr lang="en-US" sz="2800" dirty="0">
              <a:latin typeface="Arial"/>
              <a:cs typeface="Arial"/>
            </a:endParaRPr>
          </a:p>
        </p:txBody>
      </p:sp>
      <p:sp>
        <p:nvSpPr>
          <p:cNvPr id="6" name="Title 5"/>
          <p:cNvSpPr>
            <a:spLocks noGrp="1"/>
          </p:cNvSpPr>
          <p:nvPr>
            <p:ph type="title"/>
          </p:nvPr>
        </p:nvSpPr>
        <p:spPr/>
        <p:txBody>
          <a:bodyPr/>
          <a:lstStyle/>
          <a:p>
            <a:endParaRPr lang="en-US"/>
          </a:p>
        </p:txBody>
      </p:sp>
      <p:sp>
        <p:nvSpPr>
          <p:cNvPr id="5" name="Title 2"/>
          <p:cNvSpPr txBox="1">
            <a:spLocks/>
          </p:cNvSpPr>
          <p:nvPr/>
        </p:nvSpPr>
        <p:spPr>
          <a:xfrm>
            <a:off x="910168" y="2683313"/>
            <a:ext cx="10498666" cy="1327788"/>
          </a:xfrm>
          <a:prstGeom prst="rect">
            <a:avLst/>
          </a:prstGeom>
        </p:spPr>
        <p:txBody>
          <a:bodyPr vert="horz" lIns="91440" tIns="45720" rIns="91440" bIns="45720" rtlCol="0" anchor="ctr">
            <a:noAutofit/>
          </a:bodyPr>
          <a:lstStyle>
            <a:lvl1pPr algn="l" defTabSz="914400" rtl="0" eaLnBrk="1" latinLnBrk="0" hangingPunct="1">
              <a:lnSpc>
                <a:spcPct val="15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pPr marL="457200" indent="-457200">
              <a:buFont typeface="Arial"/>
              <a:buChar char="•"/>
            </a:pPr>
            <a:endParaRPr lang="en-US" dirty="0">
              <a:latin typeface="Arial"/>
              <a:cs typeface="Arial"/>
            </a:endParaRPr>
          </a:p>
        </p:txBody>
      </p:sp>
      <p:sp>
        <p:nvSpPr>
          <p:cNvPr id="3" name="Slide Number Placeholder 2"/>
          <p:cNvSpPr>
            <a:spLocks noGrp="1"/>
          </p:cNvSpPr>
          <p:nvPr>
            <p:ph type="sldNum" sz="quarter" idx="12"/>
          </p:nvPr>
        </p:nvSpPr>
        <p:spPr/>
        <p:txBody>
          <a:bodyPr/>
          <a:lstStyle/>
          <a:p>
            <a:fld id="{FC733198-011E-4E74-9CBE-D2138561C345}" type="slidenum">
              <a:rPr lang="en-US" smtClean="0"/>
              <a:pPr/>
              <a:t>5</a:t>
            </a:fld>
            <a:endParaRPr lang="en-US"/>
          </a:p>
        </p:txBody>
      </p:sp>
    </p:spTree>
    <p:extLst>
      <p:ext uri="{BB962C8B-B14F-4D97-AF65-F5344CB8AC3E}">
        <p14:creationId xmlns:p14="http://schemas.microsoft.com/office/powerpoint/2010/main" val="29402024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a:t>
            </a:r>
            <a:endParaRPr lang="en-US" dirty="0"/>
          </a:p>
        </p:txBody>
      </p:sp>
      <p:sp>
        <p:nvSpPr>
          <p:cNvPr id="2" name="Content Placeholder 1"/>
          <p:cNvSpPr>
            <a:spLocks noGrp="1"/>
          </p:cNvSpPr>
          <p:nvPr>
            <p:ph idx="1"/>
          </p:nvPr>
        </p:nvSpPr>
        <p:spPr/>
        <p:txBody>
          <a:bodyPr>
            <a:normAutofit fontScale="70000" lnSpcReduction="20000"/>
          </a:bodyPr>
          <a:lstStyle/>
          <a:p>
            <a:r>
              <a:rPr lang="en-US" dirty="0" err="1"/>
              <a:t>Weglein</a:t>
            </a:r>
            <a:r>
              <a:rPr lang="en-US" altLang="zh-CN" dirty="0"/>
              <a:t>,</a:t>
            </a:r>
            <a:r>
              <a:rPr lang="en-US" dirty="0"/>
              <a:t> A.B</a:t>
            </a:r>
            <a:r>
              <a:rPr lang="en-US" altLang="zh-CN" dirty="0"/>
              <a:t>.</a:t>
            </a:r>
            <a:r>
              <a:rPr lang="en-US" dirty="0"/>
              <a:t>, F. V. </a:t>
            </a:r>
            <a:r>
              <a:rPr lang="en-US" dirty="0" err="1"/>
              <a:t>Araújo</a:t>
            </a:r>
            <a:r>
              <a:rPr lang="en-US" dirty="0"/>
              <a:t>, P. M. </a:t>
            </a:r>
            <a:r>
              <a:rPr lang="en-US" dirty="0" err="1"/>
              <a:t>Carvalho</a:t>
            </a:r>
            <a:r>
              <a:rPr lang="en-US" dirty="0"/>
              <a:t>, R. H. </a:t>
            </a:r>
            <a:r>
              <a:rPr lang="en-US" dirty="0" err="1"/>
              <a:t>Stolt</a:t>
            </a:r>
            <a:r>
              <a:rPr lang="en-US" dirty="0"/>
              <a:t>, K. H. Matson, R. T. Coates, D. Corrigan, D. J. Foster, S. A. Shaw, and H. Zhang. “Inverse Scattering Series and Seismic Exploration.” Inverse Problems (2003): R27–R83. </a:t>
            </a:r>
          </a:p>
          <a:p>
            <a:r>
              <a:rPr lang="en-US" dirty="0" err="1"/>
              <a:t>Weglein</a:t>
            </a:r>
            <a:r>
              <a:rPr lang="en-US" altLang="zh-CN" dirty="0"/>
              <a:t>,</a:t>
            </a:r>
            <a:r>
              <a:rPr lang="en-US" dirty="0"/>
              <a:t> A.B</a:t>
            </a:r>
            <a:r>
              <a:rPr lang="en-US" altLang="zh-CN" dirty="0"/>
              <a:t>., H. Zhang, A.C. </a:t>
            </a:r>
            <a:r>
              <a:rPr lang="en-US" altLang="zh-CN" dirty="0" err="1"/>
              <a:t>Ramírez</a:t>
            </a:r>
            <a:r>
              <a:rPr lang="en-US" altLang="zh-CN" dirty="0"/>
              <a:t>, F. Liu, and J. Lira. “Clarifying the underlying and fundamental meaning of the approximate linear inversion of seismic data”. Geophysics, 2009, 74(6): WCD1-WCD13.</a:t>
            </a:r>
          </a:p>
          <a:p>
            <a:r>
              <a:rPr lang="en-US" dirty="0" err="1"/>
              <a:t>Weglein</a:t>
            </a:r>
            <a:r>
              <a:rPr lang="en-US" dirty="0"/>
              <a:t>, A.B. “A timely and necessary antidote to indirect methods and so-called P-wave FWI”. The Leading Edge, 32(10):1192-1204, October 2013.</a:t>
            </a:r>
          </a:p>
          <a:p>
            <a:r>
              <a:rPr lang="en-US" dirty="0"/>
              <a:t>Zhang, H. Direct non-linear acoustic and elastic inversion: Towards fundamentally new comprehensive and realistic target identification. PhD thesis, University of Houston, 2006.</a:t>
            </a:r>
          </a:p>
          <a:p>
            <a:r>
              <a:rPr lang="en-US" dirty="0"/>
              <a:t>Li, X. I.- Multi-component direct nonlinear inversion for elastic earth properties using the inverse scattering series; II.- Multi-parameter depth imaging using the inverse scattering series. PhD thesis, University of Houston, 2011.</a:t>
            </a:r>
          </a:p>
          <a:p>
            <a:r>
              <a:rPr lang="en-US" altLang="zh-CN" dirty="0"/>
              <a:t>Liang,</a:t>
            </a:r>
            <a:r>
              <a:rPr lang="zh-CN" altLang="en-US" dirty="0"/>
              <a:t> </a:t>
            </a:r>
            <a:r>
              <a:rPr lang="en-US" altLang="zh-CN" dirty="0"/>
              <a:t>H.,</a:t>
            </a:r>
            <a:r>
              <a:rPr lang="zh-CN" altLang="en-US" dirty="0"/>
              <a:t> </a:t>
            </a:r>
            <a:r>
              <a:rPr lang="en-US" dirty="0"/>
              <a:t>Addressing several key </a:t>
            </a:r>
            <a:r>
              <a:rPr lang="en-US" dirty="0" err="1"/>
              <a:t>oustanding</a:t>
            </a:r>
            <a:r>
              <a:rPr lang="en-US" dirty="0"/>
              <a:t> issues and extending the capability of the inverse</a:t>
            </a:r>
            <a:r>
              <a:rPr lang="zh-CN" altLang="en-US" dirty="0"/>
              <a:t> </a:t>
            </a:r>
            <a:r>
              <a:rPr lang="en-US" dirty="0"/>
              <a:t>scattering subseries for internal multiple attenuation, depth imaging, and parameter estimation.</a:t>
            </a:r>
            <a:r>
              <a:rPr lang="zh-CN" altLang="en-US" dirty="0"/>
              <a:t> </a:t>
            </a:r>
            <a:r>
              <a:rPr lang="en-US" dirty="0"/>
              <a:t>PhD thesis, University of Houston, 2013</a:t>
            </a:r>
            <a:r>
              <a:rPr lang="en-US" dirty="0" smtClean="0"/>
              <a:t>.</a:t>
            </a:r>
            <a:endParaRPr lang="en-US" dirty="0"/>
          </a:p>
        </p:txBody>
      </p:sp>
      <p:sp>
        <p:nvSpPr>
          <p:cNvPr id="3" name="Slide Number Placeholder 2"/>
          <p:cNvSpPr>
            <a:spLocks noGrp="1"/>
          </p:cNvSpPr>
          <p:nvPr>
            <p:ph type="sldNum" sz="quarter" idx="12"/>
          </p:nvPr>
        </p:nvSpPr>
        <p:spPr/>
        <p:txBody>
          <a:bodyPr/>
          <a:lstStyle/>
          <a:p>
            <a:fld id="{FC733198-011E-4E74-9CBE-D2138561C345}" type="slidenum">
              <a:rPr lang="en-US" smtClean="0"/>
              <a:pPr/>
              <a:t>50</a:t>
            </a:fld>
            <a:endParaRPr lang="en-US"/>
          </a:p>
        </p:txBody>
      </p:sp>
    </p:spTree>
    <p:extLst>
      <p:ext uri="{BB962C8B-B14F-4D97-AF65-F5344CB8AC3E}">
        <p14:creationId xmlns:p14="http://schemas.microsoft.com/office/powerpoint/2010/main" val="4559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6" name="Rectangle 5"/>
          <p:cNvSpPr/>
          <p:nvPr/>
        </p:nvSpPr>
        <p:spPr>
          <a:xfrm>
            <a:off x="867833" y="2771128"/>
            <a:ext cx="10477500" cy="1995418"/>
          </a:xfrm>
          <a:prstGeom prst="rect">
            <a:avLst/>
          </a:prstGeom>
        </p:spPr>
        <p:txBody>
          <a:bodyPr wrap="square">
            <a:spAutoFit/>
          </a:bodyPr>
          <a:lstStyle/>
          <a:p>
            <a:pPr marL="457200" indent="-457200">
              <a:lnSpc>
                <a:spcPct val="150000"/>
              </a:lnSpc>
              <a:buFont typeface="Arial"/>
              <a:buChar char="•"/>
            </a:pPr>
            <a:r>
              <a:rPr lang="en-US" sz="2800" dirty="0">
                <a:latin typeface="Arial"/>
                <a:cs typeface="Arial"/>
              </a:rPr>
              <a:t>For a normal incidence plane wave on a 1D earth, a closed-form direct inverse solution exists (e.g., Ware and Aki, (1968) JASA) </a:t>
            </a:r>
          </a:p>
        </p:txBody>
      </p:sp>
      <p:sp>
        <p:nvSpPr>
          <p:cNvPr id="2" name="Slide Number Placeholder 1"/>
          <p:cNvSpPr>
            <a:spLocks noGrp="1"/>
          </p:cNvSpPr>
          <p:nvPr>
            <p:ph type="sldNum" sz="quarter" idx="12"/>
          </p:nvPr>
        </p:nvSpPr>
        <p:spPr/>
        <p:txBody>
          <a:bodyPr/>
          <a:lstStyle/>
          <a:p>
            <a:fld id="{FC733198-011E-4E74-9CBE-D2138561C345}" type="slidenum">
              <a:rPr lang="en-US" smtClean="0"/>
              <a:pPr/>
              <a:t>6</a:t>
            </a:fld>
            <a:endParaRPr lang="en-US"/>
          </a:p>
        </p:txBody>
      </p:sp>
    </p:spTree>
    <p:extLst>
      <p:ext uri="{BB962C8B-B14F-4D97-AF65-F5344CB8AC3E}">
        <p14:creationId xmlns:p14="http://schemas.microsoft.com/office/powerpoint/2010/main" val="720375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Inverse</a:t>
            </a:r>
            <a:r>
              <a:rPr lang="zh-CN" altLang="en-US" dirty="0" smtClean="0"/>
              <a:t> </a:t>
            </a:r>
            <a:r>
              <a:rPr lang="en-US" altLang="zh-CN" dirty="0" smtClean="0"/>
              <a:t>for</a:t>
            </a:r>
            <a:r>
              <a:rPr lang="zh-CN" altLang="en-US" dirty="0" smtClean="0"/>
              <a:t> </a:t>
            </a:r>
            <a:r>
              <a:rPr lang="en-US" altLang="zh-CN" dirty="0" smtClean="0"/>
              <a:t>a</a:t>
            </a:r>
            <a:r>
              <a:rPr lang="zh-CN" altLang="en-US" dirty="0" smtClean="0"/>
              <a:t> </a:t>
            </a:r>
            <a:r>
              <a:rPr lang="en-US" altLang="zh-CN" dirty="0" smtClean="0"/>
              <a:t>multi-dimensional</a:t>
            </a:r>
            <a:r>
              <a:rPr lang="zh-CN" altLang="en-US" dirty="0" smtClean="0"/>
              <a:t> </a:t>
            </a:r>
            <a:r>
              <a:rPr lang="en-US" altLang="zh-CN" dirty="0" smtClean="0"/>
              <a:t>subsurface</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88386813"/>
              </p:ext>
            </p:extLst>
          </p:nvPr>
        </p:nvGraphicFramePr>
        <p:xfrm>
          <a:off x="3852333" y="1789616"/>
          <a:ext cx="5122334" cy="1527308"/>
        </p:xfrm>
        <a:graphic>
          <a:graphicData uri="http://schemas.openxmlformats.org/presentationml/2006/ole">
            <mc:AlternateContent xmlns:mc="http://schemas.openxmlformats.org/markup-compatibility/2006">
              <mc:Choice xmlns:v="urn:schemas-microsoft-com:vml" Requires="v">
                <p:oleObj spid="_x0000_s13440" name="Equation" r:id="rId4" imgW="1727200" imgH="546100" progId="Equation.DSMT4">
                  <p:embed/>
                </p:oleObj>
              </mc:Choice>
              <mc:Fallback>
                <p:oleObj name="Equation" r:id="rId4" imgW="1727200" imgH="546100" progId="Equation.DSMT4">
                  <p:embed/>
                  <p:pic>
                    <p:nvPicPr>
                      <p:cNvPr id="0" name=""/>
                      <p:cNvPicPr/>
                      <p:nvPr/>
                    </p:nvPicPr>
                    <p:blipFill>
                      <a:blip r:embed="rId5"/>
                      <a:stretch>
                        <a:fillRect/>
                      </a:stretch>
                    </p:blipFill>
                    <p:spPr>
                      <a:xfrm>
                        <a:off x="3852333" y="1789616"/>
                        <a:ext cx="5122334" cy="1527308"/>
                      </a:xfrm>
                      <a:prstGeom prst="rect">
                        <a:avLst/>
                      </a:prstGeom>
                    </p:spPr>
                  </p:pic>
                </p:oleObj>
              </mc:Fallback>
            </mc:AlternateContent>
          </a:graphicData>
        </a:graphic>
      </p:graphicFrame>
      <p:grpSp>
        <p:nvGrpSpPr>
          <p:cNvPr id="4" name="Group 3"/>
          <p:cNvGrpSpPr/>
          <p:nvPr/>
        </p:nvGrpSpPr>
        <p:grpSpPr>
          <a:xfrm>
            <a:off x="1168386" y="3550898"/>
            <a:ext cx="9867944" cy="589576"/>
            <a:chOff x="933674" y="3790025"/>
            <a:chExt cx="7400961" cy="589576"/>
          </a:xfrm>
        </p:grpSpPr>
        <p:sp>
          <p:nvSpPr>
            <p:cNvPr id="6" name="Rectangle 5"/>
            <p:cNvSpPr/>
            <p:nvPr/>
          </p:nvSpPr>
          <p:spPr>
            <a:xfrm>
              <a:off x="933674" y="3790025"/>
              <a:ext cx="1620595" cy="523220"/>
            </a:xfrm>
            <a:prstGeom prst="rect">
              <a:avLst/>
            </a:prstGeom>
          </p:spPr>
          <p:txBody>
            <a:bodyPr wrap="none">
              <a:spAutoFit/>
            </a:bodyPr>
            <a:lstStyle/>
            <a:p>
              <a:pPr lvl="0" algn="ctr"/>
              <a:r>
                <a:rPr lang="en-US" sz="2800" dirty="0" smtClean="0">
                  <a:solidFill>
                    <a:srgbClr val="0000FF"/>
                  </a:solidFill>
                  <a:latin typeface="Arial"/>
                  <a:cs typeface="Arial"/>
                </a:rPr>
                <a:t>Relationship</a:t>
              </a:r>
              <a:endParaRPr lang="en-US" sz="2800" dirty="0">
                <a:solidFill>
                  <a:srgbClr val="0000FF"/>
                </a:solidFill>
                <a:latin typeface="Arial"/>
                <a:cs typeface="Aria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146820726"/>
                </p:ext>
              </p:extLst>
            </p:nvPr>
          </p:nvGraphicFramePr>
          <p:xfrm>
            <a:off x="3708635" y="3830961"/>
            <a:ext cx="2000251" cy="548640"/>
          </p:xfrm>
          <a:graphic>
            <a:graphicData uri="http://schemas.openxmlformats.org/presentationml/2006/ole">
              <mc:AlternateContent xmlns:mc="http://schemas.openxmlformats.org/markup-compatibility/2006">
                <mc:Choice xmlns:v="urn:schemas-microsoft-com:vml" Requires="v">
                  <p:oleObj spid="_x0000_s13441" name="Equation" r:id="rId6" imgW="977900" imgH="203200" progId="Equation.DSMT4">
                    <p:embed/>
                  </p:oleObj>
                </mc:Choice>
                <mc:Fallback>
                  <p:oleObj name="Equation" r:id="rId6" imgW="977900" imgH="203200" progId="Equation.DSMT4">
                    <p:embed/>
                    <p:pic>
                      <p:nvPicPr>
                        <p:cNvPr id="0" name=""/>
                        <p:cNvPicPr/>
                        <p:nvPr/>
                      </p:nvPicPr>
                      <p:blipFill>
                        <a:blip r:embed="rId7"/>
                        <a:stretch>
                          <a:fillRect/>
                        </a:stretch>
                      </p:blipFill>
                      <p:spPr>
                        <a:xfrm>
                          <a:off x="3708635" y="3830961"/>
                          <a:ext cx="2000251" cy="548640"/>
                        </a:xfrm>
                        <a:prstGeom prst="rect">
                          <a:avLst/>
                        </a:prstGeom>
                      </p:spPr>
                    </p:pic>
                  </p:oleObj>
                </mc:Fallback>
              </mc:AlternateContent>
            </a:graphicData>
          </a:graphic>
        </p:graphicFrame>
        <p:sp>
          <p:nvSpPr>
            <p:cNvPr id="8" name="TextBox 7"/>
            <p:cNvSpPr txBox="1"/>
            <p:nvPr/>
          </p:nvSpPr>
          <p:spPr>
            <a:xfrm>
              <a:off x="7914019" y="3819651"/>
              <a:ext cx="420616" cy="461665"/>
            </a:xfrm>
            <a:prstGeom prst="rect">
              <a:avLst/>
            </a:prstGeom>
            <a:noFill/>
          </p:spPr>
          <p:txBody>
            <a:bodyPr wrap="none" rtlCol="0">
              <a:spAutoFit/>
            </a:bodyPr>
            <a:lstStyle/>
            <a:p>
              <a:r>
                <a:rPr lang="en-US" sz="2400" dirty="0" smtClean="0">
                  <a:latin typeface="Arial"/>
                  <a:cs typeface="Arial"/>
                </a:rPr>
                <a:t>(1)</a:t>
              </a:r>
              <a:endParaRPr lang="en-US" sz="2400" dirty="0">
                <a:latin typeface="Arial"/>
                <a:cs typeface="Arial"/>
              </a:endParaRPr>
            </a:p>
          </p:txBody>
        </p:sp>
      </p:grpSp>
      <p:grpSp>
        <p:nvGrpSpPr>
          <p:cNvPr id="12" name="Group 11"/>
          <p:cNvGrpSpPr/>
          <p:nvPr/>
        </p:nvGrpSpPr>
        <p:grpSpPr>
          <a:xfrm>
            <a:off x="1401215" y="5761938"/>
            <a:ext cx="6684452" cy="804672"/>
            <a:chOff x="1019161" y="5074741"/>
            <a:chExt cx="5304768" cy="804672"/>
          </a:xfrm>
        </p:grpSpPr>
        <p:sp>
          <p:nvSpPr>
            <p:cNvPr id="9" name="Rectangle 8"/>
            <p:cNvSpPr/>
            <p:nvPr/>
          </p:nvSpPr>
          <p:spPr>
            <a:xfrm>
              <a:off x="1019161" y="5215467"/>
              <a:ext cx="1231366" cy="523220"/>
            </a:xfrm>
            <a:prstGeom prst="rect">
              <a:avLst/>
            </a:prstGeom>
          </p:spPr>
          <p:txBody>
            <a:bodyPr wrap="none">
              <a:spAutoFit/>
            </a:bodyPr>
            <a:lstStyle/>
            <a:p>
              <a:r>
                <a:rPr lang="en-US" sz="2800" dirty="0">
                  <a:solidFill>
                    <a:srgbClr val="0000FF"/>
                  </a:solidFill>
                  <a:latin typeface="Arial"/>
                  <a:cs typeface="Arial"/>
                </a:rPr>
                <a:t>M</a:t>
              </a:r>
              <a:r>
                <a:rPr lang="en-US" sz="2800" dirty="0" smtClean="0">
                  <a:solidFill>
                    <a:srgbClr val="0000FF"/>
                  </a:solidFill>
                  <a:latin typeface="Arial"/>
                  <a:cs typeface="Arial"/>
                </a:rPr>
                <a:t>odeling</a:t>
              </a:r>
              <a:endParaRPr lang="en-US" dirty="0">
                <a:solidFill>
                  <a:srgbClr val="0000FF"/>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188535434"/>
                </p:ext>
              </p:extLst>
            </p:nvPr>
          </p:nvGraphicFramePr>
          <p:xfrm>
            <a:off x="3413107" y="5074741"/>
            <a:ext cx="2910822" cy="804672"/>
          </p:xfrm>
          <a:graphic>
            <a:graphicData uri="http://schemas.openxmlformats.org/presentationml/2006/ole">
              <mc:AlternateContent xmlns:mc="http://schemas.openxmlformats.org/markup-compatibility/2006">
                <mc:Choice xmlns:v="urn:schemas-microsoft-com:vml" Requires="v">
                  <p:oleObj spid="_x0000_s13442" name="Equation" r:id="rId8" imgW="1397000" imgH="304800" progId="Equation.DSMT4">
                    <p:embed/>
                  </p:oleObj>
                </mc:Choice>
                <mc:Fallback>
                  <p:oleObj name="Equation" r:id="rId8" imgW="1397000" imgH="304800" progId="Equation.DSMT4">
                    <p:embed/>
                    <p:pic>
                      <p:nvPicPr>
                        <p:cNvPr id="0" name=""/>
                        <p:cNvPicPr/>
                        <p:nvPr/>
                      </p:nvPicPr>
                      <p:blipFill>
                        <a:blip r:embed="rId9"/>
                        <a:stretch>
                          <a:fillRect/>
                        </a:stretch>
                      </p:blipFill>
                      <p:spPr>
                        <a:xfrm>
                          <a:off x="3413107" y="5074741"/>
                          <a:ext cx="2910822" cy="804672"/>
                        </a:xfrm>
                        <a:prstGeom prst="rect">
                          <a:avLst/>
                        </a:prstGeom>
                      </p:spPr>
                    </p:pic>
                  </p:oleObj>
                </mc:Fallback>
              </mc:AlternateContent>
            </a:graphicData>
          </a:graphic>
        </p:graphicFrame>
      </p:grpSp>
      <p:sp>
        <p:nvSpPr>
          <p:cNvPr id="14" name="Rectangle 13"/>
          <p:cNvSpPr/>
          <p:nvPr/>
        </p:nvSpPr>
        <p:spPr>
          <a:xfrm>
            <a:off x="4052808" y="4211102"/>
            <a:ext cx="5192698" cy="461665"/>
          </a:xfrm>
          <a:prstGeom prst="rect">
            <a:avLst/>
          </a:prstGeom>
        </p:spPr>
        <p:txBody>
          <a:bodyPr wrap="none">
            <a:spAutoFit/>
          </a:bodyPr>
          <a:lstStyle/>
          <a:p>
            <a:pPr algn="ctr"/>
            <a:r>
              <a:rPr lang="en-US" sz="2400" dirty="0">
                <a:latin typeface="Arial"/>
                <a:cs typeface="Arial"/>
              </a:rPr>
              <a:t>A</a:t>
            </a:r>
            <a:r>
              <a:rPr lang="en-US" sz="2400" dirty="0" smtClean="0">
                <a:latin typeface="Arial"/>
                <a:cs typeface="Arial"/>
              </a:rPr>
              <a:t>n </a:t>
            </a:r>
            <a:r>
              <a:rPr lang="en-US" sz="2400" dirty="0">
                <a:latin typeface="Arial"/>
                <a:cs typeface="Arial"/>
              </a:rPr>
              <a:t>operator identity that follows </a:t>
            </a:r>
            <a:r>
              <a:rPr lang="en-US" sz="2400" dirty="0" smtClean="0">
                <a:latin typeface="Arial"/>
                <a:cs typeface="Arial"/>
              </a:rPr>
              <a:t>from</a:t>
            </a:r>
            <a:endParaRPr lang="en-US" sz="2400" dirty="0">
              <a:latin typeface="Arial"/>
              <a:cs typeface="Aria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132251012"/>
              </p:ext>
            </p:extLst>
          </p:nvPr>
        </p:nvGraphicFramePr>
        <p:xfrm>
          <a:off x="4296833" y="4933208"/>
          <a:ext cx="4423834" cy="640080"/>
        </p:xfrm>
        <a:graphic>
          <a:graphicData uri="http://schemas.openxmlformats.org/presentationml/2006/ole">
            <mc:AlternateContent xmlns:mc="http://schemas.openxmlformats.org/markup-compatibility/2006">
              <mc:Choice xmlns:v="urn:schemas-microsoft-com:vml" Requires="v">
                <p:oleObj spid="_x0000_s13443" name="Equation" r:id="rId10" imgW="1549400" imgH="228600" progId="Equation.DSMT4">
                  <p:embed/>
                </p:oleObj>
              </mc:Choice>
              <mc:Fallback>
                <p:oleObj name="Equation" r:id="rId10" imgW="1549400" imgH="228600" progId="Equation.DSMT4">
                  <p:embed/>
                  <p:pic>
                    <p:nvPicPr>
                      <p:cNvPr id="0" name=""/>
                      <p:cNvPicPr/>
                      <p:nvPr/>
                    </p:nvPicPr>
                    <p:blipFill>
                      <a:blip r:embed="rId11"/>
                      <a:stretch>
                        <a:fillRect/>
                      </a:stretch>
                    </p:blipFill>
                    <p:spPr>
                      <a:xfrm>
                        <a:off x="4296833" y="4933208"/>
                        <a:ext cx="4423834" cy="640080"/>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FC733198-011E-4E74-9CBE-D2138561C345}" type="slidenum">
              <a:rPr lang="en-US" smtClean="0"/>
              <a:pPr/>
              <a:t>7</a:t>
            </a:fld>
            <a:endParaRPr lang="en-US"/>
          </a:p>
        </p:txBody>
      </p:sp>
    </p:spTree>
    <p:extLst>
      <p:ext uri="{BB962C8B-B14F-4D97-AF65-F5344CB8AC3E}">
        <p14:creationId xmlns:p14="http://schemas.microsoft.com/office/powerpoint/2010/main" val="1697201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65817" y="2908154"/>
            <a:ext cx="1641821" cy="523220"/>
          </a:xfrm>
          <a:prstGeom prst="rect">
            <a:avLst/>
          </a:prstGeom>
        </p:spPr>
        <p:txBody>
          <a:bodyPr wrap="none">
            <a:spAutoFit/>
          </a:bodyPr>
          <a:lstStyle/>
          <a:p>
            <a:r>
              <a:rPr lang="en-US" sz="2800" dirty="0" smtClean="0">
                <a:solidFill>
                  <a:srgbClr val="0000FF"/>
                </a:solidFill>
                <a:latin typeface="Arial"/>
                <a:cs typeface="Arial"/>
              </a:rPr>
              <a:t>Modeling</a:t>
            </a:r>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1965524714"/>
              </p:ext>
            </p:extLst>
          </p:nvPr>
        </p:nvGraphicFramePr>
        <p:xfrm>
          <a:off x="4393217" y="2895444"/>
          <a:ext cx="5543593" cy="548640"/>
        </p:xfrm>
        <a:graphic>
          <a:graphicData uri="http://schemas.openxmlformats.org/presentationml/2006/ole">
            <mc:AlternateContent xmlns:mc="http://schemas.openxmlformats.org/markup-compatibility/2006">
              <mc:Choice xmlns:v="urn:schemas-microsoft-com:vml" Requires="v">
                <p:oleObj spid="_x0000_s14495" name="Equation" r:id="rId4" imgW="2082800" imgH="203200" progId="Equation.DSMT4">
                  <p:embed/>
                </p:oleObj>
              </mc:Choice>
              <mc:Fallback>
                <p:oleObj name="Equation" r:id="rId4" imgW="2082800" imgH="203200" progId="Equation.DSMT4">
                  <p:embed/>
                  <p:pic>
                    <p:nvPicPr>
                      <p:cNvPr id="0" name=""/>
                      <p:cNvPicPr/>
                      <p:nvPr/>
                    </p:nvPicPr>
                    <p:blipFill>
                      <a:blip r:embed="rId5"/>
                      <a:stretch>
                        <a:fillRect/>
                      </a:stretch>
                    </p:blipFill>
                    <p:spPr>
                      <a:xfrm>
                        <a:off x="4393217" y="2895444"/>
                        <a:ext cx="5543593" cy="548640"/>
                      </a:xfrm>
                      <a:prstGeom prst="rect">
                        <a:avLst/>
                      </a:prstGeom>
                    </p:spPr>
                  </p:pic>
                </p:oleObj>
              </mc:Fallback>
            </mc:AlternateContent>
          </a:graphicData>
        </a:graphic>
      </p:graphicFrame>
      <p:sp>
        <p:nvSpPr>
          <p:cNvPr id="13" name="TextBox 12"/>
          <p:cNvSpPr txBox="1"/>
          <p:nvPr/>
        </p:nvSpPr>
        <p:spPr>
          <a:xfrm>
            <a:off x="11386041" y="2938932"/>
            <a:ext cx="560821" cy="461665"/>
          </a:xfrm>
          <a:prstGeom prst="rect">
            <a:avLst/>
          </a:prstGeom>
          <a:noFill/>
        </p:spPr>
        <p:txBody>
          <a:bodyPr wrap="none" rtlCol="0">
            <a:spAutoFit/>
          </a:bodyPr>
          <a:lstStyle/>
          <a:p>
            <a:r>
              <a:rPr lang="en-US" sz="2400" dirty="0" smtClean="0">
                <a:latin typeface="Arial"/>
                <a:cs typeface="Arial"/>
              </a:rPr>
              <a:t>(2)</a:t>
            </a:r>
            <a:endParaRPr lang="en-US" sz="2400" dirty="0">
              <a:latin typeface="Arial"/>
              <a:cs typeface="Aria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1178052226"/>
              </p:ext>
            </p:extLst>
          </p:nvPr>
        </p:nvGraphicFramePr>
        <p:xfrm>
          <a:off x="4339167" y="3918020"/>
          <a:ext cx="5763622" cy="1133475"/>
        </p:xfrm>
        <a:graphic>
          <a:graphicData uri="http://schemas.openxmlformats.org/presentationml/2006/ole">
            <mc:AlternateContent xmlns:mc="http://schemas.openxmlformats.org/markup-compatibility/2006">
              <mc:Choice xmlns:v="urn:schemas-microsoft-com:vml" Requires="v">
                <p:oleObj spid="_x0000_s14496" name="Equation" r:id="rId6" imgW="2032000" imgH="393700" progId="Equation.DSMT4">
                  <p:embed/>
                </p:oleObj>
              </mc:Choice>
              <mc:Fallback>
                <p:oleObj name="Equation" r:id="rId6" imgW="2032000" imgH="393700" progId="Equation.DSMT4">
                  <p:embed/>
                  <p:pic>
                    <p:nvPicPr>
                      <p:cNvPr id="0" name=""/>
                      <p:cNvPicPr/>
                      <p:nvPr/>
                    </p:nvPicPr>
                    <p:blipFill>
                      <a:blip r:embed="rId7"/>
                      <a:stretch>
                        <a:fillRect/>
                      </a:stretch>
                    </p:blipFill>
                    <p:spPr>
                      <a:xfrm>
                        <a:off x="4339167" y="3918020"/>
                        <a:ext cx="5763622" cy="1133475"/>
                      </a:xfrm>
                      <a:prstGeom prst="rect">
                        <a:avLst/>
                      </a:prstGeom>
                    </p:spPr>
                  </p:pic>
                </p:oleObj>
              </mc:Fallback>
            </mc:AlternateContent>
          </a:graphicData>
        </a:graphic>
      </p:graphicFrame>
      <p:sp>
        <p:nvSpPr>
          <p:cNvPr id="16" name="Rectangle 15"/>
          <p:cNvSpPr/>
          <p:nvPr/>
        </p:nvSpPr>
        <p:spPr>
          <a:xfrm>
            <a:off x="1368709" y="5495683"/>
            <a:ext cx="902811" cy="523220"/>
          </a:xfrm>
          <a:prstGeom prst="rect">
            <a:avLst/>
          </a:prstGeom>
        </p:spPr>
        <p:txBody>
          <a:bodyPr wrap="none">
            <a:spAutoFit/>
          </a:bodyPr>
          <a:lstStyle/>
          <a:p>
            <a:r>
              <a:rPr lang="en-US" altLang="zh-CN" sz="2800" dirty="0" smtClean="0">
                <a:solidFill>
                  <a:srgbClr val="0000FF"/>
                </a:solidFill>
                <a:latin typeface="Arial"/>
                <a:cs typeface="Arial"/>
              </a:rPr>
              <a:t>W</a:t>
            </a:r>
            <a:r>
              <a:rPr lang="en-US" sz="2800" dirty="0" smtClean="0">
                <a:solidFill>
                  <a:srgbClr val="0000FF"/>
                </a:solidFill>
                <a:latin typeface="Arial"/>
                <a:cs typeface="Arial"/>
              </a:rPr>
              <a:t>ith</a:t>
            </a:r>
            <a:endParaRPr lang="en-US" sz="2800" dirty="0">
              <a:solidFill>
                <a:srgbClr val="0000FF"/>
              </a:solidFill>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133612279"/>
              </p:ext>
            </p:extLst>
          </p:nvPr>
        </p:nvGraphicFramePr>
        <p:xfrm>
          <a:off x="2850275" y="5162933"/>
          <a:ext cx="1490224" cy="1188720"/>
        </p:xfrm>
        <a:graphic>
          <a:graphicData uri="http://schemas.openxmlformats.org/presentationml/2006/ole">
            <mc:AlternateContent xmlns:mc="http://schemas.openxmlformats.org/markup-compatibility/2006">
              <mc:Choice xmlns:v="urn:schemas-microsoft-com:vml" Requires="v">
                <p:oleObj spid="_x0000_s14497" name="Equation" r:id="rId8" imgW="508000" imgH="444500" progId="Equation.DSMT4">
                  <p:embed/>
                </p:oleObj>
              </mc:Choice>
              <mc:Fallback>
                <p:oleObj name="Equation" r:id="rId8" imgW="508000" imgH="444500" progId="Equation.DSMT4">
                  <p:embed/>
                  <p:pic>
                    <p:nvPicPr>
                      <p:cNvPr id="0" name=""/>
                      <p:cNvPicPr/>
                      <p:nvPr/>
                    </p:nvPicPr>
                    <p:blipFill>
                      <a:blip r:embed="rId9"/>
                      <a:stretch>
                        <a:fillRect/>
                      </a:stretch>
                    </p:blipFill>
                    <p:spPr>
                      <a:xfrm>
                        <a:off x="2850275" y="5162933"/>
                        <a:ext cx="1490224" cy="1188720"/>
                      </a:xfrm>
                      <a:prstGeom prst="rect">
                        <a:avLst/>
                      </a:prstGeom>
                    </p:spPr>
                  </p:pic>
                </p:oleObj>
              </mc:Fallback>
            </mc:AlternateContent>
          </a:graphicData>
        </a:graphic>
      </p:graphicFrame>
      <p:sp>
        <p:nvSpPr>
          <p:cNvPr id="17" name="Rectangle 16"/>
          <p:cNvSpPr/>
          <p:nvPr/>
        </p:nvSpPr>
        <p:spPr>
          <a:xfrm>
            <a:off x="1275535" y="4223147"/>
            <a:ext cx="1024639" cy="523220"/>
          </a:xfrm>
          <a:prstGeom prst="rect">
            <a:avLst/>
          </a:prstGeom>
        </p:spPr>
        <p:txBody>
          <a:bodyPr wrap="none">
            <a:spAutoFit/>
          </a:bodyPr>
          <a:lstStyle/>
          <a:p>
            <a:r>
              <a:rPr lang="en-US" sz="2800" dirty="0" smtClean="0">
                <a:solidFill>
                  <a:srgbClr val="0000FF"/>
                </a:solidFill>
                <a:latin typeface="Arial"/>
                <a:cs typeface="Arial"/>
              </a:rPr>
              <a:t>From</a:t>
            </a:r>
            <a:endParaRPr lang="en-US" dirty="0"/>
          </a:p>
        </p:txBody>
      </p:sp>
      <p:sp>
        <p:nvSpPr>
          <p:cNvPr id="20" name="Rectangle 19"/>
          <p:cNvSpPr/>
          <p:nvPr/>
        </p:nvSpPr>
        <p:spPr>
          <a:xfrm>
            <a:off x="706331" y="1743762"/>
            <a:ext cx="2160793" cy="523220"/>
          </a:xfrm>
          <a:prstGeom prst="rect">
            <a:avLst/>
          </a:prstGeom>
        </p:spPr>
        <p:txBody>
          <a:bodyPr wrap="none">
            <a:spAutoFit/>
          </a:bodyPr>
          <a:lstStyle/>
          <a:p>
            <a:pPr lvl="0" algn="ctr"/>
            <a:r>
              <a:rPr lang="en-US" sz="2800" dirty="0" smtClean="0">
                <a:solidFill>
                  <a:srgbClr val="0000FF"/>
                </a:solidFill>
                <a:latin typeface="Arial"/>
                <a:cs typeface="Arial"/>
              </a:rPr>
              <a:t>Relationship</a:t>
            </a:r>
            <a:endParaRPr lang="en-US" sz="2800" dirty="0">
              <a:solidFill>
                <a:srgbClr val="0000FF"/>
              </a:solidFill>
              <a:latin typeface="Arial"/>
              <a:cs typeface="Arial"/>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594490371"/>
              </p:ext>
            </p:extLst>
          </p:nvPr>
        </p:nvGraphicFramePr>
        <p:xfrm>
          <a:off x="5037938" y="1731052"/>
          <a:ext cx="2602785" cy="548640"/>
        </p:xfrm>
        <a:graphic>
          <a:graphicData uri="http://schemas.openxmlformats.org/presentationml/2006/ole">
            <mc:AlternateContent xmlns:mc="http://schemas.openxmlformats.org/markup-compatibility/2006">
              <mc:Choice xmlns:v="urn:schemas-microsoft-com:vml" Requires="v">
                <p:oleObj spid="_x0000_s14498" name="Equation" r:id="rId10" imgW="977900" imgH="203200" progId="Equation.DSMT4">
                  <p:embed/>
                </p:oleObj>
              </mc:Choice>
              <mc:Fallback>
                <p:oleObj name="Equation" r:id="rId10" imgW="977900" imgH="203200" progId="Equation.DSMT4">
                  <p:embed/>
                  <p:pic>
                    <p:nvPicPr>
                      <p:cNvPr id="0" name=""/>
                      <p:cNvPicPr/>
                      <p:nvPr/>
                    </p:nvPicPr>
                    <p:blipFill>
                      <a:blip r:embed="rId11"/>
                      <a:stretch>
                        <a:fillRect/>
                      </a:stretch>
                    </p:blipFill>
                    <p:spPr>
                      <a:xfrm>
                        <a:off x="5037938" y="1731052"/>
                        <a:ext cx="2602785" cy="548640"/>
                      </a:xfrm>
                      <a:prstGeom prst="rect">
                        <a:avLst/>
                      </a:prstGeom>
                    </p:spPr>
                  </p:pic>
                </p:oleObj>
              </mc:Fallback>
            </mc:AlternateContent>
          </a:graphicData>
        </a:graphic>
      </p:graphicFrame>
      <p:sp>
        <p:nvSpPr>
          <p:cNvPr id="22" name="TextBox 21"/>
          <p:cNvSpPr txBox="1"/>
          <p:nvPr/>
        </p:nvSpPr>
        <p:spPr>
          <a:xfrm>
            <a:off x="10552026" y="1740210"/>
            <a:ext cx="560821" cy="461665"/>
          </a:xfrm>
          <a:prstGeom prst="rect">
            <a:avLst/>
          </a:prstGeom>
          <a:noFill/>
        </p:spPr>
        <p:txBody>
          <a:bodyPr wrap="none" rtlCol="0">
            <a:spAutoFit/>
          </a:bodyPr>
          <a:lstStyle/>
          <a:p>
            <a:r>
              <a:rPr lang="en-US" sz="2400" dirty="0" smtClean="0">
                <a:latin typeface="Arial"/>
                <a:cs typeface="Arial"/>
              </a:rPr>
              <a:t>(1)</a:t>
            </a:r>
            <a:endParaRPr lang="en-US" sz="2400" dirty="0">
              <a:latin typeface="Arial"/>
              <a:cs typeface="Arial"/>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97155250"/>
              </p:ext>
            </p:extLst>
          </p:nvPr>
        </p:nvGraphicFramePr>
        <p:xfrm>
          <a:off x="6377676" y="5464399"/>
          <a:ext cx="3422492" cy="585788"/>
        </p:xfrm>
        <a:graphic>
          <a:graphicData uri="http://schemas.openxmlformats.org/presentationml/2006/ole">
            <mc:AlternateContent xmlns:mc="http://schemas.openxmlformats.org/markup-compatibility/2006">
              <mc:Choice xmlns:v="urn:schemas-microsoft-com:vml" Requires="v">
                <p:oleObj spid="_x0000_s14499" name="Equation" r:id="rId12" imgW="1206500" imgH="203200" progId="Equation.DSMT4">
                  <p:embed/>
                </p:oleObj>
              </mc:Choice>
              <mc:Fallback>
                <p:oleObj name="Equation" r:id="rId12" imgW="1206500" imgH="203200" progId="Equation.DSMT4">
                  <p:embed/>
                  <p:pic>
                    <p:nvPicPr>
                      <p:cNvPr id="0" name=""/>
                      <p:cNvPicPr/>
                      <p:nvPr/>
                    </p:nvPicPr>
                    <p:blipFill>
                      <a:blip r:embed="rId13"/>
                      <a:stretch>
                        <a:fillRect/>
                      </a:stretch>
                    </p:blipFill>
                    <p:spPr>
                      <a:xfrm>
                        <a:off x="6377676" y="5464399"/>
                        <a:ext cx="3422492" cy="585788"/>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FC733198-011E-4E74-9CBE-D2138561C345}" type="slidenum">
              <a:rPr lang="en-US" smtClean="0"/>
              <a:pPr/>
              <a:t>8</a:t>
            </a:fld>
            <a:endParaRPr lang="en-US"/>
          </a:p>
        </p:txBody>
      </p:sp>
    </p:spTree>
    <p:extLst>
      <p:ext uri="{BB962C8B-B14F-4D97-AF65-F5344CB8AC3E}">
        <p14:creationId xmlns:p14="http://schemas.microsoft.com/office/powerpoint/2010/main" val="1562918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Forward and Direct </a:t>
            </a:r>
            <a:r>
              <a:rPr lang="en-US" dirty="0" smtClean="0"/>
              <a:t>Inverse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751631159"/>
              </p:ext>
            </p:extLst>
          </p:nvPr>
        </p:nvGraphicFramePr>
        <p:xfrm>
          <a:off x="2260509" y="4365837"/>
          <a:ext cx="6692992" cy="2011680"/>
        </p:xfrm>
        <a:graphic>
          <a:graphicData uri="http://schemas.openxmlformats.org/presentationml/2006/ole">
            <mc:AlternateContent xmlns:mc="http://schemas.openxmlformats.org/markup-compatibility/2006">
              <mc:Choice xmlns:v="urn:schemas-microsoft-com:vml" Requires="v">
                <p:oleObj spid="_x0000_s15454" name="Equation" r:id="rId4" imgW="2235200" imgH="774700" progId="Equation.DSMT4">
                  <p:embed/>
                </p:oleObj>
              </mc:Choice>
              <mc:Fallback>
                <p:oleObj name="Equation" r:id="rId4" imgW="2235200" imgH="774700" progId="Equation.DSMT4">
                  <p:embed/>
                  <p:pic>
                    <p:nvPicPr>
                      <p:cNvPr id="0" name=""/>
                      <p:cNvPicPr/>
                      <p:nvPr/>
                    </p:nvPicPr>
                    <p:blipFill>
                      <a:blip r:embed="rId5"/>
                      <a:stretch>
                        <a:fillRect/>
                      </a:stretch>
                    </p:blipFill>
                    <p:spPr>
                      <a:xfrm>
                        <a:off x="2260509" y="4365837"/>
                        <a:ext cx="6692992" cy="201168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19829218"/>
              </p:ext>
            </p:extLst>
          </p:nvPr>
        </p:nvGraphicFramePr>
        <p:xfrm>
          <a:off x="3310308" y="1649268"/>
          <a:ext cx="3306540" cy="484123"/>
        </p:xfrm>
        <a:graphic>
          <a:graphicData uri="http://schemas.openxmlformats.org/presentationml/2006/ole">
            <mc:AlternateContent xmlns:mc="http://schemas.openxmlformats.org/markup-compatibility/2006">
              <mc:Choice xmlns:v="urn:schemas-microsoft-com:vml" Requires="v">
                <p:oleObj spid="_x0000_s15455" name="Equation" r:id="rId6" imgW="1206500" imgH="203200" progId="Equation.DSMT4">
                  <p:embed/>
                </p:oleObj>
              </mc:Choice>
              <mc:Fallback>
                <p:oleObj name="Equation" r:id="rId6" imgW="1206500" imgH="203200" progId="Equation.DSMT4">
                  <p:embed/>
                  <p:pic>
                    <p:nvPicPr>
                      <p:cNvPr id="0" name=""/>
                      <p:cNvPicPr/>
                      <p:nvPr/>
                    </p:nvPicPr>
                    <p:blipFill>
                      <a:blip r:embed="rId7"/>
                      <a:stretch>
                        <a:fillRect/>
                      </a:stretch>
                    </p:blipFill>
                    <p:spPr>
                      <a:xfrm>
                        <a:off x="3310308" y="1649268"/>
                        <a:ext cx="3306540" cy="484123"/>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113740304"/>
              </p:ext>
            </p:extLst>
          </p:nvPr>
        </p:nvGraphicFramePr>
        <p:xfrm>
          <a:off x="3310308" y="2500845"/>
          <a:ext cx="1531561" cy="936756"/>
        </p:xfrm>
        <a:graphic>
          <a:graphicData uri="http://schemas.openxmlformats.org/presentationml/2006/ole">
            <mc:AlternateContent xmlns:mc="http://schemas.openxmlformats.org/markup-compatibility/2006">
              <mc:Choice xmlns:v="urn:schemas-microsoft-com:vml" Requires="v">
                <p:oleObj spid="_x0000_s15456" name="Equation" r:id="rId8" imgW="558800" imgH="393700" progId="Equation.DSMT4">
                  <p:embed/>
                </p:oleObj>
              </mc:Choice>
              <mc:Fallback>
                <p:oleObj name="Equation" r:id="rId8" imgW="558800" imgH="393700" progId="Equation.DSMT4">
                  <p:embed/>
                  <p:pic>
                    <p:nvPicPr>
                      <p:cNvPr id="0" name=""/>
                      <p:cNvPicPr/>
                      <p:nvPr/>
                    </p:nvPicPr>
                    <p:blipFill>
                      <a:blip r:embed="rId9"/>
                      <a:stretch>
                        <a:fillRect/>
                      </a:stretch>
                    </p:blipFill>
                    <p:spPr>
                      <a:xfrm>
                        <a:off x="3310308" y="2500845"/>
                        <a:ext cx="1531561" cy="936756"/>
                      </a:xfrm>
                      <a:prstGeom prst="rect">
                        <a:avLst/>
                      </a:prstGeom>
                    </p:spPr>
                  </p:pic>
                </p:oleObj>
              </mc:Fallback>
            </mc:AlternateContent>
          </a:graphicData>
        </a:graphic>
      </p:graphicFrame>
      <p:sp>
        <p:nvSpPr>
          <p:cNvPr id="12" name="Rectangle 11"/>
          <p:cNvSpPr/>
          <p:nvPr/>
        </p:nvSpPr>
        <p:spPr>
          <a:xfrm>
            <a:off x="979997" y="3749985"/>
            <a:ext cx="1984951" cy="523220"/>
          </a:xfrm>
          <a:prstGeom prst="rect">
            <a:avLst/>
          </a:prstGeom>
        </p:spPr>
        <p:txBody>
          <a:bodyPr wrap="none">
            <a:spAutoFit/>
          </a:bodyPr>
          <a:lstStyle/>
          <a:p>
            <a:r>
              <a:rPr lang="en-US" sz="2800" dirty="0" smtClean="0">
                <a:solidFill>
                  <a:srgbClr val="0000FF"/>
                </a:solidFill>
                <a:latin typeface="Arial"/>
                <a:cs typeface="Arial"/>
              </a:rPr>
              <a:t>Solve for  </a:t>
            </a:r>
            <a:r>
              <a:rPr lang="en-US" sz="2800" i="1" dirty="0" smtClean="0">
                <a:solidFill>
                  <a:srgbClr val="0000FF"/>
                </a:solidFill>
                <a:latin typeface="Arial"/>
                <a:cs typeface="Arial"/>
              </a:rPr>
              <a:t>r</a:t>
            </a:r>
            <a:endParaRPr lang="en-US" i="1" dirty="0"/>
          </a:p>
        </p:txBody>
      </p:sp>
      <p:sp>
        <p:nvSpPr>
          <p:cNvPr id="3" name="Slide Number Placeholder 2"/>
          <p:cNvSpPr>
            <a:spLocks noGrp="1"/>
          </p:cNvSpPr>
          <p:nvPr>
            <p:ph type="sldNum" sz="quarter" idx="12"/>
          </p:nvPr>
        </p:nvSpPr>
        <p:spPr/>
        <p:txBody>
          <a:bodyPr/>
          <a:lstStyle/>
          <a:p>
            <a:fld id="{FC733198-011E-4E74-9CBE-D2138561C345}" type="slidenum">
              <a:rPr lang="en-US" smtClean="0"/>
              <a:pPr/>
              <a:t>9</a:t>
            </a:fld>
            <a:endParaRPr lang="en-US"/>
          </a:p>
        </p:txBody>
      </p:sp>
    </p:spTree>
    <p:extLst>
      <p:ext uri="{BB962C8B-B14F-4D97-AF65-F5344CB8AC3E}">
        <p14:creationId xmlns:p14="http://schemas.microsoft.com/office/powerpoint/2010/main" val="2068900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EG201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EG2015" id="{77B0393D-B22B-4C49-AF28-8F15DFC92FC4}" vid="{5AC683CF-88ED-451B-B5D8-5CD9311658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SEG2015.thmx</Template>
  <TotalTime>444</TotalTime>
  <Words>1748</Words>
  <Application>Microsoft Office PowerPoint</Application>
  <PresentationFormat>Custom</PresentationFormat>
  <Paragraphs>282</Paragraphs>
  <Slides>50</Slides>
  <Notes>50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3" baseType="lpstr">
      <vt:lpstr>SEG2015</vt:lpstr>
      <vt:lpstr>Equation</vt:lpstr>
      <vt:lpstr>MathType 6.0 Equation</vt:lpstr>
      <vt:lpstr>A direct inverse solution for AVO/FWI parameter estimation objectives</vt:lpstr>
      <vt:lpstr>PowerPoint Presentation</vt:lpstr>
      <vt:lpstr>PowerPoint Presentation</vt:lpstr>
      <vt:lpstr>Indicators of “indirect”</vt:lpstr>
      <vt:lpstr>PowerPoint Presentation</vt:lpstr>
      <vt:lpstr>PowerPoint Presentation</vt:lpstr>
      <vt:lpstr>Direct Inverse for a multi-dimensional subsurface</vt:lpstr>
      <vt:lpstr>PowerPoint Presentation</vt:lpstr>
      <vt:lpstr>Direct Forward and Direct Inverse</vt:lpstr>
      <vt:lpstr>PowerPoint Presentation</vt:lpstr>
      <vt:lpstr>PowerPoint Presentation</vt:lpstr>
      <vt:lpstr>PowerPoint Presentation</vt:lpstr>
      <vt:lpstr>PowerPoint Presentation</vt:lpstr>
      <vt:lpstr>Direct Forward and Direct Inverse</vt:lpstr>
      <vt:lpstr>PowerPoint Presentation</vt:lpstr>
      <vt:lpstr>PowerPoint Presentation</vt:lpstr>
      <vt:lpstr>PowerPoint Presentation</vt:lpstr>
      <vt:lpstr>PowerPoint Presentation</vt:lpstr>
      <vt:lpstr>PowerPoint Presentation</vt:lpstr>
      <vt:lpstr>PowerPoint Presentation</vt:lpstr>
      <vt:lpstr>Isolated Task Subseries of the ISS</vt:lpstr>
      <vt:lpstr>PowerPoint Presentation</vt:lpstr>
      <vt:lpstr>Non-linearity (2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（2D） Elastic (isotropic)</vt:lpstr>
      <vt:lpstr>（2D） Elastic (isotropic)</vt:lpstr>
      <vt:lpstr>The forward problem</vt:lpstr>
      <vt:lpstr>The inverse problem  (solving for r in terms of 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Statement of the problem</vt:lpstr>
      <vt:lpstr>PowerPoint Presentation</vt:lpstr>
      <vt:lpstr>Conclusion</vt:lpstr>
      <vt:lpstr>PowerPoint Presentation</vt:lpstr>
      <vt:lpstr>PowerPoint Presentation</vt:lpstr>
      <vt:lpstr>Reference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Nancy Desai</dc:creator>
  <cp:lastModifiedBy>Chao Ma</cp:lastModifiedBy>
  <cp:revision>56</cp:revision>
  <cp:lastPrinted>2015-10-20T03:02:56Z</cp:lastPrinted>
  <dcterms:created xsi:type="dcterms:W3CDTF">2014-06-06T18:53:36Z</dcterms:created>
  <dcterms:modified xsi:type="dcterms:W3CDTF">2015-10-20T10:47:26Z</dcterms:modified>
</cp:coreProperties>
</file>