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7"/>
  </p:notesMasterIdLst>
  <p:handoutMasterIdLst>
    <p:handoutMasterId r:id="rId78"/>
  </p:handoutMasterIdLst>
  <p:sldIdLst>
    <p:sldId id="256" r:id="rId2"/>
    <p:sldId id="293" r:id="rId3"/>
    <p:sldId id="294" r:id="rId4"/>
    <p:sldId id="295" r:id="rId5"/>
    <p:sldId id="296" r:id="rId6"/>
    <p:sldId id="322" r:id="rId7"/>
    <p:sldId id="297" r:id="rId8"/>
    <p:sldId id="298" r:id="rId9"/>
    <p:sldId id="299" r:id="rId10"/>
    <p:sldId id="323" r:id="rId11"/>
    <p:sldId id="324" r:id="rId12"/>
    <p:sldId id="325" r:id="rId13"/>
    <p:sldId id="326" r:id="rId14"/>
    <p:sldId id="327" r:id="rId15"/>
    <p:sldId id="300" r:id="rId16"/>
    <p:sldId id="301" r:id="rId17"/>
    <p:sldId id="442" r:id="rId18"/>
    <p:sldId id="443" r:id="rId19"/>
    <p:sldId id="444" r:id="rId20"/>
    <p:sldId id="328" r:id="rId21"/>
    <p:sldId id="329" r:id="rId22"/>
    <p:sldId id="330" r:id="rId23"/>
    <p:sldId id="331" r:id="rId24"/>
    <p:sldId id="332" r:id="rId25"/>
    <p:sldId id="333" r:id="rId26"/>
    <p:sldId id="334" r:id="rId27"/>
    <p:sldId id="335" r:id="rId28"/>
    <p:sldId id="336" r:id="rId29"/>
    <p:sldId id="337" r:id="rId30"/>
    <p:sldId id="343" r:id="rId31"/>
    <p:sldId id="344" r:id="rId32"/>
    <p:sldId id="345" r:id="rId33"/>
    <p:sldId id="349" r:id="rId34"/>
    <p:sldId id="350" r:id="rId35"/>
    <p:sldId id="351" r:id="rId36"/>
    <p:sldId id="352" r:id="rId37"/>
    <p:sldId id="353" r:id="rId38"/>
    <p:sldId id="354" r:id="rId39"/>
    <p:sldId id="356" r:id="rId40"/>
    <p:sldId id="357" r:id="rId41"/>
    <p:sldId id="358" r:id="rId42"/>
    <p:sldId id="359" r:id="rId43"/>
    <p:sldId id="360" r:id="rId44"/>
    <p:sldId id="361" r:id="rId45"/>
    <p:sldId id="362" r:id="rId46"/>
    <p:sldId id="363" r:id="rId47"/>
    <p:sldId id="364" r:id="rId48"/>
    <p:sldId id="365" r:id="rId49"/>
    <p:sldId id="366" r:id="rId50"/>
    <p:sldId id="367" r:id="rId51"/>
    <p:sldId id="368" r:id="rId52"/>
    <p:sldId id="389" r:id="rId53"/>
    <p:sldId id="390" r:id="rId54"/>
    <p:sldId id="391" r:id="rId55"/>
    <p:sldId id="392" r:id="rId56"/>
    <p:sldId id="393" r:id="rId57"/>
    <p:sldId id="394" r:id="rId58"/>
    <p:sldId id="395" r:id="rId59"/>
    <p:sldId id="396" r:id="rId60"/>
    <p:sldId id="397" r:id="rId61"/>
    <p:sldId id="400" r:id="rId62"/>
    <p:sldId id="445" r:id="rId63"/>
    <p:sldId id="462" r:id="rId64"/>
    <p:sldId id="447" r:id="rId65"/>
    <p:sldId id="451" r:id="rId66"/>
    <p:sldId id="453" r:id="rId67"/>
    <p:sldId id="454" r:id="rId68"/>
    <p:sldId id="455" r:id="rId69"/>
    <p:sldId id="456" r:id="rId70"/>
    <p:sldId id="457" r:id="rId71"/>
    <p:sldId id="459" r:id="rId72"/>
    <p:sldId id="460" r:id="rId73"/>
    <p:sldId id="461" r:id="rId74"/>
    <p:sldId id="446" r:id="rId75"/>
    <p:sldId id="292" r:id="rId76"/>
  </p:sldIdLst>
  <p:sldSz cx="12192000" cy="6858000"/>
  <p:notesSz cx="6858000" cy="9144000"/>
  <p:custDataLst>
    <p:tags r:id="rId7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927" autoAdjust="0"/>
  </p:normalViewPr>
  <p:slideViewPr>
    <p:cSldViewPr snapToGrid="0">
      <p:cViewPr varScale="1">
        <p:scale>
          <a:sx n="66" d="100"/>
          <a:sy n="66" d="100"/>
        </p:scale>
        <p:origin x="67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7.emf"/><Relationship Id="rId7" Type="http://schemas.openxmlformats.org/officeDocument/2006/relationships/image" Target="../media/image61.emf"/><Relationship Id="rId2" Type="http://schemas.openxmlformats.org/officeDocument/2006/relationships/image" Target="../media/image56.emf"/><Relationship Id="rId1" Type="http://schemas.openxmlformats.org/officeDocument/2006/relationships/image" Target="../media/image55.emf"/><Relationship Id="rId6" Type="http://schemas.openxmlformats.org/officeDocument/2006/relationships/image" Target="../media/image60.emf"/><Relationship Id="rId5" Type="http://schemas.openxmlformats.org/officeDocument/2006/relationships/image" Target="../media/image59.wmf"/><Relationship Id="rId4" Type="http://schemas.openxmlformats.org/officeDocument/2006/relationships/image" Target="../media/image5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wmf"/><Relationship Id="rId1" Type="http://schemas.openxmlformats.org/officeDocument/2006/relationships/image" Target="../media/image8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5" Type="http://schemas.openxmlformats.org/officeDocument/2006/relationships/image" Target="../media/image12.emf"/><Relationship Id="rId4"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9D0EDD-B91B-054D-9870-020AC54A4D5C}" type="datetimeFigureOut">
              <a:rPr lang="en-US" smtClean="0"/>
              <a:t>10/22/2015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232CCD-3B0D-6445-8235-9142FE3B2366}" type="slidenum">
              <a:rPr lang="en-US" smtClean="0"/>
              <a:t>‹#›</a:t>
            </a:fld>
            <a:endParaRPr lang="en-US"/>
          </a:p>
        </p:txBody>
      </p:sp>
    </p:spTree>
    <p:extLst>
      <p:ext uri="{BB962C8B-B14F-4D97-AF65-F5344CB8AC3E}">
        <p14:creationId xmlns:p14="http://schemas.microsoft.com/office/powerpoint/2010/main" val="714561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9B98F-AA01-8B41-9368-8DE959570F6B}" type="datetimeFigureOut">
              <a:rPr lang="en-US" smtClean="0"/>
              <a:t>10/22/2015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75DE78-ABAC-6447-A515-5128D53432AE}" type="slidenum">
              <a:rPr lang="en-US" smtClean="0"/>
              <a:t>‹#›</a:t>
            </a:fld>
            <a:endParaRPr lang="en-US"/>
          </a:p>
        </p:txBody>
      </p:sp>
    </p:spTree>
    <p:extLst>
      <p:ext uri="{BB962C8B-B14F-4D97-AF65-F5344CB8AC3E}">
        <p14:creationId xmlns:p14="http://schemas.microsoft.com/office/powerpoint/2010/main" val="31584587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5DE78-ABAC-6447-A515-5128D53432AE}" type="slidenum">
              <a:rPr lang="en-US" smtClean="0"/>
              <a:t>1</a:t>
            </a:fld>
            <a:endParaRPr lang="en-US"/>
          </a:p>
        </p:txBody>
      </p:sp>
    </p:spTree>
    <p:extLst>
      <p:ext uri="{BB962C8B-B14F-4D97-AF65-F5344CB8AC3E}">
        <p14:creationId xmlns:p14="http://schemas.microsoft.com/office/powerpoint/2010/main" val="4152390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AD96E17-FC78-418D-B168-DA53B44B97CA}" type="slidenum">
              <a:rPr lang="en-US" altLang="zh-CN">
                <a:solidFill>
                  <a:prstClr val="black"/>
                </a:solidFill>
                <a:cs typeface="宋体"/>
              </a:rPr>
              <a:pPr>
                <a:defRPr/>
              </a:pPr>
              <a:t>27</a:t>
            </a:fld>
            <a:endParaRPr lang="en-US" altLang="zh-CN">
              <a:solidFill>
                <a:prstClr val="black"/>
              </a:solidFill>
              <a:cs typeface="宋体"/>
            </a:endParaRPr>
          </a:p>
        </p:txBody>
      </p:sp>
      <p:sp>
        <p:nvSpPr>
          <p:cNvPr id="45058"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66224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4DD47EA-BE85-4F29-9D7F-CB6609EC3A84}" type="slidenum">
              <a:rPr lang="en-US" altLang="zh-CN">
                <a:solidFill>
                  <a:prstClr val="black"/>
                </a:solidFill>
                <a:cs typeface="宋体"/>
              </a:rPr>
              <a:pPr>
                <a:defRPr/>
              </a:pPr>
              <a:t>28</a:t>
            </a:fld>
            <a:endParaRPr lang="en-US" altLang="zh-CN">
              <a:solidFill>
                <a:prstClr val="black"/>
              </a:solidFill>
              <a:cs typeface="宋体"/>
            </a:endParaRPr>
          </a:p>
        </p:txBody>
      </p:sp>
      <p:sp>
        <p:nvSpPr>
          <p:cNvPr id="47106"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18281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56CFC13-0AA6-4DCA-8AAD-583E91B2EE38}" type="slidenum">
              <a:rPr lang="en-US" altLang="zh-CN">
                <a:solidFill>
                  <a:prstClr val="black"/>
                </a:solidFill>
                <a:cs typeface="宋体"/>
              </a:rPr>
              <a:pPr>
                <a:defRPr/>
              </a:pPr>
              <a:t>29</a:t>
            </a:fld>
            <a:endParaRPr lang="en-US" altLang="zh-CN">
              <a:solidFill>
                <a:prstClr val="black"/>
              </a:solidFill>
              <a:cs typeface="宋体"/>
            </a:endParaRPr>
          </a:p>
        </p:txBody>
      </p:sp>
      <p:sp>
        <p:nvSpPr>
          <p:cNvPr id="49154"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775777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978132" y="8842030"/>
            <a:ext cx="3043343" cy="465455"/>
          </a:xfrm>
          <a:prstGeom prst="rect">
            <a:avLst/>
          </a:prstGeom>
          <a:noFill/>
          <a:ln w="9525">
            <a:noFill/>
            <a:miter lim="800000"/>
            <a:headEnd/>
            <a:tailEnd/>
          </a:ln>
        </p:spPr>
        <p:txBody>
          <a:bodyPr lIns="93305" tIns="46652" rIns="93305" bIns="46652" anchor="b"/>
          <a:lstStyle/>
          <a:p>
            <a:pPr algn="r"/>
            <a:fld id="{7AFB54F1-3D8E-466F-A780-762DE40DC59B}" type="slidenum">
              <a:rPr lang="en-US" sz="1300">
                <a:solidFill>
                  <a:prstClr val="black"/>
                </a:solidFill>
              </a:rPr>
              <a:pPr algn="r"/>
              <a:t>30</a:t>
            </a:fld>
            <a:endParaRPr lang="en-US" sz="1300" dirty="0">
              <a:solidFill>
                <a:prstClr val="black"/>
              </a:solidFill>
            </a:endParaRPr>
          </a:p>
        </p:txBody>
      </p:sp>
      <p:sp>
        <p:nvSpPr>
          <p:cNvPr id="65538" name="Rectangle 2"/>
          <p:cNvSpPr>
            <a:spLocks noGrp="1" noRot="1" noChangeAspect="1" noChangeArrowheads="1" noTextEdit="1"/>
          </p:cNvSpPr>
          <p:nvPr>
            <p:ph type="sldImg"/>
          </p:nvPr>
        </p:nvSpPr>
        <p:spPr bwMode="auto">
          <a:xfrm>
            <a:off x="382588" y="700088"/>
            <a:ext cx="6256337" cy="3519487"/>
          </a:xfrm>
          <a:noFill/>
          <a:ln>
            <a:solidFill>
              <a:srgbClr val="000000"/>
            </a:solidFill>
            <a:miter lim="800000"/>
            <a:headEnd/>
            <a:tailEnd/>
          </a:ln>
        </p:spPr>
      </p:sp>
      <p:sp>
        <p:nvSpPr>
          <p:cNvPr id="65539" name="Rectangle 3"/>
          <p:cNvSpPr>
            <a:spLocks noGrp="1" noChangeArrowheads="1"/>
          </p:cNvSpPr>
          <p:nvPr>
            <p:ph type="body" idx="1"/>
          </p:nvPr>
        </p:nvSpPr>
        <p:spPr bwMode="auto">
          <a:xfrm>
            <a:off x="925036" y="4452530"/>
            <a:ext cx="5166530" cy="4142226"/>
          </a:xfrm>
          <a:noFill/>
        </p:spPr>
        <p:txBody>
          <a:bodyPr wrap="square" lIns="92899" tIns="46449" rIns="92899" bIns="46449"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247909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BEAC566F-AA8E-44F1-A9E5-097DAB28B532}" type="slidenum">
              <a:rPr lang="en-US" altLang="zh-CN">
                <a:solidFill>
                  <a:prstClr val="black"/>
                </a:solidFill>
              </a:rPr>
              <a:pPr>
                <a:defRPr/>
              </a:pPr>
              <a:t>31</a:t>
            </a:fld>
            <a:endParaRPr lang="en-US" altLang="zh-CN">
              <a:solidFill>
                <a:prstClr val="black"/>
              </a:solidFill>
            </a:endParaRPr>
          </a:p>
        </p:txBody>
      </p:sp>
      <p:sp>
        <p:nvSpPr>
          <p:cNvPr id="338946"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338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764397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26119099-9E3E-477F-9EA8-9A82A10DDD7B}" type="slidenum">
              <a:rPr lang="en-US" altLang="zh-CN">
                <a:solidFill>
                  <a:prstClr val="black"/>
                </a:solidFill>
              </a:rPr>
              <a:pPr>
                <a:defRPr/>
              </a:pPr>
              <a:t>32</a:t>
            </a:fld>
            <a:endParaRPr lang="en-US" altLang="zh-CN">
              <a:solidFill>
                <a:prstClr val="black"/>
              </a:solidFill>
            </a:endParaRPr>
          </a:p>
        </p:txBody>
      </p:sp>
      <p:sp>
        <p:nvSpPr>
          <p:cNvPr id="342018" name="Rectangle 2"/>
          <p:cNvSpPr>
            <a:spLocks noGrp="1" noRot="1" noChangeAspect="1" noChangeArrowheads="1" noTextEdit="1"/>
          </p:cNvSpPr>
          <p:nvPr>
            <p:ph type="sldImg"/>
          </p:nvPr>
        </p:nvSpPr>
        <p:spPr bwMode="auto">
          <a:xfrm>
            <a:off x="1184275" y="698500"/>
            <a:ext cx="4654550" cy="3490913"/>
          </a:xfrm>
          <a:noFill/>
          <a:ln>
            <a:solidFill>
              <a:srgbClr val="000000"/>
            </a:solidFill>
            <a:miter lim="800000"/>
            <a:headEnd/>
            <a:tailEnd/>
          </a:ln>
        </p:spPr>
      </p:sp>
      <p:sp>
        <p:nvSpPr>
          <p:cNvPr id="342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87997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txBox="1">
            <a:spLocks noGrp="1" noChangeArrowheads="1"/>
          </p:cNvSpPr>
          <p:nvPr/>
        </p:nvSpPr>
        <p:spPr bwMode="auto">
          <a:xfrm>
            <a:off x="3978132" y="8840413"/>
            <a:ext cx="3043343" cy="467071"/>
          </a:xfrm>
          <a:prstGeom prst="rect">
            <a:avLst/>
          </a:prstGeom>
          <a:noFill/>
          <a:ln w="9525">
            <a:noFill/>
            <a:miter lim="800000"/>
            <a:headEnd/>
            <a:tailEnd/>
          </a:ln>
        </p:spPr>
        <p:txBody>
          <a:bodyPr lIns="92419" tIns="46211" rIns="92419" bIns="46211" anchor="b"/>
          <a:lstStyle/>
          <a:p>
            <a:pPr algn="r" defTabSz="924954"/>
            <a:fld id="{6B9A1992-37E5-413C-B11D-15A0BF2C95C9}" type="slidenum">
              <a:rPr lang="en-US" altLang="zh-CN" sz="1300"/>
              <a:pPr algn="r" defTabSz="924954"/>
              <a:t>33</a:t>
            </a:fld>
            <a:endParaRPr lang="en-US" altLang="zh-CN" sz="1300" dirty="0"/>
          </a:p>
        </p:txBody>
      </p:sp>
      <p:sp>
        <p:nvSpPr>
          <p:cNvPr id="343042" name="Rectangle 2"/>
          <p:cNvSpPr>
            <a:spLocks noGrp="1" noRot="1" noChangeAspect="1" noChangeArrowheads="1" noTextEdit="1"/>
          </p:cNvSpPr>
          <p:nvPr>
            <p:ph type="sldImg"/>
          </p:nvPr>
        </p:nvSpPr>
        <p:spPr bwMode="auto">
          <a:xfrm>
            <a:off x="1184275" y="696913"/>
            <a:ext cx="4656138" cy="3492500"/>
          </a:xfrm>
          <a:noFill/>
          <a:ln>
            <a:solidFill>
              <a:srgbClr val="000000"/>
            </a:solidFill>
            <a:miter lim="800000"/>
            <a:headEnd/>
            <a:tailEnd/>
          </a:ln>
        </p:spPr>
      </p:sp>
      <p:sp>
        <p:nvSpPr>
          <p:cNvPr id="343043" name="Rectangle 3"/>
          <p:cNvSpPr>
            <a:spLocks noGrp="1" noChangeArrowheads="1"/>
          </p:cNvSpPr>
          <p:nvPr>
            <p:ph type="body" idx="1"/>
          </p:nvPr>
        </p:nvSpPr>
        <p:spPr bwMode="auto">
          <a:xfrm>
            <a:off x="702310" y="4421824"/>
            <a:ext cx="5618480" cy="4190711"/>
          </a:xfrm>
          <a:noFill/>
        </p:spPr>
        <p:txBody>
          <a:bodyPr wrap="square" lIns="92419" tIns="46211" rIns="92419" bIns="46211" numCol="1" anchor="t" anchorCtr="0" compatLnSpc="1">
            <a:prstTxWarp prst="textNoShape">
              <a:avLst/>
            </a:prstTxWarp>
          </a:bodyPr>
          <a:lstStyle/>
          <a:p>
            <a:pPr eaLnBrk="1" hangingPunct="1"/>
            <a:endParaRPr lang="en-US" altLang="zh-CN" smtClean="0"/>
          </a:p>
        </p:txBody>
      </p:sp>
    </p:spTree>
    <p:extLst>
      <p:ext uri="{BB962C8B-B14F-4D97-AF65-F5344CB8AC3E}">
        <p14:creationId xmlns:p14="http://schemas.microsoft.com/office/powerpoint/2010/main" val="178784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txBox="1">
            <a:spLocks noGrp="1" noChangeArrowheads="1"/>
          </p:cNvSpPr>
          <p:nvPr/>
        </p:nvSpPr>
        <p:spPr bwMode="auto">
          <a:xfrm>
            <a:off x="3978132" y="8840413"/>
            <a:ext cx="3043343" cy="467071"/>
          </a:xfrm>
          <a:prstGeom prst="rect">
            <a:avLst/>
          </a:prstGeom>
          <a:noFill/>
          <a:ln w="9525">
            <a:noFill/>
            <a:miter lim="800000"/>
            <a:headEnd/>
            <a:tailEnd/>
          </a:ln>
        </p:spPr>
        <p:txBody>
          <a:bodyPr lIns="92419" tIns="46211" rIns="92419" bIns="46211" anchor="b"/>
          <a:lstStyle/>
          <a:p>
            <a:pPr algn="r" defTabSz="924954"/>
            <a:fld id="{4BBBC0D8-FE6F-4285-90CF-CC4B404C1E4C}" type="slidenum">
              <a:rPr lang="en-US" altLang="zh-CN" sz="1300"/>
              <a:pPr algn="r" defTabSz="924954"/>
              <a:t>34</a:t>
            </a:fld>
            <a:endParaRPr lang="en-US" altLang="zh-CN" sz="1300" dirty="0"/>
          </a:p>
        </p:txBody>
      </p:sp>
      <p:sp>
        <p:nvSpPr>
          <p:cNvPr id="345090" name="Rectangle 2"/>
          <p:cNvSpPr>
            <a:spLocks noGrp="1" noRot="1" noChangeAspect="1" noChangeArrowheads="1" noTextEdit="1"/>
          </p:cNvSpPr>
          <p:nvPr>
            <p:ph type="sldImg"/>
          </p:nvPr>
        </p:nvSpPr>
        <p:spPr bwMode="auto">
          <a:xfrm>
            <a:off x="407988" y="696913"/>
            <a:ext cx="6208712" cy="3492500"/>
          </a:xfrm>
          <a:noFill/>
          <a:ln>
            <a:solidFill>
              <a:srgbClr val="000000"/>
            </a:solidFill>
            <a:miter lim="800000"/>
            <a:headEnd/>
            <a:tailEnd/>
          </a:ln>
        </p:spPr>
      </p:sp>
      <p:sp>
        <p:nvSpPr>
          <p:cNvPr id="345091" name="Rectangle 3"/>
          <p:cNvSpPr>
            <a:spLocks noGrp="1" noChangeArrowheads="1"/>
          </p:cNvSpPr>
          <p:nvPr>
            <p:ph type="body" idx="1"/>
          </p:nvPr>
        </p:nvSpPr>
        <p:spPr bwMode="auto">
          <a:xfrm>
            <a:off x="702310" y="4421824"/>
            <a:ext cx="5618480" cy="4190711"/>
          </a:xfrm>
          <a:noFill/>
        </p:spPr>
        <p:txBody>
          <a:bodyPr wrap="square" lIns="92419" tIns="46211" rIns="92419" bIns="46211" numCol="1" anchor="t" anchorCtr="0" compatLnSpc="1">
            <a:prstTxWarp prst="textNoShape">
              <a:avLst/>
            </a:prstTxWarp>
          </a:bodyPr>
          <a:lstStyle/>
          <a:p>
            <a:pPr eaLnBrk="1" hangingPunct="1"/>
            <a:endParaRPr lang="en-US" altLang="zh-CN" smtClean="0"/>
          </a:p>
        </p:txBody>
      </p:sp>
    </p:spTree>
    <p:extLst>
      <p:ext uri="{BB962C8B-B14F-4D97-AF65-F5344CB8AC3E}">
        <p14:creationId xmlns:p14="http://schemas.microsoft.com/office/powerpoint/2010/main" val="123210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txBox="1">
            <a:spLocks noGrp="1" noChangeArrowheads="1"/>
          </p:cNvSpPr>
          <p:nvPr/>
        </p:nvSpPr>
        <p:spPr bwMode="auto">
          <a:xfrm>
            <a:off x="3978132" y="8840413"/>
            <a:ext cx="3043343" cy="467071"/>
          </a:xfrm>
          <a:prstGeom prst="rect">
            <a:avLst/>
          </a:prstGeom>
          <a:noFill/>
          <a:ln w="9525">
            <a:noFill/>
            <a:miter lim="800000"/>
            <a:headEnd/>
            <a:tailEnd/>
          </a:ln>
        </p:spPr>
        <p:txBody>
          <a:bodyPr lIns="92419" tIns="46211" rIns="92419" bIns="46211" anchor="b"/>
          <a:lstStyle/>
          <a:p>
            <a:pPr algn="r" defTabSz="924954"/>
            <a:fld id="{09170F2A-680E-402A-B75C-419A274A5AED}" type="slidenum">
              <a:rPr lang="en-US" altLang="zh-CN" sz="1300"/>
              <a:pPr algn="r" defTabSz="924954"/>
              <a:t>35</a:t>
            </a:fld>
            <a:endParaRPr lang="en-US" altLang="zh-CN" sz="1300" dirty="0"/>
          </a:p>
        </p:txBody>
      </p:sp>
      <p:sp>
        <p:nvSpPr>
          <p:cNvPr id="348162" name="Rectangle 2"/>
          <p:cNvSpPr>
            <a:spLocks noGrp="1" noRot="1" noChangeAspect="1" noChangeArrowheads="1" noTextEdit="1"/>
          </p:cNvSpPr>
          <p:nvPr>
            <p:ph type="sldImg"/>
          </p:nvPr>
        </p:nvSpPr>
        <p:spPr bwMode="auto">
          <a:xfrm>
            <a:off x="1184275" y="696913"/>
            <a:ext cx="4656138" cy="3492500"/>
          </a:xfrm>
          <a:noFill/>
          <a:ln>
            <a:solidFill>
              <a:srgbClr val="000000"/>
            </a:solidFill>
            <a:miter lim="800000"/>
            <a:headEnd/>
            <a:tailEnd/>
          </a:ln>
        </p:spPr>
      </p:sp>
      <p:sp>
        <p:nvSpPr>
          <p:cNvPr id="348163" name="Rectangle 3"/>
          <p:cNvSpPr>
            <a:spLocks noGrp="1" noChangeArrowheads="1"/>
          </p:cNvSpPr>
          <p:nvPr>
            <p:ph type="body" idx="1"/>
          </p:nvPr>
        </p:nvSpPr>
        <p:spPr bwMode="auto">
          <a:xfrm>
            <a:off x="702310" y="4421824"/>
            <a:ext cx="5618480" cy="4190711"/>
          </a:xfrm>
          <a:noFill/>
        </p:spPr>
        <p:txBody>
          <a:bodyPr wrap="square" lIns="92419" tIns="46211" rIns="92419" bIns="46211" numCol="1" anchor="t" anchorCtr="0" compatLnSpc="1">
            <a:prstTxWarp prst="textNoShape">
              <a:avLst/>
            </a:prstTxWarp>
          </a:bodyPr>
          <a:lstStyle/>
          <a:p>
            <a:pPr eaLnBrk="1" hangingPunct="1"/>
            <a:endParaRPr lang="en-US" altLang="zh-CN" smtClean="0"/>
          </a:p>
        </p:txBody>
      </p:sp>
    </p:spTree>
    <p:extLst>
      <p:ext uri="{BB962C8B-B14F-4D97-AF65-F5344CB8AC3E}">
        <p14:creationId xmlns:p14="http://schemas.microsoft.com/office/powerpoint/2010/main" val="822553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afternoon, this talk tests the ISS internal multiple attenuation algorithm, given the earth to be </a:t>
            </a:r>
            <a:r>
              <a:rPr lang="en-US" sz="1200" kern="1200" dirty="0" err="1" smtClean="0">
                <a:solidFill>
                  <a:schemeClr val="tx1"/>
                </a:solidFill>
                <a:effectLst/>
                <a:latin typeface="+mn-lt"/>
                <a:ea typeface="+mn-ea"/>
                <a:cs typeface="+mn-cs"/>
              </a:rPr>
              <a:t>anelastic</a:t>
            </a:r>
            <a:r>
              <a:rPr lang="en-US" sz="1200" kern="1200" dirty="0" smtClean="0">
                <a:solidFill>
                  <a:schemeClr val="tx1"/>
                </a:solidFill>
                <a:effectLst/>
                <a:latin typeface="+mn-lt"/>
                <a:ea typeface="+mn-ea"/>
                <a:cs typeface="+mn-cs"/>
              </a:rPr>
              <a:t>. We will see later this method doesn’t need any elastic/inelastic information</a:t>
            </a:r>
            <a:r>
              <a:rPr lang="en-US" sz="1200" kern="1200" baseline="0" dirty="0" smtClean="0">
                <a:solidFill>
                  <a:schemeClr val="tx1"/>
                </a:solidFill>
                <a:effectLst/>
                <a:latin typeface="+mn-lt"/>
                <a:ea typeface="+mn-ea"/>
                <a:cs typeface="+mn-cs"/>
              </a:rPr>
              <a:t> about the </a:t>
            </a:r>
            <a:r>
              <a:rPr lang="en-US" sz="1200" kern="1200" dirty="0" smtClean="0">
                <a:solidFill>
                  <a:schemeClr val="tx1"/>
                </a:solidFill>
                <a:effectLst/>
                <a:latin typeface="+mn-lt"/>
                <a:ea typeface="+mn-ea"/>
                <a:cs typeface="+mn-cs"/>
              </a:rPr>
              <a:t>earth property. </a:t>
            </a:r>
          </a:p>
          <a:p>
            <a:endParaRPr lang="en-US" dirty="0"/>
          </a:p>
        </p:txBody>
      </p:sp>
      <p:sp>
        <p:nvSpPr>
          <p:cNvPr id="4" name="Slide Number Placeholder 3"/>
          <p:cNvSpPr>
            <a:spLocks noGrp="1"/>
          </p:cNvSpPr>
          <p:nvPr>
            <p:ph type="sldNum" sz="quarter" idx="10"/>
          </p:nvPr>
        </p:nvSpPr>
        <p:spPr/>
        <p:txBody>
          <a:bodyPr/>
          <a:lstStyle/>
          <a:p>
            <a:fld id="{3E75DE78-ABAC-6447-A515-5128D53432AE}" type="slidenum">
              <a:rPr lang="en-US" smtClean="0"/>
              <a:t>51</a:t>
            </a:fld>
            <a:endParaRPr lang="en-US"/>
          </a:p>
        </p:txBody>
      </p:sp>
    </p:spTree>
    <p:extLst>
      <p:ext uri="{BB962C8B-B14F-4D97-AF65-F5344CB8AC3E}">
        <p14:creationId xmlns:p14="http://schemas.microsoft.com/office/powerpoint/2010/main" val="415239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5DE78-ABAC-6447-A515-5128D53432AE}" type="slidenum">
              <a:rPr lang="en-US" smtClean="0"/>
              <a:t>10</a:t>
            </a:fld>
            <a:endParaRPr lang="en-US"/>
          </a:p>
        </p:txBody>
      </p:sp>
    </p:spTree>
    <p:extLst>
      <p:ext uri="{BB962C8B-B14F-4D97-AF65-F5344CB8AC3E}">
        <p14:creationId xmlns:p14="http://schemas.microsoft.com/office/powerpoint/2010/main" val="1548403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D0522-0128-4546-AC71-65319F2E2C21}" type="slidenum">
              <a:rPr lang="en-US" smtClean="0"/>
              <a:t>52</a:t>
            </a:fld>
            <a:endParaRPr lang="en-US"/>
          </a:p>
        </p:txBody>
      </p:sp>
    </p:spTree>
    <p:extLst>
      <p:ext uri="{BB962C8B-B14F-4D97-AF65-F5344CB8AC3E}">
        <p14:creationId xmlns:p14="http://schemas.microsoft.com/office/powerpoint/2010/main" val="4104555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D0522-0128-4546-AC71-65319F2E2C21}" type="slidenum">
              <a:rPr lang="en-US" smtClean="0"/>
              <a:t>53</a:t>
            </a:fld>
            <a:endParaRPr lang="en-US"/>
          </a:p>
        </p:txBody>
      </p:sp>
    </p:spTree>
    <p:extLst>
      <p:ext uri="{BB962C8B-B14F-4D97-AF65-F5344CB8AC3E}">
        <p14:creationId xmlns:p14="http://schemas.microsoft.com/office/powerpoint/2010/main" val="1302939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4D0522-0128-4546-AC71-65319F2E2C21}" type="slidenum">
              <a:rPr lang="en-US" smtClean="0"/>
              <a:t>54</a:t>
            </a:fld>
            <a:endParaRPr lang="en-US"/>
          </a:p>
        </p:txBody>
      </p:sp>
    </p:spTree>
    <p:extLst>
      <p:ext uri="{BB962C8B-B14F-4D97-AF65-F5344CB8AC3E}">
        <p14:creationId xmlns:p14="http://schemas.microsoft.com/office/powerpoint/2010/main" val="696537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5DE78-ABAC-6447-A515-5128D53432AE}" type="slidenum">
              <a:rPr lang="en-US" smtClean="0"/>
              <a:t>55</a:t>
            </a:fld>
            <a:endParaRPr lang="en-US"/>
          </a:p>
        </p:txBody>
      </p:sp>
    </p:spTree>
    <p:extLst>
      <p:ext uri="{BB962C8B-B14F-4D97-AF65-F5344CB8AC3E}">
        <p14:creationId xmlns:p14="http://schemas.microsoft.com/office/powerpoint/2010/main" val="3517239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5DE78-ABAC-6447-A515-5128D53432AE}" type="slidenum">
              <a:rPr lang="en-US" smtClean="0"/>
              <a:t>56</a:t>
            </a:fld>
            <a:endParaRPr lang="en-US"/>
          </a:p>
        </p:txBody>
      </p:sp>
    </p:spTree>
    <p:extLst>
      <p:ext uri="{BB962C8B-B14F-4D97-AF65-F5344CB8AC3E}">
        <p14:creationId xmlns:p14="http://schemas.microsoft.com/office/powerpoint/2010/main" val="283290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4D0522-0128-4546-AC71-65319F2E2C21}" type="slidenum">
              <a:rPr lang="en-US" smtClean="0"/>
              <a:t>57</a:t>
            </a:fld>
            <a:endParaRPr lang="en-US"/>
          </a:p>
        </p:txBody>
      </p:sp>
    </p:spTree>
    <p:extLst>
      <p:ext uri="{BB962C8B-B14F-4D97-AF65-F5344CB8AC3E}">
        <p14:creationId xmlns:p14="http://schemas.microsoft.com/office/powerpoint/2010/main" val="1641847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4D0522-0128-4546-AC71-65319F2E2C21}" type="slidenum">
              <a:rPr lang="en-US" smtClean="0"/>
              <a:t>58</a:t>
            </a:fld>
            <a:endParaRPr lang="en-US"/>
          </a:p>
        </p:txBody>
      </p:sp>
    </p:spTree>
    <p:extLst>
      <p:ext uri="{BB962C8B-B14F-4D97-AF65-F5344CB8AC3E}">
        <p14:creationId xmlns:p14="http://schemas.microsoft.com/office/powerpoint/2010/main" val="1641847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75DE78-ABAC-6447-A515-5128D53432AE}" type="slidenum">
              <a:rPr lang="en-US" smtClean="0"/>
              <a:t>59</a:t>
            </a:fld>
            <a:endParaRPr lang="en-US"/>
          </a:p>
        </p:txBody>
      </p:sp>
    </p:spTree>
    <p:extLst>
      <p:ext uri="{BB962C8B-B14F-4D97-AF65-F5344CB8AC3E}">
        <p14:creationId xmlns:p14="http://schemas.microsoft.com/office/powerpoint/2010/main" val="107143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5DE78-ABAC-6447-A515-5128D53432AE}" type="slidenum">
              <a:rPr lang="en-US" smtClean="0"/>
              <a:t>60</a:t>
            </a:fld>
            <a:endParaRPr lang="en-US"/>
          </a:p>
        </p:txBody>
      </p:sp>
    </p:spTree>
    <p:extLst>
      <p:ext uri="{BB962C8B-B14F-4D97-AF65-F5344CB8AC3E}">
        <p14:creationId xmlns:p14="http://schemas.microsoft.com/office/powerpoint/2010/main" val="1838240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4D0522-0128-4546-AC71-65319F2E2C21}" type="slidenum">
              <a:rPr lang="en-US" smtClean="0"/>
              <a:t>61</a:t>
            </a:fld>
            <a:endParaRPr lang="en-US"/>
          </a:p>
        </p:txBody>
      </p:sp>
    </p:spTree>
    <p:extLst>
      <p:ext uri="{BB962C8B-B14F-4D97-AF65-F5344CB8AC3E}">
        <p14:creationId xmlns:p14="http://schemas.microsoft.com/office/powerpoint/2010/main" val="1916797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17</a:t>
            </a:fld>
            <a:endParaRPr lang="en-US"/>
          </a:p>
        </p:txBody>
      </p:sp>
    </p:spTree>
    <p:extLst>
      <p:ext uri="{BB962C8B-B14F-4D97-AF65-F5344CB8AC3E}">
        <p14:creationId xmlns:p14="http://schemas.microsoft.com/office/powerpoint/2010/main" val="2671280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510810A-3834-4E1C-A979-13A76CCE2065}" type="slidenum">
              <a:rPr lang="en-US"/>
              <a:pPr/>
              <a:t>64</a:t>
            </a:fld>
            <a:endParaRPr lang="en-US" dirty="0"/>
          </a:p>
        </p:txBody>
      </p:sp>
      <p:sp>
        <p:nvSpPr>
          <p:cNvPr id="5122" name="Rectangle 7"/>
          <p:cNvSpPr txBox="1">
            <a:spLocks noGrp="1" noChangeArrowheads="1"/>
          </p:cNvSpPr>
          <p:nvPr/>
        </p:nvSpPr>
        <p:spPr bwMode="auto">
          <a:xfrm>
            <a:off x="3978131" y="8842030"/>
            <a:ext cx="3043343" cy="465455"/>
          </a:xfrm>
          <a:prstGeom prst="rect">
            <a:avLst/>
          </a:prstGeom>
          <a:noFill/>
          <a:ln w="9525">
            <a:noFill/>
            <a:miter lim="800000"/>
            <a:headEnd/>
            <a:tailEnd/>
          </a:ln>
        </p:spPr>
        <p:txBody>
          <a:bodyPr lIns="93247" tIns="46624" rIns="93247" bIns="46624" anchor="b"/>
          <a:lstStyle/>
          <a:p>
            <a:pPr algn="r"/>
            <a:fld id="{7655C0DA-11B8-4003-8D4B-0C2D9F0C0792}" type="slidenum">
              <a:rPr lang="en-US" sz="1200"/>
              <a:pPr algn="r"/>
              <a:t>64</a:t>
            </a:fld>
            <a:endParaRPr lang="en-US" sz="1200" dirty="0"/>
          </a:p>
        </p:txBody>
      </p:sp>
      <p:sp>
        <p:nvSpPr>
          <p:cNvPr id="5123" name="Rectangle 7"/>
          <p:cNvSpPr txBox="1">
            <a:spLocks noGrp="1" noChangeArrowheads="1"/>
          </p:cNvSpPr>
          <p:nvPr/>
        </p:nvSpPr>
        <p:spPr bwMode="auto">
          <a:xfrm>
            <a:off x="3978131" y="8842030"/>
            <a:ext cx="3043343" cy="465455"/>
          </a:xfrm>
          <a:prstGeom prst="rect">
            <a:avLst/>
          </a:prstGeom>
          <a:noFill/>
          <a:ln w="9525">
            <a:noFill/>
            <a:miter lim="800000"/>
            <a:headEnd/>
            <a:tailEnd/>
          </a:ln>
        </p:spPr>
        <p:txBody>
          <a:bodyPr lIns="93247" tIns="46624" rIns="93247" bIns="46624" anchor="b"/>
          <a:lstStyle/>
          <a:p>
            <a:pPr algn="r"/>
            <a:fld id="{763A5C2C-2827-49D3-8CFE-6895718EAC17}" type="slidenum">
              <a:rPr lang="en-US" altLang="zh-CN" sz="1200"/>
              <a:pPr algn="r"/>
              <a:t>64</a:t>
            </a:fld>
            <a:endParaRPr lang="en-US" altLang="zh-CN" sz="1200" dirty="0"/>
          </a:p>
        </p:txBody>
      </p:sp>
      <p:sp>
        <p:nvSpPr>
          <p:cNvPr id="5124" name="Rectangle 2"/>
          <p:cNvSpPr>
            <a:spLocks noGrp="1" noRot="1" noChangeAspect="1" noChangeArrowheads="1" noTextEdit="1"/>
          </p:cNvSpPr>
          <p:nvPr>
            <p:ph type="sldImg"/>
          </p:nvPr>
        </p:nvSpPr>
        <p:spPr>
          <a:xfrm>
            <a:off x="409575" y="701675"/>
            <a:ext cx="6203950" cy="3490913"/>
          </a:xfrm>
          <a:ln/>
        </p:spPr>
      </p:sp>
      <p:sp>
        <p:nvSpPr>
          <p:cNvPr id="5125" name="Rectangle 3"/>
          <p:cNvSpPr>
            <a:spLocks noGrp="1" noChangeArrowheads="1"/>
          </p:cNvSpPr>
          <p:nvPr>
            <p:ph type="body" idx="1"/>
          </p:nvPr>
        </p:nvSpPr>
        <p:spPr>
          <a:xfrm>
            <a:off x="702310" y="4421830"/>
            <a:ext cx="5618480" cy="4187480"/>
          </a:xfrm>
        </p:spPr>
        <p:txBody>
          <a:bodyPr/>
          <a:lstStyle/>
          <a:p>
            <a:endParaRPr lang="en-US" altLang="zh-CN" dirty="0"/>
          </a:p>
        </p:txBody>
      </p:sp>
    </p:spTree>
    <p:extLst>
      <p:ext uri="{BB962C8B-B14F-4D97-AF65-F5344CB8AC3E}">
        <p14:creationId xmlns:p14="http://schemas.microsoft.com/office/powerpoint/2010/main" val="1108057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E41DB-BAAC-4379-A97D-0A96B194AB2B}" type="slidenum">
              <a:rPr lang="en-US">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824651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75</a:t>
            </a:fld>
            <a:endParaRPr lang="en-US"/>
          </a:p>
        </p:txBody>
      </p:sp>
    </p:spTree>
    <p:extLst>
      <p:ext uri="{BB962C8B-B14F-4D97-AF65-F5344CB8AC3E}">
        <p14:creationId xmlns:p14="http://schemas.microsoft.com/office/powerpoint/2010/main" val="245238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18</a:t>
            </a:fld>
            <a:endParaRPr lang="en-US"/>
          </a:p>
        </p:txBody>
      </p:sp>
    </p:spTree>
    <p:extLst>
      <p:ext uri="{BB962C8B-B14F-4D97-AF65-F5344CB8AC3E}">
        <p14:creationId xmlns:p14="http://schemas.microsoft.com/office/powerpoint/2010/main" val="204547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19</a:t>
            </a:fld>
            <a:endParaRPr lang="en-US"/>
          </a:p>
        </p:txBody>
      </p:sp>
    </p:spTree>
    <p:extLst>
      <p:ext uri="{BB962C8B-B14F-4D97-AF65-F5344CB8AC3E}">
        <p14:creationId xmlns:p14="http://schemas.microsoft.com/office/powerpoint/2010/main" val="2980253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281CC23-2B38-45A1-AF76-F5997569E447}" type="slidenum">
              <a:rPr lang="en-US" altLang="zh-CN">
                <a:solidFill>
                  <a:prstClr val="black"/>
                </a:solidFill>
                <a:cs typeface="宋体"/>
              </a:rPr>
              <a:pPr>
                <a:defRPr/>
              </a:pPr>
              <a:t>20</a:t>
            </a:fld>
            <a:endParaRPr lang="en-US" altLang="zh-CN">
              <a:solidFill>
                <a:prstClr val="black"/>
              </a:solidFill>
              <a:cs typeface="宋体"/>
            </a:endParaRPr>
          </a:p>
        </p:txBody>
      </p:sp>
      <p:sp>
        <p:nvSpPr>
          <p:cNvPr id="33794"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Tree>
    <p:extLst>
      <p:ext uri="{BB962C8B-B14F-4D97-AF65-F5344CB8AC3E}">
        <p14:creationId xmlns:p14="http://schemas.microsoft.com/office/powerpoint/2010/main" val="138647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1CB633B-4BFA-48B1-A7ED-2C8B2AC926A4}" type="slidenum">
              <a:rPr lang="en-US" altLang="zh-CN">
                <a:solidFill>
                  <a:prstClr val="black"/>
                </a:solidFill>
                <a:cs typeface="宋体"/>
              </a:rPr>
              <a:pPr>
                <a:defRPr/>
              </a:pPr>
              <a:t>21</a:t>
            </a:fld>
            <a:endParaRPr lang="en-US" altLang="zh-CN">
              <a:solidFill>
                <a:prstClr val="black"/>
              </a:solidFill>
              <a:cs typeface="宋体"/>
            </a:endParaRPr>
          </a:p>
        </p:txBody>
      </p:sp>
      <p:sp>
        <p:nvSpPr>
          <p:cNvPr id="35842"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Tree>
    <p:extLst>
      <p:ext uri="{BB962C8B-B14F-4D97-AF65-F5344CB8AC3E}">
        <p14:creationId xmlns:p14="http://schemas.microsoft.com/office/powerpoint/2010/main" val="3234487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CAD3A6-106E-4BD9-B1C9-B5FF75BD4F2F}" type="slidenum">
              <a:rPr lang="en-US" altLang="zh-CN">
                <a:solidFill>
                  <a:prstClr val="black"/>
                </a:solidFill>
                <a:cs typeface="宋体"/>
              </a:rPr>
              <a:pPr>
                <a:defRPr/>
              </a:pPr>
              <a:t>22</a:t>
            </a:fld>
            <a:endParaRPr lang="en-US" altLang="zh-CN">
              <a:solidFill>
                <a:prstClr val="black"/>
              </a:solidFill>
              <a:cs typeface="宋体"/>
            </a:endParaRPr>
          </a:p>
        </p:txBody>
      </p:sp>
      <p:sp>
        <p:nvSpPr>
          <p:cNvPr id="37890"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Tree>
    <p:extLst>
      <p:ext uri="{BB962C8B-B14F-4D97-AF65-F5344CB8AC3E}">
        <p14:creationId xmlns:p14="http://schemas.microsoft.com/office/powerpoint/2010/main" val="83567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562262C-58C0-4E50-B0AD-4B5DF6C0EBCC}" type="slidenum">
              <a:rPr lang="en-US" altLang="zh-CN">
                <a:solidFill>
                  <a:prstClr val="black"/>
                </a:solidFill>
                <a:cs typeface="宋体"/>
              </a:rPr>
              <a:pPr>
                <a:defRPr/>
              </a:pPr>
              <a:t>26</a:t>
            </a:fld>
            <a:endParaRPr lang="en-US" altLang="zh-CN">
              <a:solidFill>
                <a:prstClr val="black"/>
              </a:solidFill>
              <a:cs typeface="宋体"/>
            </a:endParaRPr>
          </a:p>
        </p:txBody>
      </p:sp>
      <p:sp>
        <p:nvSpPr>
          <p:cNvPr id="43010"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2461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ltLang="zh-CN"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384F3EF-F0B0-4447-8BA5-168232522BE5}" type="datetime1">
              <a:rPr lang="en-US" smtClean="0"/>
              <a:t>10/22/2015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sz="2400"/>
            </a:lvl1pPr>
          </a:lstStyle>
          <a:p>
            <a:fld id="{FC733198-011E-4E74-9CBE-D2138561C345}" type="slidenum">
              <a:rPr lang="en-US" smtClean="0"/>
              <a:pPr/>
              <a:t>‹#›</a:t>
            </a:fld>
            <a:endParaRPr lang="en-US" dirty="0"/>
          </a:p>
        </p:txBody>
      </p:sp>
    </p:spTree>
    <p:extLst>
      <p:ext uri="{BB962C8B-B14F-4D97-AF65-F5344CB8AC3E}">
        <p14:creationId xmlns:p14="http://schemas.microsoft.com/office/powerpoint/2010/main" val="7454710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1169D-372D-6E4E-A960-0A1D218CB46C}" type="datetime1">
              <a:rPr lang="en-US" smtClean="0"/>
              <a:t>10/22/2015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smtClean="0"/>
              <a:pPr/>
              <a:t>‹#›</a:t>
            </a:fld>
            <a:endParaRPr lang="en-US"/>
          </a:p>
        </p:txBody>
      </p:sp>
    </p:spTree>
    <p:extLst>
      <p:ext uri="{BB962C8B-B14F-4D97-AF65-F5344CB8AC3E}">
        <p14:creationId xmlns:p14="http://schemas.microsoft.com/office/powerpoint/2010/main" val="13376905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AD45E8-8385-2648-B66D-77C7E226B696}" type="datetime1">
              <a:rPr lang="en-US" smtClean="0"/>
              <a:t>10/22/2015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smtClean="0"/>
              <a:pPr/>
              <a:t>‹#›</a:t>
            </a:fld>
            <a:endParaRPr lang="en-US"/>
          </a:p>
        </p:txBody>
      </p:sp>
    </p:spTree>
    <p:extLst>
      <p:ext uri="{BB962C8B-B14F-4D97-AF65-F5344CB8AC3E}">
        <p14:creationId xmlns:p14="http://schemas.microsoft.com/office/powerpoint/2010/main" val="375439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2"/>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3"/>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651"/>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838200" y="6356352"/>
            <a:ext cx="2743200" cy="365125"/>
          </a:xfrm>
          <a:prstGeom prst="rect">
            <a:avLst/>
          </a:prstGeom>
        </p:spPr>
        <p:txBody>
          <a:bodyPr/>
          <a:lstStyle>
            <a:lvl1pPr>
              <a:defRPr/>
            </a:lvl1pPr>
          </a:lstStyle>
          <a:p>
            <a:pPr>
              <a:defRPr/>
            </a:pPr>
            <a:fld id="{CCBBC512-E687-4321-A532-2F8F8FB835F4}" type="datetime1">
              <a:rPr lang="en-US" smtClean="0">
                <a:solidFill>
                  <a:prstClr val="black">
                    <a:tint val="75000"/>
                  </a:prstClr>
                </a:solidFill>
              </a:rPr>
              <a:t>10/22/2015</a:t>
            </a:fld>
            <a:endParaRPr lang="en-US">
              <a:solidFill>
                <a:prstClr val="black">
                  <a:tint val="75000"/>
                </a:prstClr>
              </a:solidFill>
            </a:endParaRPr>
          </a:p>
        </p:txBody>
      </p:sp>
      <p:sp>
        <p:nvSpPr>
          <p:cNvPr id="7" name="Footer Placeholder 4"/>
          <p:cNvSpPr>
            <a:spLocks noGrp="1"/>
          </p:cNvSpPr>
          <p:nvPr>
            <p:ph type="ftr" sz="quarter" idx="11"/>
          </p:nvPr>
        </p:nvSpPr>
        <p:spPr>
          <a:xfrm>
            <a:off x="4038600" y="6356352"/>
            <a:ext cx="4114800" cy="365125"/>
          </a:xfrm>
          <a:prstGeom prst="rect">
            <a:avLst/>
          </a:prstGeom>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a:xfrm>
            <a:off x="8610600" y="6356352"/>
            <a:ext cx="2743200" cy="365125"/>
          </a:xfrm>
          <a:prstGeom prst="rect">
            <a:avLst/>
          </a:prstGeom>
        </p:spPr>
        <p:txBody>
          <a:bodyPr/>
          <a:lstStyle>
            <a:lvl1pPr>
              <a:defRPr/>
            </a:lvl1pPr>
          </a:lstStyle>
          <a:p>
            <a:pPr>
              <a:defRPr/>
            </a:pPr>
            <a:fld id="{C1E4CD73-A357-4BB8-8CFD-E0B65608DF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060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altLang="zh-CN"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AC781E7-BA4D-174A-BE12-BFEAC7AA16E7}" type="datetime1">
              <a:rPr lang="en-US" smtClean="0"/>
              <a:t>10/22/2015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sz="2400"/>
            </a:lvl1pPr>
          </a:lstStyle>
          <a:p>
            <a:fld id="{FC733198-011E-4E74-9CBE-D2138561C345}" type="slidenum">
              <a:rPr lang="en-US" smtClean="0"/>
              <a:pPr/>
              <a:t>‹#›</a:t>
            </a:fld>
            <a:endParaRPr lang="en-US"/>
          </a:p>
        </p:txBody>
      </p:sp>
    </p:spTree>
    <p:extLst>
      <p:ext uri="{BB962C8B-B14F-4D97-AF65-F5344CB8AC3E}">
        <p14:creationId xmlns:p14="http://schemas.microsoft.com/office/powerpoint/2010/main" val="40022027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chemeClr val="tx1"/>
                </a:solidFill>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C212D8D-D763-7C4B-BF5C-0781E107ECB2}" type="datetime1">
              <a:rPr lang="en-US" smtClean="0"/>
              <a:t>10/22/2015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sz="2400"/>
            </a:lvl1pPr>
          </a:lstStyle>
          <a:p>
            <a:fld id="{FC733198-011E-4E74-9CBE-D2138561C345}" type="slidenum">
              <a:rPr lang="en-US" smtClean="0"/>
              <a:pPr/>
              <a:t>‹#›</a:t>
            </a:fld>
            <a:endParaRPr lang="en-US"/>
          </a:p>
        </p:txBody>
      </p:sp>
    </p:spTree>
    <p:extLst>
      <p:ext uri="{BB962C8B-B14F-4D97-AF65-F5344CB8AC3E}">
        <p14:creationId xmlns:p14="http://schemas.microsoft.com/office/powerpoint/2010/main" val="34716333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altLang="zh-CN"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E88435F-1ED5-E442-A1B2-F231C0F938B6}" type="datetime1">
              <a:rPr lang="en-US" smtClean="0"/>
              <a:t>10/22/2015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smtClean="0"/>
              <a:pPr/>
              <a:t>‹#›</a:t>
            </a:fld>
            <a:endParaRPr lang="en-US"/>
          </a:p>
        </p:txBody>
      </p:sp>
    </p:spTree>
    <p:extLst>
      <p:ext uri="{BB962C8B-B14F-4D97-AF65-F5344CB8AC3E}">
        <p14:creationId xmlns:p14="http://schemas.microsoft.com/office/powerpoint/2010/main" val="2593751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solidFill>
                  <a:schemeClr val="tx1"/>
                </a:solidFill>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8AC179D-020A-C548-9594-45C4449F8C4C}" type="datetime1">
              <a:rPr lang="en-US" smtClean="0"/>
              <a:t>10/22/2015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smtClean="0"/>
              <a:pPr/>
              <a:t>‹#›</a:t>
            </a:fld>
            <a:endParaRPr lang="en-US"/>
          </a:p>
        </p:txBody>
      </p:sp>
    </p:spTree>
    <p:extLst>
      <p:ext uri="{BB962C8B-B14F-4D97-AF65-F5344CB8AC3E}">
        <p14:creationId xmlns:p14="http://schemas.microsoft.com/office/powerpoint/2010/main" val="8528075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altLang="zh-CN"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F6D6943-B69C-584E-8D66-9EEE88B38D7A}" type="datetime1">
              <a:rPr lang="en-US" smtClean="0"/>
              <a:t>10/22/2015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lgn="r">
              <a:defRPr sz="2400"/>
            </a:lvl1pPr>
          </a:lstStyle>
          <a:p>
            <a:fld id="{FC733198-011E-4E74-9CBE-D2138561C345}" type="slidenum">
              <a:rPr lang="en-US" smtClean="0"/>
              <a:pPr/>
              <a:t>‹#›</a:t>
            </a:fld>
            <a:endParaRPr lang="en-US"/>
          </a:p>
        </p:txBody>
      </p:sp>
    </p:spTree>
    <p:extLst>
      <p:ext uri="{BB962C8B-B14F-4D97-AF65-F5344CB8AC3E}">
        <p14:creationId xmlns:p14="http://schemas.microsoft.com/office/powerpoint/2010/main" val="3369068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917B5AB-5036-3044-8CCC-9757D19C0245}" type="datetime1">
              <a:rPr lang="en-US" smtClean="0"/>
              <a:t>10/22/2015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lgn="r">
              <a:defRPr sz="2400"/>
            </a:lvl1pPr>
          </a:lstStyle>
          <a:p>
            <a:fld id="{FC733198-011E-4E74-9CBE-D2138561C345}" type="slidenum">
              <a:rPr lang="en-US" smtClean="0"/>
              <a:pPr/>
              <a:t>‹#›</a:t>
            </a:fld>
            <a:endParaRPr lang="en-US"/>
          </a:p>
        </p:txBody>
      </p:sp>
    </p:spTree>
    <p:extLst>
      <p:ext uri="{BB962C8B-B14F-4D97-AF65-F5344CB8AC3E}">
        <p14:creationId xmlns:p14="http://schemas.microsoft.com/office/powerpoint/2010/main" val="42498925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ltLang="zh-CN"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ED80DD2-39F0-9A4A-A7EF-81BE6CADD685}" type="datetime1">
              <a:rPr lang="en-US" smtClean="0"/>
              <a:t>10/22/2015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smtClean="0"/>
              <a:pPr/>
              <a:t>‹#›</a:t>
            </a:fld>
            <a:endParaRPr lang="en-US"/>
          </a:p>
        </p:txBody>
      </p:sp>
    </p:spTree>
    <p:extLst>
      <p:ext uri="{BB962C8B-B14F-4D97-AF65-F5344CB8AC3E}">
        <p14:creationId xmlns:p14="http://schemas.microsoft.com/office/powerpoint/2010/main" val="20179922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ltLang="zh-CN"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26447DD-3F88-1245-89AA-9AAF1978DB42}" type="datetime1">
              <a:rPr lang="en-US" smtClean="0"/>
              <a:t>10/22/2015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smtClean="0"/>
              <a:pPr/>
              <a:t>‹#›</a:t>
            </a:fld>
            <a:endParaRPr lang="en-US"/>
          </a:p>
        </p:txBody>
      </p:sp>
    </p:spTree>
    <p:extLst>
      <p:ext uri="{BB962C8B-B14F-4D97-AF65-F5344CB8AC3E}">
        <p14:creationId xmlns:p14="http://schemas.microsoft.com/office/powerpoint/2010/main" val="359958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838200" y="1942133"/>
            <a:ext cx="10515600" cy="1993763"/>
          </a:xfrm>
          <a:prstGeom prst="rect">
            <a:avLst/>
          </a:prstGeom>
        </p:spPr>
        <p:txBody>
          <a:bodyPr vert="horz" lIns="91440" tIns="45720" rIns="91440" bIns="45720" rtlCol="0" anchor="ctr">
            <a:normAutofit/>
          </a:bodyPr>
          <a:lstStyle/>
          <a:p>
            <a:r>
              <a:rPr lang="en-US" altLang="zh-CN" dirty="0" smtClean="0"/>
              <a:t>Click to edit Master title style</a:t>
            </a:r>
            <a:endParaRPr lang="en-US" dirty="0"/>
          </a:p>
        </p:txBody>
      </p:sp>
      <p:sp>
        <p:nvSpPr>
          <p:cNvPr id="8" name="Text Placeholder 7"/>
          <p:cNvSpPr>
            <a:spLocks noGrp="1"/>
          </p:cNvSpPr>
          <p:nvPr>
            <p:ph type="body" idx="1"/>
          </p:nvPr>
        </p:nvSpPr>
        <p:spPr>
          <a:xfrm>
            <a:off x="838200" y="4227443"/>
            <a:ext cx="10515600" cy="1949520"/>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2139285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3600" kern="1200" cap="all" baseline="0">
          <a:solidFill>
            <a:srgbClr val="000000"/>
          </a:solidFill>
          <a:latin typeface="Arial"/>
          <a:ea typeface="+mj-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15.emf"/><Relationship Id="rId4"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oleObject" Target="../embeddings/oleObject18.bin"/><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1.emf"/><Relationship Id="rId5" Type="http://schemas.openxmlformats.org/officeDocument/2006/relationships/oleObject" Target="../embeddings/oleObject21.bin"/><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image" Target="../media/image22.wmf"/><Relationship Id="rId4"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28.wmf"/><Relationship Id="rId3" Type="http://schemas.openxmlformats.org/officeDocument/2006/relationships/notesSlide" Target="../notesSlides/notesSlide4.xml"/><Relationship Id="rId7" Type="http://schemas.openxmlformats.org/officeDocument/2006/relationships/image" Target="../media/image25.wmf"/><Relationship Id="rId12" Type="http://schemas.openxmlformats.org/officeDocument/2006/relationships/oleObject" Target="../embeddings/oleObject28.bin"/><Relationship Id="rId17" Type="http://schemas.openxmlformats.org/officeDocument/2006/relationships/image" Target="../media/image30.wmf"/><Relationship Id="rId2" Type="http://schemas.openxmlformats.org/officeDocument/2006/relationships/slideLayout" Target="../slideLayouts/slideLayout7.xml"/><Relationship Id="rId16" Type="http://schemas.openxmlformats.org/officeDocument/2006/relationships/oleObject" Target="../embeddings/oleObject30.bin"/><Relationship Id="rId1" Type="http://schemas.openxmlformats.org/officeDocument/2006/relationships/vmlDrawing" Target="../drawings/vmlDrawing9.vml"/><Relationship Id="rId6" Type="http://schemas.openxmlformats.org/officeDocument/2006/relationships/oleObject" Target="../embeddings/oleObject25.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26.wmf"/><Relationship Id="rId14"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4.wmf"/><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wmf"/><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1.wmf"/><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wmf"/><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wmf"/><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14.xml"/><Relationship Id="rId7" Type="http://schemas.openxmlformats.org/officeDocument/2006/relationships/image" Target="../media/image53.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2.bin"/><Relationship Id="rId5" Type="http://schemas.openxmlformats.org/officeDocument/2006/relationships/image" Target="../media/image52.emf"/><Relationship Id="rId4" Type="http://schemas.openxmlformats.org/officeDocument/2006/relationships/oleObject" Target="../embeddings/oleObject31.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59.wmf"/><Relationship Id="rId3" Type="http://schemas.openxmlformats.org/officeDocument/2006/relationships/notesSlide" Target="../notesSlides/notesSlide15.xml"/><Relationship Id="rId7" Type="http://schemas.openxmlformats.org/officeDocument/2006/relationships/image" Target="../media/image56.emf"/><Relationship Id="rId12" Type="http://schemas.openxmlformats.org/officeDocument/2006/relationships/oleObject" Target="../embeddings/oleObject37.bin"/><Relationship Id="rId17" Type="http://schemas.openxmlformats.org/officeDocument/2006/relationships/image" Target="../media/image61.emf"/><Relationship Id="rId2" Type="http://schemas.openxmlformats.org/officeDocument/2006/relationships/slideLayout" Target="../slideLayouts/slideLayout1.xml"/><Relationship Id="rId16" Type="http://schemas.openxmlformats.org/officeDocument/2006/relationships/oleObject" Target="../embeddings/oleObject39.bin"/><Relationship Id="rId1" Type="http://schemas.openxmlformats.org/officeDocument/2006/relationships/vmlDrawing" Target="../drawings/vmlDrawing11.vml"/><Relationship Id="rId6" Type="http://schemas.openxmlformats.org/officeDocument/2006/relationships/oleObject" Target="../embeddings/oleObject34.bin"/><Relationship Id="rId11" Type="http://schemas.openxmlformats.org/officeDocument/2006/relationships/image" Target="../media/image58.emf"/><Relationship Id="rId5" Type="http://schemas.openxmlformats.org/officeDocument/2006/relationships/image" Target="../media/image55.emf"/><Relationship Id="rId15" Type="http://schemas.openxmlformats.org/officeDocument/2006/relationships/image" Target="../media/image60.e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57.emf"/><Relationship Id="rId14" Type="http://schemas.openxmlformats.org/officeDocument/2006/relationships/oleObject" Target="../embeddings/oleObject38.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62.wmf"/><Relationship Id="rId4" Type="http://schemas.openxmlformats.org/officeDocument/2006/relationships/oleObject" Target="../embeddings/oleObject40.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67.wmf"/><Relationship Id="rId3" Type="http://schemas.openxmlformats.org/officeDocument/2006/relationships/notesSlide" Target="../notesSlides/notesSlide17.xml"/><Relationship Id="rId7" Type="http://schemas.openxmlformats.org/officeDocument/2006/relationships/image" Target="../media/image64.wmf"/><Relationship Id="rId12"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42.bin"/><Relationship Id="rId11" Type="http://schemas.openxmlformats.org/officeDocument/2006/relationships/image" Target="../media/image66.wmf"/><Relationship Id="rId5" Type="http://schemas.openxmlformats.org/officeDocument/2006/relationships/image" Target="../media/image63.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65.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47.bin"/><Relationship Id="rId5" Type="http://schemas.openxmlformats.org/officeDocument/2006/relationships/image" Target="../media/image68.wmf"/><Relationship Id="rId4" Type="http://schemas.openxmlformats.org/officeDocument/2006/relationships/oleObject" Target="../embeddings/oleObject46.bin"/></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76.wmf"/><Relationship Id="rId3" Type="http://schemas.openxmlformats.org/officeDocument/2006/relationships/image" Target="../media/image78.png"/><Relationship Id="rId7" Type="http://schemas.openxmlformats.org/officeDocument/2006/relationships/image" Target="../media/image73.wmf"/><Relationship Id="rId12" Type="http://schemas.openxmlformats.org/officeDocument/2006/relationships/oleObject" Target="../embeddings/oleObject52.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49.bin"/><Relationship Id="rId11" Type="http://schemas.openxmlformats.org/officeDocument/2006/relationships/image" Target="../media/image75.wmf"/><Relationship Id="rId5" Type="http://schemas.openxmlformats.org/officeDocument/2006/relationships/image" Target="../media/image72.wmf"/><Relationship Id="rId15" Type="http://schemas.openxmlformats.org/officeDocument/2006/relationships/image" Target="../media/image77.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74.wmf"/><Relationship Id="rId14" Type="http://schemas.openxmlformats.org/officeDocument/2006/relationships/oleObject" Target="../embeddings/oleObject53.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notesSlide" Target="../notesSlides/notesSlide22.xml"/><Relationship Id="rId7" Type="http://schemas.openxmlformats.org/officeDocument/2006/relationships/oleObject" Target="../embeddings/oleObject55.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83.wmf"/><Relationship Id="rId5" Type="http://schemas.openxmlformats.org/officeDocument/2006/relationships/oleObject" Target="../embeddings/oleObject54.bin"/><Relationship Id="rId10" Type="http://schemas.openxmlformats.org/officeDocument/2006/relationships/image" Target="../media/image85.emf"/><Relationship Id="rId4" Type="http://schemas.openxmlformats.org/officeDocument/2006/relationships/image" Target="../media/image86.tif"/><Relationship Id="rId9" Type="http://schemas.openxmlformats.org/officeDocument/2006/relationships/oleObject" Target="../embeddings/oleObject56.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85.emf"/><Relationship Id="rId5" Type="http://schemas.openxmlformats.org/officeDocument/2006/relationships/oleObject" Target="../embeddings/oleObject57.bin"/><Relationship Id="rId4" Type="http://schemas.openxmlformats.org/officeDocument/2006/relationships/image" Target="../media/image87.ti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9.ti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90.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1.ti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92.ti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96.jpg"/><Relationship Id="rId4" Type="http://schemas.openxmlformats.org/officeDocument/2006/relationships/image" Target="../media/image95.png"/></Relationships>
</file>

<file path=ppt/slides/_rels/slide6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100.wmf"/><Relationship Id="rId5" Type="http://schemas.openxmlformats.org/officeDocument/2006/relationships/oleObject" Target="../embeddings/oleObject58.bin"/><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4.bin"/><Relationship Id="rId10" Type="http://schemas.openxmlformats.org/officeDocument/2006/relationships/image" Target="../media/image8.emf"/><Relationship Id="rId4" Type="http://schemas.openxmlformats.org/officeDocument/2006/relationships/image" Target="../media/image5.emf"/><Relationship Id="rId9"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2.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0.e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6.emf"/><Relationship Id="rId4" Type="http://schemas.openxmlformats.org/officeDocument/2006/relationships/image" Target="../media/image9.emf"/><Relationship Id="rId9"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oleObject13.bin"/><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51154"/>
            <a:ext cx="12192000" cy="2726394"/>
          </a:xfrm>
          <a:solidFill>
            <a:schemeClr val="bg1"/>
          </a:solidFill>
        </p:spPr>
        <p:txBody>
          <a:bodyPr anchor="ctr">
            <a:noAutofit/>
          </a:bodyPr>
          <a:lstStyle/>
          <a:p>
            <a:pPr>
              <a:lnSpc>
                <a:spcPct val="130000"/>
              </a:lnSpc>
            </a:pPr>
            <a:r>
              <a:rPr lang="en-US" sz="2400" dirty="0" smtClean="0">
                <a:solidFill>
                  <a:schemeClr val="tx1"/>
                </a:solidFill>
              </a:rPr>
              <a:t>Inverse scattering subseries that provide seismic processing algorithms that are: (1) direct (2) do not require subsurface information, and (3) are earth model type independent, with the same unchanged algorithm and code for an acoustic, elastic, anisotropic or an inelastic earth</a:t>
            </a:r>
            <a:endParaRPr lang="en-US" sz="2400" dirty="0">
              <a:solidFill>
                <a:schemeClr val="tx1"/>
              </a:solidFill>
            </a:endParaRPr>
          </a:p>
        </p:txBody>
      </p:sp>
      <p:sp>
        <p:nvSpPr>
          <p:cNvPr id="3" name="Subtitle 2"/>
          <p:cNvSpPr>
            <a:spLocks noGrp="1"/>
          </p:cNvSpPr>
          <p:nvPr>
            <p:ph type="subTitle" idx="1"/>
          </p:nvPr>
        </p:nvSpPr>
        <p:spPr>
          <a:xfrm>
            <a:off x="1516743" y="4429352"/>
            <a:ext cx="9144000" cy="1658348"/>
          </a:xfrm>
        </p:spPr>
        <p:txBody>
          <a:bodyPr>
            <a:noAutofit/>
          </a:bodyPr>
          <a:lstStyle/>
          <a:p>
            <a:r>
              <a:rPr lang="en-US" altLang="zh-CN" sz="3200" dirty="0" smtClean="0">
                <a:solidFill>
                  <a:schemeClr val="bg1"/>
                </a:solidFill>
                <a:ea typeface="Arial Unicode MS" pitchFamily="34" charset="-122"/>
                <a:cs typeface="Arial"/>
              </a:rPr>
              <a:t>Arthur </a:t>
            </a:r>
            <a:r>
              <a:rPr lang="en-US" altLang="zh-CN" sz="3200" dirty="0">
                <a:solidFill>
                  <a:schemeClr val="bg1"/>
                </a:solidFill>
                <a:ea typeface="Arial Unicode MS" pitchFamily="34" charset="-122"/>
                <a:cs typeface="Arial"/>
              </a:rPr>
              <a:t>B. </a:t>
            </a:r>
            <a:r>
              <a:rPr lang="en-US" altLang="zh-CN" sz="3200" dirty="0" err="1">
                <a:solidFill>
                  <a:schemeClr val="bg1"/>
                </a:solidFill>
                <a:ea typeface="Arial Unicode MS" pitchFamily="34" charset="-122"/>
                <a:cs typeface="Arial"/>
              </a:rPr>
              <a:t>Weglein</a:t>
            </a:r>
            <a:endParaRPr lang="en-US" altLang="zh-CN" sz="3200" dirty="0">
              <a:solidFill>
                <a:schemeClr val="bg1"/>
              </a:solidFill>
              <a:ea typeface="Arial Unicode MS" pitchFamily="34" charset="-122"/>
              <a:cs typeface="Arial"/>
            </a:endParaRPr>
          </a:p>
          <a:p>
            <a:r>
              <a:rPr lang="en-US" altLang="zh-CN" sz="3200" dirty="0">
                <a:solidFill>
                  <a:schemeClr val="bg1"/>
                </a:solidFill>
                <a:ea typeface="Arial Unicode MS" pitchFamily="34" charset="-122"/>
                <a:cs typeface="Arial"/>
              </a:rPr>
              <a:t>M-OSRP,</a:t>
            </a:r>
            <a:r>
              <a:rPr lang="zh-CN" altLang="en-US" sz="3200" dirty="0">
                <a:solidFill>
                  <a:schemeClr val="bg1"/>
                </a:solidFill>
                <a:ea typeface="Arial Unicode MS" pitchFamily="34" charset="-122"/>
                <a:cs typeface="Arial"/>
              </a:rPr>
              <a:t> </a:t>
            </a:r>
            <a:r>
              <a:rPr lang="en-US" altLang="zh-CN" sz="3200" dirty="0">
                <a:solidFill>
                  <a:schemeClr val="bg1"/>
                </a:solidFill>
                <a:ea typeface="Arial Unicode MS" pitchFamily="34" charset="-122"/>
                <a:cs typeface="Arial"/>
              </a:rPr>
              <a:t>University</a:t>
            </a:r>
            <a:r>
              <a:rPr lang="zh-CN" altLang="en-US" sz="3200" dirty="0">
                <a:solidFill>
                  <a:schemeClr val="bg1"/>
                </a:solidFill>
                <a:ea typeface="Arial Unicode MS" pitchFamily="34" charset="-122"/>
                <a:cs typeface="Arial"/>
              </a:rPr>
              <a:t> </a:t>
            </a:r>
            <a:r>
              <a:rPr lang="en-US" altLang="zh-CN" sz="3200" dirty="0">
                <a:solidFill>
                  <a:schemeClr val="bg1"/>
                </a:solidFill>
                <a:ea typeface="Arial Unicode MS" pitchFamily="34" charset="-122"/>
                <a:cs typeface="Arial"/>
              </a:rPr>
              <a:t>of</a:t>
            </a:r>
            <a:r>
              <a:rPr lang="zh-CN" altLang="en-US" sz="3200" dirty="0">
                <a:solidFill>
                  <a:schemeClr val="bg1"/>
                </a:solidFill>
                <a:ea typeface="Arial Unicode MS" pitchFamily="34" charset="-122"/>
                <a:cs typeface="Arial"/>
              </a:rPr>
              <a:t> </a:t>
            </a:r>
            <a:r>
              <a:rPr lang="en-US" altLang="zh-CN" sz="3200" dirty="0">
                <a:solidFill>
                  <a:schemeClr val="bg1"/>
                </a:solidFill>
                <a:ea typeface="Arial Unicode MS" pitchFamily="34" charset="-122"/>
                <a:cs typeface="Arial"/>
              </a:rPr>
              <a:t>Houston</a:t>
            </a:r>
            <a:endParaRPr lang="en-US" altLang="zh-CN" sz="3200" dirty="0">
              <a:solidFill>
                <a:schemeClr val="bg1"/>
              </a:solidFill>
              <a:ea typeface="Arial Unicode MS" pitchFamily="34" charset="-122"/>
              <a:cs typeface="Arial" panose="020B0604020202020204" pitchFamily="34" charset="0"/>
            </a:endParaRPr>
          </a:p>
          <a:p>
            <a:r>
              <a:rPr lang="en-US" altLang="zh-CN" sz="3200" dirty="0">
                <a:solidFill>
                  <a:schemeClr val="bg1"/>
                </a:solidFill>
                <a:ea typeface="Arial Unicode MS" pitchFamily="34" charset="-122"/>
                <a:cs typeface="Arial" panose="020B0604020202020204" pitchFamily="34" charset="0"/>
              </a:rPr>
              <a:t>Oct </a:t>
            </a:r>
            <a:r>
              <a:rPr lang="zh-CN" altLang="zh-CN" sz="3200" dirty="0" smtClean="0">
                <a:solidFill>
                  <a:schemeClr val="bg1"/>
                </a:solidFill>
                <a:ea typeface="Arial Unicode MS" pitchFamily="34" charset="-122"/>
                <a:cs typeface="Arial" panose="020B0604020202020204" pitchFamily="34" charset="0"/>
              </a:rPr>
              <a:t>2</a:t>
            </a:r>
            <a:r>
              <a:rPr lang="en-US" altLang="zh-CN" sz="3200" dirty="0" smtClean="0">
                <a:solidFill>
                  <a:schemeClr val="bg1"/>
                </a:solidFill>
                <a:ea typeface="Arial Unicode MS" pitchFamily="34" charset="-122"/>
                <a:cs typeface="Arial" panose="020B0604020202020204" pitchFamily="34" charset="0"/>
              </a:rPr>
              <a:t>2</a:t>
            </a:r>
            <a:r>
              <a:rPr lang="en-US" altLang="zh-CN" sz="3200" baseline="30000" dirty="0" smtClean="0">
                <a:solidFill>
                  <a:schemeClr val="bg1"/>
                </a:solidFill>
                <a:ea typeface="Arial Unicode MS" pitchFamily="34" charset="-122"/>
                <a:cs typeface="Arial" panose="020B0604020202020204" pitchFamily="34" charset="0"/>
              </a:rPr>
              <a:t>nd</a:t>
            </a:r>
            <a:r>
              <a:rPr lang="en-US" altLang="zh-CN" sz="3200" dirty="0" smtClean="0">
                <a:solidFill>
                  <a:schemeClr val="bg1"/>
                </a:solidFill>
                <a:ea typeface="Arial Unicode MS" pitchFamily="34" charset="-122"/>
                <a:cs typeface="Arial" panose="020B0604020202020204" pitchFamily="34" charset="0"/>
              </a:rPr>
              <a:t>, </a:t>
            </a:r>
            <a:r>
              <a:rPr lang="en-US" altLang="zh-CN" sz="3200" dirty="0">
                <a:solidFill>
                  <a:schemeClr val="bg1"/>
                </a:solidFill>
                <a:ea typeface="Arial Unicode MS" pitchFamily="34" charset="-122"/>
                <a:cs typeface="Arial" panose="020B0604020202020204" pitchFamily="34" charset="0"/>
              </a:rPr>
              <a:t>2015</a:t>
            </a:r>
          </a:p>
        </p:txBody>
      </p:sp>
    </p:spTree>
    <p:extLst>
      <p:ext uri="{BB962C8B-B14F-4D97-AF65-F5344CB8AC3E}">
        <p14:creationId xmlns:p14="http://schemas.microsoft.com/office/powerpoint/2010/main" val="2706275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C733198-011E-4E74-9CBE-D2138561C345}" type="slidenum">
              <a:rPr lang="en-US" smtClean="0"/>
              <a:pPr/>
              <a:t>10</a:t>
            </a:fld>
            <a:endParaRPr lang="en-US"/>
          </a:p>
        </p:txBody>
      </p:sp>
      <p:grpSp>
        <p:nvGrpSpPr>
          <p:cNvPr id="9" name="Group 8"/>
          <p:cNvGrpSpPr/>
          <p:nvPr/>
        </p:nvGrpSpPr>
        <p:grpSpPr>
          <a:xfrm>
            <a:off x="1778016" y="1473214"/>
            <a:ext cx="8657166" cy="5006138"/>
            <a:chOff x="804334" y="1473214"/>
            <a:chExt cx="8657166" cy="5006138"/>
          </a:xfrm>
        </p:grpSpPr>
        <p:graphicFrame>
          <p:nvGraphicFramePr>
            <p:cNvPr id="4" name="Object 3"/>
            <p:cNvGraphicFramePr>
              <a:graphicFrameLocks noChangeAspect="1"/>
            </p:cNvGraphicFramePr>
            <p:nvPr>
              <p:extLst>
                <p:ext uri="{D42A27DB-BD31-4B8C-83A1-F6EECF244321}">
                  <p14:modId xmlns:p14="http://schemas.microsoft.com/office/powerpoint/2010/main" val="2558466676"/>
                </p:ext>
              </p:extLst>
            </p:nvPr>
          </p:nvGraphicFramePr>
          <p:xfrm>
            <a:off x="1465792" y="1473214"/>
            <a:ext cx="2397125" cy="2339975"/>
          </p:xfrm>
          <a:graphic>
            <a:graphicData uri="http://schemas.openxmlformats.org/presentationml/2006/ole">
              <mc:AlternateContent xmlns:mc="http://schemas.openxmlformats.org/markup-compatibility/2006">
                <mc:Choice xmlns:v="urn:schemas-microsoft-com:vml" Requires="v">
                  <p:oleObj spid="_x0000_s1089" name="Equation" r:id="rId4" imgW="800100" imgH="901700" progId="Equation.DSMT4">
                    <p:embed/>
                  </p:oleObj>
                </mc:Choice>
                <mc:Fallback>
                  <p:oleObj name="Equation" r:id="rId4" imgW="800100" imgH="901700" progId="Equation.DSMT4">
                    <p:embed/>
                    <p:pic>
                      <p:nvPicPr>
                        <p:cNvPr id="0" name=""/>
                        <p:cNvPicPr/>
                        <p:nvPr/>
                      </p:nvPicPr>
                      <p:blipFill>
                        <a:blip r:embed="rId5"/>
                        <a:stretch>
                          <a:fillRect/>
                        </a:stretch>
                      </p:blipFill>
                      <p:spPr>
                        <a:xfrm>
                          <a:off x="1465792" y="1473214"/>
                          <a:ext cx="2397125" cy="2339975"/>
                        </a:xfrm>
                        <a:prstGeom prst="rect">
                          <a:avLst/>
                        </a:prstGeom>
                      </p:spPr>
                    </p:pic>
                  </p:oleObj>
                </mc:Fallback>
              </mc:AlternateContent>
            </a:graphicData>
          </a:graphic>
        </p:graphicFrame>
        <p:sp>
          <p:nvSpPr>
            <p:cNvPr id="6" name="TextBox 5"/>
            <p:cNvSpPr txBox="1"/>
            <p:nvPr/>
          </p:nvSpPr>
          <p:spPr>
            <a:xfrm>
              <a:off x="804334" y="3873510"/>
              <a:ext cx="8657166" cy="2605842"/>
            </a:xfrm>
            <a:prstGeom prst="rect">
              <a:avLst/>
            </a:prstGeom>
            <a:noFill/>
          </p:spPr>
          <p:txBody>
            <a:bodyPr wrap="square" rtlCol="0">
              <a:spAutoFit/>
            </a:bodyPr>
            <a:lstStyle/>
            <a:p>
              <a:pPr>
                <a:lnSpc>
                  <a:spcPct val="200000"/>
                </a:lnSpc>
              </a:pPr>
              <a:r>
                <a:rPr lang="en-US" sz="2800" dirty="0" smtClean="0">
                  <a:latin typeface="Arial"/>
                  <a:cs typeface="Arial"/>
                </a:rPr>
                <a:t>Each term in the inverse series that inverts</a:t>
              </a:r>
            </a:p>
            <a:p>
              <a:pPr>
                <a:lnSpc>
                  <a:spcPct val="200000"/>
                </a:lnSpc>
              </a:pPr>
              <a:r>
                <a:rPr lang="en-US" sz="2800" dirty="0" smtClean="0">
                  <a:latin typeface="Arial"/>
                  <a:cs typeface="Arial"/>
                </a:rPr>
                <a:t>                                     for r, is computed directly in terms of </a:t>
              </a:r>
              <a:r>
                <a:rPr lang="en-US" sz="2800" u="sng" dirty="0" smtClean="0">
                  <a:latin typeface="Arial"/>
                  <a:cs typeface="Arial"/>
                </a:rPr>
                <a:t>S</a:t>
              </a:r>
              <a:r>
                <a:rPr lang="en-US" sz="2800" dirty="0" smtClean="0">
                  <a:latin typeface="Arial"/>
                  <a:cs typeface="Arial"/>
                </a:rPr>
                <a:t> and </a:t>
              </a:r>
              <a:r>
                <a:rPr lang="en-US" sz="2800" u="sng" dirty="0" smtClean="0">
                  <a:latin typeface="Arial"/>
                  <a:cs typeface="Arial"/>
                </a:rPr>
                <a:t>a</a:t>
              </a:r>
              <a:r>
                <a:rPr lang="en-US" sz="2800" dirty="0" smtClean="0">
                  <a:latin typeface="Arial"/>
                  <a:cs typeface="Arial"/>
                </a:rPr>
                <a:t>.</a:t>
              </a:r>
            </a:p>
          </p:txBody>
        </p:sp>
        <p:graphicFrame>
          <p:nvGraphicFramePr>
            <p:cNvPr id="7" name="Object 6"/>
            <p:cNvGraphicFramePr>
              <a:graphicFrameLocks noChangeAspect="1"/>
            </p:cNvGraphicFramePr>
            <p:nvPr>
              <p:extLst>
                <p:ext uri="{D42A27DB-BD31-4B8C-83A1-F6EECF244321}">
                  <p14:modId xmlns:p14="http://schemas.microsoft.com/office/powerpoint/2010/main" val="2528767890"/>
                </p:ext>
              </p:extLst>
            </p:nvPr>
          </p:nvGraphicFramePr>
          <p:xfrm>
            <a:off x="871527" y="4912799"/>
            <a:ext cx="3700469" cy="911225"/>
          </p:xfrm>
          <a:graphic>
            <a:graphicData uri="http://schemas.openxmlformats.org/presentationml/2006/ole">
              <mc:AlternateContent xmlns:mc="http://schemas.openxmlformats.org/markup-compatibility/2006">
                <mc:Choice xmlns:v="urn:schemas-microsoft-com:vml" Requires="v">
                  <p:oleObj spid="_x0000_s1090" name="Equation" r:id="rId6" imgW="1460500" imgH="393700" progId="Equation.DSMT4">
                    <p:embed/>
                  </p:oleObj>
                </mc:Choice>
                <mc:Fallback>
                  <p:oleObj name="Equation" r:id="rId6" imgW="1460500" imgH="393700" progId="Equation.DSMT4">
                    <p:embed/>
                    <p:pic>
                      <p:nvPicPr>
                        <p:cNvPr id="0" name=""/>
                        <p:cNvPicPr/>
                        <p:nvPr/>
                      </p:nvPicPr>
                      <p:blipFill>
                        <a:blip r:embed="rId7"/>
                        <a:stretch>
                          <a:fillRect/>
                        </a:stretch>
                      </p:blipFill>
                      <p:spPr>
                        <a:xfrm>
                          <a:off x="871527" y="4912799"/>
                          <a:ext cx="3700469" cy="911225"/>
                        </a:xfrm>
                        <a:prstGeom prst="rect">
                          <a:avLst/>
                        </a:prstGeom>
                      </p:spPr>
                    </p:pic>
                  </p:oleObj>
                </mc:Fallback>
              </mc:AlternateContent>
            </a:graphicData>
          </a:graphic>
        </p:graphicFrame>
      </p:grpSp>
    </p:spTree>
    <p:extLst>
      <p:ext uri="{BB962C8B-B14F-4D97-AF65-F5344CB8AC3E}">
        <p14:creationId xmlns:p14="http://schemas.microsoft.com/office/powerpoint/2010/main" val="226677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C733198-011E-4E74-9CBE-D2138561C345}" type="slidenum">
              <a:rPr lang="en-US" smtClean="0"/>
              <a:pPr/>
              <a:t>11</a:t>
            </a:fld>
            <a:endParaRPr lang="en-US"/>
          </a:p>
        </p:txBody>
      </p:sp>
      <p:sp>
        <p:nvSpPr>
          <p:cNvPr id="4" name="Rectangle 3"/>
          <p:cNvSpPr/>
          <p:nvPr/>
        </p:nvSpPr>
        <p:spPr>
          <a:xfrm>
            <a:off x="769307" y="704334"/>
            <a:ext cx="8567119" cy="523220"/>
          </a:xfrm>
          <a:prstGeom prst="rect">
            <a:avLst/>
          </a:prstGeom>
        </p:spPr>
        <p:txBody>
          <a:bodyPr wrap="none">
            <a:spAutoFit/>
          </a:bodyPr>
          <a:lstStyle/>
          <a:p>
            <a:r>
              <a:rPr lang="en-US" sz="2800" dirty="0">
                <a:latin typeface="Arial"/>
                <a:cs typeface="Arial"/>
              </a:rPr>
              <a:t>When we consider the generalized Geometric Series</a:t>
            </a:r>
          </a:p>
        </p:txBody>
      </p:sp>
      <p:graphicFrame>
        <p:nvGraphicFramePr>
          <p:cNvPr id="5" name="Object 4"/>
          <p:cNvGraphicFramePr>
            <a:graphicFrameLocks noChangeAspect="1"/>
          </p:cNvGraphicFramePr>
          <p:nvPr>
            <p:extLst>
              <p:ext uri="{D42A27DB-BD31-4B8C-83A1-F6EECF244321}">
                <p14:modId xmlns:p14="http://schemas.microsoft.com/office/powerpoint/2010/main" val="86038505"/>
              </p:ext>
            </p:extLst>
          </p:nvPr>
        </p:nvGraphicFramePr>
        <p:xfrm>
          <a:off x="1297518" y="1520297"/>
          <a:ext cx="6615113" cy="1438275"/>
        </p:xfrm>
        <a:graphic>
          <a:graphicData uri="http://schemas.openxmlformats.org/presentationml/2006/ole">
            <mc:AlternateContent xmlns:mc="http://schemas.openxmlformats.org/markup-compatibility/2006">
              <mc:Choice xmlns:v="urn:schemas-microsoft-com:vml" Requires="v">
                <p:oleObj spid="_x0000_s26714" name="Equation" r:id="rId3" imgW="2108200" imgH="533400" progId="Equation.DSMT4">
                  <p:embed/>
                </p:oleObj>
              </mc:Choice>
              <mc:Fallback>
                <p:oleObj name="Equation" r:id="rId3" imgW="2108200" imgH="533400" progId="Equation.DSMT4">
                  <p:embed/>
                  <p:pic>
                    <p:nvPicPr>
                      <p:cNvPr id="0" name=""/>
                      <p:cNvPicPr/>
                      <p:nvPr/>
                    </p:nvPicPr>
                    <p:blipFill>
                      <a:blip r:embed="rId4"/>
                      <a:stretch>
                        <a:fillRect/>
                      </a:stretch>
                    </p:blipFill>
                    <p:spPr>
                      <a:xfrm>
                        <a:off x="1297518" y="1520297"/>
                        <a:ext cx="6615113" cy="1438275"/>
                      </a:xfrm>
                      <a:prstGeom prst="rect">
                        <a:avLst/>
                      </a:prstGeom>
                    </p:spPr>
                  </p:pic>
                </p:oleObj>
              </mc:Fallback>
            </mc:AlternateContent>
          </a:graphicData>
        </a:graphic>
      </p:graphicFrame>
      <p:sp>
        <p:nvSpPr>
          <p:cNvPr id="6" name="Rectangle 5"/>
          <p:cNvSpPr/>
          <p:nvPr/>
        </p:nvSpPr>
        <p:spPr>
          <a:xfrm>
            <a:off x="769307" y="3396736"/>
            <a:ext cx="5333361" cy="523220"/>
          </a:xfrm>
          <a:prstGeom prst="rect">
            <a:avLst/>
          </a:prstGeom>
        </p:spPr>
        <p:txBody>
          <a:bodyPr wrap="none">
            <a:spAutoFit/>
          </a:bodyPr>
          <a:lstStyle/>
          <a:p>
            <a:r>
              <a:rPr lang="en-US" sz="2800" dirty="0" smtClean="0">
                <a:latin typeface="Arial"/>
                <a:cs typeface="Arial"/>
              </a:rPr>
              <a:t>the inverse Geometric Series for </a:t>
            </a:r>
            <a:endParaRPr lang="en-US" sz="2800" dirty="0">
              <a:latin typeface="Arial"/>
              <a:cs typeface="Aria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956984819"/>
              </p:ext>
            </p:extLst>
          </p:nvPr>
        </p:nvGraphicFramePr>
        <p:xfrm>
          <a:off x="2664883" y="4271964"/>
          <a:ext cx="5430838" cy="547687"/>
        </p:xfrm>
        <a:graphic>
          <a:graphicData uri="http://schemas.openxmlformats.org/presentationml/2006/ole">
            <mc:AlternateContent xmlns:mc="http://schemas.openxmlformats.org/markup-compatibility/2006">
              <mc:Choice xmlns:v="urn:schemas-microsoft-com:vml" Requires="v">
                <p:oleObj spid="_x0000_s26715" name="Equation" r:id="rId5" imgW="1701800" imgH="203200" progId="Equation.DSMT4">
                  <p:embed/>
                </p:oleObj>
              </mc:Choice>
              <mc:Fallback>
                <p:oleObj name="Equation" r:id="rId5" imgW="1701800" imgH="203200" progId="Equation.DSMT4">
                  <p:embed/>
                  <p:pic>
                    <p:nvPicPr>
                      <p:cNvPr id="0" name=""/>
                      <p:cNvPicPr/>
                      <p:nvPr/>
                    </p:nvPicPr>
                    <p:blipFill>
                      <a:blip r:embed="rId6"/>
                      <a:stretch>
                        <a:fillRect/>
                      </a:stretch>
                    </p:blipFill>
                    <p:spPr>
                      <a:xfrm>
                        <a:off x="2664883" y="4271964"/>
                        <a:ext cx="5430838" cy="547687"/>
                      </a:xfrm>
                      <a:prstGeom prst="rect">
                        <a:avLst/>
                      </a:prstGeom>
                    </p:spPr>
                  </p:pic>
                </p:oleObj>
              </mc:Fallback>
            </mc:AlternateContent>
          </a:graphicData>
        </a:graphic>
      </p:graphicFrame>
      <p:sp>
        <p:nvSpPr>
          <p:cNvPr id="10" name="Rectangle 9"/>
          <p:cNvSpPr/>
          <p:nvPr/>
        </p:nvSpPr>
        <p:spPr>
          <a:xfrm>
            <a:off x="921708" y="5305970"/>
            <a:ext cx="10021460" cy="954107"/>
          </a:xfrm>
          <a:prstGeom prst="rect">
            <a:avLst/>
          </a:prstGeom>
        </p:spPr>
        <p:txBody>
          <a:bodyPr wrap="square">
            <a:spAutoFit/>
          </a:bodyPr>
          <a:lstStyle/>
          <a:p>
            <a:r>
              <a:rPr lang="en-US" sz="2800" dirty="0" smtClean="0">
                <a:latin typeface="Arial"/>
                <a:cs typeface="Arial"/>
              </a:rPr>
              <a:t>where each term is computed directly in terms of a (‘G</a:t>
            </a:r>
            <a:r>
              <a:rPr lang="en-US" sz="2800" baseline="-25000" dirty="0" smtClean="0">
                <a:latin typeface="Arial"/>
                <a:cs typeface="Arial"/>
              </a:rPr>
              <a:t>0</a:t>
            </a:r>
            <a:r>
              <a:rPr lang="en-US" sz="2800" dirty="0" smtClean="0">
                <a:latin typeface="Arial"/>
                <a:cs typeface="Arial"/>
              </a:rPr>
              <a:t>’) and S (‘    ’ the recorded data).</a:t>
            </a:r>
            <a:endParaRPr lang="en-US" sz="2800" dirty="0">
              <a:latin typeface="Arial"/>
              <a:cs typeface="Aria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998100310"/>
              </p:ext>
            </p:extLst>
          </p:nvPr>
        </p:nvGraphicFramePr>
        <p:xfrm>
          <a:off x="1538431" y="5727844"/>
          <a:ext cx="479136" cy="479136"/>
        </p:xfrm>
        <a:graphic>
          <a:graphicData uri="http://schemas.openxmlformats.org/presentationml/2006/ole">
            <mc:AlternateContent xmlns:mc="http://schemas.openxmlformats.org/markup-compatibility/2006">
              <mc:Choice xmlns:v="urn:schemas-microsoft-com:vml" Requires="v">
                <p:oleObj spid="_x0000_s26716" name="Equation" r:id="rId7" imgW="203200" imgH="203200" progId="Equation.DSMT4">
                  <p:embed/>
                </p:oleObj>
              </mc:Choice>
              <mc:Fallback>
                <p:oleObj name="Equation" r:id="rId7" imgW="203200" imgH="203200" progId="Equation.DSMT4">
                  <p:embed/>
                  <p:pic>
                    <p:nvPicPr>
                      <p:cNvPr id="0" name=""/>
                      <p:cNvPicPr/>
                      <p:nvPr/>
                    </p:nvPicPr>
                    <p:blipFill>
                      <a:blip r:embed="rId8"/>
                      <a:stretch>
                        <a:fillRect/>
                      </a:stretch>
                    </p:blipFill>
                    <p:spPr>
                      <a:xfrm>
                        <a:off x="1538431" y="5727844"/>
                        <a:ext cx="479136" cy="479136"/>
                      </a:xfrm>
                      <a:prstGeom prst="rect">
                        <a:avLst/>
                      </a:prstGeom>
                    </p:spPr>
                  </p:pic>
                </p:oleObj>
              </mc:Fallback>
            </mc:AlternateContent>
          </a:graphicData>
        </a:graphic>
      </p:graphicFrame>
    </p:spTree>
    <p:extLst>
      <p:ext uri="{BB962C8B-B14F-4D97-AF65-F5344CB8AC3E}">
        <p14:creationId xmlns:p14="http://schemas.microsoft.com/office/powerpoint/2010/main" val="195588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FC733198-011E-4E74-9CBE-D2138561C345}" type="slidenum">
              <a:rPr lang="en-US" smtClean="0"/>
              <a:pPr/>
              <a:t>12</a:t>
            </a:fld>
            <a:endParaRPr lang="en-US"/>
          </a:p>
        </p:txBody>
      </p:sp>
      <p:sp>
        <p:nvSpPr>
          <p:cNvPr id="4" name="Rectangle 3"/>
          <p:cNvSpPr/>
          <p:nvPr/>
        </p:nvSpPr>
        <p:spPr>
          <a:xfrm>
            <a:off x="931334" y="2285995"/>
            <a:ext cx="10181166" cy="3288079"/>
          </a:xfrm>
          <a:prstGeom prst="rect">
            <a:avLst/>
          </a:prstGeom>
        </p:spPr>
        <p:txBody>
          <a:bodyPr wrap="square">
            <a:spAutoFit/>
          </a:bodyPr>
          <a:lstStyle/>
          <a:p>
            <a:pPr marL="457200" indent="-457200">
              <a:lnSpc>
                <a:spcPct val="150000"/>
              </a:lnSpc>
              <a:buFont typeface="Arial"/>
              <a:buChar char="•"/>
            </a:pPr>
            <a:r>
              <a:rPr lang="en-US" sz="2800" dirty="0">
                <a:latin typeface="Arial"/>
                <a:cs typeface="Arial"/>
              </a:rPr>
              <a:t>Hence, the inverse scattering series is not only the only direct multidimensional inverse seismic solution, in addition, every term in the solution is directly computed in terms of </a:t>
            </a:r>
            <a:r>
              <a:rPr lang="en-US" sz="2800" u="sng" dirty="0">
                <a:latin typeface="Arial"/>
                <a:cs typeface="Arial"/>
              </a:rPr>
              <a:t>a single unchanged reference </a:t>
            </a:r>
            <a:r>
              <a:rPr lang="en-US" sz="2800" dirty="0">
                <a:latin typeface="Arial"/>
                <a:cs typeface="Arial"/>
              </a:rPr>
              <a:t>and the recorded reflection data.</a:t>
            </a:r>
          </a:p>
        </p:txBody>
      </p:sp>
    </p:spTree>
    <p:extLst>
      <p:ext uri="{BB962C8B-B14F-4D97-AF65-F5344CB8AC3E}">
        <p14:creationId xmlns:p14="http://schemas.microsoft.com/office/powerpoint/2010/main" val="287978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Isolated Task Subseries of the ISS</a:t>
            </a:r>
          </a:p>
        </p:txBody>
      </p:sp>
      <p:sp>
        <p:nvSpPr>
          <p:cNvPr id="4" name="Content Placeholder 3"/>
          <p:cNvSpPr>
            <a:spLocks noGrp="1"/>
          </p:cNvSpPr>
          <p:nvPr>
            <p:ph idx="1"/>
          </p:nvPr>
        </p:nvSpPr>
        <p:spPr/>
        <p:txBody>
          <a:bodyPr>
            <a:normAutofit fontScale="92500" lnSpcReduction="20000"/>
          </a:bodyPr>
          <a:lstStyle/>
          <a:p>
            <a:pPr>
              <a:lnSpc>
                <a:spcPct val="120000"/>
              </a:lnSpc>
              <a:buFont typeface="Arial"/>
              <a:buChar char="•"/>
            </a:pPr>
            <a:r>
              <a:rPr lang="en-US" dirty="0"/>
              <a:t>If we imagine that the inverse machine that inputs reflection data and outputs earth properties needs to achieve certain tasks, then we can seek to locate terms within the general ISS that achieve those specific objectives.</a:t>
            </a:r>
          </a:p>
          <a:p>
            <a:pPr>
              <a:lnSpc>
                <a:spcPct val="120000"/>
              </a:lnSpc>
            </a:pPr>
            <a:r>
              <a:rPr lang="en-US" dirty="0"/>
              <a:t>Those tasks are:</a:t>
            </a:r>
          </a:p>
          <a:p>
            <a:pPr lvl="1">
              <a:lnSpc>
                <a:spcPct val="120000"/>
              </a:lnSpc>
              <a:buFont typeface="Wingdings" charset="2"/>
              <a:buChar char="ü"/>
            </a:pPr>
            <a:r>
              <a:rPr lang="en-US" dirty="0"/>
              <a:t>(1) Free surface multiple removal</a:t>
            </a:r>
          </a:p>
          <a:p>
            <a:pPr lvl="1">
              <a:lnSpc>
                <a:spcPct val="120000"/>
              </a:lnSpc>
              <a:buFont typeface="Wingdings" charset="2"/>
              <a:buChar char="ü"/>
            </a:pPr>
            <a:r>
              <a:rPr lang="en-US" dirty="0"/>
              <a:t>(2) Internal multiple removal</a:t>
            </a:r>
          </a:p>
          <a:p>
            <a:pPr lvl="1">
              <a:lnSpc>
                <a:spcPct val="120000"/>
              </a:lnSpc>
              <a:buFont typeface="Wingdings" charset="2"/>
              <a:buChar char="ü"/>
            </a:pPr>
            <a:r>
              <a:rPr lang="en-US" dirty="0"/>
              <a:t>(3) </a:t>
            </a:r>
            <a:r>
              <a:rPr lang="en-US" dirty="0" smtClean="0"/>
              <a:t>Depth imaging</a:t>
            </a:r>
          </a:p>
          <a:p>
            <a:pPr lvl="1">
              <a:lnSpc>
                <a:spcPct val="120000"/>
              </a:lnSpc>
              <a:buFont typeface="Wingdings" charset="2"/>
              <a:buChar char="ü"/>
            </a:pPr>
            <a:r>
              <a:rPr lang="en-US" dirty="0" smtClean="0"/>
              <a:t>(4) Parameter estimation</a:t>
            </a:r>
          </a:p>
          <a:p>
            <a:pPr lvl="1">
              <a:lnSpc>
                <a:spcPct val="120000"/>
              </a:lnSpc>
              <a:buFont typeface="Wingdings" charset="2"/>
              <a:buChar char="ü"/>
            </a:pPr>
            <a:r>
              <a:rPr lang="en-US" dirty="0" smtClean="0"/>
              <a:t>(5) </a:t>
            </a:r>
            <a:r>
              <a:rPr lang="en-US" dirty="0"/>
              <a:t>Q compensation without knowing or needing Q</a:t>
            </a:r>
          </a:p>
          <a:p>
            <a:pPr marL="457200" lvl="1" indent="0">
              <a:lnSpc>
                <a:spcPct val="120000"/>
              </a:lnSpc>
              <a:buNone/>
            </a:pPr>
            <a:endParaRPr lang="en-US" dirty="0"/>
          </a:p>
        </p:txBody>
      </p:sp>
      <p:sp>
        <p:nvSpPr>
          <p:cNvPr id="3" name="Slide Number Placeholder 2"/>
          <p:cNvSpPr>
            <a:spLocks noGrp="1"/>
          </p:cNvSpPr>
          <p:nvPr>
            <p:ph type="sldNum" sz="quarter" idx="12"/>
          </p:nvPr>
        </p:nvSpPr>
        <p:spPr/>
        <p:txBody>
          <a:bodyPr/>
          <a:lstStyle/>
          <a:p>
            <a:fld id="{FC733198-011E-4E74-9CBE-D2138561C345}" type="slidenum">
              <a:rPr lang="en-US" smtClean="0"/>
              <a:pPr/>
              <a:t>13</a:t>
            </a:fld>
            <a:endParaRPr lang="en-US"/>
          </a:p>
        </p:txBody>
      </p:sp>
    </p:spTree>
    <p:extLst>
      <p:ext uri="{BB962C8B-B14F-4D97-AF65-F5344CB8AC3E}">
        <p14:creationId xmlns:p14="http://schemas.microsoft.com/office/powerpoint/2010/main" val="1238170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54667"/>
            <a:ext cx="10515600" cy="4822296"/>
          </a:xfrm>
        </p:spPr>
        <p:txBody>
          <a:bodyPr>
            <a:noAutofit/>
          </a:bodyPr>
          <a:lstStyle/>
          <a:p>
            <a:pPr>
              <a:lnSpc>
                <a:spcPct val="120000"/>
              </a:lnSpc>
              <a:buFont typeface="Wingdings" charset="2"/>
              <a:buChar char="ü"/>
            </a:pPr>
            <a:r>
              <a:rPr lang="en-US" sz="2400" dirty="0"/>
              <a:t>E</a:t>
            </a:r>
            <a:r>
              <a:rPr lang="en-US" sz="2400" dirty="0" smtClean="0"/>
              <a:t>ach </a:t>
            </a:r>
            <a:r>
              <a:rPr lang="en-US" sz="2400" dirty="0"/>
              <a:t>of these tasks has a subseries that doesn't require subsurface </a:t>
            </a:r>
            <a:r>
              <a:rPr lang="en-US" sz="2400" dirty="0" smtClean="0"/>
              <a:t>information</a:t>
            </a:r>
            <a:endParaRPr lang="en-US" sz="2400" dirty="0"/>
          </a:p>
          <a:p>
            <a:pPr>
              <a:lnSpc>
                <a:spcPct val="120000"/>
              </a:lnSpc>
              <a:buFont typeface="Wingdings" charset="2"/>
              <a:buChar char="ü"/>
            </a:pPr>
            <a:r>
              <a:rPr lang="en-US" sz="2400" dirty="0"/>
              <a:t>I</a:t>
            </a:r>
            <a:r>
              <a:rPr lang="en-US" sz="2400" dirty="0" smtClean="0"/>
              <a:t>n </a:t>
            </a:r>
            <a:r>
              <a:rPr lang="en-US" sz="2400" dirty="0"/>
              <a:t>addition, several of these tasks(and corresponding subseries) are model type independent. That is. there is one unchanged algorithm to achieve that task independent of whether you assume the earth is acoustic, elastic, anisotropic or inelastic</a:t>
            </a:r>
            <a:r>
              <a:rPr lang="en-US" sz="2400" dirty="0" smtClean="0"/>
              <a:t>.</a:t>
            </a:r>
            <a:endParaRPr lang="en-US" sz="2400" dirty="0"/>
          </a:p>
          <a:p>
            <a:pPr>
              <a:lnSpc>
                <a:spcPct val="120000"/>
              </a:lnSpc>
              <a:buFont typeface="Wingdings" charset="2"/>
              <a:buChar char="ü"/>
            </a:pPr>
            <a:r>
              <a:rPr lang="en-US" sz="2400" dirty="0"/>
              <a:t>If anyone needed a way to see how different the ISS direct inverse is different from linear updating and model matching. It isn't conceivable to perform model type independent model matching and updating, e.g., for multiple removal. </a:t>
            </a:r>
          </a:p>
        </p:txBody>
      </p:sp>
      <p:sp>
        <p:nvSpPr>
          <p:cNvPr id="4" name="Slide Number Placeholder 3"/>
          <p:cNvSpPr>
            <a:spLocks noGrp="1"/>
          </p:cNvSpPr>
          <p:nvPr>
            <p:ph type="sldNum" sz="quarter" idx="12"/>
          </p:nvPr>
        </p:nvSpPr>
        <p:spPr/>
        <p:txBody>
          <a:bodyPr/>
          <a:lstStyle/>
          <a:p>
            <a:fld id="{FC733198-011E-4E74-9CBE-D2138561C345}" type="slidenum">
              <a:rPr lang="en-US" smtClean="0"/>
              <a:pPr/>
              <a:t>14</a:t>
            </a:fld>
            <a:endParaRPr lang="en-US"/>
          </a:p>
        </p:txBody>
      </p:sp>
    </p:spTree>
    <p:extLst>
      <p:ext uri="{BB962C8B-B14F-4D97-AF65-F5344CB8AC3E}">
        <p14:creationId xmlns:p14="http://schemas.microsoft.com/office/powerpoint/2010/main" val="1686234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Forward and Direct </a:t>
            </a:r>
            <a:r>
              <a:rPr lang="en-US" dirty="0" smtClean="0"/>
              <a:t>Inverse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16662650"/>
              </p:ext>
            </p:extLst>
          </p:nvPr>
        </p:nvGraphicFramePr>
        <p:xfrm>
          <a:off x="1094317" y="1557342"/>
          <a:ext cx="3625849" cy="549275"/>
        </p:xfrm>
        <a:graphic>
          <a:graphicData uri="http://schemas.openxmlformats.org/presentationml/2006/ole">
            <mc:AlternateContent xmlns:mc="http://schemas.openxmlformats.org/markup-compatibility/2006">
              <mc:Choice xmlns:v="urn:schemas-microsoft-com:vml" Requires="v">
                <p:oleObj spid="_x0000_s16461" name="Equation" r:id="rId3" imgW="1384300" imgH="203200" progId="Equation.DSMT4">
                  <p:embed/>
                </p:oleObj>
              </mc:Choice>
              <mc:Fallback>
                <p:oleObj name="Equation" r:id="rId3" imgW="1384300" imgH="203200" progId="Equation.DSMT4">
                  <p:embed/>
                  <p:pic>
                    <p:nvPicPr>
                      <p:cNvPr id="0" name=""/>
                      <p:cNvPicPr/>
                      <p:nvPr/>
                    </p:nvPicPr>
                    <p:blipFill>
                      <a:blip r:embed="rId4"/>
                      <a:stretch>
                        <a:fillRect/>
                      </a:stretch>
                    </p:blipFill>
                    <p:spPr>
                      <a:xfrm>
                        <a:off x="1094317" y="1557342"/>
                        <a:ext cx="3625849" cy="549275"/>
                      </a:xfrm>
                      <a:prstGeom prst="rect">
                        <a:avLst/>
                      </a:prstGeom>
                    </p:spPr>
                  </p:pic>
                </p:oleObj>
              </mc:Fallback>
            </mc:AlternateContent>
          </a:graphicData>
        </a:graphic>
      </p:graphicFrame>
      <p:sp>
        <p:nvSpPr>
          <p:cNvPr id="6" name="Rectangle 5"/>
          <p:cNvSpPr/>
          <p:nvPr/>
        </p:nvSpPr>
        <p:spPr>
          <a:xfrm>
            <a:off x="993653" y="4934833"/>
            <a:ext cx="4035930" cy="1349087"/>
          </a:xfrm>
          <a:prstGeom prst="rect">
            <a:avLst/>
          </a:prstGeom>
        </p:spPr>
        <p:txBody>
          <a:bodyPr wrap="none">
            <a:spAutoFit/>
          </a:bodyPr>
          <a:lstStyle/>
          <a:p>
            <a:pPr>
              <a:lnSpc>
                <a:spcPct val="150000"/>
              </a:lnSpc>
            </a:pPr>
            <a:r>
              <a:rPr lang="en-US" altLang="zh-CN" sz="2800" dirty="0" smtClean="0">
                <a:solidFill>
                  <a:srgbClr val="0000FF"/>
                </a:solidFill>
                <a:latin typeface="Arial"/>
                <a:cs typeface="Arial"/>
              </a:rPr>
              <a:t>(2)</a:t>
            </a:r>
            <a:r>
              <a:rPr lang="zh-CN" altLang="en-US" sz="2800" dirty="0" smtClean="0">
                <a:solidFill>
                  <a:srgbClr val="0000FF"/>
                </a:solidFill>
                <a:latin typeface="Arial"/>
                <a:cs typeface="Arial"/>
              </a:rPr>
              <a:t> </a:t>
            </a:r>
            <a:r>
              <a:rPr lang="en-US" altLang="zh-CN" sz="2800" dirty="0" smtClean="0">
                <a:solidFill>
                  <a:srgbClr val="0000FF"/>
                </a:solidFill>
                <a:latin typeface="Arial"/>
                <a:cs typeface="Arial"/>
              </a:rPr>
              <a:t>is</a:t>
            </a:r>
            <a:r>
              <a:rPr lang="zh-CN" altLang="en-US" sz="2800" dirty="0" smtClean="0">
                <a:solidFill>
                  <a:srgbClr val="0000FF"/>
                </a:solidFill>
                <a:latin typeface="Arial"/>
                <a:cs typeface="Arial"/>
              </a:rPr>
              <a:t> </a:t>
            </a:r>
            <a:r>
              <a:rPr lang="en-US" altLang="zh-CN" sz="2800" dirty="0" smtClean="0">
                <a:solidFill>
                  <a:srgbClr val="0000FF"/>
                </a:solidFill>
                <a:latin typeface="Arial"/>
                <a:cs typeface="Arial"/>
              </a:rPr>
              <a:t>the</a:t>
            </a:r>
            <a:r>
              <a:rPr lang="zh-CN" altLang="en-US" sz="2800" dirty="0" smtClean="0">
                <a:solidFill>
                  <a:srgbClr val="0000FF"/>
                </a:solidFill>
                <a:latin typeface="Arial"/>
                <a:cs typeface="Arial"/>
              </a:rPr>
              <a:t> </a:t>
            </a:r>
            <a:r>
              <a:rPr lang="en-US" altLang="zh-CN" sz="2800" dirty="0" smtClean="0">
                <a:solidFill>
                  <a:srgbClr val="0000FF"/>
                </a:solidFill>
                <a:latin typeface="Arial"/>
                <a:cs typeface="Arial"/>
              </a:rPr>
              <a:t>forward</a:t>
            </a:r>
            <a:r>
              <a:rPr lang="zh-CN" altLang="en-US" sz="2800" dirty="0" smtClean="0">
                <a:solidFill>
                  <a:srgbClr val="0000FF"/>
                </a:solidFill>
                <a:latin typeface="Arial"/>
                <a:cs typeface="Arial"/>
              </a:rPr>
              <a:t> </a:t>
            </a:r>
            <a:r>
              <a:rPr lang="en-US" altLang="zh-CN" sz="2800" dirty="0" smtClean="0">
                <a:solidFill>
                  <a:srgbClr val="0000FF"/>
                </a:solidFill>
                <a:latin typeface="Arial"/>
                <a:cs typeface="Arial"/>
              </a:rPr>
              <a:t>series;</a:t>
            </a:r>
          </a:p>
          <a:p>
            <a:pPr>
              <a:lnSpc>
                <a:spcPct val="150000"/>
              </a:lnSpc>
            </a:pPr>
            <a:r>
              <a:rPr lang="en-US" altLang="zh-CN" sz="2800" dirty="0" smtClean="0">
                <a:solidFill>
                  <a:srgbClr val="0000FF"/>
                </a:solidFill>
                <a:latin typeface="Arial"/>
                <a:cs typeface="Arial"/>
              </a:rPr>
              <a:t>(3)</a:t>
            </a:r>
            <a:r>
              <a:rPr lang="zh-CN" altLang="en-US" sz="2800" dirty="0" smtClean="0">
                <a:solidFill>
                  <a:srgbClr val="0000FF"/>
                </a:solidFill>
                <a:latin typeface="Arial"/>
                <a:cs typeface="Arial"/>
              </a:rPr>
              <a:t> </a:t>
            </a:r>
            <a:r>
              <a:rPr lang="en-US" altLang="zh-CN" sz="2800" dirty="0" smtClean="0">
                <a:solidFill>
                  <a:srgbClr val="0000FF"/>
                </a:solidFill>
                <a:latin typeface="Arial"/>
                <a:cs typeface="Arial"/>
              </a:rPr>
              <a:t>is</a:t>
            </a:r>
            <a:r>
              <a:rPr lang="zh-CN" altLang="en-US" sz="2800" dirty="0" smtClean="0">
                <a:solidFill>
                  <a:srgbClr val="0000FF"/>
                </a:solidFill>
                <a:latin typeface="Arial"/>
                <a:cs typeface="Arial"/>
              </a:rPr>
              <a:t> </a:t>
            </a:r>
            <a:r>
              <a:rPr lang="en-US" altLang="zh-CN" sz="2800" dirty="0" smtClean="0">
                <a:solidFill>
                  <a:srgbClr val="0000FF"/>
                </a:solidFill>
                <a:latin typeface="Arial"/>
                <a:cs typeface="Arial"/>
              </a:rPr>
              <a:t>the</a:t>
            </a:r>
            <a:r>
              <a:rPr lang="zh-CN" altLang="en-US" sz="2800" dirty="0" smtClean="0">
                <a:solidFill>
                  <a:srgbClr val="0000FF"/>
                </a:solidFill>
                <a:latin typeface="Arial"/>
                <a:cs typeface="Arial"/>
              </a:rPr>
              <a:t> </a:t>
            </a:r>
            <a:r>
              <a:rPr lang="en-US" altLang="zh-CN" sz="2800" dirty="0">
                <a:solidFill>
                  <a:srgbClr val="0000FF"/>
                </a:solidFill>
                <a:latin typeface="Arial"/>
                <a:cs typeface="Arial"/>
              </a:rPr>
              <a:t>i</a:t>
            </a:r>
            <a:r>
              <a:rPr lang="en-US" sz="2800" dirty="0" smtClean="0">
                <a:solidFill>
                  <a:srgbClr val="0000FF"/>
                </a:solidFill>
                <a:latin typeface="Arial"/>
                <a:cs typeface="Arial"/>
              </a:rPr>
              <a:t>nverse series</a:t>
            </a:r>
            <a:r>
              <a:rPr lang="en-US" altLang="zh-CN" sz="2800" dirty="0" smtClean="0">
                <a:solidFill>
                  <a:srgbClr val="0000FF"/>
                </a:solidFill>
                <a:latin typeface="Arial"/>
                <a:cs typeface="Arial"/>
              </a:rPr>
              <a:t>.</a:t>
            </a:r>
            <a:endParaRPr lang="en-US" dirty="0">
              <a:latin typeface="Arial"/>
              <a:cs typeface="Arial"/>
            </a:endParaRPr>
          </a:p>
        </p:txBody>
      </p:sp>
      <p:sp>
        <p:nvSpPr>
          <p:cNvPr id="8" name="Rectangle 7"/>
          <p:cNvSpPr/>
          <p:nvPr/>
        </p:nvSpPr>
        <p:spPr>
          <a:xfrm>
            <a:off x="1026430" y="4156815"/>
            <a:ext cx="6949689" cy="461665"/>
          </a:xfrm>
          <a:prstGeom prst="rect">
            <a:avLst/>
          </a:prstGeom>
        </p:spPr>
        <p:txBody>
          <a:bodyPr wrap="none">
            <a:spAutoFit/>
          </a:bodyPr>
          <a:lstStyle/>
          <a:p>
            <a:r>
              <a:rPr lang="en-US" sz="2400" dirty="0" smtClean="0">
                <a:latin typeface="Arial"/>
                <a:cs typeface="Arial"/>
              </a:rPr>
              <a:t>where </a:t>
            </a:r>
            <a:r>
              <a:rPr lang="en-US" sz="2400" i="1" dirty="0" err="1" smtClean="0">
                <a:latin typeface="Arial"/>
                <a:cs typeface="Arial"/>
              </a:rPr>
              <a:t>V</a:t>
            </a:r>
            <a:r>
              <a:rPr lang="en-US" sz="2400" i="1" baseline="-25000" dirty="0" err="1" smtClean="0">
                <a:latin typeface="Arial"/>
                <a:cs typeface="Arial"/>
              </a:rPr>
              <a:t>n</a:t>
            </a:r>
            <a:r>
              <a:rPr lang="en-US" sz="2400" dirty="0" smtClean="0">
                <a:latin typeface="Arial"/>
                <a:cs typeface="Arial"/>
              </a:rPr>
              <a:t> is the portion of </a:t>
            </a:r>
            <a:r>
              <a:rPr lang="en-US" sz="2400" i="1" dirty="0" smtClean="0">
                <a:latin typeface="Arial"/>
                <a:cs typeface="Arial"/>
              </a:rPr>
              <a:t>V</a:t>
            </a:r>
            <a:r>
              <a:rPr lang="en-US" sz="2400" dirty="0" smtClean="0">
                <a:latin typeface="Arial"/>
                <a:cs typeface="Arial"/>
              </a:rPr>
              <a:t>, n-</a:t>
            </a:r>
            <a:r>
              <a:rPr lang="en-US" sz="2400" dirty="0" err="1" smtClean="0">
                <a:latin typeface="Arial"/>
                <a:cs typeface="Arial"/>
              </a:rPr>
              <a:t>th</a:t>
            </a:r>
            <a:r>
              <a:rPr lang="en-US" sz="2400" dirty="0" smtClean="0">
                <a:latin typeface="Arial"/>
                <a:cs typeface="Arial"/>
              </a:rPr>
              <a:t> order in the data</a:t>
            </a:r>
            <a:endParaRPr lang="en-US" sz="2400" dirty="0"/>
          </a:p>
        </p:txBody>
      </p:sp>
      <p:grpSp>
        <p:nvGrpSpPr>
          <p:cNvPr id="13" name="Group 12"/>
          <p:cNvGrpSpPr/>
          <p:nvPr/>
        </p:nvGrpSpPr>
        <p:grpSpPr>
          <a:xfrm>
            <a:off x="1129593" y="3234418"/>
            <a:ext cx="5936741" cy="548640"/>
            <a:chOff x="745240" y="4274647"/>
            <a:chExt cx="4452556" cy="548640"/>
          </a:xfrm>
        </p:grpSpPr>
        <p:graphicFrame>
          <p:nvGraphicFramePr>
            <p:cNvPr id="7" name="Object 6"/>
            <p:cNvGraphicFramePr>
              <a:graphicFrameLocks noChangeAspect="1"/>
            </p:cNvGraphicFramePr>
            <p:nvPr>
              <p:extLst>
                <p:ext uri="{D42A27DB-BD31-4B8C-83A1-F6EECF244321}">
                  <p14:modId xmlns:p14="http://schemas.microsoft.com/office/powerpoint/2010/main" val="3760547055"/>
                </p:ext>
              </p:extLst>
            </p:nvPr>
          </p:nvGraphicFramePr>
          <p:xfrm>
            <a:off x="745240" y="4274647"/>
            <a:ext cx="2121431" cy="548640"/>
          </p:xfrm>
          <a:graphic>
            <a:graphicData uri="http://schemas.openxmlformats.org/presentationml/2006/ole">
              <mc:AlternateContent xmlns:mc="http://schemas.openxmlformats.org/markup-compatibility/2006">
                <mc:Choice xmlns:v="urn:schemas-microsoft-com:vml" Requires="v">
                  <p:oleObj spid="_x0000_s16462" name="Equation" r:id="rId5" imgW="952500" imgH="203200" progId="Equation.DSMT4">
                    <p:embed/>
                  </p:oleObj>
                </mc:Choice>
                <mc:Fallback>
                  <p:oleObj name="Equation" r:id="rId5" imgW="952500" imgH="203200" progId="Equation.DSMT4">
                    <p:embed/>
                    <p:pic>
                      <p:nvPicPr>
                        <p:cNvPr id="0" name=""/>
                        <p:cNvPicPr/>
                        <p:nvPr/>
                      </p:nvPicPr>
                      <p:blipFill>
                        <a:blip r:embed="rId6"/>
                        <a:stretch>
                          <a:fillRect/>
                        </a:stretch>
                      </p:blipFill>
                      <p:spPr>
                        <a:xfrm>
                          <a:off x="745240" y="4274647"/>
                          <a:ext cx="2121431" cy="548640"/>
                        </a:xfrm>
                        <a:prstGeom prst="rect">
                          <a:avLst/>
                        </a:prstGeom>
                      </p:spPr>
                    </p:pic>
                  </p:oleObj>
                </mc:Fallback>
              </mc:AlternateContent>
            </a:graphicData>
          </a:graphic>
        </p:graphicFrame>
        <p:sp>
          <p:nvSpPr>
            <p:cNvPr id="9" name="TextBox 8"/>
            <p:cNvSpPr txBox="1"/>
            <p:nvPr/>
          </p:nvSpPr>
          <p:spPr>
            <a:xfrm>
              <a:off x="4777180" y="4318135"/>
              <a:ext cx="420616" cy="461665"/>
            </a:xfrm>
            <a:prstGeom prst="rect">
              <a:avLst/>
            </a:prstGeom>
            <a:noFill/>
          </p:spPr>
          <p:txBody>
            <a:bodyPr wrap="none" rtlCol="0">
              <a:spAutoFit/>
            </a:bodyPr>
            <a:lstStyle/>
            <a:p>
              <a:r>
                <a:rPr lang="en-US" sz="2400" dirty="0" smtClean="0">
                  <a:latin typeface="Arial"/>
                  <a:cs typeface="Arial"/>
                </a:rPr>
                <a:t>(3)</a:t>
              </a:r>
              <a:endParaRPr lang="en-US" sz="2400" dirty="0">
                <a:latin typeface="Arial"/>
                <a:cs typeface="Arial"/>
              </a:endParaRPr>
            </a:p>
          </p:txBody>
        </p:sp>
      </p:grpSp>
      <p:sp>
        <p:nvSpPr>
          <p:cNvPr id="14" name="Rectangle 13"/>
          <p:cNvSpPr/>
          <p:nvPr/>
        </p:nvSpPr>
        <p:spPr>
          <a:xfrm>
            <a:off x="993654" y="2261224"/>
            <a:ext cx="7835452" cy="630942"/>
          </a:xfrm>
          <a:prstGeom prst="rect">
            <a:avLst/>
          </a:prstGeom>
        </p:spPr>
        <p:txBody>
          <a:bodyPr wrap="none">
            <a:spAutoFit/>
          </a:bodyPr>
          <a:lstStyle/>
          <a:p>
            <a:pPr>
              <a:lnSpc>
                <a:spcPct val="130000"/>
              </a:lnSpc>
            </a:pPr>
            <a:r>
              <a:rPr lang="en-US" altLang="zh-CN" sz="2800" dirty="0" smtClean="0">
                <a:solidFill>
                  <a:srgbClr val="0000FF"/>
                </a:solidFill>
                <a:latin typeface="Arial"/>
                <a:cs typeface="Arial"/>
              </a:rPr>
              <a:t>Forward </a:t>
            </a:r>
            <a:r>
              <a:rPr lang="en-US" altLang="zh-CN" sz="2800" i="1" dirty="0" smtClean="0">
                <a:solidFill>
                  <a:srgbClr val="0000FF"/>
                </a:solidFill>
                <a:latin typeface="Arial"/>
                <a:cs typeface="Arial"/>
              </a:rPr>
              <a:t>S</a:t>
            </a:r>
            <a:r>
              <a:rPr lang="en-US" altLang="zh-CN" sz="2800" dirty="0" smtClean="0">
                <a:solidFill>
                  <a:srgbClr val="0000FF"/>
                </a:solidFill>
                <a:latin typeface="Arial"/>
                <a:cs typeface="Arial"/>
              </a:rPr>
              <a:t> in terms of </a:t>
            </a:r>
            <a:r>
              <a:rPr lang="en-US" altLang="zh-CN" sz="2800" i="1" dirty="0" smtClean="0">
                <a:solidFill>
                  <a:srgbClr val="0000FF"/>
                </a:solidFill>
                <a:latin typeface="Arial"/>
                <a:cs typeface="Arial"/>
              </a:rPr>
              <a:t>V</a:t>
            </a:r>
            <a:r>
              <a:rPr lang="en-US" altLang="zh-CN" sz="2800" dirty="0" smtClean="0">
                <a:solidFill>
                  <a:srgbClr val="0000FF"/>
                </a:solidFill>
                <a:latin typeface="Arial"/>
                <a:cs typeface="Arial"/>
              </a:rPr>
              <a:t>, inverse </a:t>
            </a:r>
            <a:r>
              <a:rPr lang="en-US" altLang="zh-CN" sz="2800" i="1" dirty="0" smtClean="0">
                <a:solidFill>
                  <a:srgbClr val="0000FF"/>
                </a:solidFill>
                <a:latin typeface="Arial"/>
                <a:cs typeface="Arial"/>
              </a:rPr>
              <a:t>V</a:t>
            </a:r>
            <a:r>
              <a:rPr lang="en-US" altLang="zh-CN" sz="2800" dirty="0" smtClean="0">
                <a:solidFill>
                  <a:srgbClr val="0000FF"/>
                </a:solidFill>
                <a:latin typeface="Arial"/>
                <a:cs typeface="Arial"/>
              </a:rPr>
              <a:t> in terms of </a:t>
            </a:r>
            <a:r>
              <a:rPr lang="en-US" altLang="zh-CN" sz="2800" i="1" dirty="0" smtClean="0">
                <a:solidFill>
                  <a:srgbClr val="0000FF"/>
                </a:solidFill>
                <a:latin typeface="Arial"/>
                <a:cs typeface="Arial"/>
              </a:rPr>
              <a: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698361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90600"/>
            <a:ext cx="10972800" cy="5510232"/>
          </a:xfrm>
        </p:spPr>
        <p:txBody>
          <a:bodyPr>
            <a:noAutofit/>
          </a:bodyPr>
          <a:lstStyle/>
          <a:p>
            <a:pPr>
              <a:lnSpc>
                <a:spcPct val="120000"/>
              </a:lnSpc>
            </a:pPr>
            <a:r>
              <a:rPr lang="en-US" dirty="0" smtClean="0"/>
              <a:t>The relationship (2) provides a Geometric </a:t>
            </a:r>
            <a:r>
              <a:rPr lang="en-US" u="sng" dirty="0" smtClean="0"/>
              <a:t>forward </a:t>
            </a:r>
            <a:r>
              <a:rPr lang="en-US" dirty="0" smtClean="0"/>
              <a:t>series rather than a Taylor series.</a:t>
            </a:r>
          </a:p>
          <a:p>
            <a:pPr>
              <a:lnSpc>
                <a:spcPct val="120000"/>
              </a:lnSpc>
            </a:pPr>
            <a:r>
              <a:rPr lang="en-US" dirty="0" smtClean="0"/>
              <a:t>In general, a Taylor series doesn’t have an inverse series; however, a Geometric series has an inverse series.</a:t>
            </a:r>
          </a:p>
          <a:p>
            <a:pPr>
              <a:lnSpc>
                <a:spcPct val="120000"/>
              </a:lnSpc>
            </a:pPr>
            <a:r>
              <a:rPr lang="en-US" dirty="0" smtClean="0"/>
              <a:t>All conventional current mainstream inversion, including iterative linear inversion and FWI, are based on a Taylor series concept.</a:t>
            </a:r>
          </a:p>
          <a:p>
            <a:pPr>
              <a:lnSpc>
                <a:spcPct val="120000"/>
              </a:lnSpc>
            </a:pPr>
            <a:r>
              <a:rPr lang="en-US" dirty="0" smtClean="0"/>
              <a:t>Solving a forward problem in an inverse sense </a:t>
            </a:r>
            <a:r>
              <a:rPr lang="en-US" u="sng" dirty="0" smtClean="0"/>
              <a:t>is not </a:t>
            </a:r>
            <a:r>
              <a:rPr lang="en-US" dirty="0" smtClean="0"/>
              <a:t>the same as solving an inverse problem directly.</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1803651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3900" y="1028700"/>
            <a:ext cx="9232900" cy="2862322"/>
          </a:xfrm>
          <a:prstGeom prst="rect">
            <a:avLst/>
          </a:prstGeom>
          <a:noFill/>
        </p:spPr>
        <p:txBody>
          <a:bodyPr wrap="square" rtlCol="0">
            <a:spAutoFit/>
          </a:bodyPr>
          <a:lstStyle/>
          <a:p>
            <a:r>
              <a:rPr lang="en-US" sz="3600" dirty="0" smtClean="0"/>
              <a:t>If               (a linear exact relationship)</a:t>
            </a:r>
          </a:p>
          <a:p>
            <a:endParaRPr lang="en-US" sz="3600" dirty="0" smtClean="0"/>
          </a:p>
          <a:p>
            <a:r>
              <a:rPr lang="en-US" sz="3600" dirty="0" smtClean="0"/>
              <a:t>Then                 is solving the inverse problem directly and the forward problem in an inverse sense   </a:t>
            </a:r>
            <a:endParaRPr lang="en-US" sz="3600" dirty="0"/>
          </a:p>
        </p:txBody>
      </p:sp>
      <p:graphicFrame>
        <p:nvGraphicFramePr>
          <p:cNvPr id="4" name="Object 3"/>
          <p:cNvGraphicFramePr>
            <a:graphicFrameLocks noChangeAspect="1"/>
          </p:cNvGraphicFramePr>
          <p:nvPr>
            <p:extLst>
              <p:ext uri="{D42A27DB-BD31-4B8C-83A1-F6EECF244321}">
                <p14:modId xmlns:p14="http://schemas.microsoft.com/office/powerpoint/2010/main" val="375030768"/>
              </p:ext>
            </p:extLst>
          </p:nvPr>
        </p:nvGraphicFramePr>
        <p:xfrm>
          <a:off x="1228725" y="1089927"/>
          <a:ext cx="1231900" cy="523875"/>
        </p:xfrm>
        <a:graphic>
          <a:graphicData uri="http://schemas.openxmlformats.org/presentationml/2006/ole">
            <mc:AlternateContent xmlns:mc="http://schemas.openxmlformats.org/markup-compatibility/2006">
              <mc:Choice xmlns:v="urn:schemas-microsoft-com:vml" Requires="v">
                <p:oleObj spid="_x0000_s65567" name="Equation" r:id="rId4" imgW="431640" imgH="177480" progId="Equation.DSMT4">
                  <p:embed/>
                </p:oleObj>
              </mc:Choice>
              <mc:Fallback>
                <p:oleObj name="Equation" r:id="rId4" imgW="431640" imgH="177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8725" y="1089927"/>
                        <a:ext cx="12319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39447187"/>
              </p:ext>
            </p:extLst>
          </p:nvPr>
        </p:nvGraphicFramePr>
        <p:xfrm>
          <a:off x="1968500" y="1959064"/>
          <a:ext cx="1339850" cy="898525"/>
        </p:xfrm>
        <a:graphic>
          <a:graphicData uri="http://schemas.openxmlformats.org/presentationml/2006/ole">
            <mc:AlternateContent xmlns:mc="http://schemas.openxmlformats.org/markup-compatibility/2006">
              <mc:Choice xmlns:v="urn:schemas-microsoft-com:vml" Requires="v">
                <p:oleObj spid="_x0000_s65568" name="Equation" r:id="rId6" imgW="469800" imgH="304560" progId="Equation.DSMT4">
                  <p:embed/>
                </p:oleObj>
              </mc:Choice>
              <mc:Fallback>
                <p:oleObj name="Equation" r:id="rId6" imgW="469800" imgH="3045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8500" y="1959064"/>
                        <a:ext cx="1339850"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C733198-011E-4E74-9CBE-D2138561C345}" type="slidenum">
              <a:rPr lang="en-US" smtClean="0"/>
              <a:pPr/>
              <a:t>17</a:t>
            </a:fld>
            <a:endParaRPr lang="en-US"/>
          </a:p>
        </p:txBody>
      </p:sp>
    </p:spTree>
    <p:extLst>
      <p:ext uri="{BB962C8B-B14F-4D97-AF65-F5344CB8AC3E}">
        <p14:creationId xmlns:p14="http://schemas.microsoft.com/office/powerpoint/2010/main" val="746793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914400"/>
            <a:ext cx="10858500" cy="1200329"/>
          </a:xfrm>
          <a:prstGeom prst="rect">
            <a:avLst/>
          </a:prstGeom>
          <a:noFill/>
        </p:spPr>
        <p:txBody>
          <a:bodyPr wrap="square" rtlCol="0">
            <a:spAutoFit/>
          </a:bodyPr>
          <a:lstStyle/>
          <a:p>
            <a:r>
              <a:rPr lang="en-US" sz="3600" dirty="0" smtClean="0"/>
              <a:t>But if the relationship is non-linear</a:t>
            </a:r>
          </a:p>
          <a:p>
            <a:r>
              <a:rPr lang="en-US" sz="3600" dirty="0" smtClean="0"/>
              <a:t> </a:t>
            </a:r>
            <a:endParaRPr lang="en-US" sz="3600" dirty="0"/>
          </a:p>
        </p:txBody>
      </p:sp>
      <p:graphicFrame>
        <p:nvGraphicFramePr>
          <p:cNvPr id="4" name="Object 3"/>
          <p:cNvGraphicFramePr>
            <a:graphicFrameLocks noChangeAspect="1"/>
          </p:cNvGraphicFramePr>
          <p:nvPr>
            <p:extLst>
              <p:ext uri="{D42A27DB-BD31-4B8C-83A1-F6EECF244321}">
                <p14:modId xmlns:p14="http://schemas.microsoft.com/office/powerpoint/2010/main" val="1506128117"/>
              </p:ext>
            </p:extLst>
          </p:nvPr>
        </p:nvGraphicFramePr>
        <p:xfrm>
          <a:off x="850900" y="1714500"/>
          <a:ext cx="4144683" cy="635000"/>
        </p:xfrm>
        <a:graphic>
          <a:graphicData uri="http://schemas.openxmlformats.org/presentationml/2006/ole">
            <mc:AlternateContent xmlns:mc="http://schemas.openxmlformats.org/markup-compatibility/2006">
              <mc:Choice xmlns:v="urn:schemas-microsoft-com:vml" Requires="v">
                <p:oleObj spid="_x0000_s66666" name="Equation" r:id="rId4" imgW="1434960" imgH="241200" progId="Equation.DSMT4">
                  <p:embed/>
                </p:oleObj>
              </mc:Choice>
              <mc:Fallback>
                <p:oleObj name="Equation" r:id="rId4" imgW="1434960" imgH="241200" progId="Equation.DSMT4">
                  <p:embed/>
                  <p:pic>
                    <p:nvPicPr>
                      <p:cNvPr id="0" name=""/>
                      <p:cNvPicPr>
                        <a:picLocks noChangeAspect="1" noChangeArrowheads="1"/>
                      </p:cNvPicPr>
                      <p:nvPr/>
                    </p:nvPicPr>
                    <p:blipFill>
                      <a:blip r:embed="rId5"/>
                      <a:srcRect/>
                      <a:stretch>
                        <a:fillRect/>
                      </a:stretch>
                    </p:blipFill>
                    <p:spPr bwMode="auto">
                      <a:xfrm>
                        <a:off x="850900" y="1714500"/>
                        <a:ext cx="4144683" cy="6350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90942850"/>
              </p:ext>
            </p:extLst>
          </p:nvPr>
        </p:nvGraphicFramePr>
        <p:xfrm>
          <a:off x="803275" y="2438400"/>
          <a:ext cx="4949825" cy="659393"/>
        </p:xfrm>
        <a:graphic>
          <a:graphicData uri="http://schemas.openxmlformats.org/presentationml/2006/ole">
            <mc:AlternateContent xmlns:mc="http://schemas.openxmlformats.org/markup-compatibility/2006">
              <mc:Choice xmlns:v="urn:schemas-microsoft-com:vml" Requires="v">
                <p:oleObj spid="_x0000_s66667" name="Equation" r:id="rId6" imgW="1650960" imgH="241200" progId="Equation.DSMT4">
                  <p:embed/>
                </p:oleObj>
              </mc:Choice>
              <mc:Fallback>
                <p:oleObj name="Equation" r:id="rId6" imgW="1650960" imgH="241200" progId="Equation.DSMT4">
                  <p:embed/>
                  <p:pic>
                    <p:nvPicPr>
                      <p:cNvPr id="0" name=""/>
                      <p:cNvPicPr>
                        <a:picLocks noChangeAspect="1" noChangeArrowheads="1"/>
                      </p:cNvPicPr>
                      <p:nvPr/>
                    </p:nvPicPr>
                    <p:blipFill>
                      <a:blip r:embed="rId7"/>
                      <a:srcRect/>
                      <a:stretch>
                        <a:fillRect/>
                      </a:stretch>
                    </p:blipFill>
                    <p:spPr bwMode="auto">
                      <a:xfrm>
                        <a:off x="803275" y="2438400"/>
                        <a:ext cx="4949825" cy="659393"/>
                      </a:xfrm>
                      <a:prstGeom prst="rect">
                        <a:avLst/>
                      </a:prstGeom>
                      <a:noFill/>
                      <a:ln>
                        <a:noFill/>
                      </a:ln>
                    </p:spPr>
                  </p:pic>
                </p:oleObj>
              </mc:Fallback>
            </mc:AlternateContent>
          </a:graphicData>
        </a:graphic>
      </p:graphicFrame>
      <p:sp>
        <p:nvSpPr>
          <p:cNvPr id="6" name="TextBox 5"/>
          <p:cNvSpPr txBox="1"/>
          <p:nvPr/>
        </p:nvSpPr>
        <p:spPr>
          <a:xfrm>
            <a:off x="609600" y="3200400"/>
            <a:ext cx="10858500" cy="1754326"/>
          </a:xfrm>
          <a:prstGeom prst="rect">
            <a:avLst/>
          </a:prstGeom>
          <a:noFill/>
        </p:spPr>
        <p:txBody>
          <a:bodyPr wrap="square" rtlCol="0">
            <a:spAutoFit/>
          </a:bodyPr>
          <a:lstStyle/>
          <a:p>
            <a:r>
              <a:rPr lang="en-US" sz="3600" dirty="0"/>
              <a:t>n</a:t>
            </a:r>
            <a:r>
              <a:rPr lang="en-US" sz="3600" dirty="0" smtClean="0"/>
              <a:t> roots,</a:t>
            </a:r>
          </a:p>
          <a:p>
            <a:r>
              <a:rPr lang="en-US" sz="3600" dirty="0" smtClean="0"/>
              <a:t>As               , number of roots </a:t>
            </a:r>
          </a:p>
          <a:p>
            <a:r>
              <a:rPr lang="en-US" sz="3600" dirty="0" smtClean="0"/>
              <a:t> </a:t>
            </a:r>
            <a:endParaRPr lang="en-US" sz="3600" dirty="0"/>
          </a:p>
        </p:txBody>
      </p:sp>
      <p:graphicFrame>
        <p:nvGraphicFramePr>
          <p:cNvPr id="7" name="Object 6"/>
          <p:cNvGraphicFramePr>
            <a:graphicFrameLocks noChangeAspect="1"/>
          </p:cNvGraphicFramePr>
          <p:nvPr>
            <p:extLst>
              <p:ext uri="{D42A27DB-BD31-4B8C-83A1-F6EECF244321}">
                <p14:modId xmlns:p14="http://schemas.microsoft.com/office/powerpoint/2010/main" val="3595954244"/>
              </p:ext>
            </p:extLst>
          </p:nvPr>
        </p:nvGraphicFramePr>
        <p:xfrm>
          <a:off x="2422525" y="3198901"/>
          <a:ext cx="1687513" cy="601663"/>
        </p:xfrm>
        <a:graphic>
          <a:graphicData uri="http://schemas.openxmlformats.org/presentationml/2006/ole">
            <mc:AlternateContent xmlns:mc="http://schemas.openxmlformats.org/markup-compatibility/2006">
              <mc:Choice xmlns:v="urn:schemas-microsoft-com:vml" Requires="v">
                <p:oleObj spid="_x0000_s66668" name="Equation" r:id="rId8" imgW="583920" imgH="228600" progId="Equation.DSMT4">
                  <p:embed/>
                </p:oleObj>
              </mc:Choice>
              <mc:Fallback>
                <p:oleObj name="Equation" r:id="rId8" imgW="583920" imgH="228600" progId="Equation.DSMT4">
                  <p:embed/>
                  <p:pic>
                    <p:nvPicPr>
                      <p:cNvPr id="0" name=""/>
                      <p:cNvPicPr>
                        <a:picLocks noChangeAspect="1" noChangeArrowheads="1"/>
                      </p:cNvPicPr>
                      <p:nvPr/>
                    </p:nvPicPr>
                    <p:blipFill>
                      <a:blip r:embed="rId9"/>
                      <a:srcRect/>
                      <a:stretch>
                        <a:fillRect/>
                      </a:stretch>
                    </p:blipFill>
                    <p:spPr bwMode="auto">
                      <a:xfrm>
                        <a:off x="2422525" y="3198901"/>
                        <a:ext cx="1687513" cy="60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28551200"/>
              </p:ext>
            </p:extLst>
          </p:nvPr>
        </p:nvGraphicFramePr>
        <p:xfrm>
          <a:off x="1316038" y="3919607"/>
          <a:ext cx="1284287" cy="366712"/>
        </p:xfrm>
        <a:graphic>
          <a:graphicData uri="http://schemas.openxmlformats.org/presentationml/2006/ole">
            <mc:AlternateContent xmlns:mc="http://schemas.openxmlformats.org/markup-compatibility/2006">
              <mc:Choice xmlns:v="urn:schemas-microsoft-com:vml" Requires="v">
                <p:oleObj spid="_x0000_s66669" name="Equation" r:id="rId10" imgW="444240" imgH="139680" progId="Equation.DSMT4">
                  <p:embed/>
                </p:oleObj>
              </mc:Choice>
              <mc:Fallback>
                <p:oleObj name="Equation" r:id="rId10" imgW="444240" imgH="139680" progId="Equation.DSMT4">
                  <p:embed/>
                  <p:pic>
                    <p:nvPicPr>
                      <p:cNvPr id="0" name=""/>
                      <p:cNvPicPr>
                        <a:picLocks noChangeAspect="1" noChangeArrowheads="1"/>
                      </p:cNvPicPr>
                      <p:nvPr/>
                    </p:nvPicPr>
                    <p:blipFill>
                      <a:blip r:embed="rId11"/>
                      <a:srcRect/>
                      <a:stretch>
                        <a:fillRect/>
                      </a:stretch>
                    </p:blipFill>
                    <p:spPr bwMode="auto">
                      <a:xfrm>
                        <a:off x="1316038" y="3919607"/>
                        <a:ext cx="128428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30250554"/>
              </p:ext>
            </p:extLst>
          </p:nvPr>
        </p:nvGraphicFramePr>
        <p:xfrm>
          <a:off x="6038850" y="3894207"/>
          <a:ext cx="990600" cy="366712"/>
        </p:xfrm>
        <a:graphic>
          <a:graphicData uri="http://schemas.openxmlformats.org/presentationml/2006/ole">
            <mc:AlternateContent xmlns:mc="http://schemas.openxmlformats.org/markup-compatibility/2006">
              <mc:Choice xmlns:v="urn:schemas-microsoft-com:vml" Requires="v">
                <p:oleObj spid="_x0000_s66670" name="Equation" r:id="rId12" imgW="342720" imgH="139680" progId="Equation.DSMT4">
                  <p:embed/>
                </p:oleObj>
              </mc:Choice>
              <mc:Fallback>
                <p:oleObj name="Equation" r:id="rId12" imgW="342720" imgH="139680" progId="Equation.DSMT4">
                  <p:embed/>
                  <p:pic>
                    <p:nvPicPr>
                      <p:cNvPr id="0" name=""/>
                      <p:cNvPicPr>
                        <a:picLocks noChangeAspect="1" noChangeArrowheads="1"/>
                      </p:cNvPicPr>
                      <p:nvPr/>
                    </p:nvPicPr>
                    <p:blipFill>
                      <a:blip r:embed="rId13"/>
                      <a:srcRect/>
                      <a:stretch>
                        <a:fillRect/>
                      </a:stretch>
                    </p:blipFill>
                    <p:spPr bwMode="auto">
                      <a:xfrm>
                        <a:off x="6038850" y="3894207"/>
                        <a:ext cx="9906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520700" y="4597400"/>
            <a:ext cx="10858500" cy="1200329"/>
          </a:xfrm>
          <a:prstGeom prst="rect">
            <a:avLst/>
          </a:prstGeom>
          <a:noFill/>
        </p:spPr>
        <p:txBody>
          <a:bodyPr wrap="square" rtlCol="0">
            <a:spAutoFit/>
          </a:bodyPr>
          <a:lstStyle/>
          <a:p>
            <a:r>
              <a:rPr lang="en-US" sz="3600" dirty="0" smtClean="0"/>
              <a:t>However, from                  , we found the direct inverse</a:t>
            </a:r>
          </a:p>
          <a:p>
            <a:r>
              <a:rPr lang="en-US" sz="3600" dirty="0" smtClean="0"/>
              <a:t> </a:t>
            </a:r>
            <a:endParaRPr lang="en-US" sz="3600" dirty="0"/>
          </a:p>
        </p:txBody>
      </p:sp>
      <p:graphicFrame>
        <p:nvGraphicFramePr>
          <p:cNvPr id="11" name="Object 10"/>
          <p:cNvGraphicFramePr>
            <a:graphicFrameLocks noChangeAspect="1"/>
          </p:cNvGraphicFramePr>
          <p:nvPr>
            <p:extLst>
              <p:ext uri="{D42A27DB-BD31-4B8C-83A1-F6EECF244321}">
                <p14:modId xmlns:p14="http://schemas.microsoft.com/office/powerpoint/2010/main" val="3849092664"/>
              </p:ext>
            </p:extLst>
          </p:nvPr>
        </p:nvGraphicFramePr>
        <p:xfrm>
          <a:off x="3616325" y="4499113"/>
          <a:ext cx="1447800" cy="911225"/>
        </p:xfrm>
        <a:graphic>
          <a:graphicData uri="http://schemas.openxmlformats.org/presentationml/2006/ole">
            <mc:AlternateContent xmlns:mc="http://schemas.openxmlformats.org/markup-compatibility/2006">
              <mc:Choice xmlns:v="urn:schemas-microsoft-com:vml" Requires="v">
                <p:oleObj spid="_x0000_s66671" name="Equation" r:id="rId14" imgW="571320" imgH="393480" progId="Equation.DSMT4">
                  <p:embed/>
                </p:oleObj>
              </mc:Choice>
              <mc:Fallback>
                <p:oleObj name="Equation" r:id="rId14" imgW="57132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16325" y="4499113"/>
                        <a:ext cx="1447800" cy="911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09253886"/>
              </p:ext>
            </p:extLst>
          </p:nvPr>
        </p:nvGraphicFramePr>
        <p:xfrm>
          <a:off x="609600" y="5342116"/>
          <a:ext cx="1511300" cy="911225"/>
        </p:xfrm>
        <a:graphic>
          <a:graphicData uri="http://schemas.openxmlformats.org/presentationml/2006/ole">
            <mc:AlternateContent xmlns:mc="http://schemas.openxmlformats.org/markup-compatibility/2006">
              <mc:Choice xmlns:v="urn:schemas-microsoft-com:vml" Requires="v">
                <p:oleObj spid="_x0000_s66672" name="Equation" r:id="rId16" imgW="596880" imgH="393480" progId="Equation.DSMT4">
                  <p:embed/>
                </p:oleObj>
              </mc:Choice>
              <mc:Fallback>
                <p:oleObj name="Equation" r:id="rId16" imgW="596880" imgH="393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600" y="5342116"/>
                        <a:ext cx="1511300" cy="911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2336800" y="5527764"/>
            <a:ext cx="10858500" cy="646331"/>
          </a:xfrm>
          <a:prstGeom prst="rect">
            <a:avLst/>
          </a:prstGeom>
          <a:noFill/>
        </p:spPr>
        <p:txBody>
          <a:bodyPr wrap="square" rtlCol="0">
            <a:spAutoFit/>
          </a:bodyPr>
          <a:lstStyle/>
          <a:p>
            <a:r>
              <a:rPr lang="en-US" sz="3600" dirty="0" smtClean="0"/>
              <a:t>(one real root) </a:t>
            </a:r>
            <a:endParaRPr lang="en-US" sz="3600" dirty="0"/>
          </a:p>
        </p:txBody>
      </p:sp>
      <p:sp>
        <p:nvSpPr>
          <p:cNvPr id="14" name="Slide Number Placeholder 13"/>
          <p:cNvSpPr>
            <a:spLocks noGrp="1"/>
          </p:cNvSpPr>
          <p:nvPr>
            <p:ph type="sldNum" sz="quarter" idx="12"/>
          </p:nvPr>
        </p:nvSpPr>
        <p:spPr/>
        <p:txBody>
          <a:bodyPr/>
          <a:lstStyle/>
          <a:p>
            <a:fld id="{FC733198-011E-4E74-9CBE-D2138561C345}" type="slidenum">
              <a:rPr lang="en-US" smtClean="0"/>
              <a:pPr/>
              <a:t>18</a:t>
            </a:fld>
            <a:endParaRPr lang="en-US"/>
          </a:p>
        </p:txBody>
      </p:sp>
    </p:spTree>
    <p:extLst>
      <p:ext uri="{BB962C8B-B14F-4D97-AF65-F5344CB8AC3E}">
        <p14:creationId xmlns:p14="http://schemas.microsoft.com/office/powerpoint/2010/main" val="3518043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8500" y="1244600"/>
            <a:ext cx="10401300" cy="1569660"/>
          </a:xfrm>
          <a:prstGeom prst="rect">
            <a:avLst/>
          </a:prstGeom>
          <a:noFill/>
        </p:spPr>
        <p:txBody>
          <a:bodyPr wrap="square" rtlCol="0">
            <a:spAutoFit/>
          </a:bodyPr>
          <a:lstStyle/>
          <a:p>
            <a:r>
              <a:rPr lang="en-US" sz="3200" dirty="0" smtClean="0"/>
              <a:t>This provides a vivid illustration of how solving a forward problem in an inverse sense is not the same as solving the inverse problem directly.</a:t>
            </a:r>
            <a:endParaRPr lang="en-US" sz="3200" dirty="0"/>
          </a:p>
        </p:txBody>
      </p:sp>
      <p:sp>
        <p:nvSpPr>
          <p:cNvPr id="4" name="Slide Number Placeholder 3"/>
          <p:cNvSpPr>
            <a:spLocks noGrp="1"/>
          </p:cNvSpPr>
          <p:nvPr>
            <p:ph type="sldNum" sz="quarter" idx="12"/>
          </p:nvPr>
        </p:nvSpPr>
        <p:spPr/>
        <p:txBody>
          <a:bodyPr/>
          <a:lstStyle/>
          <a:p>
            <a:fld id="{FC733198-011E-4E74-9CBE-D2138561C345}" type="slidenum">
              <a:rPr lang="en-US" smtClean="0"/>
              <a:pPr/>
              <a:t>19</a:t>
            </a:fld>
            <a:endParaRPr lang="en-US"/>
          </a:p>
        </p:txBody>
      </p:sp>
    </p:spTree>
    <p:extLst>
      <p:ext uri="{BB962C8B-B14F-4D97-AF65-F5344CB8AC3E}">
        <p14:creationId xmlns:p14="http://schemas.microsoft.com/office/powerpoint/2010/main" val="520536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998679" y="4929970"/>
            <a:ext cx="1256273" cy="584776"/>
          </a:xfrm>
          <a:prstGeom prst="rect">
            <a:avLst/>
          </a:prstGeom>
        </p:spPr>
        <p:txBody>
          <a:bodyPr wrap="none">
            <a:spAutoFit/>
          </a:bodyPr>
          <a:lstStyle/>
          <a:p>
            <a:pPr lvl="0" algn="ctr"/>
            <a:r>
              <a:rPr lang="en-US" sz="3200" dirty="0" smtClean="0">
                <a:solidFill>
                  <a:srgbClr val="0000FF"/>
                </a:solidFill>
                <a:latin typeface="Arial"/>
                <a:cs typeface="Arial"/>
              </a:rPr>
              <a:t>Direct</a:t>
            </a:r>
            <a:endParaRPr lang="en-US" sz="3200" dirty="0">
              <a:solidFill>
                <a:srgbClr val="0000FF"/>
              </a:solidFill>
              <a:latin typeface="Arial"/>
              <a:cs typeface="Arial"/>
            </a:endParaRPr>
          </a:p>
        </p:txBody>
      </p:sp>
      <p:grpSp>
        <p:nvGrpSpPr>
          <p:cNvPr id="14" name="Group 13"/>
          <p:cNvGrpSpPr/>
          <p:nvPr/>
        </p:nvGrpSpPr>
        <p:grpSpPr>
          <a:xfrm>
            <a:off x="3039777" y="1785008"/>
            <a:ext cx="5951938" cy="3572986"/>
            <a:chOff x="2279833" y="1884218"/>
            <a:chExt cx="4463953" cy="3572986"/>
          </a:xfrm>
        </p:grpSpPr>
        <p:sp>
          <p:nvSpPr>
            <p:cNvPr id="6" name="TextBox 5"/>
            <p:cNvSpPr txBox="1"/>
            <p:nvPr/>
          </p:nvSpPr>
          <p:spPr>
            <a:xfrm>
              <a:off x="2279833" y="1884218"/>
              <a:ext cx="4036291" cy="1569660"/>
            </a:xfrm>
            <a:prstGeom prst="rect">
              <a:avLst/>
            </a:prstGeom>
            <a:noFill/>
          </p:spPr>
          <p:txBody>
            <a:bodyPr wrap="square" rtlCol="0">
              <a:spAutoFit/>
            </a:bodyPr>
            <a:lstStyle/>
            <a:p>
              <a:pPr marL="457200" indent="-457200" algn="ctr">
                <a:buFont typeface="Arial"/>
                <a:buChar char="•"/>
              </a:pPr>
              <a:r>
                <a:rPr lang="en-US" altLang="zh-CN" sz="3200" dirty="0" smtClean="0">
                  <a:latin typeface="Arial"/>
                  <a:cs typeface="Arial"/>
                </a:rPr>
                <a:t>Modeling</a:t>
              </a:r>
              <a:endParaRPr lang="en-US" sz="3200" dirty="0" smtClean="0">
                <a:latin typeface="Arial"/>
                <a:cs typeface="Arial"/>
              </a:endParaRPr>
            </a:p>
            <a:p>
              <a:pPr marL="457200" indent="-457200" algn="ctr">
                <a:buFont typeface="Arial"/>
                <a:buChar char="•"/>
              </a:pPr>
              <a:endParaRPr lang="en-US" sz="3200" dirty="0">
                <a:latin typeface="Arial"/>
                <a:cs typeface="Arial"/>
              </a:endParaRPr>
            </a:p>
            <a:p>
              <a:pPr marL="457200" indent="-457200" algn="ctr">
                <a:buFont typeface="Arial"/>
                <a:buChar char="•"/>
              </a:pPr>
              <a:r>
                <a:rPr lang="en-US" sz="3200" dirty="0" smtClean="0">
                  <a:latin typeface="Arial"/>
                  <a:cs typeface="Arial"/>
                </a:rPr>
                <a:t>Inversion</a:t>
              </a:r>
            </a:p>
          </p:txBody>
        </p:sp>
        <p:cxnSp>
          <p:nvCxnSpPr>
            <p:cNvPr id="8" name="Straight Arrow Connector 7"/>
            <p:cNvCxnSpPr/>
            <p:nvPr/>
          </p:nvCxnSpPr>
          <p:spPr>
            <a:xfrm flipH="1">
              <a:off x="2743201" y="3740727"/>
              <a:ext cx="1339273" cy="73890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821384" y="3740727"/>
              <a:ext cx="1348508" cy="73890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595996" y="4872428"/>
              <a:ext cx="1147790" cy="584776"/>
            </a:xfrm>
            <a:prstGeom prst="rect">
              <a:avLst/>
            </a:prstGeom>
          </p:spPr>
          <p:txBody>
            <a:bodyPr wrap="none">
              <a:spAutoFit/>
            </a:bodyPr>
            <a:lstStyle/>
            <a:p>
              <a:pPr lvl="0" algn="ctr"/>
              <a:r>
                <a:rPr lang="en-US" sz="3200" dirty="0" smtClean="0">
                  <a:solidFill>
                    <a:srgbClr val="0000FF"/>
                  </a:solidFill>
                  <a:latin typeface="Arial"/>
                  <a:cs typeface="Arial"/>
                </a:rPr>
                <a:t>Indirect</a:t>
              </a:r>
              <a:endParaRPr lang="en-US" sz="3200" dirty="0">
                <a:solidFill>
                  <a:srgbClr val="0000FF"/>
                </a:solidFill>
                <a:latin typeface="Arial"/>
                <a:cs typeface="Arial"/>
              </a:endParaRPr>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3814840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858000"/>
            <a:chOff x="0" y="0"/>
            <a:chExt cx="5760" cy="4320"/>
          </a:xfrm>
        </p:grpSpPr>
        <p:sp>
          <p:nvSpPr>
            <p:cNvPr id="32783" name="Line 3"/>
            <p:cNvSpPr>
              <a:spLocks noChangeShapeType="1"/>
            </p:cNvSpPr>
            <p:nvPr/>
          </p:nvSpPr>
          <p:spPr bwMode="auto">
            <a:xfrm>
              <a:off x="0" y="768"/>
              <a:ext cx="576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2784" name="Line 4"/>
            <p:cNvSpPr>
              <a:spLocks noChangeShapeType="1"/>
            </p:cNvSpPr>
            <p:nvPr/>
          </p:nvSpPr>
          <p:spPr bwMode="auto">
            <a:xfrm flipV="1">
              <a:off x="432" y="0"/>
              <a:ext cx="0" cy="432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32770" name="Text Box 5"/>
          <p:cNvSpPr txBox="1">
            <a:spLocks noChangeArrowheads="1"/>
          </p:cNvSpPr>
          <p:nvPr/>
        </p:nvSpPr>
        <p:spPr bwMode="auto">
          <a:xfrm>
            <a:off x="1016000" y="1447800"/>
            <a:ext cx="11176000" cy="369332"/>
          </a:xfrm>
          <a:prstGeom prst="rect">
            <a:avLst/>
          </a:prstGeom>
          <a:noFill/>
          <a:ln w="9525">
            <a:noFill/>
            <a:miter lim="800000"/>
            <a:headEnd/>
            <a:tailEnd/>
          </a:ln>
        </p:spPr>
        <p:txBody>
          <a:bodyPr>
            <a:spAutoFit/>
          </a:bodyPr>
          <a:lstStyle/>
          <a:p>
            <a:pPr fontAlgn="base">
              <a:spcBef>
                <a:spcPct val="50000"/>
              </a:spcBef>
              <a:spcAft>
                <a:spcPct val="0"/>
              </a:spcAft>
            </a:pPr>
            <a:endParaRPr lang="en-US" altLang="zh-CN">
              <a:solidFill>
                <a:prstClr val="black"/>
              </a:solidFill>
              <a:latin typeface="Arial" charset="0"/>
              <a:cs typeface="Arial" charset="0"/>
            </a:endParaRPr>
          </a:p>
        </p:txBody>
      </p:sp>
      <p:pic>
        <p:nvPicPr>
          <p:cNvPr id="32771" name="Picture 6"/>
          <p:cNvPicPr>
            <a:picLocks noChangeAspect="1" noChangeArrowheads="1"/>
          </p:cNvPicPr>
          <p:nvPr/>
        </p:nvPicPr>
        <p:blipFill>
          <a:blip r:embed="rId3" cstate="print"/>
          <a:srcRect/>
          <a:stretch>
            <a:fillRect/>
          </a:stretch>
        </p:blipFill>
        <p:spPr bwMode="auto">
          <a:xfrm>
            <a:off x="4857774" y="1604976"/>
            <a:ext cx="2561167" cy="971551"/>
          </a:xfrm>
          <a:prstGeom prst="rect">
            <a:avLst/>
          </a:prstGeom>
          <a:noFill/>
          <a:ln w="9525">
            <a:noFill/>
            <a:miter lim="800000"/>
            <a:headEnd/>
            <a:tailEnd/>
          </a:ln>
        </p:spPr>
      </p:pic>
      <p:pic>
        <p:nvPicPr>
          <p:cNvPr id="32772" name="Picture 7"/>
          <p:cNvPicPr>
            <a:picLocks noChangeAspect="1" noChangeArrowheads="1"/>
          </p:cNvPicPr>
          <p:nvPr/>
        </p:nvPicPr>
        <p:blipFill>
          <a:blip r:embed="rId4" cstate="print"/>
          <a:srcRect/>
          <a:stretch>
            <a:fillRect/>
          </a:stretch>
        </p:blipFill>
        <p:spPr bwMode="auto">
          <a:xfrm>
            <a:off x="11104034" y="1643066"/>
            <a:ext cx="764117" cy="933451"/>
          </a:xfrm>
          <a:prstGeom prst="rect">
            <a:avLst/>
          </a:prstGeom>
          <a:noFill/>
          <a:ln w="9525">
            <a:noFill/>
            <a:miter lim="800000"/>
            <a:headEnd/>
            <a:tailEnd/>
          </a:ln>
        </p:spPr>
      </p:pic>
      <p:pic>
        <p:nvPicPr>
          <p:cNvPr id="32773" name="Picture 8"/>
          <p:cNvPicPr>
            <a:picLocks noChangeAspect="1" noChangeArrowheads="1"/>
          </p:cNvPicPr>
          <p:nvPr/>
        </p:nvPicPr>
        <p:blipFill>
          <a:blip r:embed="rId5" cstate="print"/>
          <a:srcRect/>
          <a:stretch>
            <a:fillRect/>
          </a:stretch>
        </p:blipFill>
        <p:spPr bwMode="auto">
          <a:xfrm>
            <a:off x="5010166" y="3832256"/>
            <a:ext cx="3380316" cy="434975"/>
          </a:xfrm>
          <a:prstGeom prst="rect">
            <a:avLst/>
          </a:prstGeom>
          <a:noFill/>
          <a:ln w="9525">
            <a:noFill/>
            <a:miter lim="800000"/>
            <a:headEnd/>
            <a:tailEnd/>
          </a:ln>
        </p:spPr>
      </p:pic>
      <p:pic>
        <p:nvPicPr>
          <p:cNvPr id="32774" name="Picture 9"/>
          <p:cNvPicPr>
            <a:picLocks noChangeAspect="1" noChangeArrowheads="1"/>
          </p:cNvPicPr>
          <p:nvPr/>
        </p:nvPicPr>
        <p:blipFill>
          <a:blip r:embed="rId6" cstate="print"/>
          <a:srcRect/>
          <a:stretch>
            <a:fillRect/>
          </a:stretch>
        </p:blipFill>
        <p:spPr bwMode="auto">
          <a:xfrm>
            <a:off x="5215467" y="2949575"/>
            <a:ext cx="2203451" cy="280988"/>
          </a:xfrm>
          <a:prstGeom prst="rect">
            <a:avLst/>
          </a:prstGeom>
          <a:noFill/>
          <a:ln w="9525">
            <a:noFill/>
            <a:miter lim="800000"/>
            <a:headEnd/>
            <a:tailEnd/>
          </a:ln>
        </p:spPr>
      </p:pic>
      <p:pic>
        <p:nvPicPr>
          <p:cNvPr id="32775" name="Picture 10"/>
          <p:cNvPicPr>
            <a:picLocks noChangeAspect="1" noChangeArrowheads="1"/>
          </p:cNvPicPr>
          <p:nvPr/>
        </p:nvPicPr>
        <p:blipFill>
          <a:blip r:embed="rId7" cstate="print"/>
          <a:srcRect/>
          <a:stretch>
            <a:fillRect/>
          </a:stretch>
        </p:blipFill>
        <p:spPr bwMode="auto">
          <a:xfrm>
            <a:off x="11360151" y="3717986"/>
            <a:ext cx="550333" cy="452439"/>
          </a:xfrm>
          <a:prstGeom prst="rect">
            <a:avLst/>
          </a:prstGeom>
          <a:noFill/>
          <a:ln w="9525">
            <a:noFill/>
            <a:miter lim="800000"/>
            <a:headEnd/>
            <a:tailEnd/>
          </a:ln>
        </p:spPr>
      </p:pic>
      <p:pic>
        <p:nvPicPr>
          <p:cNvPr id="32776" name="Picture 11"/>
          <p:cNvPicPr>
            <a:picLocks noChangeAspect="1" noChangeArrowheads="1"/>
          </p:cNvPicPr>
          <p:nvPr/>
        </p:nvPicPr>
        <p:blipFill>
          <a:blip r:embed="rId8" cstate="print"/>
          <a:srcRect/>
          <a:stretch>
            <a:fillRect/>
          </a:stretch>
        </p:blipFill>
        <p:spPr bwMode="auto">
          <a:xfrm>
            <a:off x="2808828" y="5483227"/>
            <a:ext cx="7579783" cy="382588"/>
          </a:xfrm>
          <a:prstGeom prst="rect">
            <a:avLst/>
          </a:prstGeom>
          <a:noFill/>
          <a:ln w="9525">
            <a:noFill/>
            <a:miter lim="800000"/>
            <a:headEnd/>
            <a:tailEnd/>
          </a:ln>
        </p:spPr>
      </p:pic>
      <p:pic>
        <p:nvPicPr>
          <p:cNvPr id="32777" name="Picture 12"/>
          <p:cNvPicPr>
            <a:picLocks noChangeAspect="1" noChangeArrowheads="1"/>
          </p:cNvPicPr>
          <p:nvPr/>
        </p:nvPicPr>
        <p:blipFill>
          <a:blip r:embed="rId9" cstate="print"/>
          <a:srcRect/>
          <a:stretch>
            <a:fillRect/>
          </a:stretch>
        </p:blipFill>
        <p:spPr bwMode="auto">
          <a:xfrm>
            <a:off x="11411074" y="5407087"/>
            <a:ext cx="613833" cy="460375"/>
          </a:xfrm>
          <a:prstGeom prst="rect">
            <a:avLst/>
          </a:prstGeom>
          <a:noFill/>
          <a:ln w="9525">
            <a:noFill/>
            <a:miter lim="800000"/>
            <a:headEnd/>
            <a:tailEnd/>
          </a:ln>
        </p:spPr>
      </p:pic>
      <p:sp>
        <p:nvSpPr>
          <p:cNvPr id="32778" name="Text Box 13"/>
          <p:cNvSpPr txBox="1">
            <a:spLocks noChangeArrowheads="1"/>
          </p:cNvSpPr>
          <p:nvPr/>
        </p:nvSpPr>
        <p:spPr bwMode="auto">
          <a:xfrm>
            <a:off x="3536918" y="228600"/>
            <a:ext cx="5291733" cy="1077218"/>
          </a:xfrm>
          <a:prstGeom prst="rect">
            <a:avLst/>
          </a:prstGeom>
          <a:noFill/>
          <a:ln w="9525">
            <a:noFill/>
            <a:miter lim="800000"/>
            <a:headEnd/>
            <a:tailEnd/>
          </a:ln>
        </p:spPr>
        <p:txBody>
          <a:bodyPr wrap="none">
            <a:spAutoFit/>
          </a:bodyPr>
          <a:lstStyle/>
          <a:p>
            <a:pPr algn="ctr">
              <a:spcBef>
                <a:spcPct val="0"/>
              </a:spcBef>
              <a:defRPr/>
            </a:pPr>
            <a:r>
              <a:rPr lang="en-US" altLang="zh-CN" sz="4000" b="1" dirty="0">
                <a:solidFill>
                  <a:srgbClr val="0000FF"/>
                </a:solidFill>
                <a:latin typeface="+mj-lt"/>
                <a:ea typeface="+mj-ea"/>
                <a:cs typeface="+mj-cs"/>
              </a:rPr>
              <a:t>Inverse Scattering  Series </a:t>
            </a:r>
          </a:p>
          <a:p>
            <a:pPr algn="ctr">
              <a:spcBef>
                <a:spcPct val="0"/>
              </a:spcBef>
              <a:defRPr/>
            </a:pPr>
            <a:r>
              <a:rPr lang="en-US" altLang="zh-CN" sz="2400" b="1" dirty="0">
                <a:solidFill>
                  <a:srgbClr val="0000FF"/>
                </a:solidFill>
                <a:latin typeface="+mj-lt"/>
                <a:ea typeface="+mj-ea"/>
                <a:cs typeface="+mj-cs"/>
              </a:rPr>
              <a:t>Scattering theory = perturbation theory</a:t>
            </a:r>
          </a:p>
        </p:txBody>
      </p:sp>
      <p:sp>
        <p:nvSpPr>
          <p:cNvPr id="32779" name="Text Box 14"/>
          <p:cNvSpPr txBox="1">
            <a:spLocks noChangeArrowheads="1"/>
          </p:cNvSpPr>
          <p:nvPr/>
        </p:nvSpPr>
        <p:spPr bwMode="auto">
          <a:xfrm>
            <a:off x="10037233" y="3843401"/>
            <a:ext cx="527308"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a:solidFill>
                  <a:prstClr val="black"/>
                </a:solidFill>
                <a:cs typeface="Arial" charset="0"/>
              </a:rPr>
              <a:t>(1)</a:t>
            </a:r>
          </a:p>
        </p:txBody>
      </p:sp>
      <p:sp>
        <p:nvSpPr>
          <p:cNvPr id="32780" name="Rectangle 15"/>
          <p:cNvSpPr>
            <a:spLocks noChangeArrowheads="1"/>
          </p:cNvSpPr>
          <p:nvPr/>
        </p:nvSpPr>
        <p:spPr bwMode="auto">
          <a:xfrm>
            <a:off x="11277600" y="1524000"/>
            <a:ext cx="711200" cy="44958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zh-CN" altLang="en-US">
              <a:solidFill>
                <a:prstClr val="black"/>
              </a:solidFill>
              <a:latin typeface="Arial" charset="0"/>
              <a:cs typeface="Arial" charset="0"/>
            </a:endParaRPr>
          </a:p>
        </p:txBody>
      </p:sp>
      <p:sp>
        <p:nvSpPr>
          <p:cNvPr id="32781" name="Text Box 16"/>
          <p:cNvSpPr txBox="1">
            <a:spLocks noChangeArrowheads="1"/>
          </p:cNvSpPr>
          <p:nvPr/>
        </p:nvSpPr>
        <p:spPr bwMode="auto">
          <a:xfrm>
            <a:off x="914400" y="4786374"/>
            <a:ext cx="6927034"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dirty="0">
                <a:solidFill>
                  <a:prstClr val="black"/>
                </a:solidFill>
                <a:cs typeface="Arial" charset="0"/>
              </a:rPr>
              <a:t>Eq.(1) can be expanded in a </a:t>
            </a:r>
            <a:r>
              <a:rPr lang="en-US" altLang="zh-CN" sz="2400" i="1" dirty="0">
                <a:solidFill>
                  <a:prstClr val="black"/>
                </a:solidFill>
                <a:cs typeface="Arial" charset="0"/>
              </a:rPr>
              <a:t>forward scattering series,</a:t>
            </a:r>
          </a:p>
        </p:txBody>
      </p:sp>
      <p:sp>
        <p:nvSpPr>
          <p:cNvPr id="17" name="Slide Number Placeholder 16"/>
          <p:cNvSpPr>
            <a:spLocks noGrp="1"/>
          </p:cNvSpPr>
          <p:nvPr>
            <p:ph type="sldNum" sz="quarter" idx="12"/>
          </p:nvPr>
        </p:nvSpPr>
        <p:spPr/>
        <p:txBody>
          <a:bodyPr/>
          <a:lstStyle/>
          <a:p>
            <a:pPr>
              <a:defRPr/>
            </a:pPr>
            <a:fld id="{A9BB0D56-3690-4873-B5E4-A4CF5DDE8523}" type="slidenum">
              <a:rPr lang="en-US">
                <a:solidFill>
                  <a:prstClr val="black">
                    <a:tint val="75000"/>
                  </a:prstClr>
                </a:solidFill>
              </a:rPr>
              <a:pPr>
                <a:defRPr/>
              </a:pPr>
              <a:t>20</a:t>
            </a:fld>
            <a:endParaRPr lang="en-US">
              <a:solidFill>
                <a:prstClr val="black">
                  <a:tint val="75000"/>
                </a:prstClr>
              </a:solidFill>
            </a:endParaRPr>
          </a:p>
        </p:txBody>
      </p:sp>
    </p:spTree>
    <p:extLst>
      <p:ext uri="{BB962C8B-B14F-4D97-AF65-F5344CB8AC3E}">
        <p14:creationId xmlns:p14="http://schemas.microsoft.com/office/powerpoint/2010/main" val="3948828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858000"/>
            <a:chOff x="0" y="0"/>
            <a:chExt cx="5760" cy="4320"/>
          </a:xfrm>
        </p:grpSpPr>
        <p:sp>
          <p:nvSpPr>
            <p:cNvPr id="34836" name="Line 3"/>
            <p:cNvSpPr>
              <a:spLocks noChangeShapeType="1"/>
            </p:cNvSpPr>
            <p:nvPr/>
          </p:nvSpPr>
          <p:spPr bwMode="auto">
            <a:xfrm>
              <a:off x="0" y="768"/>
              <a:ext cx="576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4837" name="Line 4"/>
            <p:cNvSpPr>
              <a:spLocks noChangeShapeType="1"/>
            </p:cNvSpPr>
            <p:nvPr/>
          </p:nvSpPr>
          <p:spPr bwMode="auto">
            <a:xfrm flipV="1">
              <a:off x="432" y="0"/>
              <a:ext cx="0" cy="432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34818" name="Text Box 5"/>
          <p:cNvSpPr txBox="1">
            <a:spLocks noChangeArrowheads="1"/>
          </p:cNvSpPr>
          <p:nvPr/>
        </p:nvSpPr>
        <p:spPr bwMode="auto">
          <a:xfrm>
            <a:off x="1016000" y="1447800"/>
            <a:ext cx="11176000" cy="369332"/>
          </a:xfrm>
          <a:prstGeom prst="rect">
            <a:avLst/>
          </a:prstGeom>
          <a:noFill/>
          <a:ln w="9525">
            <a:noFill/>
            <a:miter lim="800000"/>
            <a:headEnd/>
            <a:tailEnd/>
          </a:ln>
        </p:spPr>
        <p:txBody>
          <a:bodyPr>
            <a:spAutoFit/>
          </a:bodyPr>
          <a:lstStyle/>
          <a:p>
            <a:pPr fontAlgn="base">
              <a:spcBef>
                <a:spcPct val="50000"/>
              </a:spcBef>
              <a:spcAft>
                <a:spcPct val="0"/>
              </a:spcAft>
            </a:pPr>
            <a:endParaRPr lang="en-US" altLang="zh-CN">
              <a:solidFill>
                <a:prstClr val="black"/>
              </a:solidFill>
              <a:latin typeface="Arial" charset="0"/>
              <a:cs typeface="Arial" charset="0"/>
            </a:endParaRPr>
          </a:p>
        </p:txBody>
      </p:sp>
      <p:pic>
        <p:nvPicPr>
          <p:cNvPr id="34819" name="Picture 10"/>
          <p:cNvPicPr>
            <a:picLocks noChangeAspect="1" noChangeArrowheads="1"/>
          </p:cNvPicPr>
          <p:nvPr/>
        </p:nvPicPr>
        <p:blipFill>
          <a:blip r:embed="rId3" cstate="print"/>
          <a:srcRect/>
          <a:stretch>
            <a:fillRect/>
          </a:stretch>
        </p:blipFill>
        <p:spPr bwMode="auto">
          <a:xfrm>
            <a:off x="11425890" y="2368551"/>
            <a:ext cx="563033" cy="419100"/>
          </a:xfrm>
          <a:prstGeom prst="rect">
            <a:avLst/>
          </a:prstGeom>
          <a:noFill/>
          <a:ln w="9525">
            <a:noFill/>
            <a:miter lim="800000"/>
            <a:headEnd/>
            <a:tailEnd/>
          </a:ln>
        </p:spPr>
      </p:pic>
      <p:sp>
        <p:nvSpPr>
          <p:cNvPr id="34820" name="Rectangle 12"/>
          <p:cNvSpPr>
            <a:spLocks noChangeArrowheads="1"/>
          </p:cNvSpPr>
          <p:nvPr/>
        </p:nvSpPr>
        <p:spPr bwMode="auto">
          <a:xfrm>
            <a:off x="11176000" y="2286000"/>
            <a:ext cx="812800" cy="6858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zh-CN" altLang="en-US">
              <a:solidFill>
                <a:prstClr val="black"/>
              </a:solidFill>
              <a:latin typeface="Arial" charset="0"/>
              <a:cs typeface="Arial" charset="0"/>
            </a:endParaRPr>
          </a:p>
        </p:txBody>
      </p:sp>
      <p:grpSp>
        <p:nvGrpSpPr>
          <p:cNvPr id="3" name="Group 20"/>
          <p:cNvGrpSpPr>
            <a:grpSpLocks/>
          </p:cNvGrpSpPr>
          <p:nvPr/>
        </p:nvGrpSpPr>
        <p:grpSpPr bwMode="auto">
          <a:xfrm>
            <a:off x="1068943" y="1600200"/>
            <a:ext cx="10407649" cy="4114800"/>
            <a:chOff x="609600" y="1600200"/>
            <a:chExt cx="7805738" cy="4114800"/>
          </a:xfrm>
        </p:grpSpPr>
        <p:pic>
          <p:nvPicPr>
            <p:cNvPr id="34823" name="Picture 6"/>
            <p:cNvPicPr>
              <a:picLocks noChangeAspect="1" noChangeArrowheads="1"/>
            </p:cNvPicPr>
            <p:nvPr/>
          </p:nvPicPr>
          <p:blipFill>
            <a:blip r:embed="rId4" cstate="print"/>
            <a:srcRect/>
            <a:stretch>
              <a:fillRect/>
            </a:stretch>
          </p:blipFill>
          <p:spPr bwMode="auto">
            <a:xfrm>
              <a:off x="1233488" y="5176838"/>
              <a:ext cx="7181850" cy="538162"/>
            </a:xfrm>
            <a:prstGeom prst="rect">
              <a:avLst/>
            </a:prstGeom>
            <a:noFill/>
            <a:ln w="9525">
              <a:noFill/>
              <a:miter lim="800000"/>
              <a:headEnd/>
              <a:tailEnd/>
            </a:ln>
          </p:spPr>
        </p:pic>
        <p:sp>
          <p:nvSpPr>
            <p:cNvPr id="34824" name="Text Box 7"/>
            <p:cNvSpPr txBox="1">
              <a:spLocks noChangeArrowheads="1"/>
            </p:cNvSpPr>
            <p:nvPr/>
          </p:nvSpPr>
          <p:spPr bwMode="auto">
            <a:xfrm>
              <a:off x="657225" y="1600200"/>
              <a:ext cx="5083364"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dirty="0">
                  <a:solidFill>
                    <a:prstClr val="black"/>
                  </a:solidFill>
                  <a:cs typeface="Arial" charset="0"/>
                </a:rPr>
                <a:t>The scattered field                              can be defined as</a:t>
              </a:r>
            </a:p>
          </p:txBody>
        </p:sp>
        <p:pic>
          <p:nvPicPr>
            <p:cNvPr id="34825" name="Picture 8"/>
            <p:cNvPicPr>
              <a:picLocks noChangeAspect="1" noChangeArrowheads="1"/>
            </p:cNvPicPr>
            <p:nvPr/>
          </p:nvPicPr>
          <p:blipFill>
            <a:blip r:embed="rId5" cstate="print"/>
            <a:srcRect/>
            <a:stretch>
              <a:fillRect/>
            </a:stretch>
          </p:blipFill>
          <p:spPr bwMode="auto">
            <a:xfrm>
              <a:off x="3132138" y="1643063"/>
              <a:ext cx="1897062" cy="415925"/>
            </a:xfrm>
            <a:prstGeom prst="rect">
              <a:avLst/>
            </a:prstGeom>
            <a:noFill/>
            <a:ln w="9525">
              <a:noFill/>
              <a:miter lim="800000"/>
              <a:headEnd/>
              <a:tailEnd/>
            </a:ln>
          </p:spPr>
        </p:pic>
        <p:pic>
          <p:nvPicPr>
            <p:cNvPr id="34826" name="Picture 9"/>
            <p:cNvPicPr>
              <a:picLocks noChangeAspect="1" noChangeArrowheads="1"/>
            </p:cNvPicPr>
            <p:nvPr/>
          </p:nvPicPr>
          <p:blipFill>
            <a:blip r:embed="rId6" cstate="print"/>
            <a:srcRect/>
            <a:stretch>
              <a:fillRect/>
            </a:stretch>
          </p:blipFill>
          <p:spPr bwMode="auto">
            <a:xfrm>
              <a:off x="2538413" y="2373313"/>
              <a:ext cx="4722812" cy="839787"/>
            </a:xfrm>
            <a:prstGeom prst="rect">
              <a:avLst/>
            </a:prstGeom>
            <a:noFill/>
            <a:ln w="9525">
              <a:noFill/>
              <a:miter lim="800000"/>
              <a:headEnd/>
              <a:tailEnd/>
            </a:ln>
          </p:spPr>
        </p:pic>
        <p:sp>
          <p:nvSpPr>
            <p:cNvPr id="34827" name="Text Box 11"/>
            <p:cNvSpPr txBox="1">
              <a:spLocks noChangeArrowheads="1"/>
            </p:cNvSpPr>
            <p:nvPr/>
          </p:nvSpPr>
          <p:spPr bwMode="auto">
            <a:xfrm>
              <a:off x="4495800" y="4372278"/>
              <a:ext cx="986764"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dirty="0">
                  <a:solidFill>
                    <a:prstClr val="black"/>
                  </a:solidFill>
                  <a:cs typeface="Arial" charset="0"/>
                </a:rPr>
                <a:t>D, where</a:t>
              </a:r>
            </a:p>
          </p:txBody>
        </p:sp>
        <p:sp>
          <p:nvSpPr>
            <p:cNvPr id="34828" name="Text Box 13"/>
            <p:cNvSpPr txBox="1">
              <a:spLocks noChangeArrowheads="1"/>
            </p:cNvSpPr>
            <p:nvPr/>
          </p:nvSpPr>
          <p:spPr bwMode="auto">
            <a:xfrm>
              <a:off x="7832725" y="2743200"/>
              <a:ext cx="395481"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a:solidFill>
                    <a:prstClr val="black"/>
                  </a:solidFill>
                  <a:cs typeface="Arial" charset="0"/>
                </a:rPr>
                <a:t>(2)</a:t>
              </a:r>
            </a:p>
          </p:txBody>
        </p:sp>
        <p:sp>
          <p:nvSpPr>
            <p:cNvPr id="34829" name="Text Box 14"/>
            <p:cNvSpPr txBox="1">
              <a:spLocks noChangeArrowheads="1"/>
            </p:cNvSpPr>
            <p:nvPr/>
          </p:nvSpPr>
          <p:spPr bwMode="auto">
            <a:xfrm>
              <a:off x="660400" y="3538539"/>
              <a:ext cx="5498817"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dirty="0">
                  <a:solidFill>
                    <a:prstClr val="black"/>
                  </a:solidFill>
                  <a:cs typeface="Arial" charset="0"/>
                </a:rPr>
                <a:t>Where            is the portion of        that is      </a:t>
              </a:r>
              <a:r>
                <a:rPr lang="zh-CN" altLang="en-US" sz="2400" dirty="0" smtClean="0">
                  <a:solidFill>
                    <a:prstClr val="black"/>
                  </a:solidFill>
                  <a:cs typeface="Arial" charset="0"/>
                </a:rPr>
                <a:t>  </a:t>
              </a:r>
              <a:r>
                <a:rPr lang="en-US" altLang="zh-CN" sz="2400" dirty="0" smtClean="0">
                  <a:solidFill>
                    <a:prstClr val="black"/>
                  </a:solidFill>
                  <a:cs typeface="Arial" charset="0"/>
                </a:rPr>
                <a:t> </a:t>
              </a:r>
              <a:r>
                <a:rPr lang="en-US" altLang="zh-CN" sz="2400" dirty="0">
                  <a:solidFill>
                    <a:prstClr val="black"/>
                  </a:solidFill>
                  <a:cs typeface="Arial" charset="0"/>
                </a:rPr>
                <a:t>order in     .</a:t>
              </a:r>
            </a:p>
          </p:txBody>
        </p:sp>
        <p:sp>
          <p:nvSpPr>
            <p:cNvPr id="34830" name="Text Box 15"/>
            <p:cNvSpPr txBox="1">
              <a:spLocks noChangeArrowheads="1"/>
            </p:cNvSpPr>
            <p:nvPr/>
          </p:nvSpPr>
          <p:spPr bwMode="auto">
            <a:xfrm>
              <a:off x="609600" y="4343400"/>
              <a:ext cx="3928976"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dirty="0">
                  <a:solidFill>
                    <a:prstClr val="black"/>
                  </a:solidFill>
                  <a:cs typeface="Arial" charset="0"/>
                </a:rPr>
                <a:t>The measured values of        are the data</a:t>
              </a:r>
            </a:p>
          </p:txBody>
        </p:sp>
        <p:pic>
          <p:nvPicPr>
            <p:cNvPr id="34831" name="Picture 16"/>
            <p:cNvPicPr>
              <a:picLocks noChangeAspect="1" noChangeArrowheads="1"/>
            </p:cNvPicPr>
            <p:nvPr/>
          </p:nvPicPr>
          <p:blipFill>
            <a:blip r:embed="rId7" cstate="print"/>
            <a:srcRect/>
            <a:stretch>
              <a:fillRect/>
            </a:stretch>
          </p:blipFill>
          <p:spPr bwMode="auto">
            <a:xfrm>
              <a:off x="1282700" y="3598333"/>
              <a:ext cx="646043" cy="381000"/>
            </a:xfrm>
            <a:prstGeom prst="rect">
              <a:avLst/>
            </a:prstGeom>
            <a:noFill/>
            <a:ln w="9525">
              <a:noFill/>
              <a:miter lim="800000"/>
              <a:headEnd/>
              <a:tailEnd/>
            </a:ln>
          </p:spPr>
        </p:pic>
        <p:pic>
          <p:nvPicPr>
            <p:cNvPr id="34832" name="Picture 17"/>
            <p:cNvPicPr>
              <a:picLocks noChangeAspect="1" noChangeArrowheads="1"/>
            </p:cNvPicPr>
            <p:nvPr/>
          </p:nvPicPr>
          <p:blipFill>
            <a:blip r:embed="rId8" cstate="print"/>
            <a:srcRect/>
            <a:stretch>
              <a:fillRect/>
            </a:stretch>
          </p:blipFill>
          <p:spPr bwMode="auto">
            <a:xfrm>
              <a:off x="3492500" y="3581400"/>
              <a:ext cx="372533" cy="381000"/>
            </a:xfrm>
            <a:prstGeom prst="rect">
              <a:avLst/>
            </a:prstGeom>
            <a:noFill/>
            <a:ln w="9525">
              <a:noFill/>
              <a:miter lim="800000"/>
              <a:headEnd/>
              <a:tailEnd/>
            </a:ln>
          </p:spPr>
        </p:pic>
        <p:pic>
          <p:nvPicPr>
            <p:cNvPr id="34833" name="Picture 18"/>
            <p:cNvPicPr>
              <a:picLocks noChangeAspect="1" noChangeArrowheads="1"/>
            </p:cNvPicPr>
            <p:nvPr/>
          </p:nvPicPr>
          <p:blipFill>
            <a:blip r:embed="rId9" cstate="print"/>
            <a:srcRect/>
            <a:stretch>
              <a:fillRect/>
            </a:stretch>
          </p:blipFill>
          <p:spPr bwMode="auto">
            <a:xfrm>
              <a:off x="4457700" y="3581400"/>
              <a:ext cx="424295" cy="381000"/>
            </a:xfrm>
            <a:prstGeom prst="rect">
              <a:avLst/>
            </a:prstGeom>
            <a:noFill/>
            <a:ln w="9525">
              <a:noFill/>
              <a:miter lim="800000"/>
              <a:headEnd/>
              <a:tailEnd/>
            </a:ln>
          </p:spPr>
        </p:pic>
        <p:pic>
          <p:nvPicPr>
            <p:cNvPr id="34834" name="Picture 19"/>
            <p:cNvPicPr>
              <a:picLocks noChangeAspect="1" noChangeArrowheads="1"/>
            </p:cNvPicPr>
            <p:nvPr/>
          </p:nvPicPr>
          <p:blipFill>
            <a:blip r:embed="rId10" cstate="print"/>
            <a:srcRect/>
            <a:stretch>
              <a:fillRect/>
            </a:stretch>
          </p:blipFill>
          <p:spPr bwMode="auto">
            <a:xfrm>
              <a:off x="5775902" y="3657600"/>
              <a:ext cx="180398" cy="238125"/>
            </a:xfrm>
            <a:prstGeom prst="rect">
              <a:avLst/>
            </a:prstGeom>
            <a:noFill/>
            <a:ln w="9525">
              <a:noFill/>
              <a:miter lim="800000"/>
              <a:headEnd/>
              <a:tailEnd/>
            </a:ln>
          </p:spPr>
        </p:pic>
        <p:pic>
          <p:nvPicPr>
            <p:cNvPr id="34835" name="Picture 20"/>
            <p:cNvPicPr>
              <a:picLocks noChangeAspect="1" noChangeArrowheads="1"/>
            </p:cNvPicPr>
            <p:nvPr/>
          </p:nvPicPr>
          <p:blipFill>
            <a:blip r:embed="rId8" cstate="print"/>
            <a:srcRect/>
            <a:stretch>
              <a:fillRect/>
            </a:stretch>
          </p:blipFill>
          <p:spPr bwMode="auto">
            <a:xfrm>
              <a:off x="2946400" y="4343400"/>
              <a:ext cx="419100" cy="428625"/>
            </a:xfrm>
            <a:prstGeom prst="rect">
              <a:avLst/>
            </a:prstGeom>
            <a:noFill/>
            <a:ln w="9525">
              <a:noFill/>
              <a:miter lim="800000"/>
              <a:headEnd/>
              <a:tailEnd/>
            </a:ln>
          </p:spPr>
        </p:pic>
      </p:grpSp>
      <p:sp>
        <p:nvSpPr>
          <p:cNvPr id="22" name="Slide Number Placeholder 21"/>
          <p:cNvSpPr>
            <a:spLocks noGrp="1"/>
          </p:cNvSpPr>
          <p:nvPr>
            <p:ph type="sldNum" sz="quarter" idx="12"/>
          </p:nvPr>
        </p:nvSpPr>
        <p:spPr/>
        <p:txBody>
          <a:bodyPr/>
          <a:lstStyle/>
          <a:p>
            <a:pPr>
              <a:defRPr/>
            </a:pPr>
            <a:fld id="{9CC282F0-AC4A-4A77-AA8F-688A13AA339C}" type="slidenum">
              <a:rPr lang="en-US" sz="1800">
                <a:solidFill>
                  <a:schemeClr val="tx1"/>
                </a:solidFill>
              </a:rPr>
              <a:pPr>
                <a:defRPr/>
              </a:pPr>
              <a:t>21</a:t>
            </a:fld>
            <a:endParaRPr lang="en-US" dirty="0">
              <a:solidFill>
                <a:schemeClr val="tx1"/>
              </a:solidFill>
            </a:endParaRPr>
          </a:p>
        </p:txBody>
      </p:sp>
    </p:spTree>
    <p:extLst>
      <p:ext uri="{BB962C8B-B14F-4D97-AF65-F5344CB8AC3E}">
        <p14:creationId xmlns:p14="http://schemas.microsoft.com/office/powerpoint/2010/main" val="73105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0" y="274639"/>
            <a:ext cx="10972800" cy="1143000"/>
          </a:xfrm>
        </p:spPr>
        <p:txBody>
          <a:bodyPr rtlCol="0">
            <a:normAutofit/>
          </a:bodyPr>
          <a:lstStyle/>
          <a:p>
            <a:pPr algn="l" eaLnBrk="1" fontAlgn="auto" hangingPunct="1">
              <a:spcAft>
                <a:spcPts val="0"/>
              </a:spcAft>
              <a:defRPr/>
            </a:pPr>
            <a:r>
              <a:rPr lang="en-US" altLang="zh-CN" sz="2800" smtClean="0">
                <a:latin typeface="+mn-lt"/>
              </a:rPr>
              <a:t>The inverse relation to (2), expands</a:t>
            </a:r>
            <a:r>
              <a:rPr lang="en-US" altLang="zh-CN" smtClean="0">
                <a:latin typeface="+mn-lt"/>
              </a:rPr>
              <a:t> </a:t>
            </a:r>
          </a:p>
        </p:txBody>
      </p:sp>
      <p:sp>
        <p:nvSpPr>
          <p:cNvPr id="36866" name="Rectangle 3"/>
          <p:cNvSpPr>
            <a:spLocks noGrp="1" noChangeArrowheads="1"/>
          </p:cNvSpPr>
          <p:nvPr>
            <p:ph type="body" sz="half" idx="1"/>
          </p:nvPr>
        </p:nvSpPr>
        <p:spPr>
          <a:xfrm>
            <a:off x="406400" y="960438"/>
            <a:ext cx="11582400" cy="2620963"/>
          </a:xfrm>
        </p:spPr>
        <p:txBody>
          <a:bodyPr/>
          <a:lstStyle/>
          <a:p>
            <a:pPr marL="533400" indent="-533400" eaLnBrk="1" hangingPunct="1">
              <a:buFont typeface="Wingdings" pitchFamily="2" charset="2"/>
              <a:buNone/>
            </a:pPr>
            <a:r>
              <a:rPr lang="en-US" altLang="zh-CN" sz="2800" dirty="0" smtClean="0"/>
              <a:t>  </a:t>
            </a:r>
          </a:p>
          <a:p>
            <a:pPr marL="533400" indent="-533400" eaLnBrk="1" hangingPunct="1">
              <a:buFont typeface="Wingdings" pitchFamily="2" charset="2"/>
              <a:buNone/>
            </a:pPr>
            <a:r>
              <a:rPr lang="en-US" altLang="zh-CN" sz="2800" dirty="0" smtClean="0"/>
              <a:t>                                                                           (3)</a:t>
            </a:r>
          </a:p>
          <a:p>
            <a:pPr marL="533400" indent="-533400" eaLnBrk="1" hangingPunct="1">
              <a:buFont typeface="Wingdings" pitchFamily="2" charset="2"/>
              <a:buNone/>
            </a:pPr>
            <a:r>
              <a:rPr lang="en-US" altLang="zh-CN" sz="2800" dirty="0" smtClean="0"/>
              <a:t>    as powers (orders) in the measured values of </a:t>
            </a:r>
            <a:r>
              <a:rPr lang="el-GR" altLang="zh-CN" sz="2800" dirty="0" smtClean="0">
                <a:cs typeface="Arial" charset="0"/>
              </a:rPr>
              <a:t>Ψ</a:t>
            </a:r>
            <a:r>
              <a:rPr lang="en-US" altLang="zh-CN" sz="1400" dirty="0" smtClean="0">
                <a:cs typeface="Arial" charset="0"/>
              </a:rPr>
              <a:t>s</a:t>
            </a:r>
            <a:r>
              <a:rPr lang="en-US" altLang="zh-CN" sz="2800" dirty="0" smtClean="0"/>
              <a:t>.</a:t>
            </a:r>
          </a:p>
          <a:p>
            <a:pPr marL="533400" indent="-533400" eaLnBrk="1" hangingPunct="1">
              <a:buFont typeface="Wingdings" pitchFamily="2" charset="2"/>
              <a:buNone/>
            </a:pPr>
            <a:r>
              <a:rPr lang="en-US" altLang="zh-CN" sz="2800" dirty="0" smtClean="0"/>
              <a:t>    Substituting (3) into (2) and evaluating (2) </a:t>
            </a:r>
            <a:r>
              <a:rPr lang="en-US" altLang="zh-CN" sz="2800" i="1" dirty="0" smtClean="0"/>
              <a:t>on the </a:t>
            </a:r>
          </a:p>
          <a:p>
            <a:pPr marL="533400" indent="-533400" eaLnBrk="1" hangingPunct="1">
              <a:buFont typeface="Wingdings" pitchFamily="2" charset="2"/>
              <a:buNone/>
            </a:pPr>
            <a:r>
              <a:rPr lang="en-US" altLang="zh-CN" sz="2800" i="1" dirty="0" smtClean="0"/>
              <a:t>    measurement surface</a:t>
            </a:r>
            <a:r>
              <a:rPr lang="en-US" altLang="zh-CN" sz="2800" dirty="0" smtClean="0"/>
              <a:t> results in</a:t>
            </a:r>
          </a:p>
          <a:p>
            <a:pPr marL="533400" indent="-533400" eaLnBrk="1" hangingPunct="1">
              <a:buFont typeface="Wingdings" pitchFamily="2" charset="2"/>
              <a:buNone/>
            </a:pPr>
            <a:endParaRPr lang="en-US" altLang="zh-CN" sz="2800" dirty="0" smtClean="0"/>
          </a:p>
        </p:txBody>
      </p:sp>
      <p:pic>
        <p:nvPicPr>
          <p:cNvPr id="36867" name="Picture 4"/>
          <p:cNvPicPr>
            <a:picLocks noGrp="1" noChangeAspect="1" noChangeArrowheads="1"/>
          </p:cNvPicPr>
          <p:nvPr>
            <p:ph sz="quarter" idx="2"/>
          </p:nvPr>
        </p:nvPicPr>
        <p:blipFill>
          <a:blip r:embed="rId3" cstate="print"/>
          <a:srcRect/>
          <a:stretch>
            <a:fillRect/>
          </a:stretch>
        </p:blipFill>
        <p:spPr>
          <a:xfrm>
            <a:off x="2641600" y="1447802"/>
            <a:ext cx="5384800" cy="465139"/>
          </a:xfrm>
        </p:spPr>
      </p:pic>
      <p:sp>
        <p:nvSpPr>
          <p:cNvPr id="36868" name="Line 5"/>
          <p:cNvSpPr>
            <a:spLocks noChangeShapeType="1"/>
          </p:cNvSpPr>
          <p:nvPr/>
        </p:nvSpPr>
        <p:spPr bwMode="auto">
          <a:xfrm>
            <a:off x="0" y="1219200"/>
            <a:ext cx="12192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6869" name="Line 6"/>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pic>
        <p:nvPicPr>
          <p:cNvPr id="36870" name="Picture 10"/>
          <p:cNvPicPr>
            <a:picLocks noChangeAspect="1" noChangeArrowheads="1"/>
          </p:cNvPicPr>
          <p:nvPr/>
        </p:nvPicPr>
        <p:blipFill>
          <a:blip r:embed="rId4" cstate="print"/>
          <a:srcRect/>
          <a:stretch>
            <a:fillRect/>
          </a:stretch>
        </p:blipFill>
        <p:spPr bwMode="auto">
          <a:xfrm>
            <a:off x="3949722" y="3652842"/>
            <a:ext cx="2755900" cy="676275"/>
          </a:xfrm>
          <a:prstGeom prst="rect">
            <a:avLst/>
          </a:prstGeom>
          <a:noFill/>
          <a:ln w="9525">
            <a:noFill/>
            <a:miter lim="800000"/>
            <a:headEnd/>
            <a:tailEnd/>
          </a:ln>
        </p:spPr>
      </p:pic>
      <p:sp>
        <p:nvSpPr>
          <p:cNvPr id="36871" name="Text Box 11"/>
          <p:cNvSpPr txBox="1">
            <a:spLocks noChangeArrowheads="1"/>
          </p:cNvSpPr>
          <p:nvPr/>
        </p:nvSpPr>
        <p:spPr bwMode="auto">
          <a:xfrm>
            <a:off x="1219247" y="3652900"/>
            <a:ext cx="2105038" cy="584776"/>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3200" dirty="0" smtClean="0">
                <a:solidFill>
                  <a:prstClr val="black"/>
                </a:solidFill>
                <a:cs typeface="Arial" charset="0"/>
              </a:rPr>
              <a:t> (              </a:t>
            </a:r>
            <a:r>
              <a:rPr lang="en-US" altLang="zh-CN" sz="3200" dirty="0">
                <a:solidFill>
                  <a:prstClr val="black"/>
                </a:solidFill>
                <a:cs typeface="Arial" charset="0"/>
              </a:rPr>
              <a:t>)</a:t>
            </a:r>
            <a:r>
              <a:rPr lang="en-US" altLang="zh-CN" sz="2000" i="1" dirty="0">
                <a:solidFill>
                  <a:prstClr val="black"/>
                </a:solidFill>
                <a:cs typeface="Arial" charset="0"/>
              </a:rPr>
              <a:t>m</a:t>
            </a:r>
            <a:endParaRPr lang="en-US" altLang="zh-CN" i="1" dirty="0">
              <a:solidFill>
                <a:prstClr val="black"/>
              </a:solidFill>
              <a:cs typeface="Arial" charset="0"/>
            </a:endParaRPr>
          </a:p>
        </p:txBody>
      </p:sp>
      <p:sp>
        <p:nvSpPr>
          <p:cNvPr id="36872" name="Text Box 13"/>
          <p:cNvSpPr txBox="1">
            <a:spLocks noChangeArrowheads="1"/>
          </p:cNvSpPr>
          <p:nvPr/>
        </p:nvSpPr>
        <p:spPr bwMode="auto">
          <a:xfrm>
            <a:off x="1219210" y="6280151"/>
            <a:ext cx="513106" cy="369332"/>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b="1">
                <a:solidFill>
                  <a:prstClr val="black"/>
                </a:solidFill>
                <a:cs typeface="Arial" charset="0"/>
              </a:rPr>
              <a:t>……</a:t>
            </a:r>
          </a:p>
        </p:txBody>
      </p:sp>
      <p:pic>
        <p:nvPicPr>
          <p:cNvPr id="36873" name="Picture 7"/>
          <p:cNvPicPr>
            <a:picLocks noChangeAspect="1" noChangeArrowheads="1"/>
          </p:cNvPicPr>
          <p:nvPr/>
        </p:nvPicPr>
        <p:blipFill>
          <a:blip r:embed="rId5" cstate="print"/>
          <a:srcRect/>
          <a:stretch>
            <a:fillRect/>
          </a:stretch>
        </p:blipFill>
        <p:spPr bwMode="auto">
          <a:xfrm>
            <a:off x="1295400" y="4508502"/>
            <a:ext cx="7823200" cy="473075"/>
          </a:xfrm>
          <a:prstGeom prst="rect">
            <a:avLst/>
          </a:prstGeom>
          <a:noFill/>
          <a:ln w="9525">
            <a:noFill/>
            <a:miter lim="800000"/>
            <a:headEnd/>
            <a:tailEnd/>
          </a:ln>
        </p:spPr>
      </p:pic>
      <p:pic>
        <p:nvPicPr>
          <p:cNvPr id="36874" name="Picture 8"/>
          <p:cNvPicPr>
            <a:picLocks noChangeAspect="1" noChangeArrowheads="1"/>
          </p:cNvPicPr>
          <p:nvPr/>
        </p:nvPicPr>
        <p:blipFill>
          <a:blip r:embed="rId6" cstate="print"/>
          <a:srcRect/>
          <a:stretch>
            <a:fillRect/>
          </a:stretch>
        </p:blipFill>
        <p:spPr bwMode="auto">
          <a:xfrm>
            <a:off x="1295400" y="5229225"/>
            <a:ext cx="10668000" cy="1066800"/>
          </a:xfrm>
          <a:prstGeom prst="rect">
            <a:avLst/>
          </a:prstGeom>
          <a:noFill/>
          <a:ln w="9525">
            <a:noFill/>
            <a:miter lim="800000"/>
            <a:headEnd/>
            <a:tailEnd/>
          </a:ln>
        </p:spPr>
      </p:pic>
      <p:pic>
        <p:nvPicPr>
          <p:cNvPr id="36875" name="Picture 9"/>
          <p:cNvPicPr>
            <a:picLocks noChangeAspect="1" noChangeArrowheads="1"/>
          </p:cNvPicPr>
          <p:nvPr/>
        </p:nvPicPr>
        <p:blipFill>
          <a:blip r:embed="rId7" cstate="print"/>
          <a:srcRect/>
          <a:stretch>
            <a:fillRect/>
          </a:stretch>
        </p:blipFill>
        <p:spPr bwMode="auto">
          <a:xfrm>
            <a:off x="1727200" y="3729039"/>
            <a:ext cx="1625600" cy="533400"/>
          </a:xfrm>
          <a:prstGeom prst="rect">
            <a:avLst/>
          </a:prstGeom>
          <a:noFill/>
          <a:ln w="9525">
            <a:noFill/>
            <a:miter lim="800000"/>
            <a:headEnd/>
            <a:tailEnd/>
          </a:ln>
        </p:spPr>
      </p:pic>
      <p:pic>
        <p:nvPicPr>
          <p:cNvPr id="36876" name="Picture 12"/>
          <p:cNvPicPr>
            <a:picLocks noChangeAspect="1" noChangeArrowheads="1"/>
          </p:cNvPicPr>
          <p:nvPr/>
        </p:nvPicPr>
        <p:blipFill>
          <a:blip r:embed="rId8" cstate="print"/>
          <a:srcRect/>
          <a:stretch>
            <a:fillRect/>
          </a:stretch>
        </p:blipFill>
        <p:spPr bwMode="auto">
          <a:xfrm>
            <a:off x="6769123" y="3738565"/>
            <a:ext cx="2578100" cy="681037"/>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6955F3C6-C7CA-4AD5-A804-EFC66B039154}" type="slidenum">
              <a:rPr lang="en-US" altLang="zh-CN" sz="1800" smtClean="0">
                <a:solidFill>
                  <a:schemeClr val="tx1"/>
                </a:solidFill>
              </a:rPr>
              <a:pPr>
                <a:defRPr/>
              </a:pPr>
              <a:t>22</a:t>
            </a:fld>
            <a:endParaRPr lang="en-US" altLang="zh-CN" dirty="0">
              <a:solidFill>
                <a:schemeClr val="tx1"/>
              </a:solidFill>
            </a:endParaRPr>
          </a:p>
        </p:txBody>
      </p:sp>
    </p:spTree>
    <p:extLst>
      <p:ext uri="{BB962C8B-B14F-4D97-AF65-F5344CB8AC3E}">
        <p14:creationId xmlns:p14="http://schemas.microsoft.com/office/powerpoint/2010/main" val="301177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内容占位符 2"/>
          <p:cNvSpPr>
            <a:spLocks noGrp="1"/>
          </p:cNvSpPr>
          <p:nvPr>
            <p:ph idx="1"/>
          </p:nvPr>
        </p:nvSpPr>
        <p:spPr>
          <a:xfrm>
            <a:off x="609600" y="1295400"/>
            <a:ext cx="10972800" cy="4572000"/>
          </a:xfrm>
        </p:spPr>
        <p:txBody>
          <a:bodyPr/>
          <a:lstStyle/>
          <a:p>
            <a:pPr eaLnBrk="1" hangingPunct="1"/>
            <a:r>
              <a:rPr lang="en-US" altLang="zh-CN" sz="2800" dirty="0" smtClean="0"/>
              <a:t>Therefore, the ISS is not only the only direct inversion method for a multidimensional acoustic, elastic, </a:t>
            </a:r>
            <a:r>
              <a:rPr lang="en-US" altLang="zh-CN" sz="2800" dirty="0" err="1" smtClean="0"/>
              <a:t>anelastic</a:t>
            </a:r>
            <a:r>
              <a:rPr lang="en-US" altLang="zh-CN" sz="2800" dirty="0" smtClean="0"/>
              <a:t> earth, but it further communicates that all inversion tasks/processing goals are able to be achieved directly and without subsurface information.</a:t>
            </a:r>
          </a:p>
          <a:p>
            <a:pPr eaLnBrk="1" hangingPunct="1"/>
            <a:r>
              <a:rPr lang="en-US" altLang="zh-CN" sz="2800" dirty="0" smtClean="0"/>
              <a:t>Direct and without subsurface information are two distinct and independent properties.</a:t>
            </a:r>
          </a:p>
        </p:txBody>
      </p:sp>
      <p:sp>
        <p:nvSpPr>
          <p:cNvPr id="38914" name="Line 3"/>
          <p:cNvSpPr>
            <a:spLocks noChangeShapeType="1"/>
          </p:cNvSpPr>
          <p:nvPr/>
        </p:nvSpPr>
        <p:spPr bwMode="auto">
          <a:xfrm>
            <a:off x="0" y="1219200"/>
            <a:ext cx="12192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8915" name="Line 4"/>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p:txBody>
          <a:bodyPr/>
          <a:lstStyle/>
          <a:p>
            <a:pPr>
              <a:defRPr/>
            </a:pPr>
            <a:fld id="{C92A12A7-E37B-4BFC-A9F7-8954C0C938B8}" type="slidenum">
              <a:rPr lang="en-US"/>
              <a:pPr>
                <a:defRPr/>
              </a:pPr>
              <a:t>23</a:t>
            </a:fld>
            <a:endParaRPr lang="en-US" dirty="0"/>
          </a:p>
        </p:txBody>
      </p:sp>
    </p:spTree>
    <p:extLst>
      <p:ext uri="{BB962C8B-B14F-4D97-AF65-F5344CB8AC3E}">
        <p14:creationId xmlns:p14="http://schemas.microsoft.com/office/powerpoint/2010/main" val="370899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595745" y="1600200"/>
            <a:ext cx="11582400" cy="4495800"/>
          </a:xfrm>
        </p:spPr>
        <p:txBody>
          <a:bodyPr/>
          <a:lstStyle/>
          <a:p>
            <a:pPr eaLnBrk="1" hangingPunct="1"/>
            <a:r>
              <a:rPr lang="en-US" altLang="zh-CN" sz="2800" dirty="0" smtClean="0"/>
              <a:t>The combination represents a powerful and unique capability and unconventional thinking with stand-alone potential for addressing challenges that are caused by methods that are either indirect (and are necessary conditions, but not sufficient – and therefore are not equivalent to direct methods) and/or are dependent on a-priori information or other assumptions that cannot be adequately provided. The latter is especially significant as our exploration portfolios increasingly move to complex marine and on-shore plays.</a:t>
            </a:r>
          </a:p>
        </p:txBody>
      </p:sp>
      <p:sp>
        <p:nvSpPr>
          <p:cNvPr id="39938" name="Line 3"/>
          <p:cNvSpPr>
            <a:spLocks noChangeShapeType="1"/>
          </p:cNvSpPr>
          <p:nvPr/>
        </p:nvSpPr>
        <p:spPr bwMode="auto">
          <a:xfrm>
            <a:off x="0" y="1219200"/>
            <a:ext cx="12192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9939" name="Line 4"/>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p:txBody>
          <a:bodyPr/>
          <a:lstStyle/>
          <a:p>
            <a:pPr>
              <a:defRPr/>
            </a:pPr>
            <a:fld id="{44CF0356-C5CE-42BF-A47D-9B05E4EEA8C8}" type="slidenum">
              <a:rPr lang="en-US"/>
              <a:pPr>
                <a:defRPr/>
              </a:pPr>
              <a:t>24</a:t>
            </a:fld>
            <a:endParaRPr lang="en-US" dirty="0"/>
          </a:p>
        </p:txBody>
      </p:sp>
    </p:spTree>
    <p:extLst>
      <p:ext uri="{BB962C8B-B14F-4D97-AF65-F5344CB8AC3E}">
        <p14:creationId xmlns:p14="http://schemas.microsoft.com/office/powerpoint/2010/main" val="2784205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3"/>
          <p:cNvSpPr>
            <a:spLocks noChangeShapeType="1"/>
          </p:cNvSpPr>
          <p:nvPr/>
        </p:nvSpPr>
        <p:spPr bwMode="auto">
          <a:xfrm>
            <a:off x="0" y="1219200"/>
            <a:ext cx="12192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0962" name="Line 4"/>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0963" name="Content Placeholder 2"/>
          <p:cNvSpPr>
            <a:spLocks noGrp="1"/>
          </p:cNvSpPr>
          <p:nvPr>
            <p:ph idx="1"/>
          </p:nvPr>
        </p:nvSpPr>
        <p:spPr>
          <a:xfrm>
            <a:off x="983676" y="1600200"/>
            <a:ext cx="10972800" cy="1676400"/>
          </a:xfrm>
        </p:spPr>
        <p:txBody>
          <a:bodyPr/>
          <a:lstStyle/>
          <a:p>
            <a:pPr eaLnBrk="1" hangingPunct="1"/>
            <a:r>
              <a:rPr lang="en-US" altLang="zh-CN" sz="2800" dirty="0" smtClean="0"/>
              <a:t>That unique promise and potential is what the ISS, combined with the concept of isolated task subseries, offers.</a:t>
            </a:r>
          </a:p>
          <a:p>
            <a:pPr eaLnBrk="1" hangingPunct="1"/>
            <a:endParaRPr lang="en-US" sz="2800" dirty="0" smtClean="0"/>
          </a:p>
        </p:txBody>
      </p:sp>
      <p:sp>
        <p:nvSpPr>
          <p:cNvPr id="6" name="Slide Number Placeholder 5"/>
          <p:cNvSpPr>
            <a:spLocks noGrp="1"/>
          </p:cNvSpPr>
          <p:nvPr>
            <p:ph type="sldNum" sz="quarter" idx="12"/>
          </p:nvPr>
        </p:nvSpPr>
        <p:spPr/>
        <p:txBody>
          <a:bodyPr/>
          <a:lstStyle/>
          <a:p>
            <a:pPr>
              <a:defRPr/>
            </a:pPr>
            <a:fld id="{163BB28D-CE47-4271-A937-5FB69A75EB65}" type="slidenum">
              <a:rPr lang="en-US"/>
              <a:pPr>
                <a:defRPr/>
              </a:pPr>
              <a:t>25</a:t>
            </a:fld>
            <a:endParaRPr lang="en-US" dirty="0"/>
          </a:p>
        </p:txBody>
      </p:sp>
    </p:spTree>
    <p:extLst>
      <p:ext uri="{BB962C8B-B14F-4D97-AF65-F5344CB8AC3E}">
        <p14:creationId xmlns:p14="http://schemas.microsoft.com/office/powerpoint/2010/main" val="2100461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988293" y="228600"/>
            <a:ext cx="10972800" cy="1143000"/>
          </a:xfrm>
        </p:spPr>
        <p:txBody>
          <a:bodyPr>
            <a:normAutofit/>
          </a:bodyPr>
          <a:lstStyle/>
          <a:p>
            <a:pPr eaLnBrk="1" hangingPunct="1"/>
            <a:r>
              <a:rPr lang="en-US" altLang="zh-CN" sz="4000" b="1" dirty="0" smtClean="0">
                <a:solidFill>
                  <a:srgbClr val="0000FF"/>
                </a:solidFill>
              </a:rPr>
              <a:t>Non-linearity (2 types)</a:t>
            </a:r>
          </a:p>
        </p:txBody>
      </p:sp>
      <p:sp>
        <p:nvSpPr>
          <p:cNvPr id="41986" name="Rectangle 3"/>
          <p:cNvSpPr>
            <a:spLocks noGrp="1" noChangeArrowheads="1"/>
          </p:cNvSpPr>
          <p:nvPr>
            <p:ph type="body" idx="1"/>
          </p:nvPr>
        </p:nvSpPr>
        <p:spPr>
          <a:xfrm>
            <a:off x="979059" y="1828800"/>
            <a:ext cx="11480800" cy="4495800"/>
          </a:xfrm>
        </p:spPr>
        <p:txBody>
          <a:bodyPr/>
          <a:lstStyle/>
          <a:p>
            <a:pPr eaLnBrk="1" hangingPunct="1"/>
            <a:r>
              <a:rPr lang="en-US" altLang="zh-CN" sz="2800" dirty="0" smtClean="0"/>
              <a:t>Innate or intrinsic non-linearity              </a:t>
            </a:r>
          </a:p>
          <a:p>
            <a:pPr eaLnBrk="1" hangingPunct="1">
              <a:buFontTx/>
              <a:buNone/>
            </a:pPr>
            <a:r>
              <a:rPr lang="en-US" altLang="zh-CN" sz="2800" dirty="0" smtClean="0"/>
              <a:t>    e.g., R.C. and material property changes.</a:t>
            </a:r>
          </a:p>
          <a:p>
            <a:pPr eaLnBrk="1" hangingPunct="1">
              <a:buFontTx/>
              <a:buNone/>
            </a:pPr>
            <a:endParaRPr lang="en-US" altLang="zh-CN" sz="2800" dirty="0" smtClean="0"/>
          </a:p>
          <a:p>
            <a:pPr eaLnBrk="1" hangingPunct="1"/>
            <a:r>
              <a:rPr lang="en-US" altLang="zh-CN" sz="2800" dirty="0" smtClean="0"/>
              <a:t>Circumstantial non-linearity            </a:t>
            </a:r>
          </a:p>
          <a:p>
            <a:pPr eaLnBrk="1" hangingPunct="1">
              <a:buFontTx/>
              <a:buNone/>
            </a:pPr>
            <a:r>
              <a:rPr lang="en-US" altLang="zh-CN" sz="2800" dirty="0" smtClean="0"/>
              <a:t>   - Removing multiples or depth imaging  </a:t>
            </a:r>
          </a:p>
          <a:p>
            <a:pPr eaLnBrk="1" hangingPunct="1">
              <a:buFontTx/>
              <a:buNone/>
            </a:pPr>
            <a:r>
              <a:rPr lang="en-US" altLang="zh-CN" sz="2800" dirty="0" smtClean="0"/>
              <a:t>     primaries.</a:t>
            </a:r>
          </a:p>
          <a:p>
            <a:pPr eaLnBrk="1" hangingPunct="1"/>
            <a:endParaRPr lang="en-US" altLang="zh-CN" dirty="0" smtClean="0"/>
          </a:p>
        </p:txBody>
      </p:sp>
      <p:sp>
        <p:nvSpPr>
          <p:cNvPr id="41987" name="Line 4"/>
          <p:cNvSpPr>
            <a:spLocks noChangeShapeType="1"/>
          </p:cNvSpPr>
          <p:nvPr/>
        </p:nvSpPr>
        <p:spPr bwMode="auto">
          <a:xfrm>
            <a:off x="0" y="1219200"/>
            <a:ext cx="12192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988" name="Line 5"/>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767804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body" idx="1"/>
          </p:nvPr>
        </p:nvSpPr>
        <p:spPr>
          <a:xfrm>
            <a:off x="304800" y="1752600"/>
            <a:ext cx="11176000" cy="2057400"/>
          </a:xfrm>
        </p:spPr>
        <p:txBody>
          <a:bodyPr>
            <a:normAutofit/>
          </a:bodyPr>
          <a:lstStyle/>
          <a:p>
            <a:pPr eaLnBrk="1" hangingPunct="1">
              <a:buClr>
                <a:srgbClr val="0000FF"/>
              </a:buClr>
              <a:buFont typeface="Wingdings" pitchFamily="2" charset="2"/>
              <a:buChar char="p"/>
            </a:pPr>
            <a:r>
              <a:rPr lang="en-US" altLang="zh-CN" sz="2800" b="1" dirty="0" smtClean="0">
                <a:solidFill>
                  <a:srgbClr val="0000FF"/>
                </a:solidFill>
              </a:rPr>
              <a:t>  The inverse scattering series is (once again) unique  </a:t>
            </a:r>
          </a:p>
          <a:p>
            <a:pPr eaLnBrk="1" hangingPunct="1">
              <a:buClr>
                <a:srgbClr val="0000FF"/>
              </a:buClr>
              <a:buNone/>
            </a:pPr>
            <a:r>
              <a:rPr lang="en-US" altLang="zh-CN" sz="2800" b="1" dirty="0" smtClean="0">
                <a:solidFill>
                  <a:srgbClr val="0000FF"/>
                </a:solidFill>
              </a:rPr>
              <a:t>      in its ability to directly address either alone, let     </a:t>
            </a:r>
          </a:p>
          <a:p>
            <a:pPr eaLnBrk="1" hangingPunct="1">
              <a:buClr>
                <a:srgbClr val="0000FF"/>
              </a:buClr>
              <a:buNone/>
            </a:pPr>
            <a:r>
              <a:rPr lang="en-US" altLang="zh-CN" sz="2800" b="1" dirty="0" smtClean="0">
                <a:solidFill>
                  <a:srgbClr val="0000FF"/>
                </a:solidFill>
              </a:rPr>
              <a:t>      alone these two in combination.</a:t>
            </a:r>
          </a:p>
        </p:txBody>
      </p:sp>
      <p:sp>
        <p:nvSpPr>
          <p:cNvPr id="44034" name="Line 3"/>
          <p:cNvSpPr>
            <a:spLocks noChangeShapeType="1"/>
          </p:cNvSpPr>
          <p:nvPr/>
        </p:nvSpPr>
        <p:spPr bwMode="auto">
          <a:xfrm>
            <a:off x="0" y="1219200"/>
            <a:ext cx="12192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4035" name="Line 4"/>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186614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body" idx="1"/>
          </p:nvPr>
        </p:nvSpPr>
        <p:spPr>
          <a:xfrm>
            <a:off x="960587" y="1447800"/>
            <a:ext cx="10972800" cy="4495800"/>
          </a:xfrm>
        </p:spPr>
        <p:txBody>
          <a:bodyPr>
            <a:normAutofit/>
          </a:bodyPr>
          <a:lstStyle/>
          <a:p>
            <a:pPr eaLnBrk="1" hangingPunct="1">
              <a:lnSpc>
                <a:spcPct val="90000"/>
              </a:lnSpc>
            </a:pPr>
            <a:r>
              <a:rPr lang="en-US" altLang="zh-CN" sz="2800" dirty="0" smtClean="0"/>
              <a:t>The first term in a task specific subseries that addresses a potential circumstantial non-linearity first decides if its assistance and contribution is required in your data…</a:t>
            </a:r>
          </a:p>
          <a:p>
            <a:pPr eaLnBrk="1" hangingPunct="1">
              <a:lnSpc>
                <a:spcPct val="90000"/>
              </a:lnSpc>
            </a:pPr>
            <a:endParaRPr lang="en-US" altLang="zh-CN" sz="2800" dirty="0" smtClean="0"/>
          </a:p>
          <a:p>
            <a:pPr eaLnBrk="1" hangingPunct="1">
              <a:lnSpc>
                <a:spcPct val="90000"/>
              </a:lnSpc>
            </a:pPr>
            <a:r>
              <a:rPr lang="en-US" altLang="zh-CN" sz="2800" dirty="0" smtClean="0"/>
              <a:t>And only if decides that it is, then it starts to compute … if there is no nonlinear circumstantial issue to address, </a:t>
            </a:r>
            <a:r>
              <a:rPr lang="en-US" altLang="zh-CN" sz="2800" dirty="0" smtClean="0">
                <a:solidFill>
                  <a:srgbClr val="0000FF"/>
                </a:solidFill>
              </a:rPr>
              <a:t>it computes an integrand which is zero</a:t>
            </a:r>
            <a:r>
              <a:rPr lang="en-US" altLang="zh-CN" sz="2800" dirty="0" smtClean="0"/>
              <a:t>.</a:t>
            </a:r>
          </a:p>
        </p:txBody>
      </p:sp>
      <p:sp>
        <p:nvSpPr>
          <p:cNvPr id="46082" name="Line 3"/>
          <p:cNvSpPr>
            <a:spLocks noChangeShapeType="1"/>
          </p:cNvSpPr>
          <p:nvPr/>
        </p:nvSpPr>
        <p:spPr bwMode="auto">
          <a:xfrm>
            <a:off x="0" y="1219200"/>
            <a:ext cx="12192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6083" name="Line 4"/>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3144191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body" idx="1"/>
          </p:nvPr>
        </p:nvSpPr>
        <p:spPr>
          <a:xfrm>
            <a:off x="969821" y="1265237"/>
            <a:ext cx="10972800" cy="5211763"/>
          </a:xfrm>
        </p:spPr>
        <p:txBody>
          <a:bodyPr/>
          <a:lstStyle/>
          <a:p>
            <a:pPr eaLnBrk="1" hangingPunct="1"/>
            <a:r>
              <a:rPr lang="en-US" altLang="zh-CN" sz="2800" dirty="0" smtClean="0"/>
              <a:t>The latter is a very sophisticated and impressive (and surprising) quality of task specific subseries</a:t>
            </a:r>
          </a:p>
          <a:p>
            <a:pPr eaLnBrk="1" hangingPunct="1"/>
            <a:endParaRPr lang="en-US" altLang="zh-CN" sz="2800" dirty="0" smtClean="0"/>
          </a:p>
          <a:p>
            <a:pPr eaLnBrk="1" hangingPunct="1"/>
            <a:r>
              <a:rPr lang="en-US" altLang="zh-CN" sz="2800" dirty="0" smtClean="0"/>
              <a:t>We call that property </a:t>
            </a:r>
            <a:r>
              <a:rPr lang="en-US" altLang="zh-CN" sz="2800" dirty="0" smtClean="0">
                <a:solidFill>
                  <a:srgbClr val="0000FF"/>
                </a:solidFill>
              </a:rPr>
              <a:t>purposeful perturbation theory</a:t>
            </a:r>
            <a:r>
              <a:rPr lang="en-US" altLang="zh-CN" sz="2800" dirty="0" smtClean="0"/>
              <a:t>….</a:t>
            </a:r>
          </a:p>
          <a:p>
            <a:pPr eaLnBrk="1" hangingPunct="1"/>
            <a:endParaRPr lang="en-US" altLang="zh-CN" sz="2800" dirty="0" smtClean="0"/>
          </a:p>
          <a:p>
            <a:pPr eaLnBrk="1" hangingPunct="1"/>
            <a:r>
              <a:rPr lang="en-US" altLang="zh-CN" sz="2800" dirty="0" smtClean="0"/>
              <a:t>It decides if its assistance is needed before it acts!</a:t>
            </a:r>
          </a:p>
          <a:p>
            <a:pPr eaLnBrk="1" hangingPunct="1"/>
            <a:endParaRPr lang="en-US" altLang="zh-CN" dirty="0" smtClean="0"/>
          </a:p>
        </p:txBody>
      </p:sp>
      <p:sp>
        <p:nvSpPr>
          <p:cNvPr id="48130" name="Line 3"/>
          <p:cNvSpPr>
            <a:spLocks noChangeShapeType="1"/>
          </p:cNvSpPr>
          <p:nvPr/>
        </p:nvSpPr>
        <p:spPr bwMode="auto">
          <a:xfrm>
            <a:off x="0" y="1219200"/>
            <a:ext cx="12192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8131" name="Line 4"/>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3864799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sp>
        <p:nvSpPr>
          <p:cNvPr id="4" name="Rectangle 3"/>
          <p:cNvSpPr/>
          <p:nvPr/>
        </p:nvSpPr>
        <p:spPr>
          <a:xfrm>
            <a:off x="690757" y="1784154"/>
            <a:ext cx="1256273" cy="584776"/>
          </a:xfrm>
          <a:prstGeom prst="rect">
            <a:avLst/>
          </a:prstGeom>
        </p:spPr>
        <p:txBody>
          <a:bodyPr wrap="none">
            <a:spAutoFit/>
          </a:bodyPr>
          <a:lstStyle/>
          <a:p>
            <a:pPr lvl="0" algn="ctr"/>
            <a:r>
              <a:rPr lang="en-US" sz="3200" dirty="0" smtClean="0">
                <a:solidFill>
                  <a:srgbClr val="0000FF"/>
                </a:solidFill>
                <a:latin typeface="Arial"/>
                <a:cs typeface="Arial"/>
              </a:rPr>
              <a:t>Direct</a:t>
            </a:r>
            <a:endParaRPr lang="en-US" sz="3200" dirty="0">
              <a:solidFill>
                <a:srgbClr val="0000FF"/>
              </a:solidFill>
              <a:latin typeface="Arial"/>
              <a:cs typeface="Aria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338352494"/>
              </p:ext>
            </p:extLst>
          </p:nvPr>
        </p:nvGraphicFramePr>
        <p:xfrm>
          <a:off x="3790952" y="1754135"/>
          <a:ext cx="3871382" cy="2057400"/>
        </p:xfrm>
        <a:graphic>
          <a:graphicData uri="http://schemas.openxmlformats.org/presentationml/2006/ole">
            <mc:AlternateContent xmlns:mc="http://schemas.openxmlformats.org/markup-compatibility/2006">
              <mc:Choice xmlns:v="urn:schemas-microsoft-com:vml" Requires="v">
                <p:oleObj spid="_x0000_s12361" name="Equation" r:id="rId3" imgW="1231900" imgH="685800" progId="Equation.DSMT4">
                  <p:embed/>
                </p:oleObj>
              </mc:Choice>
              <mc:Fallback>
                <p:oleObj name="Equation" r:id="rId3" imgW="1231900" imgH="685800" progId="Equation.DSMT4">
                  <p:embed/>
                  <p:pic>
                    <p:nvPicPr>
                      <p:cNvPr id="0" name=""/>
                      <p:cNvPicPr/>
                      <p:nvPr/>
                    </p:nvPicPr>
                    <p:blipFill>
                      <a:blip r:embed="rId4"/>
                      <a:stretch>
                        <a:fillRect/>
                      </a:stretch>
                    </p:blipFill>
                    <p:spPr>
                      <a:xfrm>
                        <a:off x="3790952" y="1754135"/>
                        <a:ext cx="3871382" cy="2057400"/>
                      </a:xfrm>
                      <a:prstGeom prst="rect">
                        <a:avLst/>
                      </a:prstGeom>
                    </p:spPr>
                  </p:pic>
                </p:oleObj>
              </mc:Fallback>
            </mc:AlternateContent>
          </a:graphicData>
        </a:graphic>
      </p:graphicFrame>
      <p:sp>
        <p:nvSpPr>
          <p:cNvPr id="6" name="Rectangle 5"/>
          <p:cNvSpPr/>
          <p:nvPr/>
        </p:nvSpPr>
        <p:spPr>
          <a:xfrm>
            <a:off x="690757" y="4081666"/>
            <a:ext cx="1530387" cy="584776"/>
          </a:xfrm>
          <a:prstGeom prst="rect">
            <a:avLst/>
          </a:prstGeom>
        </p:spPr>
        <p:txBody>
          <a:bodyPr wrap="none">
            <a:spAutoFit/>
          </a:bodyPr>
          <a:lstStyle/>
          <a:p>
            <a:pPr lvl="0" algn="ctr"/>
            <a:r>
              <a:rPr lang="en-US" sz="3200" dirty="0">
                <a:solidFill>
                  <a:srgbClr val="0000FF"/>
                </a:solidFill>
                <a:latin typeface="Arial"/>
                <a:cs typeface="Arial"/>
              </a:rPr>
              <a:t>I</a:t>
            </a:r>
            <a:r>
              <a:rPr lang="en-US" sz="3200" dirty="0" smtClean="0">
                <a:solidFill>
                  <a:srgbClr val="0000FF"/>
                </a:solidFill>
                <a:latin typeface="Arial"/>
                <a:cs typeface="Arial"/>
              </a:rPr>
              <a:t>ndirect</a:t>
            </a:r>
            <a:endParaRPr lang="en-US" sz="3200" dirty="0">
              <a:solidFill>
                <a:srgbClr val="0000FF"/>
              </a:solidFill>
              <a:latin typeface="Arial"/>
              <a:cs typeface="Arial"/>
            </a:endParaRPr>
          </a:p>
        </p:txBody>
      </p:sp>
      <p:sp>
        <p:nvSpPr>
          <p:cNvPr id="8" name="Rectangle 7"/>
          <p:cNvSpPr/>
          <p:nvPr/>
        </p:nvSpPr>
        <p:spPr>
          <a:xfrm>
            <a:off x="4736488" y="4081666"/>
            <a:ext cx="3677384" cy="523220"/>
          </a:xfrm>
          <a:prstGeom prst="rect">
            <a:avLst/>
          </a:prstGeom>
        </p:spPr>
        <p:txBody>
          <a:bodyPr wrap="none">
            <a:spAutoFit/>
          </a:bodyPr>
          <a:lstStyle/>
          <a:p>
            <a:pPr lvl="0" algn="ctr"/>
            <a:r>
              <a:rPr lang="en-US" sz="2800" dirty="0" smtClean="0">
                <a:latin typeface="Arial"/>
                <a:cs typeface="Arial"/>
              </a:rPr>
              <a:t>Search for x such that      </a:t>
            </a:r>
            <a:endParaRPr lang="en-US" sz="2800" dirty="0">
              <a:latin typeface="Arial"/>
              <a:cs typeface="Aria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700588258"/>
              </p:ext>
            </p:extLst>
          </p:nvPr>
        </p:nvGraphicFramePr>
        <p:xfrm>
          <a:off x="5052401" y="4833481"/>
          <a:ext cx="2652274" cy="685800"/>
        </p:xfrm>
        <a:graphic>
          <a:graphicData uri="http://schemas.openxmlformats.org/presentationml/2006/ole">
            <mc:AlternateContent xmlns:mc="http://schemas.openxmlformats.org/markup-compatibility/2006">
              <mc:Choice xmlns:v="urn:schemas-microsoft-com:vml" Requires="v">
                <p:oleObj spid="_x0000_s12362" name="Equation" r:id="rId5" imgW="901700" imgH="228600" progId="Equation.DSMT4">
                  <p:embed/>
                </p:oleObj>
              </mc:Choice>
              <mc:Fallback>
                <p:oleObj name="Equation" r:id="rId5" imgW="901700" imgH="228600" progId="Equation.DSMT4">
                  <p:embed/>
                  <p:pic>
                    <p:nvPicPr>
                      <p:cNvPr id="0" name=""/>
                      <p:cNvPicPr/>
                      <p:nvPr/>
                    </p:nvPicPr>
                    <p:blipFill>
                      <a:blip r:embed="rId6"/>
                      <a:stretch>
                        <a:fillRect/>
                      </a:stretch>
                    </p:blipFill>
                    <p:spPr>
                      <a:xfrm>
                        <a:off x="5052401" y="4833481"/>
                        <a:ext cx="2652274" cy="685800"/>
                      </a:xfrm>
                      <a:prstGeom prst="rect">
                        <a:avLst/>
                      </a:prstGeom>
                    </p:spPr>
                  </p:pic>
                </p:oleObj>
              </mc:Fallback>
            </mc:AlternateContent>
          </a:graphicData>
        </a:graphic>
      </p:graphicFrame>
      <p:sp>
        <p:nvSpPr>
          <p:cNvPr id="10" name="Rectangle 9"/>
          <p:cNvSpPr/>
          <p:nvPr/>
        </p:nvSpPr>
        <p:spPr>
          <a:xfrm>
            <a:off x="8327806" y="4873165"/>
            <a:ext cx="2299478" cy="523220"/>
          </a:xfrm>
          <a:prstGeom prst="rect">
            <a:avLst/>
          </a:prstGeom>
        </p:spPr>
        <p:txBody>
          <a:bodyPr wrap="none">
            <a:spAutoFit/>
          </a:bodyPr>
          <a:lstStyle/>
          <a:p>
            <a:pPr lvl="0" algn="ctr"/>
            <a:r>
              <a:rPr lang="en-US" sz="2800" dirty="0" smtClean="0">
                <a:latin typeface="Arial"/>
                <a:cs typeface="Arial"/>
              </a:rPr>
              <a:t>is a minimum</a:t>
            </a:r>
            <a:endParaRPr lang="en-US" sz="2800" dirty="0">
              <a:latin typeface="Arial"/>
              <a:cs typeface="Aria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1268000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812800" y="2773424"/>
            <a:ext cx="10365317" cy="646331"/>
          </a:xfrm>
          <a:prstGeom prst="rect">
            <a:avLst/>
          </a:prstGeom>
          <a:noFill/>
          <a:ln w="9525">
            <a:noFill/>
            <a:miter lim="800000"/>
            <a:headEnd/>
            <a:tailEnd/>
          </a:ln>
        </p:spPr>
        <p:txBody>
          <a:bodyPr>
            <a:spAutoFit/>
          </a:bodyPr>
          <a:lstStyle/>
          <a:p>
            <a:pPr algn="ctr" eaLnBrk="0" hangingPunct="0"/>
            <a:r>
              <a:rPr lang="en-US" sz="3600" b="1" dirty="0">
                <a:solidFill>
                  <a:prstClr val="black"/>
                </a:solidFill>
                <a:cs typeface="Tahoma" pitchFamily="34" charset="0"/>
              </a:rPr>
              <a:t>Free-surface multiple removal</a:t>
            </a:r>
          </a:p>
        </p:txBody>
      </p:sp>
      <p:sp>
        <p:nvSpPr>
          <p:cNvPr id="5" name="Line 3"/>
          <p:cNvSpPr>
            <a:spLocks noChangeShapeType="1"/>
          </p:cNvSpPr>
          <p:nvPr/>
        </p:nvSpPr>
        <p:spPr bwMode="auto">
          <a:xfrm>
            <a:off x="0" y="1371600"/>
            <a:ext cx="12192000" cy="0"/>
          </a:xfrm>
          <a:prstGeom prst="line">
            <a:avLst/>
          </a:prstGeom>
          <a:noFill/>
          <a:ln w="38100">
            <a:solidFill>
              <a:srgbClr val="99CCFF"/>
            </a:solidFill>
            <a:round/>
            <a:headEnd/>
            <a:tailEnd/>
          </a:ln>
        </p:spPr>
        <p:txBody>
          <a:bodyPr/>
          <a:lstStyle/>
          <a:p>
            <a:pPr>
              <a:defRPr/>
            </a:pPr>
            <a:endParaRPr lang="en-US">
              <a:solidFill>
                <a:prstClr val="black"/>
              </a:solidFill>
            </a:endParaRPr>
          </a:p>
        </p:txBody>
      </p:sp>
      <p:sp>
        <p:nvSpPr>
          <p:cNvPr id="6" name="Line 4"/>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pPr>
              <a:defRPr/>
            </a:pPr>
            <a:endParaRPr lang="en-US">
              <a:solidFill>
                <a:prstClr val="black"/>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z="1800" smtClean="0">
                <a:solidFill>
                  <a:schemeClr val="tx1"/>
                </a:solidFill>
              </a:rPr>
              <a:pPr/>
              <a:t>30</a:t>
            </a:fld>
            <a:endParaRPr lang="en-US" dirty="0">
              <a:solidFill>
                <a:schemeClr val="tx1"/>
              </a:solidFill>
            </a:endParaRPr>
          </a:p>
        </p:txBody>
      </p:sp>
    </p:spTree>
    <p:extLst>
      <p:ext uri="{BB962C8B-B14F-4D97-AF65-F5344CB8AC3E}">
        <p14:creationId xmlns:p14="http://schemas.microsoft.com/office/powerpoint/2010/main" val="21900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2"/>
          <p:cNvSpPr>
            <a:spLocks noGrp="1" noChangeArrowheads="1"/>
          </p:cNvSpPr>
          <p:nvPr>
            <p:ph type="title"/>
          </p:nvPr>
        </p:nvSpPr>
        <p:spPr>
          <a:xfrm>
            <a:off x="609600" y="152400"/>
            <a:ext cx="10972800" cy="1143000"/>
          </a:xfrm>
        </p:spPr>
        <p:txBody>
          <a:bodyPr/>
          <a:lstStyle/>
          <a:p>
            <a:pPr eaLnBrk="1" hangingPunct="1"/>
            <a:r>
              <a:rPr lang="en-US" altLang="zh-CN" sz="3600" b="1" dirty="0" smtClean="0"/>
              <a:t>The 1D FS multiple removal algorithm</a:t>
            </a:r>
          </a:p>
        </p:txBody>
      </p:sp>
      <p:sp>
        <p:nvSpPr>
          <p:cNvPr id="1029" name="Line 3"/>
          <p:cNvSpPr>
            <a:spLocks noChangeShapeType="1"/>
          </p:cNvSpPr>
          <p:nvPr/>
        </p:nvSpPr>
        <p:spPr bwMode="auto">
          <a:xfrm>
            <a:off x="0" y="1371600"/>
            <a:ext cx="12192000" cy="0"/>
          </a:xfrm>
          <a:prstGeom prst="line">
            <a:avLst/>
          </a:prstGeom>
          <a:noFill/>
          <a:ln w="38100">
            <a:solidFill>
              <a:srgbClr val="99CCFF"/>
            </a:solidFill>
            <a:round/>
            <a:headEnd/>
            <a:tailEnd/>
          </a:ln>
        </p:spPr>
        <p:txBody>
          <a:bodyPr/>
          <a:lstStyle/>
          <a:p>
            <a:pPr>
              <a:defRPr/>
            </a:pPr>
            <a:endParaRPr lang="en-US">
              <a:solidFill>
                <a:prstClr val="black"/>
              </a:solidFill>
            </a:endParaRPr>
          </a:p>
        </p:txBody>
      </p:sp>
      <p:sp>
        <p:nvSpPr>
          <p:cNvPr id="1030" name="Line 4"/>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pPr>
              <a:defRPr/>
            </a:pPr>
            <a:endParaRPr lang="en-US">
              <a:solidFill>
                <a:prstClr val="black"/>
              </a:solidFill>
            </a:endParaRPr>
          </a:p>
        </p:txBody>
      </p:sp>
      <p:sp>
        <p:nvSpPr>
          <p:cNvPr id="1031" name="Rectangle 5"/>
          <p:cNvSpPr>
            <a:spLocks noChangeArrowheads="1"/>
          </p:cNvSpPr>
          <p:nvPr/>
        </p:nvSpPr>
        <p:spPr bwMode="auto">
          <a:xfrm>
            <a:off x="-304800" y="1416051"/>
            <a:ext cx="10058400" cy="523220"/>
          </a:xfrm>
          <a:prstGeom prst="rect">
            <a:avLst/>
          </a:prstGeom>
          <a:noFill/>
          <a:ln w="9525">
            <a:noFill/>
            <a:miter lim="800000"/>
            <a:headEnd/>
            <a:tailEnd/>
          </a:ln>
        </p:spPr>
        <p:txBody>
          <a:bodyPr>
            <a:spAutoFit/>
          </a:bodyPr>
          <a:lstStyle/>
          <a:p>
            <a:pPr algn="ctr">
              <a:defRPr/>
            </a:pPr>
            <a:r>
              <a:rPr lang="en-US" altLang="zh-CN" sz="2800" b="1" u="sng" dirty="0">
                <a:solidFill>
                  <a:prstClr val="black"/>
                </a:solidFill>
              </a:rPr>
              <a:t>Data without a free surface</a:t>
            </a:r>
          </a:p>
        </p:txBody>
      </p:sp>
      <p:sp>
        <p:nvSpPr>
          <p:cNvPr id="1032" name="Line 6"/>
          <p:cNvSpPr>
            <a:spLocks noChangeShapeType="1"/>
          </p:cNvSpPr>
          <p:nvPr/>
        </p:nvSpPr>
        <p:spPr bwMode="auto">
          <a:xfrm>
            <a:off x="4421717" y="2581336"/>
            <a:ext cx="0" cy="681039"/>
          </a:xfrm>
          <a:prstGeom prst="line">
            <a:avLst/>
          </a:prstGeom>
          <a:noFill/>
          <a:ln w="38100">
            <a:solidFill>
              <a:schemeClr val="tx1"/>
            </a:solidFill>
            <a:round/>
            <a:headEnd/>
            <a:tailEnd type="triangle" w="med" len="med"/>
          </a:ln>
        </p:spPr>
        <p:txBody>
          <a:bodyPr/>
          <a:lstStyle/>
          <a:p>
            <a:pPr>
              <a:defRPr/>
            </a:pPr>
            <a:endParaRPr lang="en-US">
              <a:solidFill>
                <a:prstClr val="black"/>
              </a:solidFill>
            </a:endParaRPr>
          </a:p>
        </p:txBody>
      </p:sp>
      <p:sp>
        <p:nvSpPr>
          <p:cNvPr id="330761" name="AutoShape 7"/>
          <p:cNvSpPr>
            <a:spLocks noChangeArrowheads="1"/>
          </p:cNvSpPr>
          <p:nvPr/>
        </p:nvSpPr>
        <p:spPr bwMode="auto">
          <a:xfrm>
            <a:off x="4250295" y="2209802"/>
            <a:ext cx="342900" cy="247651"/>
          </a:xfrm>
          <a:prstGeom prst="sun">
            <a:avLst>
              <a:gd name="adj" fmla="val 25000"/>
            </a:avLst>
          </a:prstGeom>
          <a:solidFill>
            <a:srgbClr val="FF0000"/>
          </a:solidFill>
          <a:ln w="9525">
            <a:solidFill>
              <a:schemeClr val="tx1"/>
            </a:solidFill>
            <a:miter lim="800000"/>
            <a:headEnd/>
            <a:tailEnd/>
          </a:ln>
        </p:spPr>
        <p:txBody>
          <a:bodyPr wrap="none" anchor="ctr"/>
          <a:lstStyle/>
          <a:p>
            <a:endParaRPr lang="en-US">
              <a:solidFill>
                <a:prstClr val="black"/>
              </a:solidFill>
            </a:endParaRPr>
          </a:p>
        </p:txBody>
      </p:sp>
      <p:grpSp>
        <p:nvGrpSpPr>
          <p:cNvPr id="2" name="Group 8"/>
          <p:cNvGrpSpPr>
            <a:grpSpLocks/>
          </p:cNvGrpSpPr>
          <p:nvPr/>
        </p:nvGrpSpPr>
        <p:grpSpPr bwMode="auto">
          <a:xfrm>
            <a:off x="5107534" y="2271775"/>
            <a:ext cx="258233" cy="185737"/>
            <a:chOff x="1440" y="1200"/>
            <a:chExt cx="192" cy="144"/>
          </a:xfrm>
        </p:grpSpPr>
        <p:sp>
          <p:nvSpPr>
            <p:cNvPr id="1056" name="Line 9"/>
            <p:cNvSpPr>
              <a:spLocks noChangeShapeType="1"/>
            </p:cNvSpPr>
            <p:nvPr/>
          </p:nvSpPr>
          <p:spPr bwMode="auto">
            <a:xfrm>
              <a:off x="1440" y="1200"/>
              <a:ext cx="96" cy="144"/>
            </a:xfrm>
            <a:prstGeom prst="line">
              <a:avLst/>
            </a:prstGeom>
            <a:noFill/>
            <a:ln w="38100">
              <a:solidFill>
                <a:srgbClr val="008000"/>
              </a:solidFill>
              <a:round/>
              <a:headEnd/>
              <a:tailEnd/>
            </a:ln>
          </p:spPr>
          <p:txBody>
            <a:bodyPr/>
            <a:lstStyle/>
            <a:p>
              <a:pPr>
                <a:defRPr/>
              </a:pPr>
              <a:endParaRPr lang="en-US">
                <a:solidFill>
                  <a:prstClr val="black"/>
                </a:solidFill>
              </a:endParaRPr>
            </a:p>
          </p:txBody>
        </p:sp>
        <p:sp>
          <p:nvSpPr>
            <p:cNvPr id="1057" name="Line 10"/>
            <p:cNvSpPr>
              <a:spLocks noChangeShapeType="1"/>
            </p:cNvSpPr>
            <p:nvPr/>
          </p:nvSpPr>
          <p:spPr bwMode="auto">
            <a:xfrm flipH="1">
              <a:off x="1536" y="1200"/>
              <a:ext cx="96" cy="144"/>
            </a:xfrm>
            <a:prstGeom prst="line">
              <a:avLst/>
            </a:prstGeom>
            <a:noFill/>
            <a:ln w="38100">
              <a:solidFill>
                <a:srgbClr val="008000"/>
              </a:solidFill>
              <a:round/>
              <a:headEnd/>
              <a:tailEnd/>
            </a:ln>
          </p:spPr>
          <p:txBody>
            <a:bodyPr/>
            <a:lstStyle/>
            <a:p>
              <a:pPr>
                <a:defRPr/>
              </a:pPr>
              <a:endParaRPr lang="en-US">
                <a:solidFill>
                  <a:prstClr val="black"/>
                </a:solidFill>
              </a:endParaRPr>
            </a:p>
          </p:txBody>
        </p:sp>
        <p:sp>
          <p:nvSpPr>
            <p:cNvPr id="1058" name="Line 11"/>
            <p:cNvSpPr>
              <a:spLocks noChangeShapeType="1"/>
            </p:cNvSpPr>
            <p:nvPr/>
          </p:nvSpPr>
          <p:spPr bwMode="auto">
            <a:xfrm>
              <a:off x="1440" y="1200"/>
              <a:ext cx="192" cy="0"/>
            </a:xfrm>
            <a:prstGeom prst="line">
              <a:avLst/>
            </a:prstGeom>
            <a:noFill/>
            <a:ln w="38100">
              <a:solidFill>
                <a:srgbClr val="008000"/>
              </a:solidFill>
              <a:round/>
              <a:headEnd/>
              <a:tailEnd/>
            </a:ln>
          </p:spPr>
          <p:txBody>
            <a:bodyPr/>
            <a:lstStyle/>
            <a:p>
              <a:pPr>
                <a:defRPr/>
              </a:pPr>
              <a:endParaRPr lang="en-US">
                <a:solidFill>
                  <a:prstClr val="black"/>
                </a:solidFill>
              </a:endParaRPr>
            </a:p>
          </p:txBody>
        </p:sp>
      </p:grpSp>
      <p:sp>
        <p:nvSpPr>
          <p:cNvPr id="1035" name="Line 12"/>
          <p:cNvSpPr>
            <a:spLocks noChangeShapeType="1"/>
          </p:cNvSpPr>
          <p:nvPr/>
        </p:nvSpPr>
        <p:spPr bwMode="auto">
          <a:xfrm>
            <a:off x="3393037" y="3386139"/>
            <a:ext cx="2829983" cy="0"/>
          </a:xfrm>
          <a:prstGeom prst="line">
            <a:avLst/>
          </a:prstGeom>
          <a:noFill/>
          <a:ln w="38100">
            <a:solidFill>
              <a:srgbClr val="996633"/>
            </a:solidFill>
            <a:round/>
            <a:headEnd/>
            <a:tailEnd/>
          </a:ln>
        </p:spPr>
        <p:txBody>
          <a:bodyPr/>
          <a:lstStyle/>
          <a:p>
            <a:pPr>
              <a:defRPr/>
            </a:pPr>
            <a:endParaRPr lang="en-US">
              <a:solidFill>
                <a:prstClr val="black"/>
              </a:solidFill>
            </a:endParaRPr>
          </a:p>
        </p:txBody>
      </p:sp>
      <p:sp>
        <p:nvSpPr>
          <p:cNvPr id="1036" name="Line 13"/>
          <p:cNvSpPr>
            <a:spLocks noChangeShapeType="1"/>
          </p:cNvSpPr>
          <p:nvPr/>
        </p:nvSpPr>
        <p:spPr bwMode="auto">
          <a:xfrm>
            <a:off x="3393037" y="3881439"/>
            <a:ext cx="2829983" cy="0"/>
          </a:xfrm>
          <a:prstGeom prst="line">
            <a:avLst/>
          </a:prstGeom>
          <a:noFill/>
          <a:ln w="38100">
            <a:solidFill>
              <a:srgbClr val="996633"/>
            </a:solidFill>
            <a:round/>
            <a:headEnd/>
            <a:tailEnd/>
          </a:ln>
        </p:spPr>
        <p:txBody>
          <a:bodyPr/>
          <a:lstStyle/>
          <a:p>
            <a:pPr>
              <a:defRPr/>
            </a:pPr>
            <a:endParaRPr lang="en-US">
              <a:solidFill>
                <a:prstClr val="black"/>
              </a:solidFill>
            </a:endParaRPr>
          </a:p>
        </p:txBody>
      </p:sp>
      <p:sp>
        <p:nvSpPr>
          <p:cNvPr id="1037" name="Line 14"/>
          <p:cNvSpPr>
            <a:spLocks noChangeShapeType="1"/>
          </p:cNvSpPr>
          <p:nvPr/>
        </p:nvSpPr>
        <p:spPr bwMode="auto">
          <a:xfrm>
            <a:off x="3393037" y="3633788"/>
            <a:ext cx="2829983" cy="0"/>
          </a:xfrm>
          <a:prstGeom prst="line">
            <a:avLst/>
          </a:prstGeom>
          <a:noFill/>
          <a:ln w="38100">
            <a:solidFill>
              <a:srgbClr val="996633"/>
            </a:solidFill>
            <a:round/>
            <a:headEnd/>
            <a:tailEnd/>
          </a:ln>
        </p:spPr>
        <p:txBody>
          <a:bodyPr/>
          <a:lstStyle/>
          <a:p>
            <a:pPr>
              <a:defRPr/>
            </a:pPr>
            <a:endParaRPr lang="en-US">
              <a:solidFill>
                <a:prstClr val="black"/>
              </a:solidFill>
            </a:endParaRPr>
          </a:p>
        </p:txBody>
      </p:sp>
      <p:sp>
        <p:nvSpPr>
          <p:cNvPr id="1038" name="Line 15"/>
          <p:cNvSpPr>
            <a:spLocks noChangeShapeType="1"/>
          </p:cNvSpPr>
          <p:nvPr/>
        </p:nvSpPr>
        <p:spPr bwMode="auto">
          <a:xfrm>
            <a:off x="5194300" y="2581336"/>
            <a:ext cx="0" cy="681039"/>
          </a:xfrm>
          <a:prstGeom prst="line">
            <a:avLst/>
          </a:prstGeom>
          <a:noFill/>
          <a:ln w="38100">
            <a:solidFill>
              <a:schemeClr val="tx1"/>
            </a:solidFill>
            <a:round/>
            <a:headEnd type="triangle" w="med" len="med"/>
            <a:tailEnd/>
          </a:ln>
        </p:spPr>
        <p:txBody>
          <a:bodyPr/>
          <a:lstStyle/>
          <a:p>
            <a:pPr>
              <a:defRPr/>
            </a:pPr>
            <a:endParaRPr lang="en-US">
              <a:solidFill>
                <a:prstClr val="black"/>
              </a:solidFill>
            </a:endParaRPr>
          </a:p>
        </p:txBody>
      </p:sp>
      <p:sp>
        <p:nvSpPr>
          <p:cNvPr id="1039" name="Line 16"/>
          <p:cNvSpPr>
            <a:spLocks noChangeShapeType="1"/>
          </p:cNvSpPr>
          <p:nvPr/>
        </p:nvSpPr>
        <p:spPr bwMode="auto">
          <a:xfrm>
            <a:off x="4421717" y="5276911"/>
            <a:ext cx="0" cy="681039"/>
          </a:xfrm>
          <a:prstGeom prst="line">
            <a:avLst/>
          </a:prstGeom>
          <a:noFill/>
          <a:ln w="38100">
            <a:solidFill>
              <a:schemeClr val="tx1"/>
            </a:solidFill>
            <a:round/>
            <a:headEnd/>
            <a:tailEnd type="triangle" w="med" len="med"/>
          </a:ln>
        </p:spPr>
        <p:txBody>
          <a:bodyPr/>
          <a:lstStyle/>
          <a:p>
            <a:pPr>
              <a:defRPr/>
            </a:pPr>
            <a:endParaRPr lang="en-US">
              <a:solidFill>
                <a:prstClr val="black"/>
              </a:solidFill>
            </a:endParaRPr>
          </a:p>
        </p:txBody>
      </p:sp>
      <p:sp>
        <p:nvSpPr>
          <p:cNvPr id="330768" name="AutoShape 17"/>
          <p:cNvSpPr>
            <a:spLocks noChangeArrowheads="1"/>
          </p:cNvSpPr>
          <p:nvPr/>
        </p:nvSpPr>
        <p:spPr bwMode="auto">
          <a:xfrm>
            <a:off x="4250295" y="4781550"/>
            <a:ext cx="342900" cy="247651"/>
          </a:xfrm>
          <a:prstGeom prst="sun">
            <a:avLst>
              <a:gd name="adj" fmla="val 25000"/>
            </a:avLst>
          </a:prstGeom>
          <a:solidFill>
            <a:srgbClr val="FF0000"/>
          </a:solidFill>
          <a:ln w="9525">
            <a:solidFill>
              <a:schemeClr val="tx1"/>
            </a:solidFill>
            <a:miter lim="800000"/>
            <a:headEnd/>
            <a:tailEnd/>
          </a:ln>
        </p:spPr>
        <p:txBody>
          <a:bodyPr wrap="none" anchor="ctr"/>
          <a:lstStyle/>
          <a:p>
            <a:endParaRPr lang="en-US">
              <a:solidFill>
                <a:prstClr val="black"/>
              </a:solidFill>
            </a:endParaRPr>
          </a:p>
        </p:txBody>
      </p:sp>
      <p:grpSp>
        <p:nvGrpSpPr>
          <p:cNvPr id="3" name="Group 18"/>
          <p:cNvGrpSpPr>
            <a:grpSpLocks/>
          </p:cNvGrpSpPr>
          <p:nvPr/>
        </p:nvGrpSpPr>
        <p:grpSpPr bwMode="auto">
          <a:xfrm>
            <a:off x="5107534" y="4843526"/>
            <a:ext cx="258233" cy="185737"/>
            <a:chOff x="1440" y="1200"/>
            <a:chExt cx="192" cy="144"/>
          </a:xfrm>
        </p:grpSpPr>
        <p:sp>
          <p:nvSpPr>
            <p:cNvPr id="1053" name="Line 19"/>
            <p:cNvSpPr>
              <a:spLocks noChangeShapeType="1"/>
            </p:cNvSpPr>
            <p:nvPr/>
          </p:nvSpPr>
          <p:spPr bwMode="auto">
            <a:xfrm>
              <a:off x="1440" y="1200"/>
              <a:ext cx="96" cy="144"/>
            </a:xfrm>
            <a:prstGeom prst="line">
              <a:avLst/>
            </a:prstGeom>
            <a:noFill/>
            <a:ln w="38100">
              <a:solidFill>
                <a:srgbClr val="008000"/>
              </a:solidFill>
              <a:round/>
              <a:headEnd/>
              <a:tailEnd/>
            </a:ln>
          </p:spPr>
          <p:txBody>
            <a:bodyPr/>
            <a:lstStyle/>
            <a:p>
              <a:pPr>
                <a:defRPr/>
              </a:pPr>
              <a:endParaRPr lang="en-US">
                <a:solidFill>
                  <a:prstClr val="black"/>
                </a:solidFill>
              </a:endParaRPr>
            </a:p>
          </p:txBody>
        </p:sp>
        <p:sp>
          <p:nvSpPr>
            <p:cNvPr id="1054" name="Line 20"/>
            <p:cNvSpPr>
              <a:spLocks noChangeShapeType="1"/>
            </p:cNvSpPr>
            <p:nvPr/>
          </p:nvSpPr>
          <p:spPr bwMode="auto">
            <a:xfrm flipH="1">
              <a:off x="1536" y="1200"/>
              <a:ext cx="96" cy="144"/>
            </a:xfrm>
            <a:prstGeom prst="line">
              <a:avLst/>
            </a:prstGeom>
            <a:noFill/>
            <a:ln w="38100">
              <a:solidFill>
                <a:srgbClr val="008000"/>
              </a:solidFill>
              <a:round/>
              <a:headEnd/>
              <a:tailEnd/>
            </a:ln>
          </p:spPr>
          <p:txBody>
            <a:bodyPr/>
            <a:lstStyle/>
            <a:p>
              <a:pPr>
                <a:defRPr/>
              </a:pPr>
              <a:endParaRPr lang="en-US">
                <a:solidFill>
                  <a:prstClr val="black"/>
                </a:solidFill>
              </a:endParaRPr>
            </a:p>
          </p:txBody>
        </p:sp>
        <p:sp>
          <p:nvSpPr>
            <p:cNvPr id="1055" name="Line 21"/>
            <p:cNvSpPr>
              <a:spLocks noChangeShapeType="1"/>
            </p:cNvSpPr>
            <p:nvPr/>
          </p:nvSpPr>
          <p:spPr bwMode="auto">
            <a:xfrm>
              <a:off x="1440" y="1200"/>
              <a:ext cx="192" cy="0"/>
            </a:xfrm>
            <a:prstGeom prst="line">
              <a:avLst/>
            </a:prstGeom>
            <a:noFill/>
            <a:ln w="38100">
              <a:solidFill>
                <a:srgbClr val="008000"/>
              </a:solidFill>
              <a:round/>
              <a:headEnd/>
              <a:tailEnd/>
            </a:ln>
          </p:spPr>
          <p:txBody>
            <a:bodyPr/>
            <a:lstStyle/>
            <a:p>
              <a:pPr>
                <a:defRPr/>
              </a:pPr>
              <a:endParaRPr lang="en-US">
                <a:solidFill>
                  <a:prstClr val="black"/>
                </a:solidFill>
              </a:endParaRPr>
            </a:p>
          </p:txBody>
        </p:sp>
      </p:grpSp>
      <p:sp>
        <p:nvSpPr>
          <p:cNvPr id="1042" name="Line 22"/>
          <p:cNvSpPr>
            <a:spLocks noChangeShapeType="1"/>
          </p:cNvSpPr>
          <p:nvPr/>
        </p:nvSpPr>
        <p:spPr bwMode="auto">
          <a:xfrm>
            <a:off x="3393037" y="6081713"/>
            <a:ext cx="2829983" cy="0"/>
          </a:xfrm>
          <a:prstGeom prst="line">
            <a:avLst/>
          </a:prstGeom>
          <a:noFill/>
          <a:ln w="38100">
            <a:solidFill>
              <a:srgbClr val="996633"/>
            </a:solidFill>
            <a:round/>
            <a:headEnd/>
            <a:tailEnd/>
          </a:ln>
        </p:spPr>
        <p:txBody>
          <a:bodyPr/>
          <a:lstStyle/>
          <a:p>
            <a:pPr>
              <a:defRPr/>
            </a:pPr>
            <a:endParaRPr lang="en-US">
              <a:solidFill>
                <a:prstClr val="black"/>
              </a:solidFill>
            </a:endParaRPr>
          </a:p>
        </p:txBody>
      </p:sp>
      <p:sp>
        <p:nvSpPr>
          <p:cNvPr id="1043" name="Line 23"/>
          <p:cNvSpPr>
            <a:spLocks noChangeShapeType="1"/>
          </p:cNvSpPr>
          <p:nvPr/>
        </p:nvSpPr>
        <p:spPr bwMode="auto">
          <a:xfrm>
            <a:off x="5194300" y="5276911"/>
            <a:ext cx="0" cy="681039"/>
          </a:xfrm>
          <a:prstGeom prst="line">
            <a:avLst/>
          </a:prstGeom>
          <a:noFill/>
          <a:ln w="38100">
            <a:solidFill>
              <a:schemeClr val="tx1"/>
            </a:solidFill>
            <a:round/>
            <a:headEnd type="triangle" w="med" len="med"/>
            <a:tailEnd/>
          </a:ln>
        </p:spPr>
        <p:txBody>
          <a:bodyPr/>
          <a:lstStyle/>
          <a:p>
            <a:pPr>
              <a:defRPr/>
            </a:pPr>
            <a:endParaRPr lang="en-US">
              <a:solidFill>
                <a:prstClr val="black"/>
              </a:solidFill>
            </a:endParaRPr>
          </a:p>
        </p:txBody>
      </p:sp>
      <p:sp>
        <p:nvSpPr>
          <p:cNvPr id="1044" name="Line 24"/>
          <p:cNvSpPr>
            <a:spLocks noChangeShapeType="1"/>
          </p:cNvSpPr>
          <p:nvPr/>
        </p:nvSpPr>
        <p:spPr bwMode="auto">
          <a:xfrm>
            <a:off x="3393037" y="4719639"/>
            <a:ext cx="2829983" cy="0"/>
          </a:xfrm>
          <a:prstGeom prst="line">
            <a:avLst/>
          </a:prstGeom>
          <a:noFill/>
          <a:ln w="38100">
            <a:solidFill>
              <a:schemeClr val="accent2"/>
            </a:solidFill>
            <a:round/>
            <a:headEnd/>
            <a:tailEnd/>
          </a:ln>
        </p:spPr>
        <p:txBody>
          <a:bodyPr/>
          <a:lstStyle/>
          <a:p>
            <a:pPr>
              <a:defRPr/>
            </a:pPr>
            <a:endParaRPr lang="en-US">
              <a:solidFill>
                <a:prstClr val="black"/>
              </a:solidFill>
            </a:endParaRPr>
          </a:p>
        </p:txBody>
      </p:sp>
      <p:sp>
        <p:nvSpPr>
          <p:cNvPr id="330773" name="Text Box 25"/>
          <p:cNvSpPr txBox="1">
            <a:spLocks noChangeArrowheads="1"/>
          </p:cNvSpPr>
          <p:nvPr/>
        </p:nvSpPr>
        <p:spPr bwMode="auto">
          <a:xfrm>
            <a:off x="4492696" y="3014725"/>
            <a:ext cx="340658" cy="461665"/>
          </a:xfrm>
          <a:prstGeom prst="rect">
            <a:avLst/>
          </a:prstGeom>
          <a:noFill/>
          <a:ln w="9525">
            <a:noFill/>
            <a:miter lim="800000"/>
            <a:headEnd/>
            <a:tailEnd/>
          </a:ln>
        </p:spPr>
        <p:txBody>
          <a:bodyPr wrap="none">
            <a:spAutoFit/>
          </a:bodyPr>
          <a:lstStyle/>
          <a:p>
            <a:pPr algn="ctr"/>
            <a:r>
              <a:rPr lang="en-US" altLang="zh-CN" sz="2400" b="1">
                <a:solidFill>
                  <a:prstClr val="black"/>
                </a:solidFill>
              </a:rPr>
              <a:t>1</a:t>
            </a:r>
          </a:p>
        </p:txBody>
      </p:sp>
      <p:sp>
        <p:nvSpPr>
          <p:cNvPr id="330774" name="Text Box 26"/>
          <p:cNvSpPr txBox="1">
            <a:spLocks noChangeArrowheads="1"/>
          </p:cNvSpPr>
          <p:nvPr/>
        </p:nvSpPr>
        <p:spPr bwMode="auto">
          <a:xfrm>
            <a:off x="4492696" y="5710299"/>
            <a:ext cx="340658" cy="461665"/>
          </a:xfrm>
          <a:prstGeom prst="rect">
            <a:avLst/>
          </a:prstGeom>
          <a:noFill/>
          <a:ln w="9525">
            <a:noFill/>
            <a:miter lim="800000"/>
            <a:headEnd/>
            <a:tailEnd/>
          </a:ln>
        </p:spPr>
        <p:txBody>
          <a:bodyPr wrap="none">
            <a:spAutoFit/>
          </a:bodyPr>
          <a:lstStyle/>
          <a:p>
            <a:pPr algn="ctr"/>
            <a:r>
              <a:rPr lang="en-US" altLang="zh-CN" sz="2400" b="1">
                <a:solidFill>
                  <a:prstClr val="black"/>
                </a:solidFill>
              </a:rPr>
              <a:t>1</a:t>
            </a:r>
          </a:p>
        </p:txBody>
      </p:sp>
      <p:graphicFrame>
        <p:nvGraphicFramePr>
          <p:cNvPr id="330754" name="Object 2"/>
          <p:cNvGraphicFramePr>
            <a:graphicFrameLocks noChangeAspect="1"/>
          </p:cNvGraphicFramePr>
          <p:nvPr/>
        </p:nvGraphicFramePr>
        <p:xfrm>
          <a:off x="5365874" y="2705162"/>
          <a:ext cx="772583" cy="327025"/>
        </p:xfrm>
        <a:graphic>
          <a:graphicData uri="http://schemas.openxmlformats.org/presentationml/2006/ole">
            <mc:AlternateContent xmlns:mc="http://schemas.openxmlformats.org/markup-compatibility/2006">
              <mc:Choice xmlns:v="urn:schemas-microsoft-com:vml" Requires="v">
                <p:oleObj spid="_x0000_s37941" name="Equation" r:id="rId4" imgW="8829743" imgH="4867185" progId="Equation.3">
                  <p:embed/>
                </p:oleObj>
              </mc:Choice>
              <mc:Fallback>
                <p:oleObj name="Equation" r:id="rId4" imgW="8829743" imgH="486718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874" y="2705162"/>
                        <a:ext cx="772583" cy="327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47" name="Line 28"/>
          <p:cNvSpPr>
            <a:spLocks noChangeShapeType="1"/>
          </p:cNvSpPr>
          <p:nvPr/>
        </p:nvSpPr>
        <p:spPr bwMode="auto">
          <a:xfrm>
            <a:off x="3393037" y="6577013"/>
            <a:ext cx="2829983" cy="0"/>
          </a:xfrm>
          <a:prstGeom prst="line">
            <a:avLst/>
          </a:prstGeom>
          <a:noFill/>
          <a:ln w="38100">
            <a:solidFill>
              <a:srgbClr val="996633"/>
            </a:solidFill>
            <a:round/>
            <a:headEnd/>
            <a:tailEnd/>
          </a:ln>
        </p:spPr>
        <p:txBody>
          <a:bodyPr/>
          <a:lstStyle/>
          <a:p>
            <a:pPr>
              <a:defRPr/>
            </a:pPr>
            <a:endParaRPr lang="en-US">
              <a:solidFill>
                <a:prstClr val="black"/>
              </a:solidFill>
            </a:endParaRPr>
          </a:p>
        </p:txBody>
      </p:sp>
      <p:sp>
        <p:nvSpPr>
          <p:cNvPr id="1048" name="Line 29"/>
          <p:cNvSpPr>
            <a:spLocks noChangeShapeType="1"/>
          </p:cNvSpPr>
          <p:nvPr/>
        </p:nvSpPr>
        <p:spPr bwMode="auto">
          <a:xfrm>
            <a:off x="3393037" y="6329363"/>
            <a:ext cx="2829983" cy="0"/>
          </a:xfrm>
          <a:prstGeom prst="line">
            <a:avLst/>
          </a:prstGeom>
          <a:noFill/>
          <a:ln w="38100">
            <a:solidFill>
              <a:srgbClr val="996633"/>
            </a:solidFill>
            <a:round/>
            <a:headEnd/>
            <a:tailEnd/>
          </a:ln>
        </p:spPr>
        <p:txBody>
          <a:bodyPr/>
          <a:lstStyle/>
          <a:p>
            <a:pPr>
              <a:defRPr/>
            </a:pPr>
            <a:endParaRPr lang="en-US">
              <a:solidFill>
                <a:prstClr val="black"/>
              </a:solidFill>
            </a:endParaRPr>
          </a:p>
        </p:txBody>
      </p:sp>
      <p:graphicFrame>
        <p:nvGraphicFramePr>
          <p:cNvPr id="330755" name="Object 3"/>
          <p:cNvGraphicFramePr>
            <a:graphicFrameLocks noChangeAspect="1"/>
          </p:cNvGraphicFramePr>
          <p:nvPr/>
        </p:nvGraphicFramePr>
        <p:xfrm>
          <a:off x="5285441" y="5370575"/>
          <a:ext cx="933449" cy="388937"/>
        </p:xfrm>
        <a:graphic>
          <a:graphicData uri="http://schemas.openxmlformats.org/presentationml/2006/ole">
            <mc:AlternateContent xmlns:mc="http://schemas.openxmlformats.org/markup-compatibility/2006">
              <mc:Choice xmlns:v="urn:schemas-microsoft-com:vml" Requires="v">
                <p:oleObj spid="_x0000_s37942" name="Equation" r:id="rId6" imgW="10658543" imgH="5781585" progId="Equation.DSMT4">
                  <p:embed/>
                </p:oleObj>
              </mc:Choice>
              <mc:Fallback>
                <p:oleObj name="Equation" r:id="rId6" imgW="10658543" imgH="578158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5441" y="5370575"/>
                        <a:ext cx="933449" cy="388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49" name="Rectangle 31"/>
          <p:cNvSpPr>
            <a:spLocks noChangeArrowheads="1"/>
          </p:cNvSpPr>
          <p:nvPr/>
        </p:nvSpPr>
        <p:spPr bwMode="auto">
          <a:xfrm>
            <a:off x="914400" y="4038600"/>
            <a:ext cx="6775451" cy="523220"/>
          </a:xfrm>
          <a:prstGeom prst="rect">
            <a:avLst/>
          </a:prstGeom>
          <a:noFill/>
          <a:ln w="9525">
            <a:noFill/>
            <a:miter lim="800000"/>
            <a:headEnd/>
            <a:tailEnd/>
          </a:ln>
        </p:spPr>
        <p:txBody>
          <a:bodyPr>
            <a:spAutoFit/>
          </a:bodyPr>
          <a:lstStyle/>
          <a:p>
            <a:pPr algn="ctr">
              <a:defRPr/>
            </a:pPr>
            <a:r>
              <a:rPr lang="en-US" altLang="zh-CN" sz="2800" b="1" u="sng">
                <a:solidFill>
                  <a:prstClr val="black"/>
                </a:solidFill>
              </a:rPr>
              <a:t>Data with a free surface</a:t>
            </a:r>
          </a:p>
        </p:txBody>
      </p:sp>
      <p:sp>
        <p:nvSpPr>
          <p:cNvPr id="1050" name="Text Box 32"/>
          <p:cNvSpPr txBox="1">
            <a:spLocks noChangeArrowheads="1"/>
          </p:cNvSpPr>
          <p:nvPr/>
        </p:nvSpPr>
        <p:spPr bwMode="auto">
          <a:xfrm>
            <a:off x="7215718" y="5180075"/>
            <a:ext cx="3067517" cy="830997"/>
          </a:xfrm>
          <a:prstGeom prst="rect">
            <a:avLst/>
          </a:prstGeom>
          <a:noFill/>
          <a:ln w="9525">
            <a:noFill/>
            <a:miter lim="800000"/>
            <a:headEnd/>
            <a:tailEnd/>
          </a:ln>
        </p:spPr>
        <p:txBody>
          <a:bodyPr wrap="none">
            <a:spAutoFit/>
          </a:bodyPr>
          <a:lstStyle/>
          <a:p>
            <a:pPr>
              <a:defRPr/>
            </a:pPr>
            <a:r>
              <a:rPr lang="en-US" altLang="zh-CN" sz="2400" dirty="0">
                <a:solidFill>
                  <a:prstClr val="black"/>
                </a:solidFill>
              </a:rPr>
              <a:t>      </a:t>
            </a:r>
            <a:r>
              <a:rPr lang="en-US" altLang="zh-CN" sz="2400" dirty="0" smtClean="0">
                <a:solidFill>
                  <a:prstClr val="black"/>
                </a:solidFill>
              </a:rPr>
              <a:t>  </a:t>
            </a:r>
            <a:r>
              <a:rPr lang="en-US" altLang="zh-CN" sz="2400" b="1" dirty="0" smtClean="0">
                <a:solidFill>
                  <a:prstClr val="black"/>
                </a:solidFill>
              </a:rPr>
              <a:t>contains </a:t>
            </a:r>
            <a:endParaRPr lang="en-US" altLang="zh-CN" sz="2400" b="1" dirty="0">
              <a:solidFill>
                <a:prstClr val="black"/>
              </a:solidFill>
            </a:endParaRPr>
          </a:p>
          <a:p>
            <a:pPr>
              <a:defRPr/>
            </a:pPr>
            <a:r>
              <a:rPr lang="en-US" altLang="zh-CN" sz="2400" b="1" dirty="0">
                <a:solidFill>
                  <a:prstClr val="black"/>
                </a:solidFill>
              </a:rPr>
              <a:t>free-surface multiples.</a:t>
            </a:r>
          </a:p>
        </p:txBody>
      </p:sp>
      <p:pic>
        <p:nvPicPr>
          <p:cNvPr id="330779" name="Picture 33"/>
          <p:cNvPicPr>
            <a:picLocks noChangeAspect="1" noChangeArrowheads="1"/>
          </p:cNvPicPr>
          <p:nvPr/>
        </p:nvPicPr>
        <p:blipFill>
          <a:blip r:embed="rId8" cstate="print"/>
          <a:srcRect/>
          <a:stretch>
            <a:fillRect/>
          </a:stretch>
        </p:blipFill>
        <p:spPr bwMode="auto">
          <a:xfrm>
            <a:off x="7505700" y="5257862"/>
            <a:ext cx="450851" cy="403225"/>
          </a:xfrm>
          <a:prstGeom prst="rect">
            <a:avLst/>
          </a:prstGeom>
          <a:noFill/>
          <a:ln w="9525">
            <a:noFill/>
            <a:miter lim="800000"/>
            <a:headEnd/>
            <a:tailEnd/>
          </a:ln>
        </p:spPr>
      </p:pic>
      <p:sp>
        <p:nvSpPr>
          <p:cNvPr id="330780" name="Rectangle 34"/>
          <p:cNvSpPr>
            <a:spLocks noChangeArrowheads="1"/>
          </p:cNvSpPr>
          <p:nvPr/>
        </p:nvSpPr>
        <p:spPr bwMode="auto">
          <a:xfrm>
            <a:off x="7213613" y="5091175"/>
            <a:ext cx="4806951" cy="1004887"/>
          </a:xfrm>
          <a:prstGeom prst="rect">
            <a:avLst/>
          </a:prstGeom>
          <a:noFill/>
          <a:ln w="31750">
            <a:solidFill>
              <a:srgbClr val="0000FF"/>
            </a:solidFill>
            <a:miter lim="800000"/>
            <a:headEnd/>
            <a:tailEnd/>
          </a:ln>
        </p:spPr>
        <p:txBody>
          <a:bodyPr wrap="none" anchor="ct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z="1800" smtClean="0">
                <a:solidFill>
                  <a:schemeClr val="tx1"/>
                </a:solidFill>
              </a:rPr>
              <a:pPr/>
              <a:t>31</a:t>
            </a:fld>
            <a:endParaRPr lang="en-US" dirty="0">
              <a:solidFill>
                <a:schemeClr val="tx1"/>
              </a:solidFill>
            </a:endParaRPr>
          </a:p>
        </p:txBody>
      </p:sp>
    </p:spTree>
    <p:extLst>
      <p:ext uri="{BB962C8B-B14F-4D97-AF65-F5344CB8AC3E}">
        <p14:creationId xmlns:p14="http://schemas.microsoft.com/office/powerpoint/2010/main" val="75572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5" name="Line 2"/>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endParaRPr lang="en-US">
              <a:solidFill>
                <a:prstClr val="black"/>
              </a:solidFill>
            </a:endParaRPr>
          </a:p>
        </p:txBody>
      </p:sp>
      <p:sp>
        <p:nvSpPr>
          <p:cNvPr id="331786" name="Rectangle 3"/>
          <p:cNvSpPr>
            <a:spLocks noChangeArrowheads="1"/>
          </p:cNvSpPr>
          <p:nvPr/>
        </p:nvSpPr>
        <p:spPr bwMode="auto">
          <a:xfrm>
            <a:off x="1016000" y="822327"/>
            <a:ext cx="10998200" cy="2374900"/>
          </a:xfrm>
          <a:prstGeom prst="rect">
            <a:avLst/>
          </a:prstGeom>
          <a:solidFill>
            <a:srgbClr val="1505E5"/>
          </a:solidFill>
          <a:ln w="9525">
            <a:solidFill>
              <a:schemeClr val="tx1"/>
            </a:solidFill>
            <a:miter lim="800000"/>
            <a:headEnd/>
            <a:tailEnd/>
          </a:ln>
        </p:spPr>
        <p:txBody>
          <a:bodyPr wrap="none" anchor="ctr"/>
          <a:lstStyle/>
          <a:p>
            <a:endParaRPr lang="en-US">
              <a:solidFill>
                <a:prstClr val="black"/>
              </a:solidFill>
            </a:endParaRPr>
          </a:p>
        </p:txBody>
      </p:sp>
      <p:sp>
        <p:nvSpPr>
          <p:cNvPr id="331787" name="Rectangle 4"/>
          <p:cNvSpPr>
            <a:spLocks noChangeArrowheads="1"/>
          </p:cNvSpPr>
          <p:nvPr/>
        </p:nvSpPr>
        <p:spPr bwMode="auto">
          <a:xfrm>
            <a:off x="1134533" y="152462"/>
            <a:ext cx="10879667" cy="615553"/>
          </a:xfrm>
          <a:prstGeom prst="rect">
            <a:avLst/>
          </a:prstGeom>
          <a:noFill/>
          <a:ln w="9525">
            <a:noFill/>
            <a:miter lim="800000"/>
            <a:headEnd/>
            <a:tailEnd/>
          </a:ln>
        </p:spPr>
        <p:txBody>
          <a:bodyPr>
            <a:spAutoFit/>
          </a:bodyPr>
          <a:lstStyle/>
          <a:p>
            <a:pPr algn="ctr"/>
            <a:r>
              <a:rPr lang="en-US" altLang="zh-CN" sz="3400" b="1" dirty="0">
                <a:solidFill>
                  <a:prstClr val="black"/>
                </a:solidFill>
              </a:rPr>
              <a:t>Free surface </a:t>
            </a:r>
            <a:r>
              <a:rPr lang="en-US" altLang="zh-CN" sz="3400" b="1" dirty="0" err="1">
                <a:solidFill>
                  <a:prstClr val="black"/>
                </a:solidFill>
              </a:rPr>
              <a:t>demultiple</a:t>
            </a:r>
            <a:r>
              <a:rPr lang="en-US" altLang="zh-CN" sz="3400" b="1" dirty="0">
                <a:solidFill>
                  <a:prstClr val="black"/>
                </a:solidFill>
              </a:rPr>
              <a:t> algorithm</a:t>
            </a:r>
          </a:p>
        </p:txBody>
      </p:sp>
      <p:sp>
        <p:nvSpPr>
          <p:cNvPr id="331788" name="Line 5"/>
          <p:cNvSpPr>
            <a:spLocks noChangeShapeType="1"/>
          </p:cNvSpPr>
          <p:nvPr/>
        </p:nvSpPr>
        <p:spPr bwMode="auto">
          <a:xfrm>
            <a:off x="2385484" y="1454192"/>
            <a:ext cx="0" cy="808039"/>
          </a:xfrm>
          <a:prstGeom prst="line">
            <a:avLst/>
          </a:prstGeom>
          <a:noFill/>
          <a:ln w="38100">
            <a:solidFill>
              <a:schemeClr val="bg1"/>
            </a:solidFill>
            <a:round/>
            <a:headEnd/>
            <a:tailEnd type="triangle" w="med" len="med"/>
          </a:ln>
        </p:spPr>
        <p:txBody>
          <a:bodyPr/>
          <a:lstStyle/>
          <a:p>
            <a:endParaRPr lang="en-US">
              <a:solidFill>
                <a:prstClr val="black"/>
              </a:solidFill>
            </a:endParaRPr>
          </a:p>
        </p:txBody>
      </p:sp>
      <p:sp>
        <p:nvSpPr>
          <p:cNvPr id="331789" name="AutoShape 6"/>
          <p:cNvSpPr>
            <a:spLocks noChangeArrowheads="1"/>
          </p:cNvSpPr>
          <p:nvPr/>
        </p:nvSpPr>
        <p:spPr bwMode="auto">
          <a:xfrm>
            <a:off x="2203451" y="1012825"/>
            <a:ext cx="364067" cy="293688"/>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solidFill>
                <a:prstClr val="black"/>
              </a:solidFill>
            </a:endParaRPr>
          </a:p>
        </p:txBody>
      </p:sp>
      <p:sp>
        <p:nvSpPr>
          <p:cNvPr id="331790" name="Line 7"/>
          <p:cNvSpPr>
            <a:spLocks noChangeShapeType="1"/>
          </p:cNvSpPr>
          <p:nvPr/>
        </p:nvSpPr>
        <p:spPr bwMode="auto">
          <a:xfrm>
            <a:off x="1568451" y="3006725"/>
            <a:ext cx="5992283" cy="0"/>
          </a:xfrm>
          <a:prstGeom prst="line">
            <a:avLst/>
          </a:prstGeom>
          <a:noFill/>
          <a:ln w="38100">
            <a:solidFill>
              <a:srgbClr val="FFFF66"/>
            </a:solidFill>
            <a:round/>
            <a:headEnd/>
            <a:tailEnd/>
          </a:ln>
        </p:spPr>
        <p:txBody>
          <a:bodyPr/>
          <a:lstStyle/>
          <a:p>
            <a:endParaRPr lang="en-US">
              <a:solidFill>
                <a:prstClr val="black"/>
              </a:solidFill>
            </a:endParaRPr>
          </a:p>
        </p:txBody>
      </p:sp>
      <p:sp>
        <p:nvSpPr>
          <p:cNvPr id="331791" name="Line 8"/>
          <p:cNvSpPr>
            <a:spLocks noChangeShapeType="1"/>
          </p:cNvSpPr>
          <p:nvPr/>
        </p:nvSpPr>
        <p:spPr bwMode="auto">
          <a:xfrm>
            <a:off x="3475567" y="1454192"/>
            <a:ext cx="0" cy="808039"/>
          </a:xfrm>
          <a:prstGeom prst="line">
            <a:avLst/>
          </a:prstGeom>
          <a:noFill/>
          <a:ln w="38100">
            <a:solidFill>
              <a:schemeClr val="bg1"/>
            </a:solidFill>
            <a:round/>
            <a:headEnd type="triangle" w="med" len="med"/>
            <a:tailEnd/>
          </a:ln>
        </p:spPr>
        <p:txBody>
          <a:bodyPr/>
          <a:lstStyle/>
          <a:p>
            <a:endParaRPr lang="en-US">
              <a:solidFill>
                <a:prstClr val="black"/>
              </a:solidFill>
            </a:endParaRPr>
          </a:p>
        </p:txBody>
      </p:sp>
      <p:sp>
        <p:nvSpPr>
          <p:cNvPr id="331792" name="Line 9"/>
          <p:cNvSpPr>
            <a:spLocks noChangeShapeType="1"/>
          </p:cNvSpPr>
          <p:nvPr/>
        </p:nvSpPr>
        <p:spPr bwMode="auto">
          <a:xfrm>
            <a:off x="1568477" y="939800"/>
            <a:ext cx="5810249" cy="0"/>
          </a:xfrm>
          <a:prstGeom prst="line">
            <a:avLst/>
          </a:prstGeom>
          <a:noFill/>
          <a:ln w="28575">
            <a:solidFill>
              <a:srgbClr val="66FFFF"/>
            </a:solidFill>
            <a:round/>
            <a:headEnd/>
            <a:tailEnd/>
          </a:ln>
        </p:spPr>
        <p:txBody>
          <a:bodyPr/>
          <a:lstStyle/>
          <a:p>
            <a:endParaRPr lang="en-US">
              <a:solidFill>
                <a:prstClr val="black"/>
              </a:solidFill>
            </a:endParaRPr>
          </a:p>
        </p:txBody>
      </p:sp>
      <p:sp>
        <p:nvSpPr>
          <p:cNvPr id="331793" name="Text Box 10"/>
          <p:cNvSpPr txBox="1">
            <a:spLocks noChangeArrowheads="1"/>
          </p:cNvSpPr>
          <p:nvPr/>
        </p:nvSpPr>
        <p:spPr bwMode="auto">
          <a:xfrm>
            <a:off x="2470207" y="1905062"/>
            <a:ext cx="338554" cy="461665"/>
          </a:xfrm>
          <a:prstGeom prst="rect">
            <a:avLst/>
          </a:prstGeom>
          <a:noFill/>
          <a:ln w="9525">
            <a:noFill/>
            <a:miter lim="800000"/>
            <a:headEnd/>
            <a:tailEnd/>
          </a:ln>
        </p:spPr>
        <p:txBody>
          <a:bodyPr wrap="none">
            <a:spAutoFit/>
          </a:bodyPr>
          <a:lstStyle/>
          <a:p>
            <a:pPr algn="ctr"/>
            <a:r>
              <a:rPr lang="en-US" altLang="zh-CN" sz="2400" b="1">
                <a:solidFill>
                  <a:prstClr val="white"/>
                </a:solidFill>
                <a:latin typeface="Times New Roman" pitchFamily="18" charset="0"/>
              </a:rPr>
              <a:t>1</a:t>
            </a:r>
          </a:p>
        </p:txBody>
      </p:sp>
      <p:graphicFrame>
        <p:nvGraphicFramePr>
          <p:cNvPr id="331778" name="Object 2"/>
          <p:cNvGraphicFramePr>
            <a:graphicFrameLocks noChangeAspect="1"/>
          </p:cNvGraphicFramePr>
          <p:nvPr/>
        </p:nvGraphicFramePr>
        <p:xfrm>
          <a:off x="3566589" y="1601799"/>
          <a:ext cx="817033" cy="388937"/>
        </p:xfrm>
        <a:graphic>
          <a:graphicData uri="http://schemas.openxmlformats.org/presentationml/2006/ole">
            <mc:AlternateContent xmlns:mc="http://schemas.openxmlformats.org/markup-compatibility/2006">
              <mc:Choice xmlns:v="urn:schemas-microsoft-com:vml" Requires="v">
                <p:oleObj spid="_x0000_s39090" name="Equation" r:id="rId4" imgW="362085" imgH="190590" progId="Equation.3">
                  <p:embed/>
                </p:oleObj>
              </mc:Choice>
              <mc:Fallback>
                <p:oleObj name="Equation" r:id="rId4" imgW="362085" imgH="19059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6589" y="1601799"/>
                        <a:ext cx="817033" cy="388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bg1"/>
                            </a:solidFill>
                            <a:miter lim="800000"/>
                            <a:headEnd/>
                            <a:tailEnd/>
                          </a14:hiddenLine>
                        </a:ext>
                      </a:extLst>
                    </p:spPr>
                  </p:pic>
                </p:oleObj>
              </mc:Fallback>
            </mc:AlternateContent>
          </a:graphicData>
        </a:graphic>
      </p:graphicFrame>
      <p:graphicFrame>
        <p:nvGraphicFramePr>
          <p:cNvPr id="331779" name="Object 3"/>
          <p:cNvGraphicFramePr>
            <a:graphicFrameLocks noChangeAspect="1"/>
          </p:cNvGraphicFramePr>
          <p:nvPr/>
        </p:nvGraphicFramePr>
        <p:xfrm>
          <a:off x="6335184" y="3446463"/>
          <a:ext cx="347133" cy="673100"/>
        </p:xfrm>
        <a:graphic>
          <a:graphicData uri="http://schemas.openxmlformats.org/presentationml/2006/ole">
            <mc:AlternateContent xmlns:mc="http://schemas.openxmlformats.org/markup-compatibility/2006">
              <mc:Choice xmlns:v="urn:schemas-microsoft-com:vml" Requires="v">
                <p:oleObj spid="_x0000_s39091" name="Equation" r:id="rId6" imgW="2733743" imgH="5172075" progId="Equation.3">
                  <p:embed/>
                </p:oleObj>
              </mc:Choice>
              <mc:Fallback>
                <p:oleObj name="Equation" r:id="rId6" imgW="2733743" imgH="517207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5184" y="3446463"/>
                        <a:ext cx="347133" cy="673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1794" name="Rectangle 13"/>
          <p:cNvSpPr>
            <a:spLocks noChangeArrowheads="1"/>
          </p:cNvSpPr>
          <p:nvPr/>
        </p:nvSpPr>
        <p:spPr bwMode="auto">
          <a:xfrm>
            <a:off x="1422400" y="3435411"/>
            <a:ext cx="10339917" cy="1384995"/>
          </a:xfrm>
          <a:prstGeom prst="rect">
            <a:avLst/>
          </a:prstGeom>
          <a:noFill/>
          <a:ln w="9525">
            <a:noFill/>
            <a:miter lim="800000"/>
            <a:headEnd/>
            <a:tailEnd/>
          </a:ln>
        </p:spPr>
        <p:txBody>
          <a:bodyPr wrap="square">
            <a:spAutoFit/>
          </a:bodyPr>
          <a:lstStyle/>
          <a:p>
            <a:r>
              <a:rPr lang="en-US" altLang="zh-CN" sz="2800" dirty="0">
                <a:solidFill>
                  <a:prstClr val="black"/>
                </a:solidFill>
              </a:rPr>
              <a:t>Total </a:t>
            </a:r>
            <a:r>
              <a:rPr lang="en-US" altLang="zh-CN" sz="2800" dirty="0" err="1" smtClean="0">
                <a:solidFill>
                  <a:prstClr val="black"/>
                </a:solidFill>
              </a:rPr>
              <a:t>upfield</a:t>
            </a:r>
            <a:endParaRPr lang="en-US" altLang="zh-CN" sz="2800" dirty="0" smtClean="0">
              <a:solidFill>
                <a:prstClr val="black"/>
              </a:solidFill>
            </a:endParaRPr>
          </a:p>
          <a:p>
            <a:endParaRPr lang="en-US" altLang="zh-CN" sz="2800" dirty="0" smtClean="0">
              <a:solidFill>
                <a:prstClr val="black"/>
              </a:solidFill>
            </a:endParaRPr>
          </a:p>
          <a:p>
            <a:r>
              <a:rPr lang="en-US" altLang="zh-CN" sz="2800" dirty="0" smtClean="0">
                <a:solidFill>
                  <a:prstClr val="black"/>
                </a:solidFill>
              </a:rPr>
              <a:t>              and,</a:t>
            </a:r>
            <a:endParaRPr lang="en-US" altLang="zh-CN" sz="2800" dirty="0">
              <a:solidFill>
                <a:prstClr val="black"/>
              </a:solidFill>
            </a:endParaRPr>
          </a:p>
        </p:txBody>
      </p:sp>
      <p:sp>
        <p:nvSpPr>
          <p:cNvPr id="331795" name="Line 14"/>
          <p:cNvSpPr>
            <a:spLocks noChangeShapeType="1"/>
          </p:cNvSpPr>
          <p:nvPr/>
        </p:nvSpPr>
        <p:spPr bwMode="auto">
          <a:xfrm>
            <a:off x="1568451" y="2713039"/>
            <a:ext cx="5992283" cy="0"/>
          </a:xfrm>
          <a:prstGeom prst="line">
            <a:avLst/>
          </a:prstGeom>
          <a:noFill/>
          <a:ln w="38100">
            <a:solidFill>
              <a:srgbClr val="FFFF66"/>
            </a:solidFill>
            <a:round/>
            <a:headEnd/>
            <a:tailEnd/>
          </a:ln>
        </p:spPr>
        <p:txBody>
          <a:bodyPr/>
          <a:lstStyle/>
          <a:p>
            <a:endParaRPr lang="en-US">
              <a:solidFill>
                <a:prstClr val="black"/>
              </a:solidFill>
            </a:endParaRPr>
          </a:p>
        </p:txBody>
      </p:sp>
      <p:sp>
        <p:nvSpPr>
          <p:cNvPr id="331796" name="Line 15"/>
          <p:cNvSpPr>
            <a:spLocks noChangeShapeType="1"/>
          </p:cNvSpPr>
          <p:nvPr/>
        </p:nvSpPr>
        <p:spPr bwMode="auto">
          <a:xfrm>
            <a:off x="1568451" y="2344739"/>
            <a:ext cx="5992283" cy="0"/>
          </a:xfrm>
          <a:prstGeom prst="line">
            <a:avLst/>
          </a:prstGeom>
          <a:noFill/>
          <a:ln w="38100">
            <a:solidFill>
              <a:srgbClr val="FFFF66"/>
            </a:solidFill>
            <a:round/>
            <a:headEnd/>
            <a:tailEnd/>
          </a:ln>
        </p:spPr>
        <p:txBody>
          <a:bodyPr/>
          <a:lstStyle/>
          <a:p>
            <a:endParaRPr lang="en-US">
              <a:solidFill>
                <a:prstClr val="black"/>
              </a:solidFill>
            </a:endParaRPr>
          </a:p>
        </p:txBody>
      </p:sp>
      <p:sp>
        <p:nvSpPr>
          <p:cNvPr id="331797" name="Line 16"/>
          <p:cNvSpPr>
            <a:spLocks noChangeShapeType="1"/>
          </p:cNvSpPr>
          <p:nvPr/>
        </p:nvSpPr>
        <p:spPr bwMode="auto">
          <a:xfrm>
            <a:off x="4800600" y="1454192"/>
            <a:ext cx="0" cy="808039"/>
          </a:xfrm>
          <a:prstGeom prst="line">
            <a:avLst/>
          </a:prstGeom>
          <a:noFill/>
          <a:ln w="38100">
            <a:solidFill>
              <a:schemeClr val="bg1"/>
            </a:solidFill>
            <a:round/>
            <a:headEnd/>
            <a:tailEnd type="triangle" w="med" len="med"/>
          </a:ln>
        </p:spPr>
        <p:txBody>
          <a:bodyPr/>
          <a:lstStyle/>
          <a:p>
            <a:endParaRPr lang="en-US">
              <a:solidFill>
                <a:prstClr val="black"/>
              </a:solidFill>
            </a:endParaRPr>
          </a:p>
        </p:txBody>
      </p:sp>
      <p:graphicFrame>
        <p:nvGraphicFramePr>
          <p:cNvPr id="331780" name="Object 4"/>
          <p:cNvGraphicFramePr>
            <a:graphicFrameLocks noChangeAspect="1"/>
          </p:cNvGraphicFramePr>
          <p:nvPr/>
        </p:nvGraphicFramePr>
        <p:xfrm>
          <a:off x="4855670" y="1601799"/>
          <a:ext cx="1071033" cy="388937"/>
        </p:xfrm>
        <a:graphic>
          <a:graphicData uri="http://schemas.openxmlformats.org/presentationml/2006/ole">
            <mc:AlternateContent xmlns:mc="http://schemas.openxmlformats.org/markup-compatibility/2006">
              <mc:Choice xmlns:v="urn:schemas-microsoft-com:vml" Requires="v">
                <p:oleObj spid="_x0000_s39092" name="Equation" r:id="rId8" imgW="11572943" imgH="4867185" progId="Equation.3">
                  <p:embed/>
                </p:oleObj>
              </mc:Choice>
              <mc:Fallback>
                <p:oleObj name="Equation" r:id="rId8" imgW="11572943" imgH="486718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5670" y="1601799"/>
                        <a:ext cx="1071033" cy="388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bg1"/>
                            </a:solidFill>
                            <a:miter lim="800000"/>
                            <a:headEnd/>
                            <a:tailEnd/>
                          </a14:hiddenLine>
                        </a:ext>
                      </a:extLst>
                    </p:spPr>
                  </p:pic>
                </p:oleObj>
              </mc:Fallback>
            </mc:AlternateContent>
          </a:graphicData>
        </a:graphic>
      </p:graphicFrame>
      <p:sp>
        <p:nvSpPr>
          <p:cNvPr id="331798" name="Line 18"/>
          <p:cNvSpPr>
            <a:spLocks noChangeShapeType="1"/>
          </p:cNvSpPr>
          <p:nvPr/>
        </p:nvSpPr>
        <p:spPr bwMode="auto">
          <a:xfrm>
            <a:off x="6309784" y="1454192"/>
            <a:ext cx="0" cy="808039"/>
          </a:xfrm>
          <a:prstGeom prst="line">
            <a:avLst/>
          </a:prstGeom>
          <a:noFill/>
          <a:ln w="38100">
            <a:solidFill>
              <a:schemeClr val="bg1"/>
            </a:solidFill>
            <a:round/>
            <a:headEnd type="triangle" w="med" len="med"/>
            <a:tailEnd/>
          </a:ln>
        </p:spPr>
        <p:txBody>
          <a:bodyPr/>
          <a:lstStyle/>
          <a:p>
            <a:endParaRPr lang="en-US">
              <a:solidFill>
                <a:prstClr val="black"/>
              </a:solidFill>
            </a:endParaRPr>
          </a:p>
        </p:txBody>
      </p:sp>
      <p:graphicFrame>
        <p:nvGraphicFramePr>
          <p:cNvPr id="331781" name="Object 5"/>
          <p:cNvGraphicFramePr>
            <a:graphicFrameLocks noChangeAspect="1"/>
          </p:cNvGraphicFramePr>
          <p:nvPr/>
        </p:nvGraphicFramePr>
        <p:xfrm>
          <a:off x="6441042" y="1576400"/>
          <a:ext cx="1240367" cy="438151"/>
        </p:xfrm>
        <a:graphic>
          <a:graphicData uri="http://schemas.openxmlformats.org/presentationml/2006/ole">
            <mc:AlternateContent xmlns:mc="http://schemas.openxmlformats.org/markup-compatibility/2006">
              <mc:Choice xmlns:v="urn:schemas-microsoft-com:vml" Requires="v">
                <p:oleObj spid="_x0000_s39093" name="Equation" r:id="rId10" imgW="13401743" imgH="5476965" progId="Equation.3">
                  <p:embed/>
                </p:oleObj>
              </mc:Choice>
              <mc:Fallback>
                <p:oleObj name="Equation" r:id="rId10" imgW="13401743" imgH="547696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1042" y="1576400"/>
                        <a:ext cx="1240367" cy="438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bg1"/>
                            </a:solidFill>
                            <a:miter lim="800000"/>
                            <a:headEnd/>
                            <a:tailEnd/>
                          </a14:hiddenLine>
                        </a:ext>
                      </a:extLst>
                    </p:spPr>
                  </p:pic>
                </p:oleObj>
              </mc:Fallback>
            </mc:AlternateContent>
          </a:graphicData>
        </a:graphic>
      </p:graphicFrame>
      <p:graphicFrame>
        <p:nvGraphicFramePr>
          <p:cNvPr id="331782" name="Object 6"/>
          <p:cNvGraphicFramePr>
            <a:graphicFrameLocks/>
          </p:cNvGraphicFramePr>
          <p:nvPr/>
        </p:nvGraphicFramePr>
        <p:xfrm>
          <a:off x="4165600" y="3308349"/>
          <a:ext cx="4572000" cy="2286000"/>
        </p:xfrm>
        <a:graphic>
          <a:graphicData uri="http://schemas.openxmlformats.org/presentationml/2006/ole">
            <mc:AlternateContent xmlns:mc="http://schemas.openxmlformats.org/markup-compatibility/2006">
              <mc:Choice xmlns:v="urn:schemas-microsoft-com:vml" Requires="v">
                <p:oleObj spid="_x0000_s39094" name="Equation" r:id="rId12" imgW="2044440" imgH="1193760" progId="Equation.DSMT4">
                  <p:embed/>
                </p:oleObj>
              </mc:Choice>
              <mc:Fallback>
                <p:oleObj name="Equation" r:id="rId12" imgW="2044440" imgH="1193760" progId="Equation.DSMT4">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65600" y="3308349"/>
                        <a:ext cx="4572000" cy="2286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1783" name="Object 7"/>
          <p:cNvGraphicFramePr>
            <a:graphicFrameLocks noChangeAspect="1"/>
          </p:cNvGraphicFramePr>
          <p:nvPr/>
        </p:nvGraphicFramePr>
        <p:xfrm>
          <a:off x="8100484" y="1087442"/>
          <a:ext cx="929216" cy="473075"/>
        </p:xfrm>
        <a:graphic>
          <a:graphicData uri="http://schemas.openxmlformats.org/presentationml/2006/ole">
            <mc:AlternateContent xmlns:mc="http://schemas.openxmlformats.org/markup-compatibility/2006">
              <mc:Choice xmlns:v="urn:schemas-microsoft-com:vml" Requires="v">
                <p:oleObj spid="_x0000_s39095" name="Equation" r:id="rId14" imgW="8524943" imgH="4867185" progId="Equation.3">
                  <p:embed/>
                </p:oleObj>
              </mc:Choice>
              <mc:Fallback>
                <p:oleObj name="Equation" r:id="rId14" imgW="8524943" imgH="4867185"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00484" y="1087442"/>
                        <a:ext cx="929216" cy="47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1799" name="Text Box 22"/>
          <p:cNvSpPr txBox="1">
            <a:spLocks noChangeArrowheads="1"/>
          </p:cNvSpPr>
          <p:nvPr/>
        </p:nvSpPr>
        <p:spPr bwMode="auto">
          <a:xfrm>
            <a:off x="9065698" y="1052575"/>
            <a:ext cx="2948516" cy="646331"/>
          </a:xfrm>
          <a:prstGeom prst="rect">
            <a:avLst/>
          </a:prstGeom>
          <a:noFill/>
          <a:ln w="9525">
            <a:noFill/>
            <a:miter lim="800000"/>
            <a:headEnd/>
            <a:tailEnd/>
          </a:ln>
        </p:spPr>
        <p:txBody>
          <a:bodyPr>
            <a:spAutoFit/>
          </a:bodyPr>
          <a:lstStyle/>
          <a:p>
            <a:pPr>
              <a:spcBef>
                <a:spcPct val="50000"/>
              </a:spcBef>
            </a:pPr>
            <a:r>
              <a:rPr lang="en-US" altLang="zh-CN">
                <a:solidFill>
                  <a:prstClr val="white"/>
                </a:solidFill>
              </a:rPr>
              <a:t>= primaries and </a:t>
            </a:r>
            <a:br>
              <a:rPr lang="en-US" altLang="zh-CN">
                <a:solidFill>
                  <a:prstClr val="white"/>
                </a:solidFill>
              </a:rPr>
            </a:br>
            <a:r>
              <a:rPr lang="en-US" altLang="zh-CN">
                <a:solidFill>
                  <a:prstClr val="white"/>
                </a:solidFill>
              </a:rPr>
              <a:t>   internal multiples</a:t>
            </a:r>
          </a:p>
        </p:txBody>
      </p:sp>
      <p:graphicFrame>
        <p:nvGraphicFramePr>
          <p:cNvPr id="331784" name="Object 8"/>
          <p:cNvGraphicFramePr>
            <a:graphicFrameLocks noChangeAspect="1"/>
          </p:cNvGraphicFramePr>
          <p:nvPr/>
        </p:nvGraphicFramePr>
        <p:xfrm>
          <a:off x="8011601" y="1652590"/>
          <a:ext cx="1128183" cy="560387"/>
        </p:xfrm>
        <a:graphic>
          <a:graphicData uri="http://schemas.openxmlformats.org/presentationml/2006/ole">
            <mc:AlternateContent xmlns:mc="http://schemas.openxmlformats.org/markup-compatibility/2006">
              <mc:Choice xmlns:v="urn:schemas-microsoft-com:vml" Requires="v">
                <p:oleObj spid="_x0000_s39096" name="Equation" r:id="rId16" imgW="10353743" imgH="5781585" progId="Equation.DSMT4">
                  <p:embed/>
                </p:oleObj>
              </mc:Choice>
              <mc:Fallback>
                <p:oleObj name="Equation" r:id="rId16" imgW="10353743" imgH="5781585"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11601" y="1652590"/>
                        <a:ext cx="1128183" cy="560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1800" name="Text Box 24"/>
          <p:cNvSpPr txBox="1">
            <a:spLocks noChangeArrowheads="1"/>
          </p:cNvSpPr>
          <p:nvPr/>
        </p:nvSpPr>
        <p:spPr bwMode="auto">
          <a:xfrm>
            <a:off x="9029705" y="1703388"/>
            <a:ext cx="3060700" cy="1338828"/>
          </a:xfrm>
          <a:prstGeom prst="rect">
            <a:avLst/>
          </a:prstGeom>
          <a:noFill/>
          <a:ln w="9525">
            <a:noFill/>
            <a:miter lim="800000"/>
            <a:headEnd/>
            <a:tailEnd/>
          </a:ln>
        </p:spPr>
        <p:txBody>
          <a:bodyPr>
            <a:spAutoFit/>
          </a:bodyPr>
          <a:lstStyle/>
          <a:p>
            <a:pPr>
              <a:spcBef>
                <a:spcPct val="50000"/>
              </a:spcBef>
            </a:pPr>
            <a:r>
              <a:rPr lang="en-US" altLang="zh-CN">
                <a:solidFill>
                  <a:prstClr val="white"/>
                </a:solidFill>
                <a:latin typeface="Tahoma" pitchFamily="34" charset="0"/>
              </a:rPr>
              <a:t>= primaries, free </a:t>
            </a:r>
            <a:br>
              <a:rPr lang="en-US" altLang="zh-CN">
                <a:solidFill>
                  <a:prstClr val="white"/>
                </a:solidFill>
                <a:latin typeface="Tahoma" pitchFamily="34" charset="0"/>
              </a:rPr>
            </a:br>
            <a:r>
              <a:rPr lang="en-US" altLang="zh-CN">
                <a:solidFill>
                  <a:prstClr val="white"/>
                </a:solidFill>
                <a:latin typeface="Tahoma" pitchFamily="34" charset="0"/>
              </a:rPr>
              <a:t>   surface multiples </a:t>
            </a:r>
            <a:br>
              <a:rPr lang="en-US" altLang="zh-CN">
                <a:solidFill>
                  <a:prstClr val="white"/>
                </a:solidFill>
                <a:latin typeface="Tahoma" pitchFamily="34" charset="0"/>
              </a:rPr>
            </a:br>
            <a:r>
              <a:rPr lang="en-US" altLang="zh-CN">
                <a:solidFill>
                  <a:prstClr val="white"/>
                </a:solidFill>
                <a:latin typeface="Tahoma" pitchFamily="34" charset="0"/>
              </a:rPr>
              <a:t>   and internal     </a:t>
            </a:r>
          </a:p>
          <a:p>
            <a:pPr>
              <a:spcBef>
                <a:spcPct val="50000"/>
              </a:spcBef>
            </a:pPr>
            <a:r>
              <a:rPr lang="en-US" altLang="zh-CN">
                <a:solidFill>
                  <a:prstClr val="white"/>
                </a:solidFill>
                <a:latin typeface="Tahoma" pitchFamily="34" charset="0"/>
              </a:rPr>
              <a:t>   multiples</a:t>
            </a:r>
          </a:p>
        </p:txBody>
      </p:sp>
      <p:sp>
        <p:nvSpPr>
          <p:cNvPr id="331801" name="Line 25"/>
          <p:cNvSpPr>
            <a:spLocks noChangeShapeType="1"/>
          </p:cNvSpPr>
          <p:nvPr/>
        </p:nvSpPr>
        <p:spPr bwMode="auto">
          <a:xfrm>
            <a:off x="0" y="762000"/>
            <a:ext cx="12192000" cy="0"/>
          </a:xfrm>
          <a:prstGeom prst="line">
            <a:avLst/>
          </a:prstGeom>
          <a:noFill/>
          <a:ln w="38100">
            <a:solidFill>
              <a:srgbClr val="99CCFF"/>
            </a:solidFill>
            <a:round/>
            <a:headEnd/>
            <a:tailEnd/>
          </a:ln>
        </p:spPr>
        <p:txBody>
          <a:bodyPr/>
          <a:lstStyle/>
          <a:p>
            <a:endParaRPr lang="en-US">
              <a:solidFill>
                <a:prstClr val="black"/>
              </a:solidFill>
            </a:endParaRPr>
          </a:p>
        </p:txBody>
      </p:sp>
    </p:spTree>
    <p:extLst>
      <p:ext uri="{BB962C8B-B14F-4D97-AF65-F5344CB8AC3E}">
        <p14:creationId xmlns:p14="http://schemas.microsoft.com/office/powerpoint/2010/main" val="1519429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Line 3"/>
          <p:cNvSpPr>
            <a:spLocks noChangeShapeType="1"/>
          </p:cNvSpPr>
          <p:nvPr/>
        </p:nvSpPr>
        <p:spPr bwMode="auto">
          <a:xfrm>
            <a:off x="0" y="1371600"/>
            <a:ext cx="12192000" cy="0"/>
          </a:xfrm>
          <a:prstGeom prst="line">
            <a:avLst/>
          </a:prstGeom>
          <a:noFill/>
          <a:ln w="38100">
            <a:solidFill>
              <a:srgbClr val="99CCFF"/>
            </a:solidFill>
            <a:round/>
            <a:headEnd/>
            <a:tailEnd/>
          </a:ln>
        </p:spPr>
        <p:txBody>
          <a:bodyPr/>
          <a:lstStyle/>
          <a:p>
            <a:endParaRPr lang="en-US"/>
          </a:p>
        </p:txBody>
      </p:sp>
      <p:sp>
        <p:nvSpPr>
          <p:cNvPr id="334852" name="Line 4"/>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endParaRPr lang="en-US"/>
          </a:p>
        </p:txBody>
      </p:sp>
      <p:sp>
        <p:nvSpPr>
          <p:cNvPr id="334853" name="Rectangle 60"/>
          <p:cNvSpPr>
            <a:spLocks noGrp="1" noChangeArrowheads="1"/>
          </p:cNvSpPr>
          <p:nvPr>
            <p:ph type="title" idx="4294967295"/>
          </p:nvPr>
        </p:nvSpPr>
        <p:spPr>
          <a:xfrm>
            <a:off x="910167" y="203200"/>
            <a:ext cx="10972800" cy="1143000"/>
          </a:xfrm>
        </p:spPr>
        <p:txBody>
          <a:bodyPr>
            <a:noAutofit/>
          </a:bodyPr>
          <a:lstStyle/>
          <a:p>
            <a:pPr eaLnBrk="1" hangingPunct="1"/>
            <a:r>
              <a:rPr lang="en-US" altLang="zh-CN" sz="3600" b="1" dirty="0" smtClean="0">
                <a:solidFill>
                  <a:srgbClr val="0000FF"/>
                </a:solidFill>
              </a:rPr>
              <a:t>Free Surface Multiple Elimination Example Recovering an Invisible Primary</a:t>
            </a:r>
          </a:p>
        </p:txBody>
      </p:sp>
      <p:sp>
        <p:nvSpPr>
          <p:cNvPr id="334854" name="Rectangle 36"/>
          <p:cNvSpPr>
            <a:spLocks noGrp="1" noChangeArrowheads="1"/>
          </p:cNvSpPr>
          <p:nvPr>
            <p:ph idx="4294967295"/>
          </p:nvPr>
        </p:nvSpPr>
        <p:spPr>
          <a:xfrm>
            <a:off x="556684" y="1508155"/>
            <a:ext cx="11582400" cy="1038225"/>
          </a:xfrm>
        </p:spPr>
        <p:txBody>
          <a:bodyPr/>
          <a:lstStyle/>
          <a:p>
            <a:pPr eaLnBrk="1" hangingPunct="1">
              <a:buFontTx/>
              <a:buNone/>
            </a:pPr>
            <a:r>
              <a:rPr lang="en-US" altLang="zh-CN" sz="2800" dirty="0" smtClean="0"/>
              <a:t>   </a:t>
            </a:r>
            <a:r>
              <a:rPr lang="en-US" altLang="zh-CN" sz="2400" dirty="0" smtClean="0">
                <a:latin typeface="Tahoma" pitchFamily="34" charset="0"/>
              </a:rPr>
              <a:t>Consider a free surface example with the following data:</a:t>
            </a:r>
          </a:p>
        </p:txBody>
      </p:sp>
      <p:sp>
        <p:nvSpPr>
          <p:cNvPr id="334855" name="Rectangle 56"/>
          <p:cNvSpPr>
            <a:spLocks noChangeArrowheads="1"/>
          </p:cNvSpPr>
          <p:nvPr/>
        </p:nvSpPr>
        <p:spPr bwMode="auto">
          <a:xfrm>
            <a:off x="9" y="3106223"/>
            <a:ext cx="184666" cy="369332"/>
          </a:xfrm>
          <a:prstGeom prst="rect">
            <a:avLst/>
          </a:prstGeom>
          <a:noFill/>
          <a:ln w="9525">
            <a:noFill/>
            <a:miter lim="800000"/>
            <a:headEnd/>
            <a:tailEnd/>
          </a:ln>
        </p:spPr>
        <p:txBody>
          <a:bodyPr wrap="none" anchor="ctr">
            <a:spAutoFit/>
          </a:bodyPr>
          <a:lstStyle/>
          <a:p>
            <a:endParaRPr lang="zh-CN" altLang="en-US"/>
          </a:p>
        </p:txBody>
      </p:sp>
      <p:grpSp>
        <p:nvGrpSpPr>
          <p:cNvPr id="2" name="Group 61"/>
          <p:cNvGrpSpPr>
            <a:grpSpLocks/>
          </p:cNvGrpSpPr>
          <p:nvPr/>
        </p:nvGrpSpPr>
        <p:grpSpPr bwMode="auto">
          <a:xfrm>
            <a:off x="1828800" y="3352800"/>
            <a:ext cx="8128000" cy="3276600"/>
            <a:chOff x="864" y="2112"/>
            <a:chExt cx="3840" cy="2064"/>
          </a:xfrm>
        </p:grpSpPr>
        <p:grpSp>
          <p:nvGrpSpPr>
            <p:cNvPr id="3" name="Group 37"/>
            <p:cNvGrpSpPr>
              <a:grpSpLocks/>
            </p:cNvGrpSpPr>
            <p:nvPr/>
          </p:nvGrpSpPr>
          <p:grpSpPr bwMode="auto">
            <a:xfrm>
              <a:off x="1104" y="2208"/>
              <a:ext cx="3360" cy="1749"/>
              <a:chOff x="1152" y="2064"/>
              <a:chExt cx="3360" cy="1749"/>
            </a:xfrm>
          </p:grpSpPr>
          <p:sp>
            <p:nvSpPr>
              <p:cNvPr id="334861" name="Line 38"/>
              <p:cNvSpPr>
                <a:spLocks noChangeShapeType="1"/>
              </p:cNvSpPr>
              <p:nvPr/>
            </p:nvSpPr>
            <p:spPr bwMode="auto">
              <a:xfrm>
                <a:off x="1200" y="2400"/>
                <a:ext cx="3312" cy="0"/>
              </a:xfrm>
              <a:prstGeom prst="line">
                <a:avLst/>
              </a:prstGeom>
              <a:noFill/>
              <a:ln w="9525">
                <a:solidFill>
                  <a:schemeClr val="tx1"/>
                </a:solidFill>
                <a:round/>
                <a:headEnd/>
                <a:tailEnd/>
              </a:ln>
            </p:spPr>
            <p:txBody>
              <a:bodyPr wrap="none" anchor="ctr"/>
              <a:lstStyle/>
              <a:p>
                <a:endParaRPr lang="en-US"/>
              </a:p>
            </p:txBody>
          </p:sp>
          <p:sp>
            <p:nvSpPr>
              <p:cNvPr id="334862" name="Line 39"/>
              <p:cNvSpPr>
                <a:spLocks noChangeShapeType="1"/>
              </p:cNvSpPr>
              <p:nvPr/>
            </p:nvSpPr>
            <p:spPr bwMode="auto">
              <a:xfrm>
                <a:off x="1200" y="2928"/>
                <a:ext cx="3312" cy="0"/>
              </a:xfrm>
              <a:prstGeom prst="line">
                <a:avLst/>
              </a:prstGeom>
              <a:noFill/>
              <a:ln w="9525">
                <a:solidFill>
                  <a:schemeClr val="tx1"/>
                </a:solidFill>
                <a:round/>
                <a:headEnd/>
                <a:tailEnd/>
              </a:ln>
            </p:spPr>
            <p:txBody>
              <a:bodyPr wrap="none" anchor="ctr"/>
              <a:lstStyle/>
              <a:p>
                <a:endParaRPr lang="en-US"/>
              </a:p>
            </p:txBody>
          </p:sp>
          <p:sp>
            <p:nvSpPr>
              <p:cNvPr id="334863" name="Line 40"/>
              <p:cNvSpPr>
                <a:spLocks noChangeShapeType="1"/>
              </p:cNvSpPr>
              <p:nvPr/>
            </p:nvSpPr>
            <p:spPr bwMode="auto">
              <a:xfrm>
                <a:off x="1200" y="3792"/>
                <a:ext cx="3312" cy="0"/>
              </a:xfrm>
              <a:prstGeom prst="line">
                <a:avLst/>
              </a:prstGeom>
              <a:noFill/>
              <a:ln w="9525">
                <a:solidFill>
                  <a:schemeClr val="tx1"/>
                </a:solidFill>
                <a:round/>
                <a:headEnd/>
                <a:tailEnd/>
              </a:ln>
            </p:spPr>
            <p:txBody>
              <a:bodyPr wrap="none" anchor="ctr"/>
              <a:lstStyle/>
              <a:p>
                <a:endParaRPr lang="en-US"/>
              </a:p>
            </p:txBody>
          </p:sp>
          <p:sp>
            <p:nvSpPr>
              <p:cNvPr id="334864" name="Line 41"/>
              <p:cNvSpPr>
                <a:spLocks noChangeShapeType="1"/>
              </p:cNvSpPr>
              <p:nvPr/>
            </p:nvSpPr>
            <p:spPr bwMode="auto">
              <a:xfrm>
                <a:off x="1392" y="2400"/>
                <a:ext cx="192" cy="528"/>
              </a:xfrm>
              <a:prstGeom prst="line">
                <a:avLst/>
              </a:prstGeom>
              <a:noFill/>
              <a:ln w="9525">
                <a:solidFill>
                  <a:schemeClr val="tx1"/>
                </a:solidFill>
                <a:round/>
                <a:headEnd/>
                <a:tailEnd type="triangle" w="med" len="med"/>
              </a:ln>
            </p:spPr>
            <p:txBody>
              <a:bodyPr wrap="none" anchor="ctr"/>
              <a:lstStyle/>
              <a:p>
                <a:endParaRPr lang="en-US"/>
              </a:p>
            </p:txBody>
          </p:sp>
          <p:sp>
            <p:nvSpPr>
              <p:cNvPr id="334865" name="Line 42"/>
              <p:cNvSpPr>
                <a:spLocks noChangeShapeType="1"/>
              </p:cNvSpPr>
              <p:nvPr/>
            </p:nvSpPr>
            <p:spPr bwMode="auto">
              <a:xfrm flipV="1">
                <a:off x="1584" y="2400"/>
                <a:ext cx="192" cy="528"/>
              </a:xfrm>
              <a:prstGeom prst="line">
                <a:avLst/>
              </a:prstGeom>
              <a:noFill/>
              <a:ln w="9525">
                <a:solidFill>
                  <a:schemeClr val="tx1"/>
                </a:solidFill>
                <a:round/>
                <a:headEnd/>
                <a:tailEnd type="triangle" w="med" len="med"/>
              </a:ln>
            </p:spPr>
            <p:txBody>
              <a:bodyPr wrap="none" anchor="ctr"/>
              <a:lstStyle/>
              <a:p>
                <a:endParaRPr lang="en-US"/>
              </a:p>
            </p:txBody>
          </p:sp>
          <p:sp>
            <p:nvSpPr>
              <p:cNvPr id="334866" name="Line 43"/>
              <p:cNvSpPr>
                <a:spLocks noChangeShapeType="1"/>
              </p:cNvSpPr>
              <p:nvPr/>
            </p:nvSpPr>
            <p:spPr bwMode="auto">
              <a:xfrm>
                <a:off x="2208" y="2400"/>
                <a:ext cx="144" cy="528"/>
              </a:xfrm>
              <a:prstGeom prst="line">
                <a:avLst/>
              </a:prstGeom>
              <a:noFill/>
              <a:ln w="9525">
                <a:solidFill>
                  <a:schemeClr val="tx1"/>
                </a:solidFill>
                <a:round/>
                <a:headEnd/>
                <a:tailEnd type="triangle" w="med" len="med"/>
              </a:ln>
            </p:spPr>
            <p:txBody>
              <a:bodyPr wrap="none" anchor="ctr"/>
              <a:lstStyle/>
              <a:p>
                <a:endParaRPr lang="en-US"/>
              </a:p>
            </p:txBody>
          </p:sp>
          <p:sp>
            <p:nvSpPr>
              <p:cNvPr id="334867" name="Line 44"/>
              <p:cNvSpPr>
                <a:spLocks noChangeShapeType="1"/>
              </p:cNvSpPr>
              <p:nvPr/>
            </p:nvSpPr>
            <p:spPr bwMode="auto">
              <a:xfrm flipV="1">
                <a:off x="2352" y="2400"/>
                <a:ext cx="192" cy="528"/>
              </a:xfrm>
              <a:prstGeom prst="line">
                <a:avLst/>
              </a:prstGeom>
              <a:noFill/>
              <a:ln w="9525">
                <a:solidFill>
                  <a:schemeClr val="tx1"/>
                </a:solidFill>
                <a:round/>
                <a:headEnd/>
                <a:tailEnd type="triangle" w="med" len="med"/>
              </a:ln>
            </p:spPr>
            <p:txBody>
              <a:bodyPr wrap="none" anchor="ctr"/>
              <a:lstStyle/>
              <a:p>
                <a:endParaRPr lang="en-US"/>
              </a:p>
            </p:txBody>
          </p:sp>
          <p:sp>
            <p:nvSpPr>
              <p:cNvPr id="334868" name="Text Box 45"/>
              <p:cNvSpPr txBox="1">
                <a:spLocks noChangeArrowheads="1"/>
              </p:cNvSpPr>
              <p:nvPr/>
            </p:nvSpPr>
            <p:spPr bwMode="auto">
              <a:xfrm>
                <a:off x="4128" y="2208"/>
                <a:ext cx="384" cy="213"/>
              </a:xfrm>
              <a:prstGeom prst="rect">
                <a:avLst/>
              </a:prstGeom>
              <a:noFill/>
              <a:ln w="9525">
                <a:noFill/>
                <a:miter lim="800000"/>
                <a:headEnd/>
                <a:tailEnd/>
              </a:ln>
            </p:spPr>
            <p:txBody>
              <a:bodyPr>
                <a:spAutoFit/>
              </a:bodyPr>
              <a:lstStyle/>
              <a:p>
                <a:pPr eaLnBrk="0" hangingPunct="0">
                  <a:spcBef>
                    <a:spcPct val="50000"/>
                  </a:spcBef>
                </a:pPr>
                <a:r>
                  <a:rPr lang="en-US" altLang="zh-CN" sz="1600">
                    <a:latin typeface="Times"/>
                  </a:rPr>
                  <a:t>FS</a:t>
                </a:r>
              </a:p>
            </p:txBody>
          </p:sp>
          <p:sp>
            <p:nvSpPr>
              <p:cNvPr id="334869" name="Text Box 46"/>
              <p:cNvSpPr txBox="1">
                <a:spLocks noChangeArrowheads="1"/>
              </p:cNvSpPr>
              <p:nvPr/>
            </p:nvSpPr>
            <p:spPr bwMode="auto">
              <a:xfrm>
                <a:off x="4128" y="3600"/>
                <a:ext cx="384" cy="213"/>
              </a:xfrm>
              <a:prstGeom prst="rect">
                <a:avLst/>
              </a:prstGeom>
              <a:noFill/>
              <a:ln w="9525">
                <a:noFill/>
                <a:miter lim="800000"/>
                <a:headEnd/>
                <a:tailEnd/>
              </a:ln>
            </p:spPr>
            <p:txBody>
              <a:bodyPr>
                <a:spAutoFit/>
              </a:bodyPr>
              <a:lstStyle/>
              <a:p>
                <a:pPr eaLnBrk="0" hangingPunct="0">
                  <a:spcBef>
                    <a:spcPct val="50000"/>
                  </a:spcBef>
                </a:pPr>
                <a:r>
                  <a:rPr lang="en-US" altLang="zh-CN" sz="1600">
                    <a:latin typeface="Times"/>
                  </a:rPr>
                  <a:t>R</a:t>
                </a:r>
                <a:r>
                  <a:rPr lang="en-US" altLang="zh-CN" sz="1600" baseline="-25000">
                    <a:latin typeface="Times"/>
                  </a:rPr>
                  <a:t>2</a:t>
                </a:r>
                <a:endParaRPr lang="en-US" altLang="zh-CN" sz="1600">
                  <a:latin typeface="Times"/>
                </a:endParaRPr>
              </a:p>
            </p:txBody>
          </p:sp>
          <p:sp>
            <p:nvSpPr>
              <p:cNvPr id="334870" name="Text Box 47"/>
              <p:cNvSpPr txBox="1">
                <a:spLocks noChangeArrowheads="1"/>
              </p:cNvSpPr>
              <p:nvPr/>
            </p:nvSpPr>
            <p:spPr bwMode="auto">
              <a:xfrm>
                <a:off x="4128" y="2736"/>
                <a:ext cx="384" cy="213"/>
              </a:xfrm>
              <a:prstGeom prst="rect">
                <a:avLst/>
              </a:prstGeom>
              <a:noFill/>
              <a:ln w="9525">
                <a:noFill/>
                <a:miter lim="800000"/>
                <a:headEnd/>
                <a:tailEnd/>
              </a:ln>
            </p:spPr>
            <p:txBody>
              <a:bodyPr>
                <a:spAutoFit/>
              </a:bodyPr>
              <a:lstStyle/>
              <a:p>
                <a:pPr eaLnBrk="0" hangingPunct="0">
                  <a:spcBef>
                    <a:spcPct val="50000"/>
                  </a:spcBef>
                </a:pPr>
                <a:r>
                  <a:rPr lang="en-US" altLang="zh-CN" sz="1600">
                    <a:latin typeface="Times"/>
                  </a:rPr>
                  <a:t>R</a:t>
                </a:r>
                <a:r>
                  <a:rPr lang="en-US" altLang="zh-CN" sz="1600" baseline="-25000">
                    <a:latin typeface="Times"/>
                  </a:rPr>
                  <a:t>1</a:t>
                </a:r>
                <a:endParaRPr lang="en-US" altLang="zh-CN" sz="1600">
                  <a:latin typeface="Times"/>
                </a:endParaRPr>
              </a:p>
            </p:txBody>
          </p:sp>
          <p:sp>
            <p:nvSpPr>
              <p:cNvPr id="334871" name="Line 48"/>
              <p:cNvSpPr>
                <a:spLocks noChangeShapeType="1"/>
              </p:cNvSpPr>
              <p:nvPr/>
            </p:nvSpPr>
            <p:spPr bwMode="auto">
              <a:xfrm>
                <a:off x="2544" y="2400"/>
                <a:ext cx="144" cy="528"/>
              </a:xfrm>
              <a:prstGeom prst="line">
                <a:avLst/>
              </a:prstGeom>
              <a:noFill/>
              <a:ln w="9525">
                <a:solidFill>
                  <a:schemeClr val="tx1"/>
                </a:solidFill>
                <a:round/>
                <a:headEnd/>
                <a:tailEnd type="triangle" w="med" len="med"/>
              </a:ln>
            </p:spPr>
            <p:txBody>
              <a:bodyPr wrap="none" anchor="ctr"/>
              <a:lstStyle/>
              <a:p>
                <a:endParaRPr lang="en-US"/>
              </a:p>
            </p:txBody>
          </p:sp>
          <p:sp>
            <p:nvSpPr>
              <p:cNvPr id="334872" name="Line 49"/>
              <p:cNvSpPr>
                <a:spLocks noChangeShapeType="1"/>
              </p:cNvSpPr>
              <p:nvPr/>
            </p:nvSpPr>
            <p:spPr bwMode="auto">
              <a:xfrm flipV="1">
                <a:off x="2688" y="2400"/>
                <a:ext cx="192" cy="528"/>
              </a:xfrm>
              <a:prstGeom prst="line">
                <a:avLst/>
              </a:prstGeom>
              <a:noFill/>
              <a:ln w="9525">
                <a:solidFill>
                  <a:schemeClr val="tx1"/>
                </a:solidFill>
                <a:round/>
                <a:headEnd/>
                <a:tailEnd type="triangle" w="med" len="med"/>
              </a:ln>
            </p:spPr>
            <p:txBody>
              <a:bodyPr wrap="none" anchor="ctr"/>
              <a:lstStyle/>
              <a:p>
                <a:endParaRPr lang="en-US"/>
              </a:p>
            </p:txBody>
          </p:sp>
          <p:sp>
            <p:nvSpPr>
              <p:cNvPr id="334873" name="Line 50"/>
              <p:cNvSpPr>
                <a:spLocks noChangeShapeType="1"/>
              </p:cNvSpPr>
              <p:nvPr/>
            </p:nvSpPr>
            <p:spPr bwMode="auto">
              <a:xfrm>
                <a:off x="3264" y="2400"/>
                <a:ext cx="240" cy="1392"/>
              </a:xfrm>
              <a:prstGeom prst="line">
                <a:avLst/>
              </a:prstGeom>
              <a:noFill/>
              <a:ln w="9525">
                <a:solidFill>
                  <a:schemeClr val="tx1"/>
                </a:solidFill>
                <a:round/>
                <a:headEnd/>
                <a:tailEnd type="triangle" w="med" len="med"/>
              </a:ln>
            </p:spPr>
            <p:txBody>
              <a:bodyPr wrap="none" anchor="ctr"/>
              <a:lstStyle/>
              <a:p>
                <a:endParaRPr lang="en-US"/>
              </a:p>
            </p:txBody>
          </p:sp>
          <p:sp>
            <p:nvSpPr>
              <p:cNvPr id="334874" name="Line 51"/>
              <p:cNvSpPr>
                <a:spLocks noChangeShapeType="1"/>
              </p:cNvSpPr>
              <p:nvPr/>
            </p:nvSpPr>
            <p:spPr bwMode="auto">
              <a:xfrm flipV="1">
                <a:off x="3504" y="2400"/>
                <a:ext cx="240" cy="1392"/>
              </a:xfrm>
              <a:prstGeom prst="line">
                <a:avLst/>
              </a:prstGeom>
              <a:noFill/>
              <a:ln w="9525">
                <a:solidFill>
                  <a:schemeClr val="tx1"/>
                </a:solidFill>
                <a:round/>
                <a:headEnd/>
                <a:tailEnd type="triangle" w="med" len="med"/>
              </a:ln>
            </p:spPr>
            <p:txBody>
              <a:bodyPr wrap="none" anchor="ctr"/>
              <a:lstStyle/>
              <a:p>
                <a:endParaRPr lang="en-US"/>
              </a:p>
            </p:txBody>
          </p:sp>
          <p:sp>
            <p:nvSpPr>
              <p:cNvPr id="334875" name="Text Box 52"/>
              <p:cNvSpPr txBox="1">
                <a:spLocks noChangeArrowheads="1"/>
              </p:cNvSpPr>
              <p:nvPr/>
            </p:nvSpPr>
            <p:spPr bwMode="auto">
              <a:xfrm>
                <a:off x="1680" y="2544"/>
                <a:ext cx="336" cy="291"/>
              </a:xfrm>
              <a:prstGeom prst="rect">
                <a:avLst/>
              </a:prstGeom>
              <a:noFill/>
              <a:ln w="9525">
                <a:noFill/>
                <a:miter lim="800000"/>
                <a:headEnd/>
                <a:tailEnd/>
              </a:ln>
            </p:spPr>
            <p:txBody>
              <a:bodyPr>
                <a:spAutoFit/>
              </a:bodyPr>
              <a:lstStyle/>
              <a:p>
                <a:pPr eaLnBrk="0" hangingPunct="0">
                  <a:spcBef>
                    <a:spcPct val="50000"/>
                  </a:spcBef>
                </a:pPr>
                <a:r>
                  <a:rPr lang="en-US" altLang="zh-CN" sz="2400">
                    <a:latin typeface="Times"/>
                  </a:rPr>
                  <a:t>t</a:t>
                </a:r>
                <a:r>
                  <a:rPr lang="en-US" altLang="zh-CN" sz="2400" baseline="-25000">
                    <a:latin typeface="Times"/>
                  </a:rPr>
                  <a:t>1</a:t>
                </a:r>
                <a:endParaRPr lang="en-US" altLang="zh-CN" sz="2400">
                  <a:latin typeface="Times"/>
                </a:endParaRPr>
              </a:p>
            </p:txBody>
          </p:sp>
          <p:sp>
            <p:nvSpPr>
              <p:cNvPr id="334876" name="Text Box 53"/>
              <p:cNvSpPr txBox="1">
                <a:spLocks noChangeArrowheads="1"/>
              </p:cNvSpPr>
              <p:nvPr/>
            </p:nvSpPr>
            <p:spPr bwMode="auto">
              <a:xfrm>
                <a:off x="2736" y="2544"/>
                <a:ext cx="336" cy="291"/>
              </a:xfrm>
              <a:prstGeom prst="rect">
                <a:avLst/>
              </a:prstGeom>
              <a:noFill/>
              <a:ln w="9525">
                <a:noFill/>
                <a:miter lim="800000"/>
                <a:headEnd/>
                <a:tailEnd/>
              </a:ln>
            </p:spPr>
            <p:txBody>
              <a:bodyPr>
                <a:spAutoFit/>
              </a:bodyPr>
              <a:lstStyle/>
              <a:p>
                <a:pPr eaLnBrk="0" hangingPunct="0">
                  <a:spcBef>
                    <a:spcPct val="50000"/>
                  </a:spcBef>
                </a:pPr>
                <a:r>
                  <a:rPr lang="en-US" altLang="zh-CN" sz="2400">
                    <a:latin typeface="Times"/>
                  </a:rPr>
                  <a:t>2t</a:t>
                </a:r>
                <a:r>
                  <a:rPr lang="en-US" altLang="zh-CN" sz="2400" baseline="-25000">
                    <a:latin typeface="Times"/>
                  </a:rPr>
                  <a:t>1</a:t>
                </a:r>
                <a:endParaRPr lang="en-US" altLang="zh-CN" sz="2400">
                  <a:latin typeface="Times"/>
                </a:endParaRPr>
              </a:p>
            </p:txBody>
          </p:sp>
          <p:sp>
            <p:nvSpPr>
              <p:cNvPr id="334877" name="Text Box 54"/>
              <p:cNvSpPr txBox="1">
                <a:spLocks noChangeArrowheads="1"/>
              </p:cNvSpPr>
              <p:nvPr/>
            </p:nvSpPr>
            <p:spPr bwMode="auto">
              <a:xfrm>
                <a:off x="3696" y="2544"/>
                <a:ext cx="336" cy="291"/>
              </a:xfrm>
              <a:prstGeom prst="rect">
                <a:avLst/>
              </a:prstGeom>
              <a:noFill/>
              <a:ln w="9525">
                <a:noFill/>
                <a:miter lim="800000"/>
                <a:headEnd/>
                <a:tailEnd/>
              </a:ln>
            </p:spPr>
            <p:txBody>
              <a:bodyPr>
                <a:spAutoFit/>
              </a:bodyPr>
              <a:lstStyle/>
              <a:p>
                <a:pPr eaLnBrk="0" hangingPunct="0">
                  <a:spcBef>
                    <a:spcPct val="50000"/>
                  </a:spcBef>
                </a:pPr>
                <a:r>
                  <a:rPr lang="en-US" altLang="zh-CN" sz="2400">
                    <a:latin typeface="Times"/>
                  </a:rPr>
                  <a:t>t</a:t>
                </a:r>
                <a:r>
                  <a:rPr lang="en-US" altLang="zh-CN" sz="2400" baseline="-25000">
                    <a:latin typeface="Times"/>
                  </a:rPr>
                  <a:t>2</a:t>
                </a:r>
                <a:endParaRPr lang="en-US" altLang="zh-CN" sz="2400">
                  <a:latin typeface="Times"/>
                </a:endParaRPr>
              </a:p>
            </p:txBody>
          </p:sp>
          <p:sp>
            <p:nvSpPr>
              <p:cNvPr id="334878" name="Text Box 55"/>
              <p:cNvSpPr txBox="1">
                <a:spLocks noChangeArrowheads="1"/>
              </p:cNvSpPr>
              <p:nvPr/>
            </p:nvSpPr>
            <p:spPr bwMode="auto">
              <a:xfrm>
                <a:off x="1152" y="2064"/>
                <a:ext cx="3312" cy="291"/>
              </a:xfrm>
              <a:prstGeom prst="rect">
                <a:avLst/>
              </a:prstGeom>
              <a:noFill/>
              <a:ln w="9525">
                <a:noFill/>
                <a:miter lim="800000"/>
                <a:headEnd/>
                <a:tailEnd/>
              </a:ln>
            </p:spPr>
            <p:txBody>
              <a:bodyPr>
                <a:spAutoFit/>
              </a:bodyPr>
              <a:lstStyle/>
              <a:p>
                <a:pPr eaLnBrk="0" hangingPunct="0">
                  <a:spcBef>
                    <a:spcPct val="50000"/>
                  </a:spcBef>
                </a:pPr>
                <a:r>
                  <a:rPr lang="en-US" altLang="zh-CN" sz="2400">
                    <a:latin typeface="Times"/>
                  </a:rPr>
                  <a:t>R</a:t>
                </a:r>
                <a:r>
                  <a:rPr lang="en-US" altLang="zh-CN" sz="2400" baseline="-25000">
                    <a:latin typeface="Times"/>
                  </a:rPr>
                  <a:t>1</a:t>
                </a:r>
                <a:r>
                  <a:rPr lang="en-US" altLang="zh-CN" sz="2400">
                    <a:latin typeface="Times"/>
                    <a:sym typeface="Symbol" pitchFamily="18" charset="2"/>
                  </a:rPr>
                  <a:t>(t-t</a:t>
                </a:r>
                <a:r>
                  <a:rPr lang="en-US" altLang="zh-CN" sz="2400" baseline="-25000">
                    <a:latin typeface="Times"/>
                    <a:sym typeface="Symbol" pitchFamily="18" charset="2"/>
                  </a:rPr>
                  <a:t>1</a:t>
                </a:r>
                <a:r>
                  <a:rPr lang="en-US" altLang="zh-CN" sz="2400">
                    <a:latin typeface="Times"/>
                    <a:sym typeface="Symbol" pitchFamily="18" charset="2"/>
                  </a:rPr>
                  <a:t>)      -R</a:t>
                </a:r>
                <a:r>
                  <a:rPr lang="en-US" altLang="zh-CN" sz="2400" baseline="-25000">
                    <a:latin typeface="Times"/>
                    <a:sym typeface="Symbol" pitchFamily="18" charset="2"/>
                  </a:rPr>
                  <a:t>1</a:t>
                </a:r>
                <a:r>
                  <a:rPr lang="en-US" altLang="zh-CN" sz="2400" baseline="30000">
                    <a:latin typeface="Times"/>
                    <a:sym typeface="Symbol" pitchFamily="18" charset="2"/>
                  </a:rPr>
                  <a:t>2</a:t>
                </a:r>
                <a:r>
                  <a:rPr lang="en-US" altLang="zh-CN" sz="2400">
                    <a:latin typeface="Times"/>
                    <a:sym typeface="Symbol" pitchFamily="18" charset="2"/>
                  </a:rPr>
                  <a:t>(t-2t</a:t>
                </a:r>
                <a:r>
                  <a:rPr lang="en-US" altLang="zh-CN" sz="2400" baseline="-25000">
                    <a:latin typeface="Times"/>
                    <a:sym typeface="Symbol" pitchFamily="18" charset="2"/>
                  </a:rPr>
                  <a:t>1</a:t>
                </a:r>
                <a:r>
                  <a:rPr lang="en-US" altLang="zh-CN" sz="2400">
                    <a:latin typeface="Times"/>
                    <a:sym typeface="Symbol" pitchFamily="18" charset="2"/>
                  </a:rPr>
                  <a:t>)    R</a:t>
                </a:r>
                <a:r>
                  <a:rPr lang="en-US" altLang="zh-CN" sz="2400" baseline="-25000">
                    <a:latin typeface="Times"/>
                    <a:sym typeface="Symbol" pitchFamily="18" charset="2"/>
                  </a:rPr>
                  <a:t>2</a:t>
                </a:r>
                <a:r>
                  <a:rPr lang="en-US" altLang="zh-CN" sz="2400">
                    <a:latin typeface="Times"/>
                    <a:sym typeface="Symbol" pitchFamily="18" charset="2"/>
                  </a:rPr>
                  <a:t>'(t-t</a:t>
                </a:r>
                <a:r>
                  <a:rPr lang="en-US" altLang="zh-CN" sz="2400" baseline="-25000">
                    <a:latin typeface="Times"/>
                    <a:sym typeface="Symbol" pitchFamily="18" charset="2"/>
                  </a:rPr>
                  <a:t>2</a:t>
                </a:r>
                <a:r>
                  <a:rPr lang="en-US" altLang="zh-CN" sz="2400">
                    <a:latin typeface="Times"/>
                    <a:sym typeface="Symbol" pitchFamily="18" charset="2"/>
                  </a:rPr>
                  <a:t>)</a:t>
                </a:r>
                <a:endParaRPr lang="en-US" altLang="zh-CN" sz="2400">
                  <a:latin typeface="Times"/>
                </a:endParaRPr>
              </a:p>
            </p:txBody>
          </p:sp>
        </p:grpSp>
        <p:sp>
          <p:nvSpPr>
            <p:cNvPr id="334860" name="Rectangle 58"/>
            <p:cNvSpPr>
              <a:spLocks noChangeArrowheads="1"/>
            </p:cNvSpPr>
            <p:nvPr/>
          </p:nvSpPr>
          <p:spPr bwMode="auto">
            <a:xfrm>
              <a:off x="864" y="2112"/>
              <a:ext cx="3840" cy="2064"/>
            </a:xfrm>
            <a:prstGeom prst="rect">
              <a:avLst/>
            </a:prstGeom>
            <a:solidFill>
              <a:schemeClr val="accent1">
                <a:alpha val="0"/>
              </a:schemeClr>
            </a:solidFill>
            <a:ln w="9525">
              <a:solidFill>
                <a:schemeClr val="tx1"/>
              </a:solidFill>
              <a:miter lim="800000"/>
              <a:headEnd/>
              <a:tailEnd/>
            </a:ln>
          </p:spPr>
          <p:txBody>
            <a:bodyPr wrap="none" anchor="ctr"/>
            <a:lstStyle/>
            <a:p>
              <a:endParaRPr lang="zh-CN" altLang="en-US"/>
            </a:p>
          </p:txBody>
        </p:sp>
      </p:grpSp>
      <p:grpSp>
        <p:nvGrpSpPr>
          <p:cNvPr id="4" name="Group 62"/>
          <p:cNvGrpSpPr>
            <a:grpSpLocks/>
          </p:cNvGrpSpPr>
          <p:nvPr/>
        </p:nvGrpSpPr>
        <p:grpSpPr bwMode="auto">
          <a:xfrm>
            <a:off x="1792851" y="2314636"/>
            <a:ext cx="9383183" cy="596900"/>
            <a:chOff x="847" y="1458"/>
            <a:chExt cx="4433" cy="376"/>
          </a:xfrm>
        </p:grpSpPr>
        <p:graphicFrame>
          <p:nvGraphicFramePr>
            <p:cNvPr id="334850" name="Object 57"/>
            <p:cNvGraphicFramePr>
              <a:graphicFrameLocks noChangeAspect="1"/>
            </p:cNvGraphicFramePr>
            <p:nvPr/>
          </p:nvGraphicFramePr>
          <p:xfrm>
            <a:off x="847" y="1458"/>
            <a:ext cx="3826" cy="376"/>
          </p:xfrm>
          <a:graphic>
            <a:graphicData uri="http://schemas.openxmlformats.org/presentationml/2006/ole">
              <mc:AlternateContent xmlns:mc="http://schemas.openxmlformats.org/markup-compatibility/2006">
                <mc:Choice xmlns:v="urn:schemas-microsoft-com:vml" Requires="v">
                  <p:oleObj spid="_x0000_s43036" name="Equation" r:id="rId4" imgW="2819400" imgH="279400" progId="Equation.DSMT4">
                    <p:embed/>
                  </p:oleObj>
                </mc:Choice>
                <mc:Fallback>
                  <p:oleObj name="Equation" r:id="rId4" imgW="2819400" imgH="279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 y="1458"/>
                          <a:ext cx="3826" cy="37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4858" name="Text Box 59"/>
            <p:cNvSpPr txBox="1">
              <a:spLocks noChangeArrowheads="1"/>
            </p:cNvSpPr>
            <p:nvPr/>
          </p:nvSpPr>
          <p:spPr bwMode="auto">
            <a:xfrm>
              <a:off x="4896" y="1533"/>
              <a:ext cx="384" cy="291"/>
            </a:xfrm>
            <a:prstGeom prst="rect">
              <a:avLst/>
            </a:prstGeom>
            <a:noFill/>
            <a:ln w="9525">
              <a:noFill/>
              <a:miter lim="800000"/>
              <a:headEnd/>
              <a:tailEnd/>
            </a:ln>
          </p:spPr>
          <p:txBody>
            <a:bodyPr>
              <a:spAutoFit/>
            </a:bodyPr>
            <a:lstStyle/>
            <a:p>
              <a:pPr eaLnBrk="0" hangingPunct="0">
                <a:spcBef>
                  <a:spcPct val="50000"/>
                </a:spcBef>
              </a:pPr>
              <a:r>
                <a:rPr lang="en-US" altLang="zh-CN" sz="2400">
                  <a:latin typeface="Times"/>
                </a:rPr>
                <a:t>(1)</a:t>
              </a:r>
            </a:p>
          </p:txBody>
        </p:sp>
      </p:grpSp>
    </p:spTree>
    <p:extLst>
      <p:ext uri="{BB962C8B-B14F-4D97-AF65-F5344CB8AC3E}">
        <p14:creationId xmlns:p14="http://schemas.microsoft.com/office/powerpoint/2010/main" val="238128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9" name="Rectangle 2"/>
          <p:cNvSpPr>
            <a:spLocks noGrp="1" noChangeArrowheads="1"/>
          </p:cNvSpPr>
          <p:nvPr>
            <p:ph type="title" idx="4294967295"/>
          </p:nvPr>
        </p:nvSpPr>
        <p:spPr>
          <a:xfrm>
            <a:off x="1011385" y="152400"/>
            <a:ext cx="10972800" cy="1143000"/>
          </a:xfrm>
        </p:spPr>
        <p:txBody>
          <a:bodyPr/>
          <a:lstStyle/>
          <a:p>
            <a:pPr eaLnBrk="1" hangingPunct="1"/>
            <a:r>
              <a:rPr lang="en-US" altLang="zh-CN" sz="3600" b="1" dirty="0" smtClean="0">
                <a:solidFill>
                  <a:srgbClr val="0000FF"/>
                </a:solidFill>
                <a:latin typeface="Tahoma" pitchFamily="34" charset="0"/>
              </a:rPr>
              <a:t>Invisible primary example</a:t>
            </a:r>
          </a:p>
        </p:txBody>
      </p:sp>
      <p:sp>
        <p:nvSpPr>
          <p:cNvPr id="335880" name="Rectangle 5"/>
          <p:cNvSpPr>
            <a:spLocks noGrp="1" noChangeArrowheads="1"/>
          </p:cNvSpPr>
          <p:nvPr>
            <p:ph idx="4294967295"/>
          </p:nvPr>
        </p:nvSpPr>
        <p:spPr>
          <a:xfrm>
            <a:off x="609600" y="1374838"/>
            <a:ext cx="11176000" cy="3014663"/>
          </a:xfrm>
        </p:spPr>
        <p:txBody>
          <a:bodyPr/>
          <a:lstStyle/>
          <a:p>
            <a:pPr eaLnBrk="1" hangingPunct="1">
              <a:buFontTx/>
              <a:buNone/>
            </a:pPr>
            <a:r>
              <a:rPr lang="en-US" altLang="zh-CN" dirty="0" smtClean="0"/>
              <a:t>  </a:t>
            </a:r>
            <a:r>
              <a:rPr lang="en-US" altLang="zh-CN" sz="2400" dirty="0" smtClean="0">
                <a:latin typeface="Tahoma" pitchFamily="34" charset="0"/>
              </a:rPr>
              <a:t>Now assume</a:t>
            </a:r>
          </a:p>
          <a:p>
            <a:pPr eaLnBrk="1" hangingPunct="1">
              <a:buFontTx/>
              <a:buNone/>
            </a:pPr>
            <a:r>
              <a:rPr lang="en-US" altLang="zh-CN" dirty="0" smtClean="0"/>
              <a:t>			</a:t>
            </a:r>
          </a:p>
          <a:p>
            <a:pPr eaLnBrk="1" hangingPunct="1"/>
            <a:endParaRPr lang="en-US" altLang="zh-CN" dirty="0" smtClean="0"/>
          </a:p>
          <a:p>
            <a:pPr eaLnBrk="1" hangingPunct="1">
              <a:buFontTx/>
              <a:buNone/>
            </a:pPr>
            <a:r>
              <a:rPr lang="en-US" altLang="zh-CN" dirty="0" smtClean="0"/>
              <a:t>  </a:t>
            </a:r>
            <a:r>
              <a:rPr lang="en-US" altLang="zh-CN" sz="2400" dirty="0" smtClean="0">
                <a:latin typeface="Tahoma" pitchFamily="34" charset="0"/>
              </a:rPr>
              <a:t>for some special case, then from (1)</a:t>
            </a:r>
            <a:endParaRPr lang="en-US" altLang="zh-CN" dirty="0" smtClean="0"/>
          </a:p>
        </p:txBody>
      </p:sp>
      <p:sp>
        <p:nvSpPr>
          <p:cNvPr id="335881" name="Line 3"/>
          <p:cNvSpPr>
            <a:spLocks noChangeShapeType="1"/>
          </p:cNvSpPr>
          <p:nvPr/>
        </p:nvSpPr>
        <p:spPr bwMode="auto">
          <a:xfrm>
            <a:off x="0" y="1371600"/>
            <a:ext cx="12192000" cy="0"/>
          </a:xfrm>
          <a:prstGeom prst="line">
            <a:avLst/>
          </a:prstGeom>
          <a:noFill/>
          <a:ln w="38100">
            <a:solidFill>
              <a:srgbClr val="99CCFF"/>
            </a:solidFill>
            <a:round/>
            <a:headEnd/>
            <a:tailEnd/>
          </a:ln>
        </p:spPr>
        <p:txBody>
          <a:bodyPr/>
          <a:lstStyle/>
          <a:p>
            <a:endParaRPr lang="en-US"/>
          </a:p>
        </p:txBody>
      </p:sp>
      <p:sp>
        <p:nvSpPr>
          <p:cNvPr id="335882" name="Line 4"/>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endParaRPr lang="en-US"/>
          </a:p>
        </p:txBody>
      </p:sp>
      <p:graphicFrame>
        <p:nvGraphicFramePr>
          <p:cNvPr id="335874" name="Object 6"/>
          <p:cNvGraphicFramePr>
            <a:graphicFrameLocks noChangeAspect="1"/>
          </p:cNvGraphicFramePr>
          <p:nvPr>
            <p:extLst>
              <p:ext uri="{D42A27DB-BD31-4B8C-83A1-F6EECF244321}">
                <p14:modId xmlns:p14="http://schemas.microsoft.com/office/powerpoint/2010/main" val="4199850999"/>
              </p:ext>
            </p:extLst>
          </p:nvPr>
        </p:nvGraphicFramePr>
        <p:xfrm>
          <a:off x="3556000" y="1510254"/>
          <a:ext cx="1913467" cy="693739"/>
        </p:xfrm>
        <a:graphic>
          <a:graphicData uri="http://schemas.openxmlformats.org/presentationml/2006/ole">
            <mc:AlternateContent xmlns:mc="http://schemas.openxmlformats.org/markup-compatibility/2006">
              <mc:Choice xmlns:v="urn:schemas-microsoft-com:vml" Requires="v">
                <p:oleObj spid="_x0000_s44165" name="Equation" r:id="rId4" imgW="571252" imgH="279279" progId="Equation.DSMT4">
                  <p:embed/>
                </p:oleObj>
              </mc:Choice>
              <mc:Fallback>
                <p:oleObj name="Equation" r:id="rId4" imgW="571252" imgH="27927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0" y="1510254"/>
                        <a:ext cx="1913467" cy="69373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5875" name="Object 7"/>
          <p:cNvGraphicFramePr>
            <a:graphicFrameLocks noChangeAspect="1"/>
          </p:cNvGraphicFramePr>
          <p:nvPr>
            <p:extLst>
              <p:ext uri="{D42A27DB-BD31-4B8C-83A1-F6EECF244321}">
                <p14:modId xmlns:p14="http://schemas.microsoft.com/office/powerpoint/2010/main" val="3757408275"/>
              </p:ext>
            </p:extLst>
          </p:nvPr>
        </p:nvGraphicFramePr>
        <p:xfrm>
          <a:off x="3556030" y="2246850"/>
          <a:ext cx="1657351" cy="584200"/>
        </p:xfrm>
        <a:graphic>
          <a:graphicData uri="http://schemas.openxmlformats.org/presentationml/2006/ole">
            <mc:AlternateContent xmlns:mc="http://schemas.openxmlformats.org/markup-compatibility/2006">
              <mc:Choice xmlns:v="urn:schemas-microsoft-com:vml" Requires="v">
                <p:oleObj spid="_x0000_s44166" name="Equation" r:id="rId6" imgW="482391" imgH="228501" progId="Equation.DSMT4">
                  <p:embed/>
                </p:oleObj>
              </mc:Choice>
              <mc:Fallback>
                <p:oleObj name="Equation" r:id="rId6" imgW="482391" imgH="228501"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6030" y="2246850"/>
                        <a:ext cx="1657351" cy="584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5876" name="Object 8"/>
          <p:cNvGraphicFramePr>
            <a:graphicFrameLocks noChangeAspect="1"/>
          </p:cNvGraphicFramePr>
          <p:nvPr/>
        </p:nvGraphicFramePr>
        <p:xfrm>
          <a:off x="3424810" y="3813178"/>
          <a:ext cx="3644900" cy="566739"/>
        </p:xfrm>
        <a:graphic>
          <a:graphicData uri="http://schemas.openxmlformats.org/presentationml/2006/ole">
            <mc:AlternateContent xmlns:mc="http://schemas.openxmlformats.org/markup-compatibility/2006">
              <mc:Choice xmlns:v="urn:schemas-microsoft-com:vml" Requires="v">
                <p:oleObj spid="_x0000_s44167" name="Equation" r:id="rId8" imgW="1104900" imgH="228600" progId="Equation.DSMT4">
                  <p:embed/>
                </p:oleObj>
              </mc:Choice>
              <mc:Fallback>
                <p:oleObj name="Equation" r:id="rId8" imgW="11049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4810" y="3813178"/>
                        <a:ext cx="3644900" cy="56673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5877" name="Object 9"/>
          <p:cNvGraphicFramePr>
            <a:graphicFrameLocks noChangeAspect="1"/>
          </p:cNvGraphicFramePr>
          <p:nvPr/>
        </p:nvGraphicFramePr>
        <p:xfrm>
          <a:off x="3418417" y="5157790"/>
          <a:ext cx="3088216" cy="636587"/>
        </p:xfrm>
        <a:graphic>
          <a:graphicData uri="http://schemas.openxmlformats.org/presentationml/2006/ole">
            <mc:AlternateContent xmlns:mc="http://schemas.openxmlformats.org/markup-compatibility/2006">
              <mc:Choice xmlns:v="urn:schemas-microsoft-com:vml" Requires="v">
                <p:oleObj spid="_x0000_s44168" name="Equation" r:id="rId10" imgW="939392" imgH="253890" progId="Equation.DSMT4">
                  <p:embed/>
                </p:oleObj>
              </mc:Choice>
              <mc:Fallback>
                <p:oleObj name="Equation" r:id="rId10" imgW="939392" imgH="25389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8417" y="5157790"/>
                        <a:ext cx="3088216" cy="636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5878" name="Object 10"/>
          <p:cNvGraphicFramePr>
            <a:graphicFrameLocks noChangeAspect="1"/>
          </p:cNvGraphicFramePr>
          <p:nvPr/>
        </p:nvGraphicFramePr>
        <p:xfrm>
          <a:off x="3342217" y="5919851"/>
          <a:ext cx="3266016" cy="638175"/>
        </p:xfrm>
        <a:graphic>
          <a:graphicData uri="http://schemas.openxmlformats.org/presentationml/2006/ole">
            <mc:AlternateContent xmlns:mc="http://schemas.openxmlformats.org/markup-compatibility/2006">
              <mc:Choice xmlns:v="urn:schemas-microsoft-com:vml" Requires="v">
                <p:oleObj spid="_x0000_s44169" name="Equation" r:id="rId12" imgW="1002865" imgH="253890" progId="Equation.DSMT4">
                  <p:embed/>
                </p:oleObj>
              </mc:Choice>
              <mc:Fallback>
                <p:oleObj name="Equation" r:id="rId12" imgW="1002865" imgH="25389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2217" y="5919851"/>
                        <a:ext cx="3266016" cy="638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5883" name="Text Box 11"/>
          <p:cNvSpPr txBox="1">
            <a:spLocks noChangeArrowheads="1"/>
          </p:cNvSpPr>
          <p:nvPr/>
        </p:nvSpPr>
        <p:spPr bwMode="auto">
          <a:xfrm>
            <a:off x="952500" y="4503756"/>
            <a:ext cx="10930467" cy="461665"/>
          </a:xfrm>
          <a:prstGeom prst="rect">
            <a:avLst/>
          </a:prstGeom>
          <a:noFill/>
          <a:ln w="9525">
            <a:noFill/>
            <a:miter lim="800000"/>
            <a:headEnd/>
            <a:tailEnd/>
          </a:ln>
        </p:spPr>
        <p:txBody>
          <a:bodyPr>
            <a:spAutoFit/>
          </a:bodyPr>
          <a:lstStyle/>
          <a:p>
            <a:pPr eaLnBrk="0" hangingPunct="0"/>
            <a:r>
              <a:rPr lang="en-US" altLang="zh-CN" sz="2400">
                <a:latin typeface="Tahoma" pitchFamily="34" charset="0"/>
              </a:rPr>
              <a:t>The second primary and the free surface multiple cancel, and</a:t>
            </a:r>
          </a:p>
        </p:txBody>
      </p:sp>
      <p:sp>
        <p:nvSpPr>
          <p:cNvPr id="335884" name="Text Box 12"/>
          <p:cNvSpPr txBox="1">
            <a:spLocks noChangeArrowheads="1"/>
          </p:cNvSpPr>
          <p:nvPr/>
        </p:nvSpPr>
        <p:spPr bwMode="auto">
          <a:xfrm>
            <a:off x="8585200" y="3887850"/>
            <a:ext cx="588322" cy="461665"/>
          </a:xfrm>
          <a:prstGeom prst="rect">
            <a:avLst/>
          </a:prstGeom>
          <a:noFill/>
          <a:ln w="9525">
            <a:noFill/>
            <a:miter lim="800000"/>
            <a:headEnd/>
            <a:tailEnd/>
          </a:ln>
        </p:spPr>
        <p:txBody>
          <a:bodyPr wrap="none">
            <a:spAutoFit/>
          </a:bodyPr>
          <a:lstStyle/>
          <a:p>
            <a:r>
              <a:rPr lang="en-US" altLang="zh-CN" sz="2400">
                <a:latin typeface="Tahoma" pitchFamily="34" charset="0"/>
              </a:rPr>
              <a:t>(2)</a:t>
            </a:r>
          </a:p>
        </p:txBody>
      </p:sp>
    </p:spTree>
    <p:extLst>
      <p:ext uri="{BB962C8B-B14F-4D97-AF65-F5344CB8AC3E}">
        <p14:creationId xmlns:p14="http://schemas.microsoft.com/office/powerpoint/2010/main" val="210883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0" name="Rectangle 10"/>
          <p:cNvSpPr>
            <a:spLocks noChangeArrowheads="1"/>
          </p:cNvSpPr>
          <p:nvPr/>
        </p:nvSpPr>
        <p:spPr bwMode="auto">
          <a:xfrm>
            <a:off x="2256367" y="2698753"/>
            <a:ext cx="7526867" cy="1344613"/>
          </a:xfrm>
          <a:prstGeom prst="rect">
            <a:avLst/>
          </a:prstGeom>
          <a:solidFill>
            <a:schemeClr val="tx2">
              <a:lumMod val="20000"/>
              <a:lumOff val="80000"/>
            </a:schemeClr>
          </a:solidFill>
          <a:ln w="9525">
            <a:solidFill>
              <a:schemeClr val="tx1"/>
            </a:solidFill>
            <a:miter lim="800000"/>
            <a:headEnd/>
            <a:tailEnd/>
          </a:ln>
        </p:spPr>
        <p:txBody>
          <a:bodyPr wrap="none" anchor="ctr"/>
          <a:lstStyle/>
          <a:p>
            <a:endParaRPr lang="zh-CN" altLang="en-US"/>
          </a:p>
        </p:txBody>
      </p:sp>
      <p:sp>
        <p:nvSpPr>
          <p:cNvPr id="336901" name="Rectangle 2"/>
          <p:cNvSpPr>
            <a:spLocks noGrp="1" noChangeArrowheads="1"/>
          </p:cNvSpPr>
          <p:nvPr>
            <p:ph type="title" idx="4294967295"/>
          </p:nvPr>
        </p:nvSpPr>
        <p:spPr>
          <a:xfrm>
            <a:off x="997531" y="152400"/>
            <a:ext cx="10972800" cy="1143000"/>
          </a:xfrm>
        </p:spPr>
        <p:txBody>
          <a:bodyPr/>
          <a:lstStyle/>
          <a:p>
            <a:pPr eaLnBrk="1" hangingPunct="1"/>
            <a:r>
              <a:rPr lang="en-US" altLang="zh-CN" sz="3600" b="1" dirty="0" smtClean="0">
                <a:solidFill>
                  <a:srgbClr val="0000FF"/>
                </a:solidFill>
                <a:latin typeface="Tahoma" pitchFamily="34" charset="0"/>
              </a:rPr>
              <a:t>Invisible primary example</a:t>
            </a:r>
          </a:p>
        </p:txBody>
      </p:sp>
      <p:sp>
        <p:nvSpPr>
          <p:cNvPr id="336902" name="Rectangle 5"/>
          <p:cNvSpPr>
            <a:spLocks noGrp="1" noChangeArrowheads="1"/>
          </p:cNvSpPr>
          <p:nvPr>
            <p:ph idx="4294967295"/>
          </p:nvPr>
        </p:nvSpPr>
        <p:spPr>
          <a:xfrm>
            <a:off x="508000" y="4299012"/>
            <a:ext cx="11480800" cy="2125663"/>
          </a:xfrm>
        </p:spPr>
        <p:txBody>
          <a:bodyPr/>
          <a:lstStyle/>
          <a:p>
            <a:pPr eaLnBrk="1" hangingPunct="1">
              <a:buFontTx/>
              <a:buNone/>
            </a:pPr>
            <a:r>
              <a:rPr lang="en-US" altLang="zh-CN" smtClean="0"/>
              <a:t>   	</a:t>
            </a:r>
            <a:r>
              <a:rPr lang="en-US" altLang="zh-CN" sz="2400" smtClean="0">
                <a:latin typeface="Tahoma" pitchFamily="34" charset="0"/>
              </a:rPr>
              <a:t>and you have the two primaries, </a:t>
            </a:r>
            <a:r>
              <a:rPr lang="en-US" altLang="zh-CN" sz="2400" smtClean="0">
                <a:solidFill>
                  <a:srgbClr val="0000FF"/>
                </a:solidFill>
                <a:latin typeface="Tahoma" pitchFamily="34" charset="0"/>
              </a:rPr>
              <a:t>recovering the invisible primary which was not ‘seen’ in the original data.</a:t>
            </a:r>
          </a:p>
          <a:p>
            <a:pPr eaLnBrk="1" hangingPunct="1">
              <a:buFontTx/>
              <a:buNone/>
            </a:pPr>
            <a:r>
              <a:rPr lang="en-US" altLang="zh-CN" sz="2400" smtClean="0">
                <a:latin typeface="Tahoma" pitchFamily="34" charset="0"/>
              </a:rPr>
              <a:t>   </a:t>
            </a:r>
          </a:p>
          <a:p>
            <a:pPr eaLnBrk="1" hangingPunct="1">
              <a:buFontTx/>
              <a:buNone/>
            </a:pPr>
            <a:r>
              <a:rPr lang="en-US" altLang="zh-CN" sz="2400" smtClean="0">
                <a:latin typeface="Tahoma" pitchFamily="34" charset="0"/>
              </a:rPr>
              <a:t>   How does that happen?</a:t>
            </a:r>
          </a:p>
        </p:txBody>
      </p:sp>
      <p:sp>
        <p:nvSpPr>
          <p:cNvPr id="336903" name="Line 3"/>
          <p:cNvSpPr>
            <a:spLocks noChangeShapeType="1"/>
          </p:cNvSpPr>
          <p:nvPr/>
        </p:nvSpPr>
        <p:spPr bwMode="auto">
          <a:xfrm>
            <a:off x="0" y="1371600"/>
            <a:ext cx="12192000" cy="0"/>
          </a:xfrm>
          <a:prstGeom prst="line">
            <a:avLst/>
          </a:prstGeom>
          <a:noFill/>
          <a:ln w="38100">
            <a:solidFill>
              <a:srgbClr val="99CCFF"/>
            </a:solidFill>
            <a:round/>
            <a:headEnd/>
            <a:tailEnd/>
          </a:ln>
        </p:spPr>
        <p:txBody>
          <a:bodyPr/>
          <a:lstStyle/>
          <a:p>
            <a:endParaRPr lang="en-US"/>
          </a:p>
        </p:txBody>
      </p:sp>
      <p:sp>
        <p:nvSpPr>
          <p:cNvPr id="336904" name="Line 4"/>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endParaRPr lang="en-US"/>
          </a:p>
        </p:txBody>
      </p:sp>
      <p:graphicFrame>
        <p:nvGraphicFramePr>
          <p:cNvPr id="336898" name="Object 6"/>
          <p:cNvGraphicFramePr>
            <a:graphicFrameLocks noChangeAspect="1"/>
          </p:cNvGraphicFramePr>
          <p:nvPr/>
        </p:nvGraphicFramePr>
        <p:xfrm>
          <a:off x="2360084" y="1624035"/>
          <a:ext cx="6654800" cy="631825"/>
        </p:xfrm>
        <a:graphic>
          <a:graphicData uri="http://schemas.openxmlformats.org/presentationml/2006/ole">
            <mc:AlternateContent xmlns:mc="http://schemas.openxmlformats.org/markup-compatibility/2006">
              <mc:Choice xmlns:v="urn:schemas-microsoft-com:vml" Requires="v">
                <p:oleObj spid="_x0000_s45109" name="Equation" r:id="rId4" imgW="2032000" imgH="254000" progId="Equation.DSMT4">
                  <p:embed/>
                </p:oleObj>
              </mc:Choice>
              <mc:Fallback>
                <p:oleObj name="Equation" r:id="rId4" imgW="2032000" imgH="254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0084" y="1624035"/>
                        <a:ext cx="6654800" cy="631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6905" name="Rectangle 7"/>
          <p:cNvSpPr>
            <a:spLocks noChangeArrowheads="1"/>
          </p:cNvSpPr>
          <p:nvPr/>
        </p:nvSpPr>
        <p:spPr bwMode="auto">
          <a:xfrm>
            <a:off x="9" y="2783959"/>
            <a:ext cx="184666" cy="369332"/>
          </a:xfrm>
          <a:prstGeom prst="rect">
            <a:avLst/>
          </a:prstGeom>
          <a:noFill/>
          <a:ln w="9525">
            <a:noFill/>
            <a:miter lim="800000"/>
            <a:headEnd/>
            <a:tailEnd/>
          </a:ln>
        </p:spPr>
        <p:txBody>
          <a:bodyPr wrap="none" anchor="ctr">
            <a:spAutoFit/>
          </a:bodyPr>
          <a:lstStyle/>
          <a:p>
            <a:endParaRPr lang="zh-CN" altLang="en-US"/>
          </a:p>
        </p:txBody>
      </p:sp>
      <p:sp>
        <p:nvSpPr>
          <p:cNvPr id="336906" name="Rectangle 8"/>
          <p:cNvSpPr>
            <a:spLocks noChangeArrowheads="1"/>
          </p:cNvSpPr>
          <p:nvPr/>
        </p:nvSpPr>
        <p:spPr bwMode="auto">
          <a:xfrm>
            <a:off x="9" y="2783959"/>
            <a:ext cx="184666" cy="369332"/>
          </a:xfrm>
          <a:prstGeom prst="rect">
            <a:avLst/>
          </a:prstGeom>
          <a:noFill/>
          <a:ln w="9525">
            <a:noFill/>
            <a:miter lim="800000"/>
            <a:headEnd/>
            <a:tailEnd/>
          </a:ln>
        </p:spPr>
        <p:txBody>
          <a:bodyPr wrap="none" anchor="ctr">
            <a:spAutoFit/>
          </a:bodyPr>
          <a:lstStyle/>
          <a:p>
            <a:endParaRPr lang="zh-CN" altLang="en-US"/>
          </a:p>
        </p:txBody>
      </p:sp>
      <p:graphicFrame>
        <p:nvGraphicFramePr>
          <p:cNvPr id="336899" name="Object 9"/>
          <p:cNvGraphicFramePr>
            <a:graphicFrameLocks noChangeAspect="1"/>
          </p:cNvGraphicFramePr>
          <p:nvPr/>
        </p:nvGraphicFramePr>
        <p:xfrm>
          <a:off x="2336800" y="2698751"/>
          <a:ext cx="6570133" cy="1335088"/>
        </p:xfrm>
        <a:graphic>
          <a:graphicData uri="http://schemas.openxmlformats.org/presentationml/2006/ole">
            <mc:AlternateContent xmlns:mc="http://schemas.openxmlformats.org/markup-compatibility/2006">
              <mc:Choice xmlns:v="urn:schemas-microsoft-com:vml" Requires="v">
                <p:oleObj spid="_x0000_s45110" name="Equation" r:id="rId6" imgW="1968500" imgH="533400" progId="Equation.DSMT4">
                  <p:embed/>
                </p:oleObj>
              </mc:Choice>
              <mc:Fallback>
                <p:oleObj name="Equation" r:id="rId6" imgW="1968500" imgH="533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6800" y="2698751"/>
                        <a:ext cx="6570133" cy="1335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58376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Line 2"/>
          <p:cNvSpPr>
            <a:spLocks noChangeShapeType="1"/>
          </p:cNvSpPr>
          <p:nvPr/>
        </p:nvSpPr>
        <p:spPr bwMode="auto">
          <a:xfrm>
            <a:off x="0" y="1219200"/>
            <a:ext cx="12192000" cy="0"/>
          </a:xfrm>
          <a:prstGeom prst="line">
            <a:avLst/>
          </a:prstGeom>
          <a:noFill/>
          <a:ln w="38100">
            <a:solidFill>
              <a:srgbClr val="99CCFF"/>
            </a:solidFill>
            <a:round/>
            <a:headEnd/>
            <a:tailEnd/>
          </a:ln>
        </p:spPr>
        <p:txBody>
          <a:bodyPr/>
          <a:lstStyle/>
          <a:p>
            <a:endParaRPr lang="en-US"/>
          </a:p>
        </p:txBody>
      </p:sp>
      <p:sp>
        <p:nvSpPr>
          <p:cNvPr id="349186" name="Line 3"/>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endParaRPr lang="en-US"/>
          </a:p>
        </p:txBody>
      </p:sp>
      <p:sp>
        <p:nvSpPr>
          <p:cNvPr id="349187" name="Rectangle 4"/>
          <p:cNvSpPr>
            <a:spLocks noChangeArrowheads="1"/>
          </p:cNvSpPr>
          <p:nvPr/>
        </p:nvSpPr>
        <p:spPr bwMode="auto">
          <a:xfrm>
            <a:off x="1016000" y="457262"/>
            <a:ext cx="10871200" cy="646331"/>
          </a:xfrm>
          <a:prstGeom prst="rect">
            <a:avLst/>
          </a:prstGeom>
          <a:noFill/>
          <a:ln w="9525">
            <a:noFill/>
            <a:miter lim="800000"/>
            <a:headEnd/>
            <a:tailEnd/>
          </a:ln>
        </p:spPr>
        <p:txBody>
          <a:bodyPr>
            <a:spAutoFit/>
          </a:bodyPr>
          <a:lstStyle/>
          <a:p>
            <a:r>
              <a:rPr lang="en-US" altLang="zh-CN" sz="3600" b="1">
                <a:solidFill>
                  <a:srgbClr val="3333CC"/>
                </a:solidFill>
                <a:latin typeface="Tahoma" pitchFamily="34" charset="0"/>
              </a:rPr>
              <a:t>2D free surface multiple algorithm</a:t>
            </a:r>
            <a:endParaRPr lang="en-US" sz="3600" b="1">
              <a:solidFill>
                <a:srgbClr val="3333CC"/>
              </a:solidFill>
              <a:latin typeface="Tahoma" pitchFamily="34" charset="0"/>
              <a:ea typeface="宋体" pitchFamily="2" charset="-122"/>
            </a:endParaRPr>
          </a:p>
        </p:txBody>
      </p:sp>
      <p:pic>
        <p:nvPicPr>
          <p:cNvPr id="349188" name="Picture 5"/>
          <p:cNvPicPr>
            <a:picLocks noChangeAspect="1" noChangeArrowheads="1"/>
          </p:cNvPicPr>
          <p:nvPr/>
        </p:nvPicPr>
        <p:blipFill>
          <a:blip r:embed="rId2" cstate="print"/>
          <a:srcRect/>
          <a:stretch>
            <a:fillRect/>
          </a:stretch>
        </p:blipFill>
        <p:spPr bwMode="auto">
          <a:xfrm>
            <a:off x="1259430" y="1676462"/>
            <a:ext cx="10221383" cy="2266951"/>
          </a:xfrm>
          <a:prstGeom prst="rect">
            <a:avLst/>
          </a:prstGeom>
          <a:noFill/>
          <a:ln w="9525">
            <a:noFill/>
            <a:miter lim="800000"/>
            <a:headEnd/>
            <a:tailEnd/>
          </a:ln>
        </p:spPr>
      </p:pic>
      <p:pic>
        <p:nvPicPr>
          <p:cNvPr id="349189" name="Picture 6"/>
          <p:cNvPicPr>
            <a:picLocks noChangeAspect="1" noChangeArrowheads="1"/>
          </p:cNvPicPr>
          <p:nvPr/>
        </p:nvPicPr>
        <p:blipFill>
          <a:blip r:embed="rId3" cstate="print"/>
          <a:srcRect/>
          <a:stretch>
            <a:fillRect/>
          </a:stretch>
        </p:blipFill>
        <p:spPr bwMode="auto">
          <a:xfrm>
            <a:off x="3759200" y="4819711"/>
            <a:ext cx="3048000" cy="1047751"/>
          </a:xfrm>
          <a:prstGeom prst="rect">
            <a:avLst/>
          </a:prstGeom>
          <a:noFill/>
          <a:ln w="9525">
            <a:noFill/>
            <a:miter lim="800000"/>
            <a:headEnd/>
            <a:tailEnd/>
          </a:ln>
        </p:spPr>
      </p:pic>
      <p:sp>
        <p:nvSpPr>
          <p:cNvPr id="349190" name="Text Box 7"/>
          <p:cNvSpPr txBox="1">
            <a:spLocks noChangeArrowheads="1"/>
          </p:cNvSpPr>
          <p:nvPr/>
        </p:nvSpPr>
        <p:spPr bwMode="auto">
          <a:xfrm>
            <a:off x="1016000" y="4375151"/>
            <a:ext cx="4042656" cy="369332"/>
          </a:xfrm>
          <a:prstGeom prst="rect">
            <a:avLst/>
          </a:prstGeom>
          <a:noFill/>
          <a:ln w="9525">
            <a:noFill/>
            <a:miter lim="800000"/>
            <a:headEnd/>
            <a:tailEnd/>
          </a:ln>
        </p:spPr>
        <p:txBody>
          <a:bodyPr wrap="none">
            <a:spAutoFit/>
          </a:bodyPr>
          <a:lstStyle/>
          <a:p>
            <a:r>
              <a:rPr lang="en-US" altLang="zh-CN" b="1">
                <a:latin typeface="Tahoma" pitchFamily="34" charset="0"/>
              </a:rPr>
              <a:t>The obliquity factor is defined as,</a:t>
            </a:r>
          </a:p>
        </p:txBody>
      </p:sp>
    </p:spTree>
    <p:extLst>
      <p:ext uri="{BB962C8B-B14F-4D97-AF65-F5344CB8AC3E}">
        <p14:creationId xmlns:p14="http://schemas.microsoft.com/office/powerpoint/2010/main" val="3404921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62" name="Picture 3"/>
          <p:cNvPicPr>
            <a:picLocks noChangeAspect="1" noChangeArrowheads="1"/>
          </p:cNvPicPr>
          <p:nvPr/>
        </p:nvPicPr>
        <p:blipFill>
          <a:blip r:embed="rId3" cstate="print"/>
          <a:srcRect/>
          <a:stretch>
            <a:fillRect/>
          </a:stretch>
        </p:blipFill>
        <p:spPr bwMode="auto">
          <a:xfrm>
            <a:off x="601133" y="1552638"/>
            <a:ext cx="10871200" cy="3324225"/>
          </a:xfrm>
          <a:prstGeom prst="rect">
            <a:avLst/>
          </a:prstGeom>
          <a:noFill/>
          <a:ln w="28575">
            <a:noFill/>
            <a:miter lim="800000"/>
            <a:headEnd/>
            <a:tailEnd/>
          </a:ln>
        </p:spPr>
      </p:pic>
      <p:sp>
        <p:nvSpPr>
          <p:cNvPr id="492563" name="Rectangle 19"/>
          <p:cNvSpPr>
            <a:spLocks noChangeArrowheads="1"/>
          </p:cNvSpPr>
          <p:nvPr/>
        </p:nvSpPr>
        <p:spPr bwMode="auto">
          <a:xfrm>
            <a:off x="6908804" y="4800600"/>
            <a:ext cx="3683558" cy="369332"/>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TW">
                <a:solidFill>
                  <a:prstClr val="black"/>
                </a:solidFill>
                <a:latin typeface="Arial" charset="0"/>
                <a:cs typeface="Arial" charset="0"/>
              </a:rPr>
              <a:t>(Araujo 1994; Weglein et al. 1997)</a:t>
            </a:r>
          </a:p>
        </p:txBody>
      </p:sp>
      <p:graphicFrame>
        <p:nvGraphicFramePr>
          <p:cNvPr id="492548" name="Object 5"/>
          <p:cNvGraphicFramePr>
            <a:graphicFrameLocks noChangeAspect="1"/>
          </p:cNvGraphicFramePr>
          <p:nvPr/>
        </p:nvGraphicFramePr>
        <p:xfrm>
          <a:off x="1219200" y="4953000"/>
          <a:ext cx="7823200" cy="1752600"/>
        </p:xfrm>
        <a:graphic>
          <a:graphicData uri="http://schemas.openxmlformats.org/presentationml/2006/ole">
            <mc:AlternateContent xmlns:mc="http://schemas.openxmlformats.org/markup-compatibility/2006">
              <mc:Choice xmlns:v="urn:schemas-microsoft-com:vml" Requires="v">
                <p:oleObj spid="_x0000_s46239" name="Equation" r:id="rId4" imgW="2679700" imgH="914400" progId="Equation.3">
                  <p:embed/>
                </p:oleObj>
              </mc:Choice>
              <mc:Fallback>
                <p:oleObj name="Equation" r:id="rId4" imgW="267970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953000"/>
                        <a:ext cx="7823200" cy="1752600"/>
                      </a:xfrm>
                      <a:prstGeom prst="rect">
                        <a:avLst/>
                      </a:prstGeom>
                      <a:noFill/>
                      <a:extLst>
                        <a:ext uri="{909E8E84-426E-40dd-AFC4-6F175D3DCCD1}">
                          <a14:hiddenFill xmlns="" xmlns:a14="http://schemas.microsoft.com/office/drawing/2010/main">
                            <a:solidFill>
                              <a:schemeClr val="tx1"/>
                            </a:solidFill>
                          </a14:hiddenFill>
                        </a:ext>
                      </a:extLst>
                    </p:spPr>
                  </p:pic>
                </p:oleObj>
              </mc:Fallback>
            </mc:AlternateContent>
          </a:graphicData>
        </a:graphic>
      </p:graphicFrame>
      <p:grpSp>
        <p:nvGrpSpPr>
          <p:cNvPr id="2" name="Group 24"/>
          <p:cNvGrpSpPr>
            <a:grpSpLocks/>
          </p:cNvGrpSpPr>
          <p:nvPr/>
        </p:nvGrpSpPr>
        <p:grpSpPr bwMode="auto">
          <a:xfrm>
            <a:off x="609622" y="2265365"/>
            <a:ext cx="4188884" cy="2230437"/>
            <a:chOff x="288" y="1403"/>
            <a:chExt cx="1979" cy="1405"/>
          </a:xfrm>
        </p:grpSpPr>
        <p:grpSp>
          <p:nvGrpSpPr>
            <p:cNvPr id="3" name="Group 12"/>
            <p:cNvGrpSpPr>
              <a:grpSpLocks/>
            </p:cNvGrpSpPr>
            <p:nvPr/>
          </p:nvGrpSpPr>
          <p:grpSpPr bwMode="auto">
            <a:xfrm>
              <a:off x="510" y="1608"/>
              <a:ext cx="1392" cy="1200"/>
              <a:chOff x="288" y="1680"/>
              <a:chExt cx="1392" cy="1200"/>
            </a:xfrm>
          </p:grpSpPr>
          <p:sp>
            <p:nvSpPr>
              <p:cNvPr id="492569" name="Freeform 13"/>
              <p:cNvSpPr>
                <a:spLocks/>
              </p:cNvSpPr>
              <p:nvPr/>
            </p:nvSpPr>
            <p:spPr bwMode="auto">
              <a:xfrm>
                <a:off x="384" y="1728"/>
                <a:ext cx="1296" cy="895"/>
              </a:xfrm>
              <a:custGeom>
                <a:avLst/>
                <a:gdLst>
                  <a:gd name="T0" fmla="*/ 0 w 1296"/>
                  <a:gd name="T1" fmla="*/ 0 h 895"/>
                  <a:gd name="T2" fmla="*/ 254 w 1296"/>
                  <a:gd name="T3" fmla="*/ 638 h 895"/>
                  <a:gd name="T4" fmla="*/ 490 w 1296"/>
                  <a:gd name="T5" fmla="*/ 247 h 895"/>
                  <a:gd name="T6" fmla="*/ 922 w 1296"/>
                  <a:gd name="T7" fmla="*/ 895 h 895"/>
                  <a:gd name="T8" fmla="*/ 1296 w 1296"/>
                  <a:gd name="T9" fmla="*/ 1 h 895"/>
                  <a:gd name="T10" fmla="*/ 0 60000 65536"/>
                  <a:gd name="T11" fmla="*/ 0 60000 65536"/>
                  <a:gd name="T12" fmla="*/ 0 60000 65536"/>
                  <a:gd name="T13" fmla="*/ 0 60000 65536"/>
                  <a:gd name="T14" fmla="*/ 0 60000 65536"/>
                  <a:gd name="T15" fmla="*/ 0 w 1296"/>
                  <a:gd name="T16" fmla="*/ 0 h 895"/>
                  <a:gd name="T17" fmla="*/ 1296 w 1296"/>
                  <a:gd name="T18" fmla="*/ 895 h 895"/>
                </a:gdLst>
                <a:ahLst/>
                <a:cxnLst>
                  <a:cxn ang="T10">
                    <a:pos x="T0" y="T1"/>
                  </a:cxn>
                  <a:cxn ang="T11">
                    <a:pos x="T2" y="T3"/>
                  </a:cxn>
                  <a:cxn ang="T12">
                    <a:pos x="T4" y="T5"/>
                  </a:cxn>
                  <a:cxn ang="T13">
                    <a:pos x="T6" y="T7"/>
                  </a:cxn>
                  <a:cxn ang="T14">
                    <a:pos x="T8" y="T9"/>
                  </a:cxn>
                </a:cxnLst>
                <a:rect l="T15" t="T16" r="T17" b="T18"/>
                <a:pathLst>
                  <a:path w="1296" h="895">
                    <a:moveTo>
                      <a:pt x="0" y="0"/>
                    </a:moveTo>
                    <a:lnTo>
                      <a:pt x="254" y="638"/>
                    </a:lnTo>
                    <a:lnTo>
                      <a:pt x="490" y="247"/>
                    </a:lnTo>
                    <a:lnTo>
                      <a:pt x="922" y="895"/>
                    </a:lnTo>
                    <a:lnTo>
                      <a:pt x="1296" y="1"/>
                    </a:lnTo>
                  </a:path>
                </a:pathLst>
              </a:custGeom>
              <a:noFill/>
              <a:ln w="28575">
                <a:solidFill>
                  <a:srgbClr val="002060"/>
                </a:solidFill>
                <a:round/>
                <a:headEnd/>
                <a:tailEnd type="triangle" w="med" len="med"/>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21" name="Line 14"/>
              <p:cNvSpPr>
                <a:spLocks noChangeShapeType="1"/>
              </p:cNvSpPr>
              <p:nvPr/>
            </p:nvSpPr>
            <p:spPr bwMode="auto">
              <a:xfrm>
                <a:off x="528" y="2369"/>
                <a:ext cx="192" cy="0"/>
              </a:xfrm>
              <a:prstGeom prst="line">
                <a:avLst/>
              </a:prstGeom>
              <a:noFill/>
              <a:ln w="28575">
                <a:solidFill>
                  <a:schemeClr val="tx2">
                    <a:lumMod val="50000"/>
                  </a:schemeClr>
                </a:solidFill>
                <a:round/>
                <a:headEnd/>
                <a:tailEnd/>
              </a:ln>
              <a:effectLst/>
            </p:spPr>
            <p:txBody>
              <a:bodyPr wrap="none" anchor="ctr"/>
              <a:lstStyle/>
              <a:p>
                <a:pPr algn="ctr" fontAlgn="base">
                  <a:spcBef>
                    <a:spcPct val="0"/>
                  </a:spcBef>
                  <a:spcAft>
                    <a:spcPct val="0"/>
                  </a:spcAft>
                  <a:defRPr/>
                </a:pPr>
                <a:endParaRPr lang="en-US" dirty="0">
                  <a:solidFill>
                    <a:prstClr val="black"/>
                  </a:solidFill>
                  <a:latin typeface="Arial" pitchFamily="34" charset="0"/>
                  <a:cs typeface="Arial" charset="0"/>
                </a:endParaRPr>
              </a:p>
            </p:txBody>
          </p:sp>
          <p:sp>
            <p:nvSpPr>
              <p:cNvPr id="22" name="Line 15"/>
              <p:cNvSpPr>
                <a:spLocks noChangeShapeType="1"/>
              </p:cNvSpPr>
              <p:nvPr/>
            </p:nvSpPr>
            <p:spPr bwMode="auto">
              <a:xfrm>
                <a:off x="768" y="1968"/>
                <a:ext cx="192" cy="0"/>
              </a:xfrm>
              <a:prstGeom prst="line">
                <a:avLst/>
              </a:prstGeom>
              <a:noFill/>
              <a:ln w="28575">
                <a:solidFill>
                  <a:schemeClr val="tx2">
                    <a:lumMod val="50000"/>
                  </a:schemeClr>
                </a:solidFill>
                <a:round/>
                <a:headEnd/>
                <a:tailEnd/>
              </a:ln>
              <a:effectLst/>
            </p:spPr>
            <p:txBody>
              <a:bodyPr wrap="none" anchor="ctr"/>
              <a:lstStyle/>
              <a:p>
                <a:pPr algn="ctr" fontAlgn="base">
                  <a:spcBef>
                    <a:spcPct val="0"/>
                  </a:spcBef>
                  <a:spcAft>
                    <a:spcPct val="0"/>
                  </a:spcAft>
                  <a:defRPr/>
                </a:pPr>
                <a:endParaRPr lang="en-US" dirty="0">
                  <a:solidFill>
                    <a:prstClr val="black"/>
                  </a:solidFill>
                  <a:latin typeface="Arial" pitchFamily="34" charset="0"/>
                  <a:cs typeface="Arial" charset="0"/>
                </a:endParaRPr>
              </a:p>
            </p:txBody>
          </p:sp>
          <p:sp>
            <p:nvSpPr>
              <p:cNvPr id="23" name="Line 16"/>
              <p:cNvSpPr>
                <a:spLocks noChangeShapeType="1"/>
              </p:cNvSpPr>
              <p:nvPr/>
            </p:nvSpPr>
            <p:spPr bwMode="auto">
              <a:xfrm>
                <a:off x="1200" y="2640"/>
                <a:ext cx="192" cy="0"/>
              </a:xfrm>
              <a:prstGeom prst="line">
                <a:avLst/>
              </a:prstGeom>
              <a:noFill/>
              <a:ln w="28575">
                <a:solidFill>
                  <a:schemeClr val="tx2">
                    <a:lumMod val="50000"/>
                  </a:schemeClr>
                </a:solidFill>
                <a:round/>
                <a:headEnd/>
                <a:tailEnd/>
              </a:ln>
              <a:effectLst/>
            </p:spPr>
            <p:txBody>
              <a:bodyPr wrap="none" anchor="ctr"/>
              <a:lstStyle/>
              <a:p>
                <a:pPr algn="ctr" fontAlgn="base">
                  <a:spcBef>
                    <a:spcPct val="0"/>
                  </a:spcBef>
                  <a:spcAft>
                    <a:spcPct val="0"/>
                  </a:spcAft>
                  <a:defRPr/>
                </a:pPr>
                <a:endParaRPr lang="en-US" dirty="0">
                  <a:solidFill>
                    <a:prstClr val="black"/>
                  </a:solidFill>
                  <a:latin typeface="Arial" pitchFamily="34" charset="0"/>
                  <a:cs typeface="Arial" charset="0"/>
                </a:endParaRPr>
              </a:p>
            </p:txBody>
          </p:sp>
          <p:graphicFrame>
            <p:nvGraphicFramePr>
              <p:cNvPr id="492556" name="Object 17"/>
              <p:cNvGraphicFramePr>
                <a:graphicFrameLocks noChangeAspect="1"/>
              </p:cNvGraphicFramePr>
              <p:nvPr/>
            </p:nvGraphicFramePr>
            <p:xfrm>
              <a:off x="288" y="2160"/>
              <a:ext cx="288" cy="432"/>
            </p:xfrm>
            <a:graphic>
              <a:graphicData uri="http://schemas.openxmlformats.org/presentationml/2006/ole">
                <mc:AlternateContent xmlns:mc="http://schemas.openxmlformats.org/markup-compatibility/2006">
                  <mc:Choice xmlns:v="urn:schemas-microsoft-com:vml" Requires="v">
                    <p:oleObj spid="_x0000_s46240" name="Equation" r:id="rId6" imgW="152334" imgH="228501" progId="Equation.DSMT4">
                      <p:embed/>
                    </p:oleObj>
                  </mc:Choice>
                  <mc:Fallback>
                    <p:oleObj name="Equation" r:id="rId6" imgW="152334" imgH="228501"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 y="2160"/>
                            <a:ext cx="288" cy="43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92557" name="Object 18"/>
              <p:cNvGraphicFramePr>
                <a:graphicFrameLocks noChangeAspect="1"/>
              </p:cNvGraphicFramePr>
              <p:nvPr/>
            </p:nvGraphicFramePr>
            <p:xfrm>
              <a:off x="936" y="1680"/>
              <a:ext cx="312" cy="432"/>
            </p:xfrm>
            <a:graphic>
              <a:graphicData uri="http://schemas.openxmlformats.org/presentationml/2006/ole">
                <mc:AlternateContent xmlns:mc="http://schemas.openxmlformats.org/markup-compatibility/2006">
                  <mc:Choice xmlns:v="urn:schemas-microsoft-com:vml" Requires="v">
                    <p:oleObj spid="_x0000_s46241" name="Equation" r:id="rId8" imgW="165028" imgH="228501" progId="Equation.DSMT4">
                      <p:embed/>
                    </p:oleObj>
                  </mc:Choice>
                  <mc:Fallback>
                    <p:oleObj name="Equation" r:id="rId8" imgW="165028" imgH="228501"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 y="1680"/>
                            <a:ext cx="312" cy="43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92558" name="Object 19"/>
              <p:cNvGraphicFramePr>
                <a:graphicFrameLocks noChangeAspect="1"/>
              </p:cNvGraphicFramePr>
              <p:nvPr/>
            </p:nvGraphicFramePr>
            <p:xfrm>
              <a:off x="1392" y="2448"/>
              <a:ext cx="288" cy="432"/>
            </p:xfrm>
            <a:graphic>
              <a:graphicData uri="http://schemas.openxmlformats.org/presentationml/2006/ole">
                <mc:AlternateContent xmlns:mc="http://schemas.openxmlformats.org/markup-compatibility/2006">
                  <mc:Choice xmlns:v="urn:schemas-microsoft-com:vml" Requires="v">
                    <p:oleObj spid="_x0000_s46242" name="Equation" r:id="rId10" imgW="152334" imgH="228501" progId="Equation.DSMT4">
                      <p:embed/>
                    </p:oleObj>
                  </mc:Choice>
                  <mc:Fallback>
                    <p:oleObj name="Equation" r:id="rId10" imgW="152334" imgH="22850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92" y="2448"/>
                            <a:ext cx="288" cy="43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492567" name="AutoShape 20"/>
            <p:cNvSpPr>
              <a:spLocks noChangeArrowheads="1"/>
            </p:cNvSpPr>
            <p:nvPr/>
          </p:nvSpPr>
          <p:spPr bwMode="auto">
            <a:xfrm>
              <a:off x="1872" y="1584"/>
              <a:ext cx="96" cy="96"/>
            </a:xfrm>
            <a:prstGeom prst="flowChartMerge">
              <a:avLst/>
            </a:prstGeom>
            <a:solidFill>
              <a:schemeClr val="accent1"/>
            </a:solidFill>
            <a:ln w="9525">
              <a:solidFill>
                <a:srgbClr val="3333FF"/>
              </a:solidFill>
              <a:miter lim="800000"/>
              <a:headEnd/>
              <a:tailEnd/>
            </a:ln>
          </p:spPr>
          <p:txBody>
            <a:bodyPr wrap="none" anchor="ctr"/>
            <a:lstStyle/>
            <a:p>
              <a:pPr algn="ctr" fontAlgn="base">
                <a:spcBef>
                  <a:spcPct val="0"/>
                </a:spcBef>
                <a:spcAft>
                  <a:spcPct val="0"/>
                </a:spcAft>
              </a:pPr>
              <a:endParaRPr lang="en-US">
                <a:solidFill>
                  <a:prstClr val="black"/>
                </a:solidFill>
                <a:latin typeface="Arial" charset="0"/>
                <a:cs typeface="Arial" charset="0"/>
              </a:endParaRPr>
            </a:p>
          </p:txBody>
        </p:sp>
        <p:graphicFrame>
          <p:nvGraphicFramePr>
            <p:cNvPr id="492560" name="Object 21"/>
            <p:cNvGraphicFramePr>
              <a:graphicFrameLocks noChangeAspect="1"/>
            </p:cNvGraphicFramePr>
            <p:nvPr/>
          </p:nvGraphicFramePr>
          <p:xfrm>
            <a:off x="288" y="1403"/>
            <a:ext cx="266" cy="399"/>
          </p:xfrm>
          <a:graphic>
            <a:graphicData uri="http://schemas.openxmlformats.org/presentationml/2006/ole">
              <mc:AlternateContent xmlns:mc="http://schemas.openxmlformats.org/markup-compatibility/2006">
                <mc:Choice xmlns:v="urn:schemas-microsoft-com:vml" Requires="v">
                  <p:oleObj spid="_x0000_s46243" name="Equation" r:id="rId12" imgW="152334" imgH="228501" progId="Equation.DSMT4">
                    <p:embed/>
                  </p:oleObj>
                </mc:Choice>
                <mc:Fallback>
                  <p:oleObj name="Equation" r:id="rId12" imgW="152334" imgH="228501"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8" y="1403"/>
                          <a:ext cx="266" cy="39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92561" name="Object 22"/>
            <p:cNvGraphicFramePr>
              <a:graphicFrameLocks noChangeAspect="1"/>
            </p:cNvGraphicFramePr>
            <p:nvPr/>
          </p:nvGraphicFramePr>
          <p:xfrm>
            <a:off x="1957" y="1403"/>
            <a:ext cx="310" cy="421"/>
          </p:xfrm>
          <a:graphic>
            <a:graphicData uri="http://schemas.openxmlformats.org/presentationml/2006/ole">
              <mc:AlternateContent xmlns:mc="http://schemas.openxmlformats.org/markup-compatibility/2006">
                <mc:Choice xmlns:v="urn:schemas-microsoft-com:vml" Requires="v">
                  <p:oleObj spid="_x0000_s46244" name="Equation" r:id="rId14" imgW="177646" imgH="241091" progId="Equation.DSMT4">
                    <p:embed/>
                  </p:oleObj>
                </mc:Choice>
                <mc:Fallback>
                  <p:oleObj name="Equation" r:id="rId14" imgW="177646" imgH="241091"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7" y="1403"/>
                          <a:ext cx="310" cy="42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92568" name="AutoShape 23"/>
            <p:cNvSpPr>
              <a:spLocks noChangeArrowheads="1"/>
            </p:cNvSpPr>
            <p:nvPr/>
          </p:nvSpPr>
          <p:spPr bwMode="auto">
            <a:xfrm>
              <a:off x="528" y="1536"/>
              <a:ext cx="144" cy="192"/>
            </a:xfrm>
            <a:prstGeom prst="irregularSeal2">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
        <p:nvSpPr>
          <p:cNvPr id="4" name="Title 3"/>
          <p:cNvSpPr>
            <a:spLocks noGrp="1"/>
          </p:cNvSpPr>
          <p:nvPr>
            <p:ph type="title"/>
          </p:nvPr>
        </p:nvSpPr>
        <p:spPr/>
        <p:txBody>
          <a:bodyPr/>
          <a:lstStyle/>
          <a:p>
            <a:r>
              <a:rPr lang="en-US" altLang="zh-CN" b="1" dirty="0">
                <a:solidFill>
                  <a:srgbClr val="0000FF"/>
                </a:solidFill>
                <a:latin typeface="Tahoma" pitchFamily="34" charset="0"/>
              </a:rPr>
              <a:t>2D internal multiple attenuation algorithm</a:t>
            </a:r>
            <a:endParaRPr lang="en-US" dirty="0"/>
          </a:p>
        </p:txBody>
      </p:sp>
    </p:spTree>
    <p:extLst>
      <p:ext uri="{BB962C8B-B14F-4D97-AF65-F5344CB8AC3E}">
        <p14:creationId xmlns:p14="http://schemas.microsoft.com/office/powerpoint/2010/main" val="3991655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a:off x="0" y="1219200"/>
            <a:ext cx="12192000" cy="0"/>
          </a:xfrm>
          <a:prstGeom prst="line">
            <a:avLst/>
          </a:prstGeom>
          <a:noFill/>
          <a:ln w="38100">
            <a:solidFill>
              <a:srgbClr val="99CCFF"/>
            </a:solidFill>
            <a:round/>
            <a:headEnd/>
            <a:tailEnd/>
          </a:ln>
        </p:spPr>
        <p:txBody>
          <a:bodyPr/>
          <a:lstStyle/>
          <a:p>
            <a:endParaRPr lang="en-US">
              <a:solidFill>
                <a:prstClr val="black"/>
              </a:solidFill>
            </a:endParaRPr>
          </a:p>
        </p:txBody>
      </p:sp>
      <p:sp>
        <p:nvSpPr>
          <p:cNvPr id="3" name="TextBox 2"/>
          <p:cNvSpPr txBox="1"/>
          <p:nvPr/>
        </p:nvSpPr>
        <p:spPr>
          <a:xfrm>
            <a:off x="1727200" y="228600"/>
            <a:ext cx="8331200" cy="707886"/>
          </a:xfrm>
          <a:prstGeom prst="rect">
            <a:avLst/>
          </a:prstGeom>
          <a:noFill/>
        </p:spPr>
        <p:txBody>
          <a:bodyPr wrap="square" rtlCol="0">
            <a:spAutoFit/>
          </a:bodyPr>
          <a:lstStyle/>
          <a:p>
            <a:pPr algn="ctr"/>
            <a:r>
              <a:rPr lang="en-US" sz="4000" dirty="0" smtClean="0">
                <a:solidFill>
                  <a:srgbClr val="0000FF"/>
                </a:solidFill>
              </a:rPr>
              <a:t>ISS for multiple reduction</a:t>
            </a:r>
            <a:endParaRPr lang="en-US" sz="4000" dirty="0">
              <a:solidFill>
                <a:srgbClr val="0000FF"/>
              </a:solidFill>
            </a:endParaRPr>
          </a:p>
        </p:txBody>
      </p:sp>
      <p:sp>
        <p:nvSpPr>
          <p:cNvPr id="4" name="TextBox 3"/>
          <p:cNvSpPr txBox="1"/>
          <p:nvPr/>
        </p:nvSpPr>
        <p:spPr>
          <a:xfrm>
            <a:off x="1117600" y="2133600"/>
            <a:ext cx="9753600" cy="1754326"/>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Free surface multiple elimination</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smtClean="0"/>
              <a:t>Internal multiple attenuation</a:t>
            </a:r>
            <a:endParaRPr lang="en-US" sz="3600" dirty="0"/>
          </a:p>
        </p:txBody>
      </p:sp>
      <p:sp>
        <p:nvSpPr>
          <p:cNvPr id="5" name="Slide Number Placeholder 4"/>
          <p:cNvSpPr>
            <a:spLocks noGrp="1"/>
          </p:cNvSpPr>
          <p:nvPr>
            <p:ph type="sldNum" sz="quarter" idx="12"/>
          </p:nvPr>
        </p:nvSpPr>
        <p:spPr/>
        <p:txBody>
          <a:bodyPr/>
          <a:lstStyle/>
          <a:p>
            <a:fld id="{B6F15528-21DE-4FAA-801E-634DDDAF4B2B}" type="slidenum">
              <a:rPr lang="en-US" sz="1800" smtClean="0">
                <a:solidFill>
                  <a:schemeClr val="tx1"/>
                </a:solidFill>
              </a:rPr>
              <a:pPr/>
              <a:t>38</a:t>
            </a:fld>
            <a:endParaRPr lang="en-US" dirty="0">
              <a:solidFill>
                <a:schemeClr val="tx1"/>
              </a:solidFill>
            </a:endParaRPr>
          </a:p>
        </p:txBody>
      </p:sp>
    </p:spTree>
    <p:extLst>
      <p:ext uri="{BB962C8B-B14F-4D97-AF65-F5344CB8AC3E}">
        <p14:creationId xmlns:p14="http://schemas.microsoft.com/office/powerpoint/2010/main" val="1794833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7862" y="836712"/>
            <a:ext cx="184666" cy="369332"/>
          </a:xfrm>
          <a:prstGeom prst="rect">
            <a:avLst/>
          </a:prstGeom>
          <a:noFill/>
        </p:spPr>
        <p:txBody>
          <a:bodyPr wrap="none" rtlCol="0">
            <a:spAutoFit/>
          </a:bodyPr>
          <a:lstStyle/>
          <a:p>
            <a:endParaRPr lang="en-US" dirty="0"/>
          </a:p>
        </p:txBody>
      </p:sp>
      <p:sp>
        <p:nvSpPr>
          <p:cNvPr id="5" name="Rectangle 1"/>
          <p:cNvSpPr>
            <a:spLocks noChangeArrowheads="1"/>
          </p:cNvSpPr>
          <p:nvPr/>
        </p:nvSpPr>
        <p:spPr bwMode="auto">
          <a:xfrm>
            <a:off x="609600" y="2171324"/>
            <a:ext cx="18466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Group 5"/>
          <p:cNvGrpSpPr/>
          <p:nvPr/>
        </p:nvGrpSpPr>
        <p:grpSpPr>
          <a:xfrm>
            <a:off x="980386" y="1409840"/>
            <a:ext cx="8796650" cy="4381360"/>
            <a:chOff x="381000" y="2362200"/>
            <a:chExt cx="4765426" cy="3342433"/>
          </a:xfrm>
        </p:grpSpPr>
        <p:sp>
          <p:nvSpPr>
            <p:cNvPr id="7" name="Rectangle 6"/>
            <p:cNvSpPr/>
            <p:nvPr/>
          </p:nvSpPr>
          <p:spPr>
            <a:xfrm>
              <a:off x="1382899" y="2776701"/>
              <a:ext cx="3733800" cy="518063"/>
            </a:xfrm>
            <a:prstGeom prst="rect">
              <a:avLst/>
            </a:prstGeom>
            <a:solidFill>
              <a:schemeClr val="tx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p:nvSpPr>
          <p:spPr>
            <a:xfrm>
              <a:off x="1382899" y="3298825"/>
              <a:ext cx="37338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p:nvSpPr>
          <p:spPr>
            <a:xfrm>
              <a:off x="1382899" y="3757727"/>
              <a:ext cx="3733800"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1382899" y="4675889"/>
              <a:ext cx="3733799" cy="457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Rectangle 10"/>
            <p:cNvSpPr/>
            <p:nvPr/>
          </p:nvSpPr>
          <p:spPr>
            <a:xfrm>
              <a:off x="1382899" y="5137150"/>
              <a:ext cx="3732397" cy="457200"/>
            </a:xfrm>
            <a:prstGeom prst="rect">
              <a:avLst/>
            </a:prstGeom>
            <a:solidFill>
              <a:schemeClr val="accent6">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p:cNvSpPr txBox="1"/>
            <p:nvPr/>
          </p:nvSpPr>
          <p:spPr>
            <a:xfrm>
              <a:off x="1942490" y="2881498"/>
              <a:ext cx="2827597" cy="258275"/>
            </a:xfrm>
            <a:prstGeom prst="rect">
              <a:avLst/>
            </a:prstGeom>
            <a:noFill/>
            <a:ln>
              <a:noFill/>
            </a:ln>
          </p:spPr>
          <p:txBody>
            <a:bodyPr wrap="square" rtlCol="0">
              <a:spAutoFit/>
            </a:bodyPr>
            <a:lstStyle/>
            <a:p>
              <a:r>
                <a:rPr lang="en-US" sz="1600" dirty="0" smtClean="0"/>
                <a:t>Layer 1: </a:t>
              </a:r>
              <a:r>
                <a:rPr lang="el-GR" sz="1600" dirty="0" smtClean="0"/>
                <a:t>ρ</a:t>
              </a:r>
              <a:r>
                <a:rPr lang="en-US" sz="1600" dirty="0" smtClean="0"/>
                <a:t>=1.0g/cm</a:t>
              </a:r>
              <a:r>
                <a:rPr lang="en-US" sz="1600" baseline="30000" dirty="0" smtClean="0"/>
                <a:t>3</a:t>
              </a:r>
              <a:r>
                <a:rPr lang="en-US" sz="1600" dirty="0" smtClean="0"/>
                <a:t>, </a:t>
              </a:r>
              <a:r>
                <a:rPr lang="en-US" sz="1600" dirty="0" err="1" smtClean="0"/>
                <a:t>vp</a:t>
              </a:r>
              <a:r>
                <a:rPr lang="en-US" sz="1600" dirty="0"/>
                <a:t>=1500m/s, </a:t>
              </a:r>
              <a:r>
                <a:rPr lang="en-US" sz="1600" dirty="0" smtClean="0"/>
                <a:t>vs=400m/s</a:t>
              </a:r>
              <a:endParaRPr lang="en-US" sz="1600" dirty="0"/>
            </a:p>
          </p:txBody>
        </p:sp>
        <p:sp>
          <p:nvSpPr>
            <p:cNvPr id="13" name="TextBox 12"/>
            <p:cNvSpPr txBox="1"/>
            <p:nvPr/>
          </p:nvSpPr>
          <p:spPr>
            <a:xfrm>
              <a:off x="1942489" y="3344461"/>
              <a:ext cx="3041001" cy="258275"/>
            </a:xfrm>
            <a:prstGeom prst="rect">
              <a:avLst/>
            </a:prstGeom>
            <a:noFill/>
          </p:spPr>
          <p:txBody>
            <a:bodyPr wrap="square" rtlCol="0">
              <a:spAutoFit/>
            </a:bodyPr>
            <a:lstStyle/>
            <a:p>
              <a:r>
                <a:rPr lang="en-US" sz="1600" dirty="0" smtClean="0"/>
                <a:t>Layer 2: </a:t>
              </a:r>
              <a:r>
                <a:rPr lang="el-GR" sz="1600" dirty="0" smtClean="0"/>
                <a:t>ρ</a:t>
              </a:r>
              <a:r>
                <a:rPr lang="en-US" sz="1600" dirty="0" smtClean="0"/>
                <a:t>=3.0g/cm</a:t>
              </a:r>
              <a:r>
                <a:rPr lang="en-US" sz="1600" baseline="30000" dirty="0" smtClean="0"/>
                <a:t>3</a:t>
              </a:r>
              <a:r>
                <a:rPr lang="en-US" sz="1600" dirty="0" smtClean="0"/>
                <a:t>, </a:t>
              </a:r>
              <a:r>
                <a:rPr lang="en-US" sz="1600" dirty="0" err="1" smtClean="0"/>
                <a:t>vp</a:t>
              </a:r>
              <a:r>
                <a:rPr lang="en-US" sz="1600" dirty="0" smtClean="0"/>
                <a:t>=2000m/s,</a:t>
              </a:r>
              <a:r>
                <a:rPr lang="en-US" sz="1600" dirty="0"/>
                <a:t> </a:t>
              </a:r>
              <a:r>
                <a:rPr lang="en-US" sz="1600" dirty="0" smtClean="0"/>
                <a:t>vs=1200m/s</a:t>
              </a:r>
              <a:endParaRPr lang="en-US" sz="1600" dirty="0"/>
            </a:p>
          </p:txBody>
        </p:sp>
        <p:sp>
          <p:nvSpPr>
            <p:cNvPr id="14" name="TextBox 13"/>
            <p:cNvSpPr txBox="1"/>
            <p:nvPr/>
          </p:nvSpPr>
          <p:spPr>
            <a:xfrm>
              <a:off x="1942489" y="4764273"/>
              <a:ext cx="3104267" cy="258275"/>
            </a:xfrm>
            <a:prstGeom prst="rect">
              <a:avLst/>
            </a:prstGeom>
            <a:noFill/>
          </p:spPr>
          <p:txBody>
            <a:bodyPr wrap="square" rtlCol="0">
              <a:spAutoFit/>
            </a:bodyPr>
            <a:lstStyle/>
            <a:p>
              <a:r>
                <a:rPr lang="en-US" sz="1600" dirty="0" smtClean="0"/>
                <a:t>Layer 4: </a:t>
              </a:r>
              <a:r>
                <a:rPr lang="el-GR" sz="1600" dirty="0" smtClean="0"/>
                <a:t>ρ</a:t>
              </a:r>
              <a:r>
                <a:rPr lang="en-US" sz="1600" dirty="0" smtClean="0"/>
                <a:t>=1.5g/cm</a:t>
              </a:r>
              <a:r>
                <a:rPr lang="en-US" sz="1600" baseline="30000" dirty="0" smtClean="0"/>
                <a:t>3</a:t>
              </a:r>
              <a:r>
                <a:rPr lang="en-US" sz="1600" dirty="0" smtClean="0"/>
                <a:t>, </a:t>
              </a:r>
              <a:r>
                <a:rPr lang="en-US" sz="1600" dirty="0" err="1" smtClean="0"/>
                <a:t>vp</a:t>
              </a:r>
              <a:r>
                <a:rPr lang="en-US" sz="1600" dirty="0" smtClean="0"/>
                <a:t>=1500m/s, vs=1500m/s</a:t>
              </a:r>
              <a:endParaRPr lang="en-US" sz="1600" dirty="0"/>
            </a:p>
          </p:txBody>
        </p:sp>
        <p:sp>
          <p:nvSpPr>
            <p:cNvPr id="15" name="TextBox 14"/>
            <p:cNvSpPr txBox="1"/>
            <p:nvPr/>
          </p:nvSpPr>
          <p:spPr>
            <a:xfrm>
              <a:off x="1942494" y="5221473"/>
              <a:ext cx="2934300" cy="258275"/>
            </a:xfrm>
            <a:prstGeom prst="rect">
              <a:avLst/>
            </a:prstGeom>
            <a:noFill/>
          </p:spPr>
          <p:txBody>
            <a:bodyPr wrap="square" rtlCol="0">
              <a:spAutoFit/>
            </a:bodyPr>
            <a:lstStyle/>
            <a:p>
              <a:r>
                <a:rPr lang="en-US" sz="1600" dirty="0" smtClean="0"/>
                <a:t>Layer 5: </a:t>
              </a:r>
              <a:r>
                <a:rPr lang="el-GR" sz="1600" dirty="0" smtClean="0"/>
                <a:t>ρ</a:t>
              </a:r>
              <a:r>
                <a:rPr lang="en-US" sz="1600" dirty="0" smtClean="0"/>
                <a:t>=1.8g/cm</a:t>
              </a:r>
              <a:r>
                <a:rPr lang="en-US" sz="1600" baseline="30000" dirty="0" smtClean="0"/>
                <a:t>3</a:t>
              </a:r>
              <a:r>
                <a:rPr lang="en-US" sz="1600" dirty="0" smtClean="0"/>
                <a:t>, </a:t>
              </a:r>
              <a:r>
                <a:rPr lang="en-US" sz="1600" dirty="0" err="1" smtClean="0"/>
                <a:t>vp</a:t>
              </a:r>
              <a:r>
                <a:rPr lang="en-US" sz="1600" dirty="0" smtClean="0"/>
                <a:t>=2500m/s, vs=1500m/s</a:t>
              </a:r>
              <a:endParaRPr lang="en-US" sz="1600" dirty="0"/>
            </a:p>
          </p:txBody>
        </p:sp>
        <p:sp>
          <p:nvSpPr>
            <p:cNvPr id="16" name="TextBox 15"/>
            <p:cNvSpPr txBox="1"/>
            <p:nvPr/>
          </p:nvSpPr>
          <p:spPr>
            <a:xfrm>
              <a:off x="381001" y="2717800"/>
              <a:ext cx="1143000" cy="234796"/>
            </a:xfrm>
            <a:prstGeom prst="rect">
              <a:avLst/>
            </a:prstGeom>
            <a:noFill/>
          </p:spPr>
          <p:txBody>
            <a:bodyPr wrap="square" rtlCol="0">
              <a:spAutoFit/>
            </a:bodyPr>
            <a:lstStyle/>
            <a:p>
              <a:r>
                <a:rPr lang="en-US" sz="1400" dirty="0" smtClean="0"/>
                <a:t>Z1=0m</a:t>
              </a:r>
              <a:endParaRPr lang="en-US" sz="1400" dirty="0"/>
            </a:p>
          </p:txBody>
        </p:sp>
        <p:sp>
          <p:nvSpPr>
            <p:cNvPr id="17" name="TextBox 16"/>
            <p:cNvSpPr txBox="1"/>
            <p:nvPr/>
          </p:nvSpPr>
          <p:spPr>
            <a:xfrm>
              <a:off x="381001" y="3120337"/>
              <a:ext cx="1143000" cy="234796"/>
            </a:xfrm>
            <a:prstGeom prst="rect">
              <a:avLst/>
            </a:prstGeom>
            <a:noFill/>
          </p:spPr>
          <p:txBody>
            <a:bodyPr wrap="square" rtlCol="0">
              <a:spAutoFit/>
            </a:bodyPr>
            <a:lstStyle/>
            <a:p>
              <a:r>
                <a:rPr lang="en-US" sz="1400" dirty="0" smtClean="0"/>
                <a:t>Z2=300m</a:t>
              </a:r>
              <a:endParaRPr lang="en-US" sz="1400" dirty="0"/>
            </a:p>
          </p:txBody>
        </p:sp>
        <p:sp>
          <p:nvSpPr>
            <p:cNvPr id="18" name="TextBox 17"/>
            <p:cNvSpPr txBox="1"/>
            <p:nvPr/>
          </p:nvSpPr>
          <p:spPr>
            <a:xfrm>
              <a:off x="381001" y="3561464"/>
              <a:ext cx="1143000" cy="234796"/>
            </a:xfrm>
            <a:prstGeom prst="rect">
              <a:avLst/>
            </a:prstGeom>
            <a:noFill/>
          </p:spPr>
          <p:txBody>
            <a:bodyPr wrap="square" rtlCol="0">
              <a:spAutoFit/>
            </a:bodyPr>
            <a:lstStyle/>
            <a:p>
              <a:r>
                <a:rPr lang="en-US" sz="1400" dirty="0" smtClean="0"/>
                <a:t>Z3=800m</a:t>
              </a:r>
              <a:endParaRPr lang="en-US" sz="1400" dirty="0"/>
            </a:p>
          </p:txBody>
        </p:sp>
        <p:sp>
          <p:nvSpPr>
            <p:cNvPr id="19" name="TextBox 18"/>
            <p:cNvSpPr txBox="1"/>
            <p:nvPr/>
          </p:nvSpPr>
          <p:spPr>
            <a:xfrm>
              <a:off x="381001" y="4523687"/>
              <a:ext cx="1382898" cy="234796"/>
            </a:xfrm>
            <a:prstGeom prst="rect">
              <a:avLst/>
            </a:prstGeom>
            <a:noFill/>
          </p:spPr>
          <p:txBody>
            <a:bodyPr wrap="square" rtlCol="0">
              <a:spAutoFit/>
            </a:bodyPr>
            <a:lstStyle/>
            <a:p>
              <a:r>
                <a:rPr lang="en-US" sz="1400" dirty="0" smtClean="0"/>
                <a:t>Z4=1900m</a:t>
              </a:r>
              <a:endParaRPr lang="en-US" sz="1400" dirty="0"/>
            </a:p>
          </p:txBody>
        </p:sp>
        <p:sp>
          <p:nvSpPr>
            <p:cNvPr id="20" name="TextBox 19"/>
            <p:cNvSpPr txBox="1"/>
            <p:nvPr/>
          </p:nvSpPr>
          <p:spPr>
            <a:xfrm>
              <a:off x="381000" y="5016010"/>
              <a:ext cx="1382899" cy="234796"/>
            </a:xfrm>
            <a:prstGeom prst="rect">
              <a:avLst/>
            </a:prstGeom>
            <a:noFill/>
          </p:spPr>
          <p:txBody>
            <a:bodyPr wrap="square" rtlCol="0">
              <a:spAutoFit/>
            </a:bodyPr>
            <a:lstStyle/>
            <a:p>
              <a:r>
                <a:rPr lang="en-US" sz="1400" dirty="0" smtClean="0"/>
                <a:t>Z5=2100m</a:t>
              </a:r>
              <a:endParaRPr lang="en-US" sz="1400" dirty="0"/>
            </a:p>
          </p:txBody>
        </p:sp>
        <p:sp>
          <p:nvSpPr>
            <p:cNvPr id="21" name="TextBox 20"/>
            <p:cNvSpPr txBox="1"/>
            <p:nvPr/>
          </p:nvSpPr>
          <p:spPr>
            <a:xfrm>
              <a:off x="381000" y="5469837"/>
              <a:ext cx="1306699" cy="234796"/>
            </a:xfrm>
            <a:prstGeom prst="rect">
              <a:avLst/>
            </a:prstGeom>
            <a:noFill/>
          </p:spPr>
          <p:txBody>
            <a:bodyPr wrap="square" rtlCol="0">
              <a:spAutoFit/>
            </a:bodyPr>
            <a:lstStyle/>
            <a:p>
              <a:r>
                <a:rPr lang="en-US" sz="1400" dirty="0" smtClean="0"/>
                <a:t>Z6=2400m</a:t>
              </a:r>
              <a:endParaRPr lang="en-US" sz="1400" dirty="0"/>
            </a:p>
          </p:txBody>
        </p:sp>
        <p:cxnSp>
          <p:nvCxnSpPr>
            <p:cNvPr id="22" name="Straight Connector 21"/>
            <p:cNvCxnSpPr/>
            <p:nvPr/>
          </p:nvCxnSpPr>
          <p:spPr>
            <a:xfrm flipV="1">
              <a:off x="1394198" y="2775036"/>
              <a:ext cx="3665351" cy="6264"/>
            </a:xfrm>
            <a:prstGeom prst="line">
              <a:avLst/>
            </a:prstGeom>
            <a:ln>
              <a:prstDash val="sysDot"/>
            </a:ln>
            <a:effectLst/>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1382899" y="3289300"/>
              <a:ext cx="3735201"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1382899" y="3748718"/>
              <a:ext cx="3733800"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1382899" y="4681853"/>
              <a:ext cx="3735198"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1382899" y="5143500"/>
              <a:ext cx="3735201" cy="0"/>
            </a:xfrm>
            <a:prstGeom prst="line">
              <a:avLst/>
            </a:prstGeom>
            <a:effectLst/>
          </p:spPr>
          <p:style>
            <a:lnRef idx="2">
              <a:schemeClr val="dk1"/>
            </a:lnRef>
            <a:fillRef idx="0">
              <a:schemeClr val="dk1"/>
            </a:fillRef>
            <a:effectRef idx="1">
              <a:schemeClr val="dk1"/>
            </a:effectRef>
            <a:fontRef idx="minor">
              <a:schemeClr val="tx1"/>
            </a:fontRef>
          </p:style>
        </p:cxnSp>
        <p:sp>
          <p:nvSpPr>
            <p:cNvPr id="27" name="Isosceles Triangle 26"/>
            <p:cNvSpPr/>
            <p:nvPr/>
          </p:nvSpPr>
          <p:spPr>
            <a:xfrm>
              <a:off x="3184007" y="2716128"/>
              <a:ext cx="174622" cy="19128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597937" y="2851623"/>
              <a:ext cx="3340636" cy="1563"/>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656544" y="2819742"/>
              <a:ext cx="58608" cy="63762"/>
            </a:xfrm>
            <a:prstGeom prst="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879539" y="2818964"/>
              <a:ext cx="58608" cy="63762"/>
            </a:xfrm>
            <a:prstGeom prst="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125405" y="2819742"/>
              <a:ext cx="58608" cy="63762"/>
            </a:xfrm>
            <a:prstGeom prst="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 name="Rectangle 31"/>
            <p:cNvSpPr/>
            <p:nvPr/>
          </p:nvSpPr>
          <p:spPr>
            <a:xfrm>
              <a:off x="2348401" y="2818964"/>
              <a:ext cx="58608" cy="63762"/>
            </a:xfrm>
            <a:prstGeom prst="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3" name="Rectangle 32"/>
            <p:cNvSpPr/>
            <p:nvPr/>
          </p:nvSpPr>
          <p:spPr>
            <a:xfrm>
              <a:off x="2547094" y="2820523"/>
              <a:ext cx="58608" cy="63762"/>
            </a:xfrm>
            <a:prstGeom prst="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770090" y="2819745"/>
              <a:ext cx="58608" cy="63762"/>
            </a:xfrm>
            <a:prstGeom prst="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015956" y="2820523"/>
              <a:ext cx="58608" cy="63762"/>
            </a:xfrm>
            <a:prstGeom prst="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6" name="Rectangle 35"/>
            <p:cNvSpPr/>
            <p:nvPr/>
          </p:nvSpPr>
          <p:spPr>
            <a:xfrm>
              <a:off x="3238951" y="2819745"/>
              <a:ext cx="58608" cy="63762"/>
            </a:xfrm>
            <a:prstGeom prst="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7" name="Rectangle 36"/>
            <p:cNvSpPr/>
            <p:nvPr/>
          </p:nvSpPr>
          <p:spPr>
            <a:xfrm>
              <a:off x="3473381" y="2820523"/>
              <a:ext cx="58608" cy="63762"/>
            </a:xfrm>
            <a:prstGeom prst="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696377" y="2819745"/>
              <a:ext cx="58608" cy="63762"/>
            </a:xfrm>
            <a:prstGeom prst="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942243" y="2820523"/>
              <a:ext cx="58608" cy="63762"/>
            </a:xfrm>
            <a:prstGeom prst="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0" name="Rectangle 39"/>
            <p:cNvSpPr/>
            <p:nvPr/>
          </p:nvSpPr>
          <p:spPr>
            <a:xfrm>
              <a:off x="4165238" y="2819745"/>
              <a:ext cx="58608" cy="63762"/>
            </a:xfrm>
            <a:prstGeom prst="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1" name="Rectangle 40"/>
            <p:cNvSpPr/>
            <p:nvPr/>
          </p:nvSpPr>
          <p:spPr>
            <a:xfrm>
              <a:off x="4363932" y="2821305"/>
              <a:ext cx="58608" cy="63762"/>
            </a:xfrm>
            <a:prstGeom prst="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586927" y="2820527"/>
              <a:ext cx="58608" cy="63762"/>
            </a:xfrm>
            <a:prstGeom prst="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832793" y="2821305"/>
              <a:ext cx="58608" cy="63762"/>
            </a:xfrm>
            <a:prstGeom prst="rect">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4" name="TextBox 43"/>
            <p:cNvSpPr txBox="1"/>
            <p:nvPr/>
          </p:nvSpPr>
          <p:spPr>
            <a:xfrm>
              <a:off x="1129013" y="2405291"/>
              <a:ext cx="406116" cy="234796"/>
            </a:xfrm>
            <a:prstGeom prst="rect">
              <a:avLst/>
            </a:prstGeom>
            <a:noFill/>
          </p:spPr>
          <p:txBody>
            <a:bodyPr wrap="none" rtlCol="0">
              <a:spAutoFit/>
            </a:bodyPr>
            <a:lstStyle/>
            <a:p>
              <a:r>
                <a:rPr lang="en-US" sz="1400" b="1" dirty="0" smtClean="0"/>
                <a:t>-2500m</a:t>
              </a:r>
              <a:endParaRPr lang="en-US" sz="1400" b="1" dirty="0"/>
            </a:p>
          </p:txBody>
        </p:sp>
        <p:sp>
          <p:nvSpPr>
            <p:cNvPr id="45" name="TextBox 44"/>
            <p:cNvSpPr txBox="1"/>
            <p:nvPr/>
          </p:nvSpPr>
          <p:spPr>
            <a:xfrm>
              <a:off x="3135499" y="2402314"/>
              <a:ext cx="149334" cy="234796"/>
            </a:xfrm>
            <a:prstGeom prst="rect">
              <a:avLst/>
            </a:prstGeom>
            <a:noFill/>
          </p:spPr>
          <p:txBody>
            <a:bodyPr wrap="none" rtlCol="0">
              <a:spAutoFit/>
            </a:bodyPr>
            <a:lstStyle/>
            <a:p>
              <a:r>
                <a:rPr lang="en-US" sz="1400" b="1" dirty="0" smtClean="0"/>
                <a:t>0</a:t>
              </a:r>
              <a:endParaRPr lang="en-US" sz="1400" b="1" dirty="0"/>
            </a:p>
          </p:txBody>
        </p:sp>
        <p:sp>
          <p:nvSpPr>
            <p:cNvPr id="46" name="TextBox 45"/>
            <p:cNvSpPr txBox="1"/>
            <p:nvPr/>
          </p:nvSpPr>
          <p:spPr>
            <a:xfrm>
              <a:off x="4770087" y="2416196"/>
              <a:ext cx="376339" cy="234796"/>
            </a:xfrm>
            <a:prstGeom prst="rect">
              <a:avLst/>
            </a:prstGeom>
            <a:noFill/>
          </p:spPr>
          <p:txBody>
            <a:bodyPr wrap="none" rtlCol="0">
              <a:spAutoFit/>
            </a:bodyPr>
            <a:lstStyle/>
            <a:p>
              <a:r>
                <a:rPr lang="en-US" sz="1400" b="1" dirty="0" smtClean="0"/>
                <a:t>2500m</a:t>
              </a:r>
              <a:endParaRPr lang="en-US" sz="1400" b="1" dirty="0"/>
            </a:p>
          </p:txBody>
        </p:sp>
        <p:sp>
          <p:nvSpPr>
            <p:cNvPr id="47" name="Left Brace 46"/>
            <p:cNvSpPr/>
            <p:nvPr/>
          </p:nvSpPr>
          <p:spPr>
            <a:xfrm rot="16200000" flipH="1">
              <a:off x="2629101" y="2599795"/>
              <a:ext cx="105454" cy="248357"/>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p:cNvSpPr txBox="1"/>
            <p:nvPr/>
          </p:nvSpPr>
          <p:spPr>
            <a:xfrm>
              <a:off x="2380256" y="2362200"/>
              <a:ext cx="353021" cy="234796"/>
            </a:xfrm>
            <a:prstGeom prst="rect">
              <a:avLst/>
            </a:prstGeom>
            <a:noFill/>
          </p:spPr>
          <p:txBody>
            <a:bodyPr wrap="none" rtlCol="0">
              <a:spAutoFit/>
            </a:bodyPr>
            <a:lstStyle/>
            <a:p>
              <a:r>
                <a:rPr lang="en-US" sz="1400" b="1" dirty="0" smtClean="0"/>
                <a:t>12.5m</a:t>
              </a:r>
              <a:endParaRPr lang="en-US" sz="1400" b="1" dirty="0"/>
            </a:p>
          </p:txBody>
        </p:sp>
        <p:sp>
          <p:nvSpPr>
            <p:cNvPr id="49" name="Rectangle 48"/>
            <p:cNvSpPr/>
            <p:nvPr/>
          </p:nvSpPr>
          <p:spPr>
            <a:xfrm>
              <a:off x="1382899" y="4215718"/>
              <a:ext cx="3734593"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TextBox 49"/>
            <p:cNvSpPr txBox="1"/>
            <p:nvPr/>
          </p:nvSpPr>
          <p:spPr>
            <a:xfrm>
              <a:off x="1942489" y="4056764"/>
              <a:ext cx="3041001" cy="258275"/>
            </a:xfrm>
            <a:prstGeom prst="rect">
              <a:avLst/>
            </a:prstGeom>
            <a:noFill/>
          </p:spPr>
          <p:txBody>
            <a:bodyPr wrap="square" rtlCol="0">
              <a:spAutoFit/>
            </a:bodyPr>
            <a:lstStyle/>
            <a:p>
              <a:r>
                <a:rPr lang="en-US" sz="1600" dirty="0" smtClean="0"/>
                <a:t>Layer 3: </a:t>
              </a:r>
              <a:r>
                <a:rPr lang="el-GR" sz="1600" dirty="0" smtClean="0"/>
                <a:t>ρ</a:t>
              </a:r>
              <a:r>
                <a:rPr lang="en-US" sz="1600" dirty="0" smtClean="0"/>
                <a:t>=2.1g/cm</a:t>
              </a:r>
              <a:r>
                <a:rPr lang="en-US" sz="1600" baseline="30000" dirty="0" smtClean="0"/>
                <a:t>3</a:t>
              </a:r>
              <a:r>
                <a:rPr lang="en-US" sz="1600" dirty="0" smtClean="0"/>
                <a:t>, </a:t>
              </a:r>
              <a:r>
                <a:rPr lang="en-US" sz="1600" dirty="0" err="1" smtClean="0"/>
                <a:t>vp</a:t>
              </a:r>
              <a:r>
                <a:rPr lang="en-US" sz="1600" dirty="0" smtClean="0"/>
                <a:t>=1500m/s,</a:t>
              </a:r>
              <a:r>
                <a:rPr lang="en-US" sz="1600" dirty="0"/>
                <a:t> </a:t>
              </a:r>
              <a:r>
                <a:rPr lang="en-US" sz="1600" dirty="0" smtClean="0"/>
                <a:t>vs=900m/s</a:t>
              </a:r>
              <a:endParaRPr lang="en-US" sz="1600" dirty="0"/>
            </a:p>
          </p:txBody>
        </p:sp>
      </p:grpSp>
      <p:sp>
        <p:nvSpPr>
          <p:cNvPr id="52" name="TextBox 51"/>
          <p:cNvSpPr txBox="1"/>
          <p:nvPr/>
        </p:nvSpPr>
        <p:spPr>
          <a:xfrm>
            <a:off x="4863003" y="5764520"/>
            <a:ext cx="2690861" cy="400110"/>
          </a:xfrm>
          <a:prstGeom prst="rect">
            <a:avLst/>
          </a:prstGeom>
          <a:noFill/>
        </p:spPr>
        <p:txBody>
          <a:bodyPr wrap="none" rtlCol="0">
            <a:spAutoFit/>
          </a:bodyPr>
          <a:lstStyle/>
          <a:p>
            <a:r>
              <a:rPr lang="en-US" sz="2000" dirty="0" smtClean="0"/>
              <a:t>Yanglei Zou et al. (2014)</a:t>
            </a:r>
            <a:endParaRPr lang="en-US" sz="2000" dirty="0"/>
          </a:p>
        </p:txBody>
      </p:sp>
      <p:sp>
        <p:nvSpPr>
          <p:cNvPr id="54" name="TextBox 53"/>
          <p:cNvSpPr txBox="1"/>
          <p:nvPr/>
        </p:nvSpPr>
        <p:spPr>
          <a:xfrm>
            <a:off x="3907493" y="6103038"/>
            <a:ext cx="4439737" cy="369332"/>
          </a:xfrm>
          <a:prstGeom prst="rect">
            <a:avLst/>
          </a:prstGeom>
          <a:noFill/>
        </p:spPr>
        <p:txBody>
          <a:bodyPr wrap="none" rtlCol="0">
            <a:spAutoFit/>
          </a:bodyPr>
          <a:lstStyle/>
          <a:p>
            <a:r>
              <a:rPr lang="en-US" dirty="0" smtClean="0"/>
              <a:t>Courtesy of Schlumberger De-multiples Team</a:t>
            </a:r>
            <a:endParaRPr 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39</a:t>
            </a:fld>
            <a:endParaRPr lang="zh-CN" altLang="en-US"/>
          </a:p>
        </p:txBody>
      </p:sp>
      <p:sp>
        <p:nvSpPr>
          <p:cNvPr id="53" name="Rectangle 52"/>
          <p:cNvSpPr/>
          <p:nvPr/>
        </p:nvSpPr>
        <p:spPr>
          <a:xfrm>
            <a:off x="1923852" y="222548"/>
            <a:ext cx="8544949" cy="461665"/>
          </a:xfrm>
          <a:prstGeom prst="rect">
            <a:avLst/>
          </a:prstGeom>
        </p:spPr>
        <p:txBody>
          <a:bodyPr wrap="square">
            <a:spAutoFit/>
          </a:bodyPr>
          <a:lstStyle/>
          <a:p>
            <a:pPr algn="ctr"/>
            <a:r>
              <a:rPr lang="en-US" sz="2400" i="1" dirty="0" smtClean="0"/>
              <a:t>Internal multiple </a:t>
            </a:r>
            <a:r>
              <a:rPr lang="en-US" sz="2400" b="1" i="1" dirty="0" smtClean="0">
                <a:solidFill>
                  <a:srgbClr val="FF0000"/>
                </a:solidFill>
              </a:rPr>
              <a:t>elimination</a:t>
            </a:r>
            <a:r>
              <a:rPr lang="en-US" sz="2400" i="1" dirty="0" smtClean="0"/>
              <a:t> in an </a:t>
            </a:r>
            <a:r>
              <a:rPr lang="en-US" sz="2400" b="1" i="1" dirty="0" smtClean="0">
                <a:solidFill>
                  <a:srgbClr val="FF0000"/>
                </a:solidFill>
              </a:rPr>
              <a:t>elastic</a:t>
            </a:r>
            <a:r>
              <a:rPr lang="en-US" sz="2400" i="1" dirty="0" smtClean="0"/>
              <a:t> earth</a:t>
            </a:r>
            <a:endParaRPr lang="en-US" sz="2400" dirty="0"/>
          </a:p>
        </p:txBody>
      </p:sp>
      <p:sp>
        <p:nvSpPr>
          <p:cNvPr id="3" name="TextBox 2"/>
          <p:cNvSpPr txBox="1"/>
          <p:nvPr/>
        </p:nvSpPr>
        <p:spPr>
          <a:xfrm>
            <a:off x="5519937" y="786177"/>
            <a:ext cx="1014821" cy="461665"/>
          </a:xfrm>
          <a:prstGeom prst="rect">
            <a:avLst/>
          </a:prstGeom>
          <a:noFill/>
        </p:spPr>
        <p:txBody>
          <a:bodyPr wrap="none" rtlCol="0">
            <a:spAutoFit/>
          </a:bodyPr>
          <a:lstStyle/>
          <a:p>
            <a:r>
              <a:rPr lang="en-US" sz="2400" b="1" dirty="0" smtClean="0">
                <a:solidFill>
                  <a:srgbClr val="000000"/>
                </a:solidFill>
              </a:rPr>
              <a:t>Model</a:t>
            </a:r>
            <a:endParaRPr lang="en-US" sz="2400" b="1" dirty="0">
              <a:solidFill>
                <a:srgbClr val="000000"/>
              </a:solidFill>
            </a:endParaRPr>
          </a:p>
        </p:txBody>
      </p:sp>
    </p:spTree>
    <p:extLst>
      <p:ext uri="{BB962C8B-B14F-4D97-AF65-F5344CB8AC3E}">
        <p14:creationId xmlns:p14="http://schemas.microsoft.com/office/powerpoint/2010/main" val="2131020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Indicators of “indirect”</a:t>
            </a:r>
            <a:endParaRPr lang="en-US" dirty="0"/>
          </a:p>
        </p:txBody>
      </p:sp>
      <p:sp>
        <p:nvSpPr>
          <p:cNvPr id="4" name="Content Placeholder 3"/>
          <p:cNvSpPr>
            <a:spLocks noGrp="1"/>
          </p:cNvSpPr>
          <p:nvPr>
            <p:ph idx="1"/>
          </p:nvPr>
        </p:nvSpPr>
        <p:spPr/>
        <p:txBody>
          <a:bodyPr>
            <a:normAutofit/>
          </a:bodyPr>
          <a:lstStyle/>
          <a:p>
            <a:pPr>
              <a:lnSpc>
                <a:spcPct val="120000"/>
              </a:lnSpc>
              <a:buFont typeface="Wingdings" charset="2"/>
              <a:buChar char="ü"/>
            </a:pPr>
            <a:r>
              <a:rPr lang="en-US" dirty="0" smtClean="0">
                <a:latin typeface="Arial"/>
                <a:cs typeface="Arial"/>
              </a:rPr>
              <a:t>model matching</a:t>
            </a:r>
          </a:p>
          <a:p>
            <a:pPr>
              <a:lnSpc>
                <a:spcPct val="120000"/>
              </a:lnSpc>
              <a:buFont typeface="Wingdings" charset="2"/>
              <a:buChar char="ü"/>
            </a:pPr>
            <a:r>
              <a:rPr lang="en-US" dirty="0" smtClean="0">
                <a:latin typeface="Arial"/>
                <a:cs typeface="Arial"/>
              </a:rPr>
              <a:t>objective/cost functions</a:t>
            </a:r>
          </a:p>
          <a:p>
            <a:pPr>
              <a:lnSpc>
                <a:spcPct val="120000"/>
              </a:lnSpc>
              <a:buFont typeface="Wingdings" charset="2"/>
              <a:buChar char="ü"/>
            </a:pPr>
            <a:r>
              <a:rPr lang="en-US" dirty="0" smtClean="0">
                <a:latin typeface="Arial"/>
                <a:cs typeface="Arial"/>
              </a:rPr>
              <a:t>search algorithm</a:t>
            </a:r>
          </a:p>
          <a:p>
            <a:pPr>
              <a:lnSpc>
                <a:spcPct val="120000"/>
              </a:lnSpc>
              <a:buFont typeface="Wingdings" charset="2"/>
              <a:buChar char="ü"/>
            </a:pPr>
            <a:r>
              <a:rPr lang="en-US" dirty="0" smtClean="0">
                <a:latin typeface="Arial"/>
                <a:cs typeface="Arial"/>
              </a:rPr>
              <a:t>iterative linear “inversion”</a:t>
            </a:r>
          </a:p>
          <a:p>
            <a:pPr>
              <a:lnSpc>
                <a:spcPct val="120000"/>
              </a:lnSpc>
              <a:buFont typeface="Wingdings" charset="2"/>
              <a:buChar char="ü"/>
            </a:pPr>
            <a:r>
              <a:rPr lang="en-US" dirty="0" smtClean="0">
                <a:latin typeface="Arial"/>
                <a:cs typeface="Arial"/>
              </a:rPr>
              <a:t>necessary and not sufficient conditions, e.g., CIG flatness</a:t>
            </a:r>
            <a:endParaRPr lang="en-US" dirty="0">
              <a:latin typeface="Arial"/>
              <a:cs typeface="Aria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248131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333" r="9450" b="7408"/>
          <a:stretch/>
        </p:blipFill>
        <p:spPr bwMode="auto">
          <a:xfrm>
            <a:off x="1223996" y="1192108"/>
            <a:ext cx="9702800" cy="4622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4" name="TextBox 33"/>
          <p:cNvSpPr txBox="1"/>
          <p:nvPr/>
        </p:nvSpPr>
        <p:spPr>
          <a:xfrm>
            <a:off x="4367808" y="5949280"/>
            <a:ext cx="2690861" cy="400110"/>
          </a:xfrm>
          <a:prstGeom prst="rect">
            <a:avLst/>
          </a:prstGeom>
          <a:noFill/>
        </p:spPr>
        <p:txBody>
          <a:bodyPr wrap="none" rtlCol="0">
            <a:spAutoFit/>
          </a:bodyPr>
          <a:lstStyle/>
          <a:p>
            <a:r>
              <a:rPr lang="en-US" sz="2000" dirty="0" smtClean="0"/>
              <a:t>Yanglei Zou et al. (2014)</a:t>
            </a:r>
            <a:endParaRPr lang="en-US" sz="2000" dirty="0"/>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40</a:t>
            </a:fld>
            <a:endParaRPr lang="zh-CN" altLang="en-US"/>
          </a:p>
        </p:txBody>
      </p:sp>
      <p:sp>
        <p:nvSpPr>
          <p:cNvPr id="11" name="TextBox 10"/>
          <p:cNvSpPr txBox="1"/>
          <p:nvPr/>
        </p:nvSpPr>
        <p:spPr>
          <a:xfrm>
            <a:off x="5713848" y="260648"/>
            <a:ext cx="789249" cy="461665"/>
          </a:xfrm>
          <a:prstGeom prst="rect">
            <a:avLst/>
          </a:prstGeom>
          <a:noFill/>
        </p:spPr>
        <p:txBody>
          <a:bodyPr wrap="none" rtlCol="0">
            <a:spAutoFit/>
          </a:bodyPr>
          <a:lstStyle/>
          <a:p>
            <a:pPr algn="ctr"/>
            <a:r>
              <a:rPr lang="en-US" sz="2400" b="1" dirty="0" smtClean="0"/>
              <a:t>Data</a:t>
            </a:r>
          </a:p>
        </p:txBody>
      </p:sp>
    </p:spTree>
    <p:extLst>
      <p:ext uri="{BB962C8B-B14F-4D97-AF65-F5344CB8AC3E}">
        <p14:creationId xmlns:p14="http://schemas.microsoft.com/office/powerpoint/2010/main" val="1729338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333" r="9450" b="7408"/>
          <a:stretch/>
        </p:blipFill>
        <p:spPr bwMode="auto">
          <a:xfrm>
            <a:off x="1223996" y="1192108"/>
            <a:ext cx="9702800" cy="4622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026" name="Group 1025"/>
          <p:cNvGrpSpPr/>
          <p:nvPr/>
        </p:nvGrpSpPr>
        <p:grpSpPr>
          <a:xfrm>
            <a:off x="3197351" y="1366702"/>
            <a:ext cx="6725583" cy="2585566"/>
            <a:chOff x="2398013" y="1366702"/>
            <a:chExt cx="5044187" cy="2585566"/>
          </a:xfrm>
        </p:grpSpPr>
        <p:grpSp>
          <p:nvGrpSpPr>
            <p:cNvPr id="6" name="Group 5"/>
            <p:cNvGrpSpPr/>
            <p:nvPr/>
          </p:nvGrpSpPr>
          <p:grpSpPr>
            <a:xfrm>
              <a:off x="2398013" y="1366702"/>
              <a:ext cx="762997" cy="2585566"/>
              <a:chOff x="2398013" y="1366702"/>
              <a:chExt cx="762997" cy="2585566"/>
            </a:xfrm>
          </p:grpSpPr>
          <p:sp>
            <p:nvSpPr>
              <p:cNvPr id="13" name="Down Arrow 12"/>
              <p:cNvSpPr/>
              <p:nvPr/>
            </p:nvSpPr>
            <p:spPr>
              <a:xfrm rot="1995346">
                <a:off x="2398013" y="1366702"/>
                <a:ext cx="308996" cy="39650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1995346">
                <a:off x="2852014" y="1867719"/>
                <a:ext cx="308996" cy="39650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rot="1995346">
                <a:off x="2464054" y="3279100"/>
                <a:ext cx="308996" cy="39650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p:cNvSpPr/>
              <p:nvPr/>
            </p:nvSpPr>
            <p:spPr>
              <a:xfrm rot="1995346">
                <a:off x="2819841" y="3555764"/>
                <a:ext cx="308996" cy="39650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Right Arrow 29"/>
            <p:cNvSpPr/>
            <p:nvPr/>
          </p:nvSpPr>
          <p:spPr>
            <a:xfrm>
              <a:off x="5145471" y="1446131"/>
              <a:ext cx="492921" cy="2692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latin typeface="Arial Narrow" pitchFamily="34" charset="0"/>
              </a:endParaRPr>
            </a:p>
          </p:txBody>
        </p:sp>
        <p:sp>
          <p:nvSpPr>
            <p:cNvPr id="1025" name="Rectangle 1024"/>
            <p:cNvSpPr/>
            <p:nvPr/>
          </p:nvSpPr>
          <p:spPr>
            <a:xfrm>
              <a:off x="5651500" y="1431764"/>
              <a:ext cx="1790700" cy="322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latin typeface="Arial Narrow" pitchFamily="34" charset="0"/>
                </a:rPr>
                <a:t>P primaries</a:t>
              </a:r>
            </a:p>
          </p:txBody>
        </p:sp>
      </p:grpSp>
      <p:sp>
        <p:nvSpPr>
          <p:cNvPr id="34" name="TextBox 33"/>
          <p:cNvSpPr txBox="1"/>
          <p:nvPr/>
        </p:nvSpPr>
        <p:spPr>
          <a:xfrm>
            <a:off x="4367808" y="5949280"/>
            <a:ext cx="2690861" cy="400110"/>
          </a:xfrm>
          <a:prstGeom prst="rect">
            <a:avLst/>
          </a:prstGeom>
          <a:noFill/>
        </p:spPr>
        <p:txBody>
          <a:bodyPr wrap="none" rtlCol="0">
            <a:spAutoFit/>
          </a:bodyPr>
          <a:lstStyle/>
          <a:p>
            <a:r>
              <a:rPr lang="en-US" sz="2000" dirty="0" smtClean="0"/>
              <a:t>Yanglei Zou et al. (2014)</a:t>
            </a:r>
            <a:endParaRPr lang="en-US" sz="2000" dirty="0"/>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41</a:t>
            </a:fld>
            <a:endParaRPr lang="zh-CN" altLang="en-US"/>
          </a:p>
        </p:txBody>
      </p:sp>
      <p:sp>
        <p:nvSpPr>
          <p:cNvPr id="17" name="TextBox 16"/>
          <p:cNvSpPr txBox="1"/>
          <p:nvPr/>
        </p:nvSpPr>
        <p:spPr>
          <a:xfrm>
            <a:off x="3689105" y="260649"/>
            <a:ext cx="4838734" cy="830997"/>
          </a:xfrm>
          <a:prstGeom prst="rect">
            <a:avLst/>
          </a:prstGeom>
          <a:noFill/>
        </p:spPr>
        <p:txBody>
          <a:bodyPr wrap="none" rtlCol="0">
            <a:spAutoFit/>
          </a:bodyPr>
          <a:lstStyle/>
          <a:p>
            <a:pPr algn="ctr"/>
            <a:r>
              <a:rPr lang="en-US" sz="2400" b="1" dirty="0" smtClean="0"/>
              <a:t>Data </a:t>
            </a:r>
          </a:p>
          <a:p>
            <a:r>
              <a:rPr lang="en-US" sz="2400" b="1" dirty="0" smtClean="0"/>
              <a:t>(with arrows pointed to P primaries)</a:t>
            </a:r>
            <a:endParaRPr lang="en-US" sz="2400" b="1" dirty="0"/>
          </a:p>
        </p:txBody>
      </p:sp>
    </p:spTree>
    <p:extLst>
      <p:ext uri="{BB962C8B-B14F-4D97-AF65-F5344CB8AC3E}">
        <p14:creationId xmlns:p14="http://schemas.microsoft.com/office/powerpoint/2010/main" val="107492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333" r="9450" b="7408"/>
          <a:stretch/>
        </p:blipFill>
        <p:spPr bwMode="auto">
          <a:xfrm>
            <a:off x="1223996" y="1192108"/>
            <a:ext cx="9702800" cy="4622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029" name="Group 1028"/>
          <p:cNvGrpSpPr/>
          <p:nvPr/>
        </p:nvGrpSpPr>
        <p:grpSpPr>
          <a:xfrm>
            <a:off x="5587405" y="1842053"/>
            <a:ext cx="4334985" cy="2671080"/>
            <a:chOff x="4190553" y="1842053"/>
            <a:chExt cx="3251239" cy="2671080"/>
          </a:xfrm>
        </p:grpSpPr>
        <p:grpSp>
          <p:nvGrpSpPr>
            <p:cNvPr id="9" name="Group 8"/>
            <p:cNvGrpSpPr/>
            <p:nvPr/>
          </p:nvGrpSpPr>
          <p:grpSpPr>
            <a:xfrm>
              <a:off x="4190553" y="2220263"/>
              <a:ext cx="1500956" cy="2292870"/>
              <a:chOff x="4190553" y="2220263"/>
              <a:chExt cx="1500956" cy="2292870"/>
            </a:xfrm>
          </p:grpSpPr>
          <p:sp>
            <p:nvSpPr>
              <p:cNvPr id="24" name="Down Arrow 23"/>
              <p:cNvSpPr/>
              <p:nvPr/>
            </p:nvSpPr>
            <p:spPr>
              <a:xfrm rot="1995346">
                <a:off x="4190553" y="2220263"/>
                <a:ext cx="308996" cy="39650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Down Arrow 24"/>
              <p:cNvSpPr/>
              <p:nvPr/>
            </p:nvSpPr>
            <p:spPr>
              <a:xfrm rot="1995346">
                <a:off x="5382513" y="2647495"/>
                <a:ext cx="308996" cy="39650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Down Arrow 25"/>
              <p:cNvSpPr/>
              <p:nvPr/>
            </p:nvSpPr>
            <p:spPr>
              <a:xfrm rot="1995346">
                <a:off x="5375738" y="3972915"/>
                <a:ext cx="308996" cy="39650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Down Arrow 26"/>
              <p:cNvSpPr/>
              <p:nvPr/>
            </p:nvSpPr>
            <p:spPr>
              <a:xfrm rot="1995346">
                <a:off x="4772914" y="4116629"/>
                <a:ext cx="308996" cy="39650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5" name="Right Arrow 34"/>
            <p:cNvSpPr/>
            <p:nvPr/>
          </p:nvSpPr>
          <p:spPr>
            <a:xfrm>
              <a:off x="5145063" y="1856420"/>
              <a:ext cx="492921" cy="2692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latin typeface="Arial Narrow" pitchFamily="34" charset="0"/>
              </a:endParaRPr>
            </a:p>
          </p:txBody>
        </p:sp>
        <p:sp>
          <p:nvSpPr>
            <p:cNvPr id="36" name="Rectangle 35"/>
            <p:cNvSpPr/>
            <p:nvPr/>
          </p:nvSpPr>
          <p:spPr>
            <a:xfrm>
              <a:off x="5651092" y="1842053"/>
              <a:ext cx="1790700" cy="322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latin typeface="Arial Narrow" pitchFamily="34" charset="0"/>
                </a:rPr>
                <a:t>Converted primaries</a:t>
              </a:r>
            </a:p>
          </p:txBody>
        </p:sp>
      </p:grpSp>
      <p:sp>
        <p:nvSpPr>
          <p:cNvPr id="34" name="TextBox 33"/>
          <p:cNvSpPr txBox="1"/>
          <p:nvPr/>
        </p:nvSpPr>
        <p:spPr>
          <a:xfrm>
            <a:off x="4367808" y="5949280"/>
            <a:ext cx="2690861" cy="400110"/>
          </a:xfrm>
          <a:prstGeom prst="rect">
            <a:avLst/>
          </a:prstGeom>
          <a:noFill/>
        </p:spPr>
        <p:txBody>
          <a:bodyPr wrap="none" rtlCol="0">
            <a:spAutoFit/>
          </a:bodyPr>
          <a:lstStyle/>
          <a:p>
            <a:r>
              <a:rPr lang="en-US" sz="2000" dirty="0" smtClean="0"/>
              <a:t>Yanglei Zou et al. (2014)</a:t>
            </a:r>
            <a:endParaRPr lang="en-US" sz="2000" dirty="0"/>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42</a:t>
            </a:fld>
            <a:endParaRPr lang="zh-CN" altLang="en-US"/>
          </a:p>
        </p:txBody>
      </p:sp>
      <p:sp>
        <p:nvSpPr>
          <p:cNvPr id="14" name="TextBox 13"/>
          <p:cNvSpPr txBox="1"/>
          <p:nvPr/>
        </p:nvSpPr>
        <p:spPr>
          <a:xfrm>
            <a:off x="3122921" y="260649"/>
            <a:ext cx="5971106" cy="830997"/>
          </a:xfrm>
          <a:prstGeom prst="rect">
            <a:avLst/>
          </a:prstGeom>
          <a:noFill/>
        </p:spPr>
        <p:txBody>
          <a:bodyPr wrap="none" rtlCol="0">
            <a:spAutoFit/>
          </a:bodyPr>
          <a:lstStyle/>
          <a:p>
            <a:pPr algn="ctr"/>
            <a:r>
              <a:rPr lang="en-US" sz="2400" b="1" dirty="0" smtClean="0"/>
              <a:t>Data </a:t>
            </a:r>
          </a:p>
          <a:p>
            <a:r>
              <a:rPr lang="en-US" sz="2400" b="1" dirty="0" smtClean="0"/>
              <a:t>(with arrows pointed to converted primaries)</a:t>
            </a:r>
            <a:endParaRPr lang="en-US" sz="2400" b="1" dirty="0"/>
          </a:p>
        </p:txBody>
      </p:sp>
    </p:spTree>
    <p:extLst>
      <p:ext uri="{BB962C8B-B14F-4D97-AF65-F5344CB8AC3E}">
        <p14:creationId xmlns:p14="http://schemas.microsoft.com/office/powerpoint/2010/main" val="3377084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333" r="9450" b="7408"/>
          <a:stretch/>
        </p:blipFill>
        <p:spPr bwMode="auto">
          <a:xfrm>
            <a:off x="1223996" y="1192108"/>
            <a:ext cx="9702800" cy="4622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028" name="Group 1027"/>
          <p:cNvGrpSpPr/>
          <p:nvPr/>
        </p:nvGrpSpPr>
        <p:grpSpPr>
          <a:xfrm>
            <a:off x="2922154" y="2248453"/>
            <a:ext cx="7017169" cy="2188798"/>
            <a:chOff x="2191615" y="2248453"/>
            <a:chExt cx="5262877" cy="2188798"/>
          </a:xfrm>
        </p:grpSpPr>
        <p:grpSp>
          <p:nvGrpSpPr>
            <p:cNvPr id="2" name="Group 1"/>
            <p:cNvGrpSpPr/>
            <p:nvPr/>
          </p:nvGrpSpPr>
          <p:grpSpPr>
            <a:xfrm>
              <a:off x="2191615" y="2368734"/>
              <a:ext cx="1185295" cy="2068517"/>
              <a:chOff x="2191615" y="2368734"/>
              <a:chExt cx="1185295" cy="2068517"/>
            </a:xfrm>
          </p:grpSpPr>
          <p:sp>
            <p:nvSpPr>
              <p:cNvPr id="16" name="Down Arrow 15"/>
              <p:cNvSpPr/>
              <p:nvPr/>
            </p:nvSpPr>
            <p:spPr>
              <a:xfrm rot="1995346">
                <a:off x="2191615" y="2368734"/>
                <a:ext cx="308996" cy="396504"/>
              </a:xfrm>
              <a:prstGeom prst="downArrow">
                <a:avLst/>
              </a:prstGeom>
              <a:solidFill>
                <a:srgbClr val="3F3EF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rot="1995346">
                <a:off x="2438840" y="2841889"/>
                <a:ext cx="308996" cy="396504"/>
              </a:xfrm>
              <a:prstGeom prst="downArrow">
                <a:avLst/>
              </a:prstGeom>
              <a:solidFill>
                <a:srgbClr val="3F3EF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rot="1995346">
                <a:off x="3067914" y="3790238"/>
                <a:ext cx="308996" cy="396504"/>
              </a:xfrm>
              <a:prstGeom prst="downArrow">
                <a:avLst/>
              </a:prstGeom>
              <a:solidFill>
                <a:srgbClr val="3F3EF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rot="1995346">
                <a:off x="2454741" y="4040747"/>
                <a:ext cx="308996" cy="396504"/>
              </a:xfrm>
              <a:prstGeom prst="downArrow">
                <a:avLst/>
              </a:prstGeom>
              <a:solidFill>
                <a:srgbClr val="3F3EF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Right Arrow 36"/>
            <p:cNvSpPr/>
            <p:nvPr/>
          </p:nvSpPr>
          <p:spPr>
            <a:xfrm>
              <a:off x="5157763" y="2262820"/>
              <a:ext cx="492921" cy="269263"/>
            </a:xfrm>
            <a:prstGeom prst="rightArrow">
              <a:avLst/>
            </a:prstGeom>
            <a:solidFill>
              <a:srgbClr val="3F3E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latin typeface="Arial Narrow" pitchFamily="34" charset="0"/>
              </a:endParaRPr>
            </a:p>
          </p:txBody>
        </p:sp>
        <p:sp>
          <p:nvSpPr>
            <p:cNvPr id="38" name="Rectangle 37"/>
            <p:cNvSpPr/>
            <p:nvPr/>
          </p:nvSpPr>
          <p:spPr>
            <a:xfrm>
              <a:off x="5663792" y="2248453"/>
              <a:ext cx="1790700" cy="322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3F3EFA"/>
                  </a:solidFill>
                  <a:latin typeface="Arial Narrow" pitchFamily="34" charset="0"/>
                </a:rPr>
                <a:t>P multiples</a:t>
              </a:r>
            </a:p>
          </p:txBody>
        </p:sp>
      </p:grpSp>
      <p:sp>
        <p:nvSpPr>
          <p:cNvPr id="34" name="TextBox 33"/>
          <p:cNvSpPr txBox="1"/>
          <p:nvPr/>
        </p:nvSpPr>
        <p:spPr>
          <a:xfrm>
            <a:off x="4367808" y="5949280"/>
            <a:ext cx="2690861" cy="400110"/>
          </a:xfrm>
          <a:prstGeom prst="rect">
            <a:avLst/>
          </a:prstGeom>
          <a:noFill/>
        </p:spPr>
        <p:txBody>
          <a:bodyPr wrap="none" rtlCol="0">
            <a:spAutoFit/>
          </a:bodyPr>
          <a:lstStyle/>
          <a:p>
            <a:r>
              <a:rPr lang="en-US" sz="2000" dirty="0" smtClean="0"/>
              <a:t>Yanglei Zou et al. (2014)</a:t>
            </a:r>
            <a:endParaRPr lang="en-US" sz="2000" dirty="0"/>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43</a:t>
            </a:fld>
            <a:endParaRPr lang="zh-CN" altLang="en-US"/>
          </a:p>
        </p:txBody>
      </p:sp>
      <p:sp>
        <p:nvSpPr>
          <p:cNvPr id="14" name="TextBox 13"/>
          <p:cNvSpPr txBox="1"/>
          <p:nvPr/>
        </p:nvSpPr>
        <p:spPr>
          <a:xfrm>
            <a:off x="3701809" y="260649"/>
            <a:ext cx="4813337" cy="830997"/>
          </a:xfrm>
          <a:prstGeom prst="rect">
            <a:avLst/>
          </a:prstGeom>
          <a:noFill/>
        </p:spPr>
        <p:txBody>
          <a:bodyPr wrap="none" rtlCol="0">
            <a:spAutoFit/>
          </a:bodyPr>
          <a:lstStyle/>
          <a:p>
            <a:pPr algn="ctr"/>
            <a:r>
              <a:rPr lang="en-US" sz="2400" b="1" dirty="0" smtClean="0"/>
              <a:t>Data </a:t>
            </a:r>
          </a:p>
          <a:p>
            <a:r>
              <a:rPr lang="en-US" sz="2400" b="1" dirty="0" smtClean="0"/>
              <a:t>(with arrows pointed to P multiples)</a:t>
            </a:r>
            <a:endParaRPr lang="en-US" sz="2400" b="1" dirty="0"/>
          </a:p>
        </p:txBody>
      </p:sp>
    </p:spTree>
    <p:extLst>
      <p:ext uri="{BB962C8B-B14F-4D97-AF65-F5344CB8AC3E}">
        <p14:creationId xmlns:p14="http://schemas.microsoft.com/office/powerpoint/2010/main" val="1504491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333" r="9450" b="7408"/>
          <a:stretch/>
        </p:blipFill>
        <p:spPr bwMode="auto">
          <a:xfrm>
            <a:off x="1223996" y="1192108"/>
            <a:ext cx="9702800" cy="4622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4" name="TextBox 33"/>
          <p:cNvSpPr txBox="1"/>
          <p:nvPr/>
        </p:nvSpPr>
        <p:spPr>
          <a:xfrm>
            <a:off x="4367808" y="5949280"/>
            <a:ext cx="2690861" cy="400110"/>
          </a:xfrm>
          <a:prstGeom prst="rect">
            <a:avLst/>
          </a:prstGeom>
          <a:noFill/>
        </p:spPr>
        <p:txBody>
          <a:bodyPr wrap="none" rtlCol="0">
            <a:spAutoFit/>
          </a:bodyPr>
          <a:lstStyle/>
          <a:p>
            <a:r>
              <a:rPr lang="en-US" sz="2000" dirty="0" smtClean="0"/>
              <a:t>Yanglei Zou et al. (2014)</a:t>
            </a:r>
            <a:endParaRPr lang="en-US" sz="2000" dirty="0"/>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44</a:t>
            </a:fld>
            <a:endParaRPr lang="zh-CN" altLang="en-US"/>
          </a:p>
        </p:txBody>
      </p:sp>
      <p:sp>
        <p:nvSpPr>
          <p:cNvPr id="11" name="TextBox 10"/>
          <p:cNvSpPr txBox="1"/>
          <p:nvPr/>
        </p:nvSpPr>
        <p:spPr>
          <a:xfrm>
            <a:off x="5713848" y="260648"/>
            <a:ext cx="789249" cy="461665"/>
          </a:xfrm>
          <a:prstGeom prst="rect">
            <a:avLst/>
          </a:prstGeom>
          <a:noFill/>
        </p:spPr>
        <p:txBody>
          <a:bodyPr wrap="none" rtlCol="0">
            <a:spAutoFit/>
          </a:bodyPr>
          <a:lstStyle/>
          <a:p>
            <a:pPr algn="ctr"/>
            <a:r>
              <a:rPr lang="en-US" sz="2400" b="1" dirty="0" smtClean="0"/>
              <a:t>Data</a:t>
            </a:r>
          </a:p>
        </p:txBody>
      </p:sp>
      <p:sp>
        <p:nvSpPr>
          <p:cNvPr id="2" name="Frame 1"/>
          <p:cNvSpPr/>
          <p:nvPr/>
        </p:nvSpPr>
        <p:spPr>
          <a:xfrm>
            <a:off x="2063552" y="4149080"/>
            <a:ext cx="5088565" cy="504056"/>
          </a:xfrm>
          <a:prstGeom prst="fram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19419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28800"/>
            <a:ext cx="7315200" cy="457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extBox 9"/>
          <p:cNvSpPr txBox="1"/>
          <p:nvPr/>
        </p:nvSpPr>
        <p:spPr>
          <a:xfrm>
            <a:off x="1679509" y="692697"/>
            <a:ext cx="9217024" cy="830997"/>
          </a:xfrm>
          <a:prstGeom prst="rect">
            <a:avLst/>
          </a:prstGeom>
          <a:noFill/>
        </p:spPr>
        <p:txBody>
          <a:bodyPr wrap="square" rtlCol="0">
            <a:spAutoFit/>
          </a:bodyPr>
          <a:lstStyle/>
          <a:p>
            <a:pPr lvl="0" algn="ctr"/>
            <a:r>
              <a:rPr lang="en-US" sz="2400" b="1" dirty="0" smtClean="0"/>
              <a:t>A section </a:t>
            </a:r>
            <a:r>
              <a:rPr lang="en-US" sz="2400" b="1" dirty="0"/>
              <a:t>of the synthetic data </a:t>
            </a:r>
            <a:r>
              <a:rPr lang="en-US" sz="2400" b="1" dirty="0" smtClean="0"/>
              <a:t>where a primary interferes with two internal multiples  </a:t>
            </a:r>
            <a:endParaRPr lang="en-US" sz="2400" b="1" dirty="0"/>
          </a:p>
        </p:txBody>
      </p:sp>
      <p:sp>
        <p:nvSpPr>
          <p:cNvPr id="3" name="Slide Number Placeholder 2"/>
          <p:cNvSpPr>
            <a:spLocks noGrp="1"/>
          </p:cNvSpPr>
          <p:nvPr>
            <p:ph type="sldNum" sz="quarter" idx="12"/>
          </p:nvPr>
        </p:nvSpPr>
        <p:spPr/>
        <p:txBody>
          <a:bodyPr/>
          <a:lstStyle/>
          <a:p>
            <a:fld id="{0C913308-F349-4B6D-A68A-DD1791B4A57B}" type="slidenum">
              <a:rPr lang="zh-CN" altLang="en-US" smtClean="0"/>
              <a:t>45</a:t>
            </a:fld>
            <a:endParaRPr lang="zh-CN" altLang="en-US"/>
          </a:p>
        </p:txBody>
      </p:sp>
    </p:spTree>
    <p:extLst>
      <p:ext uri="{BB962C8B-B14F-4D97-AF65-F5344CB8AC3E}">
        <p14:creationId xmlns:p14="http://schemas.microsoft.com/office/powerpoint/2010/main" val="883906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9509" y="692696"/>
            <a:ext cx="9217024" cy="1200328"/>
          </a:xfrm>
          <a:prstGeom prst="rect">
            <a:avLst/>
          </a:prstGeom>
          <a:noFill/>
        </p:spPr>
        <p:txBody>
          <a:bodyPr wrap="square" rtlCol="0">
            <a:spAutoFit/>
          </a:bodyPr>
          <a:lstStyle/>
          <a:p>
            <a:pPr lvl="0" algn="ctr"/>
            <a:r>
              <a:rPr lang="en-US" sz="2400" b="1" dirty="0" smtClean="0"/>
              <a:t>A section </a:t>
            </a:r>
            <a:r>
              <a:rPr lang="en-US" sz="2400" b="1" dirty="0"/>
              <a:t>of the synthetic data </a:t>
            </a:r>
            <a:r>
              <a:rPr lang="en-US" sz="2400" b="1" dirty="0" smtClean="0"/>
              <a:t>where a primary interferes with two internal multiples </a:t>
            </a:r>
          </a:p>
          <a:p>
            <a:pPr lvl="0" algn="ctr"/>
            <a:r>
              <a:rPr lang="en-US" sz="2400" b="1" dirty="0" smtClean="0">
                <a:solidFill>
                  <a:srgbClr val="0000FF"/>
                </a:solidFill>
              </a:rPr>
              <a:t>arrow point to a internal multiple</a:t>
            </a:r>
            <a:endParaRPr lang="en-US" sz="2400" b="1" dirty="0">
              <a:solidFill>
                <a:srgbClr val="0000FF"/>
              </a:solidFill>
            </a:endParaRPr>
          </a:p>
        </p:txBody>
      </p:sp>
      <p:sp>
        <p:nvSpPr>
          <p:cNvPr id="3" name="Slide Number Placeholder 2"/>
          <p:cNvSpPr>
            <a:spLocks noGrp="1"/>
          </p:cNvSpPr>
          <p:nvPr>
            <p:ph type="sldNum" sz="quarter" idx="12"/>
          </p:nvPr>
        </p:nvSpPr>
        <p:spPr/>
        <p:txBody>
          <a:bodyPr/>
          <a:lstStyle/>
          <a:p>
            <a:fld id="{0C913308-F349-4B6D-A68A-DD1791B4A57B}" type="slidenum">
              <a:rPr lang="zh-CN" altLang="en-US" smtClean="0"/>
              <a:t>46</a:t>
            </a:fld>
            <a:endParaRPr lang="zh-CN" altLang="en-US"/>
          </a:p>
        </p:txBody>
      </p:sp>
      <p:pic>
        <p:nvPicPr>
          <p:cNvPr id="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28800"/>
            <a:ext cx="7315200" cy="457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p:nvSpPr>
        <p:spPr>
          <a:xfrm>
            <a:off x="3507072" y="2315943"/>
            <a:ext cx="1968882" cy="400110"/>
          </a:xfrm>
          <a:prstGeom prst="rect">
            <a:avLst/>
          </a:prstGeom>
          <a:noFill/>
        </p:spPr>
        <p:txBody>
          <a:bodyPr wrap="none" rtlCol="0">
            <a:spAutoFit/>
          </a:bodyPr>
          <a:lstStyle/>
          <a:p>
            <a:r>
              <a:rPr lang="en-US" sz="2000" b="1" dirty="0" smtClean="0">
                <a:solidFill>
                  <a:srgbClr val="0000FF"/>
                </a:solidFill>
              </a:rPr>
              <a:t>internal multiple</a:t>
            </a:r>
            <a:endParaRPr lang="en-US" sz="2000" b="1" dirty="0">
              <a:solidFill>
                <a:srgbClr val="0000FF"/>
              </a:solidFill>
            </a:endParaRPr>
          </a:p>
        </p:txBody>
      </p:sp>
      <p:sp>
        <p:nvSpPr>
          <p:cNvPr id="11" name="Right Arrow 10"/>
          <p:cNvSpPr/>
          <p:nvPr/>
        </p:nvSpPr>
        <p:spPr>
          <a:xfrm rot="6151946">
            <a:off x="5555998" y="2880861"/>
            <a:ext cx="801932" cy="72833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462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9509" y="692696"/>
            <a:ext cx="9217024" cy="1200328"/>
          </a:xfrm>
          <a:prstGeom prst="rect">
            <a:avLst/>
          </a:prstGeom>
          <a:noFill/>
        </p:spPr>
        <p:txBody>
          <a:bodyPr wrap="square" rtlCol="0">
            <a:spAutoFit/>
          </a:bodyPr>
          <a:lstStyle/>
          <a:p>
            <a:pPr lvl="0" algn="ctr"/>
            <a:r>
              <a:rPr lang="en-US" sz="2400" b="1" dirty="0" smtClean="0"/>
              <a:t>A section </a:t>
            </a:r>
            <a:r>
              <a:rPr lang="en-US" sz="2400" b="1" dirty="0"/>
              <a:t>of the synthetic data </a:t>
            </a:r>
            <a:r>
              <a:rPr lang="en-US" sz="2400" b="1" dirty="0" smtClean="0"/>
              <a:t>where a primary interferes with two internal multiples  </a:t>
            </a:r>
          </a:p>
          <a:p>
            <a:pPr algn="ctr"/>
            <a:r>
              <a:rPr lang="en-US" sz="2400" b="1" dirty="0">
                <a:solidFill>
                  <a:srgbClr val="0000FF"/>
                </a:solidFill>
              </a:rPr>
              <a:t>arrow </a:t>
            </a:r>
            <a:r>
              <a:rPr lang="en-US" sz="2400" b="1" dirty="0" smtClean="0">
                <a:solidFill>
                  <a:srgbClr val="0000FF"/>
                </a:solidFill>
              </a:rPr>
              <a:t>point </a:t>
            </a:r>
            <a:r>
              <a:rPr lang="en-US" sz="2400" b="1" dirty="0">
                <a:solidFill>
                  <a:srgbClr val="0000FF"/>
                </a:solidFill>
              </a:rPr>
              <a:t>to </a:t>
            </a:r>
            <a:r>
              <a:rPr lang="en-US" sz="2400" b="1" dirty="0" smtClean="0">
                <a:solidFill>
                  <a:srgbClr val="0000FF"/>
                </a:solidFill>
              </a:rPr>
              <a:t>another </a:t>
            </a:r>
            <a:r>
              <a:rPr lang="en-US" sz="2400" b="1" dirty="0">
                <a:solidFill>
                  <a:srgbClr val="0000FF"/>
                </a:solidFill>
              </a:rPr>
              <a:t>internal </a:t>
            </a:r>
            <a:r>
              <a:rPr lang="en-US" sz="2400" b="1" dirty="0" smtClean="0">
                <a:solidFill>
                  <a:srgbClr val="0000FF"/>
                </a:solidFill>
              </a:rPr>
              <a:t>multiple</a:t>
            </a:r>
            <a:endParaRPr lang="en-US" sz="2400" b="1" dirty="0">
              <a:solidFill>
                <a:srgbClr val="0000FF"/>
              </a:solidFill>
            </a:endParaRPr>
          </a:p>
        </p:txBody>
      </p:sp>
      <p:sp>
        <p:nvSpPr>
          <p:cNvPr id="3" name="Slide Number Placeholder 2"/>
          <p:cNvSpPr>
            <a:spLocks noGrp="1"/>
          </p:cNvSpPr>
          <p:nvPr>
            <p:ph type="sldNum" sz="quarter" idx="12"/>
          </p:nvPr>
        </p:nvSpPr>
        <p:spPr/>
        <p:txBody>
          <a:bodyPr/>
          <a:lstStyle/>
          <a:p>
            <a:fld id="{0C913308-F349-4B6D-A68A-DD1791B4A57B}" type="slidenum">
              <a:rPr lang="zh-CN" altLang="en-US" smtClean="0"/>
              <a:t>47</a:t>
            </a:fld>
            <a:endParaRPr lang="zh-CN" altLang="en-US"/>
          </a:p>
        </p:txBody>
      </p:sp>
      <p:grpSp>
        <p:nvGrpSpPr>
          <p:cNvPr id="6" name="Group 5"/>
          <p:cNvGrpSpPr/>
          <p:nvPr/>
        </p:nvGrpSpPr>
        <p:grpSpPr>
          <a:xfrm>
            <a:off x="2438400" y="1828800"/>
            <a:ext cx="7315200" cy="4572000"/>
            <a:chOff x="0" y="688442"/>
            <a:chExt cx="3200400" cy="2743200"/>
          </a:xfrm>
        </p:grpSpPr>
        <p:pic>
          <p:nvPicPr>
            <p:cNvPr id="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8442"/>
              <a:ext cx="3200400" cy="2743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Right Arrow 8"/>
            <p:cNvSpPr/>
            <p:nvPr/>
          </p:nvSpPr>
          <p:spPr>
            <a:xfrm rot="18608440">
              <a:off x="1006529" y="2373450"/>
              <a:ext cx="481159" cy="31864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79512" y="2708920"/>
              <a:ext cx="861386" cy="240066"/>
            </a:xfrm>
            <a:prstGeom prst="rect">
              <a:avLst/>
            </a:prstGeom>
            <a:noFill/>
          </p:spPr>
          <p:txBody>
            <a:bodyPr wrap="none" rtlCol="0">
              <a:spAutoFit/>
            </a:bodyPr>
            <a:lstStyle/>
            <a:p>
              <a:r>
                <a:rPr lang="en-US" sz="2000" b="1" dirty="0" smtClean="0">
                  <a:solidFill>
                    <a:srgbClr val="0000FF"/>
                  </a:solidFill>
                </a:rPr>
                <a:t>internal multiple</a:t>
              </a:r>
              <a:endParaRPr lang="en-US" sz="2000" b="1" dirty="0">
                <a:solidFill>
                  <a:srgbClr val="0000FF"/>
                </a:solidFill>
              </a:endParaRPr>
            </a:p>
          </p:txBody>
        </p:sp>
      </p:grpSp>
    </p:spTree>
    <p:extLst>
      <p:ext uri="{BB962C8B-B14F-4D97-AF65-F5344CB8AC3E}">
        <p14:creationId xmlns:p14="http://schemas.microsoft.com/office/powerpoint/2010/main" val="2852924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9509" y="692696"/>
            <a:ext cx="9217024" cy="1200328"/>
          </a:xfrm>
          <a:prstGeom prst="rect">
            <a:avLst/>
          </a:prstGeom>
          <a:noFill/>
        </p:spPr>
        <p:txBody>
          <a:bodyPr wrap="square" rtlCol="0">
            <a:spAutoFit/>
          </a:bodyPr>
          <a:lstStyle/>
          <a:p>
            <a:pPr lvl="0" algn="ctr"/>
            <a:r>
              <a:rPr lang="en-US" sz="2400" b="1" dirty="0" smtClean="0"/>
              <a:t>A section of </a:t>
            </a:r>
            <a:r>
              <a:rPr lang="en-US" sz="2400" b="1" dirty="0"/>
              <a:t>the </a:t>
            </a:r>
            <a:r>
              <a:rPr lang="en-US" sz="2400" b="1" dirty="0" smtClean="0"/>
              <a:t>synthetic </a:t>
            </a:r>
            <a:r>
              <a:rPr lang="en-US" sz="2400" b="1" dirty="0"/>
              <a:t>data </a:t>
            </a:r>
            <a:r>
              <a:rPr lang="en-US" sz="2400" b="1" dirty="0" smtClean="0"/>
              <a:t>where a primary interferes with two internal multiples  </a:t>
            </a:r>
          </a:p>
          <a:p>
            <a:pPr algn="ctr"/>
            <a:r>
              <a:rPr lang="en-US" sz="2400" b="1" dirty="0">
                <a:solidFill>
                  <a:srgbClr val="FF0000"/>
                </a:solidFill>
              </a:rPr>
              <a:t>arrow </a:t>
            </a:r>
            <a:r>
              <a:rPr lang="en-US" sz="2400" b="1" dirty="0" smtClean="0">
                <a:solidFill>
                  <a:srgbClr val="FF0000"/>
                </a:solidFill>
              </a:rPr>
              <a:t>point </a:t>
            </a:r>
            <a:r>
              <a:rPr lang="en-US" sz="2400" b="1" dirty="0">
                <a:solidFill>
                  <a:srgbClr val="FF0000"/>
                </a:solidFill>
              </a:rPr>
              <a:t>to a </a:t>
            </a:r>
            <a:r>
              <a:rPr lang="en-US" sz="2400" b="1" dirty="0" smtClean="0">
                <a:solidFill>
                  <a:srgbClr val="FF0000"/>
                </a:solidFill>
              </a:rPr>
              <a:t>primary</a:t>
            </a:r>
            <a:endParaRPr lang="en-US" sz="2400" b="1" dirty="0">
              <a:solidFill>
                <a:srgbClr val="FF0000"/>
              </a:solidFill>
            </a:endParaRPr>
          </a:p>
        </p:txBody>
      </p:sp>
      <p:sp>
        <p:nvSpPr>
          <p:cNvPr id="3" name="Slide Number Placeholder 2"/>
          <p:cNvSpPr>
            <a:spLocks noGrp="1"/>
          </p:cNvSpPr>
          <p:nvPr>
            <p:ph type="sldNum" sz="quarter" idx="12"/>
          </p:nvPr>
        </p:nvSpPr>
        <p:spPr/>
        <p:txBody>
          <a:bodyPr/>
          <a:lstStyle/>
          <a:p>
            <a:fld id="{0C913308-F349-4B6D-A68A-DD1791B4A57B}" type="slidenum">
              <a:rPr lang="zh-CN" altLang="en-US" smtClean="0"/>
              <a:t>48</a:t>
            </a:fld>
            <a:endParaRPr lang="zh-CN" altLang="en-US"/>
          </a:p>
        </p:txBody>
      </p:sp>
      <p:grpSp>
        <p:nvGrpSpPr>
          <p:cNvPr id="6" name="Group 5"/>
          <p:cNvGrpSpPr/>
          <p:nvPr/>
        </p:nvGrpSpPr>
        <p:grpSpPr>
          <a:xfrm>
            <a:off x="2438400" y="1828800"/>
            <a:ext cx="7315200" cy="4572000"/>
            <a:chOff x="0" y="688442"/>
            <a:chExt cx="3200400" cy="2743200"/>
          </a:xfrm>
        </p:grpSpPr>
        <p:pic>
          <p:nvPicPr>
            <p:cNvPr id="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8442"/>
              <a:ext cx="3200400" cy="2743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Right Arrow 8"/>
            <p:cNvSpPr/>
            <p:nvPr/>
          </p:nvSpPr>
          <p:spPr>
            <a:xfrm rot="18608440">
              <a:off x="1496638" y="2503996"/>
              <a:ext cx="481159" cy="31864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27633" y="2577098"/>
              <a:ext cx="827307" cy="424732"/>
            </a:xfrm>
            <a:prstGeom prst="rect">
              <a:avLst/>
            </a:prstGeom>
            <a:noFill/>
          </p:spPr>
          <p:txBody>
            <a:bodyPr wrap="none" rtlCol="0">
              <a:spAutoFit/>
            </a:bodyPr>
            <a:lstStyle/>
            <a:p>
              <a:pPr algn="ctr"/>
              <a:r>
                <a:rPr lang="en-US" sz="2000" b="1" dirty="0" smtClean="0">
                  <a:solidFill>
                    <a:srgbClr val="FF0000"/>
                  </a:solidFill>
                </a:rPr>
                <a:t>converted wave </a:t>
              </a:r>
            </a:p>
            <a:p>
              <a:pPr algn="ctr"/>
              <a:r>
                <a:rPr lang="en-US" sz="2000" b="1" dirty="0" smtClean="0">
                  <a:solidFill>
                    <a:srgbClr val="FF0000"/>
                  </a:solidFill>
                </a:rPr>
                <a:t>primary</a:t>
              </a:r>
              <a:endParaRPr lang="en-US" sz="2000" b="1" dirty="0">
                <a:solidFill>
                  <a:srgbClr val="FF0000"/>
                </a:solidFill>
              </a:endParaRPr>
            </a:p>
          </p:txBody>
        </p:sp>
      </p:grpSp>
    </p:spTree>
    <p:extLst>
      <p:ext uri="{BB962C8B-B14F-4D97-AF65-F5344CB8AC3E}">
        <p14:creationId xmlns:p14="http://schemas.microsoft.com/office/powerpoint/2010/main" val="426402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9509" y="692697"/>
            <a:ext cx="9217024" cy="830997"/>
          </a:xfrm>
          <a:prstGeom prst="rect">
            <a:avLst/>
          </a:prstGeom>
          <a:noFill/>
        </p:spPr>
        <p:txBody>
          <a:bodyPr wrap="square" rtlCol="0">
            <a:spAutoFit/>
          </a:bodyPr>
          <a:lstStyle/>
          <a:p>
            <a:pPr lvl="0" algn="ctr"/>
            <a:r>
              <a:rPr lang="en-US" sz="2400" b="1" dirty="0" smtClean="0"/>
              <a:t>A section </a:t>
            </a:r>
            <a:r>
              <a:rPr lang="en-US" sz="2400" b="1" dirty="0"/>
              <a:t>of the synthetic </a:t>
            </a:r>
            <a:r>
              <a:rPr lang="en-US" sz="2400" b="1" dirty="0" smtClean="0"/>
              <a:t>data </a:t>
            </a:r>
            <a:r>
              <a:rPr lang="en-US" sz="2400" b="1" dirty="0"/>
              <a:t>after </a:t>
            </a:r>
          </a:p>
          <a:p>
            <a:pPr lvl="0" algn="ctr"/>
            <a:r>
              <a:rPr lang="en-US" sz="2400" b="1" dirty="0"/>
              <a:t>internal multiple </a:t>
            </a:r>
            <a:r>
              <a:rPr lang="en-US" sz="2400" b="1" dirty="0" smtClean="0">
                <a:solidFill>
                  <a:srgbClr val="FF0000"/>
                </a:solidFill>
              </a:rPr>
              <a:t>elimination</a:t>
            </a:r>
            <a:endParaRPr lang="en-US" sz="2400" b="1" dirty="0">
              <a:solidFill>
                <a:srgbClr val="FF0000"/>
              </a:solidFill>
            </a:endParaRPr>
          </a:p>
        </p:txBody>
      </p:sp>
      <p:sp>
        <p:nvSpPr>
          <p:cNvPr id="3" name="Slide Number Placeholder 2"/>
          <p:cNvSpPr>
            <a:spLocks noGrp="1"/>
          </p:cNvSpPr>
          <p:nvPr>
            <p:ph type="sldNum" sz="quarter" idx="12"/>
          </p:nvPr>
        </p:nvSpPr>
        <p:spPr/>
        <p:txBody>
          <a:bodyPr/>
          <a:lstStyle/>
          <a:p>
            <a:fld id="{0C913308-F349-4B6D-A68A-DD1791B4A57B}" type="slidenum">
              <a:rPr lang="zh-CN" altLang="en-US" smtClean="0"/>
              <a:t>49</a:t>
            </a:fld>
            <a:endParaRPr lang="zh-CN" altLang="en-US"/>
          </a:p>
        </p:txBody>
      </p:sp>
      <p:pic>
        <p:nvPicPr>
          <p:cNvPr id="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28800"/>
            <a:ext cx="7315200" cy="457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ight Arrow 4"/>
          <p:cNvSpPr/>
          <p:nvPr/>
        </p:nvSpPr>
        <p:spPr>
          <a:xfrm rot="18608440">
            <a:off x="6008217" y="4756094"/>
            <a:ext cx="801932" cy="72833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872990" y="4976560"/>
            <a:ext cx="1890987" cy="707887"/>
          </a:xfrm>
          <a:prstGeom prst="rect">
            <a:avLst/>
          </a:prstGeom>
          <a:noFill/>
        </p:spPr>
        <p:txBody>
          <a:bodyPr wrap="none" rtlCol="0">
            <a:spAutoFit/>
          </a:bodyPr>
          <a:lstStyle/>
          <a:p>
            <a:pPr algn="ctr"/>
            <a:r>
              <a:rPr lang="en-US" sz="2000" b="1" dirty="0" smtClean="0">
                <a:solidFill>
                  <a:srgbClr val="FF0000"/>
                </a:solidFill>
              </a:rPr>
              <a:t>converted wave </a:t>
            </a:r>
          </a:p>
          <a:p>
            <a:pPr algn="ctr"/>
            <a:r>
              <a:rPr lang="en-US" sz="2000" b="1" dirty="0" smtClean="0">
                <a:solidFill>
                  <a:srgbClr val="FF0000"/>
                </a:solidFill>
              </a:rPr>
              <a:t>primary</a:t>
            </a:r>
            <a:endParaRPr lang="en-US" sz="2000" b="1" dirty="0">
              <a:solidFill>
                <a:srgbClr val="FF0000"/>
              </a:solidFill>
            </a:endParaRPr>
          </a:p>
        </p:txBody>
      </p:sp>
    </p:spTree>
    <p:extLst>
      <p:ext uri="{BB962C8B-B14F-4D97-AF65-F5344CB8AC3E}">
        <p14:creationId xmlns:p14="http://schemas.microsoft.com/office/powerpoint/2010/main" val="3195270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7833" y="2771128"/>
            <a:ext cx="10477500" cy="1349087"/>
          </a:xfrm>
          <a:prstGeom prst="rect">
            <a:avLst/>
          </a:prstGeom>
        </p:spPr>
        <p:txBody>
          <a:bodyPr wrap="square">
            <a:spAutoFit/>
          </a:bodyPr>
          <a:lstStyle/>
          <a:p>
            <a:pPr marL="457200" indent="-457200">
              <a:lnSpc>
                <a:spcPct val="150000"/>
              </a:lnSpc>
              <a:buFont typeface="Arial"/>
              <a:buChar char="•"/>
            </a:pPr>
            <a:r>
              <a:rPr lang="en-US" sz="2800" dirty="0">
                <a:latin typeface="Arial"/>
                <a:cs typeface="Arial"/>
              </a:rPr>
              <a:t>There’s</a:t>
            </a:r>
            <a:r>
              <a:rPr lang="zh-CN" altLang="en-US" sz="2800" dirty="0">
                <a:latin typeface="Arial"/>
                <a:cs typeface="Arial"/>
              </a:rPr>
              <a:t> </a:t>
            </a:r>
            <a:r>
              <a:rPr lang="en-US" altLang="zh-CN" sz="2800" dirty="0">
                <a:latin typeface="Arial"/>
                <a:cs typeface="Arial"/>
              </a:rPr>
              <a:t>a</a:t>
            </a:r>
            <a:r>
              <a:rPr lang="en-US" sz="2800" dirty="0">
                <a:latin typeface="Arial"/>
                <a:cs typeface="Arial"/>
              </a:rPr>
              <a:t> role for direct and indirect methods in practical real world application.</a:t>
            </a:r>
          </a:p>
        </p:txBody>
      </p:sp>
      <p:sp>
        <p:nvSpPr>
          <p:cNvPr id="6" name="Title 5"/>
          <p:cNvSpPr>
            <a:spLocks noGrp="1"/>
          </p:cNvSpPr>
          <p:nvPr>
            <p:ph type="title"/>
          </p:nvPr>
        </p:nvSpPr>
        <p:spPr/>
        <p:txBody>
          <a:bodyPr/>
          <a:lstStyle/>
          <a:p>
            <a:endParaRPr lang="en-US"/>
          </a:p>
        </p:txBody>
      </p:sp>
      <p:sp>
        <p:nvSpPr>
          <p:cNvPr id="5" name="Title 2"/>
          <p:cNvSpPr txBox="1">
            <a:spLocks/>
          </p:cNvSpPr>
          <p:nvPr/>
        </p:nvSpPr>
        <p:spPr>
          <a:xfrm>
            <a:off x="910168" y="2683313"/>
            <a:ext cx="10498666" cy="1327788"/>
          </a:xfrm>
          <a:prstGeom prst="rect">
            <a:avLst/>
          </a:prstGeom>
        </p:spPr>
        <p:txBody>
          <a:bodyPr vert="horz" lIns="91440" tIns="45720" rIns="91440" bIns="45720" rtlCol="0" anchor="ctr">
            <a:noAutofit/>
          </a:bodyPr>
          <a:lstStyle>
            <a:lvl1pPr algn="l" defTabSz="914400" rtl="0" eaLnBrk="1" latinLnBrk="0" hangingPunct="1">
              <a:lnSpc>
                <a:spcPct val="15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marL="457200" indent="-457200">
              <a:buFont typeface="Arial"/>
              <a:buChar char="•"/>
            </a:pPr>
            <a:endParaRPr lang="en-US" dirty="0">
              <a:latin typeface="Arial"/>
              <a:cs typeface="Aria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2940202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9509" y="692697"/>
            <a:ext cx="9217024" cy="830997"/>
          </a:xfrm>
          <a:prstGeom prst="rect">
            <a:avLst/>
          </a:prstGeom>
          <a:noFill/>
        </p:spPr>
        <p:txBody>
          <a:bodyPr wrap="square" rtlCol="0">
            <a:spAutoFit/>
          </a:bodyPr>
          <a:lstStyle/>
          <a:p>
            <a:pPr lvl="0" algn="ctr"/>
            <a:r>
              <a:rPr lang="en-US" sz="2400" b="1" dirty="0" smtClean="0"/>
              <a:t>A section of the synthetic data </a:t>
            </a:r>
          </a:p>
          <a:p>
            <a:pPr lvl="0" algn="ctr"/>
            <a:r>
              <a:rPr lang="en-US" sz="2400" b="1" dirty="0" smtClean="0"/>
              <a:t>with </a:t>
            </a:r>
            <a:r>
              <a:rPr lang="en-US" sz="2400" b="1" dirty="0" smtClean="0">
                <a:solidFill>
                  <a:srgbClr val="FF0000"/>
                </a:solidFill>
              </a:rPr>
              <a:t>only primaries</a:t>
            </a:r>
            <a:endParaRPr lang="en-US" sz="2400" b="1" dirty="0">
              <a:solidFill>
                <a:srgbClr val="FF0000"/>
              </a:solidFill>
            </a:endParaRPr>
          </a:p>
        </p:txBody>
      </p:sp>
      <p:sp>
        <p:nvSpPr>
          <p:cNvPr id="3" name="Slide Number Placeholder 2"/>
          <p:cNvSpPr>
            <a:spLocks noGrp="1"/>
          </p:cNvSpPr>
          <p:nvPr>
            <p:ph type="sldNum" sz="quarter" idx="12"/>
          </p:nvPr>
        </p:nvSpPr>
        <p:spPr/>
        <p:txBody>
          <a:bodyPr/>
          <a:lstStyle/>
          <a:p>
            <a:fld id="{0C913308-F349-4B6D-A68A-DD1791B4A57B}" type="slidenum">
              <a:rPr lang="zh-CN" altLang="en-US" smtClean="0"/>
              <a:t>50</a:t>
            </a:fld>
            <a:endParaRPr lang="zh-CN" altLang="en-US"/>
          </a:p>
        </p:txBody>
      </p:sp>
      <p:pic>
        <p:nvPicPr>
          <p:cNvPr id="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28800"/>
            <a:ext cx="7315200" cy="457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ight Arrow 5"/>
          <p:cNvSpPr/>
          <p:nvPr/>
        </p:nvSpPr>
        <p:spPr>
          <a:xfrm rot="18608440">
            <a:off x="6008217" y="4756094"/>
            <a:ext cx="801932" cy="72833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872990" y="4976560"/>
            <a:ext cx="1890987" cy="707887"/>
          </a:xfrm>
          <a:prstGeom prst="rect">
            <a:avLst/>
          </a:prstGeom>
          <a:noFill/>
        </p:spPr>
        <p:txBody>
          <a:bodyPr wrap="none" rtlCol="0">
            <a:spAutoFit/>
          </a:bodyPr>
          <a:lstStyle/>
          <a:p>
            <a:pPr algn="ctr"/>
            <a:r>
              <a:rPr lang="en-US" sz="2000" b="1" dirty="0" smtClean="0">
                <a:solidFill>
                  <a:srgbClr val="FF0000"/>
                </a:solidFill>
              </a:rPr>
              <a:t>converted wave </a:t>
            </a:r>
          </a:p>
          <a:p>
            <a:pPr algn="ctr"/>
            <a:r>
              <a:rPr lang="en-US" sz="2000" b="1" dirty="0" smtClean="0">
                <a:solidFill>
                  <a:srgbClr val="FF0000"/>
                </a:solidFill>
              </a:rPr>
              <a:t>primary</a:t>
            </a:r>
            <a:endParaRPr lang="en-US" sz="2000" b="1" dirty="0">
              <a:solidFill>
                <a:srgbClr val="FF0000"/>
              </a:solidFill>
            </a:endParaRPr>
          </a:p>
        </p:txBody>
      </p:sp>
    </p:spTree>
    <p:extLst>
      <p:ext uri="{BB962C8B-B14F-4D97-AF65-F5344CB8AC3E}">
        <p14:creationId xmlns:p14="http://schemas.microsoft.com/office/powerpoint/2010/main" val="190154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742" y="1183421"/>
            <a:ext cx="11684001" cy="3236179"/>
          </a:xfrm>
        </p:spPr>
        <p:txBody>
          <a:bodyPr anchor="ctr">
            <a:noAutofit/>
          </a:bodyPr>
          <a:lstStyle/>
          <a:p>
            <a:pPr>
              <a:lnSpc>
                <a:spcPct val="120000"/>
              </a:lnSpc>
            </a:pPr>
            <a:r>
              <a:rPr lang="en-US" sz="3200" dirty="0">
                <a:solidFill>
                  <a:schemeClr val="tx1"/>
                </a:solidFill>
              </a:rPr>
              <a:t>Testing, evaluating and analyzing the inverse scattering series internal </a:t>
            </a:r>
            <a:r>
              <a:rPr lang="en-US" sz="3200" dirty="0" smtClean="0">
                <a:solidFill>
                  <a:schemeClr val="tx1"/>
                </a:solidFill>
              </a:rPr>
              <a:t>multiple </a:t>
            </a:r>
            <a:r>
              <a:rPr lang="en-US" sz="3200" dirty="0">
                <a:solidFill>
                  <a:schemeClr val="tx1"/>
                </a:solidFill>
              </a:rPr>
              <a:t>attenuation algorithm for </a:t>
            </a:r>
            <a:r>
              <a:rPr lang="en-US" sz="3200" dirty="0" smtClean="0">
                <a:solidFill>
                  <a:schemeClr val="tx1"/>
                </a:solidFill>
              </a:rPr>
              <a:t>an inelastic </a:t>
            </a:r>
            <a:r>
              <a:rPr lang="en-US" sz="3200" dirty="0">
                <a:solidFill>
                  <a:schemeClr val="tx1"/>
                </a:solidFill>
              </a:rPr>
              <a:t>earth without knowing or </a:t>
            </a:r>
            <a:r>
              <a:rPr lang="en-US" sz="3200" dirty="0" smtClean="0">
                <a:solidFill>
                  <a:schemeClr val="tx1"/>
                </a:solidFill>
              </a:rPr>
              <a:t>needing </a:t>
            </a:r>
            <a:r>
              <a:rPr lang="en-US" sz="3200" dirty="0">
                <a:solidFill>
                  <a:schemeClr val="tx1"/>
                </a:solidFill>
              </a:rPr>
              <a:t>the elastic or inelastic subsurface properties </a:t>
            </a:r>
          </a:p>
        </p:txBody>
      </p:sp>
      <p:sp>
        <p:nvSpPr>
          <p:cNvPr id="3" name="Subtitle 2"/>
          <p:cNvSpPr>
            <a:spLocks noGrp="1"/>
          </p:cNvSpPr>
          <p:nvPr>
            <p:ph type="subTitle" idx="1"/>
          </p:nvPr>
        </p:nvSpPr>
        <p:spPr>
          <a:xfrm>
            <a:off x="1516743" y="4514017"/>
            <a:ext cx="9144000" cy="1658348"/>
          </a:xfrm>
        </p:spPr>
        <p:txBody>
          <a:bodyPr>
            <a:noAutofit/>
          </a:bodyPr>
          <a:lstStyle/>
          <a:p>
            <a:r>
              <a:rPr lang="en-US" altLang="zh-CN" sz="2800" dirty="0" smtClean="0">
                <a:ea typeface="Arial Unicode MS" pitchFamily="34" charset="-122"/>
              </a:rPr>
              <a:t>Jing </a:t>
            </a:r>
            <a:r>
              <a:rPr lang="en-US" altLang="zh-CN" sz="2800" dirty="0">
                <a:ea typeface="Arial Unicode MS" pitchFamily="34" charset="-122"/>
              </a:rPr>
              <a:t>Wu* and Arthur B. </a:t>
            </a:r>
            <a:r>
              <a:rPr lang="en-US" altLang="zh-CN" sz="2800" dirty="0" err="1">
                <a:ea typeface="Arial Unicode MS" pitchFamily="34" charset="-122"/>
              </a:rPr>
              <a:t>Weglein</a:t>
            </a:r>
            <a:endParaRPr lang="en-US" altLang="zh-CN" sz="2800" dirty="0">
              <a:ea typeface="Arial Unicode MS" pitchFamily="34" charset="-122"/>
            </a:endParaRPr>
          </a:p>
          <a:p>
            <a:r>
              <a:rPr lang="en-US" altLang="zh-CN" sz="2800" dirty="0">
                <a:ea typeface="Arial Unicode MS" pitchFamily="34" charset="-122"/>
              </a:rPr>
              <a:t>M-OSRP,</a:t>
            </a:r>
            <a:r>
              <a:rPr lang="zh-CN" altLang="en-US" sz="2800" dirty="0">
                <a:ea typeface="Arial Unicode MS" pitchFamily="34" charset="-122"/>
              </a:rPr>
              <a:t> </a:t>
            </a:r>
            <a:r>
              <a:rPr lang="en-US" altLang="zh-CN" sz="2800" dirty="0">
                <a:ea typeface="Arial Unicode MS" pitchFamily="34" charset="-122"/>
              </a:rPr>
              <a:t>University</a:t>
            </a:r>
            <a:r>
              <a:rPr lang="zh-CN" altLang="en-US" sz="2800" dirty="0">
                <a:ea typeface="Arial Unicode MS" pitchFamily="34" charset="-122"/>
              </a:rPr>
              <a:t> </a:t>
            </a:r>
            <a:r>
              <a:rPr lang="en-US" altLang="zh-CN" sz="2800" dirty="0">
                <a:ea typeface="Arial Unicode MS" pitchFamily="34" charset="-122"/>
              </a:rPr>
              <a:t>of</a:t>
            </a:r>
            <a:r>
              <a:rPr lang="zh-CN" altLang="en-US" sz="2800" dirty="0">
                <a:ea typeface="Arial Unicode MS" pitchFamily="34" charset="-122"/>
              </a:rPr>
              <a:t> </a:t>
            </a:r>
            <a:r>
              <a:rPr lang="en-US" altLang="zh-CN" sz="2800" dirty="0">
                <a:ea typeface="Arial Unicode MS" pitchFamily="34" charset="-122"/>
              </a:rPr>
              <a:t>Houston</a:t>
            </a:r>
          </a:p>
          <a:p>
            <a:r>
              <a:rPr lang="en-US" altLang="zh-CN" sz="2800" dirty="0">
                <a:ea typeface="Arial Unicode MS" pitchFamily="34" charset="-122"/>
              </a:rPr>
              <a:t>Oct </a:t>
            </a:r>
            <a:r>
              <a:rPr lang="en-US" altLang="zh-CN" sz="2800" dirty="0" smtClean="0">
                <a:ea typeface="Arial Unicode MS" pitchFamily="34" charset="-122"/>
              </a:rPr>
              <a:t>23</a:t>
            </a:r>
            <a:r>
              <a:rPr lang="en-US" altLang="zh-CN" sz="2800" baseline="30000" dirty="0" smtClean="0">
                <a:ea typeface="Arial Unicode MS" pitchFamily="34" charset="-122"/>
              </a:rPr>
              <a:t>rd</a:t>
            </a:r>
            <a:r>
              <a:rPr lang="en-US" altLang="zh-CN" sz="2800" dirty="0" smtClean="0">
                <a:ea typeface="Arial Unicode MS" pitchFamily="34" charset="-122"/>
              </a:rPr>
              <a:t>, </a:t>
            </a:r>
            <a:r>
              <a:rPr lang="en-US" altLang="zh-CN" sz="2800" dirty="0">
                <a:ea typeface="Arial Unicode MS" pitchFamily="34" charset="-122"/>
              </a:rPr>
              <a:t>2015</a:t>
            </a:r>
          </a:p>
        </p:txBody>
      </p:sp>
    </p:spTree>
    <p:extLst>
      <p:ext uri="{BB962C8B-B14F-4D97-AF65-F5344CB8AC3E}">
        <p14:creationId xmlns:p14="http://schemas.microsoft.com/office/powerpoint/2010/main" val="3131454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sz="4800" dirty="0"/>
              <a:t>EXAMINATION OF ISS ATTENUATION ALGORITHM using </a:t>
            </a:r>
            <a:r>
              <a:rPr lang="en-US" sz="4800" dirty="0" smtClean="0"/>
              <a:t>numerical data with q</a:t>
            </a:r>
            <a:endParaRPr lang="en-US" sz="4800" dirty="0"/>
          </a:p>
        </p:txBody>
      </p:sp>
      <p:sp>
        <p:nvSpPr>
          <p:cNvPr id="5" name="Text Placeholder 4"/>
          <p:cNvSpPr>
            <a:spLocks noGrp="1"/>
          </p:cNvSpPr>
          <p:nvPr>
            <p:ph type="body" idx="1"/>
          </p:nvPr>
        </p:nvSpPr>
        <p:spPr/>
        <p:txBody>
          <a:bodyPr>
            <a:normAutofit/>
          </a:bodyPr>
          <a:lstStyle/>
          <a:p>
            <a:pPr marL="342900" indent="-342900">
              <a:lnSpc>
                <a:spcPct val="150000"/>
              </a:lnSpc>
              <a:buFont typeface="Wingdings" pitchFamily="2" charset="2"/>
              <a:buChar char="Ø"/>
            </a:pPr>
            <a:r>
              <a:rPr lang="en-US" sz="2800" dirty="0" smtClean="0">
                <a:solidFill>
                  <a:schemeClr val="tx1"/>
                </a:solidFill>
              </a:rPr>
              <a:t>1D normal incidence plane wave</a:t>
            </a:r>
          </a:p>
          <a:p>
            <a:pPr marL="342900" indent="-342900">
              <a:lnSpc>
                <a:spcPct val="150000"/>
              </a:lnSpc>
              <a:buFont typeface="Wingdings" pitchFamily="2" charset="2"/>
              <a:buChar char="Ø"/>
            </a:pPr>
            <a:r>
              <a:rPr lang="en-US" sz="2800" dirty="0">
                <a:solidFill>
                  <a:schemeClr val="tx1"/>
                </a:solidFill>
              </a:rPr>
              <a:t>1D earth pre-stack data</a:t>
            </a:r>
          </a:p>
        </p:txBody>
      </p:sp>
      <p:sp>
        <p:nvSpPr>
          <p:cNvPr id="3" name="Slide Number Placeholder 2"/>
          <p:cNvSpPr>
            <a:spLocks noGrp="1"/>
          </p:cNvSpPr>
          <p:nvPr>
            <p:ph type="sldNum" sz="quarter" idx="12"/>
          </p:nvPr>
        </p:nvSpPr>
        <p:spPr/>
        <p:txBody>
          <a:bodyPr/>
          <a:lstStyle/>
          <a:p>
            <a:fld id="{FC733198-011E-4E74-9CBE-D2138561C345}" type="slidenum">
              <a:rPr lang="en-US" smtClean="0"/>
              <a:pPr/>
              <a:t>52</a:t>
            </a:fld>
            <a:endParaRPr lang="en-US" dirty="0"/>
          </a:p>
        </p:txBody>
      </p:sp>
    </p:spTree>
    <p:extLst>
      <p:ext uri="{BB962C8B-B14F-4D97-AF65-F5344CB8AC3E}">
        <p14:creationId xmlns:p14="http://schemas.microsoft.com/office/powerpoint/2010/main" val="1384373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1D normal incidence plane wave</a:t>
            </a:r>
          </a:p>
        </p:txBody>
      </p:sp>
      <p:sp>
        <p:nvSpPr>
          <p:cNvPr id="3" name="Slide Number Placeholder 2"/>
          <p:cNvSpPr>
            <a:spLocks noGrp="1"/>
          </p:cNvSpPr>
          <p:nvPr>
            <p:ph type="sldNum" sz="quarter" idx="12"/>
          </p:nvPr>
        </p:nvSpPr>
        <p:spPr/>
        <p:txBody>
          <a:bodyPr/>
          <a:lstStyle/>
          <a:p>
            <a:fld id="{FC733198-011E-4E74-9CBE-D2138561C345}" type="slidenum">
              <a:rPr lang="en-US" smtClean="0"/>
              <a:pPr/>
              <a:t>53</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878165000"/>
              </p:ext>
            </p:extLst>
          </p:nvPr>
        </p:nvGraphicFramePr>
        <p:xfrm>
          <a:off x="1543794" y="2499733"/>
          <a:ext cx="9143999" cy="1828800"/>
        </p:xfrm>
        <a:graphic>
          <a:graphicData uri="http://schemas.openxmlformats.org/drawingml/2006/table">
            <a:tbl>
              <a:tblPr firstRow="1" bandRow="1">
                <a:tableStyleId>{793D81CF-94F2-401A-BA57-92F5A7B2D0C5}</a:tableStyleId>
              </a:tblPr>
              <a:tblGrid>
                <a:gridCol w="1510018"/>
                <a:gridCol w="1761688"/>
                <a:gridCol w="2013358"/>
                <a:gridCol w="2348917"/>
                <a:gridCol w="1510018"/>
              </a:tblGrid>
              <a:tr h="0">
                <a:tc>
                  <a:txBody>
                    <a:bodyPr/>
                    <a:lstStyle/>
                    <a:p>
                      <a:pPr algn="ctr"/>
                      <a:r>
                        <a:rPr lang="en-US" sz="2400" dirty="0" smtClean="0">
                          <a:latin typeface="+mn-lt"/>
                        </a:rPr>
                        <a:t>Layer No.</a:t>
                      </a:r>
                      <a:endParaRPr lang="en-US" sz="2400" dirty="0">
                        <a:solidFill>
                          <a:schemeClr val="tx2"/>
                        </a:solidFill>
                        <a:latin typeface="+mn-lt"/>
                        <a:cs typeface="Arial" panose="020B0604020202020204" pitchFamily="34" charset="0"/>
                      </a:endParaRPr>
                    </a:p>
                  </a:txBody>
                  <a:tcPr>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mn-lt"/>
                        </a:rPr>
                        <a:t>Depth (m)</a:t>
                      </a:r>
                      <a:endParaRPr lang="en-US" sz="2400" dirty="0">
                        <a:solidFill>
                          <a:schemeClr val="tx2"/>
                        </a:solidFill>
                        <a:latin typeface="+mn-lt"/>
                        <a:cs typeface="Arial" panose="020B0604020202020204" pitchFamily="34" charset="0"/>
                      </a:endParaRP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mn-lt"/>
                        </a:rPr>
                        <a:t>Velocity (m/s)</a:t>
                      </a:r>
                      <a:endParaRPr lang="en-US" sz="2400" dirty="0">
                        <a:solidFill>
                          <a:schemeClr val="tx2"/>
                        </a:solidFill>
                        <a:latin typeface="+mn-lt"/>
                        <a:cs typeface="Arial" panose="020B0604020202020204" pitchFamily="34" charset="0"/>
                      </a:endParaRP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mn-lt"/>
                        </a:rPr>
                        <a:t>Density (kg/m</a:t>
                      </a:r>
                      <a:r>
                        <a:rPr lang="en-US" sz="2400" baseline="30000" dirty="0" smtClean="0">
                          <a:latin typeface="+mn-lt"/>
                        </a:rPr>
                        <a:t>3</a:t>
                      </a:r>
                      <a:r>
                        <a:rPr lang="en-US" sz="2400" dirty="0" smtClean="0">
                          <a:latin typeface="+mn-lt"/>
                        </a:rPr>
                        <a:t>)</a:t>
                      </a:r>
                      <a:endParaRPr lang="en-US" sz="2400" dirty="0">
                        <a:solidFill>
                          <a:schemeClr val="tx2"/>
                        </a:solidFill>
                        <a:latin typeface="+mn-lt"/>
                        <a:cs typeface="Arial" panose="020B0604020202020204" pitchFamily="34" charset="0"/>
                      </a:endParaRP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mn-lt"/>
                        </a:rPr>
                        <a:t>Q </a:t>
                      </a:r>
                      <a:endParaRPr lang="en-US" sz="2400" dirty="0">
                        <a:solidFill>
                          <a:schemeClr val="tx2"/>
                        </a:solidFill>
                        <a:latin typeface="+mn-lt"/>
                        <a:cs typeface="Arial" panose="020B0604020202020204" pitchFamily="34" charset="0"/>
                      </a:endParaRPr>
                    </a:p>
                  </a:txBody>
                  <a:tcPr>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2400" dirty="0" smtClean="0">
                          <a:latin typeface="+mn-lt"/>
                        </a:rPr>
                        <a:t>1</a:t>
                      </a:r>
                      <a:endParaRPr lang="en-US" sz="2400" dirty="0">
                        <a:latin typeface="+mn-lt"/>
                        <a:cs typeface="Arial" panose="020B0604020202020204" pitchFamily="34" charset="0"/>
                      </a:endParaRPr>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latin typeface="+mn-lt"/>
                        </a:rPr>
                        <a:t>375</a:t>
                      </a:r>
                      <a:endParaRPr lang="en-US" sz="2400" dirty="0">
                        <a:latin typeface="+mn-lt"/>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latin typeface="+mn-lt"/>
                        </a:rPr>
                        <a:t>1500</a:t>
                      </a:r>
                      <a:endParaRPr lang="en-US" sz="2400" dirty="0">
                        <a:latin typeface="+mn-lt"/>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latin typeface="+mn-lt"/>
                        </a:rPr>
                        <a:t>1000</a:t>
                      </a:r>
                      <a:endParaRPr lang="en-US" sz="2400" dirty="0">
                        <a:latin typeface="+mn-lt"/>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latin typeface="+mn-lt"/>
                        </a:rPr>
                        <a:t>60</a:t>
                      </a:r>
                      <a:endParaRPr lang="en-US" sz="2400" dirty="0">
                        <a:latin typeface="+mn-lt"/>
                        <a:cs typeface="Arial" panose="020B0604020202020204" pitchFamily="34" charset="0"/>
                      </a:endParaRP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400" dirty="0" smtClean="0">
                          <a:latin typeface="+mn-lt"/>
                        </a:rPr>
                        <a:t>2</a:t>
                      </a:r>
                      <a:endParaRPr lang="en-US" sz="2400" dirty="0">
                        <a:latin typeface="+mn-lt"/>
                        <a:cs typeface="Arial" panose="020B0604020202020204" pitchFamily="34" charset="0"/>
                      </a:endParaRPr>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latin typeface="+mn-lt"/>
                          <a:cs typeface="+mn-cs"/>
                        </a:rPr>
                        <a:t>1250</a:t>
                      </a:r>
                      <a:endParaRPr lang="en-US" sz="2400" dirty="0">
                        <a:latin typeface="+mn-lt"/>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latin typeface="+mn-lt"/>
                        </a:rPr>
                        <a:t>2500</a:t>
                      </a:r>
                      <a:endParaRPr lang="en-US" sz="2400" dirty="0">
                        <a:latin typeface="+mn-lt"/>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latin typeface="+mn-lt"/>
                        </a:rPr>
                        <a:t>1000</a:t>
                      </a:r>
                      <a:endParaRPr lang="en-US" sz="2400" dirty="0">
                        <a:latin typeface="+mn-lt"/>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latin typeface="+mn-lt"/>
                        </a:rPr>
                        <a:t>40</a:t>
                      </a:r>
                      <a:endParaRPr lang="en-US" sz="2400" dirty="0">
                        <a:latin typeface="+mn-lt"/>
                        <a:cs typeface="Arial" panose="020B0604020202020204" pitchFamily="34" charset="0"/>
                      </a:endParaRP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400" dirty="0" smtClean="0">
                          <a:latin typeface="+mn-lt"/>
                        </a:rPr>
                        <a:t>3</a:t>
                      </a:r>
                      <a:endParaRPr lang="en-US" sz="2400" dirty="0">
                        <a:latin typeface="+mn-lt"/>
                        <a:cs typeface="Arial" panose="020B0604020202020204" pitchFamily="34" charset="0"/>
                      </a:endParaRPr>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smtClean="0">
                        <a:latin typeface="+mn-lt"/>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latin typeface="+mn-lt"/>
                        </a:rPr>
                        <a:t>6000</a:t>
                      </a:r>
                      <a:endParaRPr lang="en-US" sz="2400" dirty="0">
                        <a:latin typeface="+mn-lt"/>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latin typeface="+mn-lt"/>
                        </a:rPr>
                        <a:t>1000</a:t>
                      </a:r>
                      <a:endParaRPr lang="en-US" sz="2400" dirty="0">
                        <a:latin typeface="+mn-lt"/>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latin typeface="+mn-lt"/>
                        </a:rPr>
                        <a:t>60</a:t>
                      </a:r>
                      <a:endParaRPr lang="en-US" sz="2400" dirty="0">
                        <a:latin typeface="+mn-lt"/>
                        <a:cs typeface="Arial" panose="020B0604020202020204" pitchFamily="34" charset="0"/>
                      </a:endParaRP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TextBox 5"/>
          <p:cNvSpPr txBox="1"/>
          <p:nvPr/>
        </p:nvSpPr>
        <p:spPr>
          <a:xfrm>
            <a:off x="3333750" y="4646320"/>
            <a:ext cx="5562600" cy="523220"/>
          </a:xfrm>
          <a:prstGeom prst="rect">
            <a:avLst/>
          </a:prstGeom>
          <a:noFill/>
        </p:spPr>
        <p:txBody>
          <a:bodyPr wrap="square" rtlCol="0">
            <a:spAutoFit/>
          </a:bodyPr>
          <a:lstStyle/>
          <a:p>
            <a:pPr algn="ctr"/>
            <a:r>
              <a:rPr lang="en-US" sz="2800" dirty="0" smtClean="0"/>
              <a:t>A two-reflector model</a:t>
            </a:r>
            <a:endParaRPr lang="en-US" sz="2800" dirty="0"/>
          </a:p>
        </p:txBody>
      </p:sp>
    </p:spTree>
    <p:extLst>
      <p:ext uri="{BB962C8B-B14F-4D97-AF65-F5344CB8AC3E}">
        <p14:creationId xmlns:p14="http://schemas.microsoft.com/office/powerpoint/2010/main" val="3034580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p:cNvSpPr>
            <a:spLocks noGrp="1"/>
          </p:cNvSpPr>
          <p:nvPr>
            <p:ph type="title"/>
          </p:nvPr>
        </p:nvSpPr>
        <p:spPr/>
        <p:txBody>
          <a:bodyPr>
            <a:normAutofit/>
          </a:bodyPr>
          <a:lstStyle/>
          <a:p>
            <a:r>
              <a:rPr lang="en-US" sz="3200" dirty="0" smtClean="0">
                <a:solidFill>
                  <a:srgbClr val="0000FF"/>
                </a:solidFill>
              </a:rPr>
              <a:t>Data (B1) </a:t>
            </a:r>
            <a:r>
              <a:rPr lang="en-US" sz="3200" dirty="0" err="1" smtClean="0"/>
              <a:t>vS</a:t>
            </a:r>
            <a:r>
              <a:rPr lang="en-US" sz="3200" dirty="0" smtClean="0"/>
              <a:t> </a:t>
            </a:r>
            <a:r>
              <a:rPr lang="en-US" sz="3200" dirty="0" smtClean="0">
                <a:solidFill>
                  <a:srgbClr val="FF0000"/>
                </a:solidFill>
              </a:rPr>
              <a:t>predicted IM</a:t>
            </a:r>
            <a:endParaRPr lang="en-US" sz="3200" dirty="0">
              <a:solidFill>
                <a:srgbClr val="FF0000"/>
              </a:solidFill>
            </a:endParaRPr>
          </a:p>
        </p:txBody>
      </p:sp>
      <p:sp>
        <p:nvSpPr>
          <p:cNvPr id="2" name="Slide Number Placeholder 1"/>
          <p:cNvSpPr>
            <a:spLocks noGrp="1"/>
          </p:cNvSpPr>
          <p:nvPr>
            <p:ph type="sldNum" sz="quarter" idx="12"/>
          </p:nvPr>
        </p:nvSpPr>
        <p:spPr/>
        <p:txBody>
          <a:bodyPr/>
          <a:lstStyle/>
          <a:p>
            <a:fld id="{FC733198-011E-4E74-9CBE-D2138561C345}" type="slidenum">
              <a:rPr lang="en-US" smtClean="0"/>
              <a:pPr/>
              <a:t>54</a:t>
            </a:fld>
            <a:endParaRPr lang="en-US" dirty="0"/>
          </a:p>
        </p:txBody>
      </p:sp>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5158" y="1277303"/>
            <a:ext cx="9500036" cy="4114800"/>
          </a:xfrm>
          <a:prstGeom prst="rect">
            <a:avLst/>
          </a:prstGeom>
        </p:spPr>
      </p:pic>
      <p:grpSp>
        <p:nvGrpSpPr>
          <p:cNvPr id="24" name="Group 2"/>
          <p:cNvGrpSpPr>
            <a:grpSpLocks/>
          </p:cNvGrpSpPr>
          <p:nvPr/>
        </p:nvGrpSpPr>
        <p:grpSpPr bwMode="auto">
          <a:xfrm>
            <a:off x="3182094" y="5392103"/>
            <a:ext cx="6972300" cy="1325454"/>
            <a:chOff x="384924" y="2209479"/>
            <a:chExt cx="8910805" cy="2135509"/>
          </a:xfrm>
        </p:grpSpPr>
        <p:cxnSp>
          <p:nvCxnSpPr>
            <p:cNvPr id="25" name="Straight Connector 24"/>
            <p:cNvCxnSpPr/>
            <p:nvPr/>
          </p:nvCxnSpPr>
          <p:spPr>
            <a:xfrm>
              <a:off x="384924" y="3009697"/>
              <a:ext cx="8910805" cy="0"/>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384924" y="4324346"/>
              <a:ext cx="8910805" cy="20642"/>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28" name="Group 59"/>
            <p:cNvGrpSpPr>
              <a:grpSpLocks/>
            </p:cNvGrpSpPr>
            <p:nvPr/>
          </p:nvGrpSpPr>
          <p:grpSpPr bwMode="auto">
            <a:xfrm>
              <a:off x="1371195" y="2209479"/>
              <a:ext cx="3780284" cy="2097404"/>
              <a:chOff x="1371195" y="2209479"/>
              <a:chExt cx="3780284" cy="2096949"/>
            </a:xfrm>
          </p:grpSpPr>
          <p:grpSp>
            <p:nvGrpSpPr>
              <p:cNvPr id="34" name="Group 58"/>
              <p:cNvGrpSpPr>
                <a:grpSpLocks/>
              </p:cNvGrpSpPr>
              <p:nvPr/>
            </p:nvGrpSpPr>
            <p:grpSpPr bwMode="auto">
              <a:xfrm>
                <a:off x="1371195" y="2209479"/>
                <a:ext cx="762000" cy="800047"/>
                <a:chOff x="1371195" y="2209479"/>
                <a:chExt cx="762000" cy="800047"/>
              </a:xfrm>
            </p:grpSpPr>
            <p:cxnSp>
              <p:nvCxnSpPr>
                <p:cNvPr id="37" name="Straight Arrow Connector 36"/>
                <p:cNvCxnSpPr/>
                <p:nvPr/>
              </p:nvCxnSpPr>
              <p:spPr>
                <a:xfrm>
                  <a:off x="1371195" y="2247576"/>
                  <a:ext cx="381000" cy="761950"/>
                </a:xfrm>
                <a:prstGeom prst="straightConnector1">
                  <a:avLst/>
                </a:prstGeom>
                <a:ln w="57150">
                  <a:solidFill>
                    <a:srgbClr val="FF0000"/>
                  </a:solidFill>
                  <a:tailEnd type="arrow" w="sm" len="sm"/>
                </a:ln>
                <a:effectLst/>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flipV="1">
                  <a:off x="1749021" y="2209479"/>
                  <a:ext cx="384174" cy="800047"/>
                </a:xfrm>
                <a:prstGeom prst="straightConnector1">
                  <a:avLst/>
                </a:prstGeom>
                <a:ln w="57150">
                  <a:solidFill>
                    <a:srgbClr val="FF0000"/>
                  </a:solidFill>
                  <a:tailEnd type="arrow" w="sm" len="sm"/>
                </a:ln>
                <a:effectLst/>
              </p:spPr>
              <p:style>
                <a:lnRef idx="2">
                  <a:schemeClr val="dk1"/>
                </a:lnRef>
                <a:fillRef idx="0">
                  <a:schemeClr val="dk1"/>
                </a:fillRef>
                <a:effectRef idx="1">
                  <a:schemeClr val="dk1"/>
                </a:effectRef>
                <a:fontRef idx="minor">
                  <a:schemeClr val="tx1"/>
                </a:fontRef>
              </p:style>
            </p:cxnSp>
          </p:grpSp>
          <p:cxnSp>
            <p:nvCxnSpPr>
              <p:cNvPr id="35" name="Straight Arrow Connector 34"/>
              <p:cNvCxnSpPr/>
              <p:nvPr/>
            </p:nvCxnSpPr>
            <p:spPr>
              <a:xfrm>
                <a:off x="3703687" y="2247576"/>
                <a:ext cx="708026" cy="2058852"/>
              </a:xfrm>
              <a:prstGeom prst="straightConnector1">
                <a:avLst/>
              </a:prstGeom>
              <a:ln w="57150">
                <a:solidFill>
                  <a:srgbClr val="FF0000"/>
                </a:solidFill>
                <a:tailEnd type="arrow" w="sm" len="sm"/>
              </a:ln>
              <a:effectLst/>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p:nvPr/>
            </p:nvCxnSpPr>
            <p:spPr>
              <a:xfrm flipV="1">
                <a:off x="4411703" y="2209479"/>
                <a:ext cx="739776" cy="2095361"/>
              </a:xfrm>
              <a:prstGeom prst="straightConnector1">
                <a:avLst/>
              </a:prstGeom>
              <a:ln w="57150">
                <a:solidFill>
                  <a:srgbClr val="FF0000"/>
                </a:solidFill>
                <a:tailEnd type="arrow" w="sm" len="sm"/>
              </a:ln>
              <a:effectLst/>
            </p:spPr>
            <p:style>
              <a:lnRef idx="2">
                <a:schemeClr val="accent2"/>
              </a:lnRef>
              <a:fillRef idx="0">
                <a:schemeClr val="accent2"/>
              </a:fillRef>
              <a:effectRef idx="1">
                <a:schemeClr val="accent2"/>
              </a:effectRef>
              <a:fontRef idx="minor">
                <a:schemeClr val="tx1"/>
              </a:fontRef>
            </p:style>
          </p:cxnSp>
        </p:grpSp>
        <p:grpSp>
          <p:nvGrpSpPr>
            <p:cNvPr id="29" name="Group 60"/>
            <p:cNvGrpSpPr>
              <a:grpSpLocks/>
            </p:cNvGrpSpPr>
            <p:nvPr/>
          </p:nvGrpSpPr>
          <p:grpSpPr bwMode="auto">
            <a:xfrm>
              <a:off x="6038339" y="2247585"/>
              <a:ext cx="2416183" cy="2097403"/>
              <a:chOff x="6038291" y="2248032"/>
              <a:chExt cx="2416031" cy="2096958"/>
            </a:xfrm>
          </p:grpSpPr>
          <p:cxnSp>
            <p:nvCxnSpPr>
              <p:cNvPr id="30" name="Straight Arrow Connector 29"/>
              <p:cNvCxnSpPr/>
              <p:nvPr/>
            </p:nvCxnSpPr>
            <p:spPr>
              <a:xfrm>
                <a:off x="6038291" y="2286129"/>
                <a:ext cx="707978" cy="2058861"/>
              </a:xfrm>
              <a:prstGeom prst="straightConnector1">
                <a:avLst/>
              </a:prstGeom>
              <a:ln w="57150">
                <a:solidFill>
                  <a:srgbClr val="FF0000"/>
                </a:solidFill>
                <a:tailEnd type="arrow" w="sm" len="sm"/>
              </a:ln>
              <a:effectLst/>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p:nvPr/>
            </p:nvCxnSpPr>
            <p:spPr>
              <a:xfrm>
                <a:off x="7257413" y="3009982"/>
                <a:ext cx="457178" cy="1314370"/>
              </a:xfrm>
              <a:prstGeom prst="straightConnector1">
                <a:avLst/>
              </a:prstGeom>
              <a:ln w="57150">
                <a:solidFill>
                  <a:srgbClr val="FF0000"/>
                </a:solidFill>
                <a:tailEnd type="arrow" w="sm" len="sm"/>
              </a:ln>
              <a:effectLst/>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p:nvPr/>
            </p:nvCxnSpPr>
            <p:spPr>
              <a:xfrm flipV="1">
                <a:off x="7714598" y="2248032"/>
                <a:ext cx="739724" cy="2095370"/>
              </a:xfrm>
              <a:prstGeom prst="straightConnector1">
                <a:avLst/>
              </a:prstGeom>
              <a:ln w="57150">
                <a:solidFill>
                  <a:srgbClr val="FF0000"/>
                </a:solidFill>
                <a:tailEnd type="arrow" w="sm" len="sm"/>
              </a:ln>
              <a:effectLst/>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p:nvPr/>
            </p:nvCxnSpPr>
            <p:spPr>
              <a:xfrm flipV="1">
                <a:off x="6746272" y="3009982"/>
                <a:ext cx="511140" cy="1314370"/>
              </a:xfrm>
              <a:prstGeom prst="straightConnector1">
                <a:avLst/>
              </a:prstGeom>
              <a:ln w="57150">
                <a:solidFill>
                  <a:srgbClr val="FF0000"/>
                </a:solidFill>
                <a:tailEnd type="arrow" w="sm" len="sm"/>
              </a:ln>
              <a:effectLst/>
            </p:spPr>
            <p:style>
              <a:lnRef idx="2">
                <a:schemeClr val="accent2"/>
              </a:lnRef>
              <a:fillRef idx="0">
                <a:schemeClr val="accent2"/>
              </a:fillRef>
              <a:effectRef idx="1">
                <a:schemeClr val="accent2"/>
              </a:effectRef>
              <a:fontRef idx="minor">
                <a:schemeClr val="tx1"/>
              </a:fontRef>
            </p:style>
          </p:cxnSp>
        </p:grpSp>
      </p:grpSp>
      <p:graphicFrame>
        <p:nvGraphicFramePr>
          <p:cNvPr id="39" name="Object 6"/>
          <p:cNvGraphicFramePr>
            <a:graphicFrameLocks noChangeAspect="1"/>
          </p:cNvGraphicFramePr>
          <p:nvPr>
            <p:extLst>
              <p:ext uri="{D42A27DB-BD31-4B8C-83A1-F6EECF244321}">
                <p14:modId xmlns:p14="http://schemas.microsoft.com/office/powerpoint/2010/main" val="1524087392"/>
              </p:ext>
            </p:extLst>
          </p:nvPr>
        </p:nvGraphicFramePr>
        <p:xfrm>
          <a:off x="4377351" y="1864676"/>
          <a:ext cx="550400" cy="457041"/>
        </p:xfrm>
        <a:graphic>
          <a:graphicData uri="http://schemas.openxmlformats.org/presentationml/2006/ole">
            <mc:AlternateContent xmlns:mc="http://schemas.openxmlformats.org/markup-compatibility/2006">
              <mc:Choice xmlns:v="urn:schemas-microsoft-com:vml" Requires="v">
                <p:oleObj spid="_x0000_s55365" name="Equation" r:id="rId5" imgW="253890" imgH="190417" progId="Equation.DSMT4">
                  <p:embed/>
                </p:oleObj>
              </mc:Choice>
              <mc:Fallback>
                <p:oleObj name="Equation" r:id="rId5" imgW="253890" imgH="19041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7351" y="1864676"/>
                        <a:ext cx="550400" cy="457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7"/>
          <p:cNvGraphicFramePr>
            <a:graphicFrameLocks noChangeAspect="1"/>
          </p:cNvGraphicFramePr>
          <p:nvPr>
            <p:extLst>
              <p:ext uri="{D42A27DB-BD31-4B8C-83A1-F6EECF244321}">
                <p14:modId xmlns:p14="http://schemas.microsoft.com/office/powerpoint/2010/main" val="40023082"/>
              </p:ext>
            </p:extLst>
          </p:nvPr>
        </p:nvGraphicFramePr>
        <p:xfrm>
          <a:off x="6455787" y="2526693"/>
          <a:ext cx="562854" cy="443274"/>
        </p:xfrm>
        <a:graphic>
          <a:graphicData uri="http://schemas.openxmlformats.org/presentationml/2006/ole">
            <mc:AlternateContent xmlns:mc="http://schemas.openxmlformats.org/markup-compatibility/2006">
              <mc:Choice xmlns:v="urn:schemas-microsoft-com:vml" Requires="v">
                <p:oleObj spid="_x0000_s55366" name="Equation" r:id="rId7" imgW="266469" imgH="190335" progId="Equation.DSMT4">
                  <p:embed/>
                </p:oleObj>
              </mc:Choice>
              <mc:Fallback>
                <p:oleObj name="Equation" r:id="rId7" imgW="266469" imgH="19033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5787" y="2526693"/>
                        <a:ext cx="562854" cy="443274"/>
                      </a:xfrm>
                      <a:prstGeom prst="rect">
                        <a:avLst/>
                      </a:prstGeom>
                      <a:noFill/>
                      <a:ln>
                        <a:noFill/>
                      </a:ln>
                      <a:extLst/>
                    </p:spPr>
                  </p:pic>
                </p:oleObj>
              </mc:Fallback>
            </mc:AlternateContent>
          </a:graphicData>
        </a:graphic>
      </p:graphicFrame>
      <p:graphicFrame>
        <p:nvGraphicFramePr>
          <p:cNvPr id="41" name="Object 7"/>
          <p:cNvGraphicFramePr>
            <a:graphicFrameLocks noChangeAspect="1"/>
          </p:cNvGraphicFramePr>
          <p:nvPr>
            <p:extLst>
              <p:ext uri="{D42A27DB-BD31-4B8C-83A1-F6EECF244321}">
                <p14:modId xmlns:p14="http://schemas.microsoft.com/office/powerpoint/2010/main" val="3515664627"/>
              </p:ext>
            </p:extLst>
          </p:nvPr>
        </p:nvGraphicFramePr>
        <p:xfrm>
          <a:off x="8414107" y="3955529"/>
          <a:ext cx="533400" cy="354013"/>
        </p:xfrm>
        <a:graphic>
          <a:graphicData uri="http://schemas.openxmlformats.org/presentationml/2006/ole">
            <mc:AlternateContent xmlns:mc="http://schemas.openxmlformats.org/markup-compatibility/2006">
              <mc:Choice xmlns:v="urn:schemas-microsoft-com:vml" Requires="v">
                <p:oleObj spid="_x0000_s55367" name="Equation" r:id="rId9" imgW="254000" imgH="152400" progId="Equation.DSMT4">
                  <p:embed/>
                </p:oleObj>
              </mc:Choice>
              <mc:Fallback>
                <p:oleObj name="Equation" r:id="rId9" imgW="254000" imgH="152400" progId="Equation.DSMT4">
                  <p:embed/>
                  <p:pic>
                    <p:nvPicPr>
                      <p:cNvPr id="0" name=""/>
                      <p:cNvPicPr>
                        <a:picLocks noChangeAspect="1" noChangeArrowheads="1"/>
                      </p:cNvPicPr>
                      <p:nvPr/>
                    </p:nvPicPr>
                    <p:blipFill>
                      <a:blip r:embed="rId10"/>
                      <a:srcRect/>
                      <a:stretch>
                        <a:fillRect/>
                      </a:stretch>
                    </p:blipFill>
                    <p:spPr bwMode="auto">
                      <a:xfrm>
                        <a:off x="8414107" y="3955529"/>
                        <a:ext cx="533400" cy="3540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8686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p:cNvSpPr>
            <a:spLocks noGrp="1"/>
          </p:cNvSpPr>
          <p:nvPr>
            <p:ph type="title"/>
          </p:nvPr>
        </p:nvSpPr>
        <p:spPr>
          <a:xfrm>
            <a:off x="838200" y="365125"/>
            <a:ext cx="11353800" cy="1325563"/>
          </a:xfrm>
        </p:spPr>
        <p:txBody>
          <a:bodyPr>
            <a:normAutofit/>
          </a:bodyPr>
          <a:lstStyle/>
          <a:p>
            <a:r>
              <a:rPr lang="en-US" sz="3200" dirty="0" smtClean="0">
                <a:solidFill>
                  <a:srgbClr val="0000FF"/>
                </a:solidFill>
              </a:rPr>
              <a:t>Actual IM </a:t>
            </a:r>
            <a:r>
              <a:rPr lang="en-US" sz="3200" dirty="0" err="1" smtClean="0"/>
              <a:t>vS</a:t>
            </a:r>
            <a:r>
              <a:rPr lang="en-US" sz="3200" dirty="0" smtClean="0"/>
              <a:t> </a:t>
            </a:r>
            <a:r>
              <a:rPr lang="en-US" sz="3200" dirty="0" smtClean="0">
                <a:solidFill>
                  <a:srgbClr val="FF0000"/>
                </a:solidFill>
              </a:rPr>
              <a:t>predicted IM</a:t>
            </a:r>
            <a:endParaRPr lang="en-US" sz="3200" dirty="0">
              <a:solidFill>
                <a:srgbClr val="FF0000"/>
              </a:solidFill>
            </a:endParaRPr>
          </a:p>
        </p:txBody>
      </p:sp>
      <p:sp>
        <p:nvSpPr>
          <p:cNvPr id="2" name="Slide Number Placeholder 1"/>
          <p:cNvSpPr>
            <a:spLocks noGrp="1"/>
          </p:cNvSpPr>
          <p:nvPr>
            <p:ph type="sldNum" sz="quarter" idx="12"/>
          </p:nvPr>
        </p:nvSpPr>
        <p:spPr/>
        <p:txBody>
          <a:bodyPr/>
          <a:lstStyle/>
          <a:p>
            <a:fld id="{FC733198-011E-4E74-9CBE-D2138561C345}" type="slidenum">
              <a:rPr lang="en-US" smtClean="0"/>
              <a:pPr/>
              <a:t>55</a:t>
            </a:fld>
            <a:endParaRPr lang="en-US" dirty="0"/>
          </a:p>
        </p:txBody>
      </p:sp>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5158" y="1277303"/>
            <a:ext cx="9500035" cy="4114800"/>
          </a:xfrm>
          <a:prstGeom prst="rect">
            <a:avLst/>
          </a:prstGeom>
        </p:spPr>
      </p:pic>
      <p:graphicFrame>
        <p:nvGraphicFramePr>
          <p:cNvPr id="14" name="Object 7"/>
          <p:cNvGraphicFramePr>
            <a:graphicFrameLocks noChangeAspect="1"/>
          </p:cNvGraphicFramePr>
          <p:nvPr>
            <p:extLst>
              <p:ext uri="{D42A27DB-BD31-4B8C-83A1-F6EECF244321}">
                <p14:modId xmlns:p14="http://schemas.microsoft.com/office/powerpoint/2010/main" val="1329010962"/>
              </p:ext>
            </p:extLst>
          </p:nvPr>
        </p:nvGraphicFramePr>
        <p:xfrm>
          <a:off x="8900940" y="3997862"/>
          <a:ext cx="533400" cy="354013"/>
        </p:xfrm>
        <a:graphic>
          <a:graphicData uri="http://schemas.openxmlformats.org/presentationml/2006/ole">
            <mc:AlternateContent xmlns:mc="http://schemas.openxmlformats.org/markup-compatibility/2006">
              <mc:Choice xmlns:v="urn:schemas-microsoft-com:vml" Requires="v">
                <p:oleObj spid="_x0000_s56345" name="Equation" r:id="rId5" imgW="254000" imgH="152400" progId="Equation.DSMT4">
                  <p:embed/>
                </p:oleObj>
              </mc:Choice>
              <mc:Fallback>
                <p:oleObj name="Equation" r:id="rId5" imgW="254000" imgH="152400" progId="Equation.DSMT4">
                  <p:embed/>
                  <p:pic>
                    <p:nvPicPr>
                      <p:cNvPr id="0" name=""/>
                      <p:cNvPicPr>
                        <a:picLocks noChangeAspect="1" noChangeArrowheads="1"/>
                      </p:cNvPicPr>
                      <p:nvPr/>
                    </p:nvPicPr>
                    <p:blipFill>
                      <a:blip r:embed="rId6"/>
                      <a:srcRect/>
                      <a:stretch>
                        <a:fillRect/>
                      </a:stretch>
                    </p:blipFill>
                    <p:spPr bwMode="auto">
                      <a:xfrm>
                        <a:off x="8900940" y="3997862"/>
                        <a:ext cx="533400" cy="354013"/>
                      </a:xfrm>
                      <a:prstGeom prst="rect">
                        <a:avLst/>
                      </a:prstGeom>
                      <a:noFill/>
                      <a:ln>
                        <a:noFill/>
                      </a:ln>
                      <a:extLst/>
                    </p:spPr>
                  </p:pic>
                </p:oleObj>
              </mc:Fallback>
            </mc:AlternateContent>
          </a:graphicData>
        </a:graphic>
      </p:graphicFrame>
      <p:grpSp>
        <p:nvGrpSpPr>
          <p:cNvPr id="15" name="Group 2"/>
          <p:cNvGrpSpPr>
            <a:grpSpLocks/>
          </p:cNvGrpSpPr>
          <p:nvPr/>
        </p:nvGrpSpPr>
        <p:grpSpPr bwMode="auto">
          <a:xfrm>
            <a:off x="3182094" y="5415754"/>
            <a:ext cx="6972300" cy="1301802"/>
            <a:chOff x="384924" y="2247585"/>
            <a:chExt cx="8910805" cy="2097403"/>
          </a:xfrm>
        </p:grpSpPr>
        <p:cxnSp>
          <p:nvCxnSpPr>
            <p:cNvPr id="16" name="Straight Connector 15"/>
            <p:cNvCxnSpPr/>
            <p:nvPr/>
          </p:nvCxnSpPr>
          <p:spPr>
            <a:xfrm>
              <a:off x="384924" y="3009697"/>
              <a:ext cx="8910805" cy="0"/>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384924" y="4324346"/>
              <a:ext cx="8910805" cy="20642"/>
            </a:xfrm>
            <a:prstGeom prst="line">
              <a:avLst/>
            </a:prstGeom>
            <a:ln w="5715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20" name="Group 60"/>
            <p:cNvGrpSpPr>
              <a:grpSpLocks/>
            </p:cNvGrpSpPr>
            <p:nvPr/>
          </p:nvGrpSpPr>
          <p:grpSpPr bwMode="auto">
            <a:xfrm>
              <a:off x="6038339" y="2247585"/>
              <a:ext cx="2416183" cy="2097403"/>
              <a:chOff x="6038291" y="2248032"/>
              <a:chExt cx="2416031" cy="2096958"/>
            </a:xfrm>
          </p:grpSpPr>
          <p:cxnSp>
            <p:nvCxnSpPr>
              <p:cNvPr id="21" name="Straight Arrow Connector 20"/>
              <p:cNvCxnSpPr/>
              <p:nvPr/>
            </p:nvCxnSpPr>
            <p:spPr>
              <a:xfrm>
                <a:off x="6038291" y="2286129"/>
                <a:ext cx="707978" cy="2058861"/>
              </a:xfrm>
              <a:prstGeom prst="straightConnector1">
                <a:avLst/>
              </a:prstGeom>
              <a:ln w="57150">
                <a:solidFill>
                  <a:srgbClr val="FF0000"/>
                </a:solidFill>
                <a:tailEnd type="arrow" w="sm" len="sm"/>
              </a:ln>
              <a:effectLst/>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a:off x="7257413" y="3009982"/>
                <a:ext cx="457178" cy="1314370"/>
              </a:xfrm>
              <a:prstGeom prst="straightConnector1">
                <a:avLst/>
              </a:prstGeom>
              <a:ln w="57150">
                <a:solidFill>
                  <a:srgbClr val="FF0000"/>
                </a:solidFill>
                <a:tailEnd type="arrow" w="sm" len="sm"/>
              </a:ln>
              <a:effectLst/>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p:nvPr/>
            </p:nvCxnSpPr>
            <p:spPr>
              <a:xfrm flipV="1">
                <a:off x="7714598" y="2248032"/>
                <a:ext cx="739724" cy="2095370"/>
              </a:xfrm>
              <a:prstGeom prst="straightConnector1">
                <a:avLst/>
              </a:prstGeom>
              <a:ln w="57150">
                <a:solidFill>
                  <a:srgbClr val="FF0000"/>
                </a:solidFill>
                <a:tailEnd type="arrow" w="sm" len="sm"/>
              </a:ln>
              <a:effectLst/>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p:nvPr/>
            </p:nvCxnSpPr>
            <p:spPr>
              <a:xfrm flipV="1">
                <a:off x="6746272" y="3009982"/>
                <a:ext cx="511140" cy="1314370"/>
              </a:xfrm>
              <a:prstGeom prst="straightConnector1">
                <a:avLst/>
              </a:prstGeom>
              <a:ln w="57150">
                <a:solidFill>
                  <a:srgbClr val="FF0000"/>
                </a:solidFill>
                <a:tailEnd type="arrow" w="sm" len="sm"/>
              </a:ln>
              <a:effectLst/>
            </p:spPr>
            <p:style>
              <a:lnRef idx="2">
                <a:schemeClr val="accent2"/>
              </a:lnRef>
              <a:fillRef idx="0">
                <a:schemeClr val="accent2"/>
              </a:fillRef>
              <a:effectRef idx="1">
                <a:schemeClr val="accent2"/>
              </a:effectRef>
              <a:fontRef idx="minor">
                <a:schemeClr val="tx1"/>
              </a:fontRef>
            </p:style>
          </p:cxnSp>
        </p:grpSp>
      </p:grpSp>
    </p:spTree>
    <p:extLst>
      <p:ext uri="{BB962C8B-B14F-4D97-AF65-F5344CB8AC3E}">
        <p14:creationId xmlns:p14="http://schemas.microsoft.com/office/powerpoint/2010/main" val="3916488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1D earth pre-stack data</a:t>
            </a:r>
          </a:p>
        </p:txBody>
      </p:sp>
      <p:sp>
        <p:nvSpPr>
          <p:cNvPr id="3" name="Slide Number Placeholder 2"/>
          <p:cNvSpPr>
            <a:spLocks noGrp="1"/>
          </p:cNvSpPr>
          <p:nvPr>
            <p:ph type="sldNum" sz="quarter" idx="12"/>
          </p:nvPr>
        </p:nvSpPr>
        <p:spPr/>
        <p:txBody>
          <a:bodyPr/>
          <a:lstStyle/>
          <a:p>
            <a:fld id="{FC733198-011E-4E74-9CBE-D2138561C345}" type="slidenum">
              <a:rPr lang="en-US" smtClean="0"/>
              <a:pPr/>
              <a:t>56</a:t>
            </a:fld>
            <a:endParaRPr lang="en-US" dirty="0"/>
          </a:p>
        </p:txBody>
      </p:sp>
      <p:grpSp>
        <p:nvGrpSpPr>
          <p:cNvPr id="4" name="Group 3"/>
          <p:cNvGrpSpPr/>
          <p:nvPr/>
        </p:nvGrpSpPr>
        <p:grpSpPr>
          <a:xfrm>
            <a:off x="1638300" y="2009321"/>
            <a:ext cx="9277349" cy="3619299"/>
            <a:chOff x="1638300" y="2256971"/>
            <a:chExt cx="9277349" cy="3619299"/>
          </a:xfrm>
        </p:grpSpPr>
        <p:graphicFrame>
          <p:nvGraphicFramePr>
            <p:cNvPr id="21" name="Content Placeholder 3"/>
            <p:cNvGraphicFramePr>
              <a:graphicFrameLocks/>
            </p:cNvGraphicFramePr>
            <p:nvPr>
              <p:extLst>
                <p:ext uri="{D42A27DB-BD31-4B8C-83A1-F6EECF244321}">
                  <p14:modId xmlns:p14="http://schemas.microsoft.com/office/powerpoint/2010/main" val="3836465833"/>
                </p:ext>
              </p:extLst>
            </p:nvPr>
          </p:nvGraphicFramePr>
          <p:xfrm>
            <a:off x="1638300" y="2256971"/>
            <a:ext cx="9277349" cy="2743200"/>
          </p:xfrm>
          <a:graphic>
            <a:graphicData uri="http://schemas.openxmlformats.org/drawingml/2006/table">
              <a:tbl>
                <a:tblPr firstRow="1" bandRow="1">
                  <a:tableStyleId>{793D81CF-94F2-401A-BA57-92F5A7B2D0C5}</a:tableStyleId>
                </a:tblPr>
                <a:tblGrid>
                  <a:gridCol w="1532039"/>
                  <a:gridCol w="1787379"/>
                  <a:gridCol w="2042719"/>
                  <a:gridCol w="2383173"/>
                  <a:gridCol w="1532039"/>
                </a:tblGrid>
                <a:tr h="0">
                  <a:tc>
                    <a:txBody>
                      <a:bodyPr/>
                      <a:lstStyle/>
                      <a:p>
                        <a:pPr algn="ctr"/>
                        <a:r>
                          <a:rPr lang="en-US" sz="2400" dirty="0" smtClean="0"/>
                          <a:t>Layer No.</a:t>
                        </a:r>
                        <a:endParaRPr lang="en-US" sz="2400" dirty="0">
                          <a:solidFill>
                            <a:schemeClr val="tx2"/>
                          </a:solidFill>
                          <a:latin typeface="Arial" panose="020B0604020202020204" pitchFamily="34" charset="0"/>
                          <a:cs typeface="Arial" panose="020B0604020202020204" pitchFamily="34" charset="0"/>
                        </a:endParaRPr>
                      </a:p>
                    </a:txBody>
                    <a:tcPr>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Depth (m)</a:t>
                        </a:r>
                        <a:endParaRPr lang="en-US" sz="2400" dirty="0">
                          <a:solidFill>
                            <a:schemeClr val="tx2"/>
                          </a:solidFill>
                          <a:latin typeface="Arial" panose="020B0604020202020204" pitchFamily="34" charset="0"/>
                          <a:cs typeface="Arial" panose="020B0604020202020204" pitchFamily="34" charset="0"/>
                        </a:endParaRP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Velocity (m/s)</a:t>
                        </a:r>
                        <a:endParaRPr lang="en-US" sz="2400" dirty="0">
                          <a:solidFill>
                            <a:schemeClr val="tx2"/>
                          </a:solidFill>
                          <a:latin typeface="Arial" panose="020B0604020202020204" pitchFamily="34" charset="0"/>
                          <a:cs typeface="Arial" panose="020B0604020202020204" pitchFamily="34" charset="0"/>
                        </a:endParaRP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Density (kg/m</a:t>
                        </a:r>
                        <a:r>
                          <a:rPr lang="en-US" sz="2400" baseline="30000" dirty="0" smtClean="0"/>
                          <a:t>3</a:t>
                        </a:r>
                        <a:r>
                          <a:rPr lang="en-US" sz="2400" dirty="0" smtClean="0"/>
                          <a:t>)</a:t>
                        </a:r>
                        <a:endParaRPr lang="en-US" sz="2400" dirty="0">
                          <a:solidFill>
                            <a:schemeClr val="tx2"/>
                          </a:solidFill>
                          <a:latin typeface="Arial" panose="020B0604020202020204" pitchFamily="34" charset="0"/>
                          <a:cs typeface="Arial" panose="020B0604020202020204" pitchFamily="34" charset="0"/>
                        </a:endParaRP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Q </a:t>
                        </a:r>
                        <a:endParaRPr lang="en-US" sz="2400" dirty="0">
                          <a:solidFill>
                            <a:schemeClr val="tx2"/>
                          </a:solidFill>
                          <a:latin typeface="Arial" panose="020B0604020202020204" pitchFamily="34" charset="0"/>
                          <a:cs typeface="Arial" panose="020B0604020202020204" pitchFamily="34" charset="0"/>
                        </a:endParaRPr>
                      </a:p>
                    </a:txBody>
                    <a:tcPr>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2400" dirty="0" smtClean="0"/>
                          <a:t>1</a:t>
                        </a:r>
                        <a:endParaRPr lang="en-US" sz="2400" dirty="0">
                          <a:latin typeface="Arial" panose="020B0604020202020204" pitchFamily="34" charset="0"/>
                          <a:cs typeface="Arial" panose="020B0604020202020204" pitchFamily="34" charset="0"/>
                        </a:endParaRPr>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400</a:t>
                        </a:r>
                        <a:endParaRPr lang="en-US" sz="2400" dirty="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1500</a:t>
                        </a:r>
                        <a:endParaRPr lang="en-US" sz="2400" dirty="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1000</a:t>
                        </a:r>
                        <a:endParaRPr lang="en-US" sz="2400" dirty="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100</a:t>
                        </a:r>
                        <a:endParaRPr lang="en-US" sz="2400" dirty="0">
                          <a:latin typeface="Arial" panose="020B0604020202020204" pitchFamily="34" charset="0"/>
                          <a:cs typeface="Arial" panose="020B0604020202020204" pitchFamily="34" charset="0"/>
                        </a:endParaRP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400" dirty="0" smtClean="0"/>
                          <a:t>2</a:t>
                        </a:r>
                        <a:endParaRPr lang="en-US" sz="2400" dirty="0">
                          <a:latin typeface="Arial" panose="020B0604020202020204" pitchFamily="34" charset="0"/>
                          <a:cs typeface="Arial" panose="020B0604020202020204" pitchFamily="34" charset="0"/>
                        </a:endParaRPr>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850</a:t>
                        </a:r>
                        <a:endParaRPr lang="en-US" sz="2400" dirty="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2000</a:t>
                        </a:r>
                        <a:endParaRPr lang="en-US" sz="2400" dirty="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1200</a:t>
                        </a:r>
                        <a:endParaRPr lang="en-US" sz="2400" dirty="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40</a:t>
                        </a:r>
                        <a:endParaRPr lang="en-US" sz="2400" dirty="0">
                          <a:latin typeface="Arial" panose="020B0604020202020204" pitchFamily="34" charset="0"/>
                          <a:cs typeface="Arial" panose="020B0604020202020204" pitchFamily="34" charset="0"/>
                        </a:endParaRP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400" dirty="0" smtClean="0"/>
                          <a:t>3</a:t>
                        </a:r>
                        <a:endParaRPr lang="en-US" sz="2400" dirty="0">
                          <a:latin typeface="Arial" panose="020B0604020202020204" pitchFamily="34" charset="0"/>
                          <a:cs typeface="Arial" panose="020B0604020202020204" pitchFamily="34" charset="0"/>
                        </a:endParaRPr>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1200</a:t>
                        </a:r>
                        <a:endParaRPr lang="en-US" sz="2400" dirty="0" smtClean="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2500</a:t>
                        </a:r>
                        <a:endParaRPr lang="en-US" sz="2400" dirty="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1500</a:t>
                        </a:r>
                        <a:endParaRPr lang="en-US" sz="2400" dirty="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80</a:t>
                        </a:r>
                        <a:endParaRPr lang="en-US" sz="2400" dirty="0">
                          <a:latin typeface="Arial" panose="020B0604020202020204" pitchFamily="34" charset="0"/>
                          <a:cs typeface="Arial" panose="020B0604020202020204" pitchFamily="34" charset="0"/>
                        </a:endParaRP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400" dirty="0" smtClean="0"/>
                          <a:t>4</a:t>
                        </a:r>
                        <a:endParaRPr lang="en-US" sz="2400" dirty="0">
                          <a:latin typeface="Arial" panose="020B0604020202020204" pitchFamily="34" charset="0"/>
                          <a:cs typeface="Arial" panose="020B0604020202020204" pitchFamily="34" charset="0"/>
                        </a:endParaRPr>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3200</a:t>
                        </a:r>
                        <a:endParaRPr lang="en-US" sz="2400" dirty="0" smtClean="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6500</a:t>
                        </a:r>
                        <a:endParaRPr lang="en-US" sz="2400" dirty="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3000</a:t>
                        </a:r>
                        <a:endParaRPr lang="en-US" sz="2400" dirty="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80</a:t>
                        </a:r>
                        <a:endParaRPr lang="en-US" sz="2400" dirty="0">
                          <a:latin typeface="Arial" panose="020B0604020202020204" pitchFamily="34" charset="0"/>
                          <a:cs typeface="Arial" panose="020B0604020202020204" pitchFamily="34" charset="0"/>
                        </a:endParaRP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400" dirty="0" smtClean="0"/>
                          <a:t>5</a:t>
                        </a:r>
                        <a:endParaRPr lang="en-US" sz="2400" dirty="0">
                          <a:latin typeface="Arial" panose="020B0604020202020204" pitchFamily="34" charset="0"/>
                          <a:cs typeface="Arial" panose="020B0604020202020204" pitchFamily="34" charset="0"/>
                        </a:endParaRPr>
                      </a:p>
                    </a:txBody>
                    <a:tcPr>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smtClean="0">
                          <a:latin typeface="+mn-lt"/>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4000</a:t>
                        </a:r>
                        <a:endParaRPr lang="en-US" sz="2400" dirty="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3500</a:t>
                        </a:r>
                        <a:endParaRPr lang="en-US" sz="2400" dirty="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t>100</a:t>
                        </a:r>
                        <a:endParaRPr lang="en-US" sz="2400" dirty="0">
                          <a:latin typeface="Arial" panose="020B0604020202020204" pitchFamily="34" charset="0"/>
                          <a:cs typeface="Arial" panose="020B0604020202020204" pitchFamily="34" charset="0"/>
                        </a:endParaRPr>
                      </a:p>
                    </a:txBody>
                    <a:tcPr>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2" name="TextBox 21"/>
            <p:cNvSpPr txBox="1"/>
            <p:nvPr/>
          </p:nvSpPr>
          <p:spPr>
            <a:xfrm>
              <a:off x="3390900" y="5353050"/>
              <a:ext cx="5562600" cy="523220"/>
            </a:xfrm>
            <a:prstGeom prst="rect">
              <a:avLst/>
            </a:prstGeom>
            <a:noFill/>
          </p:spPr>
          <p:txBody>
            <a:bodyPr wrap="square" rtlCol="0">
              <a:spAutoFit/>
            </a:bodyPr>
            <a:lstStyle/>
            <a:p>
              <a:pPr algn="ctr"/>
              <a:r>
                <a:rPr lang="en-US" sz="2800" dirty="0" smtClean="0"/>
                <a:t>A four-reflector model</a:t>
              </a:r>
              <a:endParaRPr lang="en-US" sz="2800" dirty="0"/>
            </a:p>
          </p:txBody>
        </p:sp>
      </p:grpSp>
      <p:sp>
        <p:nvSpPr>
          <p:cNvPr id="7" name="Rectangle 6"/>
          <p:cNvSpPr/>
          <p:nvPr/>
        </p:nvSpPr>
        <p:spPr>
          <a:xfrm>
            <a:off x="1383446" y="6006584"/>
            <a:ext cx="7370672" cy="523220"/>
          </a:xfrm>
          <a:prstGeom prst="rect">
            <a:avLst/>
          </a:prstGeom>
        </p:spPr>
        <p:txBody>
          <a:bodyPr wrap="none">
            <a:spAutoFit/>
          </a:bodyPr>
          <a:lstStyle/>
          <a:p>
            <a:r>
              <a:rPr lang="en-US" sz="2800" dirty="0" smtClean="0">
                <a:cs typeface="Arial" panose="020B0604020202020204" pitchFamily="34" charset="0"/>
              </a:rPr>
              <a:t>This test was performed at Schlumberger (2014). </a:t>
            </a:r>
            <a:endParaRPr lang="en-US" sz="2800" dirty="0">
              <a:cs typeface="Arial" panose="020B0604020202020204" pitchFamily="34" charset="0"/>
            </a:endParaRPr>
          </a:p>
        </p:txBody>
      </p:sp>
    </p:spTree>
    <p:extLst>
      <p:ext uri="{BB962C8B-B14F-4D97-AF65-F5344CB8AC3E}">
        <p14:creationId xmlns:p14="http://schemas.microsoft.com/office/powerpoint/2010/main" val="4020854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rotWithShape="1">
          <a:blip r:embed="rId3">
            <a:extLst>
              <a:ext uri="{28A0092B-C50C-407E-A947-70E740481C1C}">
                <a14:useLocalDpi xmlns:a14="http://schemas.microsoft.com/office/drawing/2010/main" val="0"/>
              </a:ext>
            </a:extLst>
          </a:blip>
          <a:srcRect r="68032"/>
          <a:stretch/>
        </p:blipFill>
        <p:spPr>
          <a:xfrm>
            <a:off x="1029812" y="904690"/>
            <a:ext cx="4114800" cy="5486400"/>
          </a:xfrm>
          <a:prstGeom prst="rect">
            <a:avLst/>
          </a:prstGeom>
          <a:ln>
            <a:noFill/>
          </a:ln>
        </p:spPr>
      </p:pic>
      <p:pic>
        <p:nvPicPr>
          <p:cNvPr id="5" name="Picture 4"/>
          <p:cNvPicPr>
            <a:picLocks/>
          </p:cNvPicPr>
          <p:nvPr/>
        </p:nvPicPr>
        <p:blipFill rotWithShape="1">
          <a:blip r:embed="rId3">
            <a:extLst>
              <a:ext uri="{28A0092B-C50C-407E-A947-70E740481C1C}">
                <a14:useLocalDpi xmlns:a14="http://schemas.microsoft.com/office/drawing/2010/main" val="0"/>
              </a:ext>
            </a:extLst>
          </a:blip>
          <a:srcRect l="34036" r="34038"/>
          <a:stretch/>
        </p:blipFill>
        <p:spPr>
          <a:xfrm>
            <a:off x="5394773" y="904690"/>
            <a:ext cx="4114800" cy="5486400"/>
          </a:xfrm>
          <a:prstGeom prst="rect">
            <a:avLst/>
          </a:prstGeom>
          <a:ln>
            <a:noFill/>
          </a:ln>
        </p:spPr>
      </p:pic>
      <p:grpSp>
        <p:nvGrpSpPr>
          <p:cNvPr id="37" name="Group 36"/>
          <p:cNvGrpSpPr/>
          <p:nvPr/>
        </p:nvGrpSpPr>
        <p:grpSpPr>
          <a:xfrm>
            <a:off x="2348507" y="3770800"/>
            <a:ext cx="1886171" cy="2291406"/>
            <a:chOff x="6586182" y="4071204"/>
            <a:chExt cx="1886171" cy="2291406"/>
          </a:xfrm>
        </p:grpSpPr>
        <p:grpSp>
          <p:nvGrpSpPr>
            <p:cNvPr id="38" name="Group 37"/>
            <p:cNvGrpSpPr/>
            <p:nvPr/>
          </p:nvGrpSpPr>
          <p:grpSpPr>
            <a:xfrm>
              <a:off x="6586182" y="4071204"/>
              <a:ext cx="1886171" cy="2080871"/>
              <a:chOff x="992438" y="4145849"/>
              <a:chExt cx="1733540" cy="1697454"/>
            </a:xfrm>
          </p:grpSpPr>
          <p:cxnSp>
            <p:nvCxnSpPr>
              <p:cNvPr id="40" name="Straight Arrow Connector 39"/>
              <p:cNvCxnSpPr/>
              <p:nvPr/>
            </p:nvCxnSpPr>
            <p:spPr>
              <a:xfrm flipH="1">
                <a:off x="1301273" y="4324428"/>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992438" y="4145849"/>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912167" y="4741105"/>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1030420" y="4721661"/>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2129521" y="5189558"/>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479145" y="5652884"/>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6830963" y="5900945"/>
              <a:ext cx="935939" cy="461665"/>
            </a:xfrm>
            <a:prstGeom prst="rect">
              <a:avLst/>
            </a:prstGeom>
            <a:noFill/>
            <a:ln>
              <a:noFill/>
            </a:ln>
          </p:spPr>
          <p:txBody>
            <a:bodyPr wrap="square" rtlCol="0">
              <a:spAutoFit/>
            </a:bodyPr>
            <a:lstStyle/>
            <a:p>
              <a:r>
                <a:rPr lang="en-US" sz="2400" b="1" dirty="0" smtClean="0">
                  <a:solidFill>
                    <a:srgbClr val="0000FF"/>
                  </a:solidFill>
                </a:rPr>
                <a:t>IM</a:t>
              </a:r>
              <a:endParaRPr lang="en-US" sz="2400" b="1" dirty="0">
                <a:solidFill>
                  <a:srgbClr val="0000FF"/>
                </a:solidFill>
              </a:endParaRPr>
            </a:p>
          </p:txBody>
        </p:sp>
      </p:grpSp>
      <p:sp>
        <p:nvSpPr>
          <p:cNvPr id="47" name="TextBox 46"/>
          <p:cNvSpPr txBox="1"/>
          <p:nvPr/>
        </p:nvSpPr>
        <p:spPr>
          <a:xfrm flipV="1">
            <a:off x="1174952" y="2957944"/>
            <a:ext cx="461665" cy="1606178"/>
          </a:xfrm>
          <a:prstGeom prst="rect">
            <a:avLst/>
          </a:prstGeom>
          <a:solidFill>
            <a:schemeClr val="bg1"/>
          </a:solidFill>
        </p:spPr>
        <p:txBody>
          <a:bodyPr vert="eaVert" wrap="square" rtlCol="0">
            <a:spAutoFit/>
          </a:bodyPr>
          <a:lstStyle/>
          <a:p>
            <a:pPr algn="ctr"/>
            <a:r>
              <a:rPr lang="en-US" dirty="0" smtClean="0"/>
              <a:t>seconds</a:t>
            </a:r>
            <a:endParaRPr lang="en-US" dirty="0"/>
          </a:p>
        </p:txBody>
      </p:sp>
      <p:sp>
        <p:nvSpPr>
          <p:cNvPr id="48" name="TextBox 47"/>
          <p:cNvSpPr txBox="1"/>
          <p:nvPr/>
        </p:nvSpPr>
        <p:spPr>
          <a:xfrm flipV="1">
            <a:off x="5481857" y="2925088"/>
            <a:ext cx="461665" cy="1606178"/>
          </a:xfrm>
          <a:prstGeom prst="rect">
            <a:avLst/>
          </a:prstGeom>
          <a:solidFill>
            <a:schemeClr val="bg1"/>
          </a:solidFill>
        </p:spPr>
        <p:txBody>
          <a:bodyPr vert="eaVert" wrap="square" rtlCol="0">
            <a:spAutoFit/>
          </a:bodyPr>
          <a:lstStyle/>
          <a:p>
            <a:pPr algn="ctr"/>
            <a:r>
              <a:rPr lang="en-US" dirty="0" smtClean="0"/>
              <a:t>seconds</a:t>
            </a:r>
            <a:endParaRPr lang="en-US" dirty="0"/>
          </a:p>
        </p:txBody>
      </p:sp>
      <p:sp>
        <p:nvSpPr>
          <p:cNvPr id="49" name="TextBox 48"/>
          <p:cNvSpPr txBox="1"/>
          <p:nvPr/>
        </p:nvSpPr>
        <p:spPr>
          <a:xfrm>
            <a:off x="2446549" y="6264480"/>
            <a:ext cx="1594656" cy="369332"/>
          </a:xfrm>
          <a:prstGeom prst="rect">
            <a:avLst/>
          </a:prstGeom>
          <a:solidFill>
            <a:schemeClr val="bg1"/>
          </a:solidFill>
        </p:spPr>
        <p:txBody>
          <a:bodyPr wrap="square" rtlCol="0">
            <a:spAutoFit/>
          </a:bodyPr>
          <a:lstStyle/>
          <a:p>
            <a:pPr algn="ctr"/>
            <a:r>
              <a:rPr lang="en-US" dirty="0" smtClean="0"/>
              <a:t>Trace Number</a:t>
            </a:r>
            <a:endParaRPr lang="en-US" dirty="0"/>
          </a:p>
        </p:txBody>
      </p:sp>
      <p:sp>
        <p:nvSpPr>
          <p:cNvPr id="50" name="TextBox 49"/>
          <p:cNvSpPr txBox="1"/>
          <p:nvPr/>
        </p:nvSpPr>
        <p:spPr>
          <a:xfrm>
            <a:off x="6729139" y="6264480"/>
            <a:ext cx="1594656" cy="369332"/>
          </a:xfrm>
          <a:prstGeom prst="rect">
            <a:avLst/>
          </a:prstGeom>
          <a:solidFill>
            <a:schemeClr val="bg1"/>
          </a:solidFill>
        </p:spPr>
        <p:txBody>
          <a:bodyPr wrap="square" rtlCol="0">
            <a:spAutoFit/>
          </a:bodyPr>
          <a:lstStyle/>
          <a:p>
            <a:pPr algn="ctr"/>
            <a:r>
              <a:rPr lang="en-US" dirty="0" smtClean="0"/>
              <a:t>Trace Number</a:t>
            </a:r>
            <a:endParaRPr lang="en-US" dirty="0"/>
          </a:p>
        </p:txBody>
      </p:sp>
      <p:grpSp>
        <p:nvGrpSpPr>
          <p:cNvPr id="46" name="Group 45"/>
          <p:cNvGrpSpPr/>
          <p:nvPr/>
        </p:nvGrpSpPr>
        <p:grpSpPr>
          <a:xfrm>
            <a:off x="812090" y="2057119"/>
            <a:ext cx="609600" cy="3012190"/>
            <a:chOff x="1915890" y="2347399"/>
            <a:chExt cx="609600" cy="3012190"/>
          </a:xfrm>
        </p:grpSpPr>
        <p:sp>
          <p:nvSpPr>
            <p:cNvPr id="8" name="TextBox 6"/>
            <p:cNvSpPr txBox="1"/>
            <p:nvPr/>
          </p:nvSpPr>
          <p:spPr>
            <a:xfrm>
              <a:off x="1915890" y="2347399"/>
              <a:ext cx="609600"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FF0000"/>
                  </a:solidFill>
                </a:rPr>
                <a:t>P1</a:t>
              </a:r>
            </a:p>
          </p:txBody>
        </p:sp>
        <p:sp>
          <p:nvSpPr>
            <p:cNvPr id="9" name="TextBox 6"/>
            <p:cNvSpPr txBox="1"/>
            <p:nvPr/>
          </p:nvSpPr>
          <p:spPr>
            <a:xfrm>
              <a:off x="1915890" y="3185242"/>
              <a:ext cx="609600"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FF0000"/>
                  </a:solidFill>
                </a:rPr>
                <a:t>P2</a:t>
              </a:r>
              <a:endParaRPr lang="en-US" sz="2400" b="1" dirty="0">
                <a:solidFill>
                  <a:srgbClr val="FF0000"/>
                </a:solidFill>
              </a:endParaRPr>
            </a:p>
          </p:txBody>
        </p:sp>
        <p:sp>
          <p:nvSpPr>
            <p:cNvPr id="10" name="TextBox 6"/>
            <p:cNvSpPr txBox="1"/>
            <p:nvPr/>
          </p:nvSpPr>
          <p:spPr>
            <a:xfrm>
              <a:off x="1915890" y="3726253"/>
              <a:ext cx="609600"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FF0000"/>
                  </a:solidFill>
                </a:rPr>
                <a:t>P3</a:t>
              </a:r>
              <a:endParaRPr lang="en-US" sz="2400" b="1" dirty="0">
                <a:solidFill>
                  <a:srgbClr val="FF0000"/>
                </a:solidFill>
              </a:endParaRPr>
            </a:p>
          </p:txBody>
        </p:sp>
        <p:sp>
          <p:nvSpPr>
            <p:cNvPr id="11" name="TextBox 6"/>
            <p:cNvSpPr txBox="1"/>
            <p:nvPr/>
          </p:nvSpPr>
          <p:spPr>
            <a:xfrm>
              <a:off x="1915890" y="4897924"/>
              <a:ext cx="609600"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FF0000"/>
                  </a:solidFill>
                </a:rPr>
                <a:t>P4</a:t>
              </a:r>
              <a:endParaRPr lang="en-US" sz="2400" b="1" dirty="0">
                <a:solidFill>
                  <a:srgbClr val="FF0000"/>
                </a:solidFill>
              </a:endParaRPr>
            </a:p>
          </p:txBody>
        </p:sp>
      </p:grpSp>
      <p:sp>
        <p:nvSpPr>
          <p:cNvPr id="3" name="Slide Number Placeholder 2"/>
          <p:cNvSpPr>
            <a:spLocks noGrp="1"/>
          </p:cNvSpPr>
          <p:nvPr>
            <p:ph type="sldNum" sz="quarter" idx="12"/>
          </p:nvPr>
        </p:nvSpPr>
        <p:spPr/>
        <p:txBody>
          <a:bodyPr/>
          <a:lstStyle/>
          <a:p>
            <a:fld id="{FC733198-011E-4E74-9CBE-D2138561C345}" type="slidenum">
              <a:rPr lang="en-US" smtClean="0"/>
              <a:pPr/>
              <a:t>57</a:t>
            </a:fld>
            <a:endParaRPr lang="en-US" dirty="0"/>
          </a:p>
        </p:txBody>
      </p:sp>
      <p:sp>
        <p:nvSpPr>
          <p:cNvPr id="6" name="Rectangle 5"/>
          <p:cNvSpPr/>
          <p:nvPr/>
        </p:nvSpPr>
        <p:spPr>
          <a:xfrm>
            <a:off x="1143889" y="329366"/>
            <a:ext cx="3988401" cy="584775"/>
          </a:xfrm>
          <a:prstGeom prst="rect">
            <a:avLst/>
          </a:prstGeom>
        </p:spPr>
        <p:txBody>
          <a:bodyPr wrap="none">
            <a:spAutoFit/>
          </a:bodyPr>
          <a:lstStyle/>
          <a:p>
            <a:pPr algn="ctr">
              <a:defRPr/>
            </a:pPr>
            <a:r>
              <a:rPr lang="en-US" sz="3200" dirty="0">
                <a:solidFill>
                  <a:srgbClr val="0000FF"/>
                </a:solidFill>
              </a:rPr>
              <a:t> Data, with absorption</a:t>
            </a:r>
          </a:p>
        </p:txBody>
      </p:sp>
      <p:sp>
        <p:nvSpPr>
          <p:cNvPr id="7" name="Rectangle 6"/>
          <p:cNvSpPr/>
          <p:nvPr/>
        </p:nvSpPr>
        <p:spPr>
          <a:xfrm>
            <a:off x="6305211" y="329366"/>
            <a:ext cx="2489977" cy="584775"/>
          </a:xfrm>
          <a:prstGeom prst="rect">
            <a:avLst/>
          </a:prstGeom>
        </p:spPr>
        <p:txBody>
          <a:bodyPr wrap="none">
            <a:spAutoFit/>
          </a:bodyPr>
          <a:lstStyle/>
          <a:p>
            <a:pPr algn="ctr">
              <a:defRPr/>
            </a:pPr>
            <a:r>
              <a:rPr lang="en-US" sz="3200" dirty="0" smtClean="0">
                <a:solidFill>
                  <a:srgbClr val="0000FF"/>
                </a:solidFill>
              </a:rPr>
              <a:t>IM prediction</a:t>
            </a:r>
            <a:endParaRPr lang="en-US" sz="3200" dirty="0">
              <a:solidFill>
                <a:srgbClr val="0000FF"/>
              </a:solidFill>
            </a:endParaRPr>
          </a:p>
        </p:txBody>
      </p:sp>
      <p:grpSp>
        <p:nvGrpSpPr>
          <p:cNvPr id="53" name="Group 52"/>
          <p:cNvGrpSpPr/>
          <p:nvPr/>
        </p:nvGrpSpPr>
        <p:grpSpPr>
          <a:xfrm>
            <a:off x="6607113" y="3769815"/>
            <a:ext cx="1886171" cy="2291406"/>
            <a:chOff x="6586182" y="4071204"/>
            <a:chExt cx="1886171" cy="2291406"/>
          </a:xfrm>
        </p:grpSpPr>
        <p:grpSp>
          <p:nvGrpSpPr>
            <p:cNvPr id="54" name="Group 53"/>
            <p:cNvGrpSpPr/>
            <p:nvPr/>
          </p:nvGrpSpPr>
          <p:grpSpPr>
            <a:xfrm>
              <a:off x="6586182" y="4071204"/>
              <a:ext cx="1886171" cy="2080871"/>
              <a:chOff x="992438" y="4145849"/>
              <a:chExt cx="1733540" cy="1697454"/>
            </a:xfrm>
          </p:grpSpPr>
          <p:cxnSp>
            <p:nvCxnSpPr>
              <p:cNvPr id="56" name="Straight Arrow Connector 55"/>
              <p:cNvCxnSpPr/>
              <p:nvPr/>
            </p:nvCxnSpPr>
            <p:spPr>
              <a:xfrm flipH="1">
                <a:off x="1301273" y="4324428"/>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992438" y="4145849"/>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1912167" y="4741105"/>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1030420" y="4721661"/>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2129521" y="5189558"/>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2479145" y="5652884"/>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6830963" y="5900945"/>
              <a:ext cx="935939" cy="461665"/>
            </a:xfrm>
            <a:prstGeom prst="rect">
              <a:avLst/>
            </a:prstGeom>
            <a:noFill/>
            <a:ln>
              <a:noFill/>
            </a:ln>
          </p:spPr>
          <p:txBody>
            <a:bodyPr wrap="square" rtlCol="0">
              <a:spAutoFit/>
            </a:bodyPr>
            <a:lstStyle/>
            <a:p>
              <a:r>
                <a:rPr lang="en-US" sz="2400" b="1" dirty="0" smtClean="0">
                  <a:solidFill>
                    <a:srgbClr val="0000FF"/>
                  </a:solidFill>
                </a:rPr>
                <a:t>IM</a:t>
              </a:r>
              <a:endParaRPr lang="en-US" sz="2400" b="1" dirty="0">
                <a:solidFill>
                  <a:srgbClr val="0000FF"/>
                </a:solidFill>
              </a:endParaRPr>
            </a:p>
          </p:txBody>
        </p:sp>
      </p:grpSp>
      <p:sp>
        <p:nvSpPr>
          <p:cNvPr id="2" name="TextBox 1"/>
          <p:cNvSpPr txBox="1"/>
          <p:nvPr/>
        </p:nvSpPr>
        <p:spPr>
          <a:xfrm>
            <a:off x="9509573" y="5168330"/>
            <a:ext cx="2682427" cy="954107"/>
          </a:xfrm>
          <a:prstGeom prst="rect">
            <a:avLst/>
          </a:prstGeom>
          <a:noFill/>
        </p:spPr>
        <p:txBody>
          <a:bodyPr wrap="square" rtlCol="0">
            <a:spAutoFit/>
          </a:bodyPr>
          <a:lstStyle/>
          <a:p>
            <a:pPr algn="ctr"/>
            <a:r>
              <a:rPr lang="en-US" sz="2800" dirty="0"/>
              <a:t>c</a:t>
            </a:r>
            <a:r>
              <a:rPr lang="en-US" sz="2800" dirty="0" smtClean="0"/>
              <a:t>ourtesy of</a:t>
            </a:r>
          </a:p>
          <a:p>
            <a:pPr algn="ctr"/>
            <a:r>
              <a:rPr lang="en-US" sz="2800" dirty="0" smtClean="0"/>
              <a:t>Schlumberger</a:t>
            </a:r>
            <a:endParaRPr lang="en-US" sz="2800" dirty="0"/>
          </a:p>
        </p:txBody>
      </p:sp>
    </p:spTree>
    <p:extLst>
      <p:ext uri="{BB962C8B-B14F-4D97-AF65-F5344CB8AC3E}">
        <p14:creationId xmlns:p14="http://schemas.microsoft.com/office/powerpoint/2010/main" val="303479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rotWithShape="1">
          <a:blip r:embed="rId3">
            <a:extLst>
              <a:ext uri="{28A0092B-C50C-407E-A947-70E740481C1C}">
                <a14:useLocalDpi xmlns:a14="http://schemas.microsoft.com/office/drawing/2010/main" val="0"/>
              </a:ext>
            </a:extLst>
          </a:blip>
          <a:srcRect r="68032"/>
          <a:stretch/>
        </p:blipFill>
        <p:spPr>
          <a:xfrm>
            <a:off x="1029812" y="904690"/>
            <a:ext cx="4114800" cy="5486400"/>
          </a:xfrm>
          <a:prstGeom prst="rect">
            <a:avLst/>
          </a:prstGeom>
          <a:ln>
            <a:noFill/>
          </a:ln>
        </p:spPr>
      </p:pic>
      <p:pic>
        <p:nvPicPr>
          <p:cNvPr id="5" name="Picture 4"/>
          <p:cNvPicPr>
            <a:picLocks/>
          </p:cNvPicPr>
          <p:nvPr/>
        </p:nvPicPr>
        <p:blipFill rotWithShape="1">
          <a:blip r:embed="rId3">
            <a:extLst>
              <a:ext uri="{28A0092B-C50C-407E-A947-70E740481C1C}">
                <a14:useLocalDpi xmlns:a14="http://schemas.microsoft.com/office/drawing/2010/main" val="0"/>
              </a:ext>
            </a:extLst>
          </a:blip>
          <a:srcRect l="34036" r="34038"/>
          <a:stretch/>
        </p:blipFill>
        <p:spPr>
          <a:xfrm>
            <a:off x="5394773" y="904690"/>
            <a:ext cx="4114800" cy="5486400"/>
          </a:xfrm>
          <a:prstGeom prst="rect">
            <a:avLst/>
          </a:prstGeom>
          <a:ln>
            <a:noFill/>
          </a:ln>
        </p:spPr>
      </p:pic>
      <p:grpSp>
        <p:nvGrpSpPr>
          <p:cNvPr id="37" name="Group 36"/>
          <p:cNvGrpSpPr/>
          <p:nvPr/>
        </p:nvGrpSpPr>
        <p:grpSpPr>
          <a:xfrm>
            <a:off x="2348507" y="3770800"/>
            <a:ext cx="1886171" cy="2291406"/>
            <a:chOff x="6586182" y="4071204"/>
            <a:chExt cx="1886171" cy="2291406"/>
          </a:xfrm>
        </p:grpSpPr>
        <p:grpSp>
          <p:nvGrpSpPr>
            <p:cNvPr id="38" name="Group 37"/>
            <p:cNvGrpSpPr/>
            <p:nvPr/>
          </p:nvGrpSpPr>
          <p:grpSpPr>
            <a:xfrm>
              <a:off x="6586182" y="4071204"/>
              <a:ext cx="1886171" cy="2080871"/>
              <a:chOff x="992438" y="4145849"/>
              <a:chExt cx="1733540" cy="1697454"/>
            </a:xfrm>
          </p:grpSpPr>
          <p:cxnSp>
            <p:nvCxnSpPr>
              <p:cNvPr id="40" name="Straight Arrow Connector 39"/>
              <p:cNvCxnSpPr/>
              <p:nvPr/>
            </p:nvCxnSpPr>
            <p:spPr>
              <a:xfrm flipH="1">
                <a:off x="1301273" y="4324428"/>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992438" y="4145849"/>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912167" y="4741105"/>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1030420" y="4721661"/>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2129521" y="5189558"/>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479145" y="5652884"/>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6830963" y="5900945"/>
              <a:ext cx="935939" cy="461665"/>
            </a:xfrm>
            <a:prstGeom prst="rect">
              <a:avLst/>
            </a:prstGeom>
            <a:noFill/>
            <a:ln>
              <a:noFill/>
            </a:ln>
          </p:spPr>
          <p:txBody>
            <a:bodyPr wrap="square" rtlCol="0">
              <a:spAutoFit/>
            </a:bodyPr>
            <a:lstStyle/>
            <a:p>
              <a:r>
                <a:rPr lang="en-US" sz="2400" b="1" dirty="0" smtClean="0">
                  <a:solidFill>
                    <a:srgbClr val="0000FF"/>
                  </a:solidFill>
                </a:rPr>
                <a:t>IM</a:t>
              </a:r>
              <a:endParaRPr lang="en-US" sz="2400" b="1" dirty="0">
                <a:solidFill>
                  <a:srgbClr val="0000FF"/>
                </a:solidFill>
              </a:endParaRPr>
            </a:p>
          </p:txBody>
        </p:sp>
      </p:grpSp>
      <p:sp>
        <p:nvSpPr>
          <p:cNvPr id="47" name="TextBox 46"/>
          <p:cNvSpPr txBox="1"/>
          <p:nvPr/>
        </p:nvSpPr>
        <p:spPr>
          <a:xfrm flipV="1">
            <a:off x="1174952" y="2957944"/>
            <a:ext cx="461665" cy="1606178"/>
          </a:xfrm>
          <a:prstGeom prst="rect">
            <a:avLst/>
          </a:prstGeom>
          <a:solidFill>
            <a:schemeClr val="bg1"/>
          </a:solidFill>
        </p:spPr>
        <p:txBody>
          <a:bodyPr vert="eaVert" wrap="square" rtlCol="0">
            <a:spAutoFit/>
          </a:bodyPr>
          <a:lstStyle/>
          <a:p>
            <a:pPr algn="ctr"/>
            <a:r>
              <a:rPr lang="en-US" dirty="0" smtClean="0"/>
              <a:t>seconds</a:t>
            </a:r>
            <a:endParaRPr lang="en-US" dirty="0"/>
          </a:p>
        </p:txBody>
      </p:sp>
      <p:sp>
        <p:nvSpPr>
          <p:cNvPr id="48" name="TextBox 47"/>
          <p:cNvSpPr txBox="1"/>
          <p:nvPr/>
        </p:nvSpPr>
        <p:spPr>
          <a:xfrm flipV="1">
            <a:off x="5481857" y="2925088"/>
            <a:ext cx="461665" cy="1606178"/>
          </a:xfrm>
          <a:prstGeom prst="rect">
            <a:avLst/>
          </a:prstGeom>
          <a:solidFill>
            <a:schemeClr val="bg1"/>
          </a:solidFill>
        </p:spPr>
        <p:txBody>
          <a:bodyPr vert="eaVert" wrap="square" rtlCol="0">
            <a:spAutoFit/>
          </a:bodyPr>
          <a:lstStyle/>
          <a:p>
            <a:pPr algn="ctr"/>
            <a:r>
              <a:rPr lang="en-US" dirty="0" smtClean="0"/>
              <a:t>seconds</a:t>
            </a:r>
            <a:endParaRPr lang="en-US" dirty="0"/>
          </a:p>
        </p:txBody>
      </p:sp>
      <p:sp>
        <p:nvSpPr>
          <p:cNvPr id="49" name="TextBox 48"/>
          <p:cNvSpPr txBox="1"/>
          <p:nvPr/>
        </p:nvSpPr>
        <p:spPr>
          <a:xfrm>
            <a:off x="2446549" y="6264480"/>
            <a:ext cx="1594656" cy="369332"/>
          </a:xfrm>
          <a:prstGeom prst="rect">
            <a:avLst/>
          </a:prstGeom>
          <a:solidFill>
            <a:schemeClr val="bg1"/>
          </a:solidFill>
        </p:spPr>
        <p:txBody>
          <a:bodyPr wrap="square" rtlCol="0">
            <a:spAutoFit/>
          </a:bodyPr>
          <a:lstStyle/>
          <a:p>
            <a:pPr algn="ctr"/>
            <a:r>
              <a:rPr lang="en-US" dirty="0" smtClean="0"/>
              <a:t>Trace Number</a:t>
            </a:r>
            <a:endParaRPr lang="en-US" dirty="0"/>
          </a:p>
        </p:txBody>
      </p:sp>
      <p:sp>
        <p:nvSpPr>
          <p:cNvPr id="50" name="TextBox 49"/>
          <p:cNvSpPr txBox="1"/>
          <p:nvPr/>
        </p:nvSpPr>
        <p:spPr>
          <a:xfrm>
            <a:off x="6729139" y="6264480"/>
            <a:ext cx="1594656" cy="369332"/>
          </a:xfrm>
          <a:prstGeom prst="rect">
            <a:avLst/>
          </a:prstGeom>
          <a:solidFill>
            <a:schemeClr val="bg1"/>
          </a:solidFill>
        </p:spPr>
        <p:txBody>
          <a:bodyPr wrap="square" rtlCol="0">
            <a:spAutoFit/>
          </a:bodyPr>
          <a:lstStyle/>
          <a:p>
            <a:pPr algn="ctr"/>
            <a:r>
              <a:rPr lang="en-US" dirty="0" smtClean="0"/>
              <a:t>Trace Number</a:t>
            </a:r>
            <a:endParaRPr lang="en-US" dirty="0"/>
          </a:p>
        </p:txBody>
      </p:sp>
      <p:grpSp>
        <p:nvGrpSpPr>
          <p:cNvPr id="46" name="Group 45"/>
          <p:cNvGrpSpPr/>
          <p:nvPr/>
        </p:nvGrpSpPr>
        <p:grpSpPr>
          <a:xfrm>
            <a:off x="812090" y="2057119"/>
            <a:ext cx="609600" cy="3012190"/>
            <a:chOff x="1915890" y="2347399"/>
            <a:chExt cx="609600" cy="3012190"/>
          </a:xfrm>
        </p:grpSpPr>
        <p:sp>
          <p:nvSpPr>
            <p:cNvPr id="8" name="TextBox 6"/>
            <p:cNvSpPr txBox="1"/>
            <p:nvPr/>
          </p:nvSpPr>
          <p:spPr>
            <a:xfrm>
              <a:off x="1915890" y="2347399"/>
              <a:ext cx="609600"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FF0000"/>
                  </a:solidFill>
                </a:rPr>
                <a:t>P1</a:t>
              </a:r>
            </a:p>
          </p:txBody>
        </p:sp>
        <p:sp>
          <p:nvSpPr>
            <p:cNvPr id="9" name="TextBox 6"/>
            <p:cNvSpPr txBox="1"/>
            <p:nvPr/>
          </p:nvSpPr>
          <p:spPr>
            <a:xfrm>
              <a:off x="1915890" y="3185242"/>
              <a:ext cx="609600"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FF0000"/>
                  </a:solidFill>
                </a:rPr>
                <a:t>P2</a:t>
              </a:r>
              <a:endParaRPr lang="en-US" sz="2400" b="1" dirty="0">
                <a:solidFill>
                  <a:srgbClr val="FF0000"/>
                </a:solidFill>
              </a:endParaRPr>
            </a:p>
          </p:txBody>
        </p:sp>
        <p:sp>
          <p:nvSpPr>
            <p:cNvPr id="10" name="TextBox 6"/>
            <p:cNvSpPr txBox="1"/>
            <p:nvPr/>
          </p:nvSpPr>
          <p:spPr>
            <a:xfrm>
              <a:off x="1915890" y="3726253"/>
              <a:ext cx="609600"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FF0000"/>
                  </a:solidFill>
                </a:rPr>
                <a:t>P3</a:t>
              </a:r>
              <a:endParaRPr lang="en-US" sz="2400" b="1" dirty="0">
                <a:solidFill>
                  <a:srgbClr val="FF0000"/>
                </a:solidFill>
              </a:endParaRPr>
            </a:p>
          </p:txBody>
        </p:sp>
        <p:sp>
          <p:nvSpPr>
            <p:cNvPr id="11" name="TextBox 6"/>
            <p:cNvSpPr txBox="1"/>
            <p:nvPr/>
          </p:nvSpPr>
          <p:spPr>
            <a:xfrm>
              <a:off x="1915890" y="4897924"/>
              <a:ext cx="609600"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FF0000"/>
                  </a:solidFill>
                </a:rPr>
                <a:t>P4</a:t>
              </a:r>
              <a:endParaRPr lang="en-US" sz="2400" b="1" dirty="0">
                <a:solidFill>
                  <a:srgbClr val="FF0000"/>
                </a:solidFill>
              </a:endParaRPr>
            </a:p>
          </p:txBody>
        </p:sp>
      </p:grpSp>
      <p:sp>
        <p:nvSpPr>
          <p:cNvPr id="3" name="Slide Number Placeholder 2"/>
          <p:cNvSpPr>
            <a:spLocks noGrp="1"/>
          </p:cNvSpPr>
          <p:nvPr>
            <p:ph type="sldNum" sz="quarter" idx="12"/>
          </p:nvPr>
        </p:nvSpPr>
        <p:spPr/>
        <p:txBody>
          <a:bodyPr/>
          <a:lstStyle/>
          <a:p>
            <a:fld id="{FC733198-011E-4E74-9CBE-D2138561C345}" type="slidenum">
              <a:rPr lang="en-US" smtClean="0"/>
              <a:pPr/>
              <a:t>58</a:t>
            </a:fld>
            <a:endParaRPr lang="en-US" dirty="0"/>
          </a:p>
        </p:txBody>
      </p:sp>
      <p:sp>
        <p:nvSpPr>
          <p:cNvPr id="6" name="Rectangle 5"/>
          <p:cNvSpPr/>
          <p:nvPr/>
        </p:nvSpPr>
        <p:spPr>
          <a:xfrm>
            <a:off x="1143889" y="329366"/>
            <a:ext cx="3988401" cy="584775"/>
          </a:xfrm>
          <a:prstGeom prst="rect">
            <a:avLst/>
          </a:prstGeom>
        </p:spPr>
        <p:txBody>
          <a:bodyPr wrap="none">
            <a:spAutoFit/>
          </a:bodyPr>
          <a:lstStyle/>
          <a:p>
            <a:pPr algn="ctr">
              <a:defRPr/>
            </a:pPr>
            <a:r>
              <a:rPr lang="en-US" sz="3200" dirty="0">
                <a:solidFill>
                  <a:srgbClr val="0000FF"/>
                </a:solidFill>
              </a:rPr>
              <a:t> Data, with absorption</a:t>
            </a:r>
          </a:p>
        </p:txBody>
      </p:sp>
      <p:sp>
        <p:nvSpPr>
          <p:cNvPr id="7" name="Rectangle 6"/>
          <p:cNvSpPr/>
          <p:nvPr/>
        </p:nvSpPr>
        <p:spPr>
          <a:xfrm>
            <a:off x="6305211" y="329366"/>
            <a:ext cx="2489977" cy="584775"/>
          </a:xfrm>
          <a:prstGeom prst="rect">
            <a:avLst/>
          </a:prstGeom>
        </p:spPr>
        <p:txBody>
          <a:bodyPr wrap="none">
            <a:spAutoFit/>
          </a:bodyPr>
          <a:lstStyle/>
          <a:p>
            <a:pPr algn="ctr">
              <a:defRPr/>
            </a:pPr>
            <a:r>
              <a:rPr lang="en-US" sz="3200" dirty="0" smtClean="0">
                <a:solidFill>
                  <a:srgbClr val="0000FF"/>
                </a:solidFill>
              </a:rPr>
              <a:t>IM prediction</a:t>
            </a:r>
            <a:endParaRPr lang="en-US" sz="3200" dirty="0">
              <a:solidFill>
                <a:srgbClr val="0000FF"/>
              </a:solidFill>
            </a:endParaRPr>
          </a:p>
        </p:txBody>
      </p:sp>
      <p:cxnSp>
        <p:nvCxnSpPr>
          <p:cNvPr id="51" name="Straight Connector 50"/>
          <p:cNvCxnSpPr/>
          <p:nvPr/>
        </p:nvCxnSpPr>
        <p:spPr>
          <a:xfrm>
            <a:off x="1715396" y="3936146"/>
            <a:ext cx="0" cy="134299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76347" y="4106170"/>
            <a:ext cx="0" cy="138590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017100" y="3950709"/>
            <a:ext cx="0" cy="134299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472739" y="4120733"/>
            <a:ext cx="0" cy="138590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6607113" y="3769815"/>
            <a:ext cx="1886171" cy="2291406"/>
            <a:chOff x="6586182" y="4071204"/>
            <a:chExt cx="1886171" cy="2291406"/>
          </a:xfrm>
        </p:grpSpPr>
        <p:grpSp>
          <p:nvGrpSpPr>
            <p:cNvPr id="54" name="Group 53"/>
            <p:cNvGrpSpPr/>
            <p:nvPr/>
          </p:nvGrpSpPr>
          <p:grpSpPr>
            <a:xfrm>
              <a:off x="6586182" y="4071204"/>
              <a:ext cx="1886171" cy="2080871"/>
              <a:chOff x="992438" y="4145849"/>
              <a:chExt cx="1733540" cy="1697454"/>
            </a:xfrm>
          </p:grpSpPr>
          <p:cxnSp>
            <p:nvCxnSpPr>
              <p:cNvPr id="56" name="Straight Arrow Connector 55"/>
              <p:cNvCxnSpPr/>
              <p:nvPr/>
            </p:nvCxnSpPr>
            <p:spPr>
              <a:xfrm flipH="1">
                <a:off x="1301273" y="4324428"/>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992438" y="4145849"/>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1912167" y="4741105"/>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1030420" y="4721661"/>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2129521" y="5189558"/>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2479145" y="5652884"/>
                <a:ext cx="246833" cy="190419"/>
              </a:xfrm>
              <a:prstGeom prst="straightConnector1">
                <a:avLst/>
              </a:prstGeom>
              <a:ln w="5715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6830963" y="5900945"/>
              <a:ext cx="935939" cy="461665"/>
            </a:xfrm>
            <a:prstGeom prst="rect">
              <a:avLst/>
            </a:prstGeom>
            <a:noFill/>
            <a:ln>
              <a:noFill/>
            </a:ln>
          </p:spPr>
          <p:txBody>
            <a:bodyPr wrap="square" rtlCol="0">
              <a:spAutoFit/>
            </a:bodyPr>
            <a:lstStyle/>
            <a:p>
              <a:r>
                <a:rPr lang="en-US" sz="2400" b="1" dirty="0" smtClean="0">
                  <a:solidFill>
                    <a:srgbClr val="0000FF"/>
                  </a:solidFill>
                </a:rPr>
                <a:t>IM</a:t>
              </a:r>
              <a:endParaRPr lang="en-US" sz="2400" b="1" dirty="0">
                <a:solidFill>
                  <a:srgbClr val="0000FF"/>
                </a:solidFill>
              </a:endParaRPr>
            </a:p>
          </p:txBody>
        </p:sp>
      </p:grpSp>
      <p:sp>
        <p:nvSpPr>
          <p:cNvPr id="2" name="TextBox 1"/>
          <p:cNvSpPr txBox="1"/>
          <p:nvPr/>
        </p:nvSpPr>
        <p:spPr>
          <a:xfrm>
            <a:off x="9509573" y="5168330"/>
            <a:ext cx="2682427" cy="954107"/>
          </a:xfrm>
          <a:prstGeom prst="rect">
            <a:avLst/>
          </a:prstGeom>
          <a:noFill/>
        </p:spPr>
        <p:txBody>
          <a:bodyPr wrap="square" rtlCol="0">
            <a:spAutoFit/>
          </a:bodyPr>
          <a:lstStyle/>
          <a:p>
            <a:pPr algn="ctr"/>
            <a:r>
              <a:rPr lang="en-US" sz="2800" dirty="0"/>
              <a:t>c</a:t>
            </a:r>
            <a:r>
              <a:rPr lang="en-US" sz="2800" dirty="0" smtClean="0"/>
              <a:t>ourtesy of</a:t>
            </a:r>
          </a:p>
          <a:p>
            <a:pPr algn="ctr"/>
            <a:r>
              <a:rPr lang="en-US" sz="2800" dirty="0" smtClean="0"/>
              <a:t>Schlumberger</a:t>
            </a:r>
            <a:endParaRPr lang="en-US" sz="2800" dirty="0"/>
          </a:p>
        </p:txBody>
      </p:sp>
    </p:spTree>
    <p:extLst>
      <p:ext uri="{BB962C8B-B14F-4D97-AF65-F5344CB8AC3E}">
        <p14:creationId xmlns:p14="http://schemas.microsoft.com/office/powerpoint/2010/main" val="120542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33198-011E-4E74-9CBE-D2138561C345}" type="slidenum">
              <a:rPr lang="en-US" smtClean="0"/>
              <a:pPr/>
              <a:t>59</a:t>
            </a:fld>
            <a:endParaRPr lang="en-US" dirty="0"/>
          </a:p>
        </p:txBody>
      </p:sp>
      <p:grpSp>
        <p:nvGrpSpPr>
          <p:cNvPr id="12" name="Group 11"/>
          <p:cNvGrpSpPr/>
          <p:nvPr/>
        </p:nvGrpSpPr>
        <p:grpSpPr>
          <a:xfrm>
            <a:off x="1371602" y="1371600"/>
            <a:ext cx="9094451" cy="5486400"/>
            <a:chOff x="1371602" y="1371600"/>
            <a:chExt cx="9094451" cy="54864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2" y="1371600"/>
              <a:ext cx="9094451" cy="2743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2" y="4114800"/>
              <a:ext cx="9094451" cy="2743200"/>
            </a:xfrm>
            <a:prstGeom prst="rect">
              <a:avLst/>
            </a:prstGeom>
          </p:spPr>
        </p:pic>
      </p:grpSp>
      <p:grpSp>
        <p:nvGrpSpPr>
          <p:cNvPr id="13" name="Group 12"/>
          <p:cNvGrpSpPr/>
          <p:nvPr/>
        </p:nvGrpSpPr>
        <p:grpSpPr>
          <a:xfrm>
            <a:off x="3423277" y="3086100"/>
            <a:ext cx="5086350" cy="2971800"/>
            <a:chOff x="2647950" y="2819400"/>
            <a:chExt cx="5086350" cy="2971800"/>
          </a:xfrm>
        </p:grpSpPr>
        <p:grpSp>
          <p:nvGrpSpPr>
            <p:cNvPr id="14" name="Group 13"/>
            <p:cNvGrpSpPr/>
            <p:nvPr/>
          </p:nvGrpSpPr>
          <p:grpSpPr>
            <a:xfrm>
              <a:off x="2647950" y="2819400"/>
              <a:ext cx="5086350" cy="304800"/>
              <a:chOff x="3028950" y="2819400"/>
              <a:chExt cx="5086350" cy="304800"/>
            </a:xfrm>
          </p:grpSpPr>
          <p:cxnSp>
            <p:nvCxnSpPr>
              <p:cNvPr id="19" name="Straight Arrow Connector 18"/>
              <p:cNvCxnSpPr/>
              <p:nvPr/>
            </p:nvCxnSpPr>
            <p:spPr>
              <a:xfrm flipV="1">
                <a:off x="3028950" y="2819402"/>
                <a:ext cx="304800" cy="30479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953000" y="2819402"/>
                <a:ext cx="304800" cy="30479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810500" y="2819400"/>
                <a:ext cx="304800" cy="30479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800350" y="5486400"/>
              <a:ext cx="4857750" cy="304800"/>
              <a:chOff x="3028950" y="2514600"/>
              <a:chExt cx="4857750" cy="304800"/>
            </a:xfrm>
          </p:grpSpPr>
          <p:cxnSp>
            <p:nvCxnSpPr>
              <p:cNvPr id="16" name="Straight Arrow Connector 15"/>
              <p:cNvCxnSpPr/>
              <p:nvPr/>
            </p:nvCxnSpPr>
            <p:spPr>
              <a:xfrm flipV="1">
                <a:off x="3028950" y="2514600"/>
                <a:ext cx="304800" cy="30479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953000" y="2514602"/>
                <a:ext cx="304800" cy="30479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581900" y="2514600"/>
                <a:ext cx="304800" cy="30479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23" name="Title 7"/>
          <p:cNvSpPr>
            <a:spLocks noGrp="1"/>
          </p:cNvSpPr>
          <p:nvPr>
            <p:ph type="title"/>
          </p:nvPr>
        </p:nvSpPr>
        <p:spPr>
          <a:xfrm>
            <a:off x="838200" y="3175"/>
            <a:ext cx="10515600" cy="1325563"/>
          </a:xfrm>
        </p:spPr>
        <p:txBody>
          <a:bodyPr>
            <a:noAutofit/>
          </a:bodyPr>
          <a:lstStyle/>
          <a:p>
            <a:pPr>
              <a:lnSpc>
                <a:spcPct val="100000"/>
              </a:lnSpc>
            </a:pPr>
            <a:r>
              <a:rPr lang="en-US" sz="3200" dirty="0" smtClean="0"/>
              <a:t>Single trace comparison:</a:t>
            </a:r>
            <a:br>
              <a:rPr lang="en-US" sz="3200" dirty="0" smtClean="0"/>
            </a:br>
            <a:r>
              <a:rPr lang="en-US" sz="3200" dirty="0" smtClean="0">
                <a:solidFill>
                  <a:srgbClr val="0000FF"/>
                </a:solidFill>
              </a:rPr>
              <a:t>data</a:t>
            </a:r>
            <a:endParaRPr lang="en-US" sz="3200" dirty="0">
              <a:solidFill>
                <a:srgbClr val="0000FF"/>
              </a:solidFill>
            </a:endParaRPr>
          </a:p>
        </p:txBody>
      </p:sp>
      <p:sp>
        <p:nvSpPr>
          <p:cNvPr id="24" name="TextBox 23"/>
          <p:cNvSpPr txBox="1"/>
          <p:nvPr/>
        </p:nvSpPr>
        <p:spPr>
          <a:xfrm>
            <a:off x="5019303" y="1673242"/>
            <a:ext cx="2223325" cy="461665"/>
          </a:xfrm>
          <a:prstGeom prst="rect">
            <a:avLst/>
          </a:prstGeom>
          <a:noFill/>
        </p:spPr>
        <p:txBody>
          <a:bodyPr wrap="square" rtlCol="0">
            <a:spAutoFit/>
          </a:bodyPr>
          <a:lstStyle/>
          <a:p>
            <a:pPr algn="ctr"/>
            <a:r>
              <a:rPr lang="en-US" sz="2400" b="1" dirty="0" smtClean="0">
                <a:solidFill>
                  <a:srgbClr val="FF0000"/>
                </a:solidFill>
              </a:rPr>
              <a:t>Offset 0m</a:t>
            </a:r>
            <a:endParaRPr lang="en-US" sz="2400" b="1" dirty="0">
              <a:solidFill>
                <a:srgbClr val="FF0000"/>
              </a:solidFill>
            </a:endParaRPr>
          </a:p>
        </p:txBody>
      </p:sp>
      <p:sp>
        <p:nvSpPr>
          <p:cNvPr id="25" name="TextBox 24"/>
          <p:cNvSpPr txBox="1"/>
          <p:nvPr/>
        </p:nvSpPr>
        <p:spPr>
          <a:xfrm>
            <a:off x="4873171" y="4437976"/>
            <a:ext cx="2445657" cy="461665"/>
          </a:xfrm>
          <a:prstGeom prst="rect">
            <a:avLst/>
          </a:prstGeom>
          <a:noFill/>
        </p:spPr>
        <p:txBody>
          <a:bodyPr wrap="square" rtlCol="0">
            <a:spAutoFit/>
          </a:bodyPr>
          <a:lstStyle/>
          <a:p>
            <a:pPr algn="ctr"/>
            <a:r>
              <a:rPr lang="en-US" sz="2400" b="1" dirty="0" smtClean="0">
                <a:solidFill>
                  <a:srgbClr val="FF0000"/>
                </a:solidFill>
              </a:rPr>
              <a:t>Offset 1250m</a:t>
            </a:r>
            <a:endParaRPr lang="en-US" sz="2400" b="1" dirty="0">
              <a:solidFill>
                <a:srgbClr val="FF0000"/>
              </a:solidFill>
            </a:endParaRPr>
          </a:p>
        </p:txBody>
      </p:sp>
    </p:spTree>
    <p:extLst>
      <p:ext uri="{BB962C8B-B14F-4D97-AF65-F5344CB8AC3E}">
        <p14:creationId xmlns:p14="http://schemas.microsoft.com/office/powerpoint/2010/main" val="274759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FC733198-011E-4E74-9CBE-D2138561C345}" type="slidenum">
              <a:rPr lang="en-US" smtClean="0"/>
              <a:pPr/>
              <a:t>6</a:t>
            </a:fld>
            <a:endParaRPr lang="en-US"/>
          </a:p>
        </p:txBody>
      </p:sp>
      <p:sp>
        <p:nvSpPr>
          <p:cNvPr id="6" name="Rectangle 5"/>
          <p:cNvSpPr/>
          <p:nvPr/>
        </p:nvSpPr>
        <p:spPr>
          <a:xfrm>
            <a:off x="867833" y="2771128"/>
            <a:ext cx="10477500" cy="1995418"/>
          </a:xfrm>
          <a:prstGeom prst="rect">
            <a:avLst/>
          </a:prstGeom>
        </p:spPr>
        <p:txBody>
          <a:bodyPr wrap="square">
            <a:spAutoFit/>
          </a:bodyPr>
          <a:lstStyle/>
          <a:p>
            <a:pPr marL="457200" indent="-457200">
              <a:lnSpc>
                <a:spcPct val="150000"/>
              </a:lnSpc>
              <a:buFont typeface="Arial"/>
              <a:buChar char="•"/>
            </a:pPr>
            <a:r>
              <a:rPr lang="en-US" sz="2800" dirty="0">
                <a:latin typeface="Arial"/>
                <a:cs typeface="Arial"/>
              </a:rPr>
              <a:t>For a normal incidence plane wave on a 1D earth, a closed-form direct inverse solution exists (e.g., Ware and Aki, (1968) JASA) </a:t>
            </a:r>
          </a:p>
        </p:txBody>
      </p:sp>
    </p:spTree>
    <p:extLst>
      <p:ext uri="{BB962C8B-B14F-4D97-AF65-F5344CB8AC3E}">
        <p14:creationId xmlns:p14="http://schemas.microsoft.com/office/powerpoint/2010/main" val="72037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33198-011E-4E74-9CBE-D2138561C345}" type="slidenum">
              <a:rPr lang="en-US" smtClean="0"/>
              <a:pPr/>
              <a:t>60</a:t>
            </a:fld>
            <a:endParaRPr lang="en-US" dirty="0"/>
          </a:p>
        </p:txBody>
      </p:sp>
      <p:sp>
        <p:nvSpPr>
          <p:cNvPr id="23" name="Title 7"/>
          <p:cNvSpPr>
            <a:spLocks noGrp="1"/>
          </p:cNvSpPr>
          <p:nvPr>
            <p:ph type="title"/>
          </p:nvPr>
        </p:nvSpPr>
        <p:spPr>
          <a:xfrm>
            <a:off x="838200" y="3175"/>
            <a:ext cx="10515600" cy="1325563"/>
          </a:xfrm>
        </p:spPr>
        <p:txBody>
          <a:bodyPr>
            <a:noAutofit/>
          </a:bodyPr>
          <a:lstStyle/>
          <a:p>
            <a:pPr>
              <a:lnSpc>
                <a:spcPct val="100000"/>
              </a:lnSpc>
            </a:pPr>
            <a:r>
              <a:rPr lang="en-US" sz="3200" dirty="0" smtClean="0"/>
              <a:t>Single trace comparison:</a:t>
            </a:r>
            <a:br>
              <a:rPr lang="en-US" sz="3200" dirty="0" smtClean="0"/>
            </a:br>
            <a:r>
              <a:rPr lang="en-US" sz="3200" dirty="0" smtClean="0">
                <a:solidFill>
                  <a:srgbClr val="0000FF"/>
                </a:solidFill>
              </a:rPr>
              <a:t>data </a:t>
            </a:r>
            <a:r>
              <a:rPr lang="en-US" sz="3200" dirty="0" smtClean="0"/>
              <a:t>vs predicted internal multiple</a:t>
            </a:r>
            <a:endParaRPr lang="en-US" sz="3200" dirty="0">
              <a:solidFill>
                <a:srgbClr val="FF0000"/>
              </a:solidFill>
            </a:endParaRPr>
          </a:p>
        </p:txBody>
      </p:sp>
      <p:grpSp>
        <p:nvGrpSpPr>
          <p:cNvPr id="4" name="Group 3"/>
          <p:cNvGrpSpPr/>
          <p:nvPr/>
        </p:nvGrpSpPr>
        <p:grpSpPr>
          <a:xfrm>
            <a:off x="1371602" y="1371600"/>
            <a:ext cx="9094451" cy="5486400"/>
            <a:chOff x="1371602" y="1371600"/>
            <a:chExt cx="9094451" cy="5486400"/>
          </a:xfrm>
        </p:grpSpPr>
        <p:grpSp>
          <p:nvGrpSpPr>
            <p:cNvPr id="3" name="Group 2"/>
            <p:cNvGrpSpPr/>
            <p:nvPr/>
          </p:nvGrpSpPr>
          <p:grpSpPr>
            <a:xfrm>
              <a:off x="1371602" y="1371600"/>
              <a:ext cx="9094451" cy="5486400"/>
              <a:chOff x="1371602" y="1371600"/>
              <a:chExt cx="9094451" cy="54864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2" y="1371600"/>
                <a:ext cx="9094451" cy="2743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2" y="4114800"/>
                <a:ext cx="9094451" cy="2743200"/>
              </a:xfrm>
              <a:prstGeom prst="rect">
                <a:avLst/>
              </a:prstGeom>
            </p:spPr>
          </p:pic>
        </p:grpSp>
        <p:grpSp>
          <p:nvGrpSpPr>
            <p:cNvPr id="12" name="Group 11"/>
            <p:cNvGrpSpPr/>
            <p:nvPr/>
          </p:nvGrpSpPr>
          <p:grpSpPr>
            <a:xfrm>
              <a:off x="3423277" y="3086100"/>
              <a:ext cx="5086350" cy="2971800"/>
              <a:chOff x="2647950" y="2819400"/>
              <a:chExt cx="5086350" cy="2971800"/>
            </a:xfrm>
          </p:grpSpPr>
          <p:grpSp>
            <p:nvGrpSpPr>
              <p:cNvPr id="13" name="Group 12"/>
              <p:cNvGrpSpPr/>
              <p:nvPr/>
            </p:nvGrpSpPr>
            <p:grpSpPr>
              <a:xfrm>
                <a:off x="2647950" y="2819400"/>
                <a:ext cx="5086350" cy="304800"/>
                <a:chOff x="3028950" y="2819400"/>
                <a:chExt cx="5086350" cy="304800"/>
              </a:xfrm>
            </p:grpSpPr>
            <p:cxnSp>
              <p:nvCxnSpPr>
                <p:cNvPr id="18" name="Straight Arrow Connector 17"/>
                <p:cNvCxnSpPr/>
                <p:nvPr/>
              </p:nvCxnSpPr>
              <p:spPr>
                <a:xfrm flipV="1">
                  <a:off x="3028950" y="2819402"/>
                  <a:ext cx="304800" cy="30479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953000" y="2819402"/>
                  <a:ext cx="304800" cy="30479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810500" y="2819400"/>
                  <a:ext cx="304800" cy="30479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800350" y="5486400"/>
                <a:ext cx="4857750" cy="304800"/>
                <a:chOff x="3028950" y="2514600"/>
                <a:chExt cx="4857750" cy="304800"/>
              </a:xfrm>
            </p:grpSpPr>
            <p:cxnSp>
              <p:nvCxnSpPr>
                <p:cNvPr id="15" name="Straight Arrow Connector 14"/>
                <p:cNvCxnSpPr/>
                <p:nvPr/>
              </p:nvCxnSpPr>
              <p:spPr>
                <a:xfrm flipV="1">
                  <a:off x="3028950" y="2514600"/>
                  <a:ext cx="304800" cy="30479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953000" y="2514602"/>
                  <a:ext cx="304800" cy="30479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581900" y="2514600"/>
                  <a:ext cx="304800" cy="30479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a:off x="5019303" y="1673242"/>
              <a:ext cx="2223325" cy="461665"/>
            </a:xfrm>
            <a:prstGeom prst="rect">
              <a:avLst/>
            </a:prstGeom>
            <a:noFill/>
          </p:spPr>
          <p:txBody>
            <a:bodyPr wrap="square" rtlCol="0">
              <a:spAutoFit/>
            </a:bodyPr>
            <a:lstStyle/>
            <a:p>
              <a:pPr algn="ctr"/>
              <a:r>
                <a:rPr lang="en-US" sz="2400" b="1" dirty="0" smtClean="0">
                  <a:solidFill>
                    <a:srgbClr val="FF0000"/>
                  </a:solidFill>
                </a:rPr>
                <a:t>Offset 0m</a:t>
              </a:r>
              <a:endParaRPr lang="en-US" sz="2400" b="1" dirty="0">
                <a:solidFill>
                  <a:srgbClr val="FF0000"/>
                </a:solidFill>
              </a:endParaRPr>
            </a:p>
          </p:txBody>
        </p:sp>
        <p:sp>
          <p:nvSpPr>
            <p:cNvPr id="25" name="TextBox 24"/>
            <p:cNvSpPr txBox="1"/>
            <p:nvPr/>
          </p:nvSpPr>
          <p:spPr>
            <a:xfrm>
              <a:off x="4873171" y="4437976"/>
              <a:ext cx="2445657" cy="461665"/>
            </a:xfrm>
            <a:prstGeom prst="rect">
              <a:avLst/>
            </a:prstGeom>
            <a:noFill/>
          </p:spPr>
          <p:txBody>
            <a:bodyPr wrap="square" rtlCol="0">
              <a:spAutoFit/>
            </a:bodyPr>
            <a:lstStyle/>
            <a:p>
              <a:pPr algn="ctr"/>
              <a:r>
                <a:rPr lang="en-US" sz="2400" b="1" dirty="0" smtClean="0">
                  <a:solidFill>
                    <a:srgbClr val="FF0000"/>
                  </a:solidFill>
                </a:rPr>
                <a:t>Offset 1250m</a:t>
              </a:r>
              <a:endParaRPr lang="en-US" sz="2400" b="1" dirty="0">
                <a:solidFill>
                  <a:srgbClr val="FF0000"/>
                </a:solidFill>
              </a:endParaRPr>
            </a:p>
          </p:txBody>
        </p:sp>
      </p:grpSp>
    </p:spTree>
    <p:extLst>
      <p:ext uri="{BB962C8B-B14F-4D97-AF65-F5344CB8AC3E}">
        <p14:creationId xmlns:p14="http://schemas.microsoft.com/office/powerpoint/2010/main" val="129614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summary</a:t>
            </a:r>
            <a:endParaRPr lang="en-US" dirty="0"/>
          </a:p>
        </p:txBody>
      </p:sp>
      <p:sp>
        <p:nvSpPr>
          <p:cNvPr id="9" name="Content Placeholder 8"/>
          <p:cNvSpPr>
            <a:spLocks noGrp="1"/>
          </p:cNvSpPr>
          <p:nvPr>
            <p:ph idx="1"/>
          </p:nvPr>
        </p:nvSpPr>
        <p:spPr>
          <a:xfrm>
            <a:off x="247650" y="1806574"/>
            <a:ext cx="11830050" cy="4727575"/>
          </a:xfrm>
        </p:spPr>
        <p:txBody>
          <a:bodyPr>
            <a:normAutofit/>
          </a:bodyPr>
          <a:lstStyle/>
          <a:p>
            <a:pPr lvl="1">
              <a:lnSpc>
                <a:spcPct val="120000"/>
              </a:lnSpc>
              <a:buFont typeface="Wingdings" panose="05000000000000000000" pitchFamily="2" charset="2"/>
              <a:buChar char="Ø"/>
            </a:pPr>
            <a:r>
              <a:rPr lang="en-US" sz="2800" dirty="0"/>
              <a:t>The ISS </a:t>
            </a:r>
            <a:r>
              <a:rPr lang="en-US" sz="2800" dirty="0" smtClean="0"/>
              <a:t>internal multiple attenuator </a:t>
            </a:r>
            <a:r>
              <a:rPr lang="en-US" sz="2800" dirty="0"/>
              <a:t>is </a:t>
            </a:r>
            <a:r>
              <a:rPr lang="en-US" sz="2800" b="1" dirty="0">
                <a:solidFill>
                  <a:srgbClr val="FF0000"/>
                </a:solidFill>
              </a:rPr>
              <a:t>model-type </a:t>
            </a:r>
            <a:r>
              <a:rPr lang="en-US" sz="2800" b="1" dirty="0" smtClean="0">
                <a:solidFill>
                  <a:srgbClr val="FF0000"/>
                </a:solidFill>
              </a:rPr>
              <a:t>independent</a:t>
            </a:r>
          </a:p>
          <a:p>
            <a:pPr lvl="1">
              <a:lnSpc>
                <a:spcPct val="120000"/>
              </a:lnSpc>
              <a:buFont typeface="Wingdings" panose="05000000000000000000" pitchFamily="2" charset="2"/>
              <a:buChar char="Ø"/>
            </a:pPr>
            <a:r>
              <a:rPr lang="en-US" sz="2800" dirty="0" smtClean="0"/>
              <a:t>For </a:t>
            </a:r>
            <a:r>
              <a:rPr lang="en-US" sz="2800" dirty="0"/>
              <a:t>anelastic </a:t>
            </a:r>
            <a:r>
              <a:rPr lang="en-US" sz="2800" dirty="0" smtClean="0"/>
              <a:t>media, the ISS attenuator can predict internal multiple with</a:t>
            </a:r>
          </a:p>
          <a:p>
            <a:pPr lvl="2">
              <a:lnSpc>
                <a:spcPct val="120000"/>
              </a:lnSpc>
              <a:buFont typeface="Wingdings" panose="05000000000000000000" pitchFamily="2" charset="2"/>
              <a:buChar char="q"/>
            </a:pPr>
            <a:r>
              <a:rPr lang="en-US" sz="2800" dirty="0" smtClean="0"/>
              <a:t>  </a:t>
            </a:r>
            <a:r>
              <a:rPr lang="en-US" sz="2800" dirty="0"/>
              <a:t>P</a:t>
            </a:r>
            <a:r>
              <a:rPr lang="en-US" sz="2800" dirty="0" smtClean="0"/>
              <a:t>erfect time and approximate amplitude</a:t>
            </a:r>
          </a:p>
          <a:p>
            <a:pPr lvl="2">
              <a:lnSpc>
                <a:spcPct val="120000"/>
              </a:lnSpc>
              <a:buFont typeface="Wingdings" panose="05000000000000000000" pitchFamily="2" charset="2"/>
              <a:buChar char="q"/>
            </a:pPr>
            <a:r>
              <a:rPr lang="en-US" sz="2800" dirty="0" smtClean="0"/>
              <a:t>  No subsurface absorptive or dispersive information</a:t>
            </a:r>
          </a:p>
        </p:txBody>
      </p:sp>
      <p:sp>
        <p:nvSpPr>
          <p:cNvPr id="3" name="Slide Number Placeholder 2"/>
          <p:cNvSpPr>
            <a:spLocks noGrp="1"/>
          </p:cNvSpPr>
          <p:nvPr>
            <p:ph type="sldNum" sz="quarter" idx="12"/>
          </p:nvPr>
        </p:nvSpPr>
        <p:spPr/>
        <p:txBody>
          <a:bodyPr/>
          <a:lstStyle/>
          <a:p>
            <a:pPr algn="r"/>
            <a:fld id="{FC733198-011E-4E74-9CBE-D2138561C345}" type="slidenum">
              <a:rPr lang="en-US" smtClean="0"/>
              <a:pPr algn="r"/>
              <a:t>61</a:t>
            </a:fld>
            <a:endParaRPr lang="en-US" dirty="0"/>
          </a:p>
        </p:txBody>
      </p:sp>
    </p:spTree>
    <p:extLst>
      <p:ext uri="{BB962C8B-B14F-4D97-AF65-F5344CB8AC3E}">
        <p14:creationId xmlns:p14="http://schemas.microsoft.com/office/powerpoint/2010/main" val="1424912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2914423" y="1296504"/>
            <a:ext cx="7511840" cy="5517826"/>
          </a:xfrm>
          <a:prstGeom prst="rect">
            <a:avLst/>
          </a:prstGeom>
          <a:solidFill>
            <a:schemeClr val="bg1">
              <a:alpha val="0"/>
            </a:schemeClr>
          </a:solidFill>
          <a:ln>
            <a:noFill/>
          </a:ln>
        </p:spPr>
      </p:pic>
      <p:sp>
        <p:nvSpPr>
          <p:cNvPr id="2" name="Title 1"/>
          <p:cNvSpPr>
            <a:spLocks noGrp="1"/>
          </p:cNvSpPr>
          <p:nvPr>
            <p:ph type="title"/>
          </p:nvPr>
        </p:nvSpPr>
        <p:spPr/>
        <p:txBody>
          <a:bodyPr/>
          <a:lstStyle/>
          <a:p>
            <a:r>
              <a:rPr lang="en-US" dirty="0" smtClean="0"/>
              <a:t>ISS Q compensation without Q</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dirty="0"/>
          </a:p>
        </p:txBody>
      </p:sp>
      <p:sp>
        <p:nvSpPr>
          <p:cNvPr id="5" name="TextBox 4"/>
          <p:cNvSpPr txBox="1"/>
          <p:nvPr/>
        </p:nvSpPr>
        <p:spPr>
          <a:xfrm>
            <a:off x="186266" y="6206144"/>
            <a:ext cx="3234267"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Innanen</a:t>
            </a:r>
            <a:r>
              <a:rPr lang="en-US" sz="2000" i="1" dirty="0" smtClean="0">
                <a:latin typeface="Arial" panose="020B0604020202020204" pitchFamily="34" charset="0"/>
                <a:cs typeface="Arial" panose="020B0604020202020204" pitchFamily="34" charset="0"/>
              </a:rPr>
              <a:t> &amp; Lira 2010 </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11" name="Right Arrow 10"/>
          <p:cNvSpPr/>
          <p:nvPr/>
        </p:nvSpPr>
        <p:spPr>
          <a:xfrm rot="-2700000">
            <a:off x="4505733" y="2907752"/>
            <a:ext cx="976656" cy="229968"/>
          </a:xfrm>
          <a:prstGeom prst="rightArrow">
            <a:avLst>
              <a:gd name="adj1" fmla="val 50000"/>
              <a:gd name="adj2" fmla="val 680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96755" y="1477342"/>
            <a:ext cx="2032000"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Before </a:t>
            </a:r>
            <a:endParaRPr lang="en-US" sz="2400" b="1" dirty="0">
              <a:latin typeface="Arial" panose="020B0604020202020204" pitchFamily="34" charset="0"/>
              <a:cs typeface="Arial" panose="020B0604020202020204" pitchFamily="34" charset="0"/>
            </a:endParaRPr>
          </a:p>
        </p:txBody>
      </p:sp>
      <p:sp>
        <p:nvSpPr>
          <p:cNvPr id="17" name="TextBox 16"/>
          <p:cNvSpPr txBox="1"/>
          <p:nvPr/>
        </p:nvSpPr>
        <p:spPr>
          <a:xfrm>
            <a:off x="677334" y="4237799"/>
            <a:ext cx="2032000"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After </a:t>
            </a:r>
            <a:endParaRPr lang="en-US" sz="2400" b="1" dirty="0">
              <a:latin typeface="Arial" panose="020B0604020202020204" pitchFamily="34" charset="0"/>
              <a:cs typeface="Arial" panose="020B0604020202020204" pitchFamily="34" charset="0"/>
            </a:endParaRPr>
          </a:p>
        </p:txBody>
      </p:sp>
      <p:sp>
        <p:nvSpPr>
          <p:cNvPr id="10" name="Right Arrow 9"/>
          <p:cNvSpPr/>
          <p:nvPr/>
        </p:nvSpPr>
        <p:spPr>
          <a:xfrm rot="18900000">
            <a:off x="4653421" y="5704450"/>
            <a:ext cx="976656" cy="229968"/>
          </a:xfrm>
          <a:prstGeom prst="rightArrow">
            <a:avLst>
              <a:gd name="adj1" fmla="val 50000"/>
              <a:gd name="adj2" fmla="val 680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1147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Kristin Field data with ISS depth imaging without velocity model</a:t>
            </a:r>
            <a:endParaRPr lang="en-US"/>
          </a:p>
        </p:txBody>
      </p:sp>
      <p:sp>
        <p:nvSpPr>
          <p:cNvPr id="3" name="Slide Number Placeholder 2"/>
          <p:cNvSpPr>
            <a:spLocks noGrp="1"/>
          </p:cNvSpPr>
          <p:nvPr>
            <p:ph type="sldNum" sz="quarter" idx="12"/>
          </p:nvPr>
        </p:nvSpPr>
        <p:spPr/>
        <p:txBody>
          <a:bodyPr/>
          <a:lstStyle/>
          <a:p>
            <a:fld id="{FC733198-011E-4E74-9CBE-D2138561C345}" type="slidenum">
              <a:rPr lang="en-US" smtClean="0"/>
              <a:pPr/>
              <a:t>63</a:t>
            </a:fld>
            <a:endParaRPr lang="en-US"/>
          </a:p>
        </p:txBody>
      </p:sp>
      <p:sp>
        <p:nvSpPr>
          <p:cNvPr id="6" name="TextBox 5"/>
          <p:cNvSpPr txBox="1"/>
          <p:nvPr/>
        </p:nvSpPr>
        <p:spPr>
          <a:xfrm>
            <a:off x="838200" y="1898366"/>
            <a:ext cx="10515600" cy="4555093"/>
          </a:xfrm>
          <a:prstGeom prst="rect">
            <a:avLst/>
          </a:prstGeom>
          <a:noFill/>
        </p:spPr>
        <p:txBody>
          <a:bodyPr wrap="square" rtlCol="0">
            <a:spAutoFit/>
          </a:bodyPr>
          <a:lstStyle/>
          <a:p>
            <a:r>
              <a:rPr lang="en-US" smtClean="0"/>
              <a:t>JOURNAL OF SEISMIC EXPLORATION 21, 1~28 (2012)</a:t>
            </a:r>
          </a:p>
          <a:p>
            <a:endParaRPr lang="en-US"/>
          </a:p>
          <a:p>
            <a:r>
              <a:rPr lang="en-US" sz="2800" b="1" smtClean="0"/>
              <a:t>INVERSE SCATTERING SERIES DIRECT DEPTH IMAGING WITHOUT THE VELOCITY MODEL: FIRST FIELD DATA EXAMPLES</a:t>
            </a:r>
          </a:p>
          <a:p>
            <a:endParaRPr lang="en-US"/>
          </a:p>
          <a:p>
            <a:r>
              <a:rPr lang="en-US" sz="2000" smtClean="0"/>
              <a:t>ARTHUR B. WEGLEIN</a:t>
            </a:r>
            <a:r>
              <a:rPr lang="en-US" sz="2000" baseline="30000" smtClean="0"/>
              <a:t>1</a:t>
            </a:r>
            <a:r>
              <a:rPr lang="en-US" sz="2000" smtClean="0"/>
              <a:t>, FANG LIU</a:t>
            </a:r>
            <a:r>
              <a:rPr lang="en-US" sz="2000" baseline="30000" smtClean="0"/>
              <a:t>1</a:t>
            </a:r>
            <a:r>
              <a:rPr lang="en-US" sz="2000" smtClean="0"/>
              <a:t>, XU LI</a:t>
            </a:r>
            <a:r>
              <a:rPr lang="en-US" sz="2000" baseline="30000" smtClean="0"/>
              <a:t>1</a:t>
            </a:r>
            <a:r>
              <a:rPr lang="en-US" sz="2000" smtClean="0"/>
              <a:t>, PAOLO TERENGHI</a:t>
            </a:r>
            <a:r>
              <a:rPr lang="en-US" sz="2000" baseline="30000" smtClean="0"/>
              <a:t>1</a:t>
            </a:r>
            <a:r>
              <a:rPr lang="en-US" sz="2000" smtClean="0"/>
              <a:t>, ED KRAGH</a:t>
            </a:r>
            <a:r>
              <a:rPr lang="en-US" sz="2000" baseline="30000" smtClean="0"/>
              <a:t>2</a:t>
            </a:r>
            <a:r>
              <a:rPr lang="en-US" sz="2000" smtClean="0"/>
              <a:t>, JAMES D, MAYHAN</a:t>
            </a:r>
            <a:r>
              <a:rPr lang="en-US" sz="2000" baseline="30000" smtClean="0"/>
              <a:t>1</a:t>
            </a:r>
            <a:r>
              <a:rPr lang="en-US" sz="2000" smtClean="0"/>
              <a:t>, ZHIQIANG WANG</a:t>
            </a:r>
            <a:r>
              <a:rPr lang="en-US" sz="2000" baseline="30000" smtClean="0"/>
              <a:t>1</a:t>
            </a:r>
            <a:r>
              <a:rPr lang="en-US" sz="2000" smtClean="0"/>
              <a:t>, JOACHIM MISPEL</a:t>
            </a:r>
            <a:r>
              <a:rPr lang="en-US" sz="2000" baseline="30000" smtClean="0"/>
              <a:t>3</a:t>
            </a:r>
            <a:r>
              <a:rPr lang="en-US" sz="2000" smtClean="0"/>
              <a:t>, LASSE AMUNDSEN</a:t>
            </a:r>
            <a:r>
              <a:rPr lang="en-US" sz="2000" baseline="30000" smtClean="0"/>
              <a:t>3</a:t>
            </a:r>
            <a:r>
              <a:rPr lang="en-US" sz="2000" smtClean="0"/>
              <a:t>, HONG LIANG</a:t>
            </a:r>
            <a:r>
              <a:rPr lang="en-US" sz="2000" baseline="30000" smtClean="0"/>
              <a:t>1</a:t>
            </a:r>
            <a:r>
              <a:rPr lang="en-US" sz="2000" smtClean="0"/>
              <a:t>, LINTANG</a:t>
            </a:r>
            <a:r>
              <a:rPr lang="en-US" sz="2000" baseline="30000" smtClean="0"/>
              <a:t>2</a:t>
            </a:r>
            <a:r>
              <a:rPr lang="en-US" sz="2000" smtClean="0"/>
              <a:t> AND SHIH-YING HSU</a:t>
            </a:r>
            <a:r>
              <a:rPr lang="en-US" sz="2000" baseline="30000" smtClean="0"/>
              <a:t>1</a:t>
            </a:r>
          </a:p>
          <a:p>
            <a:endParaRPr lang="en-US" baseline="30000"/>
          </a:p>
          <a:p>
            <a:r>
              <a:rPr lang="en-US" i="1" baseline="30000" smtClean="0"/>
              <a:t>1</a:t>
            </a:r>
            <a:r>
              <a:rPr lang="en-US" i="1" smtClean="0"/>
              <a:t>M-OSRP, University of Houston, 617 Science &amp; Research Bldg. 1, Houston, TX 77004, U.S.A.</a:t>
            </a:r>
          </a:p>
          <a:p>
            <a:r>
              <a:rPr lang="en-US" i="1" baseline="30000" smtClean="0"/>
              <a:t>2</a:t>
            </a:r>
            <a:r>
              <a:rPr lang="en-US" i="1" smtClean="0"/>
              <a:t>SCR/Schlumberger, Schlumberger Cambridge Research Center high Cross, Madingley Road, Cambridge CB3 OEL, U.K.</a:t>
            </a:r>
          </a:p>
          <a:p>
            <a:r>
              <a:rPr lang="en-US" i="1" baseline="30000" smtClean="0"/>
              <a:t>3</a:t>
            </a:r>
            <a:r>
              <a:rPr lang="en-US" i="1" smtClean="0"/>
              <a:t>Statoil ASA, Statoil Forskningssenier, Arkitekt Ebbells veg 10, 7053 Ranheim, Norway.</a:t>
            </a:r>
          </a:p>
          <a:p>
            <a:endParaRPr lang="en-US"/>
          </a:p>
          <a:p>
            <a:r>
              <a:rPr lang="en-US" smtClean="0"/>
              <a:t>(Received September 3, 2011; revised version accepted November 24, 2011)</a:t>
            </a:r>
            <a:endParaRPr lang="en-US"/>
          </a:p>
        </p:txBody>
      </p:sp>
    </p:spTree>
    <p:extLst>
      <p:ext uri="{BB962C8B-B14F-4D97-AF65-F5344CB8AC3E}">
        <p14:creationId xmlns:p14="http://schemas.microsoft.com/office/powerpoint/2010/main" val="2739408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3505200"/>
            <a:ext cx="12192000" cy="1752600"/>
          </a:xfrm>
          <a:prstGeom prst="rect">
            <a:avLst/>
          </a:prstGeom>
          <a:solidFill>
            <a:srgbClr val="FFFF99"/>
          </a:solidFill>
          <a:ln w="9525" algn="ctr">
            <a:noFill/>
            <a:miter lim="800000"/>
            <a:headEnd/>
            <a:tailEnd/>
          </a:ln>
        </p:spPr>
        <p:txBody>
          <a:bodyPr wrap="none" anchor="ctr"/>
          <a:lstStyle/>
          <a:p>
            <a:pPr algn="ctr"/>
            <a:endParaRPr lang="en-US" altLang="zh-CN" sz="3200" b="1" dirty="0">
              <a:latin typeface="Tahoma" pitchFamily="34" charset="0"/>
              <a:ea typeface="宋体" pitchFamily="2" charset="-122"/>
            </a:endParaRPr>
          </a:p>
        </p:txBody>
      </p:sp>
      <p:sp>
        <p:nvSpPr>
          <p:cNvPr id="3075" name="Rectangle 4"/>
          <p:cNvSpPr>
            <a:spLocks noChangeArrowheads="1"/>
          </p:cNvSpPr>
          <p:nvPr/>
        </p:nvSpPr>
        <p:spPr bwMode="auto">
          <a:xfrm>
            <a:off x="0" y="1219200"/>
            <a:ext cx="12192000" cy="2286000"/>
          </a:xfrm>
          <a:prstGeom prst="rect">
            <a:avLst/>
          </a:prstGeom>
          <a:solidFill>
            <a:srgbClr val="99CCFF"/>
          </a:solidFill>
          <a:ln w="9525" algn="ctr">
            <a:noFill/>
            <a:miter lim="800000"/>
            <a:headEnd/>
            <a:tailEnd/>
          </a:ln>
        </p:spPr>
        <p:txBody>
          <a:bodyPr wrap="none" anchor="ctr"/>
          <a:lstStyle/>
          <a:p>
            <a:endParaRPr lang="zh-CN" altLang="en-US">
              <a:ea typeface="宋体" pitchFamily="2" charset="-122"/>
            </a:endParaRPr>
          </a:p>
        </p:txBody>
      </p:sp>
      <p:sp>
        <p:nvSpPr>
          <p:cNvPr id="3078" name="Rectangle 7"/>
          <p:cNvSpPr>
            <a:spLocks noChangeArrowheads="1"/>
          </p:cNvSpPr>
          <p:nvPr/>
        </p:nvSpPr>
        <p:spPr bwMode="auto">
          <a:xfrm>
            <a:off x="0" y="1463030"/>
            <a:ext cx="12192000" cy="1887696"/>
          </a:xfrm>
          <a:prstGeom prst="rect">
            <a:avLst/>
          </a:prstGeom>
          <a:noFill/>
          <a:ln w="9525">
            <a:noFill/>
            <a:miter lim="800000"/>
            <a:headEnd/>
            <a:tailEnd/>
          </a:ln>
        </p:spPr>
        <p:txBody>
          <a:bodyPr wrap="square">
            <a:spAutoFit/>
          </a:bodyPr>
          <a:lstStyle/>
          <a:p>
            <a:pPr algn="ctr">
              <a:lnSpc>
                <a:spcPct val="150000"/>
              </a:lnSpc>
            </a:pPr>
            <a:r>
              <a:rPr lang="en-US" sz="4000" dirty="0" smtClean="0"/>
              <a:t>ISS direct depth imaging without a velocity model: update and </a:t>
            </a:r>
            <a:r>
              <a:rPr lang="en-US" sz="4000" dirty="0" err="1" smtClean="0"/>
              <a:t>Marmousi</a:t>
            </a:r>
            <a:r>
              <a:rPr lang="en-US" sz="4000" dirty="0"/>
              <a:t> </a:t>
            </a:r>
            <a:r>
              <a:rPr lang="en-US" sz="4000" dirty="0" smtClean="0"/>
              <a:t>model tests</a:t>
            </a:r>
            <a:endParaRPr lang="en-US" sz="3200" dirty="0" smtClean="0">
              <a:latin typeface="Calibri" panose="020F0502020204030204" pitchFamily="34" charset="0"/>
            </a:endParaRPr>
          </a:p>
        </p:txBody>
      </p:sp>
      <p:sp>
        <p:nvSpPr>
          <p:cNvPr id="12" name="Rectangle 7"/>
          <p:cNvSpPr>
            <a:spLocks noChangeArrowheads="1"/>
          </p:cNvSpPr>
          <p:nvPr/>
        </p:nvSpPr>
        <p:spPr bwMode="auto">
          <a:xfrm>
            <a:off x="3454400" y="4139626"/>
            <a:ext cx="4673600" cy="584775"/>
          </a:xfrm>
          <a:prstGeom prst="rect">
            <a:avLst/>
          </a:prstGeom>
          <a:noFill/>
          <a:ln w="9525">
            <a:noFill/>
            <a:miter lim="800000"/>
            <a:headEnd/>
            <a:tailEnd/>
          </a:ln>
        </p:spPr>
        <p:txBody>
          <a:bodyPr wrap="square">
            <a:prstTxWarp prst="textNoShape">
              <a:avLst/>
            </a:prstTxWarp>
            <a:spAutoFit/>
          </a:bodyPr>
          <a:lstStyle/>
          <a:p>
            <a:pPr algn="ctr"/>
            <a:r>
              <a:rPr lang="en-US" altLang="zh-CN" sz="3200" dirty="0" smtClean="0">
                <a:latin typeface="Calibri" panose="020F0502020204030204" pitchFamily="34" charset="0"/>
              </a:rPr>
              <a:t>Fang Liu</a:t>
            </a:r>
          </a:p>
        </p:txBody>
      </p:sp>
      <p:pic>
        <p:nvPicPr>
          <p:cNvPr id="13" name="Picture 2" descr="http://i1209.photobucket.com/albums/cc382/illwauk/houston_uh.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 r="52829" b="50000"/>
          <a:stretch/>
        </p:blipFill>
        <p:spPr bwMode="auto">
          <a:xfrm>
            <a:off x="10566400" y="76200"/>
            <a:ext cx="1121277" cy="83820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4" descr="M-OSR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434" y="152400"/>
            <a:ext cx="4669367" cy="78262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64</a:t>
            </a:fld>
            <a:endParaRPr lang="en-US" dirty="0"/>
          </a:p>
        </p:txBody>
      </p:sp>
      <p:sp>
        <p:nvSpPr>
          <p:cNvPr id="9" name="Rectangle 7"/>
          <p:cNvSpPr>
            <a:spLocks noChangeArrowheads="1"/>
          </p:cNvSpPr>
          <p:nvPr/>
        </p:nvSpPr>
        <p:spPr bwMode="auto">
          <a:xfrm>
            <a:off x="3759200" y="5638800"/>
            <a:ext cx="4673600" cy="1077218"/>
          </a:xfrm>
          <a:prstGeom prst="rect">
            <a:avLst/>
          </a:prstGeom>
          <a:noFill/>
          <a:ln w="9525">
            <a:noFill/>
            <a:miter lim="800000"/>
            <a:headEnd/>
            <a:tailEnd/>
          </a:ln>
        </p:spPr>
        <p:txBody>
          <a:bodyPr wrap="square">
            <a:prstTxWarp prst="textNoShape">
              <a:avLst/>
            </a:prstTxWarp>
            <a:spAutoFit/>
          </a:bodyPr>
          <a:lstStyle/>
          <a:p>
            <a:pPr algn="ctr"/>
            <a:r>
              <a:rPr lang="en-US" altLang="zh-CN" sz="3200" dirty="0" smtClean="0">
                <a:latin typeface="Calibri" panose="020F0502020204030204" pitchFamily="34" charset="0"/>
              </a:rPr>
              <a:t>February 20</a:t>
            </a:r>
            <a:r>
              <a:rPr lang="en-US" altLang="zh-CN" sz="3200" baseline="30000" dirty="0" smtClean="0">
                <a:latin typeface="Calibri" panose="020F0502020204030204" pitchFamily="34" charset="0"/>
              </a:rPr>
              <a:t>th</a:t>
            </a:r>
            <a:r>
              <a:rPr lang="en-US" altLang="zh-CN" sz="3200" dirty="0" smtClean="0">
                <a:latin typeface="Calibri" panose="020F0502020204030204" pitchFamily="34" charset="0"/>
              </a:rPr>
              <a:t>, 2015</a:t>
            </a:r>
          </a:p>
          <a:p>
            <a:pPr algn="ctr"/>
            <a:r>
              <a:rPr lang="en-US" altLang="zh-CN" sz="3200" dirty="0" smtClean="0">
                <a:latin typeface="Calibri" panose="020F0502020204030204" pitchFamily="34" charset="0"/>
              </a:rPr>
              <a:t>Houston, TX</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3656" y="3492356"/>
            <a:ext cx="1778288" cy="1778288"/>
          </a:xfrm>
          <a:prstGeom prst="rect">
            <a:avLst/>
          </a:prstGeom>
        </p:spPr>
      </p:pic>
    </p:spTree>
    <p:extLst>
      <p:ext uri="{BB962C8B-B14F-4D97-AF65-F5344CB8AC3E}">
        <p14:creationId xmlns:p14="http://schemas.microsoft.com/office/powerpoint/2010/main" val="3037899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ng-slides3_Page_0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2118" y="0"/>
            <a:ext cx="12187767" cy="6858000"/>
          </a:xfrm>
          <a:prstGeom prst="rect">
            <a:avLst/>
          </a:prstGeom>
          <a:noFill/>
          <a:ln>
            <a:noFill/>
          </a:ln>
        </p:spPr>
      </p:pic>
      <p:sp>
        <p:nvSpPr>
          <p:cNvPr id="3" name="Rectangle 2"/>
          <p:cNvSpPr/>
          <p:nvPr/>
        </p:nvSpPr>
        <p:spPr>
          <a:xfrm>
            <a:off x="711200" y="2590800"/>
            <a:ext cx="10871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3112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ng-slides2_Page_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2118" y="0"/>
            <a:ext cx="12187767" cy="6858000"/>
          </a:xfrm>
          <a:prstGeom prst="rect">
            <a:avLst/>
          </a:prstGeom>
          <a:noFill/>
          <a:ln>
            <a:noFill/>
          </a:ln>
        </p:spPr>
      </p:pic>
      <p:sp>
        <p:nvSpPr>
          <p:cNvPr id="3" name="Rectangle 2"/>
          <p:cNvSpPr/>
          <p:nvPr/>
        </p:nvSpPr>
        <p:spPr>
          <a:xfrm>
            <a:off x="711200" y="2590800"/>
            <a:ext cx="10871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Explosion 1 3"/>
          <p:cNvSpPr/>
          <p:nvPr/>
        </p:nvSpPr>
        <p:spPr>
          <a:xfrm flipV="1">
            <a:off x="6146800" y="3695700"/>
            <a:ext cx="254000" cy="228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Isosceles Triangle 4"/>
          <p:cNvSpPr/>
          <p:nvPr/>
        </p:nvSpPr>
        <p:spPr>
          <a:xfrm>
            <a:off x="6705600" y="3739243"/>
            <a:ext cx="203200" cy="1143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Isosceles Triangle 5"/>
          <p:cNvSpPr/>
          <p:nvPr/>
        </p:nvSpPr>
        <p:spPr>
          <a:xfrm>
            <a:off x="7213600" y="3739243"/>
            <a:ext cx="203200" cy="1143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Isosceles Triangle 6"/>
          <p:cNvSpPr/>
          <p:nvPr/>
        </p:nvSpPr>
        <p:spPr>
          <a:xfrm>
            <a:off x="10261600" y="3739243"/>
            <a:ext cx="203200" cy="1143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Isosceles Triangle 7"/>
          <p:cNvSpPr/>
          <p:nvPr/>
        </p:nvSpPr>
        <p:spPr>
          <a:xfrm>
            <a:off x="7721600" y="3739243"/>
            <a:ext cx="203200" cy="1143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Isosceles Triangle 8"/>
          <p:cNvSpPr/>
          <p:nvPr/>
        </p:nvSpPr>
        <p:spPr>
          <a:xfrm>
            <a:off x="8186057" y="3739243"/>
            <a:ext cx="203200" cy="1143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Isosceles Triangle 9"/>
          <p:cNvSpPr/>
          <p:nvPr/>
        </p:nvSpPr>
        <p:spPr>
          <a:xfrm>
            <a:off x="8737600" y="3739243"/>
            <a:ext cx="203200" cy="1143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Isosceles Triangle 10"/>
          <p:cNvSpPr/>
          <p:nvPr/>
        </p:nvSpPr>
        <p:spPr>
          <a:xfrm>
            <a:off x="9245600" y="3739243"/>
            <a:ext cx="203200" cy="1143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Isosceles Triangle 11"/>
          <p:cNvSpPr/>
          <p:nvPr/>
        </p:nvSpPr>
        <p:spPr>
          <a:xfrm>
            <a:off x="9753600" y="3739243"/>
            <a:ext cx="203200" cy="1143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Isosceles Triangle 12"/>
          <p:cNvSpPr/>
          <p:nvPr/>
        </p:nvSpPr>
        <p:spPr>
          <a:xfrm>
            <a:off x="2235200" y="3739243"/>
            <a:ext cx="203200" cy="1143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Isosceles Triangle 13"/>
          <p:cNvSpPr/>
          <p:nvPr/>
        </p:nvSpPr>
        <p:spPr>
          <a:xfrm>
            <a:off x="2743200" y="3739243"/>
            <a:ext cx="203200" cy="1143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Isosceles Triangle 14"/>
          <p:cNvSpPr/>
          <p:nvPr/>
        </p:nvSpPr>
        <p:spPr>
          <a:xfrm>
            <a:off x="5791200" y="3739243"/>
            <a:ext cx="203200" cy="1143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Isosceles Triangle 15"/>
          <p:cNvSpPr/>
          <p:nvPr/>
        </p:nvSpPr>
        <p:spPr>
          <a:xfrm>
            <a:off x="3251200" y="3739243"/>
            <a:ext cx="203200" cy="1143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Isosceles Triangle 16"/>
          <p:cNvSpPr/>
          <p:nvPr/>
        </p:nvSpPr>
        <p:spPr>
          <a:xfrm>
            <a:off x="3715657" y="3739243"/>
            <a:ext cx="203200" cy="1143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Isosceles Triangle 17"/>
          <p:cNvSpPr/>
          <p:nvPr/>
        </p:nvSpPr>
        <p:spPr>
          <a:xfrm>
            <a:off x="4267200" y="3739243"/>
            <a:ext cx="203200" cy="1143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Isosceles Triangle 18"/>
          <p:cNvSpPr/>
          <p:nvPr/>
        </p:nvSpPr>
        <p:spPr>
          <a:xfrm>
            <a:off x="4775200" y="3739243"/>
            <a:ext cx="203200" cy="1143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Isosceles Triangle 19"/>
          <p:cNvSpPr/>
          <p:nvPr/>
        </p:nvSpPr>
        <p:spPr>
          <a:xfrm>
            <a:off x="5283200" y="3739243"/>
            <a:ext cx="203200" cy="114300"/>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55642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ng-slides3_Page_0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8" y="0"/>
            <a:ext cx="12187767" cy="6858000"/>
          </a:xfrm>
          <a:prstGeom prst="rect">
            <a:avLst/>
          </a:prstGeom>
          <a:noFill/>
          <a:ln>
            <a:noFill/>
          </a:ln>
        </p:spPr>
      </p:pic>
      <p:sp>
        <p:nvSpPr>
          <p:cNvPr id="3" name="TextBox 2"/>
          <p:cNvSpPr txBox="1"/>
          <p:nvPr/>
        </p:nvSpPr>
        <p:spPr>
          <a:xfrm>
            <a:off x="508000" y="914400"/>
            <a:ext cx="5486400" cy="400110"/>
          </a:xfrm>
          <a:prstGeom prst="rect">
            <a:avLst/>
          </a:prstGeom>
          <a:noFill/>
        </p:spPr>
        <p:txBody>
          <a:bodyPr wrap="square" rtlCol="0">
            <a:spAutoFit/>
          </a:bodyPr>
          <a:lstStyle/>
          <a:p>
            <a:r>
              <a:rPr lang="en-US" sz="2000" b="1" dirty="0" smtClean="0"/>
              <a:t>Shot position at X=0 m</a:t>
            </a:r>
            <a:endParaRPr lang="en-US" sz="2000" b="1" dirty="0"/>
          </a:p>
        </p:txBody>
      </p:sp>
    </p:spTree>
    <p:extLst>
      <p:ext uri="{BB962C8B-B14F-4D97-AF65-F5344CB8AC3E}">
        <p14:creationId xmlns:p14="http://schemas.microsoft.com/office/powerpoint/2010/main" val="428822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ng-slides2_Page_09"/>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4234" y="0"/>
            <a:ext cx="12183533" cy="6858000"/>
          </a:xfrm>
          <a:prstGeom prst="rect">
            <a:avLst/>
          </a:prstGeom>
          <a:noFill/>
          <a:ln>
            <a:noFill/>
          </a:ln>
        </p:spPr>
      </p:pic>
      <p:grpSp>
        <p:nvGrpSpPr>
          <p:cNvPr id="5" name="Group 4"/>
          <p:cNvGrpSpPr/>
          <p:nvPr/>
        </p:nvGrpSpPr>
        <p:grpSpPr>
          <a:xfrm>
            <a:off x="203200" y="163284"/>
            <a:ext cx="6318251" cy="465426"/>
            <a:chOff x="152400" y="163284"/>
            <a:chExt cx="4738688" cy="465426"/>
          </a:xfrm>
        </p:grpSpPr>
        <p:sp>
          <p:nvSpPr>
            <p:cNvPr id="3" name="TextBox 2"/>
            <p:cNvSpPr txBox="1"/>
            <p:nvPr/>
          </p:nvSpPr>
          <p:spPr>
            <a:xfrm>
              <a:off x="152400" y="228600"/>
              <a:ext cx="4648200" cy="400110"/>
            </a:xfrm>
            <a:prstGeom prst="rect">
              <a:avLst/>
            </a:prstGeom>
            <a:solidFill>
              <a:schemeClr val="bg1"/>
            </a:solidFill>
          </p:spPr>
          <p:txBody>
            <a:bodyPr wrap="square" rtlCol="0">
              <a:spAutoFit/>
            </a:bodyPr>
            <a:lstStyle/>
            <a:p>
              <a:r>
                <a:rPr lang="en-US" sz="2000" dirty="0" err="1" smtClean="0">
                  <a:solidFill>
                    <a:srgbClr val="00B0F0"/>
                  </a:solidFill>
                  <a:latin typeface="Arial" panose="020B0604020202020204" pitchFamily="34" charset="0"/>
                  <a:cs typeface="Arial" panose="020B0604020202020204" pitchFamily="34" charset="0"/>
                </a:rPr>
                <a:t>Prestack</a:t>
              </a:r>
              <a:r>
                <a:rPr lang="en-US" sz="2000" dirty="0" smtClean="0">
                  <a:solidFill>
                    <a:srgbClr val="00B0F0"/>
                  </a:solidFill>
                  <a:latin typeface="Arial" panose="020B0604020202020204" pitchFamily="34" charset="0"/>
                  <a:cs typeface="Arial" panose="020B0604020202020204" pitchFamily="34" charset="0"/>
                </a:rPr>
                <a:t> FK water-speed image, </a:t>
              </a:r>
              <a:endParaRPr lang="en-US" sz="2000" dirty="0">
                <a:solidFill>
                  <a:srgbClr val="00B0F0"/>
                </a:solidFill>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nvPr>
          </p:nvGraphicFramePr>
          <p:xfrm>
            <a:off x="3962400" y="163284"/>
            <a:ext cx="928688" cy="465138"/>
          </p:xfrm>
          <a:graphic>
            <a:graphicData uri="http://schemas.openxmlformats.org/presentationml/2006/ole">
              <mc:AlternateContent xmlns:mc="http://schemas.openxmlformats.org/markup-compatibility/2006">
                <mc:Choice xmlns:v="urn:schemas-microsoft-com:vml" Requires="v">
                  <p:oleObj spid="_x0000_s67597" name="Equation" r:id="rId5" imgW="406080" imgH="203040" progId="Equation.DSMT4">
                    <p:embed/>
                  </p:oleObj>
                </mc:Choice>
                <mc:Fallback>
                  <p:oleObj name="Equation" r:id="rId5" imgW="406080" imgH="203040" progId="Equation.DSMT4">
                    <p:embed/>
                    <p:pic>
                      <p:nvPicPr>
                        <p:cNvPr id="0" name=""/>
                        <p:cNvPicPr/>
                        <p:nvPr/>
                      </p:nvPicPr>
                      <p:blipFill>
                        <a:blip r:embed="rId6"/>
                        <a:stretch>
                          <a:fillRect/>
                        </a:stretch>
                      </p:blipFill>
                      <p:spPr>
                        <a:xfrm>
                          <a:off x="3962400" y="163284"/>
                          <a:ext cx="928688" cy="465138"/>
                        </a:xfrm>
                        <a:prstGeom prst="rect">
                          <a:avLst/>
                        </a:prstGeom>
                      </p:spPr>
                    </p:pic>
                  </p:oleObj>
                </mc:Fallback>
              </mc:AlternateContent>
            </a:graphicData>
          </a:graphic>
        </p:graphicFrame>
      </p:grpSp>
      <p:grpSp>
        <p:nvGrpSpPr>
          <p:cNvPr id="39" name="Group 38"/>
          <p:cNvGrpSpPr/>
          <p:nvPr/>
        </p:nvGrpSpPr>
        <p:grpSpPr>
          <a:xfrm>
            <a:off x="2844801" y="3366408"/>
            <a:ext cx="2155372" cy="367393"/>
            <a:chOff x="2133600" y="3366407"/>
            <a:chExt cx="1616529" cy="367393"/>
          </a:xfrm>
        </p:grpSpPr>
        <p:cxnSp>
          <p:nvCxnSpPr>
            <p:cNvPr id="9" name="Straight Arrow Connector 8"/>
            <p:cNvCxnSpPr/>
            <p:nvPr/>
          </p:nvCxnSpPr>
          <p:spPr>
            <a:xfrm>
              <a:off x="2133600" y="3505200"/>
              <a:ext cx="0" cy="2286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87386" y="3505200"/>
              <a:ext cx="0" cy="2286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19400" y="3461658"/>
              <a:ext cx="76200" cy="1905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24200" y="3426278"/>
              <a:ext cx="76200" cy="15512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29000" y="3392260"/>
              <a:ext cx="76200" cy="15512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673929" y="3366407"/>
              <a:ext cx="76200" cy="10341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042401" y="3264352"/>
            <a:ext cx="2256972" cy="458562"/>
            <a:chOff x="6781800" y="3264352"/>
            <a:chExt cx="1692729" cy="458562"/>
          </a:xfrm>
        </p:grpSpPr>
        <p:cxnSp>
          <p:nvCxnSpPr>
            <p:cNvPr id="40" name="Straight Arrow Connector 39"/>
            <p:cNvCxnSpPr/>
            <p:nvPr/>
          </p:nvCxnSpPr>
          <p:spPr>
            <a:xfrm>
              <a:off x="6781800" y="3377292"/>
              <a:ext cx="0" cy="34562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135586" y="3377292"/>
              <a:ext cx="0" cy="2748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467600" y="3333750"/>
              <a:ext cx="76200" cy="1905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848600" y="3264352"/>
              <a:ext cx="0" cy="1891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153400" y="3264352"/>
              <a:ext cx="0" cy="15512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8474529" y="3264352"/>
              <a:ext cx="0" cy="20546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120572" y="3717472"/>
            <a:ext cx="1879601" cy="332015"/>
            <a:chOff x="2340428" y="3717471"/>
            <a:chExt cx="1409701" cy="332015"/>
          </a:xfrm>
        </p:grpSpPr>
        <p:cxnSp>
          <p:nvCxnSpPr>
            <p:cNvPr id="55" name="Straight Arrow Connector 54"/>
            <p:cNvCxnSpPr/>
            <p:nvPr/>
          </p:nvCxnSpPr>
          <p:spPr>
            <a:xfrm>
              <a:off x="2340428" y="3744686"/>
              <a:ext cx="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743200" y="3744686"/>
              <a:ext cx="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069771" y="3733800"/>
              <a:ext cx="54429" cy="31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363685" y="3717471"/>
              <a:ext cx="130629" cy="31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657600" y="3722914"/>
              <a:ext cx="92529" cy="1741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371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ng-slides2_Page_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34" y="0"/>
            <a:ext cx="12183533" cy="6858000"/>
          </a:xfrm>
          <a:prstGeom prst="rect">
            <a:avLst/>
          </a:prstGeom>
          <a:noFill/>
          <a:ln>
            <a:noFill/>
          </a:ln>
        </p:spPr>
      </p:pic>
      <p:grpSp>
        <p:nvGrpSpPr>
          <p:cNvPr id="3" name="Group 2"/>
          <p:cNvGrpSpPr/>
          <p:nvPr/>
        </p:nvGrpSpPr>
        <p:grpSpPr>
          <a:xfrm>
            <a:off x="2844801" y="3366408"/>
            <a:ext cx="2155372" cy="367393"/>
            <a:chOff x="2133600" y="3366407"/>
            <a:chExt cx="1616529" cy="367393"/>
          </a:xfrm>
        </p:grpSpPr>
        <p:cxnSp>
          <p:nvCxnSpPr>
            <p:cNvPr id="4" name="Straight Arrow Connector 3"/>
            <p:cNvCxnSpPr/>
            <p:nvPr/>
          </p:nvCxnSpPr>
          <p:spPr>
            <a:xfrm>
              <a:off x="2133600" y="3505200"/>
              <a:ext cx="0" cy="2286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487386" y="3505200"/>
              <a:ext cx="0" cy="2286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819400" y="3461658"/>
              <a:ext cx="76200" cy="1905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124200" y="3426278"/>
              <a:ext cx="76200" cy="15512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29000" y="3392260"/>
              <a:ext cx="76200" cy="15512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673929" y="3366407"/>
              <a:ext cx="76200" cy="10341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120572" y="3717472"/>
            <a:ext cx="1879601" cy="332015"/>
            <a:chOff x="2340428" y="3717471"/>
            <a:chExt cx="1409701" cy="332015"/>
          </a:xfrm>
        </p:grpSpPr>
        <p:cxnSp>
          <p:nvCxnSpPr>
            <p:cNvPr id="11" name="Straight Arrow Connector 10"/>
            <p:cNvCxnSpPr/>
            <p:nvPr/>
          </p:nvCxnSpPr>
          <p:spPr>
            <a:xfrm>
              <a:off x="2340428" y="3744686"/>
              <a:ext cx="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43200" y="3744686"/>
              <a:ext cx="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69771" y="3733800"/>
              <a:ext cx="54429" cy="31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63685" y="3717471"/>
              <a:ext cx="130629" cy="31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57600" y="3722914"/>
              <a:ext cx="92529" cy="1741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9042401" y="3264352"/>
            <a:ext cx="2256972" cy="458562"/>
            <a:chOff x="6781800" y="3264352"/>
            <a:chExt cx="1692729" cy="458562"/>
          </a:xfrm>
        </p:grpSpPr>
        <p:cxnSp>
          <p:nvCxnSpPr>
            <p:cNvPr id="17" name="Straight Arrow Connector 16"/>
            <p:cNvCxnSpPr/>
            <p:nvPr/>
          </p:nvCxnSpPr>
          <p:spPr>
            <a:xfrm>
              <a:off x="6781800" y="3377292"/>
              <a:ext cx="0" cy="34562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135586" y="3377292"/>
              <a:ext cx="0" cy="2748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467600" y="3333750"/>
              <a:ext cx="76200" cy="1905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848600" y="3264352"/>
              <a:ext cx="0" cy="1891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153400" y="3264352"/>
              <a:ext cx="0" cy="15512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474529" y="3264352"/>
              <a:ext cx="0" cy="20546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355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Forward and Direct Inverse</a:t>
            </a:r>
            <a:r>
              <a:rPr lang="zh-CN" altLang="en-US" dirty="0" smtClean="0"/>
              <a:t> </a:t>
            </a:r>
            <a:r>
              <a:rPr lang="en-US" altLang="zh-CN" dirty="0" smtClean="0"/>
              <a:t>for</a:t>
            </a:r>
            <a:r>
              <a:rPr lang="zh-CN" altLang="en-US" dirty="0" smtClean="0"/>
              <a:t> </a:t>
            </a:r>
            <a:r>
              <a:rPr lang="en-US" altLang="zh-CN" dirty="0" smtClean="0"/>
              <a:t>a</a:t>
            </a:r>
            <a:r>
              <a:rPr lang="zh-CN" altLang="en-US" dirty="0" smtClean="0"/>
              <a:t> </a:t>
            </a:r>
            <a:r>
              <a:rPr lang="en-US" altLang="zh-CN" dirty="0" smtClean="0"/>
              <a:t>multi-dimensional</a:t>
            </a:r>
            <a:r>
              <a:rPr lang="zh-CN" altLang="en-US" dirty="0" smtClean="0"/>
              <a:t> </a:t>
            </a:r>
            <a:r>
              <a:rPr lang="en-US" altLang="zh-CN" dirty="0" smtClean="0"/>
              <a:t>subsurface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88386813"/>
              </p:ext>
            </p:extLst>
          </p:nvPr>
        </p:nvGraphicFramePr>
        <p:xfrm>
          <a:off x="3852333" y="1789616"/>
          <a:ext cx="5122334" cy="1527308"/>
        </p:xfrm>
        <a:graphic>
          <a:graphicData uri="http://schemas.openxmlformats.org/presentationml/2006/ole">
            <mc:AlternateContent xmlns:mc="http://schemas.openxmlformats.org/markup-compatibility/2006">
              <mc:Choice xmlns:v="urn:schemas-microsoft-com:vml" Requires="v">
                <p:oleObj spid="_x0000_s13457" name="Equation" r:id="rId3" imgW="1727200" imgH="546100" progId="Equation.DSMT4">
                  <p:embed/>
                </p:oleObj>
              </mc:Choice>
              <mc:Fallback>
                <p:oleObj name="Equation" r:id="rId3" imgW="1727200" imgH="546100" progId="Equation.DSMT4">
                  <p:embed/>
                  <p:pic>
                    <p:nvPicPr>
                      <p:cNvPr id="0" name=""/>
                      <p:cNvPicPr/>
                      <p:nvPr/>
                    </p:nvPicPr>
                    <p:blipFill>
                      <a:blip r:embed="rId4"/>
                      <a:stretch>
                        <a:fillRect/>
                      </a:stretch>
                    </p:blipFill>
                    <p:spPr>
                      <a:xfrm>
                        <a:off x="3852333" y="1789616"/>
                        <a:ext cx="5122334" cy="1527308"/>
                      </a:xfrm>
                      <a:prstGeom prst="rect">
                        <a:avLst/>
                      </a:prstGeom>
                    </p:spPr>
                  </p:pic>
                </p:oleObj>
              </mc:Fallback>
            </mc:AlternateContent>
          </a:graphicData>
        </a:graphic>
      </p:graphicFrame>
      <p:grpSp>
        <p:nvGrpSpPr>
          <p:cNvPr id="4" name="Group 3"/>
          <p:cNvGrpSpPr/>
          <p:nvPr/>
        </p:nvGrpSpPr>
        <p:grpSpPr>
          <a:xfrm>
            <a:off x="1168386" y="3550898"/>
            <a:ext cx="9867944" cy="589576"/>
            <a:chOff x="933674" y="3790025"/>
            <a:chExt cx="7400961" cy="589576"/>
          </a:xfrm>
        </p:grpSpPr>
        <p:sp>
          <p:nvSpPr>
            <p:cNvPr id="6" name="Rectangle 5"/>
            <p:cNvSpPr/>
            <p:nvPr/>
          </p:nvSpPr>
          <p:spPr>
            <a:xfrm>
              <a:off x="933674" y="3790025"/>
              <a:ext cx="1620595" cy="523220"/>
            </a:xfrm>
            <a:prstGeom prst="rect">
              <a:avLst/>
            </a:prstGeom>
          </p:spPr>
          <p:txBody>
            <a:bodyPr wrap="none">
              <a:spAutoFit/>
            </a:bodyPr>
            <a:lstStyle/>
            <a:p>
              <a:pPr lvl="0" algn="ctr"/>
              <a:r>
                <a:rPr lang="en-US" sz="2800" dirty="0" smtClean="0">
                  <a:solidFill>
                    <a:srgbClr val="0000FF"/>
                  </a:solidFill>
                  <a:latin typeface="Arial"/>
                  <a:cs typeface="Arial"/>
                </a:rPr>
                <a:t>Relationship</a:t>
              </a:r>
              <a:endParaRPr lang="en-US" sz="2800" dirty="0">
                <a:solidFill>
                  <a:srgbClr val="0000FF"/>
                </a:solidFill>
                <a:latin typeface="Arial"/>
                <a:cs typeface="Aria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146820726"/>
                </p:ext>
              </p:extLst>
            </p:nvPr>
          </p:nvGraphicFramePr>
          <p:xfrm>
            <a:off x="3708635" y="3830961"/>
            <a:ext cx="2000251" cy="548640"/>
          </p:xfrm>
          <a:graphic>
            <a:graphicData uri="http://schemas.openxmlformats.org/presentationml/2006/ole">
              <mc:AlternateContent xmlns:mc="http://schemas.openxmlformats.org/markup-compatibility/2006">
                <mc:Choice xmlns:v="urn:schemas-microsoft-com:vml" Requires="v">
                  <p:oleObj spid="_x0000_s13458" name="Equation" r:id="rId5" imgW="977900" imgH="203200" progId="Equation.DSMT4">
                    <p:embed/>
                  </p:oleObj>
                </mc:Choice>
                <mc:Fallback>
                  <p:oleObj name="Equation" r:id="rId5" imgW="977900" imgH="203200" progId="Equation.DSMT4">
                    <p:embed/>
                    <p:pic>
                      <p:nvPicPr>
                        <p:cNvPr id="0" name=""/>
                        <p:cNvPicPr/>
                        <p:nvPr/>
                      </p:nvPicPr>
                      <p:blipFill>
                        <a:blip r:embed="rId6"/>
                        <a:stretch>
                          <a:fillRect/>
                        </a:stretch>
                      </p:blipFill>
                      <p:spPr>
                        <a:xfrm>
                          <a:off x="3708635" y="3830961"/>
                          <a:ext cx="2000251" cy="548640"/>
                        </a:xfrm>
                        <a:prstGeom prst="rect">
                          <a:avLst/>
                        </a:prstGeom>
                      </p:spPr>
                    </p:pic>
                  </p:oleObj>
                </mc:Fallback>
              </mc:AlternateContent>
            </a:graphicData>
          </a:graphic>
        </p:graphicFrame>
        <p:sp>
          <p:nvSpPr>
            <p:cNvPr id="8" name="TextBox 7"/>
            <p:cNvSpPr txBox="1"/>
            <p:nvPr/>
          </p:nvSpPr>
          <p:spPr>
            <a:xfrm>
              <a:off x="7914019" y="3819651"/>
              <a:ext cx="420616" cy="461665"/>
            </a:xfrm>
            <a:prstGeom prst="rect">
              <a:avLst/>
            </a:prstGeom>
            <a:noFill/>
          </p:spPr>
          <p:txBody>
            <a:bodyPr wrap="none" rtlCol="0">
              <a:spAutoFit/>
            </a:bodyPr>
            <a:lstStyle/>
            <a:p>
              <a:r>
                <a:rPr lang="en-US" sz="2400" dirty="0" smtClean="0">
                  <a:latin typeface="Arial"/>
                  <a:cs typeface="Arial"/>
                </a:rPr>
                <a:t>(1)</a:t>
              </a:r>
              <a:endParaRPr lang="en-US" sz="2400" dirty="0">
                <a:latin typeface="Arial"/>
                <a:cs typeface="Arial"/>
              </a:endParaRPr>
            </a:p>
          </p:txBody>
        </p:sp>
      </p:grpSp>
      <p:grpSp>
        <p:nvGrpSpPr>
          <p:cNvPr id="12" name="Group 11"/>
          <p:cNvGrpSpPr/>
          <p:nvPr/>
        </p:nvGrpSpPr>
        <p:grpSpPr>
          <a:xfrm>
            <a:off x="1401215" y="5761938"/>
            <a:ext cx="6684452" cy="804672"/>
            <a:chOff x="1019161" y="5074741"/>
            <a:chExt cx="5304768" cy="804672"/>
          </a:xfrm>
        </p:grpSpPr>
        <p:sp>
          <p:nvSpPr>
            <p:cNvPr id="9" name="Rectangle 8"/>
            <p:cNvSpPr/>
            <p:nvPr/>
          </p:nvSpPr>
          <p:spPr>
            <a:xfrm>
              <a:off x="1019161" y="5215467"/>
              <a:ext cx="1231366" cy="523220"/>
            </a:xfrm>
            <a:prstGeom prst="rect">
              <a:avLst/>
            </a:prstGeom>
          </p:spPr>
          <p:txBody>
            <a:bodyPr wrap="none">
              <a:spAutoFit/>
            </a:bodyPr>
            <a:lstStyle/>
            <a:p>
              <a:r>
                <a:rPr lang="en-US" sz="2800" dirty="0">
                  <a:solidFill>
                    <a:srgbClr val="0000FF"/>
                  </a:solidFill>
                  <a:latin typeface="Arial"/>
                  <a:cs typeface="Arial"/>
                </a:rPr>
                <a:t>M</a:t>
              </a:r>
              <a:r>
                <a:rPr lang="en-US" sz="2800" dirty="0" smtClean="0">
                  <a:solidFill>
                    <a:srgbClr val="0000FF"/>
                  </a:solidFill>
                  <a:latin typeface="Arial"/>
                  <a:cs typeface="Arial"/>
                </a:rPr>
                <a:t>odeling</a:t>
              </a:r>
              <a:endParaRPr lang="en-US" dirty="0">
                <a:solidFill>
                  <a:srgbClr val="0000FF"/>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188535434"/>
                </p:ext>
              </p:extLst>
            </p:nvPr>
          </p:nvGraphicFramePr>
          <p:xfrm>
            <a:off x="3413107" y="5074741"/>
            <a:ext cx="2910822" cy="804672"/>
          </p:xfrm>
          <a:graphic>
            <a:graphicData uri="http://schemas.openxmlformats.org/presentationml/2006/ole">
              <mc:AlternateContent xmlns:mc="http://schemas.openxmlformats.org/markup-compatibility/2006">
                <mc:Choice xmlns:v="urn:schemas-microsoft-com:vml" Requires="v">
                  <p:oleObj spid="_x0000_s13459" name="Equation" r:id="rId7" imgW="1397000" imgH="304800" progId="Equation.DSMT4">
                    <p:embed/>
                  </p:oleObj>
                </mc:Choice>
                <mc:Fallback>
                  <p:oleObj name="Equation" r:id="rId7" imgW="1397000" imgH="304800" progId="Equation.DSMT4">
                    <p:embed/>
                    <p:pic>
                      <p:nvPicPr>
                        <p:cNvPr id="0" name=""/>
                        <p:cNvPicPr/>
                        <p:nvPr/>
                      </p:nvPicPr>
                      <p:blipFill>
                        <a:blip r:embed="rId8"/>
                        <a:stretch>
                          <a:fillRect/>
                        </a:stretch>
                      </p:blipFill>
                      <p:spPr>
                        <a:xfrm>
                          <a:off x="3413107" y="5074741"/>
                          <a:ext cx="2910822" cy="804672"/>
                        </a:xfrm>
                        <a:prstGeom prst="rect">
                          <a:avLst/>
                        </a:prstGeom>
                      </p:spPr>
                    </p:pic>
                  </p:oleObj>
                </mc:Fallback>
              </mc:AlternateContent>
            </a:graphicData>
          </a:graphic>
        </p:graphicFrame>
      </p:grpSp>
      <p:sp>
        <p:nvSpPr>
          <p:cNvPr id="11" name="Slide Number Placeholder 10"/>
          <p:cNvSpPr>
            <a:spLocks noGrp="1"/>
          </p:cNvSpPr>
          <p:nvPr>
            <p:ph type="sldNum" sz="quarter" idx="12"/>
          </p:nvPr>
        </p:nvSpPr>
        <p:spPr/>
        <p:txBody>
          <a:bodyPr/>
          <a:lstStyle/>
          <a:p>
            <a:fld id="{B6F15528-21DE-4FAA-801E-634DDDAF4B2B}" type="slidenum">
              <a:rPr lang="en-US" smtClean="0"/>
              <a:pPr/>
              <a:t>7</a:t>
            </a:fld>
            <a:endParaRPr lang="en-US" dirty="0"/>
          </a:p>
        </p:txBody>
      </p:sp>
      <p:sp>
        <p:nvSpPr>
          <p:cNvPr id="14" name="Rectangle 13"/>
          <p:cNvSpPr/>
          <p:nvPr/>
        </p:nvSpPr>
        <p:spPr>
          <a:xfrm>
            <a:off x="4052808" y="4211102"/>
            <a:ext cx="5192698" cy="461665"/>
          </a:xfrm>
          <a:prstGeom prst="rect">
            <a:avLst/>
          </a:prstGeom>
        </p:spPr>
        <p:txBody>
          <a:bodyPr wrap="none">
            <a:spAutoFit/>
          </a:bodyPr>
          <a:lstStyle/>
          <a:p>
            <a:pPr algn="ctr"/>
            <a:r>
              <a:rPr lang="en-US" sz="2400" dirty="0">
                <a:latin typeface="Arial"/>
                <a:cs typeface="Arial"/>
              </a:rPr>
              <a:t>A</a:t>
            </a:r>
            <a:r>
              <a:rPr lang="en-US" sz="2400" dirty="0" smtClean="0">
                <a:latin typeface="Arial"/>
                <a:cs typeface="Arial"/>
              </a:rPr>
              <a:t>n </a:t>
            </a:r>
            <a:r>
              <a:rPr lang="en-US" sz="2400" dirty="0">
                <a:latin typeface="Arial"/>
                <a:cs typeface="Arial"/>
              </a:rPr>
              <a:t>operator identity that follows </a:t>
            </a:r>
            <a:r>
              <a:rPr lang="en-US" sz="2400" dirty="0" smtClean="0">
                <a:latin typeface="Arial"/>
                <a:cs typeface="Arial"/>
              </a:rPr>
              <a:t>from</a:t>
            </a:r>
            <a:endParaRPr lang="en-US" sz="2400" dirty="0">
              <a:latin typeface="Arial"/>
              <a:cs typeface="Aria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132251012"/>
              </p:ext>
            </p:extLst>
          </p:nvPr>
        </p:nvGraphicFramePr>
        <p:xfrm>
          <a:off x="4296833" y="4933208"/>
          <a:ext cx="4423834" cy="640080"/>
        </p:xfrm>
        <a:graphic>
          <a:graphicData uri="http://schemas.openxmlformats.org/presentationml/2006/ole">
            <mc:AlternateContent xmlns:mc="http://schemas.openxmlformats.org/markup-compatibility/2006">
              <mc:Choice xmlns:v="urn:schemas-microsoft-com:vml" Requires="v">
                <p:oleObj spid="_x0000_s13460" name="Equation" r:id="rId9" imgW="1549400" imgH="228600" progId="Equation.DSMT4">
                  <p:embed/>
                </p:oleObj>
              </mc:Choice>
              <mc:Fallback>
                <p:oleObj name="Equation" r:id="rId9" imgW="1549400" imgH="228600" progId="Equation.DSMT4">
                  <p:embed/>
                  <p:pic>
                    <p:nvPicPr>
                      <p:cNvPr id="0" name=""/>
                      <p:cNvPicPr/>
                      <p:nvPr/>
                    </p:nvPicPr>
                    <p:blipFill>
                      <a:blip r:embed="rId10"/>
                      <a:stretch>
                        <a:fillRect/>
                      </a:stretch>
                    </p:blipFill>
                    <p:spPr>
                      <a:xfrm>
                        <a:off x="4296833" y="4933208"/>
                        <a:ext cx="4423834" cy="640080"/>
                      </a:xfrm>
                      <a:prstGeom prst="rect">
                        <a:avLst/>
                      </a:prstGeom>
                    </p:spPr>
                  </p:pic>
                </p:oleObj>
              </mc:Fallback>
            </mc:AlternateContent>
          </a:graphicData>
        </a:graphic>
      </p:graphicFrame>
    </p:spTree>
    <p:extLst>
      <p:ext uri="{BB962C8B-B14F-4D97-AF65-F5344CB8AC3E}">
        <p14:creationId xmlns:p14="http://schemas.microsoft.com/office/powerpoint/2010/main" val="1697201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ng-slides3_Page_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34" y="0"/>
            <a:ext cx="12183533" cy="6858000"/>
          </a:xfrm>
          <a:prstGeom prst="rect">
            <a:avLst/>
          </a:prstGeom>
          <a:noFill/>
          <a:ln>
            <a:noFill/>
          </a:ln>
        </p:spPr>
      </p:pic>
    </p:spTree>
    <p:extLst>
      <p:ext uri="{BB962C8B-B14F-4D97-AF65-F5344CB8AC3E}">
        <p14:creationId xmlns:p14="http://schemas.microsoft.com/office/powerpoint/2010/main" val="1567189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ng-slides3_Page_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34" y="0"/>
            <a:ext cx="12183533" cy="6858000"/>
          </a:xfrm>
          <a:prstGeom prst="rect">
            <a:avLst/>
          </a:prstGeom>
          <a:noFill/>
          <a:ln>
            <a:noFill/>
          </a:ln>
        </p:spPr>
      </p:pic>
    </p:spTree>
    <p:extLst>
      <p:ext uri="{BB962C8B-B14F-4D97-AF65-F5344CB8AC3E}">
        <p14:creationId xmlns:p14="http://schemas.microsoft.com/office/powerpoint/2010/main" val="2771413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ng-slides3_Page_1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34" y="0"/>
            <a:ext cx="12183533" cy="6858000"/>
          </a:xfrm>
          <a:prstGeom prst="rect">
            <a:avLst/>
          </a:prstGeom>
          <a:noFill/>
          <a:ln>
            <a:noFill/>
          </a:ln>
        </p:spPr>
      </p:pic>
    </p:spTree>
    <p:extLst>
      <p:ext uri="{BB962C8B-B14F-4D97-AF65-F5344CB8AC3E}">
        <p14:creationId xmlns:p14="http://schemas.microsoft.com/office/powerpoint/2010/main" val="3299291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ng-slides3_Page_1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589"/>
            <a:ext cx="12192000" cy="6854825"/>
          </a:xfrm>
          <a:prstGeom prst="rect">
            <a:avLst/>
          </a:prstGeom>
          <a:noFill/>
          <a:ln>
            <a:noFill/>
          </a:ln>
        </p:spPr>
      </p:pic>
      <p:sp>
        <p:nvSpPr>
          <p:cNvPr id="3" name="TextBox 2"/>
          <p:cNvSpPr txBox="1"/>
          <p:nvPr/>
        </p:nvSpPr>
        <p:spPr>
          <a:xfrm>
            <a:off x="159657" y="5068670"/>
            <a:ext cx="1930400" cy="646331"/>
          </a:xfrm>
          <a:prstGeom prst="rect">
            <a:avLst/>
          </a:prstGeom>
          <a:noFill/>
        </p:spPr>
        <p:txBody>
          <a:bodyPr wrap="square" rtlCol="0">
            <a:spAutoFit/>
          </a:bodyPr>
          <a:lstStyle/>
          <a:p>
            <a:pPr algn="ctr"/>
            <a:r>
              <a:rPr lang="en-US" b="1" dirty="0" smtClean="0">
                <a:solidFill>
                  <a:prstClr val="black"/>
                </a:solidFill>
              </a:rPr>
              <a:t>(</a:t>
            </a:r>
            <a:r>
              <a:rPr lang="en-US" b="1" dirty="0" err="1" smtClean="0">
                <a:solidFill>
                  <a:prstClr val="black"/>
                </a:solidFill>
              </a:rPr>
              <a:t>Prestack</a:t>
            </a:r>
            <a:r>
              <a:rPr lang="en-US" b="1" dirty="0" smtClean="0">
                <a:solidFill>
                  <a:prstClr val="black"/>
                </a:solidFill>
              </a:rPr>
              <a:t> FK migration)</a:t>
            </a:r>
            <a:endParaRPr lang="en-US" b="1" dirty="0">
              <a:solidFill>
                <a:prstClr val="black"/>
              </a:solidFill>
            </a:endParaRPr>
          </a:p>
        </p:txBody>
      </p:sp>
      <p:sp>
        <p:nvSpPr>
          <p:cNvPr id="4" name="TextBox 3"/>
          <p:cNvSpPr txBox="1"/>
          <p:nvPr/>
        </p:nvSpPr>
        <p:spPr>
          <a:xfrm>
            <a:off x="3149600" y="6487081"/>
            <a:ext cx="1930400" cy="369332"/>
          </a:xfrm>
          <a:prstGeom prst="rect">
            <a:avLst/>
          </a:prstGeom>
          <a:noFill/>
        </p:spPr>
        <p:txBody>
          <a:bodyPr wrap="square" rtlCol="0">
            <a:spAutoFit/>
          </a:bodyPr>
          <a:lstStyle/>
          <a:p>
            <a:r>
              <a:rPr lang="en-US" b="1" dirty="0" smtClean="0">
                <a:solidFill>
                  <a:prstClr val="black"/>
                </a:solidFill>
              </a:rPr>
              <a:t>(HOIS)</a:t>
            </a:r>
            <a:endParaRPr lang="en-US" b="1" dirty="0">
              <a:solidFill>
                <a:prstClr val="black"/>
              </a:solidFill>
            </a:endParaRPr>
          </a:p>
        </p:txBody>
      </p:sp>
      <p:sp>
        <p:nvSpPr>
          <p:cNvPr id="5" name="TextBox 4"/>
          <p:cNvSpPr txBox="1"/>
          <p:nvPr/>
        </p:nvSpPr>
        <p:spPr>
          <a:xfrm>
            <a:off x="4114800" y="5068670"/>
            <a:ext cx="1930400" cy="646331"/>
          </a:xfrm>
          <a:prstGeom prst="rect">
            <a:avLst/>
          </a:prstGeom>
          <a:noFill/>
        </p:spPr>
        <p:txBody>
          <a:bodyPr wrap="square" rtlCol="0">
            <a:spAutoFit/>
          </a:bodyPr>
          <a:lstStyle/>
          <a:p>
            <a:pPr algn="ctr"/>
            <a:r>
              <a:rPr lang="en-US" b="1" dirty="0" smtClean="0">
                <a:solidFill>
                  <a:prstClr val="black"/>
                </a:solidFill>
              </a:rPr>
              <a:t>(</a:t>
            </a:r>
            <a:r>
              <a:rPr lang="en-US" b="1" dirty="0" err="1" smtClean="0">
                <a:solidFill>
                  <a:prstClr val="black"/>
                </a:solidFill>
              </a:rPr>
              <a:t>Prestack</a:t>
            </a:r>
            <a:r>
              <a:rPr lang="en-US" b="1" dirty="0" smtClean="0">
                <a:solidFill>
                  <a:prstClr val="black"/>
                </a:solidFill>
              </a:rPr>
              <a:t> FK migration)</a:t>
            </a:r>
            <a:endParaRPr lang="en-US" b="1" dirty="0">
              <a:solidFill>
                <a:prstClr val="black"/>
              </a:solidFill>
            </a:endParaRPr>
          </a:p>
        </p:txBody>
      </p:sp>
      <p:sp>
        <p:nvSpPr>
          <p:cNvPr id="6" name="TextBox 5"/>
          <p:cNvSpPr txBox="1"/>
          <p:nvPr/>
        </p:nvSpPr>
        <p:spPr>
          <a:xfrm>
            <a:off x="8026400" y="4937373"/>
            <a:ext cx="1930400" cy="646331"/>
          </a:xfrm>
          <a:prstGeom prst="rect">
            <a:avLst/>
          </a:prstGeom>
          <a:noFill/>
        </p:spPr>
        <p:txBody>
          <a:bodyPr wrap="square" rtlCol="0">
            <a:spAutoFit/>
          </a:bodyPr>
          <a:lstStyle/>
          <a:p>
            <a:pPr algn="ctr"/>
            <a:r>
              <a:rPr lang="en-US" b="1" dirty="0" smtClean="0">
                <a:solidFill>
                  <a:prstClr val="black"/>
                </a:solidFill>
              </a:rPr>
              <a:t>(</a:t>
            </a:r>
            <a:r>
              <a:rPr lang="en-US" b="1" dirty="0" err="1" smtClean="0">
                <a:solidFill>
                  <a:prstClr val="black"/>
                </a:solidFill>
              </a:rPr>
              <a:t>Prestack</a:t>
            </a:r>
            <a:r>
              <a:rPr lang="en-US" b="1" dirty="0" smtClean="0">
                <a:solidFill>
                  <a:prstClr val="black"/>
                </a:solidFill>
              </a:rPr>
              <a:t> FK migration)</a:t>
            </a:r>
            <a:endParaRPr lang="en-US" b="1" dirty="0">
              <a:solidFill>
                <a:prstClr val="black"/>
              </a:solidFill>
            </a:endParaRPr>
          </a:p>
        </p:txBody>
      </p:sp>
      <p:sp>
        <p:nvSpPr>
          <p:cNvPr id="7" name="TextBox 6"/>
          <p:cNvSpPr txBox="1"/>
          <p:nvPr/>
        </p:nvSpPr>
        <p:spPr>
          <a:xfrm>
            <a:off x="6995885" y="6475782"/>
            <a:ext cx="1930400" cy="369332"/>
          </a:xfrm>
          <a:prstGeom prst="rect">
            <a:avLst/>
          </a:prstGeom>
          <a:noFill/>
        </p:spPr>
        <p:txBody>
          <a:bodyPr wrap="square" rtlCol="0">
            <a:spAutoFit/>
          </a:bodyPr>
          <a:lstStyle/>
          <a:p>
            <a:r>
              <a:rPr lang="en-US" b="1" dirty="0" smtClean="0">
                <a:solidFill>
                  <a:prstClr val="black"/>
                </a:solidFill>
              </a:rPr>
              <a:t>(HOIS)</a:t>
            </a:r>
            <a:endParaRPr lang="en-US" b="1" dirty="0">
              <a:solidFill>
                <a:prstClr val="black"/>
              </a:solidFill>
            </a:endParaRPr>
          </a:p>
        </p:txBody>
      </p:sp>
      <p:sp>
        <p:nvSpPr>
          <p:cNvPr id="8" name="TextBox 7"/>
          <p:cNvSpPr txBox="1"/>
          <p:nvPr/>
        </p:nvSpPr>
        <p:spPr>
          <a:xfrm>
            <a:off x="10813143" y="6442689"/>
            <a:ext cx="1930400" cy="369332"/>
          </a:xfrm>
          <a:prstGeom prst="rect">
            <a:avLst/>
          </a:prstGeom>
          <a:noFill/>
        </p:spPr>
        <p:txBody>
          <a:bodyPr wrap="square" rtlCol="0">
            <a:spAutoFit/>
          </a:bodyPr>
          <a:lstStyle/>
          <a:p>
            <a:r>
              <a:rPr lang="en-US" b="1" dirty="0" smtClean="0">
                <a:solidFill>
                  <a:prstClr val="black"/>
                </a:solidFill>
              </a:rPr>
              <a:t>(HOIS)</a:t>
            </a:r>
            <a:endParaRPr lang="en-US" b="1" dirty="0">
              <a:solidFill>
                <a:prstClr val="black"/>
              </a:solidFill>
            </a:endParaRPr>
          </a:p>
        </p:txBody>
      </p:sp>
    </p:spTree>
    <p:extLst>
      <p:ext uri="{BB962C8B-B14F-4D97-AF65-F5344CB8AC3E}">
        <p14:creationId xmlns:p14="http://schemas.microsoft.com/office/powerpoint/2010/main" val="357087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Iss</a:t>
            </a:r>
            <a:r>
              <a:rPr lang="zh-CN" altLang="en-US" dirty="0" smtClean="0"/>
              <a:t> </a:t>
            </a:r>
            <a:r>
              <a:rPr lang="en-US" altLang="zh-CN" dirty="0" smtClean="0"/>
              <a:t>delivery</a:t>
            </a:r>
            <a:r>
              <a:rPr lang="zh-CN" altLang="en-US" dirty="0" smtClean="0"/>
              <a:t> </a:t>
            </a:r>
            <a:r>
              <a:rPr lang="en-US" altLang="zh-CN" dirty="0" smtClean="0"/>
              <a:t>/</a:t>
            </a:r>
            <a:r>
              <a:rPr lang="zh-CN" altLang="en-US" dirty="0" smtClean="0"/>
              <a:t> </a:t>
            </a:r>
            <a:r>
              <a:rPr lang="en-US" altLang="zh-CN" dirty="0" smtClean="0"/>
              <a:t>promise</a:t>
            </a:r>
            <a:endParaRPr lang="en-US" dirty="0"/>
          </a:p>
        </p:txBody>
      </p:sp>
      <p:sp>
        <p:nvSpPr>
          <p:cNvPr id="4" name="Content Placeholder 3"/>
          <p:cNvSpPr>
            <a:spLocks noGrp="1"/>
          </p:cNvSpPr>
          <p:nvPr>
            <p:ph idx="1"/>
          </p:nvPr>
        </p:nvSpPr>
        <p:spPr/>
        <p:txBody>
          <a:bodyPr/>
          <a:lstStyle/>
          <a:p>
            <a:pPr>
              <a:lnSpc>
                <a:spcPct val="110000"/>
              </a:lnSpc>
            </a:pPr>
            <a:r>
              <a:rPr lang="en-US" dirty="0" smtClean="0"/>
              <a:t>Model</a:t>
            </a:r>
            <a:r>
              <a:rPr lang="zh-CN" altLang="en-US" dirty="0" smtClean="0"/>
              <a:t> </a:t>
            </a:r>
            <a:r>
              <a:rPr lang="en-US" altLang="zh-CN" dirty="0" smtClean="0"/>
              <a:t>type</a:t>
            </a:r>
            <a:r>
              <a:rPr lang="zh-CN" altLang="en-US" dirty="0" smtClean="0"/>
              <a:t> </a:t>
            </a:r>
            <a:r>
              <a:rPr lang="en-US" altLang="zh-CN" dirty="0" smtClean="0"/>
              <a:t>independent</a:t>
            </a:r>
            <a:r>
              <a:rPr lang="zh-CN" altLang="en-US" dirty="0" smtClean="0"/>
              <a:t> </a:t>
            </a:r>
            <a:r>
              <a:rPr lang="en-US" altLang="zh-CN" dirty="0" smtClean="0"/>
              <a:t>algorithms</a:t>
            </a:r>
          </a:p>
          <a:p>
            <a:pPr lvl="1">
              <a:lnSpc>
                <a:spcPct val="110000"/>
              </a:lnSpc>
              <a:buFont typeface="Wingdings" charset="2"/>
              <a:buChar char="ü"/>
            </a:pPr>
            <a:r>
              <a:rPr lang="en-US" dirty="0" smtClean="0"/>
              <a:t>for</a:t>
            </a:r>
            <a:r>
              <a:rPr lang="zh-CN" altLang="en-US" dirty="0" smtClean="0"/>
              <a:t> </a:t>
            </a:r>
            <a:r>
              <a:rPr lang="en-US" altLang="zh-CN" dirty="0" smtClean="0"/>
              <a:t>free</a:t>
            </a:r>
            <a:r>
              <a:rPr lang="zh-CN" altLang="en-US" dirty="0" smtClean="0"/>
              <a:t> </a:t>
            </a:r>
            <a:r>
              <a:rPr lang="en-US" altLang="zh-CN" dirty="0" smtClean="0"/>
              <a:t>surface</a:t>
            </a:r>
            <a:r>
              <a:rPr lang="zh-CN" altLang="en-US" dirty="0" smtClean="0"/>
              <a:t> </a:t>
            </a:r>
            <a:r>
              <a:rPr lang="en-US" altLang="zh-CN" dirty="0" smtClean="0"/>
              <a:t>and</a:t>
            </a:r>
            <a:r>
              <a:rPr lang="zh-CN" altLang="en-US" dirty="0" smtClean="0"/>
              <a:t> </a:t>
            </a:r>
            <a:r>
              <a:rPr lang="en-US" altLang="zh-CN" dirty="0" smtClean="0"/>
              <a:t>internal</a:t>
            </a:r>
            <a:r>
              <a:rPr lang="zh-CN" altLang="en-US" dirty="0" smtClean="0"/>
              <a:t> </a:t>
            </a:r>
            <a:r>
              <a:rPr lang="en-US" altLang="zh-CN" dirty="0" smtClean="0"/>
              <a:t>multiples</a:t>
            </a:r>
          </a:p>
          <a:p>
            <a:pPr>
              <a:lnSpc>
                <a:spcPct val="110000"/>
              </a:lnSpc>
            </a:pPr>
            <a:r>
              <a:rPr lang="en-US" altLang="zh-CN" dirty="0"/>
              <a:t>A</a:t>
            </a:r>
            <a:r>
              <a:rPr lang="zh-CN" altLang="en-US" dirty="0" smtClean="0"/>
              <a:t> </a:t>
            </a:r>
            <a:r>
              <a:rPr lang="en-US" altLang="zh-CN" dirty="0" smtClean="0"/>
              <a:t>framework</a:t>
            </a:r>
            <a:r>
              <a:rPr lang="zh-CN" altLang="en-US" dirty="0" smtClean="0"/>
              <a:t> </a:t>
            </a:r>
            <a:r>
              <a:rPr lang="en-US" altLang="zh-CN" dirty="0" smtClean="0"/>
              <a:t>and</a:t>
            </a:r>
            <a:r>
              <a:rPr lang="zh-CN" altLang="en-US" dirty="0" smtClean="0"/>
              <a:t> </a:t>
            </a:r>
            <a:r>
              <a:rPr lang="en-US" altLang="zh-CN" dirty="0" smtClean="0"/>
              <a:t>method</a:t>
            </a:r>
            <a:r>
              <a:rPr lang="zh-CN" altLang="en-US" dirty="0" smtClean="0"/>
              <a:t> </a:t>
            </a:r>
            <a:r>
              <a:rPr lang="en-US" altLang="zh-CN" dirty="0" smtClean="0"/>
              <a:t>for direct amplitude algorithms (for AVO and FWI)</a:t>
            </a:r>
            <a:endParaRPr lang="en-US" altLang="zh-CN" dirty="0"/>
          </a:p>
          <a:p>
            <a:pPr>
              <a:lnSpc>
                <a:spcPct val="110000"/>
              </a:lnSpc>
            </a:pPr>
            <a:r>
              <a:rPr lang="en-US" altLang="zh-CN" dirty="0"/>
              <a:t>D</a:t>
            </a:r>
            <a:r>
              <a:rPr lang="en-US" altLang="zh-CN" dirty="0" smtClean="0"/>
              <a:t>irect</a:t>
            </a:r>
            <a:r>
              <a:rPr lang="zh-CN" altLang="en-US" dirty="0" smtClean="0"/>
              <a:t> </a:t>
            </a:r>
            <a:r>
              <a:rPr lang="en-US" altLang="zh-CN" dirty="0" smtClean="0"/>
              <a:t>depth</a:t>
            </a:r>
            <a:r>
              <a:rPr lang="zh-CN" altLang="en-US" dirty="0" smtClean="0"/>
              <a:t> </a:t>
            </a:r>
            <a:r>
              <a:rPr lang="en-US" altLang="zh-CN" dirty="0" smtClean="0"/>
              <a:t>imaging</a:t>
            </a:r>
            <a:r>
              <a:rPr lang="zh-CN" altLang="en-US" dirty="0" smtClean="0"/>
              <a:t> </a:t>
            </a:r>
            <a:r>
              <a:rPr lang="en-US" altLang="zh-CN" dirty="0" smtClean="0"/>
              <a:t>without</a:t>
            </a:r>
            <a:r>
              <a:rPr lang="zh-CN" altLang="en-US" dirty="0" smtClean="0"/>
              <a:t> </a:t>
            </a:r>
            <a:r>
              <a:rPr lang="en-US" altLang="zh-CN" dirty="0" smtClean="0"/>
              <a:t>a</a:t>
            </a:r>
            <a:r>
              <a:rPr lang="zh-CN" altLang="en-US" dirty="0" smtClean="0"/>
              <a:t> </a:t>
            </a:r>
            <a:r>
              <a:rPr lang="en-US" altLang="zh-CN" dirty="0" smtClean="0"/>
              <a:t>velocity</a:t>
            </a:r>
            <a:r>
              <a:rPr lang="zh-CN" altLang="en-US" dirty="0" smtClean="0"/>
              <a:t> </a:t>
            </a:r>
            <a:r>
              <a:rPr lang="en-US" altLang="zh-CN" dirty="0" smtClean="0"/>
              <a:t>model</a:t>
            </a:r>
          </a:p>
          <a:p>
            <a:pPr marL="0" indent="0" algn="r">
              <a:lnSpc>
                <a:spcPct val="110000"/>
              </a:lnSpc>
              <a:buNone/>
            </a:pPr>
            <a:r>
              <a:rPr lang="zh-CN" altLang="zh-CN" dirty="0" smtClean="0"/>
              <a:t>-</a:t>
            </a:r>
            <a:r>
              <a:rPr lang="en-US" altLang="zh-CN" dirty="0" smtClean="0"/>
              <a:t>feasibility</a:t>
            </a:r>
            <a:r>
              <a:rPr lang="zh-CN" altLang="en-US" dirty="0" smtClean="0"/>
              <a:t> </a:t>
            </a:r>
            <a:r>
              <a:rPr lang="en-US" altLang="zh-CN" dirty="0" smtClean="0"/>
              <a:t>demonstrated</a:t>
            </a:r>
            <a:r>
              <a:rPr lang="zh-CN" altLang="en-US" dirty="0" smtClean="0"/>
              <a:t> </a:t>
            </a:r>
            <a:r>
              <a:rPr lang="en-US" altLang="zh-CN" dirty="0" smtClean="0"/>
              <a:t>of</a:t>
            </a:r>
            <a:r>
              <a:rPr lang="zh-CN" altLang="en-US" dirty="0" smtClean="0"/>
              <a:t> </a:t>
            </a:r>
            <a:r>
              <a:rPr lang="en-US" altLang="zh-CN" dirty="0" smtClean="0"/>
              <a:t>Kristin</a:t>
            </a:r>
            <a:r>
              <a:rPr lang="zh-CN" altLang="en-US" dirty="0" smtClean="0"/>
              <a:t> </a:t>
            </a:r>
            <a:r>
              <a:rPr lang="en-US" altLang="zh-CN" dirty="0" smtClean="0"/>
              <a:t>field</a:t>
            </a:r>
            <a:r>
              <a:rPr lang="zh-CN" altLang="en-US" dirty="0" smtClean="0"/>
              <a:t> </a:t>
            </a:r>
            <a:r>
              <a:rPr lang="en-US" altLang="zh-CN" dirty="0" smtClean="0"/>
              <a:t>data</a:t>
            </a:r>
            <a:endParaRPr lang="en-US" dirty="0"/>
          </a:p>
        </p:txBody>
      </p:sp>
      <p:sp>
        <p:nvSpPr>
          <p:cNvPr id="3" name="Slide Number Placeholder 2"/>
          <p:cNvSpPr>
            <a:spLocks noGrp="1"/>
          </p:cNvSpPr>
          <p:nvPr>
            <p:ph type="sldNum" sz="quarter" idx="12"/>
          </p:nvPr>
        </p:nvSpPr>
        <p:spPr/>
        <p:txBody>
          <a:bodyPr/>
          <a:lstStyle/>
          <a:p>
            <a:fld id="{FC733198-011E-4E74-9CBE-D2138561C345}" type="slidenum">
              <a:rPr lang="en-US" smtClean="0"/>
              <a:pPr/>
              <a:t>74</a:t>
            </a:fld>
            <a:endParaRPr lang="en-US"/>
          </a:p>
        </p:txBody>
      </p:sp>
    </p:spTree>
    <p:extLst>
      <p:ext uri="{BB962C8B-B14F-4D97-AF65-F5344CB8AC3E}">
        <p14:creationId xmlns:p14="http://schemas.microsoft.com/office/powerpoint/2010/main" val="185604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733198-011E-4E74-9CBE-D2138561C345}" type="slidenum">
              <a:rPr lang="en-US" smtClean="0"/>
              <a:pPr/>
              <a:t>75</a:t>
            </a:fld>
            <a:endParaRPr lang="en-US"/>
          </a:p>
        </p:txBody>
      </p:sp>
      <p:pic>
        <p:nvPicPr>
          <p:cNvPr id="5" name="Picture 4" descr="sponsor_logo_201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913869"/>
          </a:xfrm>
          <a:prstGeom prst="rect">
            <a:avLst/>
          </a:prstGeom>
        </p:spPr>
      </p:pic>
    </p:spTree>
    <p:extLst>
      <p:ext uri="{BB962C8B-B14F-4D97-AF65-F5344CB8AC3E}">
        <p14:creationId xmlns:p14="http://schemas.microsoft.com/office/powerpoint/2010/main" val="264796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Forward and Direct Inverse</a:t>
            </a:r>
            <a:endParaRPr lang="en-US" dirty="0"/>
          </a:p>
        </p:txBody>
      </p:sp>
      <p:sp>
        <p:nvSpPr>
          <p:cNvPr id="11" name="Rectangle 10"/>
          <p:cNvSpPr/>
          <p:nvPr/>
        </p:nvSpPr>
        <p:spPr>
          <a:xfrm>
            <a:off x="965817" y="2908154"/>
            <a:ext cx="1641821" cy="523220"/>
          </a:xfrm>
          <a:prstGeom prst="rect">
            <a:avLst/>
          </a:prstGeom>
        </p:spPr>
        <p:txBody>
          <a:bodyPr wrap="none">
            <a:spAutoFit/>
          </a:bodyPr>
          <a:lstStyle/>
          <a:p>
            <a:r>
              <a:rPr lang="en-US" sz="2800" dirty="0" smtClean="0">
                <a:solidFill>
                  <a:srgbClr val="0000FF"/>
                </a:solidFill>
                <a:latin typeface="Arial"/>
                <a:cs typeface="Arial"/>
              </a:rPr>
              <a:t>Modeling</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4134915559"/>
              </p:ext>
            </p:extLst>
          </p:nvPr>
        </p:nvGraphicFramePr>
        <p:xfrm>
          <a:off x="4393217" y="2895444"/>
          <a:ext cx="5543593" cy="548640"/>
        </p:xfrm>
        <a:graphic>
          <a:graphicData uri="http://schemas.openxmlformats.org/presentationml/2006/ole">
            <mc:AlternateContent xmlns:mc="http://schemas.openxmlformats.org/markup-compatibility/2006">
              <mc:Choice xmlns:v="urn:schemas-microsoft-com:vml" Requires="v">
                <p:oleObj spid="_x0000_s14516" name="Equation" r:id="rId3" imgW="2082800" imgH="203200" progId="Equation.DSMT4">
                  <p:embed/>
                </p:oleObj>
              </mc:Choice>
              <mc:Fallback>
                <p:oleObj name="Equation" r:id="rId3" imgW="2082800" imgH="203200" progId="Equation.DSMT4">
                  <p:embed/>
                  <p:pic>
                    <p:nvPicPr>
                      <p:cNvPr id="0" name=""/>
                      <p:cNvPicPr/>
                      <p:nvPr/>
                    </p:nvPicPr>
                    <p:blipFill>
                      <a:blip r:embed="rId4"/>
                      <a:stretch>
                        <a:fillRect/>
                      </a:stretch>
                    </p:blipFill>
                    <p:spPr>
                      <a:xfrm>
                        <a:off x="4393217" y="2895444"/>
                        <a:ext cx="5543593" cy="548640"/>
                      </a:xfrm>
                      <a:prstGeom prst="rect">
                        <a:avLst/>
                      </a:prstGeom>
                    </p:spPr>
                  </p:pic>
                </p:oleObj>
              </mc:Fallback>
            </mc:AlternateContent>
          </a:graphicData>
        </a:graphic>
      </p:graphicFrame>
      <p:sp>
        <p:nvSpPr>
          <p:cNvPr id="13" name="TextBox 12"/>
          <p:cNvSpPr txBox="1"/>
          <p:nvPr/>
        </p:nvSpPr>
        <p:spPr>
          <a:xfrm>
            <a:off x="11386041" y="2938932"/>
            <a:ext cx="560821" cy="461665"/>
          </a:xfrm>
          <a:prstGeom prst="rect">
            <a:avLst/>
          </a:prstGeom>
          <a:noFill/>
        </p:spPr>
        <p:txBody>
          <a:bodyPr wrap="none" rtlCol="0">
            <a:spAutoFit/>
          </a:bodyPr>
          <a:lstStyle/>
          <a:p>
            <a:r>
              <a:rPr lang="en-US" sz="2400" dirty="0" smtClean="0">
                <a:latin typeface="Arial"/>
                <a:cs typeface="Arial"/>
              </a:rPr>
              <a:t>(2)</a:t>
            </a:r>
            <a:endParaRPr lang="en-US" sz="2400" dirty="0">
              <a:latin typeface="Arial"/>
              <a:cs typeface="Aria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4261252642"/>
              </p:ext>
            </p:extLst>
          </p:nvPr>
        </p:nvGraphicFramePr>
        <p:xfrm>
          <a:off x="4339167" y="3918020"/>
          <a:ext cx="5763622" cy="1133475"/>
        </p:xfrm>
        <a:graphic>
          <a:graphicData uri="http://schemas.openxmlformats.org/presentationml/2006/ole">
            <mc:AlternateContent xmlns:mc="http://schemas.openxmlformats.org/markup-compatibility/2006">
              <mc:Choice xmlns:v="urn:schemas-microsoft-com:vml" Requires="v">
                <p:oleObj spid="_x0000_s14517" name="Equation" r:id="rId5" imgW="2032000" imgH="393700" progId="Equation.DSMT4">
                  <p:embed/>
                </p:oleObj>
              </mc:Choice>
              <mc:Fallback>
                <p:oleObj name="Equation" r:id="rId5" imgW="2032000" imgH="393700" progId="Equation.DSMT4">
                  <p:embed/>
                  <p:pic>
                    <p:nvPicPr>
                      <p:cNvPr id="0" name=""/>
                      <p:cNvPicPr/>
                      <p:nvPr/>
                    </p:nvPicPr>
                    <p:blipFill>
                      <a:blip r:embed="rId6"/>
                      <a:stretch>
                        <a:fillRect/>
                      </a:stretch>
                    </p:blipFill>
                    <p:spPr>
                      <a:xfrm>
                        <a:off x="4339167" y="3918020"/>
                        <a:ext cx="5763622" cy="1133475"/>
                      </a:xfrm>
                      <a:prstGeom prst="rect">
                        <a:avLst/>
                      </a:prstGeom>
                    </p:spPr>
                  </p:pic>
                </p:oleObj>
              </mc:Fallback>
            </mc:AlternateContent>
          </a:graphicData>
        </a:graphic>
      </p:graphicFrame>
      <p:sp>
        <p:nvSpPr>
          <p:cNvPr id="16" name="Rectangle 15"/>
          <p:cNvSpPr/>
          <p:nvPr/>
        </p:nvSpPr>
        <p:spPr>
          <a:xfrm>
            <a:off x="1368709" y="5495683"/>
            <a:ext cx="836036" cy="523220"/>
          </a:xfrm>
          <a:prstGeom prst="rect">
            <a:avLst/>
          </a:prstGeom>
        </p:spPr>
        <p:txBody>
          <a:bodyPr wrap="none">
            <a:spAutoFit/>
          </a:bodyPr>
          <a:lstStyle/>
          <a:p>
            <a:r>
              <a:rPr lang="en-US" sz="2800" dirty="0" smtClean="0">
                <a:solidFill>
                  <a:srgbClr val="0000FF"/>
                </a:solidFill>
                <a:latin typeface="Arial"/>
                <a:cs typeface="Arial"/>
              </a:rPr>
              <a:t>with</a:t>
            </a:r>
            <a:endParaRPr lang="en-US" sz="2800" dirty="0">
              <a:solidFill>
                <a:srgbClr val="0000FF"/>
              </a:solidFill>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995528803"/>
              </p:ext>
            </p:extLst>
          </p:nvPr>
        </p:nvGraphicFramePr>
        <p:xfrm>
          <a:off x="2850275" y="5162933"/>
          <a:ext cx="1490224" cy="1188720"/>
        </p:xfrm>
        <a:graphic>
          <a:graphicData uri="http://schemas.openxmlformats.org/presentationml/2006/ole">
            <mc:AlternateContent xmlns:mc="http://schemas.openxmlformats.org/markup-compatibility/2006">
              <mc:Choice xmlns:v="urn:schemas-microsoft-com:vml" Requires="v">
                <p:oleObj spid="_x0000_s14518" name="Equation" r:id="rId7" imgW="508000" imgH="444500" progId="Equation.DSMT4">
                  <p:embed/>
                </p:oleObj>
              </mc:Choice>
              <mc:Fallback>
                <p:oleObj name="Equation" r:id="rId7" imgW="508000" imgH="444500" progId="Equation.DSMT4">
                  <p:embed/>
                  <p:pic>
                    <p:nvPicPr>
                      <p:cNvPr id="0" name=""/>
                      <p:cNvPicPr/>
                      <p:nvPr/>
                    </p:nvPicPr>
                    <p:blipFill>
                      <a:blip r:embed="rId8"/>
                      <a:stretch>
                        <a:fillRect/>
                      </a:stretch>
                    </p:blipFill>
                    <p:spPr>
                      <a:xfrm>
                        <a:off x="2850275" y="5162933"/>
                        <a:ext cx="1490224" cy="1188720"/>
                      </a:xfrm>
                      <a:prstGeom prst="rect">
                        <a:avLst/>
                      </a:prstGeom>
                    </p:spPr>
                  </p:pic>
                </p:oleObj>
              </mc:Fallback>
            </mc:AlternateContent>
          </a:graphicData>
        </a:graphic>
      </p:graphicFrame>
      <p:sp>
        <p:nvSpPr>
          <p:cNvPr id="17" name="Rectangle 16"/>
          <p:cNvSpPr/>
          <p:nvPr/>
        </p:nvSpPr>
        <p:spPr>
          <a:xfrm>
            <a:off x="1275535" y="4223147"/>
            <a:ext cx="1022385" cy="523220"/>
          </a:xfrm>
          <a:prstGeom prst="rect">
            <a:avLst/>
          </a:prstGeom>
        </p:spPr>
        <p:txBody>
          <a:bodyPr wrap="none">
            <a:spAutoFit/>
          </a:bodyPr>
          <a:lstStyle/>
          <a:p>
            <a:r>
              <a:rPr lang="en-US" sz="2800" dirty="0" smtClean="0">
                <a:solidFill>
                  <a:srgbClr val="0000FF"/>
                </a:solidFill>
                <a:latin typeface="Arial"/>
                <a:cs typeface="Arial"/>
              </a:rPr>
              <a:t>Form</a:t>
            </a:r>
            <a:endParaRPr lang="en-US" dirty="0"/>
          </a:p>
        </p:txBody>
      </p:sp>
      <p:sp>
        <p:nvSpPr>
          <p:cNvPr id="20" name="Rectangle 19"/>
          <p:cNvSpPr/>
          <p:nvPr/>
        </p:nvSpPr>
        <p:spPr>
          <a:xfrm>
            <a:off x="706331" y="1743762"/>
            <a:ext cx="2160793" cy="523220"/>
          </a:xfrm>
          <a:prstGeom prst="rect">
            <a:avLst/>
          </a:prstGeom>
        </p:spPr>
        <p:txBody>
          <a:bodyPr wrap="none">
            <a:spAutoFit/>
          </a:bodyPr>
          <a:lstStyle/>
          <a:p>
            <a:pPr lvl="0" algn="ctr"/>
            <a:r>
              <a:rPr lang="en-US" sz="2800" dirty="0" smtClean="0">
                <a:solidFill>
                  <a:srgbClr val="0000FF"/>
                </a:solidFill>
                <a:latin typeface="Arial"/>
                <a:cs typeface="Arial"/>
              </a:rPr>
              <a:t>Relationship</a:t>
            </a:r>
            <a:endParaRPr lang="en-US" sz="2800" dirty="0">
              <a:solidFill>
                <a:srgbClr val="0000FF"/>
              </a:solidFill>
              <a:latin typeface="Arial"/>
              <a:cs typeface="Arial"/>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1370339788"/>
              </p:ext>
            </p:extLst>
          </p:nvPr>
        </p:nvGraphicFramePr>
        <p:xfrm>
          <a:off x="5037938" y="1731052"/>
          <a:ext cx="2602785" cy="548640"/>
        </p:xfrm>
        <a:graphic>
          <a:graphicData uri="http://schemas.openxmlformats.org/presentationml/2006/ole">
            <mc:AlternateContent xmlns:mc="http://schemas.openxmlformats.org/markup-compatibility/2006">
              <mc:Choice xmlns:v="urn:schemas-microsoft-com:vml" Requires="v">
                <p:oleObj spid="_x0000_s14519" name="Equation" r:id="rId9" imgW="977900" imgH="203200" progId="Equation.DSMT4">
                  <p:embed/>
                </p:oleObj>
              </mc:Choice>
              <mc:Fallback>
                <p:oleObj name="Equation" r:id="rId9" imgW="977900" imgH="203200" progId="Equation.DSMT4">
                  <p:embed/>
                  <p:pic>
                    <p:nvPicPr>
                      <p:cNvPr id="0" name=""/>
                      <p:cNvPicPr/>
                      <p:nvPr/>
                    </p:nvPicPr>
                    <p:blipFill>
                      <a:blip r:embed="rId10"/>
                      <a:stretch>
                        <a:fillRect/>
                      </a:stretch>
                    </p:blipFill>
                    <p:spPr>
                      <a:xfrm>
                        <a:off x="5037938" y="1731052"/>
                        <a:ext cx="2602785" cy="548640"/>
                      </a:xfrm>
                      <a:prstGeom prst="rect">
                        <a:avLst/>
                      </a:prstGeom>
                    </p:spPr>
                  </p:pic>
                </p:oleObj>
              </mc:Fallback>
            </mc:AlternateContent>
          </a:graphicData>
        </a:graphic>
      </p:graphicFrame>
      <p:sp>
        <p:nvSpPr>
          <p:cNvPr id="22" name="TextBox 21"/>
          <p:cNvSpPr txBox="1"/>
          <p:nvPr/>
        </p:nvSpPr>
        <p:spPr>
          <a:xfrm>
            <a:off x="10552026" y="1740210"/>
            <a:ext cx="560821" cy="461665"/>
          </a:xfrm>
          <a:prstGeom prst="rect">
            <a:avLst/>
          </a:prstGeom>
          <a:noFill/>
        </p:spPr>
        <p:txBody>
          <a:bodyPr wrap="none" rtlCol="0">
            <a:spAutoFit/>
          </a:bodyPr>
          <a:lstStyle/>
          <a:p>
            <a:r>
              <a:rPr lang="en-US" sz="2400" dirty="0" smtClean="0">
                <a:latin typeface="Arial"/>
                <a:cs typeface="Arial"/>
              </a:rPr>
              <a:t>(1)</a:t>
            </a:r>
            <a:endParaRPr lang="en-US" sz="2400" dirty="0">
              <a:latin typeface="Arial"/>
              <a:cs typeface="Arial"/>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670977789"/>
              </p:ext>
            </p:extLst>
          </p:nvPr>
        </p:nvGraphicFramePr>
        <p:xfrm>
          <a:off x="6377676" y="5464399"/>
          <a:ext cx="3422492" cy="585788"/>
        </p:xfrm>
        <a:graphic>
          <a:graphicData uri="http://schemas.openxmlformats.org/presentationml/2006/ole">
            <mc:AlternateContent xmlns:mc="http://schemas.openxmlformats.org/markup-compatibility/2006">
              <mc:Choice xmlns:v="urn:schemas-microsoft-com:vml" Requires="v">
                <p:oleObj spid="_x0000_s14520" name="Equation" r:id="rId11" imgW="1206500" imgH="203200" progId="Equation.DSMT4">
                  <p:embed/>
                </p:oleObj>
              </mc:Choice>
              <mc:Fallback>
                <p:oleObj name="Equation" r:id="rId11" imgW="1206500" imgH="203200" progId="Equation.DSMT4">
                  <p:embed/>
                  <p:pic>
                    <p:nvPicPr>
                      <p:cNvPr id="0" name=""/>
                      <p:cNvPicPr/>
                      <p:nvPr/>
                    </p:nvPicPr>
                    <p:blipFill>
                      <a:blip r:embed="rId12"/>
                      <a:stretch>
                        <a:fillRect/>
                      </a:stretch>
                    </p:blipFill>
                    <p:spPr>
                      <a:xfrm>
                        <a:off x="6377676" y="5464399"/>
                        <a:ext cx="3422492" cy="585788"/>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562918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Forward and Direct </a:t>
            </a:r>
            <a:r>
              <a:rPr lang="en-US" dirty="0" smtClean="0"/>
              <a:t>Inverse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51631159"/>
              </p:ext>
            </p:extLst>
          </p:nvPr>
        </p:nvGraphicFramePr>
        <p:xfrm>
          <a:off x="2260509" y="4365837"/>
          <a:ext cx="6692992" cy="2011680"/>
        </p:xfrm>
        <a:graphic>
          <a:graphicData uri="http://schemas.openxmlformats.org/presentationml/2006/ole">
            <mc:AlternateContent xmlns:mc="http://schemas.openxmlformats.org/markup-compatibility/2006">
              <mc:Choice xmlns:v="urn:schemas-microsoft-com:vml" Requires="v">
                <p:oleObj spid="_x0000_s15467" name="Equation" r:id="rId3" imgW="2235200" imgH="774700" progId="Equation.DSMT4">
                  <p:embed/>
                </p:oleObj>
              </mc:Choice>
              <mc:Fallback>
                <p:oleObj name="Equation" r:id="rId3" imgW="2235200" imgH="774700" progId="Equation.DSMT4">
                  <p:embed/>
                  <p:pic>
                    <p:nvPicPr>
                      <p:cNvPr id="0" name=""/>
                      <p:cNvPicPr/>
                      <p:nvPr/>
                    </p:nvPicPr>
                    <p:blipFill>
                      <a:blip r:embed="rId4"/>
                      <a:stretch>
                        <a:fillRect/>
                      </a:stretch>
                    </p:blipFill>
                    <p:spPr>
                      <a:xfrm>
                        <a:off x="2260509" y="4365837"/>
                        <a:ext cx="6692992" cy="201168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19829218"/>
              </p:ext>
            </p:extLst>
          </p:nvPr>
        </p:nvGraphicFramePr>
        <p:xfrm>
          <a:off x="3310308" y="1649268"/>
          <a:ext cx="3306540" cy="484123"/>
        </p:xfrm>
        <a:graphic>
          <a:graphicData uri="http://schemas.openxmlformats.org/presentationml/2006/ole">
            <mc:AlternateContent xmlns:mc="http://schemas.openxmlformats.org/markup-compatibility/2006">
              <mc:Choice xmlns:v="urn:schemas-microsoft-com:vml" Requires="v">
                <p:oleObj spid="_x0000_s15468" name="Equation" r:id="rId5" imgW="1206500" imgH="203200" progId="Equation.DSMT4">
                  <p:embed/>
                </p:oleObj>
              </mc:Choice>
              <mc:Fallback>
                <p:oleObj name="Equation" r:id="rId5" imgW="1206500" imgH="203200" progId="Equation.DSMT4">
                  <p:embed/>
                  <p:pic>
                    <p:nvPicPr>
                      <p:cNvPr id="0" name=""/>
                      <p:cNvPicPr/>
                      <p:nvPr/>
                    </p:nvPicPr>
                    <p:blipFill>
                      <a:blip r:embed="rId6"/>
                      <a:stretch>
                        <a:fillRect/>
                      </a:stretch>
                    </p:blipFill>
                    <p:spPr>
                      <a:xfrm>
                        <a:off x="3310308" y="1649268"/>
                        <a:ext cx="3306540" cy="48412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13740304"/>
              </p:ext>
            </p:extLst>
          </p:nvPr>
        </p:nvGraphicFramePr>
        <p:xfrm>
          <a:off x="3310308" y="2500845"/>
          <a:ext cx="1531561" cy="936756"/>
        </p:xfrm>
        <a:graphic>
          <a:graphicData uri="http://schemas.openxmlformats.org/presentationml/2006/ole">
            <mc:AlternateContent xmlns:mc="http://schemas.openxmlformats.org/markup-compatibility/2006">
              <mc:Choice xmlns:v="urn:schemas-microsoft-com:vml" Requires="v">
                <p:oleObj spid="_x0000_s15469" name="Equation" r:id="rId7" imgW="558800" imgH="393700" progId="Equation.DSMT4">
                  <p:embed/>
                </p:oleObj>
              </mc:Choice>
              <mc:Fallback>
                <p:oleObj name="Equation" r:id="rId7" imgW="558800" imgH="393700" progId="Equation.DSMT4">
                  <p:embed/>
                  <p:pic>
                    <p:nvPicPr>
                      <p:cNvPr id="0" name=""/>
                      <p:cNvPicPr/>
                      <p:nvPr/>
                    </p:nvPicPr>
                    <p:blipFill>
                      <a:blip r:embed="rId8"/>
                      <a:stretch>
                        <a:fillRect/>
                      </a:stretch>
                    </p:blipFill>
                    <p:spPr>
                      <a:xfrm>
                        <a:off x="3310308" y="2500845"/>
                        <a:ext cx="1531561" cy="936756"/>
                      </a:xfrm>
                      <a:prstGeom prst="rect">
                        <a:avLst/>
                      </a:prstGeom>
                    </p:spPr>
                  </p:pic>
                </p:oleObj>
              </mc:Fallback>
            </mc:AlternateContent>
          </a:graphicData>
        </a:graphic>
      </p:graphicFrame>
      <p:sp>
        <p:nvSpPr>
          <p:cNvPr id="12" name="Rectangle 11"/>
          <p:cNvSpPr/>
          <p:nvPr/>
        </p:nvSpPr>
        <p:spPr>
          <a:xfrm>
            <a:off x="979997" y="3749985"/>
            <a:ext cx="1984951" cy="523220"/>
          </a:xfrm>
          <a:prstGeom prst="rect">
            <a:avLst/>
          </a:prstGeom>
        </p:spPr>
        <p:txBody>
          <a:bodyPr wrap="none">
            <a:spAutoFit/>
          </a:bodyPr>
          <a:lstStyle/>
          <a:p>
            <a:r>
              <a:rPr lang="en-US" sz="2800" dirty="0" smtClean="0">
                <a:solidFill>
                  <a:srgbClr val="0000FF"/>
                </a:solidFill>
                <a:latin typeface="Arial"/>
                <a:cs typeface="Arial"/>
              </a:rPr>
              <a:t>Solve for  </a:t>
            </a:r>
            <a:r>
              <a:rPr lang="en-US" sz="2800" i="1" dirty="0" smtClean="0">
                <a:solidFill>
                  <a:srgbClr val="0000FF"/>
                </a:solidFill>
                <a:latin typeface="Arial"/>
                <a:cs typeface="Arial"/>
              </a:rPr>
              <a:t>r</a:t>
            </a:r>
            <a:endParaRPr lang="en-US" i="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206890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EG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G2015" id="{77B0393D-B22B-4C49-AF28-8F15DFC92FC4}" vid="{5AC683CF-88ED-451B-B5D8-5CD9311658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SEG2015.thmx</Template>
  <TotalTime>497</TotalTime>
  <Words>2062</Words>
  <Application>Microsoft Office PowerPoint</Application>
  <PresentationFormat>Widescreen</PresentationFormat>
  <Paragraphs>440</Paragraphs>
  <Slides>75</Slides>
  <Notes>32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9" baseType="lpstr">
      <vt:lpstr>Arial Unicode MS</vt:lpstr>
      <vt:lpstr>新細明體</vt:lpstr>
      <vt:lpstr>宋体</vt:lpstr>
      <vt:lpstr>Arial</vt:lpstr>
      <vt:lpstr>Arial Narrow</vt:lpstr>
      <vt:lpstr>Calibri</vt:lpstr>
      <vt:lpstr>Calibri Light</vt:lpstr>
      <vt:lpstr>Symbol</vt:lpstr>
      <vt:lpstr>Tahoma</vt:lpstr>
      <vt:lpstr>Times</vt:lpstr>
      <vt:lpstr>Times New Roman</vt:lpstr>
      <vt:lpstr>Wingdings</vt:lpstr>
      <vt:lpstr>SEG2015</vt:lpstr>
      <vt:lpstr>Equation</vt:lpstr>
      <vt:lpstr>Inverse scattering subseries that provide seismic processing algorithms that are: (1) direct (2) do not require subsurface information, and (3) are earth model type independent, with the same unchanged algorithm and code for an acoustic, elastic, anisotropic or an inelastic earth</vt:lpstr>
      <vt:lpstr>PowerPoint Presentation</vt:lpstr>
      <vt:lpstr>PowerPoint Presentation</vt:lpstr>
      <vt:lpstr>Indicators of “indirect”</vt:lpstr>
      <vt:lpstr>PowerPoint Presentation</vt:lpstr>
      <vt:lpstr>PowerPoint Presentation</vt:lpstr>
      <vt:lpstr>Direct Forward and Direct Inverse for a multi-dimensional subsurface</vt:lpstr>
      <vt:lpstr>Direct Forward and Direct Inverse</vt:lpstr>
      <vt:lpstr>Direct Forward and Direct Inverse</vt:lpstr>
      <vt:lpstr>PowerPoint Presentation</vt:lpstr>
      <vt:lpstr>PowerPoint Presentation</vt:lpstr>
      <vt:lpstr>PowerPoint Presentation</vt:lpstr>
      <vt:lpstr>Isolated Task Subseries of the ISS</vt:lpstr>
      <vt:lpstr>PowerPoint Presentation</vt:lpstr>
      <vt:lpstr>Direct Forward and Direct Inverse</vt:lpstr>
      <vt:lpstr>PowerPoint Presentation</vt:lpstr>
      <vt:lpstr>PowerPoint Presentation</vt:lpstr>
      <vt:lpstr>PowerPoint Presentation</vt:lpstr>
      <vt:lpstr>PowerPoint Presentation</vt:lpstr>
      <vt:lpstr>PowerPoint Presentation</vt:lpstr>
      <vt:lpstr>PowerPoint Presentation</vt:lpstr>
      <vt:lpstr>The inverse relation to (2), expands </vt:lpstr>
      <vt:lpstr>PowerPoint Presentation</vt:lpstr>
      <vt:lpstr>PowerPoint Presentation</vt:lpstr>
      <vt:lpstr>PowerPoint Presentation</vt:lpstr>
      <vt:lpstr>Non-linearity (2 types)</vt:lpstr>
      <vt:lpstr>PowerPoint Presentation</vt:lpstr>
      <vt:lpstr>PowerPoint Presentation</vt:lpstr>
      <vt:lpstr>PowerPoint Presentation</vt:lpstr>
      <vt:lpstr>PowerPoint Presentation</vt:lpstr>
      <vt:lpstr>The 1D FS multiple removal algorithm</vt:lpstr>
      <vt:lpstr>PowerPoint Presentation</vt:lpstr>
      <vt:lpstr>Free Surface Multiple Elimination Example Recovering an Invisible Primary</vt:lpstr>
      <vt:lpstr>Invisible primary example</vt:lpstr>
      <vt:lpstr>Invisible primary example</vt:lpstr>
      <vt:lpstr>PowerPoint Presentation</vt:lpstr>
      <vt:lpstr>2D internal multiple attenuation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Testing, evaluating and analyzing the inverse scattering series internal multiple attenuation algorithm for an inelastic earth without knowing or needing the elastic or inelastic subsurface properties </vt:lpstr>
      <vt:lpstr>EXAMINATION OF ISS ATTENUATION ALGORITHM using numerical data with q</vt:lpstr>
      <vt:lpstr>1D normal incidence plane wave</vt:lpstr>
      <vt:lpstr>Data (B1) vS predicted IM</vt:lpstr>
      <vt:lpstr>Actual IM vS predicted IM</vt:lpstr>
      <vt:lpstr>1D earth pre-stack data</vt:lpstr>
      <vt:lpstr>PowerPoint Presentation</vt:lpstr>
      <vt:lpstr>PowerPoint Presentation</vt:lpstr>
      <vt:lpstr>Single trace comparison: data</vt:lpstr>
      <vt:lpstr>Single trace comparison: data vs predicted internal multiple</vt:lpstr>
      <vt:lpstr>summary</vt:lpstr>
      <vt:lpstr>ISS Q compensation without Q</vt:lpstr>
      <vt:lpstr>Kristin Field data with ISS depth imaging without velocity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 delivery / promise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Nancy Desai</dc:creator>
  <cp:lastModifiedBy>freeman</cp:lastModifiedBy>
  <cp:revision>53</cp:revision>
  <cp:lastPrinted>2015-10-06T23:53:35Z</cp:lastPrinted>
  <dcterms:created xsi:type="dcterms:W3CDTF">2014-06-06T18:53:36Z</dcterms:created>
  <dcterms:modified xsi:type="dcterms:W3CDTF">2015-10-22T12:46:25Z</dcterms:modified>
</cp:coreProperties>
</file>