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1" r:id="rId42"/>
    <p:sldId id="296" r:id="rId43"/>
    <p:sldId id="297" r:id="rId44"/>
    <p:sldId id="298" r:id="rId45"/>
    <p:sldId id="300" r:id="rId46"/>
    <p:sldId id="299" r:id="rId47"/>
  </p:sldIdLst>
  <p:sldSz cx="12192000" cy="6858000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019" autoAdjust="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D0EDD-B91B-054D-9870-020AC54A4D5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32CCD-3B0D-6445-8235-9142FE3B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1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9B98F-AA01-8B41-9368-8DE959570F6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5DE78-ABAC-6447-A515-5128D5343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58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DE78-ABAC-6447-A515-5128D53432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9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65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3F4E187-32FD-4181-9E8E-DC6910CBF0D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37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85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C841A80-883C-41F1-B5B9-C037F26C1032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23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93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5DD3BE4-1701-471E-A946-4640E1819BC5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39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4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85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C6E9CDE-7DA4-4818-8443-DB9230B61F00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40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30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31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605D93-D608-4350-861F-5F7BE46B53E2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6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51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C57499-6638-4724-9A46-8B7C4FCAC454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55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195839-8A8F-4388-9B3D-13927962D83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52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DE78-ABAC-6447-A515-5128D53432A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----- Meeting Notes (5/28/15 03:35) -----</a:t>
            </a:r>
          </a:p>
          <a:p>
            <a:pPr eaLnBrk="1" hangingPunct="1"/>
            <a:r>
              <a:rPr lang="en-US" altLang="en-US" smtClean="0"/>
              <a:t>Kirchhoff migration shares some kind of behavior with RTM (Claerbout II), including producing candidate and depending on the coherent summing over candidate.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+mn-lt"/>
                <a:cs typeface="+mn-cs"/>
              </a:rPr>
              <a:t>internal multiple attenuation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C142CF0-2CCF-4748-9C2F-E5F15EB1C270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3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66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7035AB6-94E9-4C1E-9CAD-F8C9AE68A605}" type="slidenum">
              <a:rPr lang="en-US" altLang="en-US">
                <a:latin typeface="Calibri" pitchFamily="34" charset="0"/>
              </a:rPr>
              <a:pPr/>
              <a:t>26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3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32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3BE7B9-7599-43BC-944E-A2DF65D6FDC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5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2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1B2809D-5FB2-442C-8883-4601FF472105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6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73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C245DF6-8FF0-45AE-84CC-2D1A1DCFB38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4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93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5DD3BE4-1701-471E-A946-4640E1819BC5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245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D8364F3-1DCE-42C7-9580-22B8972E01EA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06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449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5D39F89-EB39-4AAE-A776-E2211B4DD37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36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3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4F3EF-F0B0-4447-8BA5-168232522BE5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7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1169D-372D-6E4E-A960-0A1D218CB46C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9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D45E8-8385-2648-B66D-77C7E226B696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C781E7-BA4D-174A-BE12-BFEAC7AA16E7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212D8D-D763-7C4B-BF5C-0781E107ECB2}" type="datetime1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3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8435F-1ED5-E442-A1B2-F231C0F938B6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C179D-020A-C548-9594-45C4449F8C4C}" type="datetime1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0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D6943-B69C-584E-8D66-9EEE88B38D7A}" type="datetime1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7B5AB-5036-3044-8CCC-9757D19C0245}" type="datetime1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80DD2-39F0-9A4A-A7EF-81BE6CADD685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9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6447DD-3F88-1245-89AA-9AAF1978DB42}" type="datetime1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33198-011E-4E74-9CBE-D2138561C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1942133"/>
            <a:ext cx="10515600" cy="199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200" y="4227443"/>
            <a:ext cx="10515600" cy="194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8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00000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png"/><Relationship Id="rId4" Type="http://schemas.openxmlformats.org/officeDocument/2006/relationships/image" Target="../media/image4.wmf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51154"/>
            <a:ext cx="12192000" cy="2726394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Processing for subsalt imaging: A new and first two way migration method that avoids all high frequency asymptotic assumptions and is equally effective for all frequency components of broadband data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743" y="4429352"/>
            <a:ext cx="9144000" cy="1658348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ea typeface="Arial Unicode MS" pitchFamily="34" charset="-122"/>
                <a:cs typeface="Arial"/>
              </a:rPr>
              <a:t>Arthur </a:t>
            </a:r>
            <a:r>
              <a:rPr lang="en-US" altLang="zh-CN" sz="3200" dirty="0">
                <a:solidFill>
                  <a:schemeClr val="bg1"/>
                </a:solidFill>
                <a:ea typeface="Arial Unicode MS" pitchFamily="34" charset="-122"/>
                <a:cs typeface="Arial"/>
              </a:rPr>
              <a:t>B. </a:t>
            </a:r>
            <a:r>
              <a:rPr lang="en-US" altLang="zh-CN" sz="3200" dirty="0" err="1">
                <a:solidFill>
                  <a:schemeClr val="bg1"/>
                </a:solidFill>
                <a:ea typeface="Arial Unicode MS" pitchFamily="34" charset="-122"/>
                <a:cs typeface="Arial"/>
              </a:rPr>
              <a:t>Weglein</a:t>
            </a:r>
            <a:endParaRPr lang="en-US" altLang="zh-CN" sz="3200" dirty="0">
              <a:solidFill>
                <a:schemeClr val="bg1"/>
              </a:solidFill>
              <a:ea typeface="Arial Unicode MS" pitchFamily="34" charset="-122"/>
              <a:cs typeface="Arial"/>
            </a:endParaRPr>
          </a:p>
          <a:p>
            <a:r>
              <a:rPr lang="en-US" altLang="zh-CN" sz="3200" dirty="0">
                <a:solidFill>
                  <a:schemeClr val="bg1"/>
                </a:solidFill>
                <a:ea typeface="Arial Unicode MS" pitchFamily="34" charset="-122"/>
                <a:cs typeface="Arial"/>
              </a:rPr>
              <a:t>M-OSRP,</a:t>
            </a:r>
            <a:r>
              <a:rPr lang="zh-CN" altLang="en-US" sz="3200" dirty="0">
                <a:solidFill>
                  <a:schemeClr val="bg1"/>
                </a:solidFill>
                <a:ea typeface="Arial Unicode MS" pitchFamily="34" charset="-122"/>
                <a:cs typeface="Arial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ea typeface="Arial Unicode MS" pitchFamily="34" charset="-122"/>
                <a:cs typeface="Arial"/>
              </a:rPr>
              <a:t>University</a:t>
            </a:r>
            <a:r>
              <a:rPr lang="zh-CN" altLang="en-US" sz="3200" dirty="0">
                <a:solidFill>
                  <a:schemeClr val="bg1"/>
                </a:solidFill>
                <a:ea typeface="Arial Unicode MS" pitchFamily="34" charset="-122"/>
                <a:cs typeface="Arial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ea typeface="Arial Unicode MS" pitchFamily="34" charset="-122"/>
                <a:cs typeface="Arial"/>
              </a:rPr>
              <a:t>of</a:t>
            </a:r>
            <a:r>
              <a:rPr lang="zh-CN" altLang="en-US" sz="3200" dirty="0">
                <a:solidFill>
                  <a:schemeClr val="bg1"/>
                </a:solidFill>
                <a:ea typeface="Arial Unicode MS" pitchFamily="34" charset="-122"/>
                <a:cs typeface="Arial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ea typeface="Arial Unicode MS" pitchFamily="34" charset="-122"/>
                <a:cs typeface="Arial"/>
              </a:rPr>
              <a:t>Houston</a:t>
            </a:r>
            <a:endParaRPr lang="en-US" altLang="zh-CN" sz="3200" dirty="0">
              <a:solidFill>
                <a:schemeClr val="bg1"/>
              </a:solidFill>
              <a:ea typeface="Arial Unicode MS" pitchFamily="34" charset="-122"/>
              <a:cs typeface="Arial" panose="020B0604020202020204" pitchFamily="34" charset="0"/>
            </a:endParaRPr>
          </a:p>
          <a:p>
            <a:r>
              <a:rPr lang="en-US" altLang="zh-CN" sz="3200" dirty="0">
                <a:solidFill>
                  <a:schemeClr val="bg1"/>
                </a:solidFill>
                <a:ea typeface="Arial Unicode MS" pitchFamily="34" charset="-122"/>
                <a:cs typeface="Arial" panose="020B0604020202020204" pitchFamily="34" charset="0"/>
              </a:rPr>
              <a:t>Oct </a:t>
            </a:r>
            <a:r>
              <a:rPr lang="zh-CN" altLang="zh-CN" sz="3200" dirty="0" smtClean="0">
                <a:solidFill>
                  <a:schemeClr val="bg1"/>
                </a:solidFill>
                <a:ea typeface="Arial Unicode MS" pitchFamily="34" charset="-122"/>
                <a:cs typeface="Arial" panose="020B0604020202020204" pitchFamily="34" charset="0"/>
              </a:rPr>
              <a:t>2</a:t>
            </a:r>
            <a:r>
              <a:rPr lang="en-US" altLang="zh-CN" sz="3200" dirty="0" smtClean="0">
                <a:solidFill>
                  <a:schemeClr val="bg1"/>
                </a:solidFill>
                <a:ea typeface="Arial Unicode MS" pitchFamily="34" charset="-122"/>
                <a:cs typeface="Arial" panose="020B0604020202020204" pitchFamily="34" charset="0"/>
              </a:rPr>
              <a:t>3</a:t>
            </a:r>
            <a:r>
              <a:rPr lang="en-US" altLang="zh-CN" sz="3200" baseline="30000" dirty="0" smtClean="0">
                <a:solidFill>
                  <a:schemeClr val="bg1"/>
                </a:solidFill>
                <a:ea typeface="Arial Unicode MS" pitchFamily="34" charset="-122"/>
                <a:cs typeface="Arial" panose="020B0604020202020204" pitchFamily="34" charset="0"/>
              </a:rPr>
              <a:t>rd</a:t>
            </a:r>
            <a:r>
              <a:rPr lang="en-US" altLang="zh-CN" sz="3200" dirty="0" smtClean="0">
                <a:solidFill>
                  <a:schemeClr val="bg1"/>
                </a:solidFill>
                <a:ea typeface="Arial Unicode MS" pitchFamily="34" charset="-122"/>
                <a:cs typeface="Arial" panose="020B0604020202020204" pitchFamily="34" charset="0"/>
              </a:rPr>
              <a:t>, </a:t>
            </a:r>
            <a:r>
              <a:rPr lang="en-US" altLang="zh-CN" sz="3200" dirty="0">
                <a:solidFill>
                  <a:schemeClr val="bg1"/>
                </a:solidFill>
                <a:ea typeface="Arial Unicode MS" pitchFamily="34" charset="-122"/>
                <a:cs typeface="Arial" panose="020B06040202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7062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Box 2"/>
          <p:cNvSpPr txBox="1">
            <a:spLocks noChangeArrowheads="1"/>
          </p:cNvSpPr>
          <p:nvPr/>
        </p:nvSpPr>
        <p:spPr bwMode="auto">
          <a:xfrm>
            <a:off x="791633" y="2244688"/>
            <a:ext cx="1056216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Let’s examine </a:t>
            </a:r>
            <a:r>
              <a:rPr lang="en-US" altLang="en-US" sz="2800" dirty="0" smtClean="0">
                <a:latin typeface="+mn-lt"/>
              </a:rPr>
              <a:t>Claerbout II </a:t>
            </a:r>
            <a:r>
              <a:rPr lang="en-US" altLang="en-US" sz="2800" dirty="0">
                <a:latin typeface="+mn-lt"/>
              </a:rPr>
              <a:t>and III where only the imaging condition is the issue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23860DB-1B30-4506-96AA-55293C85C1C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3330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8" name="TextBox 3"/>
          <p:cNvSpPr txBox="1">
            <a:spLocks noChangeArrowheads="1"/>
          </p:cNvSpPr>
          <p:nvPr/>
        </p:nvSpPr>
        <p:spPr bwMode="auto">
          <a:xfrm>
            <a:off x="4152901" y="6469063"/>
            <a:ext cx="412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</a:rPr>
              <a:t>Zou and Weglein, 2014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84467" y="6308726"/>
            <a:ext cx="8636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5EA37D4-4249-49C2-80AF-D87FEAFBC878}" type="slidenum">
              <a:rPr lang="en-US" altLang="en-US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3330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69700" y="6442076"/>
            <a:ext cx="8636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F7B709-0BFF-41C7-8D81-95B39F9ED254}" type="slidenum">
              <a:rPr lang="en-US" altLang="en-US">
                <a:solidFill>
                  <a:srgbClr val="898989"/>
                </a:solidFill>
                <a:latin typeface="Calibri" pitchFamily="34" charset="0"/>
              </a:rPr>
              <a:pPr/>
              <a:t>12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3330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28400" y="6308726"/>
            <a:ext cx="8636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3C13DE0-B7F6-43CA-9AA8-040C93CEE9F4}" type="slidenum">
              <a:rPr lang="en-US" altLang="en-US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Claerbout II imaging principle provides an image for one shot record. However, the resulting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inconsistency in the image is mitigated by summing over shots. Claerbout II has a somewhat ad hoc origin and an ad hoc ‘fix’.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Claerbout</a:t>
            </a:r>
            <a:r>
              <a:rPr lang="en-US" dirty="0" smtClean="0"/>
              <a:t> III one shot record predicts the receiver at depth (not an image). The Green’s theorem weighted sum over shots then predicts the source at depth, leading to an image.</a:t>
            </a:r>
          </a:p>
          <a:p>
            <a:r>
              <a:rPr lang="en-US" dirty="0" smtClean="0"/>
              <a:t>There is nothing that’s inconsistent or being fixed with the sum over sources in </a:t>
            </a:r>
            <a:r>
              <a:rPr lang="en-US" dirty="0" err="1" smtClean="0"/>
              <a:t>Claerbout</a:t>
            </a:r>
            <a:r>
              <a:rPr lang="en-US" dirty="0" smtClean="0"/>
              <a:t> III.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8" y="1747698"/>
            <a:ext cx="10515600" cy="1325563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How do you know if a migration method has made a high frequency approximation?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4581" y="11453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(1) If there is a travel time curve of candidate images within the method, it is a high frequency ‘ray theory’ approximation/ assumption.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15"/>
          <p:cNvGrpSpPr/>
          <p:nvPr/>
        </p:nvGrpSpPr>
        <p:grpSpPr>
          <a:xfrm>
            <a:off x="375537" y="2291989"/>
            <a:ext cx="5185834" cy="3478226"/>
            <a:chOff x="4233333" y="3513652"/>
            <a:chExt cx="5185834" cy="3478226"/>
          </a:xfrm>
        </p:grpSpPr>
        <p:sp>
          <p:nvSpPr>
            <p:cNvPr id="7" name="Block Arc 5"/>
            <p:cNvSpPr/>
            <p:nvPr/>
          </p:nvSpPr>
          <p:spPr>
            <a:xfrm rot="10800000">
              <a:off x="4233333" y="3513652"/>
              <a:ext cx="5185834" cy="2963334"/>
            </a:xfrm>
            <a:prstGeom prst="blockArc">
              <a:avLst>
                <a:gd name="adj1" fmla="val 10677687"/>
                <a:gd name="adj2" fmla="val 105617"/>
                <a:gd name="adj3" fmla="val 0"/>
              </a:avLst>
            </a:prstGeom>
            <a:ln w="571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8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4594670" y="4247826"/>
            <a:ext cx="928326" cy="568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79" name="Equation" r:id="rId3" imgW="393700" imgH="241300" progId="Equation.DSMT4">
                    <p:embed/>
                  </p:oleObj>
                </mc:Choice>
                <mc:Fallback>
                  <p:oleObj name="Equation" r:id="rId3" imgW="393700" imgH="241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94670" y="4247826"/>
                          <a:ext cx="928326" cy="5689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8169274" y="4217988"/>
            <a:ext cx="985838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0" name="Equation" r:id="rId5" imgW="419100" imgH="266700" progId="Equation.DSMT4">
                    <p:embed/>
                  </p:oleObj>
                </mc:Choice>
                <mc:Fallback>
                  <p:oleObj name="Equation" r:id="rId5" imgW="419100" imgH="266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169274" y="4217988"/>
                          <a:ext cx="985838" cy="628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10"/>
            <p:cNvCxnSpPr/>
            <p:nvPr/>
          </p:nvCxnSpPr>
          <p:spPr>
            <a:xfrm>
              <a:off x="5164667" y="4826000"/>
              <a:ext cx="1100666" cy="15875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1"/>
            <p:cNvCxnSpPr/>
            <p:nvPr/>
          </p:nvCxnSpPr>
          <p:spPr>
            <a:xfrm flipV="1">
              <a:off x="6290734" y="4825999"/>
              <a:ext cx="2599266" cy="157056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5892800" y="6512453"/>
            <a:ext cx="838200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1" name="Equation" r:id="rId7" imgW="355600" imgH="203200" progId="Equation.DSMT4">
                    <p:embed/>
                  </p:oleObj>
                </mc:Choice>
                <mc:Fallback>
                  <p:oleObj name="Equation" r:id="rId7" imgW="3556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92800" y="6512453"/>
                          <a:ext cx="838200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20"/>
          <p:cNvGrpSpPr/>
          <p:nvPr/>
        </p:nvGrpSpPr>
        <p:grpSpPr>
          <a:xfrm>
            <a:off x="6082102" y="2643516"/>
            <a:ext cx="5731891" cy="2555661"/>
            <a:chOff x="6278055" y="3217994"/>
            <a:chExt cx="5731891" cy="2555661"/>
          </a:xfrm>
        </p:grpSpPr>
        <p:grpSp>
          <p:nvGrpSpPr>
            <p:cNvPr id="14" name="Group 18"/>
            <p:cNvGrpSpPr/>
            <p:nvPr/>
          </p:nvGrpSpPr>
          <p:grpSpPr>
            <a:xfrm>
              <a:off x="6278055" y="3809993"/>
              <a:ext cx="5731891" cy="1963662"/>
              <a:chOff x="5367889" y="4444998"/>
              <a:chExt cx="5731891" cy="1963662"/>
            </a:xfrm>
          </p:grpSpPr>
          <p:graphicFrame>
            <p:nvGraphicFramePr>
              <p:cNvPr id="16" name="Object 1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367889" y="4891168"/>
              <a:ext cx="5731891" cy="1517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382" name="Equation" r:id="rId9" imgW="2209800" imgH="584200" progId="Equation.DSMT4">
                      <p:embed/>
                    </p:oleObj>
                  </mc:Choice>
                  <mc:Fallback>
                    <p:oleObj name="Equation" r:id="rId9" imgW="2209800" imgH="584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5367889" y="4891168"/>
                            <a:ext cx="5731891" cy="151749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TextBox 17"/>
              <p:cNvSpPr txBox="1"/>
              <p:nvPr/>
            </p:nvSpPr>
            <p:spPr>
              <a:xfrm>
                <a:off x="5376334" y="4444998"/>
                <a:ext cx="1312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where,</a:t>
                </a:r>
                <a:endParaRPr lang="en-US" sz="2400" dirty="0"/>
              </a:p>
            </p:txBody>
          </p:sp>
        </p:grpSp>
        <p:graphicFrame>
          <p:nvGraphicFramePr>
            <p:cNvPr id="15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6278055" y="3217994"/>
            <a:ext cx="1251742" cy="461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83" name="Equation" r:id="rId11" imgW="482600" imgH="177800" progId="Equation.DSMT4">
                    <p:embed/>
                  </p:oleObj>
                </mc:Choice>
                <mc:Fallback>
                  <p:oleObj name="Equation" r:id="rId11" imgW="4826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278055" y="3217994"/>
                          <a:ext cx="1251742" cy="4611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679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128504" y="6278372"/>
            <a:ext cx="2743200" cy="365125"/>
          </a:xfrm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bg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D70B83EF-1C72-4D89-8FDE-1239C245C522}" type="slidenum">
              <a:rPr lang="en-US" altLang="en-US" sz="2000" smtClean="0">
                <a:solidFill>
                  <a:schemeClr val="tx1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18</a:t>
            </a:fld>
            <a:endParaRPr lang="en-US" altLang="en-US" sz="20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439976" y="5256685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bg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Zou, 2015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691595" y="1608630"/>
            <a:ext cx="295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bg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Stolt migration: one source one receiver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7805738" y="1756268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bg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RTM(2D)</a:t>
            </a:r>
          </a:p>
        </p:txBody>
      </p:sp>
      <p:grpSp>
        <p:nvGrpSpPr>
          <p:cNvPr id="9223" name="Group 6"/>
          <p:cNvGrpSpPr>
            <a:grpSpLocks/>
          </p:cNvGrpSpPr>
          <p:nvPr/>
        </p:nvGrpSpPr>
        <p:grpSpPr bwMode="auto">
          <a:xfrm>
            <a:off x="6454775" y="2280143"/>
            <a:ext cx="3910013" cy="3148012"/>
            <a:chOff x="4546599" y="2743200"/>
            <a:chExt cx="4140201" cy="3390276"/>
          </a:xfrm>
        </p:grpSpPr>
        <p:pic>
          <p:nvPicPr>
            <p:cNvPr id="9224" name="Picture 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743200"/>
              <a:ext cx="41148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xplosion 1 8"/>
            <p:cNvSpPr/>
            <p:nvPr/>
          </p:nvSpPr>
          <p:spPr>
            <a:xfrm>
              <a:off x="6630987" y="2845780"/>
              <a:ext cx="285763" cy="333385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6190576" y="2909037"/>
              <a:ext cx="255506" cy="217129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itchFamily="34" charset="0"/>
                <a:buNone/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227" name="Rectangle 10"/>
            <p:cNvSpPr>
              <a:spLocks noChangeArrowheads="1"/>
            </p:cNvSpPr>
            <p:nvPr/>
          </p:nvSpPr>
          <p:spPr bwMode="auto">
            <a:xfrm>
              <a:off x="4546599" y="4142779"/>
              <a:ext cx="3746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1pPr>
              <a:lvl2pPr marL="6858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z</a:t>
              </a:r>
            </a:p>
          </p:txBody>
        </p:sp>
        <p:sp>
          <p:nvSpPr>
            <p:cNvPr id="9228" name="Rectangle 11"/>
            <p:cNvSpPr>
              <a:spLocks noChangeArrowheads="1"/>
            </p:cNvSpPr>
            <p:nvPr/>
          </p:nvSpPr>
          <p:spPr bwMode="auto">
            <a:xfrm>
              <a:off x="6618368" y="5764144"/>
              <a:ext cx="287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1pPr>
              <a:lvl2pPr marL="6858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x</a:t>
              </a:r>
              <a:endParaRPr lang="en-US" alt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23" y="2309872"/>
            <a:ext cx="3945494" cy="29468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97061" y="1146965"/>
            <a:ext cx="214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Claerbout</a:t>
            </a:r>
            <a:r>
              <a:rPr lang="en-US" sz="2400" dirty="0" smtClean="0"/>
              <a:t> III</a:t>
            </a:r>
            <a:endParaRPr 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805738" y="1146965"/>
            <a:ext cx="214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Claerbout</a:t>
            </a:r>
            <a:r>
              <a:rPr lang="en-US" sz="2400" dirty="0" smtClean="0"/>
              <a:t> II</a:t>
            </a:r>
            <a:endParaRPr 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596452" y="6033539"/>
            <a:ext cx="3299512" cy="3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high frequency assumption</a:t>
            </a:r>
            <a:endParaRPr 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032888" y="6033539"/>
            <a:ext cx="3299512" cy="3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 frequency assumption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030257" y="365273"/>
            <a:ext cx="833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Imaging Conditions and High Frequency Assumptions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84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How do you know if a migration method has made a high frequency approximation?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(2) A stationary phase of other high frequency approximation is employed within the method.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(3) </a:t>
            </a:r>
            <a:r>
              <a:rPr lang="en-US" dirty="0"/>
              <a:t>a propagation model that </a:t>
            </a:r>
            <a:r>
              <a:rPr lang="en-US" dirty="0" smtClean="0"/>
              <a:t>assumes </a:t>
            </a:r>
            <a:r>
              <a:rPr lang="en-US" dirty="0"/>
              <a:t>one way wave propagation (for anything other than a homogeneous subsurface) is a high frequency </a:t>
            </a:r>
            <a:r>
              <a:rPr lang="en-US" dirty="0" smtClean="0"/>
              <a:t>approximation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high frequency approximation can enter migration methods through (1) the imaging condition (all </a:t>
            </a:r>
            <a:r>
              <a:rPr lang="en-US" dirty="0" smtClean="0"/>
              <a:t>Claerbout </a:t>
            </a:r>
            <a:r>
              <a:rPr lang="en-US" dirty="0"/>
              <a:t>II) or (2) through the propagation component (or both), that is, for example, assuming a one way propagation for a slowly varying velocity in </a:t>
            </a:r>
            <a:r>
              <a:rPr lang="en-US" dirty="0" smtClean="0"/>
              <a:t>Claerbout </a:t>
            </a:r>
            <a:r>
              <a:rPr lang="en-US" dirty="0"/>
              <a:t>III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CCABE5-E5D2-4970-98C3-23B4558520DE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403" y="548681"/>
            <a:ext cx="9217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Migration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19403" y="2394695"/>
            <a:ext cx="10081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was </a:t>
            </a:r>
            <a:r>
              <a:rPr lang="en-US" sz="4000" dirty="0"/>
              <a:t>originally </a:t>
            </a:r>
            <a:r>
              <a:rPr lang="en-US" sz="4000" dirty="0" smtClean="0"/>
              <a:t>(and remains </a:t>
            </a:r>
            <a:r>
              <a:rPr lang="en-US" sz="4000" dirty="0"/>
              <a:t>today</a:t>
            </a:r>
            <a:r>
              <a:rPr lang="en-US" sz="4000" dirty="0" smtClean="0"/>
              <a:t>) only meaningful for primaries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45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10" y="1203009"/>
            <a:ext cx="8275904" cy="1286552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73293" y="3955161"/>
            <a:ext cx="4572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317" y="3959876"/>
            <a:ext cx="2909299" cy="1792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0333" y="2740617"/>
            <a:ext cx="6323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An asymptotic approximation can be made with </a:t>
            </a:r>
          </a:p>
          <a:p>
            <a:pPr algn="ctr"/>
            <a:r>
              <a:rPr lang="en-US" sz="2400" b="1" dirty="0" smtClean="0"/>
              <a:t>the stationary phase approximation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40530" y="482900"/>
            <a:ext cx="2517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2D </a:t>
            </a:r>
            <a:r>
              <a:rPr lang="en-US" sz="2400" b="1" dirty="0" err="1" smtClean="0"/>
              <a:t>Stolt</a:t>
            </a:r>
            <a:r>
              <a:rPr lang="en-US" sz="2400" b="1" dirty="0" smtClean="0"/>
              <a:t> migration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98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8" y="1704976"/>
            <a:ext cx="105791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0" name="TextBox 4"/>
          <p:cNvSpPr txBox="1">
            <a:spLocks noChangeArrowheads="1"/>
          </p:cNvSpPr>
          <p:nvPr/>
        </p:nvSpPr>
        <p:spPr bwMode="auto">
          <a:xfrm>
            <a:off x="1818979" y="585788"/>
            <a:ext cx="84545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00"/>
                </a:solidFill>
              </a:rPr>
              <a:t>The Kirchhoff migration is an asymptotic approximation </a:t>
            </a:r>
          </a:p>
          <a:p>
            <a:pPr algn="ctr"/>
            <a:r>
              <a:rPr lang="en-US" altLang="en-US" sz="2400" b="1">
                <a:solidFill>
                  <a:srgbClr val="000000"/>
                </a:solidFill>
              </a:rPr>
              <a:t>of Stolt migration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CC27CBC-F77B-4426-BF4A-2EF5025DB987}" type="slidenum">
              <a:rPr lang="en-US" altLang="en-US">
                <a:solidFill>
                  <a:srgbClr val="898989"/>
                </a:solidFill>
                <a:latin typeface="Calibri" pitchFamily="34" charset="0"/>
              </a:rPr>
              <a:pPr/>
              <a:t>21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extBox 6"/>
          <p:cNvSpPr txBox="1">
            <a:spLocks noChangeArrowheads="1"/>
          </p:cNvSpPr>
          <p:nvPr/>
        </p:nvSpPr>
        <p:spPr bwMode="auto">
          <a:xfrm>
            <a:off x="1310392" y="439069"/>
            <a:ext cx="9503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000000"/>
                </a:solidFill>
              </a:rPr>
              <a:t>Kirchhoff</a:t>
            </a:r>
            <a:r>
              <a:rPr lang="en-US" altLang="en-US" sz="2800" b="1" dirty="0">
                <a:solidFill>
                  <a:srgbClr val="000000"/>
                </a:solidFill>
              </a:rPr>
              <a:t> migration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for </a:t>
            </a:r>
            <a:r>
              <a:rPr lang="en-US" altLang="en-US" sz="2800" b="1" dirty="0">
                <a:solidFill>
                  <a:srgbClr val="000000"/>
                </a:solidFill>
              </a:rPr>
              <a:t>a single source and receiver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218115" name="Rectangle 14"/>
          <p:cNvSpPr>
            <a:spLocks noChangeArrowheads="1"/>
          </p:cNvSpPr>
          <p:nvPr/>
        </p:nvSpPr>
        <p:spPr bwMode="auto">
          <a:xfrm>
            <a:off x="3593042" y="1485065"/>
            <a:ext cx="3977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</a:rPr>
              <a:t>Kirchhoff migration (2D)</a:t>
            </a:r>
          </a:p>
        </p:txBody>
      </p:sp>
      <p:grpSp>
        <p:nvGrpSpPr>
          <p:cNvPr id="218116" name="Group 10"/>
          <p:cNvGrpSpPr>
            <a:grpSpLocks/>
          </p:cNvGrpSpPr>
          <p:nvPr/>
        </p:nvGrpSpPr>
        <p:grpSpPr bwMode="auto">
          <a:xfrm>
            <a:off x="3275495" y="2091041"/>
            <a:ext cx="5607097" cy="3427378"/>
            <a:chOff x="594411" y="2743200"/>
            <a:chExt cx="4206188" cy="3427053"/>
          </a:xfrm>
        </p:grpSpPr>
        <p:pic>
          <p:nvPicPr>
            <p:cNvPr id="218125" name="Picture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" y="2743200"/>
              <a:ext cx="41148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Explosion 1 13"/>
            <p:cNvSpPr/>
            <p:nvPr/>
          </p:nvSpPr>
          <p:spPr>
            <a:xfrm>
              <a:off x="2707844" y="2851140"/>
              <a:ext cx="285809" cy="331757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10800000">
              <a:off x="2269604" y="2914634"/>
              <a:ext cx="254052" cy="215880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8128" name="Rectangle 16"/>
            <p:cNvSpPr>
              <a:spLocks noChangeArrowheads="1"/>
            </p:cNvSpPr>
            <p:nvPr/>
          </p:nvSpPr>
          <p:spPr bwMode="auto">
            <a:xfrm>
              <a:off x="2674340" y="5800956"/>
              <a:ext cx="225108" cy="36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zh-CN">
                  <a:solidFill>
                    <a:srgbClr val="000000"/>
                  </a:solidFill>
                </a:rPr>
                <a:t>x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8129" name="Rectangle 17"/>
            <p:cNvSpPr>
              <a:spLocks noChangeArrowheads="1"/>
            </p:cNvSpPr>
            <p:nvPr/>
          </p:nvSpPr>
          <p:spPr bwMode="auto">
            <a:xfrm>
              <a:off x="594411" y="4143606"/>
              <a:ext cx="225108" cy="36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z</a:t>
              </a:r>
            </a:p>
          </p:txBody>
        </p:sp>
      </p:grpSp>
      <p:sp>
        <p:nvSpPr>
          <p:cNvPr id="218118" name="TextBox 1"/>
          <p:cNvSpPr txBox="1">
            <a:spLocks noChangeArrowheads="1"/>
          </p:cNvSpPr>
          <p:nvPr/>
        </p:nvSpPr>
        <p:spPr bwMode="auto">
          <a:xfrm>
            <a:off x="4076206" y="5629242"/>
            <a:ext cx="412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</a:rPr>
              <a:t>Zou et al,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02976" y="6356350"/>
            <a:ext cx="65082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44BAA7A-E119-4068-B509-98AC68C782D4}" type="slidenum">
              <a:rPr lang="zh-CN" altLang="en-US">
                <a:solidFill>
                  <a:srgbClr val="898989"/>
                </a:solidFill>
                <a:latin typeface="Calibri" pitchFamily="34" charset="0"/>
              </a:rPr>
              <a:pPr/>
              <a:t>22</a:t>
            </a:fld>
            <a:endParaRPr lang="zh-CN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3083" y="6118230"/>
            <a:ext cx="688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Frequency approximation from a stationary phase approximation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extBox 2"/>
          <p:cNvSpPr txBox="1">
            <a:spLocks noChangeArrowheads="1"/>
          </p:cNvSpPr>
          <p:nvPr/>
        </p:nvSpPr>
        <p:spPr bwMode="auto">
          <a:xfrm>
            <a:off x="431801" y="333375"/>
            <a:ext cx="1065741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FF0000"/>
                </a:solidFill>
                <a:latin typeface="+mn-lt"/>
              </a:rPr>
              <a:t>Claerbout II and III have been extended and generalized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700" y="1989138"/>
            <a:ext cx="11423651" cy="3692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dirty="0">
                <a:latin typeface="+mn-lt"/>
              </a:rPr>
              <a:t>For </a:t>
            </a:r>
            <a:r>
              <a:rPr lang="en-US" altLang="en-US" dirty="0" smtClean="0">
                <a:latin typeface="+mn-lt"/>
              </a:rPr>
              <a:t>Claerbout II</a:t>
            </a:r>
            <a:endParaRPr lang="en-US" altLang="en-US" dirty="0">
              <a:latin typeface="+mn-lt"/>
            </a:endParaRPr>
          </a:p>
          <a:p>
            <a:endParaRPr lang="en-US" altLang="en-US" dirty="0">
              <a:latin typeface="+mn-lt"/>
            </a:endParaRPr>
          </a:p>
          <a:p>
            <a:pPr lvl="1"/>
            <a:r>
              <a:rPr lang="en-US" altLang="en-US" dirty="0">
                <a:latin typeface="+mn-lt"/>
              </a:rPr>
              <a:t>e.g., Yu Zhang, Sheng Xu and Norman </a:t>
            </a:r>
            <a:r>
              <a:rPr lang="en-US" altLang="en-US" dirty="0" err="1">
                <a:latin typeface="+mn-lt"/>
              </a:rPr>
              <a:t>Bleistein</a:t>
            </a:r>
            <a:r>
              <a:rPr lang="en-US" altLang="en-US" dirty="0">
                <a:latin typeface="+mn-lt"/>
              </a:rPr>
              <a:t> </a:t>
            </a:r>
          </a:p>
          <a:p>
            <a:pPr lvl="1"/>
            <a:endParaRPr lang="en-US" altLang="en-US" dirty="0">
              <a:latin typeface="+mn-lt"/>
            </a:endParaRPr>
          </a:p>
          <a:p>
            <a:pPr lvl="2"/>
            <a:r>
              <a:rPr lang="en-US" altLang="en-US" dirty="0">
                <a:latin typeface="+mn-lt"/>
              </a:rPr>
              <a:t>----- introduce </a:t>
            </a:r>
            <a:r>
              <a:rPr lang="en-US" altLang="en-US" b="1" u="sng" dirty="0">
                <a:latin typeface="+mn-lt"/>
              </a:rPr>
              <a:t>a geometric optics reflection coefficient </a:t>
            </a:r>
            <a:r>
              <a:rPr lang="en-US" altLang="en-US" dirty="0">
                <a:latin typeface="+mn-lt"/>
              </a:rPr>
              <a:t>model relating the reflection data and the incident source wavefield. </a:t>
            </a:r>
          </a:p>
          <a:p>
            <a:endParaRPr lang="en-US" altLang="en-US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latin typeface="+mn-lt"/>
              </a:rPr>
              <a:t>For </a:t>
            </a:r>
            <a:r>
              <a:rPr lang="en-US" altLang="en-US" dirty="0" smtClean="0">
                <a:latin typeface="+mn-lt"/>
              </a:rPr>
              <a:t>Claerbout III </a:t>
            </a:r>
            <a:endParaRPr lang="en-US" altLang="en-US" dirty="0">
              <a:latin typeface="+mn-lt"/>
            </a:endParaRPr>
          </a:p>
          <a:p>
            <a:r>
              <a:rPr lang="en-US" altLang="en-US" dirty="0">
                <a:latin typeface="+mn-lt"/>
              </a:rPr>
              <a:t>       </a:t>
            </a:r>
          </a:p>
          <a:p>
            <a:r>
              <a:rPr lang="en-US" altLang="en-US" dirty="0">
                <a:latin typeface="+mn-lt"/>
              </a:rPr>
              <a:t>        Stolt and collaborators</a:t>
            </a:r>
          </a:p>
          <a:p>
            <a:r>
              <a:rPr lang="en-US" altLang="en-US" dirty="0">
                <a:latin typeface="+mn-lt"/>
              </a:rPr>
              <a:t>              ----- non-zero offset at t=0 provides amplitude information </a:t>
            </a:r>
          </a:p>
          <a:p>
            <a:r>
              <a:rPr lang="en-US" altLang="en-US" dirty="0">
                <a:latin typeface="+mn-lt"/>
              </a:rPr>
              <a:t>              ----- outputs </a:t>
            </a:r>
            <a:r>
              <a:rPr lang="en-US" altLang="en-US" b="1" u="sng" dirty="0">
                <a:latin typeface="+mn-lt"/>
              </a:rPr>
              <a:t>plane wave reflection coefficient </a:t>
            </a:r>
            <a:r>
              <a:rPr lang="en-US" altLang="en-US" dirty="0">
                <a:latin typeface="+mn-lt"/>
              </a:rPr>
              <a:t>or point </a:t>
            </a:r>
            <a:r>
              <a:rPr lang="en-US" altLang="en-US" dirty="0" err="1">
                <a:latin typeface="+mn-lt"/>
              </a:rPr>
              <a:t>scatterer</a:t>
            </a:r>
            <a:r>
              <a:rPr lang="en-US" altLang="en-US" dirty="0">
                <a:latin typeface="+mn-lt"/>
              </a:rPr>
              <a:t>  reflectivity for specular and non-specular reflection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4FE7354-BBDA-4C16-8FCF-78E7AFE126A7}" type="slidenum">
              <a:rPr lang="zh-CN" altLang="en-US">
                <a:solidFill>
                  <a:srgbClr val="898989"/>
                </a:solidFill>
                <a:latin typeface="Calibri" pitchFamily="34" charset="0"/>
              </a:rPr>
              <a:pPr/>
              <a:t>23</a:t>
            </a:fld>
            <a:endParaRPr lang="zh-CN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3330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77085" y="6308726"/>
            <a:ext cx="814916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A0CA62E-BFA2-484A-BBF9-00715EA669D1}" type="slidenum">
              <a:rPr lang="en-US" altLang="en-US">
                <a:solidFill>
                  <a:srgbClr val="898989"/>
                </a:solidFill>
                <a:latin typeface="Calibri" pitchFamily="34" charset="0"/>
              </a:rPr>
              <a:pPr/>
              <a:t>24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3330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4" name="TextBox 3"/>
          <p:cNvSpPr txBox="1">
            <a:spLocks noChangeArrowheads="1"/>
          </p:cNvSpPr>
          <p:nvPr/>
        </p:nvSpPr>
        <p:spPr bwMode="auto">
          <a:xfrm>
            <a:off x="3998385" y="6308725"/>
            <a:ext cx="412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</a:rPr>
              <a:t>Zou and Weglein, 2015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77085" y="6308726"/>
            <a:ext cx="814916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75B4638-B433-40C9-B69F-DC1C3B3F0C28}" type="slidenum">
              <a:rPr lang="en-US" altLang="en-US">
                <a:solidFill>
                  <a:srgbClr val="898989"/>
                </a:solidFill>
                <a:latin typeface="Calibri" pitchFamily="34" charset="0"/>
              </a:rPr>
              <a:pPr/>
              <a:t>25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extBox 3"/>
          <p:cNvSpPr txBox="1">
            <a:spLocks noChangeArrowheads="1"/>
          </p:cNvSpPr>
          <p:nvPr/>
        </p:nvSpPr>
        <p:spPr bwMode="auto">
          <a:xfrm>
            <a:off x="342901" y="211138"/>
            <a:ext cx="11402484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 b="1" dirty="0">
                <a:latin typeface="Calibri" pitchFamily="34" charset="0"/>
              </a:rPr>
              <a:t>Benefits of Claerbout III imaging (extended by Stolt and colleagues) for specular and non-specular imaging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52601" y="2536825"/>
            <a:ext cx="2281767" cy="298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46817" y="1639888"/>
            <a:ext cx="694267" cy="779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854200" y="1692275"/>
            <a:ext cx="846667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970617" y="1800225"/>
            <a:ext cx="846667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65867" y="1924050"/>
            <a:ext cx="846667" cy="430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94051" y="1830388"/>
            <a:ext cx="872067" cy="628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5600000" flipH="1">
            <a:off x="3384551" y="1791759"/>
            <a:ext cx="635000" cy="575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5600000" flipH="1">
            <a:off x="3264959" y="1884892"/>
            <a:ext cx="635000" cy="5736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5600000" flipH="1">
            <a:off x="3144309" y="1975380"/>
            <a:ext cx="635000" cy="5736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494867" y="1657351"/>
            <a:ext cx="696384" cy="777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304367" y="1709738"/>
            <a:ext cx="846667" cy="430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418667" y="1817688"/>
            <a:ext cx="848784" cy="430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516033" y="1939925"/>
            <a:ext cx="846667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764866" y="1831975"/>
            <a:ext cx="872067" cy="628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6290733" y="1927225"/>
            <a:ext cx="1219200" cy="914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Arc 41"/>
          <p:cNvSpPr/>
          <p:nvPr/>
        </p:nvSpPr>
        <p:spPr>
          <a:xfrm>
            <a:off x="6151033" y="2019300"/>
            <a:ext cx="1219200" cy="914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6030384" y="2124075"/>
            <a:ext cx="1219200" cy="914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Arc 51"/>
          <p:cNvSpPr/>
          <p:nvPr/>
        </p:nvSpPr>
        <p:spPr>
          <a:xfrm rot="19107241">
            <a:off x="4643967" y="2671763"/>
            <a:ext cx="3579284" cy="2614612"/>
          </a:xfrm>
          <a:prstGeom prst="arc">
            <a:avLst>
              <a:gd name="adj1" fmla="val 16200000"/>
              <a:gd name="adj2" fmla="val 119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8843433" y="1643063"/>
            <a:ext cx="694267" cy="777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650817" y="1695450"/>
            <a:ext cx="846667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767233" y="1803400"/>
            <a:ext cx="846667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8864600" y="1925638"/>
            <a:ext cx="846667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0111318" y="1817688"/>
            <a:ext cx="874183" cy="628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>
            <a:off x="9639300" y="1912938"/>
            <a:ext cx="1219200" cy="914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9499600" y="2005013"/>
            <a:ext cx="1219200" cy="914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9378951" y="2111375"/>
            <a:ext cx="1219200" cy="914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Arc 61"/>
          <p:cNvSpPr/>
          <p:nvPr/>
        </p:nvSpPr>
        <p:spPr>
          <a:xfrm rot="20346680">
            <a:off x="7689851" y="2638426"/>
            <a:ext cx="2156883" cy="1330325"/>
          </a:xfrm>
          <a:prstGeom prst="arc">
            <a:avLst>
              <a:gd name="adj1" fmla="val 16200000"/>
              <a:gd name="adj2" fmla="val 119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Arc 62"/>
          <p:cNvSpPr/>
          <p:nvPr/>
        </p:nvSpPr>
        <p:spPr>
          <a:xfrm rot="18889019">
            <a:off x="9033405" y="2929468"/>
            <a:ext cx="1882775" cy="1018117"/>
          </a:xfrm>
          <a:prstGeom prst="arc">
            <a:avLst>
              <a:gd name="adj1" fmla="val 16200000"/>
              <a:gd name="adj2" fmla="val 119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91361" y="1004984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85145" y="1001434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673625" y="1021179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224289" name="TextBox 38"/>
          <p:cNvSpPr txBox="1">
            <a:spLocks noChangeArrowheads="1"/>
          </p:cNvSpPr>
          <p:nvPr/>
        </p:nvSpPr>
        <p:spPr bwMode="auto">
          <a:xfrm>
            <a:off x="1574800" y="4017963"/>
            <a:ext cx="7236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Calibri" pitchFamily="34" charset="0"/>
              </a:rPr>
              <a:t>1. Specular </a:t>
            </a:r>
          </a:p>
          <a:p>
            <a:r>
              <a:rPr lang="en-US" altLang="en-US" sz="2400" dirty="0">
                <a:latin typeface="Calibri" pitchFamily="34" charset="0"/>
              </a:rPr>
              <a:t>outputs actual plane wave reflection coefficient data for </a:t>
            </a:r>
          </a:p>
          <a:p>
            <a:r>
              <a:rPr lang="en-US" altLang="en-US" sz="2400" dirty="0">
                <a:latin typeface="Calibri" pitchFamily="34" charset="0"/>
              </a:rPr>
              <a:t>specular reflection (unique to </a:t>
            </a:r>
            <a:r>
              <a:rPr lang="en-US" altLang="en-US" sz="2400" dirty="0" smtClean="0">
                <a:latin typeface="Calibri" pitchFamily="34" charset="0"/>
              </a:rPr>
              <a:t>Claerbout </a:t>
            </a:r>
            <a:r>
              <a:rPr lang="en-US" altLang="en-US" sz="2400" dirty="0">
                <a:latin typeface="Calibri" pitchFamily="34" charset="0"/>
              </a:rPr>
              <a:t>III )</a:t>
            </a:r>
          </a:p>
        </p:txBody>
      </p:sp>
      <p:sp>
        <p:nvSpPr>
          <p:cNvPr id="224290" name="Rectangle 39"/>
          <p:cNvSpPr>
            <a:spLocks noChangeArrowheads="1"/>
          </p:cNvSpPr>
          <p:nvPr/>
        </p:nvSpPr>
        <p:spPr bwMode="auto">
          <a:xfrm>
            <a:off x="1604433" y="5249863"/>
            <a:ext cx="940858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Calibri" pitchFamily="34" charset="0"/>
              </a:rPr>
              <a:t>2. Non-Specular reflection</a:t>
            </a:r>
          </a:p>
          <a:p>
            <a:r>
              <a:rPr lang="en-US" altLang="en-US" sz="2400" dirty="0">
                <a:latin typeface="Calibri" pitchFamily="34" charset="0"/>
              </a:rPr>
              <a:t>a point </a:t>
            </a:r>
            <a:r>
              <a:rPr lang="en-US" altLang="en-US" sz="2400" dirty="0" err="1">
                <a:latin typeface="Calibri" pitchFamily="34" charset="0"/>
              </a:rPr>
              <a:t>scatterer</a:t>
            </a:r>
            <a:r>
              <a:rPr lang="en-US" altLang="en-US" sz="2400" dirty="0">
                <a:latin typeface="Calibri" pitchFamily="34" charset="0"/>
              </a:rPr>
              <a:t> model for structure and inversion of non-specular reflections (unique to </a:t>
            </a:r>
            <a:r>
              <a:rPr lang="en-US" altLang="en-US" sz="2400" dirty="0" smtClean="0">
                <a:latin typeface="Calibri" pitchFamily="34" charset="0"/>
              </a:rPr>
              <a:t>Claerbout </a:t>
            </a:r>
            <a:r>
              <a:rPr lang="en-US" altLang="en-US" sz="2400" dirty="0">
                <a:latin typeface="Calibri" pitchFamily="34" charset="0"/>
              </a:rPr>
              <a:t>III )</a:t>
            </a:r>
          </a:p>
        </p:txBody>
      </p:sp>
      <p:sp>
        <p:nvSpPr>
          <p:cNvPr id="224291" name="Rectangle 2"/>
          <p:cNvSpPr>
            <a:spLocks noChangeArrowheads="1"/>
          </p:cNvSpPr>
          <p:nvPr/>
        </p:nvSpPr>
        <p:spPr bwMode="auto">
          <a:xfrm>
            <a:off x="2008718" y="3122613"/>
            <a:ext cx="1396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>
                <a:latin typeface="Calibri" pitchFamily="34" charset="0"/>
              </a:rPr>
              <a:t> specular </a:t>
            </a:r>
            <a:endParaRPr lang="en-US" altLang="en-US" sz="2400">
              <a:latin typeface="Calibri" pitchFamily="34" charset="0"/>
            </a:endParaRPr>
          </a:p>
        </p:txBody>
      </p:sp>
      <p:sp>
        <p:nvSpPr>
          <p:cNvPr id="224292" name="Rectangle 43"/>
          <p:cNvSpPr>
            <a:spLocks noChangeArrowheads="1"/>
          </p:cNvSpPr>
          <p:nvPr/>
        </p:nvSpPr>
        <p:spPr bwMode="auto">
          <a:xfrm>
            <a:off x="5293784" y="3125788"/>
            <a:ext cx="1986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>
                <a:latin typeface="Calibri" pitchFamily="34" charset="0"/>
              </a:rPr>
              <a:t> non-specular </a:t>
            </a:r>
            <a:endParaRPr lang="en-US" altLang="en-US" sz="2400">
              <a:latin typeface="Calibri" pitchFamily="34" charset="0"/>
            </a:endParaRPr>
          </a:p>
        </p:txBody>
      </p:sp>
      <p:sp>
        <p:nvSpPr>
          <p:cNvPr id="224293" name="Rectangle 44"/>
          <p:cNvSpPr>
            <a:spLocks noChangeArrowheads="1"/>
          </p:cNvSpPr>
          <p:nvPr/>
        </p:nvSpPr>
        <p:spPr bwMode="auto">
          <a:xfrm>
            <a:off x="8583084" y="3122613"/>
            <a:ext cx="1986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>
                <a:latin typeface="Calibri" pitchFamily="34" charset="0"/>
              </a:rPr>
              <a:t> non-specular </a:t>
            </a:r>
            <a:endParaRPr lang="en-US" altLang="en-US" sz="24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C3D484-0F70-4B2B-B9F4-116C9D4D517A}" type="slidenum">
              <a:rPr lang="zh-CN" altLang="en-US">
                <a:solidFill>
                  <a:srgbClr val="898989"/>
                </a:solidFill>
                <a:latin typeface="Calibri" pitchFamily="34" charset="0"/>
              </a:rPr>
              <a:pPr/>
              <a:t>26</a:t>
            </a:fld>
            <a:endParaRPr lang="zh-CN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152650"/>
            <a:ext cx="11201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05A1CB5-7400-4AD1-8F70-3E7FE87BB0CC}" type="slidenum">
              <a:rPr lang="zh-CN" altLang="en-US">
                <a:solidFill>
                  <a:srgbClr val="898989"/>
                </a:solidFill>
                <a:latin typeface="Calibri" pitchFamily="34" charset="0"/>
              </a:rPr>
              <a:pPr/>
              <a:t>27</a:t>
            </a:fld>
            <a:endParaRPr lang="zh-CN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extBox 2"/>
          <p:cNvSpPr txBox="1">
            <a:spLocks noChangeArrowheads="1"/>
          </p:cNvSpPr>
          <p:nvPr/>
        </p:nvSpPr>
        <p:spPr bwMode="auto">
          <a:xfrm>
            <a:off x="624418" y="1268413"/>
            <a:ext cx="99843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M-OSRP has </a:t>
            </a:r>
            <a:r>
              <a:rPr lang="en-US" altLang="en-US" sz="2800" dirty="0" smtClean="0">
                <a:solidFill>
                  <a:srgbClr val="FF0000"/>
                </a:solidFill>
              </a:rPr>
              <a:t>recently pioneered </a:t>
            </a:r>
            <a:r>
              <a:rPr lang="en-US" altLang="en-US" sz="2800" dirty="0">
                <a:solidFill>
                  <a:srgbClr val="FF0000"/>
                </a:solidFill>
              </a:rPr>
              <a:t>and developed a new migration method that has </a:t>
            </a:r>
            <a:r>
              <a:rPr lang="en-US" altLang="en-US" sz="2800" dirty="0" err="1">
                <a:solidFill>
                  <a:srgbClr val="FF0000"/>
                </a:solidFill>
              </a:rPr>
              <a:t>Stolt’s</a:t>
            </a:r>
            <a:r>
              <a:rPr lang="en-US" altLang="en-US" sz="2800" dirty="0">
                <a:solidFill>
                  <a:srgbClr val="FF0000"/>
                </a:solidFill>
              </a:rPr>
              <a:t> extension of Claerbout III imaging inside a medium with </a:t>
            </a:r>
            <a:r>
              <a:rPr lang="en-US" altLang="en-US" sz="2800" u="sng" dirty="0">
                <a:solidFill>
                  <a:srgbClr val="FF0000"/>
                </a:solidFill>
              </a:rPr>
              <a:t>two way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waves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The new migration method provides </a:t>
            </a:r>
            <a:r>
              <a:rPr lang="en-US" altLang="en-US" sz="2800" b="1" dirty="0" smtClean="0"/>
              <a:t>four benefits</a:t>
            </a:r>
          </a:p>
          <a:p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9EDC51-8C8C-44C3-B9E0-A20EBC065ECD}" type="slidenum">
              <a:rPr lang="en-US" altLang="en-US">
                <a:solidFill>
                  <a:srgbClr val="898989"/>
                </a:solidFill>
                <a:latin typeface="Calibri" pitchFamily="34" charset="0"/>
              </a:rPr>
              <a:pPr/>
              <a:t>28</a:t>
            </a:fld>
            <a:endParaRPr lang="en-US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1755-AF9E-4C8B-9F63-527C33137B96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9077" y="477818"/>
            <a:ext cx="115212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/>
              <a:t>Recent new imaging development from M-OSRP </a:t>
            </a:r>
            <a:r>
              <a:rPr lang="en-US" sz="1600" u="sng" dirty="0"/>
              <a:t>(</a:t>
            </a:r>
            <a:r>
              <a:rPr lang="en-US" sz="1600" u="sng" dirty="0" smtClean="0"/>
              <a:t>Weglein</a:t>
            </a:r>
            <a:r>
              <a:rPr lang="en-US" sz="1600" u="sng" dirty="0"/>
              <a:t>, A.B., </a:t>
            </a:r>
            <a:r>
              <a:rPr lang="en-US" sz="1600" u="sng" dirty="0" err="1"/>
              <a:t>Stolt</a:t>
            </a:r>
            <a:r>
              <a:rPr lang="en-US" sz="1600" u="sng" dirty="0"/>
              <a:t>, R. H., Mayhan, J. D., “</a:t>
            </a:r>
            <a:r>
              <a:rPr lang="en-US" sz="1600" i="1" u="sng" dirty="0"/>
              <a:t>Reverse-time migration and Green’s theorem: Part I — The evolution of concepts, and setting the stage for the new {RTM} method</a:t>
            </a:r>
            <a:r>
              <a:rPr lang="en-US" sz="1600" u="sng" dirty="0"/>
              <a:t>” Journal </a:t>
            </a:r>
            <a:r>
              <a:rPr lang="en-US" sz="1600" u="sng" dirty="0" err="1"/>
              <a:t>ofSeismic</a:t>
            </a:r>
            <a:r>
              <a:rPr lang="en-US" sz="1600" u="sng" dirty="0"/>
              <a:t> Exploration, 20, 73–90. February </a:t>
            </a:r>
            <a:r>
              <a:rPr lang="en-US" sz="1600" u="sng" dirty="0" smtClean="0"/>
              <a:t>2011;     Weglein</a:t>
            </a:r>
            <a:r>
              <a:rPr lang="en-US" sz="1600" u="sng" dirty="0"/>
              <a:t>, A.B., </a:t>
            </a:r>
            <a:r>
              <a:rPr lang="en-US" sz="1600" u="sng" dirty="0" err="1"/>
              <a:t>Stolt</a:t>
            </a:r>
            <a:r>
              <a:rPr lang="en-US" sz="1600" u="sng" dirty="0"/>
              <a:t>, R. H., Mayhan, J. D., “</a:t>
            </a:r>
            <a:r>
              <a:rPr lang="en-US" sz="1600" i="1" u="sng" dirty="0"/>
              <a:t>Reverse time migration and Green’s theorem: Part II — A new and consistent theory that progresses and corrects current RTM concepts and methods</a:t>
            </a:r>
            <a:r>
              <a:rPr lang="en-US" sz="1600" u="sng" dirty="0"/>
              <a:t>” Journal </a:t>
            </a:r>
            <a:r>
              <a:rPr lang="en-US" sz="1600" u="sng" dirty="0" err="1"/>
              <a:t>ofSeismic</a:t>
            </a:r>
            <a:r>
              <a:rPr lang="en-US" sz="1600" u="sng" dirty="0"/>
              <a:t> Exploration, 20, 135–159. May </a:t>
            </a:r>
            <a:r>
              <a:rPr lang="en-US" sz="1600" u="sng" dirty="0" smtClean="0"/>
              <a:t>2011;        THE </a:t>
            </a:r>
            <a:r>
              <a:rPr lang="en-US" sz="1600" u="sng" dirty="0"/>
              <a:t>FIRST WAVE EQUATION MIGRATION RTM WITH DATA CONSISTING OF PRIMARIES AND INTERNAL MULTIPLES: THEORY AND 1D EXAMPLES FANG LIU and ARTHUR B. WEGLEIN JOURNAL OF SEISMIC EXPLORATION 23, 357-366 (2014) </a:t>
            </a:r>
            <a:r>
              <a:rPr lang="en-US" sz="1600" u="sng" dirty="0" smtClean="0"/>
              <a:t>357)</a:t>
            </a:r>
            <a:r>
              <a:rPr lang="en-US" sz="1600" u="sng" dirty="0"/>
              <a:t> </a:t>
            </a:r>
            <a:r>
              <a:rPr lang="en-US" sz="2400" dirty="0" smtClean="0"/>
              <a:t>provides the predicted source and receiver experiment at depth beneath an overburden that </a:t>
            </a:r>
            <a:r>
              <a:rPr lang="en-US" sz="2400" u="sng" dirty="0" smtClean="0"/>
              <a:t>has two way wave propagation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u="sng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A tool to analyze the role of primaries and multiples in imaging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A more effective and interpretable RTM by realizing Stolt extended Claerbout III providing a more complete realistic model for imaging and inverting specular and non-specular reflectors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Provides the first migration </a:t>
            </a:r>
            <a:r>
              <a:rPr lang="en-US" sz="2000" smtClean="0"/>
              <a:t>method </a:t>
            </a:r>
            <a:r>
              <a:rPr lang="en-US" sz="2000" smtClean="0"/>
              <a:t>for a smooth or discontinuous velocity that </a:t>
            </a:r>
            <a:r>
              <a:rPr lang="en-US" sz="2000" dirty="0" smtClean="0"/>
              <a:t>is equally effective at every frequency component of recorded data (avoids asymptotic high frequency approximations) in both the imaging condition and in how the imaging condition is implemented. 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Imaging and </a:t>
            </a:r>
            <a:r>
              <a:rPr lang="en-US" sz="2000" smtClean="0"/>
              <a:t>inverting </a:t>
            </a:r>
            <a:r>
              <a:rPr lang="en-US" sz="2000" smtClean="0"/>
              <a:t>Claerbout III from </a:t>
            </a:r>
            <a:r>
              <a:rPr lang="en-US" sz="2000" dirty="0" smtClean="0"/>
              <a:t>above (and from below) </a:t>
            </a:r>
            <a:r>
              <a:rPr lang="en-US" sz="2000" smtClean="0"/>
              <a:t>a </a:t>
            </a:r>
            <a:r>
              <a:rPr lang="en-US" sz="2000" smtClean="0"/>
              <a:t>reflector without Claerbout II issues that the de-primary activity seeks to address (e.g., backscatter and other false images).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308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788276"/>
            <a:ext cx="10515600" cy="5388687"/>
          </a:xfrm>
        </p:spPr>
        <p:txBody>
          <a:bodyPr/>
          <a:lstStyle/>
          <a:p>
            <a:r>
              <a:rPr lang="en-US" dirty="0" smtClean="0"/>
              <a:t>The original purpose of migration was to map an event on a time section in (</a:t>
            </a:r>
            <a:r>
              <a:rPr lang="en-US" dirty="0" err="1" smtClean="0"/>
              <a:t>x,t</a:t>
            </a:r>
            <a:r>
              <a:rPr lang="en-US" dirty="0" smtClean="0"/>
              <a:t>) to a point on a structure </a:t>
            </a:r>
            <a:r>
              <a:rPr lang="en-US" dirty="0" err="1" smtClean="0"/>
              <a:t>map.That</a:t>
            </a:r>
            <a:r>
              <a:rPr lang="en-US" dirty="0" smtClean="0"/>
              <a:t> is, to a point on a reflector in </a:t>
            </a:r>
            <a:r>
              <a:rPr lang="en-US" dirty="0" err="1" smtClean="0"/>
              <a:t>x,z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That concept only has meaning for primaries.</a:t>
            </a:r>
          </a:p>
          <a:p>
            <a:r>
              <a:rPr lang="en-US" dirty="0" smtClean="0"/>
              <a:t>We will show that </a:t>
            </a:r>
            <a:r>
              <a:rPr lang="en-US" altLang="zh-CN" dirty="0" smtClean="0"/>
              <a:t>that</a:t>
            </a:r>
            <a:r>
              <a:rPr lang="en-US" dirty="0" smtClean="0"/>
              <a:t> remains the meaning of migration today.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0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1755-AF9E-4C8B-9F63-527C33137B96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79376" y="1310572"/>
            <a:ext cx="10657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the new imaging method with two way propagating waves to examine the role of primaries and multiples in imaging and inversion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59430" y="2462701"/>
            <a:ext cx="9985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That provides a definitive response to the question of whether multiples are migrated</a:t>
            </a:r>
          </a:p>
        </p:txBody>
      </p:sp>
    </p:spTree>
    <p:extLst>
      <p:ext uri="{BB962C8B-B14F-4D97-AF65-F5344CB8AC3E}">
        <p14:creationId xmlns:p14="http://schemas.microsoft.com/office/powerpoint/2010/main" val="23963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1" y="862013"/>
            <a:ext cx="109093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08734" y="4005263"/>
            <a:ext cx="941917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89C34C-441E-48AF-A7C2-1234414D9B2B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062039"/>
            <a:ext cx="100838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F44761C-718F-4A24-9902-74BD4F3EDE26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3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742950"/>
            <a:ext cx="107061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F44F209-5870-4019-BB80-4D6170EDF61E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357314"/>
            <a:ext cx="94234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EC53623-8A28-46CE-9597-53E502D6C31F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2" name="Object 26"/>
          <p:cNvGraphicFramePr>
            <a:graphicFrameLocks noChangeAspect="1"/>
          </p:cNvGraphicFramePr>
          <p:nvPr/>
        </p:nvGraphicFramePr>
        <p:xfrm>
          <a:off x="1200152" y="1268414"/>
          <a:ext cx="6608233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5" name="Equation" r:id="rId4" imgW="2540000" imgH="863600" progId="">
                  <p:embed/>
                </p:oleObj>
              </mc:Choice>
              <mc:Fallback>
                <p:oleObj name="Equation" r:id="rId4" imgW="2540000" imgH="86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2" y="1268414"/>
                        <a:ext cx="6608233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3" name="Object 27"/>
          <p:cNvGraphicFramePr>
            <a:graphicFrameLocks noChangeAspect="1"/>
          </p:cNvGraphicFramePr>
          <p:nvPr/>
        </p:nvGraphicFramePr>
        <p:xfrm>
          <a:off x="1102784" y="3500438"/>
          <a:ext cx="10803467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Equation" r:id="rId6" imgW="4152900" imgH="711200" progId="Equation.DSMT4">
                  <p:embed/>
                </p:oleObj>
              </mc:Choice>
              <mc:Fallback>
                <p:oleObj name="Equation" r:id="rId6" imgW="41529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784" y="3500438"/>
                        <a:ext cx="10803467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D19FF1-DE91-462C-A902-1F43D3EA9FA5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62064"/>
            <a:ext cx="10033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FBF1631-6684-43A9-9693-BD6ADC926904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36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628650"/>
            <a:ext cx="109982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5FDFC04-9A73-40C9-BD33-F6DBD829DA48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37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962025"/>
            <a:ext cx="102235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654490F-EA17-4CDA-AB04-681A6E704762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57206" y="3784209"/>
            <a:ext cx="296594" cy="63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357314"/>
            <a:ext cx="94234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EC53623-8A28-46CE-9597-53E502D6C31F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39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CCABE5-E5D2-4970-98C3-23B4558520DE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855" y="1907628"/>
            <a:ext cx="10767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Wave theory methods used to migrate seismic data have two components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 smtClean="0"/>
              <a:t> A wave propagation component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 smtClean="0"/>
              <a:t> An imaging condition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12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962025"/>
            <a:ext cx="102235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4"/>
          <p:cNvCxnSpPr/>
          <p:nvPr/>
        </p:nvCxnSpPr>
        <p:spPr>
          <a:xfrm flipV="1">
            <a:off x="4656667" y="2708276"/>
            <a:ext cx="6239933" cy="7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5"/>
          <p:cNvCxnSpPr/>
          <p:nvPr/>
        </p:nvCxnSpPr>
        <p:spPr>
          <a:xfrm flipV="1">
            <a:off x="4078818" y="3849689"/>
            <a:ext cx="5666316" cy="71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EAE2751-EB66-4FD7-BC48-79BB779F07B8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40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57206" y="3784209"/>
            <a:ext cx="296594" cy="63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Two-reflector model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43442" y="1991053"/>
            <a:ext cx="7511144" cy="4547797"/>
            <a:chOff x="2484119" y="2089527"/>
            <a:chExt cx="7511144" cy="4547797"/>
          </a:xfrm>
        </p:grpSpPr>
        <p:grpSp>
          <p:nvGrpSpPr>
            <p:cNvPr id="26" name="Group 25"/>
            <p:cNvGrpSpPr/>
            <p:nvPr/>
          </p:nvGrpSpPr>
          <p:grpSpPr>
            <a:xfrm>
              <a:off x="2484119" y="2089527"/>
              <a:ext cx="7511144" cy="4293841"/>
              <a:chOff x="2416629" y="1276070"/>
              <a:chExt cx="7511144" cy="4293841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2416629" y="3592286"/>
                <a:ext cx="6792686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V="1">
                <a:off x="2416629" y="5064034"/>
                <a:ext cx="6792686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3579223" y="1750423"/>
                <a:ext cx="1737360" cy="184186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5264332" y="1750423"/>
                <a:ext cx="1737359" cy="18418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579223" y="1750422"/>
                <a:ext cx="1737360" cy="3313611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316583" y="1750422"/>
                <a:ext cx="1685108" cy="3297283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xplosion 1 19"/>
              <p:cNvSpPr/>
              <p:nvPr/>
            </p:nvSpPr>
            <p:spPr>
              <a:xfrm>
                <a:off x="3252652" y="1276070"/>
                <a:ext cx="796834" cy="615590"/>
              </a:xfrm>
              <a:prstGeom prst="irregularSeal1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rot="10800000">
                <a:off x="6680345" y="1381391"/>
                <a:ext cx="582603" cy="40494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931229" y="3575957"/>
                <a:ext cx="770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smtClean="0"/>
                  <a:t>R</a:t>
                </a:r>
                <a:r>
                  <a:rPr lang="en-US" sz="2400" b="1" i="1" baseline="-25000" smtClean="0"/>
                  <a:t>1</a:t>
                </a:r>
                <a:endParaRPr lang="en-US" sz="2400" b="1" i="1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931229" y="5108246"/>
                <a:ext cx="770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smtClean="0"/>
                  <a:t>R</a:t>
                </a:r>
                <a:r>
                  <a:rPr lang="en-US" sz="2400" b="1" i="1" baseline="-25000"/>
                  <a:t>2</a:t>
                </a:r>
                <a:endParaRPr lang="en-US" sz="2400" b="1" i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157065" y="3407620"/>
                <a:ext cx="770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/>
                  <a:t>a</a:t>
                </a:r>
                <a:r>
                  <a:rPr lang="en-US" sz="2400" b="1" i="1" baseline="-25000" smtClean="0"/>
                  <a:t>1</a:t>
                </a:r>
                <a:endParaRPr lang="en-US" sz="2400" b="1" i="1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144004" y="4881985"/>
                <a:ext cx="770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smtClean="0"/>
                  <a:t>a</a:t>
                </a:r>
                <a:r>
                  <a:rPr lang="en-US" sz="2400" b="1" i="1" baseline="-25000"/>
                  <a:t>2</a:t>
                </a:r>
                <a:endParaRPr lang="en-US" sz="2400" b="1" i="1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38589" y="3759412"/>
              <a:ext cx="770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smtClean="0"/>
                <a:t>c</a:t>
              </a:r>
              <a:r>
                <a:rPr lang="en-US" sz="2400" b="1" i="1" baseline="-25000" smtClean="0"/>
                <a:t>1</a:t>
              </a:r>
              <a:endParaRPr lang="en-US" sz="2400" b="1" i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38589" y="5034425"/>
              <a:ext cx="770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smtClean="0"/>
                <a:t>c</a:t>
              </a:r>
              <a:r>
                <a:rPr lang="en-US" sz="2400" b="1" i="1" baseline="-25000"/>
                <a:t>2</a:t>
              </a:r>
              <a:endParaRPr lang="en-US" sz="2400" b="1" i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38589" y="6175659"/>
              <a:ext cx="770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smtClean="0"/>
                <a:t>c</a:t>
              </a:r>
              <a:r>
                <a:rPr lang="en-US" sz="2400" b="1" i="1" baseline="-25000"/>
                <a:t>3</a:t>
              </a:r>
              <a:endParaRPr lang="en-US" sz="24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25158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1" name="图片 1" descr="Slides-for-videos-Kuwait_Page_39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2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7287A-9296-4D32-AD57-15D9FD107908}" type="slidenum">
              <a:rPr lang="en-US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29" name="图片 1" descr="Slides-for-videos-Kuwait_Page_40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0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7840B-B624-46BB-9370-460B31A5F793}" type="slidenum">
              <a:rPr lang="en-US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79828"/>
            <a:ext cx="11353800" cy="844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solidFill>
                  <a:schemeClr val="tx1"/>
                </a:solidFill>
              </a:rPr>
              <a:t>Data at depth</a:t>
            </a: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7" name="图片 1" descr="Slides-for-videos-Kuwait_Page_41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78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B9DD05-7B9A-4CE9-AB25-9E3CDEF23850}" type="slidenum">
              <a:rPr lang="en-US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26042"/>
          </a:xfrm>
        </p:spPr>
        <p:txBody>
          <a:bodyPr/>
          <a:lstStyle/>
          <a:p>
            <a:r>
              <a:rPr lang="en-US" dirty="0" smtClean="0"/>
              <a:t>We present the first migration method for imaging that is equally effective at all frequencies.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6" b="38761"/>
          <a:stretch/>
        </p:blipFill>
        <p:spPr bwMode="auto">
          <a:xfrm>
            <a:off x="112542" y="5271220"/>
            <a:ext cx="7815024" cy="128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 r="1346" b="31124"/>
          <a:stretch/>
        </p:blipFill>
        <p:spPr bwMode="auto">
          <a:xfrm>
            <a:off x="1195927" y="2645702"/>
            <a:ext cx="9101624" cy="246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8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 descr="sponsor_logo_201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85800"/>
            <a:ext cx="111125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BAADBAD-BBFC-482B-8FFC-BFF81C5257D4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582" y="415159"/>
            <a:ext cx="7174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2D </a:t>
            </a:r>
            <a:r>
              <a:rPr lang="en-US" sz="4000" dirty="0" err="1" smtClean="0"/>
              <a:t>Claerbout</a:t>
            </a:r>
            <a:r>
              <a:rPr lang="en-US" sz="4000" dirty="0" smtClean="0"/>
              <a:t> III (</a:t>
            </a:r>
            <a:r>
              <a:rPr lang="en-US" sz="4000" dirty="0" err="1" smtClean="0"/>
              <a:t>Stolt</a:t>
            </a:r>
            <a:r>
              <a:rPr lang="en-US" sz="4000" dirty="0" smtClean="0"/>
              <a:t> migration)  </a:t>
            </a:r>
            <a:endParaRPr lang="en-US" sz="4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12611" y="1977318"/>
          <a:ext cx="28940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3" imgW="1511280" imgH="241200" progId="Equation.DSMT4">
                  <p:embed/>
                </p:oleObj>
              </mc:Choice>
              <mc:Fallback>
                <p:oleObj name="Equation" r:id="rId3" imgW="1511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611" y="1977318"/>
                        <a:ext cx="2894012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1582" y="1355839"/>
            <a:ext cx="457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on measurement surface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45093" y="3133237"/>
          <a:ext cx="88725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5" imgW="4635360" imgH="279360" progId="Equation.DSMT4">
                  <p:embed/>
                </p:oleObj>
              </mc:Choice>
              <mc:Fallback>
                <p:oleObj name="Equation" r:id="rId5" imgW="4635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93" y="3133237"/>
                        <a:ext cx="887253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1582" y="2485701"/>
            <a:ext cx="2753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Fourier transform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0401" y="3593257"/>
            <a:ext cx="2177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at depth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975" y="5458802"/>
            <a:ext cx="3111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at depth at t=0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8975" y="5982022"/>
          <a:ext cx="48133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7" imgW="2514600" imgH="279360" progId="Equation.DSMT4">
                  <p:embed/>
                </p:oleObj>
              </mc:Choice>
              <mc:Fallback>
                <p:oleObj name="Equation" r:id="rId7" imgW="2514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5982022"/>
                        <a:ext cx="48133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24063" y="4167163"/>
                <a:ext cx="6165120" cy="447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63" y="4167163"/>
                <a:ext cx="6165120" cy="447110"/>
              </a:xfrm>
              <a:prstGeom prst="rect">
                <a:avLst/>
              </a:prstGeom>
              <a:blipFill rotWithShape="0">
                <a:blip r:embed="rId9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50401" y="4663041"/>
                <a:ext cx="198721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1" y="4663041"/>
                <a:ext cx="1987211" cy="9106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882998" y="4663041"/>
                <a:ext cx="195893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98" y="4663041"/>
                <a:ext cx="1958933" cy="9106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4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10616" y="2230273"/>
          <a:ext cx="4692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name="Equation" r:id="rId3" imgW="2450880" imgH="241200" progId="Equation.DSMT4">
                  <p:embed/>
                </p:oleObj>
              </mc:Choice>
              <mc:Fallback>
                <p:oleObj name="Equation" r:id="rId3" imgW="2450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16" y="2230273"/>
                        <a:ext cx="46926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0616" y="2865217"/>
            <a:ext cx="3882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Inverse Fourier transform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10616" y="3656451"/>
          <a:ext cx="22860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Equation" r:id="rId5" imgW="1193760" imgH="228600" progId="Equation.DSMT4">
                  <p:embed/>
                </p:oleObj>
              </mc:Choice>
              <mc:Fallback>
                <p:oleObj name="Equation" r:id="rId5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16" y="3656451"/>
                        <a:ext cx="22860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10616" y="4242057"/>
            <a:ext cx="8300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Set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=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=x 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=x</a:t>
            </a:r>
            <a:r>
              <a:rPr lang="en-US" sz="2400" dirty="0"/>
              <a:t>; </a:t>
            </a:r>
            <a:r>
              <a:rPr lang="en-US" sz="2400" dirty="0" err="1"/>
              <a:t>x</a:t>
            </a:r>
            <a:r>
              <a:rPr lang="en-US" sz="2400" baseline="-25000" dirty="0" err="1"/>
              <a:t>h</a:t>
            </a:r>
            <a:r>
              <a:rPr lang="en-US" sz="2400" dirty="0"/>
              <a:t>=0 </a:t>
            </a:r>
            <a:r>
              <a:rPr lang="en-US" sz="2400" dirty="0" smtClean="0"/>
              <a:t>) </a:t>
            </a:r>
            <a:r>
              <a:rPr lang="en-US" sz="2400" dirty="0"/>
              <a:t>original </a:t>
            </a:r>
            <a:r>
              <a:rPr lang="en-US" sz="2400" dirty="0" err="1"/>
              <a:t>Stolt</a:t>
            </a:r>
            <a:r>
              <a:rPr lang="en-US" sz="2400" dirty="0"/>
              <a:t> </a:t>
            </a:r>
            <a:r>
              <a:rPr lang="en-US" sz="2400" dirty="0" smtClean="0"/>
              <a:t>migration (</a:t>
            </a:r>
            <a:r>
              <a:rPr lang="en-US" sz="2400" dirty="0" err="1"/>
              <a:t>Claerbout</a:t>
            </a:r>
            <a:r>
              <a:rPr lang="en-US" sz="2400" dirty="0"/>
              <a:t> III)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0616" y="4941390"/>
            <a:ext cx="11296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angle average plane wave reflection coefficient by summing over </a:t>
            </a:r>
            <a:r>
              <a:rPr lang="en-US" sz="2400" dirty="0" err="1"/>
              <a:t>k</a:t>
            </a:r>
            <a:r>
              <a:rPr lang="en-US" sz="2400" baseline="-25000" dirty="0" err="1"/>
              <a:t>h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01582" y="415159"/>
            <a:ext cx="7174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2D </a:t>
            </a:r>
            <a:r>
              <a:rPr lang="en-US" sz="4000" dirty="0" err="1" smtClean="0"/>
              <a:t>Claerbout</a:t>
            </a:r>
            <a:r>
              <a:rPr lang="en-US" sz="4000" dirty="0" smtClean="0"/>
              <a:t> III (</a:t>
            </a:r>
            <a:r>
              <a:rPr lang="en-US" sz="4000" dirty="0" err="1" smtClean="0"/>
              <a:t>Stolt</a:t>
            </a:r>
            <a:r>
              <a:rPr lang="en-US" sz="4000" dirty="0" smtClean="0"/>
              <a:t> migration) 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73752" y="1472597"/>
            <a:ext cx="302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Change of variables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71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7864" y="882869"/>
            <a:ext cx="118241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Stolt extended </a:t>
            </a:r>
            <a:r>
              <a:rPr lang="en-US" sz="3200" dirty="0"/>
              <a:t>(Claerbout III</a:t>
            </a:r>
            <a:r>
              <a:rPr lang="en-US" sz="3200" dirty="0" smtClean="0"/>
              <a:t>) migration </a:t>
            </a:r>
            <a:r>
              <a:rPr lang="en-US" sz="3200" dirty="0"/>
              <a:t>retains </a:t>
            </a:r>
            <a:r>
              <a:rPr lang="en-US" sz="3200" dirty="0" err="1"/>
              <a:t>k</a:t>
            </a:r>
            <a:r>
              <a:rPr lang="en-US" sz="3200" baseline="-25000" dirty="0" err="1"/>
              <a:t>h</a:t>
            </a:r>
            <a:r>
              <a:rPr lang="en-US" sz="3200" baseline="-25000" dirty="0"/>
              <a:t> </a:t>
            </a:r>
            <a:r>
              <a:rPr lang="en-US" sz="3200" dirty="0" smtClean="0"/>
              <a:t>information at depth z, D(</a:t>
            </a:r>
            <a:r>
              <a:rPr lang="en-US" sz="3200" dirty="0" err="1" smtClean="0"/>
              <a:t>km,kh,kz</a:t>
            </a:r>
            <a:r>
              <a:rPr lang="en-US" sz="3200" dirty="0" smtClean="0"/>
              <a:t>) and that </a:t>
            </a:r>
            <a:r>
              <a:rPr lang="en-US" sz="3200" dirty="0"/>
              <a:t>provides </a:t>
            </a:r>
            <a:r>
              <a:rPr lang="en-US" sz="3200" dirty="0" smtClean="0"/>
              <a:t>the plane </a:t>
            </a:r>
            <a:r>
              <a:rPr lang="en-US" sz="3200" dirty="0"/>
              <a:t>wave reflection </a:t>
            </a:r>
            <a:r>
              <a:rPr lang="en-US" sz="3200" dirty="0" smtClean="0"/>
              <a:t>coefficient at a specular reflector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Stolt </a:t>
            </a:r>
            <a:r>
              <a:rPr lang="en-US" sz="3200" dirty="0"/>
              <a:t>and collaborators </a:t>
            </a:r>
            <a:r>
              <a:rPr lang="en-US" sz="3200" dirty="0" smtClean="0"/>
              <a:t>further </a:t>
            </a:r>
            <a:r>
              <a:rPr lang="en-US" sz="3200" dirty="0"/>
              <a:t>extended </a:t>
            </a:r>
            <a:r>
              <a:rPr lang="en-US" sz="3200" dirty="0" smtClean="0"/>
              <a:t>Claerbout III </a:t>
            </a:r>
            <a:r>
              <a:rPr lang="en-US" sz="3200" dirty="0"/>
              <a:t>to provide </a:t>
            </a:r>
            <a:r>
              <a:rPr lang="en-US" sz="3200" dirty="0" smtClean="0"/>
              <a:t>a point reflectivity model that automatically images </a:t>
            </a:r>
            <a:r>
              <a:rPr lang="en-US" sz="3200" dirty="0"/>
              <a:t>specular and </a:t>
            </a:r>
            <a:r>
              <a:rPr lang="en-US" sz="3200" dirty="0" smtClean="0"/>
              <a:t>non-specular </a:t>
            </a:r>
            <a:r>
              <a:rPr lang="en-US" sz="3200" dirty="0"/>
              <a:t>reflections.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u="sng" dirty="0"/>
              <a:t>The latter is only possible for extensions/generalizations of </a:t>
            </a:r>
            <a:r>
              <a:rPr lang="en-US" sz="3200" u="sng" dirty="0" err="1"/>
              <a:t>Claerbout</a:t>
            </a:r>
            <a:r>
              <a:rPr lang="en-US" sz="3200" u="sng" dirty="0"/>
              <a:t> III(not for </a:t>
            </a:r>
            <a:r>
              <a:rPr lang="en-US" sz="3200" u="sng" dirty="0" err="1"/>
              <a:t>Claerbout</a:t>
            </a:r>
            <a:r>
              <a:rPr lang="en-US" sz="3200" u="sng" dirty="0"/>
              <a:t> II) </a:t>
            </a:r>
          </a:p>
        </p:txBody>
      </p:sp>
    </p:spTree>
    <p:extLst>
      <p:ext uri="{BB962C8B-B14F-4D97-AF65-F5344CB8AC3E}">
        <p14:creationId xmlns:p14="http://schemas.microsoft.com/office/powerpoint/2010/main" val="40459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3198-011E-4E74-9CBE-D2138561C34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950485" y="1202487"/>
            <a:ext cx="64430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 smtClean="0">
                <a:latin typeface="+mn-lt"/>
              </a:rPr>
              <a:t>Claerbout imaging II</a:t>
            </a:r>
            <a:endParaRPr lang="en-US" altLang="en-US" sz="2800" dirty="0">
              <a:latin typeface="+mn-lt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090185" y="3085262"/>
            <a:ext cx="803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 smtClean="0">
                <a:latin typeface="+mn-lt"/>
              </a:rPr>
              <a:t>Claerbout imaging III</a:t>
            </a:r>
            <a:endParaRPr lang="en-US" altLang="en-US" sz="2800" dirty="0">
              <a:latin typeface="+mn-lt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230461"/>
              </p:ext>
            </p:extLst>
          </p:nvPr>
        </p:nvGraphicFramePr>
        <p:xfrm>
          <a:off x="1073251" y="2080375"/>
          <a:ext cx="578961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7" name="Equation" r:id="rId3" imgW="2120760" imgH="368280" progId="Equation.DSMT4">
                  <p:embed/>
                </p:oleObj>
              </mc:Choice>
              <mc:Fallback>
                <p:oleObj name="Equation" r:id="rId3" imgW="21207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3251" y="2080375"/>
                        <a:ext cx="5789613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796962"/>
              </p:ext>
            </p:extLst>
          </p:nvPr>
        </p:nvGraphicFramePr>
        <p:xfrm>
          <a:off x="950485" y="3734607"/>
          <a:ext cx="10116366" cy="179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8" name="Equation" r:id="rId5" imgW="4292280" imgH="761760" progId="Equation.DSMT4">
                  <p:embed/>
                </p:oleObj>
              </mc:Choice>
              <mc:Fallback>
                <p:oleObj name="Equation" r:id="rId5" imgW="42922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485" y="3734607"/>
                        <a:ext cx="10116366" cy="179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2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EG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G2015" id="{77B0393D-B22B-4C49-AF28-8F15DFC92FC4}" vid="{5AC683CF-88ED-451B-B5D8-5CD9311658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SEG2015.thmx</Template>
  <TotalTime>553</TotalTime>
  <Words>1067</Words>
  <Application>Microsoft Office PowerPoint</Application>
  <PresentationFormat>Widescreen</PresentationFormat>
  <Paragraphs>174</Paragraphs>
  <Slides>46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 Unicode MS</vt:lpstr>
      <vt:lpstr>SimSun</vt:lpstr>
      <vt:lpstr>SimSun</vt:lpstr>
      <vt:lpstr>Arial</vt:lpstr>
      <vt:lpstr>Calibri</vt:lpstr>
      <vt:lpstr>Cambria Math</vt:lpstr>
      <vt:lpstr>Wingdings</vt:lpstr>
      <vt:lpstr>SEG2015</vt:lpstr>
      <vt:lpstr>Equation</vt:lpstr>
      <vt:lpstr>Processing for subsalt imaging: A new and first two way migration method that avoids all high frequency asymptotic assumptions and is equally effective for all frequency components of broadband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know if a migration method has made a high frequency approximation?</vt:lpstr>
      <vt:lpstr>PowerPoint Presentation</vt:lpstr>
      <vt:lpstr>PowerPoint Presentation</vt:lpstr>
      <vt:lpstr>How do you know if a migration method has made a high frequency approximation?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Two-reflector model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[PRESENTATION TITLE]</dc:title>
  <dc:creator>Nancy Desai</dc:creator>
  <cp:lastModifiedBy>freeman</cp:lastModifiedBy>
  <cp:revision>50</cp:revision>
  <cp:lastPrinted>2015-10-06T23:53:35Z</cp:lastPrinted>
  <dcterms:created xsi:type="dcterms:W3CDTF">2014-06-06T18:53:36Z</dcterms:created>
  <dcterms:modified xsi:type="dcterms:W3CDTF">2015-10-22T16:36:15Z</dcterms:modified>
</cp:coreProperties>
</file>